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88" r:id="rId3"/>
    <p:sldId id="365" r:id="rId4"/>
    <p:sldId id="347" r:id="rId5"/>
    <p:sldId id="366" r:id="rId6"/>
    <p:sldId id="346" r:id="rId7"/>
    <p:sldId id="367" r:id="rId8"/>
    <p:sldId id="368" r:id="rId9"/>
    <p:sldId id="320" r:id="rId10"/>
    <p:sldId id="363" r:id="rId11"/>
    <p:sldId id="364" r:id="rId12"/>
    <p:sldId id="285" r:id="rId13"/>
    <p:sldId id="353" r:id="rId14"/>
    <p:sldId id="358" r:id="rId15"/>
    <p:sldId id="352" r:id="rId16"/>
    <p:sldId id="369" r:id="rId17"/>
    <p:sldId id="370" r:id="rId18"/>
    <p:sldId id="357" r:id="rId19"/>
    <p:sldId id="304" r:id="rId20"/>
    <p:sldId id="359" r:id="rId21"/>
    <p:sldId id="360" r:id="rId22"/>
    <p:sldId id="361" r:id="rId23"/>
    <p:sldId id="362"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65"/>
            <p14:sldId id="347"/>
            <p14:sldId id="366"/>
            <p14:sldId id="346"/>
            <p14:sldId id="367"/>
            <p14:sldId id="368"/>
            <p14:sldId id="320"/>
            <p14:sldId id="363"/>
            <p14:sldId id="364"/>
            <p14:sldId id="285"/>
            <p14:sldId id="353"/>
            <p14:sldId id="358"/>
            <p14:sldId id="352"/>
            <p14:sldId id="369"/>
            <p14:sldId id="370"/>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1740" y="3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21.02.2022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21.02.2022</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21.02.2022</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21.02.2022</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21.02.2022</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21.02.2022</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21.02.2022</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21.02.2022</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25849" y="4571188"/>
            <a:ext cx="4641865" cy="954107"/>
          </a:xfrm>
          <a:prstGeom prst="rect">
            <a:avLst/>
          </a:prstGeom>
          <a:noFill/>
        </p:spPr>
        <p:txBody>
          <a:bodyPr wrap="square" rtlCol="0">
            <a:spAutoFit/>
          </a:bodyPr>
          <a:lstStyle/>
          <a:p>
            <a:pPr algn="ctr"/>
            <a:r>
              <a:rPr lang="tr-TR" sz="2800" b="1" smtClean="0">
                <a:solidFill>
                  <a:schemeClr val="accent5">
                    <a:lumMod val="50000"/>
                  </a:schemeClr>
                </a:solidFill>
              </a:rPr>
              <a:t>SAĞLIK BİLİMLERİ FAKÜLTESİ DEKANLIK </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2021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2637686890"/>
              </p:ext>
            </p:extLst>
          </p:nvPr>
        </p:nvGraphicFramePr>
        <p:xfrm>
          <a:off x="727586" y="1385082"/>
          <a:ext cx="7224354" cy="1649669"/>
        </p:xfrm>
        <a:graphic>
          <a:graphicData uri="http://schemas.openxmlformats.org/drawingml/2006/table">
            <a:tbl>
              <a:tblPr/>
              <a:tblGrid>
                <a:gridCol w="1373090">
                  <a:extLst>
                    <a:ext uri="{9D8B030D-6E8A-4147-A177-3AD203B41FA5}">
                      <a16:colId xmlns:a16="http://schemas.microsoft.com/office/drawing/2014/main" val="3918363564"/>
                    </a:ext>
                  </a:extLst>
                </a:gridCol>
                <a:gridCol w="1452379">
                  <a:extLst>
                    <a:ext uri="{9D8B030D-6E8A-4147-A177-3AD203B41FA5}">
                      <a16:colId xmlns:a16="http://schemas.microsoft.com/office/drawing/2014/main" val="1683979601"/>
                    </a:ext>
                  </a:extLst>
                </a:gridCol>
                <a:gridCol w="1463803">
                  <a:extLst>
                    <a:ext uri="{9D8B030D-6E8A-4147-A177-3AD203B41FA5}">
                      <a16:colId xmlns:a16="http://schemas.microsoft.com/office/drawing/2014/main" val="2592459544"/>
                    </a:ext>
                  </a:extLst>
                </a:gridCol>
                <a:gridCol w="1463803">
                  <a:extLst>
                    <a:ext uri="{9D8B030D-6E8A-4147-A177-3AD203B41FA5}">
                      <a16:colId xmlns:a16="http://schemas.microsoft.com/office/drawing/2014/main" val="3383282758"/>
                    </a:ext>
                  </a:extLst>
                </a:gridCol>
                <a:gridCol w="1471279">
                  <a:extLst>
                    <a:ext uri="{9D8B030D-6E8A-4147-A177-3AD203B41FA5}">
                      <a16:colId xmlns:a16="http://schemas.microsoft.com/office/drawing/2014/main" val="494559924"/>
                    </a:ext>
                  </a:extLst>
                </a:gridCol>
              </a:tblGrid>
              <a:tr h="67969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18834">
                <a:tc>
                  <a:txBody>
                    <a:bodyPr/>
                    <a:lstStyle/>
                    <a:p>
                      <a:pPr algn="ctr" fontAlgn="ctr"/>
                      <a:r>
                        <a:rPr lang="tr-TR" sz="1800" b="0" i="0" u="none" strike="noStrike" smtClean="0">
                          <a:solidFill>
                            <a:srgbClr val="000000"/>
                          </a:solidFill>
                          <a:effectLst/>
                          <a:latin typeface="Calibri" panose="020F0502020204030204" pitchFamily="34" charset="0"/>
                        </a:rPr>
                        <a:t>İstatistik Programı</a:t>
                      </a: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800" b="0" i="0" u="none" strike="noStrike" smtClean="0">
                          <a:solidFill>
                            <a:srgbClr val="000000"/>
                          </a:solidFill>
                          <a:effectLst/>
                          <a:latin typeface="Calibri" panose="020F0502020204030204" pitchFamily="34" charset="0"/>
                        </a:rPr>
                        <a:t>yok</a:t>
                      </a: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800" b="0" i="0" u="none" strike="noStrike" smtClean="0">
                          <a:solidFill>
                            <a:srgbClr val="000000"/>
                          </a:solidFill>
                          <a:effectLst/>
                          <a:latin typeface="Calibri" panose="020F0502020204030204" pitchFamily="34" charset="0"/>
                        </a:rPr>
                        <a:t>İstatistik </a:t>
                      </a: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800" b="0" i="0" u="none" strike="noStrike" smtClean="0">
                          <a:solidFill>
                            <a:srgbClr val="000000"/>
                          </a:solidFill>
                          <a:effectLst/>
                          <a:latin typeface="Calibri" panose="020F0502020204030204" pitchFamily="34" charset="0"/>
                        </a:rPr>
                        <a:t>Veri analizi</a:t>
                      </a: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18834">
                <a:tc>
                  <a:txBody>
                    <a:bodyPr/>
                    <a:lstStyle/>
                    <a:p>
                      <a:pPr algn="ctr" fontAlgn="ct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endParaRPr lang="tr-T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endParaRPr lang="tr-T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endParaRPr lang="tr-T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endParaRPr lang="tr-T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3701567776"/>
                  </a:ext>
                </a:extLst>
              </a:tr>
            </a:tbl>
          </a:graphicData>
        </a:graphic>
      </p:graphicFrame>
    </p:spTree>
    <p:extLst>
      <p:ext uri="{BB962C8B-B14F-4D97-AF65-F5344CB8AC3E}">
        <p14:creationId xmlns:p14="http://schemas.microsoft.com/office/powerpoint/2010/main" val="1590165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4020113201"/>
              </p:ext>
            </p:extLst>
          </p:nvPr>
        </p:nvGraphicFramePr>
        <p:xfrm>
          <a:off x="432621" y="1385082"/>
          <a:ext cx="8091947" cy="4120982"/>
        </p:xfrm>
        <a:graphic>
          <a:graphicData uri="http://schemas.openxmlformats.org/drawingml/2006/table">
            <a:tbl>
              <a:tblPr/>
              <a:tblGrid>
                <a:gridCol w="2133598">
                  <a:extLst>
                    <a:ext uri="{9D8B030D-6E8A-4147-A177-3AD203B41FA5}">
                      <a16:colId xmlns:a16="http://schemas.microsoft.com/office/drawing/2014/main" val="3918363564"/>
                    </a:ext>
                  </a:extLst>
                </a:gridCol>
                <a:gridCol w="1514168">
                  <a:extLst>
                    <a:ext uri="{9D8B030D-6E8A-4147-A177-3AD203B41FA5}">
                      <a16:colId xmlns:a16="http://schemas.microsoft.com/office/drawing/2014/main" val="1683979601"/>
                    </a:ext>
                  </a:extLst>
                </a:gridCol>
                <a:gridCol w="1661652">
                  <a:extLst>
                    <a:ext uri="{9D8B030D-6E8A-4147-A177-3AD203B41FA5}">
                      <a16:colId xmlns:a16="http://schemas.microsoft.com/office/drawing/2014/main" val="2592459544"/>
                    </a:ext>
                  </a:extLst>
                </a:gridCol>
                <a:gridCol w="1445342">
                  <a:extLst>
                    <a:ext uri="{9D8B030D-6E8A-4147-A177-3AD203B41FA5}">
                      <a16:colId xmlns:a16="http://schemas.microsoft.com/office/drawing/2014/main" val="3383282758"/>
                    </a:ext>
                  </a:extLst>
                </a:gridCol>
                <a:gridCol w="1337187">
                  <a:extLst>
                    <a:ext uri="{9D8B030D-6E8A-4147-A177-3AD203B41FA5}">
                      <a16:colId xmlns:a16="http://schemas.microsoft.com/office/drawing/2014/main" val="494559924"/>
                    </a:ext>
                  </a:extLst>
                </a:gridCol>
              </a:tblGrid>
              <a:tr h="814160">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81913">
                <a:tc>
                  <a:txBody>
                    <a:bodyPr/>
                    <a:lstStyle/>
                    <a:p>
                      <a:pPr algn="ctr" fontAlgn="ctr"/>
                      <a:r>
                        <a:rPr lang="tr-TR" sz="1400" b="0" i="0" u="none" strike="noStrike" smtClean="0">
                          <a:solidFill>
                            <a:srgbClr val="000000"/>
                          </a:solidFill>
                          <a:effectLst/>
                          <a:latin typeface="Calibri" panose="020F0502020204030204" pitchFamily="34" charset="0"/>
                        </a:rPr>
                        <a:t>Profesör Doktor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Öğretim</a:t>
                      </a:r>
                      <a:r>
                        <a:rPr lang="tr-TR" sz="1400" b="0" i="0" u="none" strike="noStrike" baseline="0" smtClean="0">
                          <a:solidFill>
                            <a:srgbClr val="000000"/>
                          </a:solidFill>
                          <a:effectLst/>
                          <a:latin typeface="Calibri" panose="020F0502020204030204" pitchFamily="34" charset="0"/>
                        </a:rPr>
                        <a:t> Elemanı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81913">
                <a:tc>
                  <a:txBody>
                    <a:bodyPr/>
                    <a:lstStyle/>
                    <a:p>
                      <a:pPr algn="ctr" fontAlgn="ctr"/>
                      <a:r>
                        <a:rPr lang="tr-TR" sz="1400" b="0" i="0" u="none" strike="noStrike" smtClean="0">
                          <a:solidFill>
                            <a:srgbClr val="000000"/>
                          </a:solidFill>
                          <a:effectLst/>
                          <a:latin typeface="Calibri" panose="020F0502020204030204" pitchFamily="34" charset="0"/>
                        </a:rPr>
                        <a:t>Doçent Doktor</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Öğretim Elemanı</a:t>
                      </a:r>
                      <a:endParaRPr lang="tr-TR" sz="1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2</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20361">
                <a:tc>
                  <a:txBody>
                    <a:bodyPr/>
                    <a:lstStyle/>
                    <a:p>
                      <a:pPr algn="ctr" fontAlgn="ctr"/>
                      <a:r>
                        <a:rPr lang="tr-TR" sz="1400" b="0" i="0" u="none" strike="noStrike">
                          <a:solidFill>
                            <a:srgbClr val="000000"/>
                          </a:solidFill>
                          <a:effectLst/>
                          <a:latin typeface="Calibri" panose="020F0502020204030204" pitchFamily="34" charset="0"/>
                        </a:rPr>
                        <a:t> </a:t>
                      </a:r>
                      <a:r>
                        <a:rPr lang="tr-TR" sz="1400" b="0" i="0" u="none" strike="noStrike" smtClean="0">
                          <a:solidFill>
                            <a:srgbClr val="000000"/>
                          </a:solidFill>
                          <a:effectLst/>
                          <a:latin typeface="Calibri" panose="020F0502020204030204" pitchFamily="34" charset="0"/>
                        </a:rPr>
                        <a:t>Doktor Öğretim Üyesi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Öğretim Elemanı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r>
                        <a:rPr lang="tr-TR" sz="1400" b="0" i="0" u="none" strike="noStrike" smtClean="0">
                          <a:solidFill>
                            <a:srgbClr val="000000"/>
                          </a:solidFill>
                          <a:effectLst/>
                          <a:latin typeface="Calibri" panose="020F0502020204030204" pitchFamily="34" charset="0"/>
                        </a:rPr>
                        <a:t>7</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620361">
                <a:tc>
                  <a:txBody>
                    <a:bodyPr/>
                    <a:lstStyle/>
                    <a:p>
                      <a:pPr algn="ctr" fontAlgn="ctr"/>
                      <a:r>
                        <a:rPr lang="tr-TR" sz="1400" b="0" i="0" u="none" strike="noStrike">
                          <a:solidFill>
                            <a:srgbClr val="000000"/>
                          </a:solidFill>
                          <a:effectLst/>
                          <a:latin typeface="Calibri" panose="020F0502020204030204" pitchFamily="34" charset="0"/>
                        </a:rPr>
                        <a:t> </a:t>
                      </a:r>
                      <a:r>
                        <a:rPr lang="tr-TR" sz="1400" b="0" i="0" u="none" strike="noStrike" smtClean="0">
                          <a:solidFill>
                            <a:srgbClr val="000000"/>
                          </a:solidFill>
                          <a:effectLst/>
                          <a:latin typeface="Calibri" panose="020F0502020204030204" pitchFamily="34" charset="0"/>
                        </a:rPr>
                        <a:t>Öğretim Görevlisi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Öğretim Elemanı </a:t>
                      </a: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2</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20361">
                <a:tc>
                  <a:txBody>
                    <a:bodyPr/>
                    <a:lstStyle/>
                    <a:p>
                      <a:pPr algn="ctr" fontAlgn="ctr"/>
                      <a:r>
                        <a:rPr lang="tr-TR" sz="1400" b="0" i="0" u="none" strike="noStrike" smtClean="0">
                          <a:solidFill>
                            <a:srgbClr val="000000"/>
                          </a:solidFill>
                          <a:effectLst/>
                          <a:latin typeface="Calibri" panose="020F0502020204030204" pitchFamily="34" charset="0"/>
                        </a:rPr>
                        <a:t>Araştırma görevlisi</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Öğretim</a:t>
                      </a:r>
                      <a:r>
                        <a:rPr lang="tr-TR" sz="1400" b="0" i="0" u="none" strike="noStrike" baseline="0" smtClean="0">
                          <a:solidFill>
                            <a:srgbClr val="000000"/>
                          </a:solidFill>
                          <a:effectLst/>
                          <a:latin typeface="Calibri" panose="020F0502020204030204" pitchFamily="34" charset="0"/>
                        </a:rPr>
                        <a:t> Elemanı</a:t>
                      </a:r>
                      <a:endParaRPr lang="tr-TR" sz="1400" b="0" i="0" u="none" strike="noStrike" smtClean="0">
                        <a:solidFill>
                          <a:srgbClr val="000000"/>
                        </a:solidFill>
                        <a:effectLst/>
                        <a:latin typeface="Calibri" panose="020F0502020204030204" pitchFamily="34" charset="0"/>
                      </a:endParaRPr>
                    </a:p>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4</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81913">
                <a:tc>
                  <a:txBody>
                    <a:bodyPr/>
                    <a:lstStyle/>
                    <a:p>
                      <a:pPr algn="ctr" fontAlgn="ctr"/>
                      <a:r>
                        <a:rPr lang="tr-TR" sz="1400" b="0" i="0" u="none" strike="noStrike" smtClean="0">
                          <a:solidFill>
                            <a:srgbClr val="000000"/>
                          </a:solidFill>
                          <a:effectLst/>
                          <a:latin typeface="Calibri" panose="020F0502020204030204" pitchFamily="34" charset="0"/>
                        </a:rPr>
                        <a:t>Fakülte Sekreteri</a:t>
                      </a: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İdari</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1</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806740679"/>
              </p:ext>
            </p:extLst>
          </p:nvPr>
        </p:nvGraphicFramePr>
        <p:xfrm>
          <a:off x="0" y="1371667"/>
          <a:ext cx="9143998" cy="5486332"/>
        </p:xfrm>
        <a:graphic>
          <a:graphicData uri="http://schemas.openxmlformats.org/drawingml/2006/table">
            <a:tbl>
              <a:tblPr/>
              <a:tblGrid>
                <a:gridCol w="364545">
                  <a:extLst>
                    <a:ext uri="{9D8B030D-6E8A-4147-A177-3AD203B41FA5}">
                      <a16:colId xmlns:a16="http://schemas.microsoft.com/office/drawing/2014/main" val="3949912929"/>
                    </a:ext>
                  </a:extLst>
                </a:gridCol>
                <a:gridCol w="1678425">
                  <a:extLst>
                    <a:ext uri="{9D8B030D-6E8A-4147-A177-3AD203B41FA5}">
                      <a16:colId xmlns:a16="http://schemas.microsoft.com/office/drawing/2014/main" val="1251347328"/>
                    </a:ext>
                  </a:extLst>
                </a:gridCol>
                <a:gridCol w="827820">
                  <a:extLst>
                    <a:ext uri="{9D8B030D-6E8A-4147-A177-3AD203B41FA5}">
                      <a16:colId xmlns:a16="http://schemas.microsoft.com/office/drawing/2014/main" val="1060838942"/>
                    </a:ext>
                  </a:extLst>
                </a:gridCol>
                <a:gridCol w="736684">
                  <a:extLst>
                    <a:ext uri="{9D8B030D-6E8A-4147-A177-3AD203B41FA5}">
                      <a16:colId xmlns:a16="http://schemas.microsoft.com/office/drawing/2014/main" val="1377557090"/>
                    </a:ext>
                  </a:extLst>
                </a:gridCol>
                <a:gridCol w="736684">
                  <a:extLst>
                    <a:ext uri="{9D8B030D-6E8A-4147-A177-3AD203B41FA5}">
                      <a16:colId xmlns:a16="http://schemas.microsoft.com/office/drawing/2014/main" val="1504239662"/>
                    </a:ext>
                  </a:extLst>
                </a:gridCol>
                <a:gridCol w="736684">
                  <a:extLst>
                    <a:ext uri="{9D8B030D-6E8A-4147-A177-3AD203B41FA5}">
                      <a16:colId xmlns:a16="http://schemas.microsoft.com/office/drawing/2014/main" val="2816063802"/>
                    </a:ext>
                  </a:extLst>
                </a:gridCol>
                <a:gridCol w="736684">
                  <a:extLst>
                    <a:ext uri="{9D8B030D-6E8A-4147-A177-3AD203B41FA5}">
                      <a16:colId xmlns:a16="http://schemas.microsoft.com/office/drawing/2014/main" val="2187461210"/>
                    </a:ext>
                  </a:extLst>
                </a:gridCol>
                <a:gridCol w="1427801">
                  <a:extLst>
                    <a:ext uri="{9D8B030D-6E8A-4147-A177-3AD203B41FA5}">
                      <a16:colId xmlns:a16="http://schemas.microsoft.com/office/drawing/2014/main" val="1424845299"/>
                    </a:ext>
                  </a:extLst>
                </a:gridCol>
                <a:gridCol w="843010">
                  <a:extLst>
                    <a:ext uri="{9D8B030D-6E8A-4147-A177-3AD203B41FA5}">
                      <a16:colId xmlns:a16="http://schemas.microsoft.com/office/drawing/2014/main" val="2799158317"/>
                    </a:ext>
                  </a:extLst>
                </a:gridCol>
                <a:gridCol w="1055661">
                  <a:extLst>
                    <a:ext uri="{9D8B030D-6E8A-4147-A177-3AD203B41FA5}">
                      <a16:colId xmlns:a16="http://schemas.microsoft.com/office/drawing/2014/main" val="3180521426"/>
                    </a:ext>
                  </a:extLst>
                </a:gridCol>
              </a:tblGrid>
              <a:tr h="2743166">
                <a:tc>
                  <a:txBody>
                    <a:bodyPr/>
                    <a:lstStyle/>
                    <a:p>
                      <a:pPr algn="ctr" fontAlgn="ctr"/>
                      <a:r>
                        <a:rPr lang="tr-TR" sz="1800" b="1" i="0" u="none" strike="noStrike">
                          <a:solidFill>
                            <a:srgbClr val="000000"/>
                          </a:solidFill>
                          <a:effectLst/>
                          <a:latin typeface="Calibri Light" panose="020F0302020204030204" pitchFamily="34" charset="0"/>
                        </a:rPr>
                        <a:t>1</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800" b="1" i="0" u="none" strike="noStrike">
                          <a:solidFill>
                            <a:srgbClr val="000000"/>
                          </a:solidFill>
                          <a:effectLst/>
                          <a:latin typeface="Calibri Light" panose="020F0302020204030204" pitchFamily="34" charset="0"/>
                        </a:rPr>
                        <a:t>Z1- Bölümlerin bazı alt-alanlarında çalışan kadrolu öğretim üyesi bulunmaması</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Paydaş Memnuniyetsizliği</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5</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2</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10</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Orta Düzeydeki Risk</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Alanında uzmanlaşmış öğretim elemanı alınması</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31.12.2024</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000000"/>
                          </a:solidFill>
                          <a:effectLst/>
                          <a:latin typeface="Calibri Light" panose="020F0302020204030204" pitchFamily="34" charset="0"/>
                        </a:rPr>
                        <a:t>Rektörlük</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760077"/>
                  </a:ext>
                </a:extLst>
              </a:tr>
              <a:tr h="2743166">
                <a:tc>
                  <a:txBody>
                    <a:bodyPr/>
                    <a:lstStyle/>
                    <a:p>
                      <a:pPr algn="ctr" fontAlgn="ctr"/>
                      <a:r>
                        <a:rPr lang="tr-TR" sz="1800" b="1" i="0" u="none" strike="noStrike">
                          <a:solidFill>
                            <a:srgbClr val="000000"/>
                          </a:solidFill>
                          <a:effectLst/>
                          <a:latin typeface="Calibri Light" panose="020F0302020204030204" pitchFamily="34" charset="0"/>
                        </a:rPr>
                        <a:t>4</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ctr"/>
                      <a:r>
                        <a:rPr lang="tr-TR" sz="1800" b="1" i="0" u="none" strike="noStrike">
                          <a:solidFill>
                            <a:srgbClr val="000000"/>
                          </a:solidFill>
                          <a:effectLst/>
                          <a:latin typeface="Calibri Light" panose="020F0302020204030204" pitchFamily="34" charset="0"/>
                        </a:rPr>
                        <a:t>Z4- Tam zamanlı araştırma görevlisi sayısının yetersizliği</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Paydaş Memnuniyetsizliği</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3</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3</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9</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Orta Düzeydeki Risk</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Tam zamanlı araştırma görevlisi alınması</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800" b="1" i="0" u="none" strike="noStrike">
                          <a:solidFill>
                            <a:srgbClr val="000000"/>
                          </a:solidFill>
                          <a:effectLst/>
                          <a:latin typeface="Calibri Light" panose="020F0302020204030204" pitchFamily="34" charset="0"/>
                        </a:rPr>
                        <a:t>31.12.2024</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800" b="1" i="0" u="none" strike="noStrike">
                          <a:solidFill>
                            <a:srgbClr val="000000"/>
                          </a:solidFill>
                          <a:effectLst/>
                          <a:latin typeface="Calibri Light" panose="020F0302020204030204" pitchFamily="34" charset="0"/>
                        </a:rPr>
                        <a:t>Rektörlük</a:t>
                      </a:r>
                    </a:p>
                  </a:txBody>
                  <a:tcPr marL="2787" marR="2787" marT="27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2508666"/>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İçerik Yer Tutucusu 1"/>
          <p:cNvGraphicFramePr>
            <a:graphicFrameLocks noGrp="1"/>
          </p:cNvGraphicFramePr>
          <p:nvPr>
            <p:ph idx="4294967295"/>
            <p:extLst>
              <p:ext uri="{D42A27DB-BD31-4B8C-83A1-F6EECF244321}">
                <p14:modId xmlns:p14="http://schemas.microsoft.com/office/powerpoint/2010/main" val="3249977537"/>
              </p:ext>
            </p:extLst>
          </p:nvPr>
        </p:nvGraphicFramePr>
        <p:xfrm>
          <a:off x="912676" y="2871209"/>
          <a:ext cx="6711951" cy="853578"/>
        </p:xfrm>
        <a:graphic>
          <a:graphicData uri="http://schemas.openxmlformats.org/drawingml/2006/table">
            <a:tbl>
              <a:tblPr/>
              <a:tblGrid>
                <a:gridCol w="2237317">
                  <a:extLst>
                    <a:ext uri="{9D8B030D-6E8A-4147-A177-3AD203B41FA5}">
                      <a16:colId xmlns:a16="http://schemas.microsoft.com/office/drawing/2014/main" val="2899519425"/>
                    </a:ext>
                  </a:extLst>
                </a:gridCol>
                <a:gridCol w="3506446">
                  <a:extLst>
                    <a:ext uri="{9D8B030D-6E8A-4147-A177-3AD203B41FA5}">
                      <a16:colId xmlns:a16="http://schemas.microsoft.com/office/drawing/2014/main" val="218718110"/>
                    </a:ext>
                  </a:extLst>
                </a:gridCol>
                <a:gridCol w="968188">
                  <a:extLst>
                    <a:ext uri="{9D8B030D-6E8A-4147-A177-3AD203B41FA5}">
                      <a16:colId xmlns:a16="http://schemas.microsoft.com/office/drawing/2014/main" val="1129204712"/>
                    </a:ext>
                  </a:extLst>
                </a:gridCol>
              </a:tblGrid>
              <a:tr h="426789">
                <a:tc>
                  <a:txBody>
                    <a:bodyPr/>
                    <a:lstStyle/>
                    <a:p>
                      <a:pPr algn="l" fontAlgn="t"/>
                      <a:r>
                        <a:rPr lang="tr-TR" sz="1400" b="0" i="0" u="none" strike="noStrike">
                          <a:solidFill>
                            <a:srgbClr val="333333"/>
                          </a:solidFill>
                          <a:effectLst/>
                          <a:latin typeface="Segoe UI" panose="020B0502040204020203" pitchFamily="34" charset="0"/>
                        </a:rPr>
                        <a:t>Sağlık Bilimleri Fakültesi</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333333"/>
                          </a:solidFill>
                          <a:effectLst/>
                          <a:latin typeface="Segoe UI" panose="020B0502040204020203" pitchFamily="34" charset="0"/>
                        </a:rPr>
                        <a:t>Fizyoterapi ve Rehabilitasyon Bölümü</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tr-TR" sz="1800" b="1" i="0" u="none" strike="noStrike">
                          <a:solidFill>
                            <a:srgbClr val="333333"/>
                          </a:solidFill>
                          <a:effectLst/>
                          <a:latin typeface="Segoe UI" panose="020B0502040204020203" pitchFamily="34" charset="0"/>
                        </a:rPr>
                        <a:t>92.73</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93257058"/>
                  </a:ext>
                </a:extLst>
              </a:tr>
              <a:tr h="426789">
                <a:tc>
                  <a:txBody>
                    <a:bodyPr/>
                    <a:lstStyle/>
                    <a:p>
                      <a:pPr algn="l" fontAlgn="t"/>
                      <a:r>
                        <a:rPr lang="tr-TR" sz="1400" b="0" i="0" u="none" strike="noStrike">
                          <a:solidFill>
                            <a:srgbClr val="333333"/>
                          </a:solidFill>
                          <a:effectLst/>
                          <a:latin typeface="Segoe UI" panose="020B0502040204020203" pitchFamily="34" charset="0"/>
                        </a:rPr>
                        <a:t>Sağlık Bilimleri Fakültesi</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333333"/>
                          </a:solidFill>
                          <a:effectLst/>
                          <a:latin typeface="Segoe UI" panose="020B0502040204020203" pitchFamily="34" charset="0"/>
                        </a:rPr>
                        <a:t>Hemşirelik Bölümü</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tr-TR" sz="1800" b="1" i="0" u="none" strike="noStrike">
                          <a:solidFill>
                            <a:srgbClr val="333333"/>
                          </a:solidFill>
                          <a:effectLst/>
                          <a:latin typeface="Segoe UI" panose="020B0502040204020203" pitchFamily="34" charset="0"/>
                        </a:rPr>
                        <a:t>86.36</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05302348"/>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562691463"/>
              </p:ext>
            </p:extLst>
          </p:nvPr>
        </p:nvGraphicFramePr>
        <p:xfrm>
          <a:off x="912675" y="5081627"/>
          <a:ext cx="6711951" cy="650240"/>
        </p:xfrm>
        <a:graphic>
          <a:graphicData uri="http://schemas.openxmlformats.org/drawingml/2006/table">
            <a:tbl>
              <a:tblPr/>
              <a:tblGrid>
                <a:gridCol w="2237317">
                  <a:extLst>
                    <a:ext uri="{9D8B030D-6E8A-4147-A177-3AD203B41FA5}">
                      <a16:colId xmlns:a16="http://schemas.microsoft.com/office/drawing/2014/main" val="3339756665"/>
                    </a:ext>
                  </a:extLst>
                </a:gridCol>
                <a:gridCol w="3614600">
                  <a:extLst>
                    <a:ext uri="{9D8B030D-6E8A-4147-A177-3AD203B41FA5}">
                      <a16:colId xmlns:a16="http://schemas.microsoft.com/office/drawing/2014/main" val="508372922"/>
                    </a:ext>
                  </a:extLst>
                </a:gridCol>
                <a:gridCol w="860034">
                  <a:extLst>
                    <a:ext uri="{9D8B030D-6E8A-4147-A177-3AD203B41FA5}">
                      <a16:colId xmlns:a16="http://schemas.microsoft.com/office/drawing/2014/main" val="286247557"/>
                    </a:ext>
                  </a:extLst>
                </a:gridCol>
              </a:tblGrid>
              <a:tr h="203200">
                <a:tc>
                  <a:txBody>
                    <a:bodyPr/>
                    <a:lstStyle/>
                    <a:p>
                      <a:pPr algn="l" fontAlgn="t"/>
                      <a:r>
                        <a:rPr lang="tr-TR" sz="1400" b="0" i="0" u="none" strike="noStrike">
                          <a:solidFill>
                            <a:srgbClr val="333333"/>
                          </a:solidFill>
                          <a:effectLst/>
                          <a:latin typeface="Segoe UI" panose="020B0502040204020203" pitchFamily="34" charset="0"/>
                        </a:rPr>
                        <a:t>Sağlık Bilimleri Fakültesi</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333333"/>
                          </a:solidFill>
                          <a:effectLst/>
                          <a:latin typeface="Segoe UI" panose="020B0502040204020203" pitchFamily="34" charset="0"/>
                        </a:rPr>
                        <a:t>Fizyoterapi ve Rehabilitasyon Bölümü</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tr-TR" sz="1800" b="1" i="0" u="none" strike="noStrike">
                          <a:solidFill>
                            <a:srgbClr val="333333"/>
                          </a:solidFill>
                          <a:effectLst/>
                          <a:latin typeface="Segoe UI" panose="020B0502040204020203" pitchFamily="34" charset="0"/>
                        </a:rPr>
                        <a:t>87.61</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9646092"/>
                  </a:ext>
                </a:extLst>
              </a:tr>
              <a:tr h="203200">
                <a:tc>
                  <a:txBody>
                    <a:bodyPr/>
                    <a:lstStyle/>
                    <a:p>
                      <a:pPr algn="l" fontAlgn="t"/>
                      <a:r>
                        <a:rPr lang="tr-TR" sz="1400" b="0" i="0" u="none" strike="noStrike">
                          <a:solidFill>
                            <a:srgbClr val="333333"/>
                          </a:solidFill>
                          <a:effectLst/>
                          <a:latin typeface="Segoe UI" panose="020B0502040204020203" pitchFamily="34" charset="0"/>
                        </a:rPr>
                        <a:t>Sağlık Bilimleri Fakültesi</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400" b="0" i="0" u="none" strike="noStrike">
                          <a:solidFill>
                            <a:srgbClr val="333333"/>
                          </a:solidFill>
                          <a:effectLst/>
                          <a:latin typeface="Segoe UI" panose="020B0502040204020203" pitchFamily="34" charset="0"/>
                        </a:rPr>
                        <a:t>Hemşirelik Bölümü</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t"/>
                      <a:r>
                        <a:rPr lang="tr-TR" sz="1800" b="1" i="0" u="none" strike="noStrike">
                          <a:solidFill>
                            <a:srgbClr val="333333"/>
                          </a:solidFill>
                          <a:effectLst/>
                          <a:latin typeface="Segoe UI" panose="020B0502040204020203" pitchFamily="34" charset="0"/>
                        </a:rPr>
                        <a:t>83.80</a:t>
                      </a:r>
                    </a:p>
                  </a:txBody>
                  <a:tcPr marL="25400" marR="25400" marT="25400" marB="254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3973756"/>
                  </a:ext>
                </a:extLst>
              </a:tr>
            </a:tbl>
          </a:graphicData>
        </a:graphic>
      </p:graphicFrame>
      <p:sp>
        <p:nvSpPr>
          <p:cNvPr id="8" name="Dikdörtgen 7"/>
          <p:cNvSpPr/>
          <p:nvPr/>
        </p:nvSpPr>
        <p:spPr>
          <a:xfrm>
            <a:off x="912675" y="2394155"/>
            <a:ext cx="6711951" cy="432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mtClean="0"/>
              <a:t>İDARİ BAZLI SONUÇLAR </a:t>
            </a:r>
            <a:endParaRPr lang="tr-TR"/>
          </a:p>
        </p:txBody>
      </p:sp>
      <p:sp>
        <p:nvSpPr>
          <p:cNvPr id="10" name="Dikdörtgen 9"/>
          <p:cNvSpPr/>
          <p:nvPr/>
        </p:nvSpPr>
        <p:spPr>
          <a:xfrm>
            <a:off x="912676" y="4649008"/>
            <a:ext cx="6711950" cy="432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mtClean="0"/>
              <a:t>ÖĞRENCİ BAZLI SONUÇLAR </a:t>
            </a:r>
            <a:endParaRPr lang="tr-TR"/>
          </a:p>
        </p:txBody>
      </p:sp>
    </p:spTree>
    <p:extLst>
      <p:ext uri="{BB962C8B-B14F-4D97-AF65-F5344CB8AC3E}">
        <p14:creationId xmlns:p14="http://schemas.microsoft.com/office/powerpoint/2010/main" val="1666700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689499018"/>
              </p:ext>
            </p:extLst>
          </p:nvPr>
        </p:nvGraphicFramePr>
        <p:xfrm>
          <a:off x="1" y="2027636"/>
          <a:ext cx="9143999" cy="4310578"/>
        </p:xfrm>
        <a:graphic>
          <a:graphicData uri="http://schemas.openxmlformats.org/drawingml/2006/table">
            <a:tbl>
              <a:tblPr/>
              <a:tblGrid>
                <a:gridCol w="2927195">
                  <a:extLst>
                    <a:ext uri="{9D8B030D-6E8A-4147-A177-3AD203B41FA5}">
                      <a16:colId xmlns:a16="http://schemas.microsoft.com/office/drawing/2014/main" val="3918363564"/>
                    </a:ext>
                  </a:extLst>
                </a:gridCol>
                <a:gridCol w="3096224">
                  <a:extLst>
                    <a:ext uri="{9D8B030D-6E8A-4147-A177-3AD203B41FA5}">
                      <a16:colId xmlns:a16="http://schemas.microsoft.com/office/drawing/2014/main" val="1683979601"/>
                    </a:ext>
                  </a:extLst>
                </a:gridCol>
                <a:gridCol w="3120580">
                  <a:extLst>
                    <a:ext uri="{9D8B030D-6E8A-4147-A177-3AD203B41FA5}">
                      <a16:colId xmlns:a16="http://schemas.microsoft.com/office/drawing/2014/main" val="2592459544"/>
                    </a:ext>
                  </a:extLst>
                </a:gridCol>
              </a:tblGrid>
              <a:tr h="1470259">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70268">
                <a:tc>
                  <a:txBody>
                    <a:bodyPr/>
                    <a:lstStyle/>
                    <a:p>
                      <a:pPr algn="ctr" fontAlgn="ctr"/>
                      <a:r>
                        <a:rPr lang="tr-TR" sz="1800" b="0" i="0" u="none" strike="noStrike">
                          <a:solidFill>
                            <a:srgbClr val="000000"/>
                          </a:solidFill>
                          <a:effectLst/>
                          <a:latin typeface="Calibri" panose="020F0502020204030204" pitchFamily="34" charset="0"/>
                        </a:rPr>
                        <a:t> </a:t>
                      </a:r>
                      <a:r>
                        <a:rPr lang="tr-TR" sz="1800" b="0" i="0" u="none" strike="noStrike" smtClean="0">
                          <a:solidFill>
                            <a:srgbClr val="000000"/>
                          </a:solidFill>
                          <a:effectLst/>
                          <a:latin typeface="Calibri" panose="020F0502020204030204" pitchFamily="34" charset="0"/>
                        </a:rPr>
                        <a:t>Fakültede bulunan öğretim elemanlarının sosyal paylaşımlarının</a:t>
                      </a:r>
                      <a:r>
                        <a:rPr lang="tr-TR" sz="1800" b="0" i="0" u="none" strike="noStrike" baseline="0" smtClean="0">
                          <a:solidFill>
                            <a:srgbClr val="000000"/>
                          </a:solidFill>
                          <a:effectLst/>
                          <a:latin typeface="Calibri" panose="020F0502020204030204" pitchFamily="34" charset="0"/>
                        </a:rPr>
                        <a:t> arttırılması</a:t>
                      </a:r>
                    </a:p>
                    <a:p>
                      <a:pPr algn="ctr" fontAlgn="ctr"/>
                      <a:r>
                        <a:rPr lang="tr-TR" sz="1800" b="0" i="0" u="none" strike="noStrike" baseline="0" smtClean="0">
                          <a:solidFill>
                            <a:srgbClr val="000000"/>
                          </a:solidFill>
                          <a:effectLst/>
                          <a:latin typeface="Calibri" panose="020F0502020204030204" pitchFamily="34" charset="0"/>
                        </a:rPr>
                        <a:t>( öneri )</a:t>
                      </a:r>
                      <a:endParaRPr lang="tr-TR" sz="18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800" b="0" i="0" u="none" strike="noStrike" smtClean="0">
                          <a:solidFill>
                            <a:srgbClr val="000000"/>
                          </a:solidFill>
                          <a:effectLst/>
                          <a:latin typeface="Calibri" panose="020F0502020204030204" pitchFamily="34" charset="0"/>
                        </a:rPr>
                        <a:t>Okul </a:t>
                      </a:r>
                      <a:r>
                        <a:rPr lang="tr-TR" sz="1800" b="0" i="0" u="none" strike="noStrike" smtClean="0">
                          <a:solidFill>
                            <a:srgbClr val="000000"/>
                          </a:solidFill>
                          <a:effectLst/>
                          <a:latin typeface="Calibri" panose="020F0502020204030204" pitchFamily="34" charset="0"/>
                        </a:rPr>
                        <a:t>içinde ve dışında çalışanların</a:t>
                      </a:r>
                      <a:r>
                        <a:rPr lang="tr-TR" sz="1800" b="0" i="0" u="none" strike="noStrike" baseline="0" smtClean="0">
                          <a:solidFill>
                            <a:srgbClr val="000000"/>
                          </a:solidFill>
                          <a:effectLst/>
                          <a:latin typeface="Calibri" panose="020F0502020204030204" pitchFamily="34" charset="0"/>
                        </a:rPr>
                        <a:t> </a:t>
                      </a:r>
                      <a:r>
                        <a:rPr lang="tr-TR" sz="1800" b="0" i="0" u="none" strike="noStrike" smtClean="0">
                          <a:solidFill>
                            <a:srgbClr val="000000"/>
                          </a:solidFill>
                          <a:effectLst/>
                          <a:latin typeface="Calibri" panose="020F0502020204030204" pitchFamily="34" charset="0"/>
                        </a:rPr>
                        <a:t>düzenlenerek</a:t>
                      </a:r>
                      <a:r>
                        <a:rPr lang="tr-TR" sz="1800" b="0" i="0" u="none" strike="noStrike" baseline="0" smtClean="0">
                          <a:solidFill>
                            <a:srgbClr val="000000"/>
                          </a:solidFill>
                          <a:effectLst/>
                          <a:latin typeface="Calibri" panose="020F0502020204030204" pitchFamily="34" charset="0"/>
                        </a:rPr>
                        <a:t> </a:t>
                      </a:r>
                      <a:r>
                        <a:rPr lang="tr-TR" sz="1800" b="0" i="0" u="none" strike="noStrike" baseline="0" smtClean="0">
                          <a:solidFill>
                            <a:srgbClr val="000000"/>
                          </a:solidFill>
                          <a:effectLst/>
                          <a:latin typeface="Calibri" panose="020F0502020204030204" pitchFamily="34" charset="0"/>
                        </a:rPr>
                        <a:t>bütün ekip bir araya getirildi</a:t>
                      </a:r>
                      <a:endParaRPr lang="tr-TR" sz="1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800" b="0" i="0" u="none" strike="noStrike" smtClean="0">
                          <a:solidFill>
                            <a:srgbClr val="000000"/>
                          </a:solidFill>
                          <a:effectLst/>
                          <a:latin typeface="Calibri" panose="020F0502020204030204" pitchFamily="34" charset="0"/>
                        </a:rPr>
                        <a:t>Ekip iletişimde olumlu yönde artış olduğu gözlendi</a:t>
                      </a:r>
                      <a:endParaRPr lang="tr-TR" sz="18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870268">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70268">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883763601"/>
              </p:ext>
            </p:extLst>
          </p:nvPr>
        </p:nvGraphicFramePr>
        <p:xfrm>
          <a:off x="470388" y="1885208"/>
          <a:ext cx="8203223" cy="25704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5.3. - Birim Organizasyon şeması güncel değildir. Ebelik ve Beslenme Diyetetik Bölümleri organizasyon şemasında yeralmamaktadır.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28/03/2022</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Organizasyon şeması güncellendi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SBF Dekanlık organizasyon şeması güncellendi, KYS sisteminin 3 aylık peryotlar ile kontrol edilmesi gerektiği kararlaştırıldı.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o 5">
            <a:extLst>
              <a:ext uri="{FF2B5EF4-FFF2-40B4-BE49-F238E27FC236}">
                <a16:creationId xmlns:a16="http://schemas.microsoft.com/office/drawing/2014/main" id="{358F49DB-67A9-4A30-AB61-0A5CA1A55F41}"/>
              </a:ext>
            </a:extLst>
          </p:cNvPr>
          <p:cNvGraphicFramePr>
            <a:graphicFrameLocks noGrp="1"/>
          </p:cNvGraphicFramePr>
          <p:nvPr>
            <p:extLst>
              <p:ext uri="{D42A27DB-BD31-4B8C-83A1-F6EECF244321}">
                <p14:modId xmlns:p14="http://schemas.microsoft.com/office/powerpoint/2010/main" val="1625922579"/>
              </p:ext>
            </p:extLst>
          </p:nvPr>
        </p:nvGraphicFramePr>
        <p:xfrm>
          <a:off x="470387" y="1478613"/>
          <a:ext cx="8203223" cy="257048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6.1.2. Risk Değeri yüksek çıkan durumlar için iyileştirme faaliyeti planlanmış ancak kanıtlar K Klasörüne eklenmemiştir.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28/02/2022</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Kanıtlar K Klasörüne eklenmiştir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smtClean="0">
                          <a:solidFill>
                            <a:srgbClr val="0C0D0D"/>
                          </a:solidFill>
                        </a:rPr>
                        <a:t>Dekanlık KYS sistemi 3 aylık periyotlar ile takip edilicek, Dekanlık kalite temsilcisi olarak Arş. Gör. Zeynep KALAYCI eklenmiştir.</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259606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1"/>
          <p:cNvGraphicFramePr>
            <a:graphicFrameLocks noGrp="1"/>
          </p:cNvGraphicFramePr>
          <p:nvPr>
            <p:extLst>
              <p:ext uri="{D42A27DB-BD31-4B8C-83A1-F6EECF244321}">
                <p14:modId xmlns:p14="http://schemas.microsoft.com/office/powerpoint/2010/main" val="2403114001"/>
              </p:ext>
            </p:extLst>
          </p:nvPr>
        </p:nvGraphicFramePr>
        <p:xfrm>
          <a:off x="471948" y="2143434"/>
          <a:ext cx="7541342" cy="2457227"/>
        </p:xfrm>
        <a:graphic>
          <a:graphicData uri="http://schemas.openxmlformats.org/drawingml/2006/table">
            <a:tbl>
              <a:tblPr/>
              <a:tblGrid>
                <a:gridCol w="1611319">
                  <a:extLst>
                    <a:ext uri="{9D8B030D-6E8A-4147-A177-3AD203B41FA5}">
                      <a16:colId xmlns:a16="http://schemas.microsoft.com/office/drawing/2014/main" val="1541125253"/>
                    </a:ext>
                  </a:extLst>
                </a:gridCol>
                <a:gridCol w="5930023">
                  <a:extLst>
                    <a:ext uri="{9D8B030D-6E8A-4147-A177-3AD203B41FA5}">
                      <a16:colId xmlns:a16="http://schemas.microsoft.com/office/drawing/2014/main" val="3046509219"/>
                    </a:ext>
                  </a:extLst>
                </a:gridCol>
              </a:tblGrid>
              <a:tr h="1023168">
                <a:tc>
                  <a:txBody>
                    <a:bodyPr/>
                    <a:lstStyle/>
                    <a:p>
                      <a:pPr algn="ctr" fontAlgn="ctr"/>
                      <a:r>
                        <a:rPr lang="tr-TR" sz="1800" b="1" i="0" u="none" strike="noStrike">
                          <a:solidFill>
                            <a:srgbClr val="000000"/>
                          </a:solidFill>
                          <a:effectLst/>
                          <a:latin typeface="Tahoma" panose="020B0604030504040204" pitchFamily="34" charset="0"/>
                        </a:rPr>
                        <a:t>4.1.</a:t>
                      </a:r>
                    </a:p>
                  </a:txBody>
                  <a:tcPr marL="5950" marR="5950" marT="59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0" i="0" u="none" strike="noStrike">
                          <a:solidFill>
                            <a:srgbClr val="000000"/>
                          </a:solidFill>
                          <a:effectLst/>
                          <a:latin typeface="Tahoma" panose="020B0604030504040204" pitchFamily="34" charset="0"/>
                        </a:rPr>
                        <a:t>Güçlü yönlerde yer alan benzer maddelerin gözden geçirilerek sadeleştirlmesi gerektiği gözlendi.</a:t>
                      </a:r>
                    </a:p>
                  </a:txBody>
                  <a:tcPr marL="5950" marR="5950" marT="59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198466"/>
                  </a:ext>
                </a:extLst>
              </a:tr>
              <a:tr h="654503">
                <a:tc>
                  <a:txBody>
                    <a:bodyPr/>
                    <a:lstStyle/>
                    <a:p>
                      <a:pPr algn="ctr" fontAlgn="ctr"/>
                      <a:r>
                        <a:rPr lang="tr-TR" sz="1800" b="1" i="0" u="none" strike="noStrike">
                          <a:solidFill>
                            <a:srgbClr val="000000"/>
                          </a:solidFill>
                          <a:effectLst/>
                          <a:latin typeface="Tahoma" panose="020B0604030504040204" pitchFamily="34" charset="0"/>
                        </a:rPr>
                        <a:t>4.2.</a:t>
                      </a:r>
                    </a:p>
                  </a:txBody>
                  <a:tcPr marL="5950" marR="5950" marT="59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a:solidFill>
                            <a:srgbClr val="000000"/>
                          </a:solidFill>
                          <a:effectLst/>
                          <a:latin typeface="Tahoma" panose="020B0604030504040204" pitchFamily="34" charset="0"/>
                        </a:rPr>
                        <a:t>Paydaş analizinde  üniversitenin diğer birimlerinin dış paydaş olarak tanımlandığı gözlendi.</a:t>
                      </a:r>
                    </a:p>
                  </a:txBody>
                  <a:tcPr marL="5950" marR="5950" marT="59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6135031"/>
                  </a:ext>
                </a:extLst>
              </a:tr>
              <a:tr h="779556">
                <a:tc>
                  <a:txBody>
                    <a:bodyPr/>
                    <a:lstStyle/>
                    <a:p>
                      <a:pPr algn="ctr" fontAlgn="ctr"/>
                      <a:r>
                        <a:rPr lang="tr-TR" sz="1800" b="1" i="0" u="none" strike="noStrike">
                          <a:solidFill>
                            <a:srgbClr val="000000"/>
                          </a:solidFill>
                          <a:effectLst/>
                          <a:latin typeface="Tahoma" panose="020B0604030504040204" pitchFamily="34" charset="0"/>
                        </a:rPr>
                        <a:t>4.4./7.5.3.2.1</a:t>
                      </a:r>
                    </a:p>
                  </a:txBody>
                  <a:tcPr marL="5950" marR="5950" marT="59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0" i="0" u="none" strike="noStrike">
                          <a:solidFill>
                            <a:srgbClr val="000000"/>
                          </a:solidFill>
                          <a:effectLst/>
                          <a:latin typeface="Tahoma" panose="020B0604030504040204" pitchFamily="34" charset="0"/>
                        </a:rPr>
                        <a:t>Akademik birimlerin kaplumbağa şemasının 2019 yılından beri güncellenmediği gözlenmiştir.</a:t>
                      </a:r>
                    </a:p>
                  </a:txBody>
                  <a:tcPr marL="5950" marR="5950" marT="59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96000235"/>
                  </a:ext>
                </a:extLst>
              </a:tr>
            </a:tbl>
          </a:graphicData>
        </a:graphic>
      </p:graphicFrame>
      <p:sp>
        <p:nvSpPr>
          <p:cNvPr id="3" name="Metin kutusu 2"/>
          <p:cNvSpPr txBox="1"/>
          <p:nvPr/>
        </p:nvSpPr>
        <p:spPr>
          <a:xfrm>
            <a:off x="1297858" y="1671484"/>
            <a:ext cx="5987845" cy="461665"/>
          </a:xfrm>
          <a:prstGeom prst="rect">
            <a:avLst/>
          </a:prstGeom>
          <a:noFill/>
        </p:spPr>
        <p:txBody>
          <a:bodyPr wrap="square" rtlCol="0">
            <a:spAutoFit/>
          </a:bodyPr>
          <a:lstStyle/>
          <a:p>
            <a:pPr algn="ctr"/>
            <a:r>
              <a:rPr lang="tr-TR" sz="2400" b="1" smtClean="0">
                <a:solidFill>
                  <a:srgbClr val="0F2303"/>
                </a:solidFill>
              </a:rPr>
              <a:t>GÖZLEMLER</a:t>
            </a:r>
            <a:endParaRPr lang="tr-TR" sz="2400" b="1">
              <a:solidFill>
                <a:srgbClr val="0F2303"/>
              </a:solidFill>
            </a:endParaRPr>
          </a:p>
        </p:txBody>
      </p:sp>
      <p:sp>
        <p:nvSpPr>
          <p:cNvPr id="7" name="Metin kutusu 6"/>
          <p:cNvSpPr txBox="1"/>
          <p:nvPr/>
        </p:nvSpPr>
        <p:spPr>
          <a:xfrm>
            <a:off x="147484" y="4955458"/>
            <a:ext cx="8790039" cy="523220"/>
          </a:xfrm>
          <a:prstGeom prst="rect">
            <a:avLst/>
          </a:prstGeom>
          <a:noFill/>
        </p:spPr>
        <p:txBody>
          <a:bodyPr wrap="square" rtlCol="0">
            <a:spAutoFit/>
          </a:bodyPr>
          <a:lstStyle/>
          <a:p>
            <a:r>
              <a:rPr lang="tr-TR" sz="2800" smtClean="0">
                <a:solidFill>
                  <a:srgbClr val="0F2303"/>
                </a:solidFill>
              </a:rPr>
              <a:t>Gözlemler risk analizine alınarak aksiyonlar planlanmıştır.</a:t>
            </a:r>
            <a:endParaRPr lang="tr-TR" sz="2800">
              <a:solidFill>
                <a:srgbClr val="0F2303"/>
              </a:solidFill>
            </a:endParaRPr>
          </a:p>
        </p:txBody>
      </p:sp>
    </p:spTree>
    <p:extLst>
      <p:ext uri="{BB962C8B-B14F-4D97-AF65-F5344CB8AC3E}">
        <p14:creationId xmlns:p14="http://schemas.microsoft.com/office/powerpoint/2010/main" val="2897264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838131" y="2743200"/>
            <a:ext cx="6257846" cy="1323439"/>
          </a:xfrm>
          <a:prstGeom prst="rect">
            <a:avLst/>
          </a:prstGeom>
          <a:noFill/>
        </p:spPr>
        <p:txBody>
          <a:bodyPr wrap="square" rtlCol="0">
            <a:spAutoFit/>
          </a:bodyPr>
          <a:lstStyle/>
          <a:p>
            <a:r>
              <a:rPr lang="tr-TR" sz="2000" b="1" smtClean="0">
                <a:solidFill>
                  <a:srgbClr val="0F2303"/>
                </a:solidFill>
              </a:rPr>
              <a:t>-İş </a:t>
            </a:r>
            <a:r>
              <a:rPr lang="tr-TR" sz="2000" b="1" dirty="0" smtClean="0">
                <a:solidFill>
                  <a:srgbClr val="0F2303"/>
                </a:solidFill>
              </a:rPr>
              <a:t>akışı</a:t>
            </a:r>
            <a:r>
              <a:rPr lang="tr-TR" sz="2000" b="1" smtClean="0">
                <a:solidFill>
                  <a:srgbClr val="0F2303"/>
                </a:solidFill>
              </a:rPr>
              <a:t>, izlenmesi </a:t>
            </a:r>
            <a:r>
              <a:rPr lang="tr-TR" sz="2000" b="1" dirty="0" smtClean="0">
                <a:solidFill>
                  <a:srgbClr val="0F2303"/>
                </a:solidFill>
              </a:rPr>
              <a:t>gereken yönetmelik</a:t>
            </a:r>
            <a:r>
              <a:rPr lang="tr-TR" sz="2000" b="1" smtClean="0">
                <a:solidFill>
                  <a:srgbClr val="0F2303"/>
                </a:solidFill>
              </a:rPr>
              <a:t>,  yönergelerimizin </a:t>
            </a:r>
            <a:r>
              <a:rPr lang="tr-TR" sz="2000" b="1" smtClean="0">
                <a:solidFill>
                  <a:srgbClr val="0F2303"/>
                </a:solidFill>
              </a:rPr>
              <a:t>eksik </a:t>
            </a:r>
            <a:r>
              <a:rPr lang="tr-TR" sz="2000" b="1" dirty="0" smtClean="0">
                <a:solidFill>
                  <a:srgbClr val="0F2303"/>
                </a:solidFill>
              </a:rPr>
              <a:t>olduğunu </a:t>
            </a:r>
            <a:r>
              <a:rPr lang="tr-TR" sz="2000" b="1" smtClean="0">
                <a:solidFill>
                  <a:srgbClr val="0F2303"/>
                </a:solidFill>
              </a:rPr>
              <a:t>gördük,</a:t>
            </a:r>
          </a:p>
          <a:p>
            <a:endParaRPr lang="tr-TR" sz="2000" b="1" smtClean="0">
              <a:solidFill>
                <a:srgbClr val="0F2303"/>
              </a:solidFill>
            </a:endParaRPr>
          </a:p>
          <a:p>
            <a:r>
              <a:rPr lang="tr-TR" sz="2000" b="1" smtClean="0">
                <a:solidFill>
                  <a:srgbClr val="0F2303"/>
                </a:solidFill>
              </a:rPr>
              <a:t>-WEB </a:t>
            </a:r>
            <a:r>
              <a:rPr lang="tr-TR" sz="2000" b="1" dirty="0" smtClean="0">
                <a:solidFill>
                  <a:srgbClr val="0F2303"/>
                </a:solidFill>
              </a:rPr>
              <a:t>sayfasına eklenmesi için hazırlıklarımızı başlattık </a:t>
            </a:r>
            <a:endParaRPr lang="tr-TR" sz="2000" b="1" dirty="0">
              <a:solidFill>
                <a:srgbClr val="0F2303"/>
              </a:solidFill>
            </a:endParaRPr>
          </a:p>
        </p:txBody>
      </p:sp>
    </p:spTree>
    <p:extLst>
      <p:ext uri="{BB962C8B-B14F-4D97-AF65-F5344CB8AC3E}">
        <p14:creationId xmlns:p14="http://schemas.microsoft.com/office/powerpoint/2010/main" val="1346354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737418" y="2575249"/>
            <a:ext cx="7934633" cy="3046988"/>
          </a:xfrm>
          <a:prstGeom prst="rect">
            <a:avLst/>
          </a:prstGeom>
          <a:noFill/>
        </p:spPr>
        <p:txBody>
          <a:bodyPr wrap="square" rtlCol="0">
            <a:spAutoFit/>
          </a:bodyPr>
          <a:lstStyle/>
          <a:p>
            <a:r>
              <a:rPr lang="tr-TR" sz="3200" smtClean="0">
                <a:solidFill>
                  <a:srgbClr val="0F2303"/>
                </a:solidFill>
              </a:rPr>
              <a:t>-Fakülte </a:t>
            </a:r>
            <a:r>
              <a:rPr lang="tr-TR" sz="3200" dirty="0" smtClean="0">
                <a:solidFill>
                  <a:srgbClr val="0F2303"/>
                </a:solidFill>
              </a:rPr>
              <a:t>ve üniversite seçmeli dersinin her </a:t>
            </a:r>
            <a:r>
              <a:rPr lang="tr-TR" sz="3200" smtClean="0">
                <a:solidFill>
                  <a:srgbClr val="0F2303"/>
                </a:solidFill>
              </a:rPr>
              <a:t>programda </a:t>
            </a:r>
            <a:r>
              <a:rPr lang="tr-TR" sz="3200" smtClean="0">
                <a:solidFill>
                  <a:srgbClr val="0F2303"/>
                </a:solidFill>
              </a:rPr>
              <a:t>olması (Farklı bölümlerdeki öğrencilerin bir araya gelmesi)</a:t>
            </a:r>
          </a:p>
          <a:p>
            <a:endParaRPr lang="tr-TR" sz="3200" dirty="0" smtClean="0">
              <a:solidFill>
                <a:srgbClr val="0F2303"/>
              </a:solidFill>
            </a:endParaRPr>
          </a:p>
          <a:p>
            <a:r>
              <a:rPr lang="tr-TR" sz="3200" smtClean="0">
                <a:solidFill>
                  <a:srgbClr val="0F2303"/>
                </a:solidFill>
              </a:rPr>
              <a:t>-Labarotuvar </a:t>
            </a:r>
            <a:r>
              <a:rPr lang="tr-TR" sz="3200" dirty="0" smtClean="0">
                <a:solidFill>
                  <a:srgbClr val="0F2303"/>
                </a:solidFill>
              </a:rPr>
              <a:t>ve klinik uygulama değerlendirme formlarının olması </a:t>
            </a:r>
            <a:endParaRPr lang="tr-TR" sz="3200" dirty="0">
              <a:solidFill>
                <a:srgbClr val="0F2303"/>
              </a:solidFill>
            </a:endParaRPr>
          </a:p>
        </p:txBody>
      </p:sp>
    </p:spTree>
    <p:extLst>
      <p:ext uri="{BB962C8B-B14F-4D97-AF65-F5344CB8AC3E}">
        <p14:creationId xmlns:p14="http://schemas.microsoft.com/office/powerpoint/2010/main" val="230927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7" name="Dikdörtgen 6"/>
          <p:cNvSpPr/>
          <p:nvPr/>
        </p:nvSpPr>
        <p:spPr>
          <a:xfrm>
            <a:off x="503655" y="4240487"/>
            <a:ext cx="8352928" cy="2169825"/>
          </a:xfrm>
          <a:prstGeom prst="rect">
            <a:avLst/>
          </a:prstGeom>
        </p:spPr>
        <p:txBody>
          <a:bodyPr wrap="square">
            <a:spAutoFit/>
          </a:bodyPr>
          <a:lstStyle/>
          <a:p>
            <a:pPr fontAlgn="base">
              <a:lnSpc>
                <a:spcPct val="150000"/>
              </a:lnSpc>
              <a:spcAft>
                <a:spcPts val="0"/>
              </a:spcAft>
            </a:pPr>
            <a:r>
              <a:rPr lang="tr-TR" b="1" smtClean="0">
                <a:solidFill>
                  <a:srgbClr val="FF0000"/>
                </a:solidFill>
                <a:latin typeface="Calibri" panose="020F0502020204030204" pitchFamily="34" charset="0"/>
                <a:ea typeface="Times New Roman" panose="02020603050405020304" pitchFamily="18" charset="0"/>
              </a:rPr>
              <a:t>VİZYONU</a:t>
            </a:r>
          </a:p>
          <a:p>
            <a:pPr fontAlgn="base">
              <a:lnSpc>
                <a:spcPct val="150000"/>
              </a:lnSpc>
              <a:spcAft>
                <a:spcPts val="0"/>
              </a:spcAft>
            </a:pPr>
            <a:r>
              <a:rPr lang="tr-TR" b="1">
                <a:solidFill>
                  <a:srgbClr val="0F2303"/>
                </a:solidFill>
                <a:latin typeface="Calibri" panose="020F0502020204030204" pitchFamily="34" charset="0"/>
                <a:ea typeface="Times New Roman" panose="02020603050405020304" pitchFamily="18" charset="0"/>
              </a:rPr>
              <a:t>Güçlü  kurumsal  kültürü,  eğitim öncelikli  hizmet ve politikalar üreten,  yenilikçi,  dayanışma  ve paylaşma ilkelerini benimseyen,  alanında toplum sağlığı  ve refahını  geliştiren  bireyler  yetiştiren  ve  uluslararası  bilimsel  platformda  etkin  bir  kurum  olmaktır</a:t>
            </a:r>
            <a:r>
              <a:rPr lang="tr-TR" b="1" smtClean="0">
                <a:solidFill>
                  <a:srgbClr val="0F2303"/>
                </a:solidFill>
                <a:latin typeface="Calibri" panose="020F0502020204030204" pitchFamily="34" charset="0"/>
                <a:ea typeface="Times New Roman" panose="02020603050405020304" pitchFamily="18" charset="0"/>
              </a:rPr>
              <a:t>.</a:t>
            </a:r>
            <a:endParaRPr lang="tr-TR" b="1" dirty="0">
              <a:solidFill>
                <a:srgbClr val="0F2303"/>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585395" y="1372563"/>
            <a:ext cx="8352928" cy="2585323"/>
          </a:xfrm>
          <a:prstGeom prst="rect">
            <a:avLst/>
          </a:prstGeom>
        </p:spPr>
        <p:txBody>
          <a:bodyPr wrap="square">
            <a:spAutoFit/>
          </a:bodyPr>
          <a:lstStyle/>
          <a:p>
            <a:pPr fontAlgn="base">
              <a:lnSpc>
                <a:spcPct val="150000"/>
              </a:lnSpc>
              <a:spcAft>
                <a:spcPts val="0"/>
              </a:spcAft>
            </a:pPr>
            <a:r>
              <a:rPr lang="tr-TR" b="1" smtClean="0">
                <a:solidFill>
                  <a:srgbClr val="FF0000"/>
                </a:solidFill>
                <a:latin typeface="Calibri" panose="020F0502020204030204" pitchFamily="34" charset="0"/>
                <a:ea typeface="Times New Roman" panose="02020603050405020304" pitchFamily="18" charset="0"/>
              </a:rPr>
              <a:t>MİSYONU</a:t>
            </a:r>
          </a:p>
          <a:p>
            <a:pPr fontAlgn="base">
              <a:lnSpc>
                <a:spcPct val="150000"/>
              </a:lnSpc>
              <a:spcAft>
                <a:spcPts val="0"/>
              </a:spcAft>
            </a:pPr>
            <a:r>
              <a:rPr lang="tr-TR" b="1">
                <a:solidFill>
                  <a:srgbClr val="0F2303"/>
                </a:solidFill>
                <a:latin typeface="Calibri" panose="020F0502020204030204" pitchFamily="34" charset="0"/>
                <a:ea typeface="Times New Roman" panose="02020603050405020304" pitchFamily="18" charset="0"/>
              </a:rPr>
              <a:t>Antalya Bilim Üniversitesi Sağlık Bilimleri Fakültesi, toplum sağlığını koruma ve iyileştirme hedefine odaklı, evrensel ve kültürel değerler ışığında, bilimi ve teknolojiyi yetkin şekilde kullanabilecek  donanıma sahip  meslek insanları yetiştirmek, sağlıkla ilgili multidisipliner çalışmalar yürütmek, lisansüstü eğitim ve araştırmalar yaparak,  topluma ve bilime katkıda bulunmayı  görev kabul  etmektedir</a:t>
            </a:r>
            <a:r>
              <a:rPr lang="tr-TR" b="1" smtClean="0">
                <a:solidFill>
                  <a:srgbClr val="0F2303"/>
                </a:solidFill>
                <a:latin typeface="Calibri" panose="020F0502020204030204" pitchFamily="34" charset="0"/>
                <a:ea typeface="Times New Roman" panose="02020603050405020304" pitchFamily="18" charset="0"/>
              </a:rPr>
              <a:t>.</a:t>
            </a:r>
            <a:endParaRPr lang="tr-TR"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914400" y="2528596"/>
            <a:ext cx="7364361" cy="646331"/>
          </a:xfrm>
          <a:prstGeom prst="rect">
            <a:avLst/>
          </a:prstGeom>
          <a:noFill/>
        </p:spPr>
        <p:txBody>
          <a:bodyPr wrap="square" rtlCol="0">
            <a:spAutoFit/>
          </a:bodyPr>
          <a:lstStyle/>
          <a:p>
            <a:r>
              <a:rPr lang="tr-TR" sz="3600" smtClean="0">
                <a:solidFill>
                  <a:srgbClr val="0F2303"/>
                </a:solidFill>
              </a:rPr>
              <a:t>Ortak </a:t>
            </a:r>
            <a:r>
              <a:rPr lang="tr-TR" sz="3600" smtClean="0">
                <a:solidFill>
                  <a:srgbClr val="0F2303"/>
                </a:solidFill>
              </a:rPr>
              <a:t>araştırma toplantısı yapıldı </a:t>
            </a:r>
            <a:endParaRPr lang="tr-TR" sz="3600" dirty="0">
              <a:solidFill>
                <a:srgbClr val="0F2303"/>
              </a:solidFill>
            </a:endParaRPr>
          </a:p>
        </p:txBody>
      </p:sp>
    </p:spTree>
    <p:extLst>
      <p:ext uri="{BB962C8B-B14F-4D97-AF65-F5344CB8AC3E}">
        <p14:creationId xmlns:p14="http://schemas.microsoft.com/office/powerpoint/2010/main" val="2179233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550606" y="1604513"/>
            <a:ext cx="8091949" cy="4031873"/>
          </a:xfrm>
          <a:prstGeom prst="rect">
            <a:avLst/>
          </a:prstGeom>
          <a:noFill/>
        </p:spPr>
        <p:txBody>
          <a:bodyPr wrap="square" rtlCol="0">
            <a:spAutoFit/>
          </a:bodyPr>
          <a:lstStyle/>
          <a:p>
            <a:r>
              <a:rPr lang="tr-TR" sz="3200" dirty="0" err="1" smtClean="0">
                <a:solidFill>
                  <a:srgbClr val="0F2303"/>
                </a:solidFill>
              </a:rPr>
              <a:t>Grişimcilik</a:t>
            </a:r>
            <a:r>
              <a:rPr lang="tr-TR" sz="3200" dirty="0" smtClean="0">
                <a:solidFill>
                  <a:srgbClr val="0F2303"/>
                </a:solidFill>
              </a:rPr>
              <a:t> dersi hemşirelik </a:t>
            </a:r>
            <a:r>
              <a:rPr lang="tr-TR" sz="3200" smtClean="0">
                <a:solidFill>
                  <a:srgbClr val="0F2303"/>
                </a:solidFill>
              </a:rPr>
              <a:t>bölümünde bulunmakta</a:t>
            </a:r>
            <a:r>
              <a:rPr lang="tr-TR" sz="3200">
                <a:solidFill>
                  <a:srgbClr val="0F2303"/>
                </a:solidFill>
              </a:rPr>
              <a:t>,</a:t>
            </a:r>
            <a:endParaRPr lang="tr-TR" sz="3200" smtClean="0">
              <a:solidFill>
                <a:srgbClr val="0F2303"/>
              </a:solidFill>
            </a:endParaRPr>
          </a:p>
          <a:p>
            <a:endParaRPr lang="tr-TR" sz="3200" smtClean="0">
              <a:solidFill>
                <a:srgbClr val="0F2303"/>
              </a:solidFill>
            </a:endParaRPr>
          </a:p>
          <a:p>
            <a:r>
              <a:rPr lang="tr-TR" sz="3200" smtClean="0">
                <a:solidFill>
                  <a:srgbClr val="0F2303"/>
                </a:solidFill>
              </a:rPr>
              <a:t>Fakülte </a:t>
            </a:r>
            <a:r>
              <a:rPr lang="tr-TR" sz="3200" dirty="0" smtClean="0">
                <a:solidFill>
                  <a:srgbClr val="0F2303"/>
                </a:solidFill>
              </a:rPr>
              <a:t>seçmeli </a:t>
            </a:r>
            <a:r>
              <a:rPr lang="tr-TR" sz="3200" smtClean="0">
                <a:solidFill>
                  <a:srgbClr val="0F2303"/>
                </a:solidFill>
              </a:rPr>
              <a:t>olarak eklenmesi için hazırlıklar yapılmakta, </a:t>
            </a:r>
          </a:p>
          <a:p>
            <a:endParaRPr lang="tr-TR" sz="3200" smtClean="0">
              <a:solidFill>
                <a:srgbClr val="0F2303"/>
              </a:solidFill>
            </a:endParaRPr>
          </a:p>
          <a:p>
            <a:r>
              <a:rPr lang="tr-TR" sz="3200" smtClean="0">
                <a:solidFill>
                  <a:srgbClr val="0F2303"/>
                </a:solidFill>
              </a:rPr>
              <a:t>Bir </a:t>
            </a:r>
            <a:r>
              <a:rPr lang="tr-TR" sz="3200" dirty="0" smtClean="0">
                <a:solidFill>
                  <a:srgbClr val="0F2303"/>
                </a:solidFill>
              </a:rPr>
              <a:t>öğretim üyesinin şirket açma </a:t>
            </a:r>
            <a:r>
              <a:rPr lang="tr-TR" sz="3200" smtClean="0">
                <a:solidFill>
                  <a:srgbClr val="0F2303"/>
                </a:solidFill>
              </a:rPr>
              <a:t>girişimi bulunmaktadır.</a:t>
            </a:r>
            <a:endParaRPr lang="tr-TR" sz="3200" dirty="0">
              <a:solidFill>
                <a:srgbClr val="0F2303"/>
              </a:solidFill>
            </a:endParaRPr>
          </a:p>
        </p:txBody>
      </p:sp>
    </p:spTree>
    <p:extLst>
      <p:ext uri="{BB962C8B-B14F-4D97-AF65-F5344CB8AC3E}">
        <p14:creationId xmlns:p14="http://schemas.microsoft.com/office/powerpoint/2010/main" val="2926320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835742" y="2239981"/>
            <a:ext cx="7649497" cy="1754326"/>
          </a:xfrm>
          <a:prstGeom prst="rect">
            <a:avLst/>
          </a:prstGeom>
          <a:noFill/>
        </p:spPr>
        <p:txBody>
          <a:bodyPr wrap="square" rtlCol="0">
            <a:spAutoFit/>
          </a:bodyPr>
          <a:lstStyle/>
          <a:p>
            <a:r>
              <a:rPr lang="tr-TR" sz="3600" dirty="0" smtClean="0">
                <a:solidFill>
                  <a:srgbClr val="0F2303"/>
                </a:solidFill>
              </a:rPr>
              <a:t>Toplumsal </a:t>
            </a:r>
            <a:r>
              <a:rPr lang="tr-TR" sz="3600" smtClean="0">
                <a:solidFill>
                  <a:srgbClr val="0F2303"/>
                </a:solidFill>
              </a:rPr>
              <a:t>sorumluluk </a:t>
            </a:r>
            <a:r>
              <a:rPr lang="tr-TR" sz="3600">
                <a:solidFill>
                  <a:srgbClr val="0F2303"/>
                </a:solidFill>
              </a:rPr>
              <a:t>dersi hemşirelik bölümünde verilmekte olup fakülte </a:t>
            </a:r>
            <a:r>
              <a:rPr lang="tr-TR" sz="3600" dirty="0" smtClean="0">
                <a:solidFill>
                  <a:srgbClr val="0F2303"/>
                </a:solidFill>
              </a:rPr>
              <a:t>seçmeli </a:t>
            </a:r>
            <a:r>
              <a:rPr lang="tr-TR" sz="3600" smtClean="0">
                <a:solidFill>
                  <a:srgbClr val="0F2303"/>
                </a:solidFill>
              </a:rPr>
              <a:t>olarak da eklenecek.</a:t>
            </a:r>
            <a:endParaRPr lang="tr-TR" sz="3600" dirty="0">
              <a:solidFill>
                <a:srgbClr val="0F2303"/>
              </a:solidFill>
            </a:endParaRPr>
          </a:p>
        </p:txBody>
      </p:sp>
    </p:spTree>
    <p:extLst>
      <p:ext uri="{BB962C8B-B14F-4D97-AF65-F5344CB8AC3E}">
        <p14:creationId xmlns:p14="http://schemas.microsoft.com/office/powerpoint/2010/main" val="2544252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922867" y="1823633"/>
            <a:ext cx="7552265" cy="3970318"/>
          </a:xfrm>
          <a:prstGeom prst="rect">
            <a:avLst/>
          </a:prstGeom>
          <a:noFill/>
        </p:spPr>
        <p:txBody>
          <a:bodyPr wrap="square" rtlCol="0">
            <a:spAutoFit/>
          </a:bodyPr>
          <a:lstStyle/>
          <a:p>
            <a:r>
              <a:rPr lang="tr-TR" sz="2800" smtClean="0">
                <a:solidFill>
                  <a:srgbClr val="0F2303"/>
                </a:solidFill>
              </a:rPr>
              <a:t>-Fakülte </a:t>
            </a:r>
            <a:r>
              <a:rPr lang="tr-TR" sz="2800">
                <a:solidFill>
                  <a:srgbClr val="0F2303"/>
                </a:solidFill>
              </a:rPr>
              <a:t>HEPDAK </a:t>
            </a:r>
            <a:r>
              <a:rPr lang="tr-TR" sz="2800">
                <a:solidFill>
                  <a:srgbClr val="0F2303"/>
                </a:solidFill>
              </a:rPr>
              <a:t>ve </a:t>
            </a:r>
            <a:r>
              <a:rPr lang="tr-TR" sz="2800" smtClean="0">
                <a:solidFill>
                  <a:srgbClr val="0F2303"/>
                </a:solidFill>
              </a:rPr>
              <a:t>SABDEK </a:t>
            </a:r>
            <a:r>
              <a:rPr lang="tr-TR" sz="2800">
                <a:solidFill>
                  <a:srgbClr val="0F2303"/>
                </a:solidFill>
              </a:rPr>
              <a:t>toplantılarına düzenli </a:t>
            </a:r>
            <a:r>
              <a:rPr lang="tr-TR" sz="2800">
                <a:solidFill>
                  <a:srgbClr val="0F2303"/>
                </a:solidFill>
              </a:rPr>
              <a:t>katılım </a:t>
            </a:r>
            <a:r>
              <a:rPr lang="tr-TR" sz="2800" smtClean="0">
                <a:solidFill>
                  <a:srgbClr val="0F2303"/>
                </a:solidFill>
              </a:rPr>
              <a:t>sağlanıyor</a:t>
            </a:r>
            <a:r>
              <a:rPr lang="tr-TR" sz="2800">
                <a:solidFill>
                  <a:srgbClr val="0F2303"/>
                </a:solidFill>
              </a:rPr>
              <a:t>, sonuçları </a:t>
            </a:r>
            <a:r>
              <a:rPr lang="tr-TR" sz="2800">
                <a:solidFill>
                  <a:srgbClr val="0F2303"/>
                </a:solidFill>
              </a:rPr>
              <a:t>grupla </a:t>
            </a:r>
            <a:r>
              <a:rPr lang="tr-TR" sz="2800" smtClean="0">
                <a:solidFill>
                  <a:srgbClr val="0F2303"/>
                </a:solidFill>
              </a:rPr>
              <a:t>paylaşılıyor.</a:t>
            </a:r>
          </a:p>
          <a:p>
            <a:endParaRPr lang="tr-TR" sz="2800">
              <a:solidFill>
                <a:srgbClr val="0F2303"/>
              </a:solidFill>
            </a:endParaRPr>
          </a:p>
          <a:p>
            <a:r>
              <a:rPr lang="tr-TR" sz="2800" smtClean="0">
                <a:solidFill>
                  <a:srgbClr val="0F2303"/>
                </a:solidFill>
              </a:rPr>
              <a:t>-Her </a:t>
            </a:r>
            <a:r>
              <a:rPr lang="tr-TR" sz="2800">
                <a:solidFill>
                  <a:srgbClr val="0F2303"/>
                </a:solidFill>
              </a:rPr>
              <a:t>bölüm öğrencileri </a:t>
            </a:r>
            <a:r>
              <a:rPr lang="tr-TR" sz="2800">
                <a:solidFill>
                  <a:srgbClr val="0F2303"/>
                </a:solidFill>
              </a:rPr>
              <a:t>için </a:t>
            </a:r>
            <a:r>
              <a:rPr lang="tr-TR" sz="2800" smtClean="0">
                <a:solidFill>
                  <a:srgbClr val="0F2303"/>
                </a:solidFill>
              </a:rPr>
              <a:t>dekanlığın danışmanlık </a:t>
            </a:r>
            <a:r>
              <a:rPr lang="tr-TR" sz="2800">
                <a:solidFill>
                  <a:srgbClr val="0F2303"/>
                </a:solidFill>
              </a:rPr>
              <a:t>saatleri var</a:t>
            </a:r>
            <a:r>
              <a:rPr lang="tr-TR" sz="2800">
                <a:solidFill>
                  <a:srgbClr val="0F2303"/>
                </a:solidFill>
              </a:rPr>
              <a:t>, </a:t>
            </a:r>
            <a:endParaRPr lang="tr-TR" sz="2800" smtClean="0">
              <a:solidFill>
                <a:srgbClr val="0F2303"/>
              </a:solidFill>
            </a:endParaRPr>
          </a:p>
          <a:p>
            <a:endParaRPr lang="tr-TR" sz="2800" smtClean="0">
              <a:solidFill>
                <a:srgbClr val="0F2303"/>
              </a:solidFill>
            </a:endParaRPr>
          </a:p>
          <a:p>
            <a:r>
              <a:rPr lang="tr-TR" sz="2800" smtClean="0">
                <a:solidFill>
                  <a:srgbClr val="0F2303"/>
                </a:solidFill>
              </a:rPr>
              <a:t>-Fakültenin tanınırlığını arttırmak için </a:t>
            </a:r>
            <a:r>
              <a:rPr lang="tr-TR" sz="2800">
                <a:solidFill>
                  <a:srgbClr val="0F2303"/>
                </a:solidFill>
              </a:rPr>
              <a:t>çok ortaklı bilimsel etkinlik düzenleme ve katılıma </a:t>
            </a:r>
            <a:r>
              <a:rPr lang="tr-TR" sz="2800">
                <a:solidFill>
                  <a:srgbClr val="0F2303"/>
                </a:solidFill>
              </a:rPr>
              <a:t>özen </a:t>
            </a:r>
            <a:r>
              <a:rPr lang="tr-TR" sz="2800" smtClean="0">
                <a:solidFill>
                  <a:srgbClr val="0F2303"/>
                </a:solidFill>
              </a:rPr>
              <a:t>gösteriliyor</a:t>
            </a:r>
            <a:r>
              <a:rPr lang="tr-TR" sz="2800">
                <a:solidFill>
                  <a:srgbClr val="0F2303"/>
                </a:solidFill>
              </a:rPr>
              <a:t>.</a:t>
            </a:r>
          </a:p>
        </p:txBody>
      </p:sp>
    </p:spTree>
    <p:extLst>
      <p:ext uri="{BB962C8B-B14F-4D97-AF65-F5344CB8AC3E}">
        <p14:creationId xmlns:p14="http://schemas.microsoft.com/office/powerpoint/2010/main" val="1784154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973394" y="2654710"/>
            <a:ext cx="6872747" cy="2031325"/>
          </a:xfrm>
          <a:prstGeom prst="rect">
            <a:avLst/>
          </a:prstGeom>
          <a:noFill/>
        </p:spPr>
        <p:txBody>
          <a:bodyPr wrap="square" rtlCol="0">
            <a:spAutoFit/>
          </a:bodyPr>
          <a:lstStyle/>
          <a:p>
            <a:r>
              <a:rPr lang="tr-TR" smtClean="0">
                <a:solidFill>
                  <a:srgbClr val="0F2303"/>
                </a:solidFill>
              </a:rPr>
              <a:t>KYS sisteminin düzenli ve periyodik takibi,</a:t>
            </a:r>
          </a:p>
          <a:p>
            <a:endParaRPr lang="tr-TR" smtClean="0">
              <a:solidFill>
                <a:srgbClr val="0F2303"/>
              </a:solidFill>
            </a:endParaRPr>
          </a:p>
          <a:p>
            <a:r>
              <a:rPr lang="tr-TR" smtClean="0">
                <a:solidFill>
                  <a:srgbClr val="0F2303"/>
                </a:solidFill>
              </a:rPr>
              <a:t>Sürekli öğrenme hedefi doğrultusunda fakülte bazında hizmet içi eğitimlerin yapılması,</a:t>
            </a:r>
          </a:p>
          <a:p>
            <a:endParaRPr lang="tr-TR">
              <a:solidFill>
                <a:srgbClr val="0F2303"/>
              </a:solidFill>
            </a:endParaRPr>
          </a:p>
          <a:p>
            <a:r>
              <a:rPr lang="tr-TR" smtClean="0">
                <a:solidFill>
                  <a:srgbClr val="0F2303"/>
                </a:solidFill>
              </a:rPr>
              <a:t>Toplumsal katkıyı arttırmak için toplum eğitimlerinin yapılması ( Yılda en az 2 tane)</a:t>
            </a:r>
            <a:endParaRPr lang="tr-TR">
              <a:solidFill>
                <a:srgbClr val="0F2303"/>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503655" y="1924517"/>
            <a:ext cx="8352928" cy="3831818"/>
          </a:xfrm>
          <a:prstGeom prst="rect">
            <a:avLst/>
          </a:prstGeom>
        </p:spPr>
        <p:txBody>
          <a:bodyPr wrap="square">
            <a:spAutoFit/>
          </a:bodyPr>
          <a:lstStyle/>
          <a:p>
            <a:pPr fontAlgn="base">
              <a:lnSpc>
                <a:spcPct val="150000"/>
              </a:lnSpc>
              <a:spcAft>
                <a:spcPts val="0"/>
              </a:spcAft>
            </a:pPr>
            <a:r>
              <a:rPr lang="tr-TR" b="1">
                <a:solidFill>
                  <a:srgbClr val="FF0000"/>
                </a:solidFill>
                <a:latin typeface="Calibri" panose="020F0502020204030204" pitchFamily="34" charset="0"/>
                <a:ea typeface="Times New Roman" panose="02020603050405020304" pitchFamily="18" charset="0"/>
              </a:rPr>
              <a:t>ÇALIŞMA </a:t>
            </a:r>
            <a:r>
              <a:rPr lang="tr-TR" b="1" smtClean="0">
                <a:solidFill>
                  <a:srgbClr val="FF0000"/>
                </a:solidFill>
                <a:latin typeface="Calibri" panose="020F0502020204030204" pitchFamily="34" charset="0"/>
                <a:ea typeface="Times New Roman" panose="02020603050405020304" pitchFamily="18" charset="0"/>
              </a:rPr>
              <a:t>POLİTİKASI</a:t>
            </a:r>
          </a:p>
          <a:p>
            <a:r>
              <a:rPr lang="tr-TR" sz="2400">
                <a:solidFill>
                  <a:srgbClr val="0F2303"/>
                </a:solidFill>
              </a:rPr>
              <a:t>Amaç 1 - Sunulan eğitim ve öğretim faaliyetlerinin niteliğini artırmak</a:t>
            </a:r>
          </a:p>
          <a:p>
            <a:r>
              <a:rPr lang="tr-TR" sz="2400">
                <a:solidFill>
                  <a:srgbClr val="0F2303"/>
                </a:solidFill>
              </a:rPr>
              <a:t>Amaç 2 - Bilimsel araştırmaların nitelik ve niceliğinin artırılması</a:t>
            </a:r>
          </a:p>
          <a:p>
            <a:r>
              <a:rPr lang="tr-TR" sz="2400">
                <a:solidFill>
                  <a:srgbClr val="0F2303"/>
                </a:solidFill>
              </a:rPr>
              <a:t>Amaç 3 - Üniversitenin faaliyetlerinde verimli ve etkin olabilmek için yönetim sistemini oluşturmak</a:t>
            </a:r>
          </a:p>
          <a:p>
            <a:r>
              <a:rPr lang="tr-TR" sz="2400">
                <a:solidFill>
                  <a:srgbClr val="0F2303"/>
                </a:solidFill>
              </a:rPr>
              <a:t>Amaç 4 - Fakülte faaliyetleri açısından yönetim sistemlerinin geliştirilmesi</a:t>
            </a:r>
          </a:p>
          <a:p>
            <a:r>
              <a:rPr lang="tr-TR" sz="2400">
                <a:solidFill>
                  <a:srgbClr val="0F2303"/>
                </a:solidFill>
              </a:rPr>
              <a:t>Amaç 5 - İdari personelin niteliksel ve niceliksel yönden gelişimini sağlamak, iş verimini arttırmak ve devamlılığını </a:t>
            </a:r>
            <a:r>
              <a:rPr lang="tr-TR" sz="2400" smtClean="0">
                <a:solidFill>
                  <a:srgbClr val="0F2303"/>
                </a:solidFill>
              </a:rPr>
              <a:t>sağlamak.</a:t>
            </a:r>
            <a:endParaRPr lang="tr-TR" sz="2400" b="1" dirty="0">
              <a:solidFill>
                <a:srgbClr val="0F2303"/>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851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08347" y="175909"/>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063053988"/>
              </p:ext>
            </p:extLst>
          </p:nvPr>
        </p:nvGraphicFramePr>
        <p:xfrm>
          <a:off x="-1" y="860712"/>
          <a:ext cx="9144001" cy="6154877"/>
        </p:xfrm>
        <a:graphic>
          <a:graphicData uri="http://schemas.openxmlformats.org/drawingml/2006/table">
            <a:tbl>
              <a:tblPr/>
              <a:tblGrid>
                <a:gridCol w="2182403">
                  <a:extLst>
                    <a:ext uri="{9D8B030D-6E8A-4147-A177-3AD203B41FA5}">
                      <a16:colId xmlns:a16="http://schemas.microsoft.com/office/drawing/2014/main" val="3918363564"/>
                    </a:ext>
                  </a:extLst>
                </a:gridCol>
                <a:gridCol w="2308426">
                  <a:extLst>
                    <a:ext uri="{9D8B030D-6E8A-4147-A177-3AD203B41FA5}">
                      <a16:colId xmlns:a16="http://schemas.microsoft.com/office/drawing/2014/main" val="1683979601"/>
                    </a:ext>
                  </a:extLst>
                </a:gridCol>
                <a:gridCol w="2326586">
                  <a:extLst>
                    <a:ext uri="{9D8B030D-6E8A-4147-A177-3AD203B41FA5}">
                      <a16:colId xmlns:a16="http://schemas.microsoft.com/office/drawing/2014/main" val="2592459544"/>
                    </a:ext>
                  </a:extLst>
                </a:gridCol>
                <a:gridCol w="2326586">
                  <a:extLst>
                    <a:ext uri="{9D8B030D-6E8A-4147-A177-3AD203B41FA5}">
                      <a16:colId xmlns:a16="http://schemas.microsoft.com/office/drawing/2014/main" val="588152821"/>
                    </a:ext>
                  </a:extLst>
                </a:gridCol>
              </a:tblGrid>
              <a:tr h="514625">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79632">
                <a:tc>
                  <a:txBody>
                    <a:bodyPr/>
                    <a:lstStyle/>
                    <a:p>
                      <a:pPr algn="l" fontAlgn="t"/>
                      <a:r>
                        <a:rPr lang="tr-TR" sz="1200" b="0" i="0" u="none" strike="noStrike">
                          <a:solidFill>
                            <a:srgbClr val="000000"/>
                          </a:solidFill>
                          <a:effectLst/>
                          <a:latin typeface="Tahoma" panose="020B0604030504040204" pitchFamily="34" charset="0"/>
                        </a:rPr>
                        <a:t>G1- Antalya ilindeki tek vakıf üniversitesinde bulunan fakülte olması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Z1- Bölümlerin bazı alt-alanlarında çalışan kadrolu öğretim üyesi bulunmaması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F1- Mezunların çalışma alanlarında imkân ve çeşitliliğinin artması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T1- Yurtdışından bölümü tercih edebilecek öğrencilerin ülkenin ekonomik ve stratejik sorunlarından etkilenmesi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166093">
                <a:tc>
                  <a:txBody>
                    <a:bodyPr/>
                    <a:lstStyle/>
                    <a:p>
                      <a:pPr algn="l" fontAlgn="t"/>
                      <a:r>
                        <a:rPr lang="tr-TR" sz="1200" b="0" i="0" u="none" strike="noStrike">
                          <a:solidFill>
                            <a:srgbClr val="000000"/>
                          </a:solidFill>
                          <a:effectLst/>
                          <a:latin typeface="Tahoma" panose="020B0604030504040204" pitchFamily="34" charset="0"/>
                        </a:rPr>
                        <a:t>G2-Sağlık Bilimleri Fakültesi Bölümleri eğitim müfredatlarının çekirdek eğitim programı kriterlerine uygun olarak hazırlanmasının dekanlık tarafından desteklenmesi</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Z2- Klinik uygulamalı derslerin yapalabilmesi için üniversitenin kendine ait bir hastanesinin olmaması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F2- Sağlık Bilimleri alanına ilgi ve danışmanlık taleplerinin artmış olması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T2-Yatay ve dikey geçiş yaparak giden öğrenciler</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78095242"/>
                  </a:ext>
                </a:extLst>
              </a:tr>
              <a:tr h="972862">
                <a:tc>
                  <a:txBody>
                    <a:bodyPr/>
                    <a:lstStyle/>
                    <a:p>
                      <a:pPr algn="l" fontAlgn="t"/>
                      <a:r>
                        <a:rPr lang="tr-TR" sz="1200" b="0" i="0" u="none" strike="noStrike">
                          <a:solidFill>
                            <a:srgbClr val="000000"/>
                          </a:solidFill>
                          <a:effectLst/>
                          <a:latin typeface="Tahoma" panose="020B0604030504040204" pitchFamily="34" charset="0"/>
                        </a:rPr>
                        <a:t>G3-Öğrenci merkezli eğitim, bölüm danışmanlıkları ve diğer akademik personel ile de öğrenciler ile etkili iletişim sağlanması </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Z3- Dekan yardımcısının olmaması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F3- Üniversitenin ildeki sağlık kurumları ile protokolleri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T3- Pandemi sürecinde geçilen online eğitimin öğrencilerin Sağlık Bilimleri Fakültesine adaptasyonunu zorlaştırması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86401">
                <a:tc>
                  <a:txBody>
                    <a:bodyPr/>
                    <a:lstStyle/>
                    <a:p>
                      <a:pPr algn="l" fontAlgn="t"/>
                      <a:r>
                        <a:rPr lang="tr-TR" sz="1200" b="0" i="0" u="none" strike="noStrike">
                          <a:solidFill>
                            <a:srgbClr val="000000"/>
                          </a:solidFill>
                          <a:effectLst/>
                          <a:latin typeface="Tahoma" panose="020B0604030504040204" pitchFamily="34" charset="0"/>
                        </a:rPr>
                        <a:t>G4- Yan Dal ve Çap Dal eğitim olanaklarının bulunması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Z4- Tam zamanlı araştırma görevlisi sayısının yetersizliği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F4-Antalya Bilim Kolejleri'nin açılması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T4-Sağlık Bilimleri Fakültelerinin yapılandırılmasına yönelik standartların olmaması</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779632">
                <a:tc>
                  <a:txBody>
                    <a:bodyPr/>
                    <a:lstStyle/>
                    <a:p>
                      <a:pPr algn="l" fontAlgn="t"/>
                      <a:r>
                        <a:rPr lang="tr-TR" sz="1200" b="0" i="0" u="none" strike="noStrike">
                          <a:solidFill>
                            <a:srgbClr val="000000"/>
                          </a:solidFill>
                          <a:effectLst/>
                          <a:latin typeface="Tahoma" panose="020B0604030504040204" pitchFamily="34" charset="0"/>
                        </a:rPr>
                        <a:t>G5- Yeniliğe açık olunması </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F5- Antalya'nın turizm şehri olmasından dolayı yurtiçi ve yurtdışından öğrencilerin ilgisini çekmesi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779632">
                <a:tc>
                  <a:txBody>
                    <a:bodyPr/>
                    <a:lstStyle/>
                    <a:p>
                      <a:pPr algn="l" fontAlgn="t"/>
                      <a:r>
                        <a:rPr lang="tr-TR" sz="1200" b="0" i="0" u="none" strike="noStrike">
                          <a:solidFill>
                            <a:srgbClr val="000000"/>
                          </a:solidFill>
                          <a:effectLst/>
                          <a:latin typeface="Tahoma" panose="020B0604030504040204" pitchFamily="34" charset="0"/>
                        </a:rPr>
                        <a:t>G6- Komisyon ve Koordinatörlüklerin oluşturulmuş ve etkin çalışıyor olması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F6- Antalyanın önemli bir sağlık turizmi merkezi haline gelmesi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76000">
                <a:tc>
                  <a:txBody>
                    <a:bodyPr/>
                    <a:lstStyle/>
                    <a:p>
                      <a:pPr algn="l" fontAlgn="t"/>
                      <a:r>
                        <a:rPr lang="tr-TR" sz="1200" b="0" i="0" u="none" strike="noStrike" smtClean="0">
                          <a:solidFill>
                            <a:srgbClr val="000000"/>
                          </a:solidFill>
                          <a:effectLst/>
                          <a:latin typeface="Tahoma" panose="020B0604030504040204" pitchFamily="34" charset="0"/>
                        </a:rPr>
                        <a:t>G7- Üniversite yönetimi ile hızlı iletişim olanakları ve çözüm üretme sürecinin kolaylığı</a:t>
                      </a:r>
                      <a:endParaRPr lang="tr-TR" sz="1200" b="0" i="0" u="none" strike="noStrike">
                        <a:solidFill>
                          <a:srgbClr val="000000"/>
                        </a:solidFill>
                        <a:effectLst/>
                        <a:latin typeface="Tahoma" panose="020B0604030504040204" pitchFamily="34" charset="0"/>
                      </a:endParaRP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00000"/>
                          </a:solidFill>
                          <a:effectLst/>
                          <a:latin typeface="Tahoma" panose="020B0604030504040204" pitchFamily="34" charset="0"/>
                        </a:rPr>
                        <a:t>F7- Yatay ve dikey geçiş ile öğrencilerin gelebilmesi</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a:solidFill>
                          <a:srgbClr val="000000"/>
                        </a:solidFill>
                        <a:effectLst/>
                        <a:latin typeface="Calibri" panose="020F0502020204030204" pitchFamily="34" charset="0"/>
                      </a:endParaRPr>
                    </a:p>
                  </a:txBody>
                  <a:tcPr marL="2503" marR="2503" marT="250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2125656"/>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3426708884"/>
              </p:ext>
            </p:extLst>
          </p:nvPr>
        </p:nvGraphicFramePr>
        <p:xfrm>
          <a:off x="0" y="1060764"/>
          <a:ext cx="9143999" cy="5797235"/>
        </p:xfrm>
        <a:graphic>
          <a:graphicData uri="http://schemas.openxmlformats.org/drawingml/2006/table">
            <a:tbl>
              <a:tblPr/>
              <a:tblGrid>
                <a:gridCol w="2820202">
                  <a:extLst>
                    <a:ext uri="{9D8B030D-6E8A-4147-A177-3AD203B41FA5}">
                      <a16:colId xmlns:a16="http://schemas.microsoft.com/office/drawing/2014/main" val="3918363564"/>
                    </a:ext>
                  </a:extLst>
                </a:gridCol>
                <a:gridCol w="1670627">
                  <a:extLst>
                    <a:ext uri="{9D8B030D-6E8A-4147-A177-3AD203B41FA5}">
                      <a16:colId xmlns:a16="http://schemas.microsoft.com/office/drawing/2014/main" val="1683979601"/>
                    </a:ext>
                  </a:extLst>
                </a:gridCol>
                <a:gridCol w="2326585">
                  <a:extLst>
                    <a:ext uri="{9D8B030D-6E8A-4147-A177-3AD203B41FA5}">
                      <a16:colId xmlns:a16="http://schemas.microsoft.com/office/drawing/2014/main" val="2592459544"/>
                    </a:ext>
                  </a:extLst>
                </a:gridCol>
                <a:gridCol w="2326585">
                  <a:extLst>
                    <a:ext uri="{9D8B030D-6E8A-4147-A177-3AD203B41FA5}">
                      <a16:colId xmlns:a16="http://schemas.microsoft.com/office/drawing/2014/main" val="588152821"/>
                    </a:ext>
                  </a:extLst>
                </a:gridCol>
              </a:tblGrid>
              <a:tr h="652708">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066871">
                <a:tc>
                  <a:txBody>
                    <a:bodyPr/>
                    <a:lstStyle/>
                    <a:p>
                      <a:pPr algn="l" fontAlgn="t"/>
                      <a:r>
                        <a:rPr lang="tr-TR" sz="1200" b="0" i="0" u="none" strike="noStrike">
                          <a:solidFill>
                            <a:srgbClr val="000000"/>
                          </a:solidFill>
                          <a:effectLst/>
                          <a:latin typeface="Tahoma" panose="020B0604030504040204" pitchFamily="34" charset="0"/>
                        </a:rPr>
                        <a:t>G8- Dekanlık yönetimi tarafından akademik çalışmalar, uygulamalar ve etkinlikler konusunda destek verilmesi</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643066">
                <a:tc>
                  <a:txBody>
                    <a:bodyPr/>
                    <a:lstStyle/>
                    <a:p>
                      <a:pPr algn="l" fontAlgn="t"/>
                      <a:r>
                        <a:rPr lang="tr-TR" sz="1200" b="0" i="0" u="none" strike="noStrike">
                          <a:solidFill>
                            <a:srgbClr val="000000"/>
                          </a:solidFill>
                          <a:effectLst/>
                          <a:latin typeface="Tahoma" panose="020B0604030504040204" pitchFamily="34" charset="0"/>
                        </a:rPr>
                        <a:t>G9-Disiplinlerarası çalışma potansiyelinin arttırılması için dekanlığın teşviği</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31163">
                <a:tc>
                  <a:txBody>
                    <a:bodyPr/>
                    <a:lstStyle/>
                    <a:p>
                      <a:pPr algn="l" fontAlgn="t"/>
                      <a:r>
                        <a:rPr lang="tr-TR" sz="1200" b="0" i="0" u="none" strike="noStrike">
                          <a:solidFill>
                            <a:srgbClr val="000000"/>
                          </a:solidFill>
                          <a:effectLst/>
                          <a:latin typeface="Tahoma" panose="020B0604030504040204" pitchFamily="34" charset="0"/>
                        </a:rPr>
                        <a:t>G10-İkinci yabancı dilin eğitim müfredatında yeralması.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431163">
                <a:tc>
                  <a:txBody>
                    <a:bodyPr/>
                    <a:lstStyle/>
                    <a:p>
                      <a:pPr algn="l" fontAlgn="t"/>
                      <a:r>
                        <a:rPr lang="tr-TR" sz="1200" b="0" i="0" u="none" strike="noStrike">
                          <a:solidFill>
                            <a:srgbClr val="000000"/>
                          </a:solidFill>
                          <a:effectLst/>
                          <a:latin typeface="Tahoma" panose="020B0604030504040204" pitchFamily="34" charset="0"/>
                        </a:rPr>
                        <a:t>G11- Meslek derneklerinde temsiliyetin bulunması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431163">
                <a:tc>
                  <a:txBody>
                    <a:bodyPr/>
                    <a:lstStyle/>
                    <a:p>
                      <a:pPr algn="l" fontAlgn="t"/>
                      <a:r>
                        <a:rPr lang="tr-TR" sz="1200" b="0" i="0" u="none" strike="noStrike">
                          <a:solidFill>
                            <a:srgbClr val="000000"/>
                          </a:solidFill>
                          <a:effectLst/>
                          <a:latin typeface="Tahoma" panose="020B0604030504040204" pitchFamily="34" charset="0"/>
                        </a:rPr>
                        <a:t>G12- Yüksek lisans programlarının başlaması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431163">
                <a:tc>
                  <a:txBody>
                    <a:bodyPr/>
                    <a:lstStyle/>
                    <a:p>
                      <a:pPr algn="l" fontAlgn="t"/>
                      <a:r>
                        <a:rPr lang="tr-TR" sz="1200" b="0" i="0" u="none" strike="noStrike">
                          <a:solidFill>
                            <a:srgbClr val="000000"/>
                          </a:solidFill>
                          <a:effectLst/>
                          <a:latin typeface="Tahoma" panose="020B0604030504040204" pitchFamily="34" charset="0"/>
                        </a:rPr>
                        <a:t>G13- Ebelik ve Beslenme ve Diyetetik bölümlerinin açılması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854969">
                <a:tc>
                  <a:txBody>
                    <a:bodyPr/>
                    <a:lstStyle/>
                    <a:p>
                      <a:pPr algn="l" fontAlgn="t"/>
                      <a:r>
                        <a:rPr lang="tr-TR" sz="1200" b="0" i="0" u="none" strike="noStrike">
                          <a:solidFill>
                            <a:srgbClr val="000000"/>
                          </a:solidFill>
                          <a:effectLst/>
                          <a:latin typeface="Tahoma" panose="020B0604030504040204" pitchFamily="34" charset="0"/>
                        </a:rPr>
                        <a:t>G14- Fakültenin eğitim dili Türkçe olmasına rağmen 2 yıl boyunca İngilizce dil eğitiminin verilmesi</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854969">
                <a:tc>
                  <a:txBody>
                    <a:bodyPr/>
                    <a:lstStyle/>
                    <a:p>
                      <a:pPr algn="l" fontAlgn="t"/>
                      <a:r>
                        <a:rPr lang="tr-TR" sz="1200" b="0" i="0" u="none" strike="noStrike">
                          <a:solidFill>
                            <a:srgbClr val="000000"/>
                          </a:solidFill>
                          <a:effectLst/>
                          <a:latin typeface="Tahoma" panose="020B0604030504040204" pitchFamily="34" charset="0"/>
                        </a:rPr>
                        <a:t>G15- Almanya ile ikili iş birliği anlaşması yapılması sonucu mezunların iş olanaklarının arttırılması</a:t>
                      </a:r>
                    </a:p>
                  </a:txBody>
                  <a:tcPr marL="6350" marR="6350" marT="635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876782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605496084"/>
              </p:ext>
            </p:extLst>
          </p:nvPr>
        </p:nvGraphicFramePr>
        <p:xfrm>
          <a:off x="0" y="941890"/>
          <a:ext cx="9144000" cy="5997177"/>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5">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200" b="0" i="0" u="none" strike="noStrike">
                          <a:solidFill>
                            <a:srgbClr val="000000"/>
                          </a:solidFill>
                          <a:effectLst/>
                          <a:latin typeface="Tahoma" panose="020B0604030504040204" pitchFamily="34" charset="0"/>
                        </a:rPr>
                        <a:t>Rektörlük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Üst yönetimin üniversitedeki tüm akademik ve idari süreçlerdeki en üst yetkili kişi ve makam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Bölümden, öğrenci danışmanlıkları gibi konularda bölüm içi iş paylaşımlarının yapılması, kaliteli öğretimden ödün verilmemesi ve araştırmaların nitelikli yayınlara dönüştürülmesi, tüm konularda Üst yönetim ile koordine çalışılması beklemektedir.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200" b="0" i="0" u="none" strike="noStrike">
                          <a:solidFill>
                            <a:srgbClr val="000000"/>
                          </a:solidFill>
                          <a:effectLst/>
                          <a:latin typeface="Tahoma" panose="020B0604030504040204" pitchFamily="34" charset="0"/>
                        </a:rPr>
                        <a:t>Mütevelli Heyeti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Karar alıcı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Nitelikli eğitim ve araştırma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1203078"/>
                  </a:ext>
                </a:extLst>
              </a:tr>
              <a:tr h="333432">
                <a:tc>
                  <a:txBody>
                    <a:bodyPr/>
                    <a:lstStyle/>
                    <a:p>
                      <a:pPr algn="ctr" fontAlgn="ctr"/>
                      <a:r>
                        <a:rPr lang="tr-TR" sz="1200" b="0" i="0" u="none" strike="noStrike">
                          <a:solidFill>
                            <a:srgbClr val="000000"/>
                          </a:solidFill>
                          <a:effectLst/>
                          <a:latin typeface="Tahoma" panose="020B0604030504040204" pitchFamily="34" charset="0"/>
                        </a:rPr>
                        <a:t>Fakülte Bünyesindeki Akademisyenler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Verilen ortak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Akademik süreçlerdeki idari süreçlerin yürütülmesi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2850760"/>
                  </a:ext>
                </a:extLst>
              </a:tr>
              <a:tr h="333432">
                <a:tc>
                  <a:txBody>
                    <a:bodyPr/>
                    <a:lstStyle/>
                    <a:p>
                      <a:pPr algn="ctr" fontAlgn="ctr"/>
                      <a:r>
                        <a:rPr lang="tr-TR" sz="1200" b="0" i="0" u="none" strike="noStrike">
                          <a:solidFill>
                            <a:srgbClr val="000000"/>
                          </a:solidFill>
                          <a:effectLst/>
                          <a:latin typeface="Tahoma" panose="020B0604030504040204" pitchFamily="34" charset="0"/>
                        </a:rPr>
                        <a:t>Fakülte Sekreteri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 Fakülte bünyesinde bulunan tüm faaliyetlerin gözetim ve denetiminin yapılmasında, takip ve kontrol edilmesinde ve sonuçlarının alınmasında Dekana karşı birinci derecede sorumlu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Görev tanımlarının net olması. İş paylaşımlarının yapılması.  Dekanlık idari sürecine yön verilmesi.  Dekanlık işlerinin netleştirilmesi.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8623933"/>
                  </a:ext>
                </a:extLst>
              </a:tr>
              <a:tr h="333432">
                <a:tc>
                  <a:txBody>
                    <a:bodyPr/>
                    <a:lstStyle/>
                    <a:p>
                      <a:pPr algn="ctr" fontAlgn="ctr"/>
                      <a:r>
                        <a:rPr lang="tr-TR" sz="1200" b="0" i="0" u="none" strike="noStrike">
                          <a:solidFill>
                            <a:srgbClr val="000000"/>
                          </a:solidFill>
                          <a:effectLst/>
                          <a:latin typeface="Tahoma" panose="020B0604030504040204" pitchFamily="34" charset="0"/>
                        </a:rPr>
                        <a:t>Öğrenciler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Hizmeti alan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i-FI" sz="1200" b="0" i="0" u="none" strike="noStrike">
                          <a:solidFill>
                            <a:srgbClr val="000000"/>
                          </a:solidFill>
                          <a:effectLst/>
                          <a:latin typeface="Tahoma" panose="020B0604030504040204" pitchFamily="34" charset="0"/>
                        </a:rPr>
                        <a:t>Eğitimin verimli ve kesintisiz sürmesi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0562098"/>
                  </a:ext>
                </a:extLst>
              </a:tr>
              <a:tr h="333432">
                <a:tc>
                  <a:txBody>
                    <a:bodyPr/>
                    <a:lstStyle/>
                    <a:p>
                      <a:pPr algn="ctr" fontAlgn="ctr"/>
                      <a:r>
                        <a:rPr lang="tr-TR" sz="1200" b="0" i="0" u="none" strike="noStrike">
                          <a:solidFill>
                            <a:srgbClr val="000000"/>
                          </a:solidFill>
                          <a:effectLst/>
                          <a:latin typeface="Tahoma" panose="020B0604030504040204" pitchFamily="34" charset="0"/>
                        </a:rPr>
                        <a:t>Diğer Fakülteler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Aynı üniversite içerisinde bulunan diğer akademik birimler olması sebebiyle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İdari ve akademik olası iş 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9752516"/>
                  </a:ext>
                </a:extLst>
              </a:tr>
              <a:tr h="333432">
                <a:tc>
                  <a:txBody>
                    <a:bodyPr/>
                    <a:lstStyle/>
                    <a:p>
                      <a:pPr algn="ctr" fontAlgn="ctr"/>
                      <a:r>
                        <a:rPr lang="tr-TR" sz="1200" b="0" i="0" u="none" strike="noStrike">
                          <a:solidFill>
                            <a:srgbClr val="000000"/>
                          </a:solidFill>
                          <a:effectLst/>
                          <a:latin typeface="Tahoma" panose="020B0604030504040204" pitchFamily="34" charset="0"/>
                        </a:rPr>
                        <a:t>Öğrenci İşleri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Dekanlık bünyesinde bulunan Bölüm  öğrencilerinin tüm tranksript, kayıt, öğrenci belgesi vs. gibi işlerinden sorumlu idari birim olması sebebiyle.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Fakülte bünyesindeki örenci işleri süreçlerinin etkin şekilde yürütülmesi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77786714"/>
                  </a:ext>
                </a:extLst>
              </a:tr>
              <a:tr h="333432">
                <a:tc>
                  <a:txBody>
                    <a:bodyPr/>
                    <a:lstStyle/>
                    <a:p>
                      <a:pPr algn="ctr" fontAlgn="ctr"/>
                      <a:r>
                        <a:rPr lang="tr-TR" sz="1200" b="0" i="0" u="none" strike="noStrike">
                          <a:solidFill>
                            <a:srgbClr val="000000"/>
                          </a:solidFill>
                          <a:effectLst/>
                          <a:latin typeface="Tahoma" panose="020B0604030504040204" pitchFamily="34" charset="0"/>
                        </a:rPr>
                        <a:t>Kariyer Merkezi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Mezun olacak öğrencilerin kariyer planlamalarına destek olması,  Mezunlarla iletişim ve işbirliği yürütülmesi.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Öğrenci ve mezunların kariyer planlamasında iş birliği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6148507"/>
                  </a:ext>
                </a:extLst>
              </a:tr>
              <a:tr h="333432">
                <a:tc>
                  <a:txBody>
                    <a:bodyPr/>
                    <a:lstStyle/>
                    <a:p>
                      <a:pPr algn="ctr" fontAlgn="ctr"/>
                      <a:r>
                        <a:rPr lang="tr-TR" sz="1200" b="0" i="0" u="none" strike="noStrike">
                          <a:solidFill>
                            <a:srgbClr val="000000"/>
                          </a:solidFill>
                          <a:effectLst/>
                          <a:latin typeface="Tahoma" panose="020B0604030504040204" pitchFamily="34" charset="0"/>
                        </a:rPr>
                        <a:t>Uluslararası Öğrenci Ofisi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Uluslararası öğrencilerin tüm prosedürlerini yürüten idari birim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Uluslararası öğrencilerin uyum ve diğer süreçlerinde iş birliği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6982073"/>
                  </a:ext>
                </a:extLst>
              </a:tr>
              <a:tr h="333432">
                <a:tc>
                  <a:txBody>
                    <a:bodyPr/>
                    <a:lstStyle/>
                    <a:p>
                      <a:pPr algn="ctr" fontAlgn="ctr"/>
                      <a:r>
                        <a:rPr lang="tr-TR" sz="1200" b="0" i="0" u="none" strike="noStrike">
                          <a:solidFill>
                            <a:srgbClr val="000000"/>
                          </a:solidFill>
                          <a:effectLst/>
                          <a:latin typeface="Tahoma" panose="020B0604030504040204" pitchFamily="34" charset="0"/>
                        </a:rPr>
                        <a:t>Genel Sekreterlik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Üniversitedeki en üst idari birim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İdari süreçlerde iş birliği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3084401"/>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97468"/>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608488451"/>
              </p:ext>
            </p:extLst>
          </p:nvPr>
        </p:nvGraphicFramePr>
        <p:xfrm>
          <a:off x="0" y="941890"/>
          <a:ext cx="9143999" cy="5916108"/>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4">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808229">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78402">
                <a:tc>
                  <a:txBody>
                    <a:bodyPr/>
                    <a:lstStyle/>
                    <a:p>
                      <a:pPr algn="ctr" fontAlgn="ctr"/>
                      <a:r>
                        <a:rPr lang="tr-TR" sz="1200" b="0" i="0" u="none" strike="noStrike">
                          <a:solidFill>
                            <a:srgbClr val="000000"/>
                          </a:solidFill>
                          <a:effectLst/>
                          <a:latin typeface="Tahoma" panose="020B0604030504040204" pitchFamily="34" charset="0"/>
                        </a:rPr>
                        <a:t>YÖK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Mevzuat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Süreçlerin mevzuata uygun yönetilmesi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4983521"/>
                  </a:ext>
                </a:extLst>
              </a:tr>
              <a:tr h="533897">
                <a:tc>
                  <a:txBody>
                    <a:bodyPr/>
                    <a:lstStyle/>
                    <a:p>
                      <a:pPr algn="ctr" fontAlgn="ctr"/>
                      <a:r>
                        <a:rPr lang="tr-TR" sz="1200" b="0" i="0" u="none" strike="noStrike">
                          <a:solidFill>
                            <a:srgbClr val="000000"/>
                          </a:solidFill>
                          <a:effectLst/>
                          <a:latin typeface="Tahoma" panose="020B0604030504040204" pitchFamily="34" charset="0"/>
                        </a:rPr>
                        <a:t>YÖKAK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Dış denetleme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Mevzuat ve Standartlara uygun eğitim verilmesi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0174117"/>
                  </a:ext>
                </a:extLst>
              </a:tr>
              <a:tr h="796290">
                <a:tc>
                  <a:txBody>
                    <a:bodyPr/>
                    <a:lstStyle/>
                    <a:p>
                      <a:pPr algn="ctr" fontAlgn="ctr"/>
                      <a:r>
                        <a:rPr lang="tr-TR" sz="1200" b="0" i="0" u="none" strike="noStrike">
                          <a:solidFill>
                            <a:srgbClr val="000000"/>
                          </a:solidFill>
                          <a:effectLst/>
                          <a:latin typeface="Tahoma" panose="020B0604030504040204" pitchFamily="34" charset="0"/>
                        </a:rPr>
                        <a:t>Bağımsız Dış Denetleme Kurumları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Kalite standartlarını belgeleme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Müfredat ve ders standardlarının oluşturulması - akreditasyon belgelerinin edinilmesi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290758"/>
                  </a:ext>
                </a:extLst>
              </a:tr>
              <a:tr h="478402">
                <a:tc>
                  <a:txBody>
                    <a:bodyPr/>
                    <a:lstStyle/>
                    <a:p>
                      <a:pPr algn="ctr" fontAlgn="ctr"/>
                      <a:r>
                        <a:rPr lang="tr-TR" sz="1200" b="0" i="0" u="none" strike="noStrike">
                          <a:solidFill>
                            <a:srgbClr val="000000"/>
                          </a:solidFill>
                          <a:effectLst/>
                          <a:latin typeface="Tahoma" panose="020B0604030504040204" pitchFamily="34" charset="0"/>
                        </a:rPr>
                        <a:t>Öğrenci Konseyi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Mevzuat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Ortak projeler geliştirilmesi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33897">
                <a:tc>
                  <a:txBody>
                    <a:bodyPr/>
                    <a:lstStyle/>
                    <a:p>
                      <a:pPr algn="ctr" fontAlgn="ctr"/>
                      <a:r>
                        <a:rPr lang="tr-TR" sz="1200" b="0" i="0" u="none" strike="noStrike">
                          <a:solidFill>
                            <a:srgbClr val="000000"/>
                          </a:solidFill>
                          <a:effectLst/>
                          <a:latin typeface="Tahoma" panose="020B0604030504040204" pitchFamily="34" charset="0"/>
                        </a:rPr>
                        <a:t>Büyükşehir Belediyesi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Üniversitesinin şehirde faaliyet gösteriyor olması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Proje, Destekler ve 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33897">
                <a:tc>
                  <a:txBody>
                    <a:bodyPr/>
                    <a:lstStyle/>
                    <a:p>
                      <a:pPr algn="ctr" fontAlgn="ctr"/>
                      <a:r>
                        <a:rPr lang="tr-TR" sz="1200" b="0" i="0" u="none" strike="noStrike">
                          <a:solidFill>
                            <a:srgbClr val="000000"/>
                          </a:solidFill>
                          <a:effectLst/>
                          <a:latin typeface="Tahoma" panose="020B0604030504040204" pitchFamily="34" charset="0"/>
                        </a:rPr>
                        <a:t>Döşemealtı Belediyesi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Üniversitesnin Döşemealtı İlçesinde faaliyet gösteriyor olması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Proje, Destekler ve 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78402">
                <a:tc>
                  <a:txBody>
                    <a:bodyPr/>
                    <a:lstStyle/>
                    <a:p>
                      <a:pPr algn="ctr" fontAlgn="ctr"/>
                      <a:r>
                        <a:rPr lang="tr-TR" sz="1200" b="0" i="0" u="none" strike="noStrike">
                          <a:solidFill>
                            <a:srgbClr val="000000"/>
                          </a:solidFill>
                          <a:effectLst/>
                          <a:latin typeface="Tahoma" panose="020B0604030504040204" pitchFamily="34" charset="0"/>
                        </a:rPr>
                        <a:t>Veliler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Öğrenciler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Hizmet memnuniyeti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78402">
                <a:tc>
                  <a:txBody>
                    <a:bodyPr/>
                    <a:lstStyle/>
                    <a:p>
                      <a:pPr algn="ctr" fontAlgn="ctr"/>
                      <a:r>
                        <a:rPr lang="tr-TR" sz="1200" b="0" i="0" u="none" strike="noStrike">
                          <a:solidFill>
                            <a:srgbClr val="000000"/>
                          </a:solidFill>
                          <a:effectLst/>
                          <a:latin typeface="Tahoma" panose="020B0604030504040204" pitchFamily="34" charset="0"/>
                        </a:rPr>
                        <a:t>Akademik yayın organları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Akademik Çalışmaları yayınlamaları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Kaliteli Yayınların Yapılması ve hakemlik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796290">
                <a:tc>
                  <a:txBody>
                    <a:bodyPr/>
                    <a:lstStyle/>
                    <a:p>
                      <a:pPr algn="ctr" fontAlgn="ctr"/>
                      <a:r>
                        <a:rPr lang="tr-TR" sz="1200" b="0" i="0" u="none" strike="noStrike">
                          <a:solidFill>
                            <a:srgbClr val="000000"/>
                          </a:solidFill>
                          <a:effectLst/>
                          <a:latin typeface="Tahoma" panose="020B0604030504040204" pitchFamily="34" charset="0"/>
                        </a:rPr>
                        <a:t>Yurt içinde ve yurt dışında faaliyet gösteren üniversiteler ve ilgili bölümleri </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Öğretim üyelerinin bu bölümlerle ilişki içerisinde olması ve ortak organizasyonlar ve aktiviteler içinde yer alması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Araştırma, bilimsel aktivite ve öğrenim işbirliği beklenmektedir.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1460557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97468"/>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1995173389"/>
              </p:ext>
            </p:extLst>
          </p:nvPr>
        </p:nvGraphicFramePr>
        <p:xfrm>
          <a:off x="0" y="941890"/>
          <a:ext cx="9143999" cy="5916109"/>
        </p:xfrm>
        <a:graphic>
          <a:graphicData uri="http://schemas.openxmlformats.org/drawingml/2006/table">
            <a:tbl>
              <a:tblPr/>
              <a:tblGrid>
                <a:gridCol w="2927194">
                  <a:extLst>
                    <a:ext uri="{9D8B030D-6E8A-4147-A177-3AD203B41FA5}">
                      <a16:colId xmlns:a16="http://schemas.microsoft.com/office/drawing/2014/main" val="3918363564"/>
                    </a:ext>
                  </a:extLst>
                </a:gridCol>
                <a:gridCol w="3096224">
                  <a:extLst>
                    <a:ext uri="{9D8B030D-6E8A-4147-A177-3AD203B41FA5}">
                      <a16:colId xmlns:a16="http://schemas.microsoft.com/office/drawing/2014/main" val="1683979601"/>
                    </a:ext>
                  </a:extLst>
                </a:gridCol>
                <a:gridCol w="3120581">
                  <a:extLst>
                    <a:ext uri="{9D8B030D-6E8A-4147-A177-3AD203B41FA5}">
                      <a16:colId xmlns:a16="http://schemas.microsoft.com/office/drawing/2014/main" val="2592459544"/>
                    </a:ext>
                  </a:extLst>
                </a:gridCol>
              </a:tblGrid>
              <a:tr h="82412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44399">
                <a:tc>
                  <a:txBody>
                    <a:bodyPr/>
                    <a:lstStyle/>
                    <a:p>
                      <a:pPr algn="ctr" fontAlgn="ctr"/>
                      <a:r>
                        <a:rPr lang="tr-TR" sz="1200" b="0" i="0" u="none" strike="noStrike">
                          <a:solidFill>
                            <a:srgbClr val="000000"/>
                          </a:solidFill>
                          <a:effectLst/>
                          <a:latin typeface="Tahoma" panose="020B0604030504040204" pitchFamily="34" charset="0"/>
                        </a:rPr>
                        <a:t>Akdeniz Üniversitesi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Bölgedeki en büyük devlet üniversitesi olması ve mevcut imkanları.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Sürdürülebilir Bilgi Paylaşımı, Ortak Projeler, Güçlü İletişim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811954">
                <a:tc>
                  <a:txBody>
                    <a:bodyPr/>
                    <a:lstStyle/>
                    <a:p>
                      <a:pPr algn="ctr" fontAlgn="ctr"/>
                      <a:r>
                        <a:rPr lang="tr-TR" sz="1200" b="0" i="0" u="none" strike="noStrike">
                          <a:solidFill>
                            <a:srgbClr val="000000"/>
                          </a:solidFill>
                          <a:effectLst/>
                          <a:latin typeface="Tahoma" panose="020B0604030504040204" pitchFamily="34" charset="0"/>
                        </a:rPr>
                        <a:t>TUBİTAK </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Öğretim üyelerinin TÜBİTAK'ın ilgili destek programlarına başvurmaları.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İlgili destek programlarına başvuru ve değerlendirme süreçlerinde hakemlik insiyatifi alınması beklenmektedir.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811954">
                <a:tc>
                  <a:txBody>
                    <a:bodyPr/>
                    <a:lstStyle/>
                    <a:p>
                      <a:pPr algn="ctr" fontAlgn="ctr"/>
                      <a:r>
                        <a:rPr lang="tr-TR" sz="1200" b="0" i="0" u="none" strike="noStrike">
                          <a:solidFill>
                            <a:srgbClr val="000000"/>
                          </a:solidFill>
                          <a:effectLst/>
                          <a:latin typeface="Tahoma" panose="020B0604030504040204" pitchFamily="34" charset="0"/>
                        </a:rPr>
                        <a:t>Sivil Toplum Kuruluşları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Öğretim üyelerinin Antalya ve diğer şehirlerdeki STK'ların aktivitelerine davetli/katılımcı olarak katılması.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Bilimsel ve proje bazlı işbirliği yanı sıra düzenledikleri aktitivelere katılımcı ve davetli olarak katılım beklenmektedir.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1347063">
                <a:tc>
                  <a:txBody>
                    <a:bodyPr/>
                    <a:lstStyle/>
                    <a:p>
                      <a:pPr algn="ctr" fontAlgn="ctr"/>
                      <a:r>
                        <a:rPr lang="tr-TR" sz="1200" b="0" i="0" u="none" strike="noStrike">
                          <a:solidFill>
                            <a:srgbClr val="000000"/>
                          </a:solidFill>
                          <a:effectLst/>
                          <a:latin typeface="Tahoma" panose="020B0604030504040204" pitchFamily="34" charset="0"/>
                        </a:rPr>
                        <a:t>İlglili kamu ve özel sağlık kuruluşları </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Öğretim üyelerinin bu kurumlarla araştırmalarında ilişki içerisinde olması ve öğrencilerin klinik uygulama seçeneklerinin içinde bulunmaları. Mezunların istihdam edilmesi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Bilimsel ve proje bazlı işbirliği ve nitelikli iş gücü yetiştirilmesi beklenmektedir.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544399">
                <a:tc>
                  <a:txBody>
                    <a:bodyPr/>
                    <a:lstStyle/>
                    <a:p>
                      <a:pPr algn="ctr" fontAlgn="ctr"/>
                      <a:r>
                        <a:rPr lang="tr-TR" sz="1200" b="0" i="0" u="none" strike="noStrike">
                          <a:solidFill>
                            <a:srgbClr val="000000"/>
                          </a:solidFill>
                          <a:effectLst/>
                          <a:latin typeface="Tahoma" panose="020B0604030504040204" pitchFamily="34" charset="0"/>
                        </a:rPr>
                        <a:t>Sağlık Bakanlığı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Hasta kaynağı, araştırma, uygulama politika ve stratejilerin birlikte belirleniyor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Birlikte çalışma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487813">
                <a:tc>
                  <a:txBody>
                    <a:bodyPr/>
                    <a:lstStyle/>
                    <a:p>
                      <a:pPr algn="ctr" fontAlgn="ctr"/>
                      <a:r>
                        <a:rPr lang="tr-TR" sz="1200" b="0" i="0" u="none" strike="noStrike">
                          <a:solidFill>
                            <a:srgbClr val="000000"/>
                          </a:solidFill>
                          <a:effectLst/>
                          <a:latin typeface="Tahoma" panose="020B0604030504040204" pitchFamily="34" charset="0"/>
                        </a:rPr>
                        <a:t>Özel  Termessos Hastanesi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Klinik Uygulama İçin Alan Sağlaması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Birlikte çalışma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544399">
                <a:tc>
                  <a:txBody>
                    <a:bodyPr/>
                    <a:lstStyle/>
                    <a:p>
                      <a:pPr algn="ctr" fontAlgn="ctr"/>
                      <a:r>
                        <a:rPr lang="tr-TR" sz="1200" b="0" i="0" u="none" strike="noStrike">
                          <a:solidFill>
                            <a:srgbClr val="000000"/>
                          </a:solidFill>
                          <a:effectLst/>
                          <a:latin typeface="Tahoma" panose="020B0604030504040204" pitchFamily="34" charset="0"/>
                        </a:rPr>
                        <a:t>Antalya Halkı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Üniversitenin halka açtığı  faaliyetlerden yararlanmaları.  Üniversitenin bölgeye katkısı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Tahoma" panose="020B0604030504040204" pitchFamily="34" charset="0"/>
                        </a:rPr>
                        <a:t>Toplumsal Katkı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91168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7" name="Tablo 66">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1713452854"/>
              </p:ext>
            </p:extLst>
          </p:nvPr>
        </p:nvGraphicFramePr>
        <p:xfrm>
          <a:off x="1288024" y="1385082"/>
          <a:ext cx="6272981" cy="2636312"/>
        </p:xfrm>
        <a:graphic>
          <a:graphicData uri="http://schemas.openxmlformats.org/drawingml/2006/table">
            <a:tbl>
              <a:tblPr/>
              <a:tblGrid>
                <a:gridCol w="1193503">
                  <a:extLst>
                    <a:ext uri="{9D8B030D-6E8A-4147-A177-3AD203B41FA5}">
                      <a16:colId xmlns:a16="http://schemas.microsoft.com/office/drawing/2014/main" val="3918363564"/>
                    </a:ext>
                  </a:extLst>
                </a:gridCol>
                <a:gridCol w="1262422">
                  <a:extLst>
                    <a:ext uri="{9D8B030D-6E8A-4147-A177-3AD203B41FA5}">
                      <a16:colId xmlns:a16="http://schemas.microsoft.com/office/drawing/2014/main" val="1683979601"/>
                    </a:ext>
                  </a:extLst>
                </a:gridCol>
                <a:gridCol w="1272352">
                  <a:extLst>
                    <a:ext uri="{9D8B030D-6E8A-4147-A177-3AD203B41FA5}">
                      <a16:colId xmlns:a16="http://schemas.microsoft.com/office/drawing/2014/main" val="2592459544"/>
                    </a:ext>
                  </a:extLst>
                </a:gridCol>
                <a:gridCol w="1272352">
                  <a:extLst>
                    <a:ext uri="{9D8B030D-6E8A-4147-A177-3AD203B41FA5}">
                      <a16:colId xmlns:a16="http://schemas.microsoft.com/office/drawing/2014/main" val="3383282758"/>
                    </a:ext>
                  </a:extLst>
                </a:gridCol>
                <a:gridCol w="1272352">
                  <a:extLst>
                    <a:ext uri="{9D8B030D-6E8A-4147-A177-3AD203B41FA5}">
                      <a16:colId xmlns:a16="http://schemas.microsoft.com/office/drawing/2014/main" val="494559924"/>
                    </a:ext>
                  </a:extLst>
                </a:gridCol>
              </a:tblGrid>
              <a:tr h="782832">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463370">
                <a:tc>
                  <a:txBody>
                    <a:bodyPr/>
                    <a:lstStyle/>
                    <a:p>
                      <a:pPr algn="ctr" fontAlgn="ctr"/>
                      <a:r>
                        <a:rPr lang="tr-TR" sz="1400" b="0" i="0" u="none" strike="noStrike" smtClean="0">
                          <a:solidFill>
                            <a:srgbClr val="000000"/>
                          </a:solidFill>
                          <a:effectLst/>
                          <a:latin typeface="Calibri" panose="020F0502020204030204" pitchFamily="34" charset="0"/>
                        </a:rPr>
                        <a:t>Laboratuvar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adet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3</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smtClean="0">
                          <a:solidFill>
                            <a:srgbClr val="000000"/>
                          </a:solidFill>
                          <a:effectLst/>
                          <a:latin typeface="Calibri" panose="020F0502020204030204" pitchFamily="34" charset="0"/>
                        </a:rPr>
                        <a:t>Beslenme ve Diyetetik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463370">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63370">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63370">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821</TotalTime>
  <Words>1579</Words>
  <Application>Microsoft Office PowerPoint</Application>
  <PresentationFormat>Ekran Gösterisi (4:3)</PresentationFormat>
  <Paragraphs>340</Paragraphs>
  <Slides>24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24</vt:i4>
      </vt:variant>
    </vt:vector>
  </HeadingPairs>
  <TitlesOfParts>
    <vt:vector size="32" baseType="lpstr">
      <vt:lpstr>Arial</vt:lpstr>
      <vt:lpstr>Calibri</vt:lpstr>
      <vt:lpstr>Calibri Light</vt:lpstr>
      <vt:lpstr>Segoe UI</vt:lpstr>
      <vt:lpstr>Tahoma</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Hakan KURNAZ</cp:lastModifiedBy>
  <cp:revision>81</cp:revision>
  <dcterms:created xsi:type="dcterms:W3CDTF">2020-01-20T10:44:30Z</dcterms:created>
  <dcterms:modified xsi:type="dcterms:W3CDTF">2022-02-21T14:12:25Z</dcterms:modified>
</cp:coreProperties>
</file>