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6" r:id="rId2"/>
    <p:sldId id="288" r:id="rId3"/>
    <p:sldId id="347" r:id="rId4"/>
    <p:sldId id="366" r:id="rId5"/>
    <p:sldId id="346" r:id="rId6"/>
    <p:sldId id="285" r:id="rId7"/>
    <p:sldId id="367" r:id="rId8"/>
    <p:sldId id="370" r:id="rId9"/>
    <p:sldId id="358" r:id="rId10"/>
    <p:sldId id="352" r:id="rId11"/>
    <p:sldId id="371" r:id="rId12"/>
    <p:sldId id="372" r:id="rId13"/>
    <p:sldId id="278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arsayılan Bölüm" id="{BEA70EB5-37B4-4FD2-923D-5284A583AEE6}">
          <p14:sldIdLst>
            <p14:sldId id="256"/>
          </p14:sldIdLst>
        </p14:section>
        <p14:section name="Başlıksız Bölüm" id="{29ED5E7A-0C58-4AF1-A401-2AB9E7D510F4}">
          <p14:sldIdLst>
            <p14:sldId id="288"/>
            <p14:sldId id="347"/>
            <p14:sldId id="366"/>
            <p14:sldId id="346"/>
            <p14:sldId id="285"/>
            <p14:sldId id="367"/>
            <p14:sldId id="370"/>
            <p14:sldId id="358"/>
            <p14:sldId id="352"/>
            <p14:sldId id="371"/>
            <p14:sldId id="372"/>
            <p14:sldId id="27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i Engin DORUM" initials="AED" lastIdx="1" clrIdx="0">
    <p:extLst>
      <p:ext uri="{19B8F6BF-5375-455C-9EA6-DF929625EA0E}">
        <p15:presenceInfo xmlns:p15="http://schemas.microsoft.com/office/powerpoint/2012/main" userId="d7838842375f6d7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2303"/>
    <a:srgbClr val="0C0D0D"/>
    <a:srgbClr val="001626"/>
    <a:srgbClr val="7AEE32"/>
    <a:srgbClr val="E626AF"/>
    <a:srgbClr val="1F0620"/>
    <a:srgbClr val="020424"/>
    <a:srgbClr val="D9D9D9"/>
    <a:srgbClr val="122204"/>
    <a:srgbClr val="1224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Orta Stil 2 - Vurgu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Orta Stil 2 - Vurgu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Orta Stil 2 - Vurgu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46F890A9-2807-4EBB-B81D-B2AA78EC7F39}" styleName="Koyu Stil 2 - Vurgu 5/Vurgu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3B4B98B0-60AC-42C2-AFA5-B58CD77FA1E5}" styleName="Açık Stil 1 - Vurgu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7AC3CCA-C797-4891-BE02-D94E43425B78}" styleName="Orta Stil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FD0F851-EC5A-4D38-B0AD-8093EC10F338}" styleName="Açık Stil 1 - Vurgu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D7B26C5-4107-4FEC-AEDC-1716B250A1EF}" styleName="Açık Sti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8FB837D-C827-4EFA-A057-4D05807E0F7C}" styleName="Tema Uygulanmış Stil 1 - Vurgu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2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9FC953-42AA-4EE9-BF6A-0E981C5F3E5C}" type="datetimeFigureOut">
              <a:rPr lang="tr-TR" smtClean="0"/>
              <a:t>21.02.2022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8F1CBD-092F-46C9-A4DE-6EE6E628FC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7612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42CFF-777B-4533-A440-4C456B6A9FEA}" type="datetime1">
              <a:rPr lang="tr-TR" smtClean="0"/>
              <a:t>21.02.2022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9844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C83F0-FC27-43D2-9813-F060C2D9E7A0}" type="datetime1">
              <a:rPr lang="tr-TR" smtClean="0"/>
              <a:t>21.02.2022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3462770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C83F0-FC27-43D2-9813-F060C2D9E7A0}" type="datetime1">
              <a:rPr lang="tr-TR" smtClean="0"/>
              <a:t>21.02.2022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1092804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C83F0-FC27-43D2-9813-F060C2D9E7A0}" type="datetime1">
              <a:rPr lang="tr-TR" smtClean="0"/>
              <a:t>21.02.2022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2191077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C83F0-FC27-43D2-9813-F060C2D9E7A0}" type="datetime1">
              <a:rPr lang="tr-TR" smtClean="0"/>
              <a:t>21.02.2022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5784116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C83F0-FC27-43D2-9813-F060C2D9E7A0}" type="datetime1">
              <a:rPr lang="tr-TR" smtClean="0"/>
              <a:t>21.02.2022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3034078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C83F0-FC27-43D2-9813-F060C2D9E7A0}" type="datetime1">
              <a:rPr lang="tr-TR" smtClean="0"/>
              <a:t>21.02.2022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420382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C83F0-FC27-43D2-9813-F060C2D9E7A0}" type="datetime1">
              <a:rPr lang="tr-TR" smtClean="0"/>
              <a:t>21.02.2022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9533345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2059A-8985-41A3-9F35-8DC13894A4E0}" type="datetime1">
              <a:rPr lang="tr-TR" smtClean="0"/>
              <a:t>21.02.2022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5482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74D3F-D744-42F9-A266-110B14BD4158}" type="datetime1">
              <a:rPr lang="tr-TR" smtClean="0"/>
              <a:t>21.02.2022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8146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1C8BA-DCDD-4E80-B44D-BB4BDA6BC718}" type="datetime1">
              <a:rPr lang="tr-TR" smtClean="0"/>
              <a:t>21.02.2022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8505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27ED0-D0FE-4A09-AE62-4103EA8D2926}" type="datetime1">
              <a:rPr lang="tr-TR" smtClean="0"/>
              <a:t>21.02.2022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8338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82A1D-A539-4378-A6BA-1AA9F3084D39}" type="datetime1">
              <a:rPr lang="tr-TR" smtClean="0"/>
              <a:t>21.02.2022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439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2C6F-6FA5-45C8-ACE4-E5B3D13F24FA}" type="datetime1">
              <a:rPr lang="tr-TR" smtClean="0"/>
              <a:t>21.02.2022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6826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0823A-34F6-4D9A-B72C-4420CCCD8E18}" type="datetime1">
              <a:rPr lang="tr-TR" smtClean="0"/>
              <a:t>21.02.2022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7242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673C7-9167-4403-8666-44BE39765140}" type="datetime1">
              <a:rPr lang="tr-TR" smtClean="0"/>
              <a:t>21.02.2022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1157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AA8A1-43D8-4974-AA28-F99EFBEC3B2D}" type="datetime1">
              <a:rPr lang="tr-TR" smtClean="0"/>
              <a:t>21.02.2022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2238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C07C83F0-FC27-43D2-9813-F060C2D9E7A0}" type="datetime1">
              <a:rPr lang="tr-TR" smtClean="0"/>
              <a:t>21.02.2022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2700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hf hdr="0" ftr="0" dt="0"/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0" y="4852909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>
                <a:solidFill>
                  <a:schemeClr val="accent5">
                    <a:lumMod val="50000"/>
                  </a:schemeClr>
                </a:solidFill>
              </a:rPr>
              <a:t>MAKİNE MÜHENDİSLİĞİ </a:t>
            </a:r>
            <a:endParaRPr lang="tr-TR" sz="3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1026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836712"/>
            <a:ext cx="2376264" cy="504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5" name="Metin kutusu 44"/>
          <p:cNvSpPr txBox="1"/>
          <p:nvPr/>
        </p:nvSpPr>
        <p:spPr>
          <a:xfrm>
            <a:off x="330546" y="2410020"/>
            <a:ext cx="8554916" cy="15696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algn="ctr" defTabSz="457207">
              <a:spcBef>
                <a:spcPct val="0"/>
              </a:spcBef>
            </a:pPr>
            <a:r>
              <a:rPr lang="tr-TR" sz="3200" b="1" spc="50" dirty="0">
                <a:ln w="0"/>
                <a:solidFill>
                  <a:schemeClr val="tx2">
                    <a:lumMod val="5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Calibri"/>
                <a:ea typeface="+mj-ea"/>
                <a:cs typeface="Calibri"/>
              </a:rPr>
              <a:t> 2021 YILI </a:t>
            </a:r>
            <a:endParaRPr lang="en-US" sz="3200" b="1" spc="50" dirty="0">
              <a:ln w="0"/>
              <a:solidFill>
                <a:schemeClr val="tx2">
                  <a:lumMod val="50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Calibri"/>
              <a:ea typeface="+mj-ea"/>
              <a:cs typeface="Calibri"/>
            </a:endParaRPr>
          </a:p>
          <a:p>
            <a:pPr algn="ctr" defTabSz="457207">
              <a:spcBef>
                <a:spcPct val="0"/>
              </a:spcBef>
            </a:pPr>
            <a:r>
              <a:rPr lang="tr-TR" sz="3200" b="1" spc="50" dirty="0">
                <a:ln w="0"/>
                <a:solidFill>
                  <a:schemeClr val="tx2">
                    <a:lumMod val="5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Calibri"/>
                <a:ea typeface="+mj-ea"/>
                <a:cs typeface="Calibri"/>
              </a:rPr>
              <a:t>YÖNETİMİN GÖZDEN GEÇİRME TOPLANTISI </a:t>
            </a:r>
          </a:p>
          <a:p>
            <a:pPr algn="ctr" defTabSz="457207">
              <a:spcBef>
                <a:spcPct val="0"/>
              </a:spcBef>
            </a:pPr>
            <a:r>
              <a:rPr lang="tr-TR" sz="3200" b="1" spc="50" dirty="0">
                <a:ln w="0"/>
                <a:solidFill>
                  <a:schemeClr val="tx2">
                    <a:lumMod val="5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Calibri"/>
                <a:ea typeface="+mj-ea"/>
                <a:cs typeface="Calibri"/>
              </a:rPr>
              <a:t>(YGG) </a:t>
            </a:r>
            <a:endParaRPr lang="en-US" sz="3200" b="1" spc="50" dirty="0">
              <a:ln w="0"/>
              <a:solidFill>
                <a:schemeClr val="tx2">
                  <a:lumMod val="50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ea typeface="+mj-ea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0576697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694291" y="481299"/>
            <a:ext cx="5976664" cy="64807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b="1" kern="12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DÜZELTİCİ</a:t>
            </a:r>
            <a:r>
              <a:rPr lang="tr-TR" sz="2800" b="1" kern="12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-ÖNLEYİCİ</a:t>
            </a:r>
            <a:r>
              <a:rPr lang="en-US" sz="2800" b="1" kern="12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 FAALİYETLER</a:t>
            </a:r>
          </a:p>
        </p:txBody>
      </p:sp>
      <p:pic>
        <p:nvPicPr>
          <p:cNvPr id="4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44063"/>
            <a:ext cx="1512168" cy="321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Tablo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029166"/>
              </p:ext>
            </p:extLst>
          </p:nvPr>
        </p:nvGraphicFramePr>
        <p:xfrm>
          <a:off x="470388" y="1885208"/>
          <a:ext cx="8203223" cy="1752600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2971801">
                  <a:extLst>
                    <a:ext uri="{9D8B030D-6E8A-4147-A177-3AD203B41FA5}">
                      <a16:colId xmlns:a16="http://schemas.microsoft.com/office/drawing/2014/main" val="3521804200"/>
                    </a:ext>
                  </a:extLst>
                </a:gridCol>
                <a:gridCol w="5231422">
                  <a:extLst>
                    <a:ext uri="{9D8B030D-6E8A-4147-A177-3AD203B41FA5}">
                      <a16:colId xmlns:a16="http://schemas.microsoft.com/office/drawing/2014/main" val="27841125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Bulgu (DF</a:t>
                      </a:r>
                      <a:r>
                        <a:rPr lang="tr-TR" baseline="0" dirty="0">
                          <a:solidFill>
                            <a:srgbClr val="0C0D0D"/>
                          </a:solidFill>
                        </a:rPr>
                        <a:t>) </a:t>
                      </a: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Tanımı </a:t>
                      </a:r>
                      <a:r>
                        <a:rPr lang="tr-TR" baseline="0" dirty="0">
                          <a:solidFill>
                            <a:srgbClr val="0C0D0D"/>
                          </a:solidFill>
                        </a:rPr>
                        <a:t>:</a:t>
                      </a:r>
                      <a:endParaRPr lang="tr-TR" dirty="0">
                        <a:solidFill>
                          <a:srgbClr val="0C0D0D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>
                          <a:solidFill>
                            <a:srgbClr val="0C0D0D"/>
                          </a:solidFill>
                        </a:rPr>
                        <a:t>Spik</a:t>
                      </a: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 Kapama: Kalite hedefleri gerçekleşme oranı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8636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Termin Tarihi</a:t>
                      </a:r>
                      <a:r>
                        <a:rPr lang="tr-TR" baseline="0" dirty="0">
                          <a:solidFill>
                            <a:srgbClr val="0C0D0D"/>
                          </a:solidFill>
                        </a:rPr>
                        <a:t> : ….</a:t>
                      </a:r>
                      <a:endParaRPr lang="tr-TR" dirty="0">
                        <a:solidFill>
                          <a:srgbClr val="0C0D0D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31.12.2021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2495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Yapılan Geçici</a:t>
                      </a:r>
                      <a:r>
                        <a:rPr lang="tr-TR" baseline="0" dirty="0">
                          <a:solidFill>
                            <a:srgbClr val="0C0D0D"/>
                          </a:solidFill>
                        </a:rPr>
                        <a:t> Faaliyet :….</a:t>
                      </a:r>
                      <a:endParaRPr lang="tr-TR" dirty="0">
                        <a:solidFill>
                          <a:srgbClr val="0C0D0D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Bölümde bu konu hakkında toplantı yapılmıştır  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14008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Yapılan Kalıcı</a:t>
                      </a:r>
                      <a:r>
                        <a:rPr lang="tr-TR" baseline="0" dirty="0">
                          <a:solidFill>
                            <a:srgbClr val="0C0D0D"/>
                          </a:solidFill>
                        </a:rPr>
                        <a:t> Faaliyet :…..</a:t>
                      </a:r>
                      <a:endParaRPr lang="tr-TR" dirty="0">
                        <a:solidFill>
                          <a:srgbClr val="0C0D0D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Kalite hedefleri gerçekleşme oranı hedefine ulaşmak için düzenli kontrol yapılmıştır 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6109038"/>
                  </a:ext>
                </a:extLst>
              </a:tr>
            </a:tbl>
          </a:graphicData>
        </a:graphic>
      </p:graphicFrame>
      <p:graphicFrame>
        <p:nvGraphicFramePr>
          <p:cNvPr id="6" name="Tablo 5">
            <a:extLst>
              <a:ext uri="{FF2B5EF4-FFF2-40B4-BE49-F238E27FC236}">
                <a16:creationId xmlns:a16="http://schemas.microsoft.com/office/drawing/2014/main" id="{358F49DB-67A9-4A30-AB61-0A5CA1A55F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1075834"/>
              </p:ext>
            </p:extLst>
          </p:nvPr>
        </p:nvGraphicFramePr>
        <p:xfrm>
          <a:off x="470388" y="3824653"/>
          <a:ext cx="8203223" cy="1802228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2971801">
                  <a:extLst>
                    <a:ext uri="{9D8B030D-6E8A-4147-A177-3AD203B41FA5}">
                      <a16:colId xmlns:a16="http://schemas.microsoft.com/office/drawing/2014/main" val="3521804200"/>
                    </a:ext>
                  </a:extLst>
                </a:gridCol>
                <a:gridCol w="5231422">
                  <a:extLst>
                    <a:ext uri="{9D8B030D-6E8A-4147-A177-3AD203B41FA5}">
                      <a16:colId xmlns:a16="http://schemas.microsoft.com/office/drawing/2014/main" val="2784112581"/>
                    </a:ext>
                  </a:extLst>
                </a:gridCol>
              </a:tblGrid>
              <a:tr h="260220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Bulgu (DF</a:t>
                      </a:r>
                      <a:r>
                        <a:rPr lang="tr-TR" baseline="0" dirty="0">
                          <a:solidFill>
                            <a:srgbClr val="0C0D0D"/>
                          </a:solidFill>
                        </a:rPr>
                        <a:t>) </a:t>
                      </a: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Tanımı </a:t>
                      </a:r>
                      <a:r>
                        <a:rPr lang="tr-TR" baseline="0" dirty="0">
                          <a:solidFill>
                            <a:srgbClr val="0C0D0D"/>
                          </a:solidFill>
                        </a:rPr>
                        <a:t>:….</a:t>
                      </a:r>
                      <a:endParaRPr lang="tr-TR" dirty="0">
                        <a:solidFill>
                          <a:srgbClr val="0C0D0D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>
                          <a:solidFill>
                            <a:srgbClr val="0C0D0D"/>
                          </a:solidFill>
                        </a:rPr>
                        <a:t>Spik</a:t>
                      </a: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 Kapama: Toplam Yayın sayısı	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863686"/>
                  </a:ext>
                </a:extLst>
              </a:tr>
              <a:tr h="425548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Termin Tarihi</a:t>
                      </a:r>
                      <a:r>
                        <a:rPr lang="tr-TR" baseline="0" dirty="0">
                          <a:solidFill>
                            <a:srgbClr val="0C0D0D"/>
                          </a:solidFill>
                        </a:rPr>
                        <a:t> : ….</a:t>
                      </a:r>
                      <a:endParaRPr lang="tr-TR" dirty="0">
                        <a:solidFill>
                          <a:srgbClr val="0C0D0D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31.12.2021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2495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Yapılan Geçici</a:t>
                      </a:r>
                      <a:r>
                        <a:rPr lang="tr-TR" baseline="0" dirty="0">
                          <a:solidFill>
                            <a:srgbClr val="0C0D0D"/>
                          </a:solidFill>
                        </a:rPr>
                        <a:t> Faaliyet :….</a:t>
                      </a:r>
                      <a:endParaRPr lang="tr-TR" dirty="0">
                        <a:solidFill>
                          <a:srgbClr val="0C0D0D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Bölümde bu konu hakkında toplantı yapılmıştır 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14008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Yapılan Kalıcı</a:t>
                      </a:r>
                      <a:r>
                        <a:rPr lang="tr-TR" baseline="0" dirty="0">
                          <a:solidFill>
                            <a:srgbClr val="0C0D0D"/>
                          </a:solidFill>
                        </a:rPr>
                        <a:t> Faaliyet :…..</a:t>
                      </a:r>
                      <a:endParaRPr lang="tr-TR" dirty="0">
                        <a:solidFill>
                          <a:srgbClr val="0C0D0D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Toplam Yayın sayısı hedefine ulaşmak için düzenli kontrol yapılmıştır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61090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21655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694291" y="481299"/>
            <a:ext cx="5976664" cy="64807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b="1" kern="12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DÜZELTİCİ</a:t>
            </a:r>
            <a:r>
              <a:rPr lang="tr-TR" sz="2800" b="1" kern="12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-ÖNLEYİCİ</a:t>
            </a:r>
            <a:r>
              <a:rPr lang="en-US" sz="2800" b="1" kern="12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 FAALİYETLER</a:t>
            </a:r>
          </a:p>
        </p:txBody>
      </p:sp>
      <p:pic>
        <p:nvPicPr>
          <p:cNvPr id="4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44063"/>
            <a:ext cx="1512168" cy="321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Tablo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4364418"/>
              </p:ext>
            </p:extLst>
          </p:nvPr>
        </p:nvGraphicFramePr>
        <p:xfrm>
          <a:off x="470388" y="1885208"/>
          <a:ext cx="8203223" cy="1752600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2971801">
                  <a:extLst>
                    <a:ext uri="{9D8B030D-6E8A-4147-A177-3AD203B41FA5}">
                      <a16:colId xmlns:a16="http://schemas.microsoft.com/office/drawing/2014/main" val="3521804200"/>
                    </a:ext>
                  </a:extLst>
                </a:gridCol>
                <a:gridCol w="5231422">
                  <a:extLst>
                    <a:ext uri="{9D8B030D-6E8A-4147-A177-3AD203B41FA5}">
                      <a16:colId xmlns:a16="http://schemas.microsoft.com/office/drawing/2014/main" val="27841125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Bulgu (DF</a:t>
                      </a:r>
                      <a:r>
                        <a:rPr lang="tr-TR" baseline="0" dirty="0">
                          <a:solidFill>
                            <a:srgbClr val="0C0D0D"/>
                          </a:solidFill>
                        </a:rPr>
                        <a:t>) </a:t>
                      </a: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Tanımı </a:t>
                      </a:r>
                      <a:r>
                        <a:rPr lang="tr-TR" baseline="0" dirty="0">
                          <a:solidFill>
                            <a:srgbClr val="0C0D0D"/>
                          </a:solidFill>
                        </a:rPr>
                        <a:t>:</a:t>
                      </a:r>
                      <a:endParaRPr lang="tr-TR" dirty="0">
                        <a:solidFill>
                          <a:srgbClr val="0C0D0D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>
                          <a:solidFill>
                            <a:srgbClr val="0C0D0D"/>
                          </a:solidFill>
                        </a:rPr>
                        <a:t>Spik</a:t>
                      </a: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 Kapama: ÖÜBD Endeksli Yayın sayısı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8636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Termin Tarihi</a:t>
                      </a:r>
                      <a:r>
                        <a:rPr lang="tr-TR" baseline="0" dirty="0">
                          <a:solidFill>
                            <a:srgbClr val="0C0D0D"/>
                          </a:solidFill>
                        </a:rPr>
                        <a:t> : ….</a:t>
                      </a:r>
                      <a:endParaRPr lang="tr-TR" dirty="0">
                        <a:solidFill>
                          <a:srgbClr val="0C0D0D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31.12.2021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2495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Yapılan Geçici</a:t>
                      </a:r>
                      <a:r>
                        <a:rPr lang="tr-TR" baseline="0" dirty="0">
                          <a:solidFill>
                            <a:srgbClr val="0C0D0D"/>
                          </a:solidFill>
                        </a:rPr>
                        <a:t> Faaliyet :….</a:t>
                      </a:r>
                      <a:endParaRPr lang="tr-TR" dirty="0">
                        <a:solidFill>
                          <a:srgbClr val="0C0D0D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Bölümde bu konu hakkında toplantı yapılması 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14008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Yapılan Kalıcı</a:t>
                      </a:r>
                      <a:r>
                        <a:rPr lang="tr-TR" baseline="0" dirty="0">
                          <a:solidFill>
                            <a:srgbClr val="0C0D0D"/>
                          </a:solidFill>
                        </a:rPr>
                        <a:t> Faaliyet :…..</a:t>
                      </a:r>
                      <a:endParaRPr lang="tr-TR" dirty="0">
                        <a:solidFill>
                          <a:srgbClr val="0C0D0D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ÖÜBD Endeksli Yayın sayısı hedefine ulaşmak için kontrol yapılmıştır 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6109038"/>
                  </a:ext>
                </a:extLst>
              </a:tr>
            </a:tbl>
          </a:graphicData>
        </a:graphic>
      </p:graphicFrame>
      <p:graphicFrame>
        <p:nvGraphicFramePr>
          <p:cNvPr id="6" name="Tablo 5">
            <a:extLst>
              <a:ext uri="{FF2B5EF4-FFF2-40B4-BE49-F238E27FC236}">
                <a16:creationId xmlns:a16="http://schemas.microsoft.com/office/drawing/2014/main" id="{358F49DB-67A9-4A30-AB61-0A5CA1A55F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5718825"/>
              </p:ext>
            </p:extLst>
          </p:nvPr>
        </p:nvGraphicFramePr>
        <p:xfrm>
          <a:off x="470388" y="3877408"/>
          <a:ext cx="8203223" cy="1802228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2971801">
                  <a:extLst>
                    <a:ext uri="{9D8B030D-6E8A-4147-A177-3AD203B41FA5}">
                      <a16:colId xmlns:a16="http://schemas.microsoft.com/office/drawing/2014/main" val="3521804200"/>
                    </a:ext>
                  </a:extLst>
                </a:gridCol>
                <a:gridCol w="5231422">
                  <a:extLst>
                    <a:ext uri="{9D8B030D-6E8A-4147-A177-3AD203B41FA5}">
                      <a16:colId xmlns:a16="http://schemas.microsoft.com/office/drawing/2014/main" val="2784112581"/>
                    </a:ext>
                  </a:extLst>
                </a:gridCol>
              </a:tblGrid>
              <a:tr h="260220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Bulgu (DF</a:t>
                      </a:r>
                      <a:r>
                        <a:rPr lang="tr-TR" baseline="0" dirty="0">
                          <a:solidFill>
                            <a:srgbClr val="0C0D0D"/>
                          </a:solidFill>
                        </a:rPr>
                        <a:t>) </a:t>
                      </a: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Tanımı </a:t>
                      </a:r>
                      <a:r>
                        <a:rPr lang="tr-TR" baseline="0" dirty="0">
                          <a:solidFill>
                            <a:srgbClr val="0C0D0D"/>
                          </a:solidFill>
                        </a:rPr>
                        <a:t>:….</a:t>
                      </a:r>
                      <a:endParaRPr lang="tr-TR" dirty="0">
                        <a:solidFill>
                          <a:srgbClr val="0C0D0D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>
                          <a:solidFill>
                            <a:srgbClr val="0C0D0D"/>
                          </a:solidFill>
                        </a:rPr>
                        <a:t>Spik</a:t>
                      </a: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 Kapama: ÖÜBD Başvurulan Proje Sayısı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863686"/>
                  </a:ext>
                </a:extLst>
              </a:tr>
              <a:tr h="425548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>
                          <a:solidFill>
                            <a:srgbClr val="0C0D0D"/>
                          </a:solidFill>
                        </a:rPr>
                        <a:t>Termin Tarihi</a:t>
                      </a:r>
                      <a:r>
                        <a:rPr lang="tr-TR" baseline="0">
                          <a:solidFill>
                            <a:srgbClr val="0C0D0D"/>
                          </a:solidFill>
                        </a:rPr>
                        <a:t> : ….</a:t>
                      </a:r>
                      <a:endParaRPr lang="tr-TR" dirty="0">
                        <a:solidFill>
                          <a:srgbClr val="0C0D0D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>
                          <a:solidFill>
                            <a:srgbClr val="0C0D0D"/>
                          </a:solidFill>
                        </a:rPr>
                        <a:t>31.12.2021</a:t>
                      </a:r>
                      <a:endParaRPr lang="tr-TR" dirty="0">
                        <a:solidFill>
                          <a:srgbClr val="0C0D0D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2495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>
                          <a:solidFill>
                            <a:srgbClr val="0C0D0D"/>
                          </a:solidFill>
                        </a:rPr>
                        <a:t>Yapılan Geçici</a:t>
                      </a:r>
                      <a:r>
                        <a:rPr lang="tr-TR" baseline="0">
                          <a:solidFill>
                            <a:srgbClr val="0C0D0D"/>
                          </a:solidFill>
                        </a:rPr>
                        <a:t> Faaliyet :….</a:t>
                      </a:r>
                      <a:endParaRPr lang="tr-TR" dirty="0">
                        <a:solidFill>
                          <a:srgbClr val="0C0D0D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>
                          <a:solidFill>
                            <a:srgbClr val="0C0D0D"/>
                          </a:solidFill>
                        </a:rPr>
                        <a:t>Bölümde bu konu hakkında toplantı yapılması </a:t>
                      </a:r>
                      <a:endParaRPr lang="tr-TR" dirty="0">
                        <a:solidFill>
                          <a:srgbClr val="0C0D0D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14008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>
                          <a:solidFill>
                            <a:srgbClr val="0C0D0D"/>
                          </a:solidFill>
                        </a:rPr>
                        <a:t>Yapılan Kalıcı</a:t>
                      </a:r>
                      <a:r>
                        <a:rPr lang="tr-TR" baseline="0">
                          <a:solidFill>
                            <a:srgbClr val="0C0D0D"/>
                          </a:solidFill>
                        </a:rPr>
                        <a:t> Faaliyet :…..</a:t>
                      </a:r>
                      <a:endParaRPr lang="tr-TR" dirty="0">
                        <a:solidFill>
                          <a:srgbClr val="0C0D0D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ÖÜBD Başvurulan Proje Sayısı hedefine ulaşmak için kontrol yapılmıştır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61090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03490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694291" y="481299"/>
            <a:ext cx="5976664" cy="64807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b="1" kern="12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DÜZELTİCİ</a:t>
            </a:r>
            <a:r>
              <a:rPr lang="tr-TR" sz="2800" b="1" kern="12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-ÖNLEYİCİ</a:t>
            </a:r>
            <a:r>
              <a:rPr lang="en-US" sz="2800" b="1" kern="12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 FAALİYETLER</a:t>
            </a:r>
          </a:p>
        </p:txBody>
      </p:sp>
      <p:pic>
        <p:nvPicPr>
          <p:cNvPr id="4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44063"/>
            <a:ext cx="1512168" cy="321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Tablo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1950269"/>
              </p:ext>
            </p:extLst>
          </p:nvPr>
        </p:nvGraphicFramePr>
        <p:xfrm>
          <a:off x="470388" y="1885208"/>
          <a:ext cx="8203223" cy="2839720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2971801">
                  <a:extLst>
                    <a:ext uri="{9D8B030D-6E8A-4147-A177-3AD203B41FA5}">
                      <a16:colId xmlns:a16="http://schemas.microsoft.com/office/drawing/2014/main" val="3521804200"/>
                    </a:ext>
                  </a:extLst>
                </a:gridCol>
                <a:gridCol w="5231422">
                  <a:extLst>
                    <a:ext uri="{9D8B030D-6E8A-4147-A177-3AD203B41FA5}">
                      <a16:colId xmlns:a16="http://schemas.microsoft.com/office/drawing/2014/main" val="27841125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Bulgu (DF</a:t>
                      </a:r>
                      <a:r>
                        <a:rPr lang="tr-TR" baseline="0" dirty="0">
                          <a:solidFill>
                            <a:srgbClr val="0C0D0D"/>
                          </a:solidFill>
                        </a:rPr>
                        <a:t>) </a:t>
                      </a: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Tanımı </a:t>
                      </a:r>
                      <a:r>
                        <a:rPr lang="tr-TR" baseline="0" dirty="0">
                          <a:solidFill>
                            <a:srgbClr val="0C0D0D"/>
                          </a:solidFill>
                        </a:rPr>
                        <a:t>:</a:t>
                      </a:r>
                      <a:endParaRPr lang="tr-TR" dirty="0">
                        <a:solidFill>
                          <a:srgbClr val="0C0D0D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SWOT, Paydaş, Risk Analizi dokümanlarında değişiklik yapılmış ancak, değişiklik tarihi ve numarası güncellenmemiştir. ( 2022 İç Denetim - ISO 9001:2015/ISO 10002:2014 Madde No: 8.6.)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8636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Termin Tarihi</a:t>
                      </a:r>
                      <a:r>
                        <a:rPr lang="tr-TR" baseline="0" dirty="0">
                          <a:solidFill>
                            <a:srgbClr val="0C0D0D"/>
                          </a:solidFill>
                        </a:rPr>
                        <a:t> : ….</a:t>
                      </a:r>
                      <a:endParaRPr lang="tr-TR" dirty="0">
                        <a:solidFill>
                          <a:srgbClr val="0C0D0D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01.03.2022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2495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Yapılan Geçici</a:t>
                      </a:r>
                      <a:r>
                        <a:rPr lang="tr-TR" baseline="0" dirty="0">
                          <a:solidFill>
                            <a:srgbClr val="0C0D0D"/>
                          </a:solidFill>
                        </a:rPr>
                        <a:t> Faaliyet :….</a:t>
                      </a:r>
                      <a:endParaRPr lang="tr-TR" dirty="0">
                        <a:solidFill>
                          <a:srgbClr val="0C0D0D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>
                          <a:solidFill>
                            <a:srgbClr val="0C0D0D"/>
                          </a:solidFill>
                        </a:rPr>
                        <a:t>Dökümanların</a:t>
                      </a: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 değişiklik tarihleri ve numaraları değiştirilecektir.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14008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Yapılan Kalıcı</a:t>
                      </a:r>
                      <a:r>
                        <a:rPr lang="tr-TR" baseline="0" dirty="0">
                          <a:solidFill>
                            <a:srgbClr val="0C0D0D"/>
                          </a:solidFill>
                        </a:rPr>
                        <a:t> Faaliyet :…..</a:t>
                      </a:r>
                      <a:endParaRPr lang="tr-TR" dirty="0">
                        <a:solidFill>
                          <a:srgbClr val="0C0D0D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Değişiklik tarihleri ve numaraları değiştirilmiş olan </a:t>
                      </a:r>
                      <a:r>
                        <a:rPr lang="tr-TR" dirty="0" err="1">
                          <a:solidFill>
                            <a:srgbClr val="0C0D0D"/>
                          </a:solidFill>
                        </a:rPr>
                        <a:t>dökümanlar</a:t>
                      </a: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 K </a:t>
                      </a:r>
                      <a:r>
                        <a:rPr lang="tr-TR" dirty="0" err="1">
                          <a:solidFill>
                            <a:srgbClr val="0C0D0D"/>
                          </a:solidFill>
                        </a:rPr>
                        <a:t>drive</a:t>
                      </a: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 a yüklenecektir.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61090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481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742309" y="464778"/>
            <a:ext cx="5659381" cy="80528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tr-TR" sz="2400" b="1" kern="12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SÜREKLİ İYİLEŞTİRME ÖNERİLERİ</a:t>
            </a:r>
            <a:endParaRPr lang="en-US" sz="2400" b="1" kern="1200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6" name="Metin kutusu 1352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7" name="Metin kutusu 1353"/>
          <p:cNvSpPr txBox="1"/>
          <p:nvPr/>
        </p:nvSpPr>
        <p:spPr>
          <a:xfrm>
            <a:off x="2484438" y="2939415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8" name="Metin kutusu 1354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9" name="Metin kutusu 1355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0" name="Metin kutusu 1356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1" name="Metin kutusu 1357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2" name="Metin kutusu 1358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3" name="Metin kutusu 1359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4" name="Metin kutusu 1360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5" name="Metin kutusu 1361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6" name="Metin kutusu 1362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7" name="Metin kutusu 1363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8" name="Metin kutusu 1364"/>
          <p:cNvSpPr txBox="1"/>
          <p:nvPr/>
        </p:nvSpPr>
        <p:spPr>
          <a:xfrm>
            <a:off x="2489200" y="29224288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9" name="Metin kutusu 1365"/>
          <p:cNvSpPr txBox="1"/>
          <p:nvPr/>
        </p:nvSpPr>
        <p:spPr>
          <a:xfrm>
            <a:off x="2484438" y="29378275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0" name="Metin kutusu 1367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1" name="Metin kutusu 1368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2" name="Metin kutusu 1369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3" name="Metin kutusu 1370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4" name="Metin kutusu 1371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5" name="Metin kutusu 1372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6" name="Metin kutusu 1373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7" name="Metin kutusu 1374"/>
          <p:cNvSpPr txBox="1"/>
          <p:nvPr/>
        </p:nvSpPr>
        <p:spPr>
          <a:xfrm>
            <a:off x="2484438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8" name="Metin kutusu 1375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9" name="Metin kutusu 1376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0" name="Metin kutusu 1377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1" name="Metin kutusu 1378"/>
          <p:cNvSpPr txBox="1"/>
          <p:nvPr/>
        </p:nvSpPr>
        <p:spPr>
          <a:xfrm>
            <a:off x="3887788" y="29587825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>
              <a:solidFill>
                <a:srgbClr val="FF0000"/>
              </a:solidFill>
            </a:endParaRPr>
          </a:p>
        </p:txBody>
      </p:sp>
      <p:sp>
        <p:nvSpPr>
          <p:cNvPr id="32" name="Metin kutusu 1379"/>
          <p:cNvSpPr txBox="1"/>
          <p:nvPr/>
        </p:nvSpPr>
        <p:spPr>
          <a:xfrm>
            <a:off x="4859338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3" name="Metin kutusu 1380"/>
          <p:cNvSpPr txBox="1"/>
          <p:nvPr/>
        </p:nvSpPr>
        <p:spPr>
          <a:xfrm>
            <a:off x="4854575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4" name="Metin kutusu 1381"/>
          <p:cNvSpPr txBox="1"/>
          <p:nvPr/>
        </p:nvSpPr>
        <p:spPr>
          <a:xfrm>
            <a:off x="4854575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5" name="Metin kutusu 1382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6" name="Metin kutusu 1383"/>
          <p:cNvSpPr txBox="1"/>
          <p:nvPr/>
        </p:nvSpPr>
        <p:spPr>
          <a:xfrm>
            <a:off x="2484438" y="3028473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7" name="Metin kutusu 1384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8" name="Metin kutusu 1385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9" name="Metin kutusu 1386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0" name="Metin kutusu 1387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1" name="Metin kutusu 1388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2" name="Metin kutusu 1389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3" name="Metin kutusu 1390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4" name="Metin kutusu 1391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5" name="Metin kutusu 1392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6" name="Metin kutusu 1393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7" name="Metin kutusu 1394"/>
          <p:cNvSpPr txBox="1"/>
          <p:nvPr/>
        </p:nvSpPr>
        <p:spPr>
          <a:xfrm>
            <a:off x="2489200" y="30114875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8" name="Metin kutusu 1395"/>
          <p:cNvSpPr txBox="1"/>
          <p:nvPr/>
        </p:nvSpPr>
        <p:spPr>
          <a:xfrm>
            <a:off x="2484438" y="30270450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9" name="Metin kutusu 1396"/>
          <p:cNvSpPr txBox="1"/>
          <p:nvPr/>
        </p:nvSpPr>
        <p:spPr>
          <a:xfrm>
            <a:off x="2484438" y="30446663"/>
            <a:ext cx="204787" cy="16033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0" name="Metin kutusu 1397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1" name="Metin kutusu 1398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2" name="Metin kutusu 1399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3" name="Metin kutusu 1400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4" name="Metin kutusu 1401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5" name="Metin kutusu 1402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6" name="Metin kutusu 1403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7" name="Metin kutusu 1404"/>
          <p:cNvSpPr txBox="1"/>
          <p:nvPr/>
        </p:nvSpPr>
        <p:spPr>
          <a:xfrm>
            <a:off x="2484438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8" name="Metin kutusu 1405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9" name="Metin kutusu 1406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0" name="Metin kutusu 1407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1" name="Metin kutusu 1408"/>
          <p:cNvSpPr txBox="1"/>
          <p:nvPr/>
        </p:nvSpPr>
        <p:spPr>
          <a:xfrm>
            <a:off x="3887788" y="304800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2" name="Metin kutusu 1409"/>
          <p:cNvSpPr txBox="1"/>
          <p:nvPr/>
        </p:nvSpPr>
        <p:spPr>
          <a:xfrm>
            <a:off x="4859338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3" name="Metin kutusu 1410"/>
          <p:cNvSpPr txBox="1"/>
          <p:nvPr/>
        </p:nvSpPr>
        <p:spPr>
          <a:xfrm>
            <a:off x="4854575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4" name="Metin kutusu 1411"/>
          <p:cNvSpPr txBox="1"/>
          <p:nvPr/>
        </p:nvSpPr>
        <p:spPr>
          <a:xfrm>
            <a:off x="4854575" y="30446663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pic>
        <p:nvPicPr>
          <p:cNvPr id="87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991" y="411204"/>
            <a:ext cx="1477697" cy="313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8" name="Metin kutusu 67">
            <a:extLst>
              <a:ext uri="{FF2B5EF4-FFF2-40B4-BE49-F238E27FC236}">
                <a16:creationId xmlns:a16="http://schemas.microsoft.com/office/drawing/2014/main" id="{1B0CD501-815A-4168-AE24-BB5B97D47496}"/>
              </a:ext>
            </a:extLst>
          </p:cNvPr>
          <p:cNvSpPr txBox="1"/>
          <p:nvPr/>
        </p:nvSpPr>
        <p:spPr>
          <a:xfrm>
            <a:off x="411806" y="2804691"/>
            <a:ext cx="851238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tr-TR" dirty="0">
                <a:ln w="0"/>
                <a:solidFill>
                  <a:srgbClr val="00162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KYS sistemine aylık olarak girilen verilerin, hangi maddelere(Eğitim-Öğretim, Araştırma geliştirme gibi) ait veriler olduğunu gösterecek şekilde düzenlenmesi, sistemin daha kolay kullanılabilmesini sağlayacaktır.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0244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742375" y="673117"/>
            <a:ext cx="5040560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MİSYON-VİZYON</a:t>
            </a:r>
          </a:p>
        </p:txBody>
      </p:sp>
      <p:pic>
        <p:nvPicPr>
          <p:cNvPr id="6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372" y="450628"/>
            <a:ext cx="1872208" cy="397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Dikdörtgen 2"/>
          <p:cNvSpPr/>
          <p:nvPr/>
        </p:nvSpPr>
        <p:spPr>
          <a:xfrm>
            <a:off x="490637" y="1291399"/>
            <a:ext cx="4189482" cy="36933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tr-TR" b="1" dirty="0">
                <a:solidFill>
                  <a:srgbClr val="000000"/>
                </a:solidFill>
                <a:latin typeface="Calibri"/>
                <a:ea typeface="Times New Roman" panose="02020603050405020304" pitchFamily="18" charset="0"/>
                <a:cs typeface="Calibri"/>
              </a:rPr>
              <a:t>  </a:t>
            </a:r>
            <a:endParaRPr lang="tr-TR" b="1" dirty="0"/>
          </a:p>
        </p:txBody>
      </p:sp>
      <p:sp>
        <p:nvSpPr>
          <p:cNvPr id="7" name="Dikdörtgen 6"/>
          <p:cNvSpPr/>
          <p:nvPr/>
        </p:nvSpPr>
        <p:spPr>
          <a:xfrm>
            <a:off x="490637" y="3839220"/>
            <a:ext cx="8352928" cy="21046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  <a:spcAft>
                <a:spcPts val="0"/>
              </a:spcAft>
            </a:pPr>
            <a:r>
              <a:rPr lang="tr-TR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BİRİMİN VİZYONU</a:t>
            </a:r>
          </a:p>
          <a:p>
            <a:pPr algn="just"/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Makine</a:t>
            </a:r>
            <a:r>
              <a:rPr lang="tr-TR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Mühendisliği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Bölümü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olarak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vizyonumuz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mesleki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konularda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önderlik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öncülük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yeteneklerine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sahip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alanında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yetkin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disiplinli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çalışan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mesleki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konularda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yenilikleri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takip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eden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girişimci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global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çapta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serbest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mühendislik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hizmeti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verebilen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yönetici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liderlik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vasıflarına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sahip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mühendisler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yetiştirmek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yerelde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global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çapta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eğitim,araştırma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geliştirmede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öncü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sanayi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akademi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çevresince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tanınır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bölüm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olmaktır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lnSpc>
                <a:spcPct val="150000"/>
              </a:lnSpc>
              <a:spcAft>
                <a:spcPts val="0"/>
              </a:spcAft>
            </a:pPr>
            <a:endParaRPr lang="tr-TR" b="1" dirty="0">
              <a:solidFill>
                <a:srgbClr val="0C0D0D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490637" y="1481523"/>
            <a:ext cx="8352928" cy="23576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  <a:spcAft>
                <a:spcPts val="0"/>
              </a:spcAft>
            </a:pPr>
            <a:r>
              <a:rPr lang="tr-TR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BİRİMİN MİSYONU</a:t>
            </a:r>
          </a:p>
          <a:p>
            <a:pPr algn="just" fontAlgn="base"/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Makine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Mühendisliği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Bölümü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olarak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misyonumuz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;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güçlü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temel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mühendislik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bilgileri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ile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tasarım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kontrol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robotik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mekanik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imalat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enerji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yenilenebilir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ve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nükleer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)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ve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savunma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teknolojilerine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 hakim,</a:t>
            </a:r>
            <a:r>
              <a:rPr lang="tr-TR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ileri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teknolojiye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hakimiyeti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ile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araştırma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yeteneği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sayesinde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mühendislik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problemlerini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tanımlayarak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hızla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çözebilen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bilimsel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yaklaşımları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kullanabilen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ve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çalışmalarında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;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ekonomi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verim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çevre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sosyal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ve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etik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boyutları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 da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göz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önüne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alarak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sadece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yerel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değil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dünya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çapında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akılcı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çözümler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üretebilen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mühendisler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yetiştirmektir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</a:p>
          <a:p>
            <a:pPr fontAlgn="base">
              <a:lnSpc>
                <a:spcPct val="150000"/>
              </a:lnSpc>
              <a:spcAft>
                <a:spcPts val="0"/>
              </a:spcAft>
            </a:pPr>
            <a:endParaRPr lang="tr-TR" b="1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8822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2533747" y="537546"/>
            <a:ext cx="4403764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SWOT (GZFT) ANALİZİ</a:t>
            </a:r>
            <a:endParaRPr lang="tr-TR" sz="28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alibri"/>
            </a:endParaRPr>
          </a:p>
        </p:txBody>
      </p:sp>
      <p:pic>
        <p:nvPicPr>
          <p:cNvPr id="6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417147"/>
            <a:ext cx="2088232" cy="443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o 3">
            <a:extLst>
              <a:ext uri="{FF2B5EF4-FFF2-40B4-BE49-F238E27FC236}">
                <a16:creationId xmlns:a16="http://schemas.microsoft.com/office/drawing/2014/main" id="{71D4A1E5-060A-49D3-A943-BEC00AFE7E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633165"/>
              </p:ext>
            </p:extLst>
          </p:nvPr>
        </p:nvGraphicFramePr>
        <p:xfrm>
          <a:off x="1839575" y="1187303"/>
          <a:ext cx="5097936" cy="5147826"/>
        </p:xfrm>
        <a:graphic>
          <a:graphicData uri="http://schemas.openxmlformats.org/drawingml/2006/table">
            <a:tbl>
              <a:tblPr/>
              <a:tblGrid>
                <a:gridCol w="1216727">
                  <a:extLst>
                    <a:ext uri="{9D8B030D-6E8A-4147-A177-3AD203B41FA5}">
                      <a16:colId xmlns:a16="http://schemas.microsoft.com/office/drawing/2014/main" val="3918363564"/>
                    </a:ext>
                  </a:extLst>
                </a:gridCol>
                <a:gridCol w="1286987">
                  <a:extLst>
                    <a:ext uri="{9D8B030D-6E8A-4147-A177-3AD203B41FA5}">
                      <a16:colId xmlns:a16="http://schemas.microsoft.com/office/drawing/2014/main" val="1683979601"/>
                    </a:ext>
                  </a:extLst>
                </a:gridCol>
                <a:gridCol w="1297111">
                  <a:extLst>
                    <a:ext uri="{9D8B030D-6E8A-4147-A177-3AD203B41FA5}">
                      <a16:colId xmlns:a16="http://schemas.microsoft.com/office/drawing/2014/main" val="2592459544"/>
                    </a:ext>
                  </a:extLst>
                </a:gridCol>
                <a:gridCol w="1297111">
                  <a:extLst>
                    <a:ext uri="{9D8B030D-6E8A-4147-A177-3AD203B41FA5}">
                      <a16:colId xmlns:a16="http://schemas.microsoft.com/office/drawing/2014/main" val="588152821"/>
                    </a:ext>
                  </a:extLst>
                </a:gridCol>
              </a:tblGrid>
              <a:tr h="56331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GÜÇLÜ YÖNLER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ZAYIF YÖNLER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FIRSATLAR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TEHDİTLER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0355102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G1-Akademik kadronun nitelik olarak güçlü olması </a:t>
                      </a:r>
                    </a:p>
                  </a:txBody>
                  <a:tcPr marL="2503" marR="2503" marT="2503" marB="0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Z1- Yeni bölüm olmasından dolayı kurumsallaşma sürecinin tamamlanmamış olması </a:t>
                      </a:r>
                    </a:p>
                  </a:txBody>
                  <a:tcPr marL="2503" marR="2503" marT="25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F1- Sanayi bölgesine yakınlık </a:t>
                      </a:r>
                    </a:p>
                  </a:txBody>
                  <a:tcPr marL="2503" marR="2503" marT="25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T1- Yurtdışından bölümü tercih edebilecek öğrencilerin ülkenin ekonomik ve stratejik sorunlarından çekinmesi</a:t>
                      </a:r>
                    </a:p>
                  </a:txBody>
                  <a:tcPr marL="2503" marR="2503" marT="25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3968908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G2- Eğitim dilinin İngilizce olması </a:t>
                      </a:r>
                    </a:p>
                  </a:txBody>
                  <a:tcPr marL="2503" marR="2503" marT="2503" marB="0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Z2- Akademik personel sayısında istenilen sayıya henüz ulaşılamaması </a:t>
                      </a:r>
                    </a:p>
                  </a:txBody>
                  <a:tcPr marL="2503" marR="2503" marT="25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F2- Antalya'nın turizm şehri olmasından dolayı öğrencilerin ilgisini çekmesi</a:t>
                      </a:r>
                    </a:p>
                  </a:txBody>
                  <a:tcPr marL="2503" marR="2503" marT="25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T2- F10 Antalya ilinde açılması planlanan üniversiteler </a:t>
                      </a:r>
                    </a:p>
                  </a:txBody>
                  <a:tcPr marL="2503" marR="2503" marT="25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5462751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G3- Farklı kültürlerden öğrencilerin birlikte çalışabilme imkanı </a:t>
                      </a:r>
                    </a:p>
                  </a:txBody>
                  <a:tcPr marL="2503" marR="2503" marT="2503" marB="0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Z3- Akademik çalışmalara yeterince zaman ayrılamaması </a:t>
                      </a:r>
                    </a:p>
                  </a:txBody>
                  <a:tcPr marL="2503" marR="2503" marT="25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F3- TÜBİTAK destekli projelere katılabilme </a:t>
                      </a:r>
                    </a:p>
                  </a:txBody>
                  <a:tcPr marL="2503" marR="2503" marT="25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T3- Öğrencilerin eğitimde yabancı dil sorunları yaşayabilmesi</a:t>
                      </a:r>
                    </a:p>
                  </a:txBody>
                  <a:tcPr marL="2503" marR="2503" marT="25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415262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G4- Öğrenci odaklı olunması</a:t>
                      </a:r>
                    </a:p>
                  </a:txBody>
                  <a:tcPr marL="2503" marR="2503" marT="2503" marB="0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Z4- Laboratuvar Eksikliği</a:t>
                      </a:r>
                    </a:p>
                  </a:txBody>
                  <a:tcPr marL="2503" marR="2503" marT="25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F4- Makine mühendisliğinde iş imkanlarının fazla olması </a:t>
                      </a:r>
                    </a:p>
                  </a:txBody>
                  <a:tcPr marL="2503" marR="2503" marT="25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T4- Ekonomik krizin iş alanlarını daraltması</a:t>
                      </a:r>
                    </a:p>
                  </a:txBody>
                  <a:tcPr marL="2503" marR="2503" marT="25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3855125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l" fontAlgn="ctr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G5- Üst yönetimin etkin iletişimi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F5- Kalite süreçlerinin takip ediliyor olması </a:t>
                      </a:r>
                    </a:p>
                  </a:txBody>
                  <a:tcPr marL="2503" marR="2503" marT="25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T5-F11 Yüz yüze eğitimin aksaması ile online platformların yaygınlaşması</a:t>
                      </a:r>
                    </a:p>
                  </a:txBody>
                  <a:tcPr marL="2503" marR="2503" marT="25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52917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89845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2533747" y="537546"/>
            <a:ext cx="4403764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SWOT (GZFT) ANALİZİ</a:t>
            </a:r>
            <a:endParaRPr lang="tr-TR" sz="28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alibri"/>
            </a:endParaRPr>
          </a:p>
        </p:txBody>
      </p:sp>
      <p:pic>
        <p:nvPicPr>
          <p:cNvPr id="6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417147"/>
            <a:ext cx="2088232" cy="443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o 3">
            <a:extLst>
              <a:ext uri="{FF2B5EF4-FFF2-40B4-BE49-F238E27FC236}">
                <a16:creationId xmlns:a16="http://schemas.microsoft.com/office/drawing/2014/main" id="{71D4A1E5-060A-49D3-A943-BEC00AFE7E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0358371"/>
              </p:ext>
            </p:extLst>
          </p:nvPr>
        </p:nvGraphicFramePr>
        <p:xfrm>
          <a:off x="2023032" y="1060766"/>
          <a:ext cx="5097936" cy="4787072"/>
        </p:xfrm>
        <a:graphic>
          <a:graphicData uri="http://schemas.openxmlformats.org/drawingml/2006/table">
            <a:tbl>
              <a:tblPr/>
              <a:tblGrid>
                <a:gridCol w="1362006">
                  <a:extLst>
                    <a:ext uri="{9D8B030D-6E8A-4147-A177-3AD203B41FA5}">
                      <a16:colId xmlns:a16="http://schemas.microsoft.com/office/drawing/2014/main" val="3918363564"/>
                    </a:ext>
                  </a:extLst>
                </a:gridCol>
                <a:gridCol w="940777">
                  <a:extLst>
                    <a:ext uri="{9D8B030D-6E8A-4147-A177-3AD203B41FA5}">
                      <a16:colId xmlns:a16="http://schemas.microsoft.com/office/drawing/2014/main" val="1683979601"/>
                    </a:ext>
                  </a:extLst>
                </a:gridCol>
                <a:gridCol w="1573823">
                  <a:extLst>
                    <a:ext uri="{9D8B030D-6E8A-4147-A177-3AD203B41FA5}">
                      <a16:colId xmlns:a16="http://schemas.microsoft.com/office/drawing/2014/main" val="2592459544"/>
                    </a:ext>
                  </a:extLst>
                </a:gridCol>
                <a:gridCol w="1221330">
                  <a:extLst>
                    <a:ext uri="{9D8B030D-6E8A-4147-A177-3AD203B41FA5}">
                      <a16:colId xmlns:a16="http://schemas.microsoft.com/office/drawing/2014/main" val="588152821"/>
                    </a:ext>
                  </a:extLst>
                </a:gridCol>
              </a:tblGrid>
              <a:tr h="56331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GÜÇLÜ YÖNLER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ZAYIF YÖNLER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FIRSATLAR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TEHDİTLER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0355102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G6- </a:t>
                      </a:r>
                      <a:r>
                        <a:rPr lang="tr-TR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Multidisipliner</a:t>
                      </a:r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çalışma olanakları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F6- ATSO ile gerçekleştirilen işbirliği gibi üniversitenin işbirliği ortaklarının artırılmasına yönelik çalışmalar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T6- F12 Online derslerin yaygınlaşması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409110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G7- Müfredatın ihtiyaçlara göre güncel tutulması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F7- Gelişmeye ve yeniliklere açık bir üniversite olması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9061239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G8- Öğrencilerin akademik çalışanlara kolaylıkla ulaşabilmeleri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F8- Yönetim ve mütevelli heyetinin eğitime bakış açısı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7738203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F9- Üniversitenin Yurtiçi-Yurtdışı Ortaklıkları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513874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F10- T2 Antalya ilinde açılması planlanan üniversiteler 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529262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F11- T5 Yüz yüze eğitimin aksaması ile online </a:t>
                      </a:r>
                      <a:r>
                        <a:rPr lang="tr-TR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patformların</a:t>
                      </a:r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yaygınlaşması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8300749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F12- T6 Online derslerin yaygınlaşması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64312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16233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2076429" y="423861"/>
            <a:ext cx="5076628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PAYDAŞ BEKLENTİLERİ</a:t>
            </a:r>
            <a:endParaRPr lang="tr-TR" sz="28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alibri"/>
            </a:endParaRPr>
          </a:p>
        </p:txBody>
      </p:sp>
      <p:pic>
        <p:nvPicPr>
          <p:cNvPr id="8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20688"/>
            <a:ext cx="1512168" cy="321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2733419"/>
              </p:ext>
            </p:extLst>
          </p:nvPr>
        </p:nvGraphicFramePr>
        <p:xfrm>
          <a:off x="1969635" y="941890"/>
          <a:ext cx="5097936" cy="5516653"/>
        </p:xfrm>
        <a:graphic>
          <a:graphicData uri="http://schemas.openxmlformats.org/drawingml/2006/table">
            <a:tbl>
              <a:tblPr/>
              <a:tblGrid>
                <a:gridCol w="1631961">
                  <a:extLst>
                    <a:ext uri="{9D8B030D-6E8A-4147-A177-3AD203B41FA5}">
                      <a16:colId xmlns:a16="http://schemas.microsoft.com/office/drawing/2014/main" val="3918363564"/>
                    </a:ext>
                  </a:extLst>
                </a:gridCol>
                <a:gridCol w="1726198">
                  <a:extLst>
                    <a:ext uri="{9D8B030D-6E8A-4147-A177-3AD203B41FA5}">
                      <a16:colId xmlns:a16="http://schemas.microsoft.com/office/drawing/2014/main" val="1683979601"/>
                    </a:ext>
                  </a:extLst>
                </a:gridCol>
                <a:gridCol w="1739777">
                  <a:extLst>
                    <a:ext uri="{9D8B030D-6E8A-4147-A177-3AD203B41FA5}">
                      <a16:colId xmlns:a16="http://schemas.microsoft.com/office/drawing/2014/main" val="2592459544"/>
                    </a:ext>
                  </a:extLst>
                </a:gridCol>
              </a:tblGrid>
              <a:tr h="56331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PAYDAŞ ADI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PAYDAŞ OLMA NEDENİ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PAYDAŞ BEKLENTİSİ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0355102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Rektörlük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Kurumu Yönetme Sorumluluğu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Mevzuata Uyum,Akademik Başarı-Öğrenci Memnuniyeti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3968908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Dekanlık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Fakülte Yönetme Sorumluluğu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Mevzuata Uyum,Akademik Başarı-Öğrenci Memnuniyeti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5462751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Bölüm Akademik Personeli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Akademik Hizmet Verme Sorumluluğu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Öğrenci Başarısı-Akademik Çalışmalar İçin Destek-Güçlü İletişim ve Empati-Kurumsal Yapı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415262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İdari Personel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İdari Hizmet Verme Sorumluluğu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Güçlü İletişim ve Empati-Kurumsal Yapı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3855125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YÖK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Mevzuat Yaratıcı Üst Kurum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Mevzuata Uyum,Akademik Başarı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5291738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Devam Eden Öğrenci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Hizmeti kullanan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Kaliteli Eğitim,Sosyal İmkanlar,Kariyer Planlama,Güçlü İletişim ve Empati,Kurumsal Yapı, Akademik çalışma ortaklığı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409110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Potansiyel Öğrenci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Tercih Etme Olasılığı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Etkin İletişim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9061239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Öğrenci Velileri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Dolaylı Müşteri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Kaliteli Eğitim,Sosyal İmkanlar,Kariyer Planlama,Güçlü İletişim ve Empati,Kurumsal Yapı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7738203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Fakültenin Diğer Bölümleri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İşbirliği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Ders ve Akademik Çalışmalar İçin Destek-Güçlü İletişim ve Empati-Kurumsal Yapı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513874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İş Verenler / Özel Sektör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Stajyer / Uygulama Dersi /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Mezun İstihdamı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Gelişmiş Mesleki Donanıma Sahip İş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Gücü Temini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529262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Akreditasyon Kuruluşları (MÜDEK)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Eğitim standardları belirleme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Müfredat ve ders standardlarının oluşturulması - akreditasyon belgelerinin edinilmesi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8300749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YÖKAK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Kanunen bağlılık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Mevzuata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uygunluk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64312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9836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2014023" y="525848"/>
            <a:ext cx="5265420" cy="84582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SKORU YÜKSEK OLAN ve AKSİYON GEREKTİREN </a:t>
            </a:r>
            <a:r>
              <a:rPr lang="en-US" sz="2800" b="1" kern="12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RİS</a:t>
            </a: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KLER</a:t>
            </a:r>
            <a:endParaRPr lang="en-US" sz="2800" b="1" kern="1200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>
              <a:spcAft>
                <a:spcPts val="600"/>
              </a:spcAft>
            </a:pPr>
            <a:endParaRPr lang="en-US"/>
          </a:p>
        </p:txBody>
      </p:sp>
      <p:sp>
        <p:nvSpPr>
          <p:cNvPr id="12" name="143 Metin kutusu"/>
          <p:cNvSpPr txBox="1"/>
          <p:nvPr/>
        </p:nvSpPr>
        <p:spPr>
          <a:xfrm>
            <a:off x="266700" y="2288576"/>
            <a:ext cx="266700" cy="27146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3" name="143 Metin kutusu"/>
          <p:cNvSpPr txBox="1"/>
          <p:nvPr/>
        </p:nvSpPr>
        <p:spPr>
          <a:xfrm>
            <a:off x="266700" y="2450501"/>
            <a:ext cx="266700" cy="26511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4" name="143 Metin kutusu"/>
          <p:cNvSpPr txBox="1"/>
          <p:nvPr/>
        </p:nvSpPr>
        <p:spPr>
          <a:xfrm>
            <a:off x="266700" y="2288576"/>
            <a:ext cx="266700" cy="27146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5" name="143 Metin kutusu"/>
          <p:cNvSpPr txBox="1"/>
          <p:nvPr/>
        </p:nvSpPr>
        <p:spPr>
          <a:xfrm>
            <a:off x="266700" y="2450501"/>
            <a:ext cx="266700" cy="26511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pic>
        <p:nvPicPr>
          <p:cNvPr id="9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20688"/>
            <a:ext cx="1512168" cy="321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" name="Tablo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9070831"/>
              </p:ext>
            </p:extLst>
          </p:nvPr>
        </p:nvGraphicFramePr>
        <p:xfrm>
          <a:off x="545122" y="1801446"/>
          <a:ext cx="8203223" cy="17526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828801">
                  <a:extLst>
                    <a:ext uri="{9D8B030D-6E8A-4147-A177-3AD203B41FA5}">
                      <a16:colId xmlns:a16="http://schemas.microsoft.com/office/drawing/2014/main" val="3521804200"/>
                    </a:ext>
                  </a:extLst>
                </a:gridCol>
                <a:gridCol w="6374422">
                  <a:extLst>
                    <a:ext uri="{9D8B030D-6E8A-4147-A177-3AD203B41FA5}">
                      <a16:colId xmlns:a16="http://schemas.microsoft.com/office/drawing/2014/main" val="27841125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Riskin</a:t>
                      </a:r>
                      <a:r>
                        <a:rPr lang="tr-TR" baseline="0" dirty="0">
                          <a:solidFill>
                            <a:srgbClr val="0C0D0D"/>
                          </a:solidFill>
                        </a:rPr>
                        <a:t> Tanımı :</a:t>
                      </a:r>
                      <a:endParaRPr lang="tr-TR" dirty="0">
                        <a:solidFill>
                          <a:srgbClr val="0C0D0D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800" b="0" kern="1200" dirty="0">
                          <a:solidFill>
                            <a:srgbClr val="0C0D0D"/>
                          </a:solidFill>
                          <a:latin typeface="+mn-lt"/>
                          <a:ea typeface="+mn-ea"/>
                          <a:cs typeface="+mn-cs"/>
                        </a:rPr>
                        <a:t>2020 </a:t>
                      </a:r>
                      <a:r>
                        <a:rPr lang="tr-TR" sz="1800" b="0" kern="1200" dirty="0" err="1">
                          <a:solidFill>
                            <a:srgbClr val="0C0D0D"/>
                          </a:solidFill>
                          <a:latin typeface="+mn-lt"/>
                          <a:ea typeface="+mn-ea"/>
                          <a:cs typeface="+mn-cs"/>
                        </a:rPr>
                        <a:t>Spik</a:t>
                      </a:r>
                      <a:r>
                        <a:rPr lang="tr-TR" sz="1800" b="0" kern="1200" dirty="0">
                          <a:solidFill>
                            <a:srgbClr val="0C0D0D"/>
                          </a:solidFill>
                          <a:latin typeface="+mn-lt"/>
                          <a:ea typeface="+mn-ea"/>
                          <a:cs typeface="+mn-cs"/>
                        </a:rPr>
                        <a:t> Kapatma: DF NO 2021-0119 </a:t>
                      </a:r>
                      <a:r>
                        <a:rPr lang="tr-TR" sz="1800" b="0" kern="1200" dirty="0" err="1">
                          <a:solidFill>
                            <a:srgbClr val="0C0D0D"/>
                          </a:solidFill>
                          <a:latin typeface="+mn-lt"/>
                          <a:ea typeface="+mn-ea"/>
                          <a:cs typeface="+mn-cs"/>
                        </a:rPr>
                        <a:t>Spik</a:t>
                      </a:r>
                      <a:r>
                        <a:rPr lang="tr-TR" sz="1800" b="0" kern="1200" dirty="0">
                          <a:solidFill>
                            <a:srgbClr val="0C0D0D"/>
                          </a:solidFill>
                          <a:latin typeface="+mn-lt"/>
                          <a:ea typeface="+mn-ea"/>
                          <a:cs typeface="+mn-cs"/>
                        </a:rPr>
                        <a:t> Kapama: ÖÜBD Endeksli Yayın sayısı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8636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Termin Tarihi </a:t>
                      </a:r>
                      <a:r>
                        <a:rPr lang="tr-TR" baseline="0" dirty="0">
                          <a:solidFill>
                            <a:srgbClr val="0C0D0D"/>
                          </a:solidFill>
                        </a:rPr>
                        <a:t>:</a:t>
                      </a:r>
                      <a:endParaRPr lang="tr-TR" dirty="0">
                        <a:solidFill>
                          <a:srgbClr val="0C0D0D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800" b="0" kern="1200" dirty="0">
                          <a:solidFill>
                            <a:srgbClr val="0C0D0D"/>
                          </a:solidFill>
                          <a:latin typeface="+mn-lt"/>
                          <a:ea typeface="+mn-ea"/>
                          <a:cs typeface="+mn-cs"/>
                        </a:rPr>
                        <a:t>31.12.2021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2495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Sorumlu</a:t>
                      </a:r>
                      <a:r>
                        <a:rPr lang="tr-TR" baseline="0" dirty="0">
                          <a:solidFill>
                            <a:srgbClr val="0C0D0D"/>
                          </a:solidFill>
                        </a:rPr>
                        <a:t> Birim :</a:t>
                      </a:r>
                      <a:endParaRPr lang="tr-TR" dirty="0">
                        <a:solidFill>
                          <a:srgbClr val="0C0D0D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800" b="0" kern="1200" dirty="0">
                          <a:solidFill>
                            <a:srgbClr val="0C0D0D"/>
                          </a:solidFill>
                          <a:latin typeface="+mn-lt"/>
                          <a:ea typeface="+mn-ea"/>
                          <a:cs typeface="+mn-cs"/>
                        </a:rPr>
                        <a:t>Makine Mühendisliği Kalite Komisyonu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14008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Önleyici Faaliyet 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800" b="0" kern="1200" dirty="0">
                          <a:solidFill>
                            <a:srgbClr val="0C0D0D"/>
                          </a:solidFill>
                          <a:latin typeface="+mn-lt"/>
                          <a:ea typeface="+mn-ea"/>
                          <a:cs typeface="+mn-cs"/>
                        </a:rPr>
                        <a:t>ÖÜBD Endeksli Yayın sayısı hedefine ulaşmak için kontrol yapılması 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6109038"/>
                  </a:ext>
                </a:extLst>
              </a:tr>
            </a:tbl>
          </a:graphicData>
        </a:graphic>
      </p:graphicFrame>
      <p:graphicFrame>
        <p:nvGraphicFramePr>
          <p:cNvPr id="11" name="Tablo 10">
            <a:extLst>
              <a:ext uri="{FF2B5EF4-FFF2-40B4-BE49-F238E27FC236}">
                <a16:creationId xmlns:a16="http://schemas.microsoft.com/office/drawing/2014/main" id="{9AA6F01B-6FF6-46FB-8897-54E36F758F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0463233"/>
              </p:ext>
            </p:extLst>
          </p:nvPr>
        </p:nvGraphicFramePr>
        <p:xfrm>
          <a:off x="545122" y="4078898"/>
          <a:ext cx="8203223" cy="17526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828801">
                  <a:extLst>
                    <a:ext uri="{9D8B030D-6E8A-4147-A177-3AD203B41FA5}">
                      <a16:colId xmlns:a16="http://schemas.microsoft.com/office/drawing/2014/main" val="3521804200"/>
                    </a:ext>
                  </a:extLst>
                </a:gridCol>
                <a:gridCol w="6374422">
                  <a:extLst>
                    <a:ext uri="{9D8B030D-6E8A-4147-A177-3AD203B41FA5}">
                      <a16:colId xmlns:a16="http://schemas.microsoft.com/office/drawing/2014/main" val="27841125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Riskin</a:t>
                      </a:r>
                      <a:r>
                        <a:rPr lang="tr-TR" baseline="0" dirty="0">
                          <a:solidFill>
                            <a:srgbClr val="0C0D0D"/>
                          </a:solidFill>
                        </a:rPr>
                        <a:t> Tanımı :</a:t>
                      </a:r>
                      <a:endParaRPr lang="tr-TR" dirty="0">
                        <a:solidFill>
                          <a:srgbClr val="0C0D0D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800" b="0" kern="1200" dirty="0">
                          <a:solidFill>
                            <a:srgbClr val="0C0D0D"/>
                          </a:solidFill>
                          <a:latin typeface="+mn-lt"/>
                          <a:ea typeface="+mn-ea"/>
                          <a:cs typeface="+mn-cs"/>
                        </a:rPr>
                        <a:t>2020 </a:t>
                      </a:r>
                      <a:r>
                        <a:rPr lang="tr-TR" sz="1800" b="0" kern="1200" dirty="0" err="1">
                          <a:solidFill>
                            <a:srgbClr val="0C0D0D"/>
                          </a:solidFill>
                          <a:latin typeface="+mn-lt"/>
                          <a:ea typeface="+mn-ea"/>
                          <a:cs typeface="+mn-cs"/>
                        </a:rPr>
                        <a:t>Spik</a:t>
                      </a:r>
                      <a:r>
                        <a:rPr lang="tr-TR" sz="1800" b="0" kern="1200" dirty="0">
                          <a:solidFill>
                            <a:srgbClr val="0C0D0D"/>
                          </a:solidFill>
                          <a:latin typeface="+mn-lt"/>
                          <a:ea typeface="+mn-ea"/>
                          <a:cs typeface="+mn-cs"/>
                        </a:rPr>
                        <a:t> Kapatma: DF NO 2021-0120 </a:t>
                      </a:r>
                      <a:r>
                        <a:rPr lang="tr-TR" sz="1800" b="0" kern="1200" dirty="0" err="1">
                          <a:solidFill>
                            <a:srgbClr val="0C0D0D"/>
                          </a:solidFill>
                          <a:latin typeface="+mn-lt"/>
                          <a:ea typeface="+mn-ea"/>
                          <a:cs typeface="+mn-cs"/>
                        </a:rPr>
                        <a:t>Spik</a:t>
                      </a:r>
                      <a:r>
                        <a:rPr lang="tr-TR" sz="1800" b="0" kern="1200" dirty="0">
                          <a:solidFill>
                            <a:srgbClr val="0C0D0D"/>
                          </a:solidFill>
                          <a:latin typeface="+mn-lt"/>
                          <a:ea typeface="+mn-ea"/>
                          <a:cs typeface="+mn-cs"/>
                        </a:rPr>
                        <a:t> Kapama: Toplam Yayın sayısı	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8636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Termin Tarihi </a:t>
                      </a:r>
                      <a:r>
                        <a:rPr lang="tr-TR" baseline="0" dirty="0">
                          <a:solidFill>
                            <a:srgbClr val="0C0D0D"/>
                          </a:solidFill>
                        </a:rPr>
                        <a:t>:</a:t>
                      </a:r>
                      <a:endParaRPr lang="tr-TR" dirty="0">
                        <a:solidFill>
                          <a:srgbClr val="0C0D0D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800" b="0" kern="1200" dirty="0">
                          <a:solidFill>
                            <a:srgbClr val="0C0D0D"/>
                          </a:solidFill>
                          <a:latin typeface="+mn-lt"/>
                          <a:ea typeface="+mn-ea"/>
                          <a:cs typeface="+mn-cs"/>
                        </a:rPr>
                        <a:t>31.12.2021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2495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Sorumlu</a:t>
                      </a:r>
                      <a:r>
                        <a:rPr lang="tr-TR" baseline="0" dirty="0">
                          <a:solidFill>
                            <a:srgbClr val="0C0D0D"/>
                          </a:solidFill>
                        </a:rPr>
                        <a:t> Birim :</a:t>
                      </a:r>
                      <a:endParaRPr lang="tr-TR" dirty="0">
                        <a:solidFill>
                          <a:srgbClr val="0C0D0D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800" b="0" kern="1200" dirty="0">
                          <a:solidFill>
                            <a:srgbClr val="0C0D0D"/>
                          </a:solidFill>
                          <a:latin typeface="+mn-lt"/>
                          <a:ea typeface="+mn-ea"/>
                          <a:cs typeface="+mn-cs"/>
                        </a:rPr>
                        <a:t>Makine Mühendisliği Kalite Komisyonu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14008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Önleyici Faaliyet 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800" b="0" kern="1200" dirty="0">
                          <a:solidFill>
                            <a:srgbClr val="0C0D0D"/>
                          </a:solidFill>
                          <a:latin typeface="+mn-lt"/>
                          <a:ea typeface="+mn-ea"/>
                          <a:cs typeface="+mn-cs"/>
                        </a:rPr>
                        <a:t>Toplam Yayın sayısı hedefine ulaşmak için kontrol yapılması 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61090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87309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2014023" y="525848"/>
            <a:ext cx="5265420" cy="84582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SKORU YÜKSEK OLAN ve AKSİYON GEREKTİREN </a:t>
            </a:r>
            <a:r>
              <a:rPr lang="en-US" sz="2800" b="1" kern="12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RİS</a:t>
            </a: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KLER</a:t>
            </a:r>
            <a:endParaRPr lang="en-US" sz="2800" b="1" kern="1200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>
              <a:spcAft>
                <a:spcPts val="600"/>
              </a:spcAft>
            </a:pPr>
            <a:endParaRPr lang="en-US"/>
          </a:p>
        </p:txBody>
      </p:sp>
      <p:sp>
        <p:nvSpPr>
          <p:cNvPr id="12" name="143 Metin kutusu"/>
          <p:cNvSpPr txBox="1"/>
          <p:nvPr/>
        </p:nvSpPr>
        <p:spPr>
          <a:xfrm>
            <a:off x="266700" y="2288576"/>
            <a:ext cx="266700" cy="27146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3" name="143 Metin kutusu"/>
          <p:cNvSpPr txBox="1"/>
          <p:nvPr/>
        </p:nvSpPr>
        <p:spPr>
          <a:xfrm>
            <a:off x="266700" y="2450501"/>
            <a:ext cx="266700" cy="26511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4" name="143 Metin kutusu"/>
          <p:cNvSpPr txBox="1"/>
          <p:nvPr/>
        </p:nvSpPr>
        <p:spPr>
          <a:xfrm>
            <a:off x="266700" y="2288576"/>
            <a:ext cx="266700" cy="27146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5" name="143 Metin kutusu"/>
          <p:cNvSpPr txBox="1"/>
          <p:nvPr/>
        </p:nvSpPr>
        <p:spPr>
          <a:xfrm>
            <a:off x="266700" y="2450501"/>
            <a:ext cx="266700" cy="26511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pic>
        <p:nvPicPr>
          <p:cNvPr id="9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20688"/>
            <a:ext cx="1512168" cy="321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" name="Tablo 9"/>
          <p:cNvGraphicFramePr>
            <a:graphicFrameLocks noGrp="1"/>
          </p:cNvGraphicFramePr>
          <p:nvPr/>
        </p:nvGraphicFramePr>
        <p:xfrm>
          <a:off x="545122" y="1801446"/>
          <a:ext cx="8203223" cy="202184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828801">
                  <a:extLst>
                    <a:ext uri="{9D8B030D-6E8A-4147-A177-3AD203B41FA5}">
                      <a16:colId xmlns:a16="http://schemas.microsoft.com/office/drawing/2014/main" val="3521804200"/>
                    </a:ext>
                  </a:extLst>
                </a:gridCol>
                <a:gridCol w="6374422">
                  <a:extLst>
                    <a:ext uri="{9D8B030D-6E8A-4147-A177-3AD203B41FA5}">
                      <a16:colId xmlns:a16="http://schemas.microsoft.com/office/drawing/2014/main" val="27841125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Riskin</a:t>
                      </a:r>
                      <a:r>
                        <a:rPr lang="tr-TR" baseline="0" dirty="0">
                          <a:solidFill>
                            <a:srgbClr val="0C0D0D"/>
                          </a:solidFill>
                        </a:rPr>
                        <a:t> Tanımı :</a:t>
                      </a:r>
                      <a:endParaRPr lang="tr-TR" dirty="0">
                        <a:solidFill>
                          <a:srgbClr val="0C0D0D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800" b="0" kern="1200" dirty="0">
                          <a:solidFill>
                            <a:srgbClr val="0C0D0D"/>
                          </a:solidFill>
                          <a:latin typeface="+mn-lt"/>
                          <a:ea typeface="+mn-ea"/>
                          <a:cs typeface="+mn-cs"/>
                        </a:rPr>
                        <a:t>2020 </a:t>
                      </a:r>
                      <a:r>
                        <a:rPr lang="tr-TR" sz="1800" b="0" kern="1200" dirty="0" err="1">
                          <a:solidFill>
                            <a:srgbClr val="0C0D0D"/>
                          </a:solidFill>
                          <a:latin typeface="+mn-lt"/>
                          <a:ea typeface="+mn-ea"/>
                          <a:cs typeface="+mn-cs"/>
                        </a:rPr>
                        <a:t>Spik</a:t>
                      </a:r>
                      <a:r>
                        <a:rPr lang="tr-TR" sz="1800" b="0" kern="1200" dirty="0">
                          <a:solidFill>
                            <a:srgbClr val="0C0D0D"/>
                          </a:solidFill>
                          <a:latin typeface="+mn-lt"/>
                          <a:ea typeface="+mn-ea"/>
                          <a:cs typeface="+mn-cs"/>
                        </a:rPr>
                        <a:t> Kapatma: DF NO 2021-0118 </a:t>
                      </a:r>
                      <a:r>
                        <a:rPr lang="tr-TR" sz="1800" b="0" kern="1200" dirty="0" err="1">
                          <a:solidFill>
                            <a:srgbClr val="0C0D0D"/>
                          </a:solidFill>
                          <a:latin typeface="+mn-lt"/>
                          <a:ea typeface="+mn-ea"/>
                          <a:cs typeface="+mn-cs"/>
                        </a:rPr>
                        <a:t>Spik</a:t>
                      </a:r>
                      <a:r>
                        <a:rPr lang="tr-TR" sz="1800" b="0" kern="1200" dirty="0">
                          <a:solidFill>
                            <a:srgbClr val="0C0D0D"/>
                          </a:solidFill>
                          <a:latin typeface="+mn-lt"/>
                          <a:ea typeface="+mn-ea"/>
                          <a:cs typeface="+mn-cs"/>
                        </a:rPr>
                        <a:t> Kapama: ÖÜBD Başvurulan Proje Sayısı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8636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Termin Tarihi </a:t>
                      </a:r>
                      <a:r>
                        <a:rPr lang="tr-TR" baseline="0" dirty="0">
                          <a:solidFill>
                            <a:srgbClr val="0C0D0D"/>
                          </a:solidFill>
                        </a:rPr>
                        <a:t>:</a:t>
                      </a:r>
                      <a:endParaRPr lang="tr-TR" dirty="0">
                        <a:solidFill>
                          <a:srgbClr val="0C0D0D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800" b="0" kern="1200" dirty="0">
                          <a:solidFill>
                            <a:srgbClr val="0C0D0D"/>
                          </a:solidFill>
                          <a:latin typeface="+mn-lt"/>
                          <a:ea typeface="+mn-ea"/>
                          <a:cs typeface="+mn-cs"/>
                        </a:rPr>
                        <a:t>31.12.2021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2495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Sorumlu</a:t>
                      </a:r>
                      <a:r>
                        <a:rPr lang="tr-TR" baseline="0" dirty="0">
                          <a:solidFill>
                            <a:srgbClr val="0C0D0D"/>
                          </a:solidFill>
                        </a:rPr>
                        <a:t> Birim :</a:t>
                      </a:r>
                      <a:endParaRPr lang="tr-TR" dirty="0">
                        <a:solidFill>
                          <a:srgbClr val="0C0D0D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800" b="0" kern="1200" dirty="0">
                          <a:solidFill>
                            <a:srgbClr val="0C0D0D"/>
                          </a:solidFill>
                          <a:latin typeface="+mn-lt"/>
                          <a:ea typeface="+mn-ea"/>
                          <a:cs typeface="+mn-cs"/>
                        </a:rPr>
                        <a:t>Makine Mühendisliği Kalite Komisyonu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14008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Önleyici Faaliyet 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800" b="0" kern="1200" dirty="0">
                          <a:solidFill>
                            <a:srgbClr val="0C0D0D"/>
                          </a:solidFill>
                          <a:latin typeface="+mn-lt"/>
                          <a:ea typeface="+mn-ea"/>
                          <a:cs typeface="+mn-cs"/>
                        </a:rPr>
                        <a:t>ÖÜBD Başvurulan Proje Sayısı hedefine ulaşmak için kontrol yapılması 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6109038"/>
                  </a:ext>
                </a:extLst>
              </a:tr>
            </a:tbl>
          </a:graphicData>
        </a:graphic>
      </p:graphicFrame>
      <p:graphicFrame>
        <p:nvGraphicFramePr>
          <p:cNvPr id="11" name="Tablo 10">
            <a:extLst>
              <a:ext uri="{FF2B5EF4-FFF2-40B4-BE49-F238E27FC236}">
                <a16:creationId xmlns:a16="http://schemas.microsoft.com/office/drawing/2014/main" id="{B58DABB0-A600-4520-A691-BD3CFBCF0E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6159420"/>
              </p:ext>
            </p:extLst>
          </p:nvPr>
        </p:nvGraphicFramePr>
        <p:xfrm>
          <a:off x="533400" y="4215472"/>
          <a:ext cx="8203223" cy="202184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828801">
                  <a:extLst>
                    <a:ext uri="{9D8B030D-6E8A-4147-A177-3AD203B41FA5}">
                      <a16:colId xmlns:a16="http://schemas.microsoft.com/office/drawing/2014/main" val="3521804200"/>
                    </a:ext>
                  </a:extLst>
                </a:gridCol>
                <a:gridCol w="6374422">
                  <a:extLst>
                    <a:ext uri="{9D8B030D-6E8A-4147-A177-3AD203B41FA5}">
                      <a16:colId xmlns:a16="http://schemas.microsoft.com/office/drawing/2014/main" val="27841125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Riskin</a:t>
                      </a:r>
                      <a:r>
                        <a:rPr lang="tr-TR" baseline="0" dirty="0">
                          <a:solidFill>
                            <a:srgbClr val="0C0D0D"/>
                          </a:solidFill>
                        </a:rPr>
                        <a:t> Tanımı :</a:t>
                      </a:r>
                      <a:endParaRPr lang="tr-TR" dirty="0">
                        <a:solidFill>
                          <a:srgbClr val="0C0D0D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800" b="0" kern="1200" dirty="0">
                          <a:solidFill>
                            <a:srgbClr val="0C0D0D"/>
                          </a:solidFill>
                          <a:latin typeface="+mn-lt"/>
                          <a:ea typeface="+mn-ea"/>
                          <a:cs typeface="+mn-cs"/>
                        </a:rPr>
                        <a:t>2020 </a:t>
                      </a:r>
                      <a:r>
                        <a:rPr lang="tr-TR" sz="1800" b="0" kern="1200" dirty="0" err="1">
                          <a:solidFill>
                            <a:srgbClr val="0C0D0D"/>
                          </a:solidFill>
                          <a:latin typeface="+mn-lt"/>
                          <a:ea typeface="+mn-ea"/>
                          <a:cs typeface="+mn-cs"/>
                        </a:rPr>
                        <a:t>Spik</a:t>
                      </a:r>
                      <a:r>
                        <a:rPr lang="tr-TR" sz="1800" b="0" kern="1200" dirty="0">
                          <a:solidFill>
                            <a:srgbClr val="0C0D0D"/>
                          </a:solidFill>
                          <a:latin typeface="+mn-lt"/>
                          <a:ea typeface="+mn-ea"/>
                          <a:cs typeface="+mn-cs"/>
                        </a:rPr>
                        <a:t> Kapatma: DF NO 2021-0121 </a:t>
                      </a:r>
                      <a:r>
                        <a:rPr lang="tr-TR" sz="1800" b="0" kern="1200" dirty="0" err="1">
                          <a:solidFill>
                            <a:srgbClr val="0C0D0D"/>
                          </a:solidFill>
                          <a:latin typeface="+mn-lt"/>
                          <a:ea typeface="+mn-ea"/>
                          <a:cs typeface="+mn-cs"/>
                        </a:rPr>
                        <a:t>Spik</a:t>
                      </a:r>
                      <a:r>
                        <a:rPr lang="tr-TR" sz="1800" b="0" kern="1200" dirty="0">
                          <a:solidFill>
                            <a:srgbClr val="0C0D0D"/>
                          </a:solidFill>
                          <a:latin typeface="+mn-lt"/>
                          <a:ea typeface="+mn-ea"/>
                          <a:cs typeface="+mn-cs"/>
                        </a:rPr>
                        <a:t> Kapama: Kalite hedefleri gerçekleşme oranı	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8636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Termin Tarihi </a:t>
                      </a:r>
                      <a:r>
                        <a:rPr lang="tr-TR" baseline="0" dirty="0">
                          <a:solidFill>
                            <a:srgbClr val="0C0D0D"/>
                          </a:solidFill>
                        </a:rPr>
                        <a:t>:</a:t>
                      </a:r>
                      <a:endParaRPr lang="tr-TR" dirty="0">
                        <a:solidFill>
                          <a:srgbClr val="0C0D0D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800" b="0" kern="1200" dirty="0">
                          <a:solidFill>
                            <a:srgbClr val="0C0D0D"/>
                          </a:solidFill>
                          <a:latin typeface="+mn-lt"/>
                          <a:ea typeface="+mn-ea"/>
                          <a:cs typeface="+mn-cs"/>
                        </a:rPr>
                        <a:t>31.12.2021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2495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Sorumlu</a:t>
                      </a:r>
                      <a:r>
                        <a:rPr lang="tr-TR" baseline="0" dirty="0">
                          <a:solidFill>
                            <a:srgbClr val="0C0D0D"/>
                          </a:solidFill>
                        </a:rPr>
                        <a:t> Birim :</a:t>
                      </a:r>
                      <a:endParaRPr lang="tr-TR" dirty="0">
                        <a:solidFill>
                          <a:srgbClr val="0C0D0D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800" b="0" kern="1200" dirty="0">
                          <a:solidFill>
                            <a:srgbClr val="0C0D0D"/>
                          </a:solidFill>
                          <a:latin typeface="+mn-lt"/>
                          <a:ea typeface="+mn-ea"/>
                          <a:cs typeface="+mn-cs"/>
                        </a:rPr>
                        <a:t>Makine Mühendisliği Kalite Komisyonu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14008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Önleyici Faaliyet 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800" b="0" kern="1200" dirty="0">
                          <a:solidFill>
                            <a:srgbClr val="0C0D0D"/>
                          </a:solidFill>
                          <a:latin typeface="+mn-lt"/>
                          <a:ea typeface="+mn-ea"/>
                          <a:cs typeface="+mn-cs"/>
                        </a:rPr>
                        <a:t>Kalite hedefleri gerçekleşme oranı hedefine ulaşmak için kontrol yapılması 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61090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41314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Metin kutusu 4">
            <a:extLst>
              <a:ext uri="{FF2B5EF4-FFF2-40B4-BE49-F238E27FC236}">
                <a16:creationId xmlns:a16="http://schemas.microsoft.com/office/drawing/2014/main" id="{0983FF85-6A31-41EA-A11A-D71214CBEB4E}"/>
              </a:ext>
            </a:extLst>
          </p:cNvPr>
          <p:cNvSpPr txBox="1"/>
          <p:nvPr/>
        </p:nvSpPr>
        <p:spPr>
          <a:xfrm>
            <a:off x="1986117" y="320820"/>
            <a:ext cx="5471363" cy="9541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PAYDAŞ GERİBİLDİRİMLERİ</a:t>
            </a:r>
          </a:p>
          <a:p>
            <a:pPr algn="ctr"/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(ANKET ANALİZLERİ)</a:t>
            </a:r>
            <a:endParaRPr lang="en-US" sz="2800" dirty="0">
              <a:solidFill>
                <a:schemeClr val="accent6"/>
              </a:solidFill>
              <a:cs typeface="Calibri" panose="020F0502020204030204"/>
            </a:endParaRPr>
          </a:p>
        </p:txBody>
      </p:sp>
      <p:pic>
        <p:nvPicPr>
          <p:cNvPr id="4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6672"/>
            <a:ext cx="1512168" cy="321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32B2245F-29A6-4B8D-BFD6-FAF1A242A8A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817559" y="4176302"/>
            <a:ext cx="3301887" cy="2575113"/>
          </a:xfrm>
          <a:prstGeom prst="rect">
            <a:avLst/>
          </a:prstGeom>
        </p:spPr>
      </p:pic>
      <p:pic>
        <p:nvPicPr>
          <p:cNvPr id="2" name="Resim 1">
            <a:extLst>
              <a:ext uri="{FF2B5EF4-FFF2-40B4-BE49-F238E27FC236}">
                <a16:creationId xmlns:a16="http://schemas.microsoft.com/office/drawing/2014/main" id="{F6633A54-A696-4F08-9DE0-C8112457029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1313027"/>
            <a:ext cx="4301434" cy="2737341"/>
          </a:xfrm>
          <a:prstGeom prst="rect">
            <a:avLst/>
          </a:prstGeom>
        </p:spPr>
      </p:pic>
      <p:pic>
        <p:nvPicPr>
          <p:cNvPr id="6" name="Resim 5">
            <a:extLst>
              <a:ext uri="{FF2B5EF4-FFF2-40B4-BE49-F238E27FC236}">
                <a16:creationId xmlns:a16="http://schemas.microsoft.com/office/drawing/2014/main" id="{EBE5EA13-3E45-462F-A3F8-3C8EEB7FF68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68502" y="1313026"/>
            <a:ext cx="4547409" cy="2737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11371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Metin kutusu 4">
            <a:extLst>
              <a:ext uri="{FF2B5EF4-FFF2-40B4-BE49-F238E27FC236}">
                <a16:creationId xmlns:a16="http://schemas.microsoft.com/office/drawing/2014/main" id="{0983FF85-6A31-41EA-A11A-D71214CBEB4E}"/>
              </a:ext>
            </a:extLst>
          </p:cNvPr>
          <p:cNvSpPr txBox="1"/>
          <p:nvPr/>
        </p:nvSpPr>
        <p:spPr>
          <a:xfrm>
            <a:off x="823765" y="476672"/>
            <a:ext cx="7321964" cy="138499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PAYDAŞ GERİBİLDİRİMLERİ</a:t>
            </a:r>
          </a:p>
          <a:p>
            <a:pPr algn="ctr"/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(HAYATA GEÇİRİLEN ÖNERİLER ve AKSİYON ALINAN ŞİKAYETLER)</a:t>
            </a:r>
            <a:endParaRPr lang="en-US" sz="2800" dirty="0">
              <a:solidFill>
                <a:schemeClr val="accent6"/>
              </a:solidFill>
              <a:cs typeface="Calibri" panose="020F0502020204030204"/>
            </a:endParaRPr>
          </a:p>
        </p:txBody>
      </p:sp>
      <p:pic>
        <p:nvPicPr>
          <p:cNvPr id="4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6672"/>
            <a:ext cx="1512168" cy="321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Metin kutusu 5">
            <a:extLst>
              <a:ext uri="{FF2B5EF4-FFF2-40B4-BE49-F238E27FC236}">
                <a16:creationId xmlns:a16="http://schemas.microsoft.com/office/drawing/2014/main" id="{4E85CEA1-24D1-43CC-A1FE-AA840D80DC7F}"/>
              </a:ext>
            </a:extLst>
          </p:cNvPr>
          <p:cNvSpPr txBox="1"/>
          <p:nvPr/>
        </p:nvSpPr>
        <p:spPr>
          <a:xfrm>
            <a:off x="1459523" y="3429000"/>
            <a:ext cx="499403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dirty="0">
                <a:ln w="0"/>
                <a:solidFill>
                  <a:srgbClr val="00162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Öneri ve Şikayet alınmamıştır.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59390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Özel 2">
      <a:dk1>
        <a:srgbClr val="8AD0D5"/>
      </a:dk1>
      <a:lt1>
        <a:sysClr val="window" lastClr="FFFFFF"/>
      </a:lt1>
      <a:dk2>
        <a:srgbClr val="1E5155"/>
      </a:dk2>
      <a:lt2>
        <a:srgbClr val="BFBFBF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594</TotalTime>
  <Words>1040</Words>
  <Application>Microsoft Office PowerPoint</Application>
  <PresentationFormat>Ekran Gösterisi (4:3)</PresentationFormat>
  <Paragraphs>186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Wingdings 3</vt:lpstr>
      <vt:lpstr>İyon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2019 YILI  YGG SUNUMU  MEZUNLAR OFİSİ ve KARİYER GELİŞTİRME KOORDİNATÖRLÜĞÜ SÜRECİ  30/12/2019</dc:title>
  <dc:creator>Ali Engin DORUM</dc:creator>
  <cp:lastModifiedBy>MustafaSaid Yurtyapan</cp:lastModifiedBy>
  <cp:revision>70</cp:revision>
  <dcterms:created xsi:type="dcterms:W3CDTF">2020-01-20T10:44:30Z</dcterms:created>
  <dcterms:modified xsi:type="dcterms:W3CDTF">2022-02-21T18:11:41Z</dcterms:modified>
</cp:coreProperties>
</file>