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8" r:id="rId3"/>
    <p:sldId id="347" r:id="rId4"/>
    <p:sldId id="366" r:id="rId5"/>
    <p:sldId id="346" r:id="rId6"/>
    <p:sldId id="285" r:id="rId7"/>
    <p:sldId id="367" r:id="rId8"/>
    <p:sldId id="370" r:id="rId9"/>
    <p:sldId id="358" r:id="rId10"/>
    <p:sldId id="352" r:id="rId11"/>
    <p:sldId id="371" r:id="rId12"/>
    <p:sldId id="372" r:id="rId13"/>
    <p:sldId id="27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66"/>
            <p14:sldId id="346"/>
            <p14:sldId id="285"/>
            <p14:sldId id="367"/>
            <p14:sldId id="370"/>
            <p14:sldId id="358"/>
            <p14:sldId id="352"/>
            <p14:sldId id="371"/>
            <p14:sldId id="37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303"/>
    <a:srgbClr val="0C0D0D"/>
    <a:srgbClr val="001626"/>
    <a:srgbClr val="7AEE32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21.02.2022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21.02.2022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21.02.2022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21.02.2022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0" y="48529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chemeClr val="accent5">
                    <a:lumMod val="50000"/>
                  </a:schemeClr>
                </a:solidFill>
              </a:rPr>
              <a:t>MAKİNE MÜHENDİSLİĞİ </a:t>
            </a:r>
            <a:endParaRPr lang="tr-T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2021 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029166"/>
              </p:ext>
            </p:extLst>
          </p:nvPr>
        </p:nvGraphicFramePr>
        <p:xfrm>
          <a:off x="470388" y="1885208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Spik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Kapama: Kalite hedefleri gerçekleşme oranı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31.12.2021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Bölümde bu konu hakkında toplantı yapılmıştır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Kalite hedefleri gerçekleşme oranı hedefine ulaşmak için düzenli kontrol yapılmıştır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75834"/>
              </p:ext>
            </p:extLst>
          </p:nvPr>
        </p:nvGraphicFramePr>
        <p:xfrm>
          <a:off x="470388" y="3824653"/>
          <a:ext cx="8203223" cy="18022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26022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Spik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Kapama: Toplam Yayın sayısı	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31.12.2021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Bölümde bu konu hakkında toplantı yapılmıştır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Toplam Yayın sayısı hedefine ulaşmak için düzenli kontrol yapılmıştır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364418"/>
              </p:ext>
            </p:extLst>
          </p:nvPr>
        </p:nvGraphicFramePr>
        <p:xfrm>
          <a:off x="470388" y="1885208"/>
          <a:ext cx="8203223" cy="17526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Spik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Kapama: ÖÜBD Endeksli Yayın sayısı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31.12.2021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Bölümde bu konu hakkında toplantı yapılması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ÖÜBD Endeksli Yayın sayısı hedefine ulaşmak için kontrol yapılmıştır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6" name="Tablo 5">
            <a:extLst>
              <a:ext uri="{FF2B5EF4-FFF2-40B4-BE49-F238E27FC236}">
                <a16:creationId xmlns:a16="http://schemas.microsoft.com/office/drawing/2014/main" id="{358F49DB-67A9-4A30-AB61-0A5CA1A55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718825"/>
              </p:ext>
            </p:extLst>
          </p:nvPr>
        </p:nvGraphicFramePr>
        <p:xfrm>
          <a:off x="470388" y="3877408"/>
          <a:ext cx="8203223" cy="180222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26022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Spik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Kapama: ÖÜBD Başvurulan Proje Sayısı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425548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>
                          <a:solidFill>
                            <a:srgbClr val="0C0D0D"/>
                          </a:solidFill>
                        </a:rPr>
                        <a:t>31.12.2021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>
                          <a:solidFill>
                            <a:srgbClr val="0C0D0D"/>
                          </a:solidFill>
                        </a:rPr>
                        <a:t>Bölümde bu konu hakkında toplantı yapılması 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ÖÜBD Başvurulan Proje Sayısı hedefine ulaşmak için kontrol yapılmıştır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34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950269"/>
              </p:ext>
            </p:extLst>
          </p:nvPr>
        </p:nvGraphicFramePr>
        <p:xfrm>
          <a:off x="470388" y="1885208"/>
          <a:ext cx="8203223" cy="283972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71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5231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Bulgu (DF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) 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Tanımı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SWOT, Paydaş, Risk Analizi dokümanlarında değişiklik yapılmış ancak, değişiklik tarihi ve numarası güncellenmemiştir. ( 2022 İç Denetim - ISO 9001:2015/ISO 10002:2014 Madde No: 8.6.)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: 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01.03.2022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Geçici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Dökümanların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değişiklik tarihleri ve numaraları değiştirilecektir.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Yapılan Kalıcı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Faaliyet :…..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Değişiklik tarihleri ve numaraları değiştirilmiş olan </a:t>
                      </a:r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dökümanlar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K </a:t>
                      </a:r>
                      <a:r>
                        <a:rPr lang="tr-TR" dirty="0" err="1">
                          <a:solidFill>
                            <a:srgbClr val="0C0D0D"/>
                          </a:solidFill>
                        </a:rPr>
                        <a:t>drive</a:t>
                      </a: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 a yüklenecektir.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Metin kutusu 67">
            <a:extLst>
              <a:ext uri="{FF2B5EF4-FFF2-40B4-BE49-F238E27FC236}">
                <a16:creationId xmlns:a16="http://schemas.microsoft.com/office/drawing/2014/main" id="{1B0CD501-815A-4168-AE24-BB5B97D47496}"/>
              </a:ext>
            </a:extLst>
          </p:cNvPr>
          <p:cNvSpPr txBox="1"/>
          <p:nvPr/>
        </p:nvSpPr>
        <p:spPr>
          <a:xfrm>
            <a:off x="411806" y="2804691"/>
            <a:ext cx="85123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tr-TR" dirty="0">
                <a:ln w="0"/>
                <a:solidFill>
                  <a:srgbClr val="00162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KYS sistemine aylık olarak girilen verilerin, hangi maddelere(Eğitim-Öğretim, Araştırma geliştirme gibi) ait veriler olduğunu gösterecek şekilde düzenlenmesi, sistemin daha kolay kullanılabilmesini sağlayacaktır.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75" y="67311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7" name="Dikdörtgen 6"/>
          <p:cNvSpPr/>
          <p:nvPr/>
        </p:nvSpPr>
        <p:spPr>
          <a:xfrm>
            <a:off x="490637" y="3839220"/>
            <a:ext cx="8352928" cy="2104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algn="just"/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Makine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Mühendisliği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Bölümü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vizyonumuz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mesleki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konularda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önderlik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öncülük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yeteneklerine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sahip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alanında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yetkin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disiplinli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çalışan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mesleki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konularda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yenilikleri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takip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eden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girişimci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global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çapta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serbest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mühendislik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hizmeti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verebilen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yönetici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liderlik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vasıflarına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sahip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mühendisler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yetiştirmek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yerelde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global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çapta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eğitim,araştırma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geliştirmede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öncü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sanayi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akademi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çevresince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tanınır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bölüm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olmaktır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0C0D0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90637" y="1481523"/>
            <a:ext cx="8352928" cy="2357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algn="just" fontAlgn="base"/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Makine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Mühendisliği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Bölümü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olarak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misyonumuz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güçlü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mühendislik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bilgileri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tasarım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kontrol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robotik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mekanik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imalat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enerji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yenilenebilir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nükleer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savunma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teknolojilerine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hakim,</a:t>
            </a:r>
            <a:r>
              <a:rPr lang="tr-TR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ileri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teknolojiye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hakimiyeti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ile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araştırma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yeteneği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sayesinde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mühendislik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problemlerini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tanımlayarak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hızla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çözebilen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bilimsel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yaklaşımları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kullanabilen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çalışmalarında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ekonomi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verim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çevre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sosyal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etik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boyutları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da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göz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önüne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alarak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sadece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yerel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değil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dünya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çapında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akılcı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çözümler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üretebilen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mühendisler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yetiştirmektir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endParaRPr lang="tr-TR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3165"/>
              </p:ext>
            </p:extLst>
          </p:nvPr>
        </p:nvGraphicFramePr>
        <p:xfrm>
          <a:off x="1839575" y="1187303"/>
          <a:ext cx="5097936" cy="5147826"/>
        </p:xfrm>
        <a:graphic>
          <a:graphicData uri="http://schemas.openxmlformats.org/drawingml/2006/table">
            <a:tbl>
              <a:tblPr/>
              <a:tblGrid>
                <a:gridCol w="1216727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28698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297111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G1-Akademik kadronun nitelik olarak güçlü olması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 Yeni bölüm olmasından dolayı kurumsallaşma sürecinin tamamlanmamış olması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 Sanayi bölgesine yakınlık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 Yurtdışından bölümü tercih edebilecek öğrencilerin ülkenin ekonomik ve stratejik sorunlarından çekinmesi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 Eğitim dilinin İngilizce olması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 Akademik personel sayısında istenilen sayıya henüz ulaşılamaması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F2- Antalya'nın turizm şehri olmasından dolayı öğrencilerin ilgisini çekmesi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 F10 Antalya ilinde açılması planlanan üniversiteler 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 Farklı kültürlerden öğrencilerin birlikte çalışabilme imkanı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 Akademik çalışmalara yeterince zaman ayrılamaması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F3- TÜBİTAK destekli projelere katılabilme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T3- Öğrencilerin eğitimde yabancı dil sorunları yaşayabilmesi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 Öğrenci odaklı olunması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Z4- Laboratuvar Eksikliği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F4- Makine mühendisliğinde iş imkanlarının fazla olması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T4- Ekonomik krizin iş alanlarını daraltması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 Üst yönetimin etkin iletişimi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F5- Kalite süreçlerinin takip ediliyor olması 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T5-F11 Yüz yüze eğitimin aksaması ile online platformların yaygınlaşması</a:t>
                      </a:r>
                    </a:p>
                  </a:txBody>
                  <a:tcPr marL="2503" marR="2503" marT="250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71D4A1E5-060A-49D3-A943-BEC00AFE7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58371"/>
              </p:ext>
            </p:extLst>
          </p:nvPr>
        </p:nvGraphicFramePr>
        <p:xfrm>
          <a:off x="2023032" y="1060766"/>
          <a:ext cx="5097936" cy="4787072"/>
        </p:xfrm>
        <a:graphic>
          <a:graphicData uri="http://schemas.openxmlformats.org/drawingml/2006/table">
            <a:tbl>
              <a:tblPr/>
              <a:tblGrid>
                <a:gridCol w="1362006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940777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573823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  <a:gridCol w="1221330">
                  <a:extLst>
                    <a:ext uri="{9D8B030D-6E8A-4147-A177-3AD203B41FA5}">
                      <a16:colId xmlns:a16="http://schemas.microsoft.com/office/drawing/2014/main" val="588152821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ZAYIF YÖNLER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Multidisipliner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çalışma olanakları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F6- ATSO ile gerçekleştirilen işbirliği gibi üniversitenin işbirliği ortaklarının artırılmasına yönelik çalışmalar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T6- F12 Online derslerin yaygınlaşması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 Müfredatın ihtiyaçlara göre güncel tutulması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F7- Gelişmeye ve yeniliklere açık bir üniversite olması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G8- Öğrencilerin akademik çalışanlara kolaylıkla ulaşabilmeleri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F8- Yönetim ve mütevelli heyetinin eğitime bakış açısı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F9- Üniversitenin Yurtiçi-Yurtdışı Ortaklıkları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F10- T2 Antalya ilinde açılması planlanan üniversiteler 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F11- T5 Yüz yüze eğitimin aksaması ile online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patformların</a:t>
                      </a:r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yaygınlaşması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F12- T6 Online derslerin yaygınlaşması 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62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33419"/>
              </p:ext>
            </p:extLst>
          </p:nvPr>
        </p:nvGraphicFramePr>
        <p:xfrm>
          <a:off x="1969635" y="941890"/>
          <a:ext cx="5097936" cy="5516653"/>
        </p:xfrm>
        <a:graphic>
          <a:graphicData uri="http://schemas.openxmlformats.org/drawingml/2006/table">
            <a:tbl>
              <a:tblPr/>
              <a:tblGrid>
                <a:gridCol w="1631961">
                  <a:extLst>
                    <a:ext uri="{9D8B030D-6E8A-4147-A177-3AD203B41FA5}">
                      <a16:colId xmlns:a16="http://schemas.microsoft.com/office/drawing/2014/main" val="3918363564"/>
                    </a:ext>
                  </a:extLst>
                </a:gridCol>
                <a:gridCol w="1726198">
                  <a:extLst>
                    <a:ext uri="{9D8B030D-6E8A-4147-A177-3AD203B41FA5}">
                      <a16:colId xmlns:a16="http://schemas.microsoft.com/office/drawing/2014/main" val="1683979601"/>
                    </a:ext>
                  </a:extLst>
                </a:gridCol>
                <a:gridCol w="1739777">
                  <a:extLst>
                    <a:ext uri="{9D8B030D-6E8A-4147-A177-3AD203B41FA5}">
                      <a16:colId xmlns:a16="http://schemas.microsoft.com/office/drawing/2014/main" val="2592459544"/>
                    </a:ext>
                  </a:extLst>
                </a:gridCol>
              </a:tblGrid>
              <a:tr h="5633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OLMA NEDENİ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2503" marR="2503" marT="25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35510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Rektörlük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Kurumu Yönetme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Uyum,Akademik Başarı-Öğrenci Memnuniyeti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96890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Dekanlık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 Yönetme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Uyum,Akademik Başarı-Öğrenci Memnuniyeti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62751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Bölüm Akademik Personeli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Hizmet Verme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Başarısı-Akademik Çalışmalar İçin Destek-Güçlü İletişim ve Empati-Kurumsal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415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Personel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Hizmet Verme Sorumluluğu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İletişim ve Empati-Kurumsal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855125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Yaratıcı Üst Kurum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Uyum,Akademik Başarı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291738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Devam Eden 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kullanan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Eğitim,Sosyal İmkanlar,Kariyer Planlama,Güçlü İletişim ve Empati,Kurumsal Yapı, Akademik çalışma ortaklığı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9110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Potansiyel Öğrenci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Tercih Etme Olasılığı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 İletişim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06123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Velileri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Dolaylı Müşteri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Kaliteli Eğitim,Sosyal İmkanlar,Kariyer Planlama,Güçlü İletişim ve Empati,Kurumsal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38203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Fakültenin Diğer Bölümleri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Ders ve Akademik Çalışmalar İçin Destek-Güçlü İletişim ve Empati-Kurumsal Yapı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513874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 Verenler / Özel Sektör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Stajyer / Uygulama Dersi /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Mezun İstihdamı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Gelişmiş Mesleki Donanıma Sahip İş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Gücü Temini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29262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Akreditasyon Kuruluşları (MÜDEK)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standardları belirleme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Müfredat ve ders standardlarının oluşturulması - akreditasyon belgelerinin edinilmesi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300749"/>
                  </a:ext>
                </a:extLst>
              </a:tr>
              <a:tr h="3334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Kanunen bağlılık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uygunluk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43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70831"/>
              </p:ext>
            </p:extLst>
          </p:nvPr>
        </p:nvGraphicFramePr>
        <p:xfrm>
          <a:off x="545122" y="1801446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Kapatma: DF NO 2021-0119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Kapama: ÖÜBD Endeksli Yayın sayısı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31.12.2021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Makine Mühendisliği Kalite Komisyonu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ÖÜBD Endeksli Yayın sayısı hedefine ulaşmak için kontrol yapılması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9AA6F01B-6FF6-46FB-8897-54E36F758F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463233"/>
              </p:ext>
            </p:extLst>
          </p:nvPr>
        </p:nvGraphicFramePr>
        <p:xfrm>
          <a:off x="545122" y="4078898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Kapatma: DF NO 2021-0120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Kapama: Toplam Yayın sayısı	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31.12.2021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Makine Mühendisliği Kalite Komisyonu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Toplam Yayın sayısı hedefine ulaşmak için kontrol yapılması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ve AKSİYON 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/>
        </p:nvGraphicFramePr>
        <p:xfrm>
          <a:off x="545122" y="1801446"/>
          <a:ext cx="8203223" cy="2021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Kapatma: DF NO 2021-0118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Kapama: ÖÜBD Başvurulan Proje Sayısı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31.12.2021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Makine Mühendisliği Kalite Komisyonu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ÖÜBD Başvurulan Proje Sayısı hedefine ulaşmak için kontrol yapılması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B58DABB0-A600-4520-A691-BD3CFBCF0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59420"/>
              </p:ext>
            </p:extLst>
          </p:nvPr>
        </p:nvGraphicFramePr>
        <p:xfrm>
          <a:off x="533400" y="4215472"/>
          <a:ext cx="8203223" cy="20218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2020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Kapatma: DF NO 2021-0121 </a:t>
                      </a:r>
                      <a:r>
                        <a:rPr lang="tr-TR" sz="1800" b="0" kern="1200" dirty="0" err="1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Spik</a:t>
                      </a:r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 Kapama: Kalite hedefleri gerçekleşme oranı	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31.12.2021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Makine Mühendisliği Kalite Komisyonu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0" kern="1200" dirty="0">
                          <a:solidFill>
                            <a:srgbClr val="0C0D0D"/>
                          </a:solidFill>
                          <a:latin typeface="+mn-lt"/>
                          <a:ea typeface="+mn-ea"/>
                          <a:cs typeface="+mn-cs"/>
                        </a:rPr>
                        <a:t>Kalite hedefleri gerçekleşme oranı hedefine ulaşmak için kontrol yapılması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131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2B2245F-29A6-4B8D-BFD6-FAF1A242A8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17559" y="4176302"/>
            <a:ext cx="3301887" cy="2575113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F6633A54-A696-4F08-9DE0-C811245702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13027"/>
            <a:ext cx="4301434" cy="273734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BE5EA13-3E45-462F-A3F8-3C8EEB7FF6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8502" y="1313026"/>
            <a:ext cx="4547409" cy="27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37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E85CEA1-24D1-43CC-A1FE-AA840D80DC7F}"/>
              </a:ext>
            </a:extLst>
          </p:cNvPr>
          <p:cNvSpPr txBox="1"/>
          <p:nvPr/>
        </p:nvSpPr>
        <p:spPr>
          <a:xfrm>
            <a:off x="1459523" y="3429000"/>
            <a:ext cx="4994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dirty="0">
                <a:ln w="0"/>
                <a:solidFill>
                  <a:srgbClr val="00162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Öneri ve Şikayet alınmamıştır.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594</TotalTime>
  <Words>1040</Words>
  <Application>Microsoft Office PowerPoint</Application>
  <PresentationFormat>Ekran Gösterisi (4:3)</PresentationFormat>
  <Paragraphs>186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Ali Engin DORUM</dc:creator>
  <cp:lastModifiedBy>MustafaSaid Yurtyapan</cp:lastModifiedBy>
  <cp:revision>70</cp:revision>
  <dcterms:created xsi:type="dcterms:W3CDTF">2020-01-20T10:44:30Z</dcterms:created>
  <dcterms:modified xsi:type="dcterms:W3CDTF">2022-02-21T18:11:41Z</dcterms:modified>
</cp:coreProperties>
</file>