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88" r:id="rId3"/>
    <p:sldId id="347" r:id="rId4"/>
    <p:sldId id="346" r:id="rId5"/>
    <p:sldId id="320" r:id="rId6"/>
    <p:sldId id="363" r:id="rId7"/>
    <p:sldId id="364" r:id="rId8"/>
    <p:sldId id="285" r:id="rId9"/>
    <p:sldId id="365" r:id="rId10"/>
    <p:sldId id="367" r:id="rId11"/>
    <p:sldId id="353" r:id="rId12"/>
    <p:sldId id="368" r:id="rId13"/>
    <p:sldId id="371" r:id="rId14"/>
    <p:sldId id="376" r:id="rId15"/>
    <p:sldId id="375" r:id="rId16"/>
    <p:sldId id="374" r:id="rId17"/>
    <p:sldId id="370" r:id="rId18"/>
    <p:sldId id="373" r:id="rId19"/>
    <p:sldId id="369" r:id="rId20"/>
    <p:sldId id="372" r:id="rId21"/>
    <p:sldId id="358" r:id="rId22"/>
    <p:sldId id="352" r:id="rId23"/>
    <p:sldId id="357" r:id="rId24"/>
    <p:sldId id="377" r:id="rId25"/>
    <p:sldId id="378" r:id="rId26"/>
    <p:sldId id="304" r:id="rId27"/>
    <p:sldId id="359" r:id="rId28"/>
    <p:sldId id="360" r:id="rId29"/>
    <p:sldId id="361" r:id="rId30"/>
    <p:sldId id="362" r:id="rId31"/>
    <p:sldId id="278"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46"/>
            <p14:sldId id="320"/>
            <p14:sldId id="363"/>
            <p14:sldId id="364"/>
            <p14:sldId id="285"/>
            <p14:sldId id="365"/>
            <p14:sldId id="367"/>
            <p14:sldId id="353"/>
            <p14:sldId id="368"/>
            <p14:sldId id="371"/>
            <p14:sldId id="376"/>
            <p14:sldId id="375"/>
            <p14:sldId id="374"/>
            <p14:sldId id="370"/>
            <p14:sldId id="373"/>
            <p14:sldId id="369"/>
            <p14:sldId id="372"/>
            <p14:sldId id="358"/>
            <p14:sldId id="352"/>
            <p14:sldId id="357"/>
            <p14:sldId id="377"/>
            <p14:sldId id="378"/>
            <p14:sldId id="304"/>
            <p14:sldId id="359"/>
            <p14:sldId id="360"/>
            <p14:sldId id="361"/>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C0D0D"/>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15.02.2022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15.02.2022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15.02.2022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15.02.2022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15.02.2022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15.02.2022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15.02.2022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15.02.2022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15.02.2022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15.02.2022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15.02.2022</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15.02.2022</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15.02.2022</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15.02.2022</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15.02.2022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15.02.2022</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483324" y="5485956"/>
            <a:ext cx="4629888" cy="769441"/>
          </a:xfrm>
          <a:prstGeom prst="rect">
            <a:avLst/>
          </a:prstGeom>
          <a:noFill/>
        </p:spPr>
        <p:txBody>
          <a:bodyPr wrap="square" rtlCol="0">
            <a:spAutoFit/>
          </a:bodyPr>
          <a:lstStyle/>
          <a:p>
            <a:pPr algn="ctr"/>
            <a:r>
              <a:rPr lang="tr-TR" sz="2200" b="1" dirty="0" smtClean="0">
                <a:solidFill>
                  <a:schemeClr val="accent5">
                    <a:lumMod val="50000"/>
                  </a:schemeClr>
                </a:solidFill>
              </a:rPr>
              <a:t>AĞIZ VE DİŞ SAĞLIĞI UYGULAMA VE ARAŞTIRMA MERKEZİ</a:t>
            </a:r>
            <a:endParaRPr lang="tr-TR" sz="22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2021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407538585"/>
              </p:ext>
            </p:extLst>
          </p:nvPr>
        </p:nvGraphicFramePr>
        <p:xfrm>
          <a:off x="533400" y="2560039"/>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b="1" dirty="0" smtClean="0">
                          <a:solidFill>
                            <a:srgbClr val="0F2303"/>
                          </a:solidFill>
                        </a:rPr>
                        <a:t>T2-Toplumun sağlık bilinci</a:t>
                      </a:r>
                      <a:endParaRPr lang="tr-TR" b="1"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25.08.2021</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Kalite Birimi</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smtClean="0">
                          <a:solidFill>
                            <a:srgbClr val="0F2303"/>
                          </a:solidFill>
                        </a:rPr>
                        <a:t>TV pano olarak kullanılmakta olup, bilgilendirici afişler TV'ye yansıtılmaktadır.</a:t>
                      </a:r>
                      <a:endParaRPr lang="tr-TR" dirty="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49587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5" name="İçerik Yer Tutucus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83" y="2249529"/>
            <a:ext cx="8758553" cy="4041543"/>
          </a:xfrm>
          <a:prstGeom prst="rect">
            <a:avLst/>
          </a:prstGeom>
        </p:spPr>
      </p:pic>
    </p:spTree>
    <p:extLst>
      <p:ext uri="{BB962C8B-B14F-4D97-AF65-F5344CB8AC3E}">
        <p14:creationId xmlns:p14="http://schemas.microsoft.com/office/powerpoint/2010/main" val="166670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6" name="İçerik Yer Tutucus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 y="2221086"/>
            <a:ext cx="8873036" cy="4094370"/>
          </a:xfrm>
          <a:prstGeom prst="rect">
            <a:avLst/>
          </a:prstGeom>
        </p:spPr>
      </p:pic>
    </p:spTree>
    <p:extLst>
      <p:ext uri="{BB962C8B-B14F-4D97-AF65-F5344CB8AC3E}">
        <p14:creationId xmlns:p14="http://schemas.microsoft.com/office/powerpoint/2010/main" val="373524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5" name="İçerik Yer Tutucus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92" y="2175486"/>
            <a:ext cx="8892480" cy="4109490"/>
          </a:xfrm>
          <a:prstGeom prst="rect">
            <a:avLst/>
          </a:prstGeom>
        </p:spPr>
      </p:pic>
    </p:spTree>
    <p:extLst>
      <p:ext uri="{BB962C8B-B14F-4D97-AF65-F5344CB8AC3E}">
        <p14:creationId xmlns:p14="http://schemas.microsoft.com/office/powerpoint/2010/main" val="3497548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5" name="İçerik Yer Tutucus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95" y="2277162"/>
            <a:ext cx="8857163" cy="4111446"/>
          </a:xfrm>
          <a:prstGeom prst="rect">
            <a:avLst/>
          </a:prstGeom>
        </p:spPr>
      </p:pic>
    </p:spTree>
    <p:extLst>
      <p:ext uri="{BB962C8B-B14F-4D97-AF65-F5344CB8AC3E}">
        <p14:creationId xmlns:p14="http://schemas.microsoft.com/office/powerpoint/2010/main" val="419856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5" name="İçerik Yer Tutucus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4" y="2329335"/>
            <a:ext cx="8933628" cy="3730089"/>
          </a:xfrm>
          <a:prstGeom prst="rect">
            <a:avLst/>
          </a:prstGeom>
        </p:spPr>
      </p:pic>
    </p:spTree>
    <p:extLst>
      <p:ext uri="{BB962C8B-B14F-4D97-AF65-F5344CB8AC3E}">
        <p14:creationId xmlns:p14="http://schemas.microsoft.com/office/powerpoint/2010/main" val="3006008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5" name="İçerik Yer Tutucus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5" y="2343716"/>
            <a:ext cx="8866198" cy="3752283"/>
          </a:xfrm>
          <a:prstGeom prst="rect">
            <a:avLst/>
          </a:prstGeom>
        </p:spPr>
      </p:pic>
    </p:spTree>
    <p:extLst>
      <p:ext uri="{BB962C8B-B14F-4D97-AF65-F5344CB8AC3E}">
        <p14:creationId xmlns:p14="http://schemas.microsoft.com/office/powerpoint/2010/main" val="1788133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5" name="İçerik Yer Tutucus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16" y="2365247"/>
            <a:ext cx="8860528" cy="3779521"/>
          </a:xfrm>
          <a:prstGeom prst="rect">
            <a:avLst/>
          </a:prstGeom>
        </p:spPr>
      </p:pic>
    </p:spTree>
    <p:extLst>
      <p:ext uri="{BB962C8B-B14F-4D97-AF65-F5344CB8AC3E}">
        <p14:creationId xmlns:p14="http://schemas.microsoft.com/office/powerpoint/2010/main" val="756311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5" name="İçerik Yer Tutucus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19" y="2358906"/>
            <a:ext cx="8762403" cy="3712709"/>
          </a:xfrm>
          <a:prstGeom prst="rect">
            <a:avLst/>
          </a:prstGeom>
        </p:spPr>
      </p:pic>
    </p:spTree>
    <p:extLst>
      <p:ext uri="{BB962C8B-B14F-4D97-AF65-F5344CB8AC3E}">
        <p14:creationId xmlns:p14="http://schemas.microsoft.com/office/powerpoint/2010/main" val="3519237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5" name="İçerik Yer Tutucus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2314074"/>
            <a:ext cx="8924544" cy="3844258"/>
          </a:xfrm>
          <a:prstGeom prst="rect">
            <a:avLst/>
          </a:prstGeom>
        </p:spPr>
      </p:pic>
    </p:spTree>
    <p:extLst>
      <p:ext uri="{BB962C8B-B14F-4D97-AF65-F5344CB8AC3E}">
        <p14:creationId xmlns:p14="http://schemas.microsoft.com/office/powerpoint/2010/main" val="2610626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490637" y="4868885"/>
            <a:ext cx="8352928" cy="2169825"/>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a:t>
            </a:r>
            <a:r>
              <a:rPr lang="tr-TR" b="1" dirty="0" smtClean="0">
                <a:solidFill>
                  <a:srgbClr val="FF0000"/>
                </a:solidFill>
                <a:latin typeface="Calibri" panose="020F0502020204030204" pitchFamily="34" charset="0"/>
                <a:ea typeface="Times New Roman" panose="02020603050405020304" pitchFamily="18" charset="0"/>
              </a:rPr>
              <a:t>POLİTİKASI</a:t>
            </a:r>
          </a:p>
          <a:p>
            <a:pPr fontAlgn="base">
              <a:lnSpc>
                <a:spcPct val="150000"/>
              </a:lnSpc>
            </a:pPr>
            <a:r>
              <a:rPr lang="tr-TR" dirty="0">
                <a:solidFill>
                  <a:schemeClr val="bg1">
                    <a:lumMod val="10000"/>
                  </a:schemeClr>
                </a:solidFill>
              </a:rPr>
              <a:t>Sağlıkta Hizmet Kalite Standartları çerçevesinde, eğitimli ve konusunda uzman personel ile zamanında, güvenilir ve izlenebilir teşhis, tedavi hizmetleri sunmak, hasta ve çalışan memnuniyetini sağlamak ve sürekli gelişen bir kalite yönetim sistemi oluşturmaktadır.</a:t>
            </a:r>
          </a:p>
          <a:p>
            <a:pPr fontAlgn="base">
              <a:lnSpc>
                <a:spcPct val="150000"/>
              </a:lnSpc>
              <a:spcAft>
                <a:spcPts val="0"/>
              </a:spcAft>
            </a:pPr>
            <a:endParaRPr lang="tr-TR" b="1" dirty="0">
              <a:solidFill>
                <a:srgbClr val="FF0000"/>
              </a:solidFill>
              <a:latin typeface="Calibri" panose="020F0502020204030204" pitchFamily="34" charset="0"/>
              <a:ea typeface="Times New Roman" panose="02020603050405020304" pitchFamily="18" charset="0"/>
            </a:endParaRPr>
          </a:p>
        </p:txBody>
      </p:sp>
      <p:sp>
        <p:nvSpPr>
          <p:cNvPr id="7" name="Dikdörtgen 6"/>
          <p:cNvSpPr/>
          <p:nvPr/>
        </p:nvSpPr>
        <p:spPr>
          <a:xfrm>
            <a:off x="490637" y="3645890"/>
            <a:ext cx="8352928" cy="1754326"/>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algn="just"/>
            <a:r>
              <a:rPr lang="tr-TR" dirty="0">
                <a:solidFill>
                  <a:schemeClr val="bg1">
                    <a:lumMod val="10000"/>
                  </a:schemeClr>
                </a:solidFill>
              </a:rPr>
              <a:t>Vizyonumuz, en ileri teknolojiyi kullanarak uluslararası düzeyde bilimsel araştırma, eğitim ve tedaviler sunan kaliteli, verimli, güvenilir bir sağlık kurumu olmaktır.</a:t>
            </a:r>
          </a:p>
          <a:p>
            <a:endParaRPr lang="tr-TR" dirty="0"/>
          </a:p>
          <a:p>
            <a:pPr fontAlgn="base">
              <a:lnSpc>
                <a:spcPct val="150000"/>
              </a:lnSpc>
              <a:spcAft>
                <a:spcPts val="0"/>
              </a:spcAft>
            </a:pPr>
            <a:endParaRPr lang="tr-TR" b="1" dirty="0">
              <a:solidFill>
                <a:srgbClr val="0C0D0D"/>
              </a:solidFill>
              <a:latin typeface="Times New Roman" panose="02020603050405020304" pitchFamily="18" charset="0"/>
              <a:ea typeface="Times New Roman" panose="02020603050405020304" pitchFamily="18" charset="0"/>
            </a:endParaRPr>
          </a:p>
        </p:txBody>
      </p:sp>
      <p:sp>
        <p:nvSpPr>
          <p:cNvPr id="8" name="Dikdörtgen 7"/>
          <p:cNvSpPr/>
          <p:nvPr/>
        </p:nvSpPr>
        <p:spPr>
          <a:xfrm>
            <a:off x="490637" y="1476065"/>
            <a:ext cx="8352928" cy="2169825"/>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fontAlgn="base">
              <a:lnSpc>
                <a:spcPct val="150000"/>
              </a:lnSpc>
            </a:pPr>
            <a:r>
              <a:rPr lang="tr-TR" dirty="0">
                <a:solidFill>
                  <a:schemeClr val="bg1">
                    <a:lumMod val="10000"/>
                  </a:schemeClr>
                </a:solidFill>
              </a:rPr>
              <a:t>Misyonumuz, ulusal ve uluslararası gelişmeleri takip ederek, kendimizi sürekli yenileyerek ve hastalarımızın, öğrencilerimizin ve çalışanlarımızın ihtiyaç ve beklentilerini göz önünde bulundurarak modern bilimin ve teknolojik gelişmelerin ışığında kaliteli bir hizmet sunmaktır</a:t>
            </a:r>
            <a:r>
              <a:rPr lang="tr-TR" dirty="0" smtClean="0">
                <a:solidFill>
                  <a:schemeClr val="bg1">
                    <a:lumMod val="10000"/>
                  </a:schemeClr>
                </a:solidFill>
              </a:rPr>
              <a:t>.</a:t>
            </a:r>
            <a:endParaRPr lang="tr-TR" dirty="0">
              <a:solidFill>
                <a:schemeClr val="bg1">
                  <a:lumMod val="10000"/>
                </a:schemeClr>
              </a:solidFill>
            </a:endParaRP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5" name="İçerik Yer Tutucus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67" y="2279904"/>
            <a:ext cx="8916763" cy="3730752"/>
          </a:xfrm>
          <a:prstGeom prst="rect">
            <a:avLst/>
          </a:prstGeom>
        </p:spPr>
      </p:pic>
    </p:spTree>
    <p:extLst>
      <p:ext uri="{BB962C8B-B14F-4D97-AF65-F5344CB8AC3E}">
        <p14:creationId xmlns:p14="http://schemas.microsoft.com/office/powerpoint/2010/main" val="2528080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3568507882"/>
              </p:ext>
            </p:extLst>
          </p:nvPr>
        </p:nvGraphicFramePr>
        <p:xfrm>
          <a:off x="251521" y="2453849"/>
          <a:ext cx="8624256" cy="3703111"/>
        </p:xfrm>
        <a:graphic>
          <a:graphicData uri="http://schemas.openxmlformats.org/drawingml/2006/table">
            <a:tbl>
              <a:tblPr/>
              <a:tblGrid>
                <a:gridCol w="3615644">
                  <a:extLst>
                    <a:ext uri="{9D8B030D-6E8A-4147-A177-3AD203B41FA5}">
                      <a16:colId xmlns:a16="http://schemas.microsoft.com/office/drawing/2014/main" val="3918363564"/>
                    </a:ext>
                  </a:extLst>
                </a:gridCol>
                <a:gridCol w="2545894">
                  <a:extLst>
                    <a:ext uri="{9D8B030D-6E8A-4147-A177-3AD203B41FA5}">
                      <a16:colId xmlns:a16="http://schemas.microsoft.com/office/drawing/2014/main" val="1683979601"/>
                    </a:ext>
                  </a:extLst>
                </a:gridCol>
                <a:gridCol w="2462718">
                  <a:extLst>
                    <a:ext uri="{9D8B030D-6E8A-4147-A177-3AD203B41FA5}">
                      <a16:colId xmlns:a16="http://schemas.microsoft.com/office/drawing/2014/main" val="2592459544"/>
                    </a:ext>
                  </a:extLst>
                </a:gridCol>
              </a:tblGrid>
              <a:tr h="1101437">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016714">
                <a:tc>
                  <a:txBody>
                    <a:bodyPr/>
                    <a:lstStyle/>
                    <a:p>
                      <a:pPr algn="l" fontAlgn="ctr"/>
                      <a:r>
                        <a:rPr lang="tr-TR" sz="1200" b="0" i="0" u="none" strike="noStrike" dirty="0" smtClean="0">
                          <a:solidFill>
                            <a:srgbClr val="000000"/>
                          </a:solidFill>
                          <a:effectLst/>
                          <a:latin typeface="Calibri" panose="020F0502020204030204" pitchFamily="34" charset="0"/>
                        </a:rPr>
                        <a:t>Girişte ayaklarda galoş olabilirdi. </a:t>
                      </a:r>
                      <a:r>
                        <a:rPr lang="tr-TR" sz="1200" b="0" i="0" u="none" strike="noStrike" dirty="0" err="1" smtClean="0">
                          <a:solidFill>
                            <a:srgbClr val="000000"/>
                          </a:solidFill>
                          <a:effectLst/>
                          <a:latin typeface="Calibri" panose="020F0502020204030204" pitchFamily="34" charset="0"/>
                        </a:rPr>
                        <a:t>Nacizane</a:t>
                      </a:r>
                      <a:r>
                        <a:rPr lang="tr-TR" sz="1200" b="0" i="0" u="none" strike="noStrike" dirty="0" smtClean="0">
                          <a:solidFill>
                            <a:srgbClr val="000000"/>
                          </a:solidFill>
                          <a:effectLst/>
                          <a:latin typeface="Calibri" panose="020F0502020204030204" pitchFamily="34" charset="0"/>
                        </a:rPr>
                        <a:t> fikrim.</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200" b="0" i="0" u="none" strike="noStrike" dirty="0" smtClean="0">
                          <a:solidFill>
                            <a:srgbClr val="000000"/>
                          </a:solidFill>
                          <a:effectLst/>
                          <a:latin typeface="Calibri" panose="020F0502020204030204" pitchFamily="34" charset="0"/>
                        </a:rPr>
                        <a:t>Girişte yapışkanlı paspas (hijyenik yapışkanlı </a:t>
                      </a:r>
                      <a:r>
                        <a:rPr lang="tr-TR" sz="1200" b="0" i="0" u="none" strike="noStrike" dirty="0" err="1" smtClean="0">
                          <a:solidFill>
                            <a:srgbClr val="000000"/>
                          </a:solidFill>
                          <a:effectLst/>
                          <a:latin typeface="Calibri" panose="020F0502020204030204" pitchFamily="34" charset="0"/>
                        </a:rPr>
                        <a:t>antibakteriyel</a:t>
                      </a:r>
                      <a:r>
                        <a:rPr lang="tr-TR" sz="1200" b="0" i="0" u="none" strike="noStrike" dirty="0" smtClean="0">
                          <a:solidFill>
                            <a:srgbClr val="000000"/>
                          </a:solidFill>
                          <a:effectLst/>
                          <a:latin typeface="Calibri" panose="020F0502020204030204" pitchFamily="34" charset="0"/>
                        </a:rPr>
                        <a:t> paspas) bulunmaktadır. Bundan dolayı galoş kullanılmamaktadır.</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smtClean="0">
                          <a:solidFill>
                            <a:srgbClr val="000000"/>
                          </a:solidFill>
                          <a:effectLst/>
                          <a:latin typeface="Calibri" panose="020F0502020204030204" pitchFamily="34" charset="0"/>
                        </a:rPr>
                        <a:t>Hastaya paspasın "hijyenik yapışkanlı </a:t>
                      </a:r>
                      <a:r>
                        <a:rPr lang="tr-TR" sz="1200" b="0" i="0" u="none" strike="noStrike" dirty="0" err="1" smtClean="0">
                          <a:solidFill>
                            <a:srgbClr val="000000"/>
                          </a:solidFill>
                          <a:effectLst/>
                          <a:latin typeface="Calibri" panose="020F0502020204030204" pitchFamily="34" charset="0"/>
                        </a:rPr>
                        <a:t>antibakteriyel</a:t>
                      </a:r>
                      <a:r>
                        <a:rPr lang="tr-TR" sz="1200" b="0" i="0" u="none" strike="noStrike" dirty="0" smtClean="0">
                          <a:solidFill>
                            <a:srgbClr val="000000"/>
                          </a:solidFill>
                          <a:effectLst/>
                          <a:latin typeface="Calibri" panose="020F0502020204030204" pitchFamily="34" charset="0"/>
                        </a:rPr>
                        <a:t> paspas" olduğu ifade edilerek, bu sebeple galoş kullanımına gerek duyulmadığı aktarılmıştır.</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584960">
                <a:tc>
                  <a:txBody>
                    <a:bodyPr/>
                    <a:lstStyle/>
                    <a:p>
                      <a:pPr algn="l" fontAlgn="ctr"/>
                      <a:r>
                        <a:rPr lang="tr-TR" sz="1200" b="0" i="0" u="none" strike="noStrike" dirty="0" smtClean="0">
                          <a:solidFill>
                            <a:srgbClr val="000000"/>
                          </a:solidFill>
                          <a:effectLst/>
                          <a:latin typeface="Calibri" panose="020F0502020204030204" pitchFamily="34" charset="0"/>
                        </a:rPr>
                        <a:t>Protez dışındaki tüm hizmetlerden memnun kaldım. Protezim ağzıma büyük, diş boyları uzun, çenem askıda kalıyor, dişlerim kapanmıyor ve iç yanağa yapışıp baskı yapıyor. Ayrıca dişlerin alt ve iç işçiliği zayıf, tırtıklar ve boşluklar var. Yediğim </a:t>
                      </a:r>
                      <a:r>
                        <a:rPr lang="tr-TR" sz="1200" b="0" i="0" u="none" strike="noStrike" dirty="0" err="1" smtClean="0">
                          <a:solidFill>
                            <a:srgbClr val="000000"/>
                          </a:solidFill>
                          <a:effectLst/>
                          <a:latin typeface="Calibri" panose="020F0502020204030204" pitchFamily="34" charset="0"/>
                        </a:rPr>
                        <a:t>herşey</a:t>
                      </a:r>
                      <a:r>
                        <a:rPr lang="tr-TR" sz="1200" b="0" i="0" u="none" strike="noStrike" dirty="0" smtClean="0">
                          <a:solidFill>
                            <a:srgbClr val="000000"/>
                          </a:solidFill>
                          <a:effectLst/>
                          <a:latin typeface="Calibri" panose="020F0502020204030204" pitchFamily="34" charset="0"/>
                        </a:rPr>
                        <a:t> içine giriyor ama çıkamıyor. Konuşmamı engelliyor.</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200" b="0" i="0" u="none" strike="noStrike" dirty="0" smtClean="0">
                          <a:solidFill>
                            <a:srgbClr val="000000"/>
                          </a:solidFill>
                          <a:effectLst/>
                          <a:latin typeface="Calibri" panose="020F0502020204030204" pitchFamily="34" charset="0"/>
                        </a:rPr>
                        <a:t>Hastanın kimliği tespit edilemediği için kişi için aksiyon planlanamadı. Fakat tüm hastalarımızın memnuniyeti bizim için önemli olduğu için hastanın şikayetleri dikkate alınarak RPT yapılmıştır.</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smtClean="0">
                          <a:solidFill>
                            <a:srgbClr val="000000"/>
                          </a:solidFill>
                          <a:effectLst/>
                          <a:latin typeface="Calibri" panose="020F0502020204030204" pitchFamily="34" charset="0"/>
                        </a:rPr>
                        <a:t>Hastanın kimliği tespit edilemediği için kişi için aksiyon planlanamadı. Fakat tüm hastalarımızın memnuniyeti bizim için önemli olduğu için hastanın şikayetleri dikkate alınarak RPT yapılmaktadır.</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3805939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86836AFB-9A07-49E9-9AEA-095FC62A66B5}"/>
              </a:ext>
            </a:extLst>
          </p:cNvPr>
          <p:cNvSpPr txBox="1"/>
          <p:nvPr/>
        </p:nvSpPr>
        <p:spPr>
          <a:xfrm>
            <a:off x="581011" y="3043691"/>
            <a:ext cx="8203223" cy="830997"/>
          </a:xfrm>
          <a:prstGeom prst="rect">
            <a:avLst/>
          </a:prstGeom>
          <a:noFill/>
        </p:spPr>
        <p:txBody>
          <a:bodyPr wrap="square" rtlCol="0">
            <a:spAutoFit/>
          </a:bodyPr>
          <a:lstStyle/>
          <a:p>
            <a:pPr algn="ctr"/>
            <a:r>
              <a:rPr lang="tr-TR" sz="2400" dirty="0" smtClean="0">
                <a:solidFill>
                  <a:srgbClr val="FF0000"/>
                </a:solidFill>
              </a:rPr>
              <a:t>2021 YILI İÇ DENETİM SONUCU AÇILAN DÜZELTİCİ-ÖNLEYİCİ FAALİYETİMİZ BULUNMAMAKTADIR.</a:t>
            </a:r>
            <a:endParaRPr lang="tr-TR" sz="2400" dirty="0">
              <a:solidFill>
                <a:srgbClr val="FF0000"/>
              </a:solidFill>
            </a:endParaRPr>
          </a:p>
        </p:txBody>
      </p:sp>
    </p:spTree>
    <p:extLst>
      <p:ext uri="{BB962C8B-B14F-4D97-AF65-F5344CB8AC3E}">
        <p14:creationId xmlns:p14="http://schemas.microsoft.com/office/powerpoint/2010/main" val="1082165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86836AFB-9A07-49E9-9AEA-095FC62A66B5}"/>
              </a:ext>
            </a:extLst>
          </p:cNvPr>
          <p:cNvSpPr txBox="1"/>
          <p:nvPr/>
        </p:nvSpPr>
        <p:spPr>
          <a:xfrm>
            <a:off x="530570" y="2354492"/>
            <a:ext cx="8270530" cy="3785652"/>
          </a:xfrm>
          <a:prstGeom prst="rect">
            <a:avLst/>
          </a:prstGeom>
          <a:noFill/>
        </p:spPr>
        <p:txBody>
          <a:bodyPr wrap="square" rtlCol="0">
            <a:spAutoFit/>
          </a:bodyPr>
          <a:lstStyle/>
          <a:p>
            <a:pPr algn="ctr"/>
            <a:r>
              <a:rPr lang="tr-TR" sz="2400" dirty="0" smtClean="0">
                <a:solidFill>
                  <a:srgbClr val="FF0000"/>
                </a:solidFill>
              </a:rPr>
              <a:t>2021 </a:t>
            </a:r>
            <a:r>
              <a:rPr lang="tr-TR" sz="2400" dirty="0">
                <a:solidFill>
                  <a:srgbClr val="FF0000"/>
                </a:solidFill>
              </a:rPr>
              <a:t>y</a:t>
            </a:r>
            <a:r>
              <a:rPr lang="tr-TR" sz="2400" dirty="0" smtClean="0">
                <a:solidFill>
                  <a:srgbClr val="FF0000"/>
                </a:solidFill>
              </a:rPr>
              <a:t>ılı iç denetim sonucu;</a:t>
            </a:r>
          </a:p>
          <a:p>
            <a:pPr marL="342900" indent="-342900" algn="just">
              <a:buFontTx/>
              <a:buChar char="-"/>
            </a:pPr>
            <a:r>
              <a:rPr lang="tr-TR" sz="2400" dirty="0" smtClean="0">
                <a:solidFill>
                  <a:srgbClr val="FF0000"/>
                </a:solidFill>
              </a:rPr>
              <a:t>Majör ve minör uygunsuzluk tespit edilmemiştir.</a:t>
            </a:r>
          </a:p>
          <a:p>
            <a:pPr marL="342900" indent="-342900" algn="just">
              <a:buFontTx/>
              <a:buChar char="-"/>
            </a:pPr>
            <a:r>
              <a:rPr lang="tr-TR" sz="2400" dirty="0" smtClean="0">
                <a:solidFill>
                  <a:srgbClr val="FF0000"/>
                </a:solidFill>
              </a:rPr>
              <a:t>İyileştirilmesi gereken yönler önerilmiş olup, 5 adet gözlem verilmiştir.</a:t>
            </a:r>
          </a:p>
          <a:p>
            <a:pPr marL="342900" indent="-342900">
              <a:buFontTx/>
              <a:buChar char="-"/>
            </a:pPr>
            <a:endParaRPr lang="tr-TR" sz="2400" dirty="0">
              <a:solidFill>
                <a:srgbClr val="FF0000"/>
              </a:solidFill>
            </a:endParaRPr>
          </a:p>
          <a:p>
            <a:pPr marL="342900" indent="-342900">
              <a:buFontTx/>
              <a:buChar char="-"/>
            </a:pPr>
            <a:endParaRPr lang="tr-TR" sz="2400" dirty="0" smtClean="0">
              <a:solidFill>
                <a:srgbClr val="FF0000"/>
              </a:solidFill>
            </a:endParaRPr>
          </a:p>
          <a:p>
            <a:pPr algn="just"/>
            <a:r>
              <a:rPr lang="tr-TR" sz="2400" dirty="0" smtClean="0">
                <a:solidFill>
                  <a:srgbClr val="FF0000"/>
                </a:solidFill>
              </a:rPr>
              <a:t>- İç Denetimlerde, birim faaliyetlerinde </a:t>
            </a:r>
            <a:r>
              <a:rPr lang="tr-TR" sz="2400" dirty="0" smtClean="0">
                <a:solidFill>
                  <a:srgbClr val="FF0000"/>
                </a:solidFill>
              </a:rPr>
              <a:t>uygunsuz </a:t>
            </a:r>
            <a:r>
              <a:rPr lang="tr-TR" sz="2400" dirty="0" smtClean="0">
                <a:solidFill>
                  <a:srgbClr val="FF0000"/>
                </a:solidFill>
              </a:rPr>
              <a:t>veya geliştirilmesi gereken yönler </a:t>
            </a:r>
            <a:r>
              <a:rPr lang="tr-TR" sz="2400" dirty="0" smtClean="0">
                <a:solidFill>
                  <a:srgbClr val="FF0000"/>
                </a:solidFill>
              </a:rPr>
              <a:t>belirlenmesi, birimin kendini geliştirmesine ve faaliyetlerine olumlu </a:t>
            </a:r>
            <a:r>
              <a:rPr lang="tr-TR" sz="2400" dirty="0" smtClean="0">
                <a:solidFill>
                  <a:srgbClr val="FF0000"/>
                </a:solidFill>
              </a:rPr>
              <a:t>katkı sağlamaktadır.</a:t>
            </a:r>
          </a:p>
          <a:p>
            <a:pPr algn="ctr"/>
            <a:endParaRPr lang="tr-TR" sz="2400" dirty="0">
              <a:solidFill>
                <a:srgbClr val="FF0000"/>
              </a:solidFill>
            </a:endParaRPr>
          </a:p>
        </p:txBody>
      </p:sp>
    </p:spTree>
    <p:extLst>
      <p:ext uri="{BB962C8B-B14F-4D97-AF65-F5344CB8AC3E}">
        <p14:creationId xmlns:p14="http://schemas.microsoft.com/office/powerpoint/2010/main" val="1346354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8755" y="76665"/>
            <a:ext cx="4422530" cy="6689078"/>
          </a:xfrm>
        </p:spPr>
      </p:pic>
      <p:sp>
        <p:nvSpPr>
          <p:cNvPr id="4" name="Slayt Numarası Yer Tutucusu 3"/>
          <p:cNvSpPr>
            <a:spLocks noGrp="1"/>
          </p:cNvSpPr>
          <p:nvPr>
            <p:ph type="sldNum" sz="quarter" idx="12"/>
          </p:nvPr>
        </p:nvSpPr>
        <p:spPr/>
        <p:txBody>
          <a:bodyPr/>
          <a:lstStyle/>
          <a:p>
            <a:fld id="{439F893C-C32F-4835-A1E5-850973405C58}" type="slidenum">
              <a:rPr lang="tr-TR" smtClean="0"/>
              <a:t>24</a:t>
            </a:fld>
            <a:endParaRPr lang="tr-TR"/>
          </a:p>
        </p:txBody>
      </p:sp>
    </p:spTree>
    <p:extLst>
      <p:ext uri="{BB962C8B-B14F-4D97-AF65-F5344CB8AC3E}">
        <p14:creationId xmlns:p14="http://schemas.microsoft.com/office/powerpoint/2010/main" val="4005583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25</a:t>
            </a:fld>
            <a:endParaRPr lang="tr-TR"/>
          </a:p>
        </p:txBody>
      </p:sp>
      <p:pic>
        <p:nvPicPr>
          <p:cNvPr id="3" name="İçerik Yer Tutucus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7719" y="1571573"/>
            <a:ext cx="7308612" cy="4073089"/>
          </a:xfrm>
        </p:spPr>
      </p:pic>
    </p:spTree>
    <p:extLst>
      <p:ext uri="{BB962C8B-B14F-4D97-AF65-F5344CB8AC3E}">
        <p14:creationId xmlns:p14="http://schemas.microsoft.com/office/powerpoint/2010/main" val="3861356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7" name="Metin kutusu 66">
            <a:extLst>
              <a:ext uri="{FF2B5EF4-FFF2-40B4-BE49-F238E27FC236}">
                <a16:creationId xmlns:a16="http://schemas.microsoft.com/office/drawing/2014/main" id="{86836AFB-9A07-49E9-9AEA-095FC62A66B5}"/>
              </a:ext>
            </a:extLst>
          </p:cNvPr>
          <p:cNvSpPr txBox="1"/>
          <p:nvPr/>
        </p:nvSpPr>
        <p:spPr>
          <a:xfrm>
            <a:off x="445232" y="3116735"/>
            <a:ext cx="8203223" cy="830997"/>
          </a:xfrm>
          <a:prstGeom prst="rect">
            <a:avLst/>
          </a:prstGeom>
          <a:noFill/>
        </p:spPr>
        <p:txBody>
          <a:bodyPr wrap="square" rtlCol="0">
            <a:spAutoFit/>
          </a:bodyPr>
          <a:lstStyle/>
          <a:p>
            <a:pPr algn="ctr"/>
            <a:r>
              <a:rPr lang="tr-TR" sz="2400" dirty="0" smtClean="0">
                <a:solidFill>
                  <a:srgbClr val="FF0000"/>
                </a:solidFill>
              </a:rPr>
              <a:t>- Eğitim-Öğretim alanı ADSUAM için değerlendirme dışı tutulmuştur.</a:t>
            </a:r>
            <a:endParaRPr lang="tr-TR" sz="2400" dirty="0">
              <a:solidFill>
                <a:srgbClr val="FF0000"/>
              </a:solidFill>
            </a:endParaRPr>
          </a:p>
        </p:txBody>
      </p:sp>
    </p:spTree>
    <p:extLst>
      <p:ext uri="{BB962C8B-B14F-4D97-AF65-F5344CB8AC3E}">
        <p14:creationId xmlns:p14="http://schemas.microsoft.com/office/powerpoint/2010/main" val="2309275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86836AFB-9A07-49E9-9AEA-095FC62A66B5}"/>
              </a:ext>
            </a:extLst>
          </p:cNvPr>
          <p:cNvSpPr txBox="1"/>
          <p:nvPr/>
        </p:nvSpPr>
        <p:spPr>
          <a:xfrm>
            <a:off x="752963" y="3110630"/>
            <a:ext cx="8203223" cy="461665"/>
          </a:xfrm>
          <a:prstGeom prst="rect">
            <a:avLst/>
          </a:prstGeom>
          <a:noFill/>
        </p:spPr>
        <p:txBody>
          <a:bodyPr wrap="square" rtlCol="0">
            <a:spAutoFit/>
          </a:bodyPr>
          <a:lstStyle/>
          <a:p>
            <a:pPr algn="ctr"/>
            <a:r>
              <a:rPr lang="tr-TR" sz="2400" dirty="0" smtClean="0">
                <a:solidFill>
                  <a:srgbClr val="FF0000"/>
                </a:solidFill>
              </a:rPr>
              <a:t>- </a:t>
            </a:r>
            <a:r>
              <a:rPr lang="tr-TR" sz="2400" dirty="0">
                <a:solidFill>
                  <a:srgbClr val="FF0000"/>
                </a:solidFill>
              </a:rPr>
              <a:t>2021-2022 öğretim yılı için </a:t>
            </a:r>
            <a:r>
              <a:rPr lang="tr-TR" sz="2400" dirty="0" smtClean="0">
                <a:solidFill>
                  <a:srgbClr val="FF0000"/>
                </a:solidFill>
              </a:rPr>
              <a:t>faaliyetler planlanmıştır.</a:t>
            </a:r>
            <a:endParaRPr lang="tr-TR" sz="2400" dirty="0">
              <a:solidFill>
                <a:srgbClr val="FF0000"/>
              </a:solidFill>
            </a:endParaRPr>
          </a:p>
        </p:txBody>
      </p:sp>
    </p:spTree>
    <p:extLst>
      <p:ext uri="{BB962C8B-B14F-4D97-AF65-F5344CB8AC3E}">
        <p14:creationId xmlns:p14="http://schemas.microsoft.com/office/powerpoint/2010/main" val="2179233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86836AFB-9A07-49E9-9AEA-095FC62A66B5}"/>
              </a:ext>
            </a:extLst>
          </p:cNvPr>
          <p:cNvSpPr txBox="1"/>
          <p:nvPr/>
        </p:nvSpPr>
        <p:spPr>
          <a:xfrm>
            <a:off x="530570" y="3031499"/>
            <a:ext cx="8203223" cy="461665"/>
          </a:xfrm>
          <a:prstGeom prst="rect">
            <a:avLst/>
          </a:prstGeom>
          <a:noFill/>
        </p:spPr>
        <p:txBody>
          <a:bodyPr wrap="square" rtlCol="0">
            <a:spAutoFit/>
          </a:bodyPr>
          <a:lstStyle/>
          <a:p>
            <a:pPr algn="ctr"/>
            <a:r>
              <a:rPr lang="tr-TR" sz="2400" dirty="0" smtClean="0">
                <a:solidFill>
                  <a:srgbClr val="FF0000"/>
                </a:solidFill>
              </a:rPr>
              <a:t>- </a:t>
            </a:r>
            <a:r>
              <a:rPr lang="tr-TR" sz="2400" dirty="0">
                <a:solidFill>
                  <a:srgbClr val="FF0000"/>
                </a:solidFill>
              </a:rPr>
              <a:t>2021-2022 öğretim yılı </a:t>
            </a:r>
            <a:r>
              <a:rPr lang="tr-TR" sz="2400" dirty="0" smtClean="0">
                <a:solidFill>
                  <a:srgbClr val="FF0000"/>
                </a:solidFill>
              </a:rPr>
              <a:t>için </a:t>
            </a:r>
            <a:r>
              <a:rPr lang="tr-TR" sz="2400" dirty="0">
                <a:solidFill>
                  <a:srgbClr val="FF0000"/>
                </a:solidFill>
              </a:rPr>
              <a:t>faaliyetler planlandı</a:t>
            </a:r>
            <a:r>
              <a:rPr lang="tr-TR" sz="2400" dirty="0" smtClean="0">
                <a:solidFill>
                  <a:srgbClr val="FF0000"/>
                </a:solidFill>
              </a:rPr>
              <a:t>.</a:t>
            </a:r>
            <a:endParaRPr lang="tr-TR" sz="2400" dirty="0">
              <a:solidFill>
                <a:srgbClr val="FF0000"/>
              </a:solidFill>
            </a:endParaRPr>
          </a:p>
        </p:txBody>
      </p:sp>
    </p:spTree>
    <p:extLst>
      <p:ext uri="{BB962C8B-B14F-4D97-AF65-F5344CB8AC3E}">
        <p14:creationId xmlns:p14="http://schemas.microsoft.com/office/powerpoint/2010/main" val="2926320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86836AFB-9A07-49E9-9AEA-095FC62A66B5}"/>
              </a:ext>
            </a:extLst>
          </p:cNvPr>
          <p:cNvSpPr txBox="1"/>
          <p:nvPr/>
        </p:nvSpPr>
        <p:spPr>
          <a:xfrm>
            <a:off x="851388" y="2009148"/>
            <a:ext cx="8203223" cy="830997"/>
          </a:xfrm>
          <a:prstGeom prst="rect">
            <a:avLst/>
          </a:prstGeom>
          <a:noFill/>
        </p:spPr>
        <p:txBody>
          <a:bodyPr wrap="square" rtlCol="0">
            <a:spAutoFit/>
          </a:bodyPr>
          <a:lstStyle/>
          <a:p>
            <a:pPr algn="ctr"/>
            <a:r>
              <a:rPr lang="tr-TR" sz="2400" dirty="0" smtClean="0">
                <a:solidFill>
                  <a:srgbClr val="FF0000"/>
                </a:solidFill>
              </a:rPr>
              <a:t>- </a:t>
            </a:r>
            <a:r>
              <a:rPr lang="tr-TR" sz="2400" dirty="0">
                <a:solidFill>
                  <a:srgbClr val="FF0000"/>
                </a:solidFill>
              </a:rPr>
              <a:t>2021-2022 </a:t>
            </a:r>
            <a:r>
              <a:rPr lang="tr-TR" sz="2400" dirty="0" smtClean="0">
                <a:solidFill>
                  <a:srgbClr val="FF0000"/>
                </a:solidFill>
              </a:rPr>
              <a:t>öğretim yılı için 2 tane sosyal sorumluluk faaliyeti </a:t>
            </a:r>
            <a:r>
              <a:rPr lang="tr-TR" sz="2400" dirty="0">
                <a:solidFill>
                  <a:srgbClr val="FF0000"/>
                </a:solidFill>
              </a:rPr>
              <a:t>planlandı</a:t>
            </a:r>
            <a:r>
              <a:rPr lang="tr-TR" sz="2400" dirty="0" smtClean="0">
                <a:solidFill>
                  <a:srgbClr val="FF0000"/>
                </a:solidFill>
              </a:rPr>
              <a:t>.</a:t>
            </a:r>
            <a:endParaRPr lang="tr-TR" sz="2400" dirty="0">
              <a:solidFill>
                <a:srgbClr val="FF0000"/>
              </a:solidFill>
            </a:endParaRPr>
          </a:p>
        </p:txBody>
      </p:sp>
      <p:sp>
        <p:nvSpPr>
          <p:cNvPr id="67" name="Metin kutusu 66">
            <a:extLst>
              <a:ext uri="{FF2B5EF4-FFF2-40B4-BE49-F238E27FC236}">
                <a16:creationId xmlns:a16="http://schemas.microsoft.com/office/drawing/2014/main" id="{86836AFB-9A07-49E9-9AEA-095FC62A66B5}"/>
              </a:ext>
            </a:extLst>
          </p:cNvPr>
          <p:cNvSpPr txBox="1"/>
          <p:nvPr/>
        </p:nvSpPr>
        <p:spPr>
          <a:xfrm>
            <a:off x="650263" y="3614845"/>
            <a:ext cx="8203223" cy="1938992"/>
          </a:xfrm>
          <a:prstGeom prst="rect">
            <a:avLst/>
          </a:prstGeom>
          <a:noFill/>
        </p:spPr>
        <p:txBody>
          <a:bodyPr wrap="square" rtlCol="0">
            <a:spAutoFit/>
          </a:bodyPr>
          <a:lstStyle/>
          <a:p>
            <a:pPr algn="just"/>
            <a:r>
              <a:rPr lang="tr-TR" sz="2400" dirty="0">
                <a:solidFill>
                  <a:srgbClr val="0F2303"/>
                </a:solidFill>
              </a:rPr>
              <a:t>2021-2022 öğretim yılı içerisinde “Toplumun Diş Sağlığı İle İlgili Farkındalık ve Bilgi Düzeyinin Artırılması” konulu “8-9 Yaş Aralığındaki İlköğretim Öğrencileri İçin Diş Sağlığı İle İlgili Farkındalık ve Bilgi Düzeyinin Artırılması” ile ilgili sosyal sorumluluk projesi </a:t>
            </a:r>
            <a:r>
              <a:rPr lang="tr-TR" sz="2400" dirty="0" smtClean="0">
                <a:solidFill>
                  <a:srgbClr val="0F2303"/>
                </a:solidFill>
              </a:rPr>
              <a:t>planlandı.</a:t>
            </a:r>
            <a:endParaRPr lang="tr-TR" sz="2400" dirty="0">
              <a:solidFill>
                <a:srgbClr val="0F2303"/>
              </a:solidFill>
            </a:endParaRPr>
          </a:p>
        </p:txBody>
      </p:sp>
    </p:spTree>
    <p:extLst>
      <p:ext uri="{BB962C8B-B14F-4D97-AF65-F5344CB8AC3E}">
        <p14:creationId xmlns:p14="http://schemas.microsoft.com/office/powerpoint/2010/main" val="2544252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3728011000"/>
              </p:ext>
            </p:extLst>
          </p:nvPr>
        </p:nvGraphicFramePr>
        <p:xfrm>
          <a:off x="292609" y="1060766"/>
          <a:ext cx="8436862" cy="5716129"/>
        </p:xfrm>
        <a:graphic>
          <a:graphicData uri="http://schemas.openxmlformats.org/drawingml/2006/table">
            <a:tbl>
              <a:tblPr/>
              <a:tblGrid>
                <a:gridCol w="2013630">
                  <a:extLst>
                    <a:ext uri="{9D8B030D-6E8A-4147-A177-3AD203B41FA5}">
                      <a16:colId xmlns:a16="http://schemas.microsoft.com/office/drawing/2014/main" val="3918363564"/>
                    </a:ext>
                  </a:extLst>
                </a:gridCol>
                <a:gridCol w="2129908">
                  <a:extLst>
                    <a:ext uri="{9D8B030D-6E8A-4147-A177-3AD203B41FA5}">
                      <a16:colId xmlns:a16="http://schemas.microsoft.com/office/drawing/2014/main" val="1683979601"/>
                    </a:ext>
                  </a:extLst>
                </a:gridCol>
                <a:gridCol w="2146662">
                  <a:extLst>
                    <a:ext uri="{9D8B030D-6E8A-4147-A177-3AD203B41FA5}">
                      <a16:colId xmlns:a16="http://schemas.microsoft.com/office/drawing/2014/main" val="2592459544"/>
                    </a:ext>
                  </a:extLst>
                </a:gridCol>
                <a:gridCol w="2146662">
                  <a:extLst>
                    <a:ext uri="{9D8B030D-6E8A-4147-A177-3AD203B41FA5}">
                      <a16:colId xmlns:a16="http://schemas.microsoft.com/office/drawing/2014/main" val="588152821"/>
                    </a:ext>
                  </a:extLst>
                </a:gridCol>
              </a:tblGrid>
              <a:tr h="390082">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l" fontAlgn="ctr"/>
                      <a:r>
                        <a:rPr lang="tr-TR" sz="1200" b="0" i="0" u="none" strike="noStrike" dirty="0" smtClean="0">
                          <a:solidFill>
                            <a:srgbClr val="000000"/>
                          </a:solidFill>
                          <a:effectLst/>
                          <a:latin typeface="Calibri" panose="020F0502020204030204" pitchFamily="34" charset="0"/>
                        </a:rPr>
                        <a:t>G1-Sağlık hizmetlerinde tüm diş tedavileri alanında hizmet vermesi</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Z1-Sağlık hizmet sunumunda kamunun kapasite olarak üstünlüğü</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F1-Sağlık talimatlarının oluşturularak standardizasyon sağlanması</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smtClean="0">
                          <a:solidFill>
                            <a:srgbClr val="000000"/>
                          </a:solidFill>
                          <a:effectLst/>
                          <a:latin typeface="Calibri" panose="020F0502020204030204" pitchFamily="34" charset="0"/>
                        </a:rPr>
                        <a:t>T1-Tıbbi hizmet, teknoloji ve malzeme fiyatlarının, dolayısıyla maliyetin sürekli artması ve finansmanı güçleştirmesi.</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l" fontAlgn="ctr"/>
                      <a:r>
                        <a:rPr lang="tr-TR" sz="1200" b="0" i="0" u="none" strike="noStrike" dirty="0" smtClean="0">
                          <a:solidFill>
                            <a:srgbClr val="000000"/>
                          </a:solidFill>
                          <a:effectLst/>
                          <a:latin typeface="Calibri" panose="020F0502020204030204" pitchFamily="34" charset="0"/>
                        </a:rPr>
                        <a:t>G2-Sağlık turizmi yetki belgesinin bulunması</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Z2-Şehrin tam merkezinde olmasına rağmen, </a:t>
                      </a:r>
                      <a:r>
                        <a:rPr lang="tr-TR" sz="1200" b="0" i="0" u="none" strike="noStrike" dirty="0" err="1" smtClean="0">
                          <a:solidFill>
                            <a:srgbClr val="000000"/>
                          </a:solidFill>
                          <a:effectLst/>
                          <a:latin typeface="Calibri" panose="020F0502020204030204" pitchFamily="34" charset="0"/>
                        </a:rPr>
                        <a:t>Bilimdent</a:t>
                      </a:r>
                      <a:r>
                        <a:rPr lang="tr-TR" sz="1200" b="0" i="0" u="none" strike="noStrike" dirty="0" smtClean="0">
                          <a:solidFill>
                            <a:srgbClr val="000000"/>
                          </a:solidFill>
                          <a:effectLst/>
                          <a:latin typeface="Calibri" panose="020F0502020204030204" pitchFamily="34" charset="0"/>
                        </a:rPr>
                        <a:t> </a:t>
                      </a:r>
                      <a:r>
                        <a:rPr lang="tr-TR" sz="1200" b="0" i="0" u="none" strike="noStrike" dirty="0" err="1" smtClean="0">
                          <a:solidFill>
                            <a:srgbClr val="000000"/>
                          </a:solidFill>
                          <a:effectLst/>
                          <a:latin typeface="Calibri" panose="020F0502020204030204" pitchFamily="34" charset="0"/>
                        </a:rPr>
                        <a:t>ADSUAM’ın</a:t>
                      </a:r>
                      <a:r>
                        <a:rPr lang="tr-TR" sz="1200" b="0" i="0" u="none" strike="noStrike" dirty="0" smtClean="0">
                          <a:solidFill>
                            <a:srgbClr val="000000"/>
                          </a:solidFill>
                          <a:effectLst/>
                          <a:latin typeface="Calibri" panose="020F0502020204030204" pitchFamily="34" charset="0"/>
                        </a:rPr>
                        <a:t> tam olarak bilinememesi</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F2-Hastanın şikayetine yönelik tedavi bazlı hizmet sunumu ve koruyucu diş hekimliği uygulamaları</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smtClean="0">
                          <a:solidFill>
                            <a:srgbClr val="000000"/>
                          </a:solidFill>
                          <a:effectLst/>
                          <a:latin typeface="Calibri" panose="020F0502020204030204" pitchFamily="34" charset="0"/>
                        </a:rPr>
                        <a:t>T2-Toplumun sağlık bilincinde yetersizliğin devam etmesi</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l"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G3-Antalya’nın merkezinde olması sebebiyle kolay ulaşılabilir olması</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F3-Sağlık turizmi açısından ekonomik kazanım (ülkeye döviz girdisi)</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smtClean="0">
                          <a:solidFill>
                            <a:srgbClr val="000000"/>
                          </a:solidFill>
                          <a:effectLst/>
                          <a:latin typeface="Calibri" panose="020F0502020204030204" pitchFamily="34" charset="0"/>
                        </a:rPr>
                        <a:t>T3-Covid-19 </a:t>
                      </a:r>
                      <a:r>
                        <a:rPr lang="tr-TR" sz="1200" b="0" i="0" u="none" strike="noStrike" dirty="0" err="1" smtClean="0">
                          <a:solidFill>
                            <a:srgbClr val="000000"/>
                          </a:solidFill>
                          <a:effectLst/>
                          <a:latin typeface="Calibri" panose="020F0502020204030204" pitchFamily="34" charset="0"/>
                        </a:rPr>
                        <a:t>Pandemisi</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l"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G4-Kalite Standartlarına uygun hizmet verilmesi</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F4-Vakıf üniversitesine bağlı Antalya'daki tek Ağız ve Diş Sağlığı Uygulama ve Araştırma Merkezi olması</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smtClean="0">
                          <a:solidFill>
                            <a:srgbClr val="000000"/>
                          </a:solidFill>
                          <a:effectLst/>
                          <a:latin typeface="Calibri" panose="020F0502020204030204" pitchFamily="34" charset="0"/>
                        </a:rPr>
                        <a:t>T4-Antalya'nın nüfusa oranla çok sayıda Ağız ve Diş Sağlığı hizmeti veren kuruluşun olması</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l"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G5-E-sağlık, elektronik reçete, ilaç takip sistemi, hastane merkezi randevu sistemi gibi internet tabanlı uygulamalarda artış</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smtClean="0">
                          <a:solidFill>
                            <a:srgbClr val="000000"/>
                          </a:solidFill>
                          <a:effectLst/>
                          <a:latin typeface="Calibri" panose="020F0502020204030204" pitchFamily="34" charset="0"/>
                        </a:rPr>
                        <a:t>T5-Sağlık sektöründen olmayan sermayedar kişilerin diş kliniği işletmesi</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l"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G6-Nitelikli, uzman ve akademik kadromuz</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2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l"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G7-Muayene ve tetkik süreci hızlı olması</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2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l"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G8-Yeniliğe ve gelişmeye açık olunması</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2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l"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G9-Sağlık talimatlarının oluşturularak standardizasyon sağlanması</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2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86836AFB-9A07-49E9-9AEA-095FC62A66B5}"/>
              </a:ext>
            </a:extLst>
          </p:cNvPr>
          <p:cNvSpPr txBox="1"/>
          <p:nvPr/>
        </p:nvSpPr>
        <p:spPr>
          <a:xfrm>
            <a:off x="530569" y="2617666"/>
            <a:ext cx="8203223" cy="461665"/>
          </a:xfrm>
          <a:prstGeom prst="rect">
            <a:avLst/>
          </a:prstGeom>
          <a:noFill/>
        </p:spPr>
        <p:txBody>
          <a:bodyPr wrap="square" rtlCol="0">
            <a:spAutoFit/>
          </a:bodyPr>
          <a:lstStyle/>
          <a:p>
            <a:pPr algn="ctr"/>
            <a:r>
              <a:rPr lang="tr-TR" sz="2400" dirty="0" smtClean="0">
                <a:solidFill>
                  <a:srgbClr val="FF0000"/>
                </a:solidFill>
              </a:rPr>
              <a:t>- </a:t>
            </a:r>
            <a:r>
              <a:rPr lang="tr-TR" sz="2400" dirty="0">
                <a:solidFill>
                  <a:srgbClr val="FF0000"/>
                </a:solidFill>
              </a:rPr>
              <a:t>2021-2022 öğretim yılı </a:t>
            </a:r>
            <a:r>
              <a:rPr lang="tr-TR" sz="2400" dirty="0" smtClean="0">
                <a:solidFill>
                  <a:srgbClr val="FF0000"/>
                </a:solidFill>
              </a:rPr>
              <a:t>için </a:t>
            </a:r>
            <a:r>
              <a:rPr lang="tr-TR" sz="2400" dirty="0">
                <a:solidFill>
                  <a:srgbClr val="FF0000"/>
                </a:solidFill>
              </a:rPr>
              <a:t>faaliyetler planlandı</a:t>
            </a:r>
            <a:r>
              <a:rPr lang="tr-TR" sz="2400" dirty="0" smtClean="0">
                <a:solidFill>
                  <a:srgbClr val="FF0000"/>
                </a:solidFill>
              </a:rPr>
              <a:t>.</a:t>
            </a:r>
            <a:endParaRPr lang="tr-TR" sz="2400" dirty="0">
              <a:solidFill>
                <a:srgbClr val="FF0000"/>
              </a:solidFill>
            </a:endParaRPr>
          </a:p>
        </p:txBody>
      </p:sp>
      <p:sp>
        <p:nvSpPr>
          <p:cNvPr id="67" name="Metin kutusu 66">
            <a:extLst>
              <a:ext uri="{FF2B5EF4-FFF2-40B4-BE49-F238E27FC236}">
                <a16:creationId xmlns:a16="http://schemas.microsoft.com/office/drawing/2014/main" id="{86836AFB-9A07-49E9-9AEA-095FC62A66B5}"/>
              </a:ext>
            </a:extLst>
          </p:cNvPr>
          <p:cNvSpPr txBox="1"/>
          <p:nvPr/>
        </p:nvSpPr>
        <p:spPr>
          <a:xfrm>
            <a:off x="530570" y="3902739"/>
            <a:ext cx="8203223" cy="830997"/>
          </a:xfrm>
          <a:prstGeom prst="rect">
            <a:avLst/>
          </a:prstGeom>
          <a:noFill/>
        </p:spPr>
        <p:txBody>
          <a:bodyPr wrap="square" rtlCol="0">
            <a:spAutoFit/>
          </a:bodyPr>
          <a:lstStyle/>
          <a:p>
            <a:pPr algn="ctr"/>
            <a:r>
              <a:rPr lang="tr-TR" sz="2400" dirty="0" smtClean="0">
                <a:solidFill>
                  <a:srgbClr val="FF0000"/>
                </a:solidFill>
              </a:rPr>
              <a:t>- 2021 yılında 5.5.11. İdari Birimler Değerlendirme Anketi Ortalaması (Hasta Memnuniyet Anketleri Ortalaması) 98,9’dur.</a:t>
            </a:r>
            <a:endParaRPr lang="tr-TR" sz="2400" dirty="0">
              <a:solidFill>
                <a:srgbClr val="FF0000"/>
              </a:solidFill>
            </a:endParaRPr>
          </a:p>
        </p:txBody>
      </p:sp>
    </p:spTree>
    <p:extLst>
      <p:ext uri="{BB962C8B-B14F-4D97-AF65-F5344CB8AC3E}">
        <p14:creationId xmlns:p14="http://schemas.microsoft.com/office/powerpoint/2010/main" val="1784154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965327" y="2962656"/>
            <a:ext cx="7778496" cy="477054"/>
          </a:xfrm>
          <a:prstGeom prst="rect">
            <a:avLst/>
          </a:prstGeom>
          <a:noFill/>
        </p:spPr>
        <p:txBody>
          <a:bodyPr wrap="square" rtlCol="0">
            <a:spAutoFit/>
          </a:bodyPr>
          <a:lstStyle/>
          <a:p>
            <a:r>
              <a:rPr lang="tr-TR" sz="2500" dirty="0" smtClean="0">
                <a:solidFill>
                  <a:srgbClr val="0F2303"/>
                </a:solidFill>
              </a:rPr>
              <a:t>SÜREKLİ İYİLEŞTİRME ÖNERİLERİ BULUNMAMAKTADIR.</a:t>
            </a:r>
            <a:endParaRPr lang="tr-TR" sz="2500" dirty="0">
              <a:solidFill>
                <a:srgbClr val="0F2303"/>
              </a:solidFill>
            </a:endParaRPr>
          </a:p>
        </p:txBody>
      </p:sp>
    </p:spTree>
    <p:extLst>
      <p:ext uri="{BB962C8B-B14F-4D97-AF65-F5344CB8AC3E}">
        <p14:creationId xmlns:p14="http://schemas.microsoft.com/office/powerpoint/2010/main" val="234024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767000184"/>
              </p:ext>
            </p:extLst>
          </p:nvPr>
        </p:nvGraphicFramePr>
        <p:xfrm>
          <a:off x="499872" y="1117343"/>
          <a:ext cx="8022336" cy="5642471"/>
        </p:xfrm>
        <a:graphic>
          <a:graphicData uri="http://schemas.openxmlformats.org/drawingml/2006/table">
            <a:tbl>
              <a:tblPr/>
              <a:tblGrid>
                <a:gridCol w="2568126">
                  <a:extLst>
                    <a:ext uri="{9D8B030D-6E8A-4147-A177-3AD203B41FA5}">
                      <a16:colId xmlns:a16="http://schemas.microsoft.com/office/drawing/2014/main" val="3918363564"/>
                    </a:ext>
                  </a:extLst>
                </a:gridCol>
                <a:gridCol w="2716421">
                  <a:extLst>
                    <a:ext uri="{9D8B030D-6E8A-4147-A177-3AD203B41FA5}">
                      <a16:colId xmlns:a16="http://schemas.microsoft.com/office/drawing/2014/main" val="1683979601"/>
                    </a:ext>
                  </a:extLst>
                </a:gridCol>
                <a:gridCol w="2737789">
                  <a:extLst>
                    <a:ext uri="{9D8B030D-6E8A-4147-A177-3AD203B41FA5}">
                      <a16:colId xmlns:a16="http://schemas.microsoft.com/office/drawing/2014/main" val="2592459544"/>
                    </a:ext>
                  </a:extLst>
                </a:gridCol>
              </a:tblGrid>
              <a:tr h="443233">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200" b="0" i="0" u="none" strike="noStrike" dirty="0" smtClean="0">
                          <a:solidFill>
                            <a:srgbClr val="000000"/>
                          </a:solidFill>
                          <a:effectLst/>
                          <a:latin typeface="Calibri" panose="020F0502020204030204" pitchFamily="34" charset="0"/>
                        </a:rPr>
                        <a:t>Rektörlük</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Üst Yönetim</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i-FI" sz="1200" b="0" i="0" u="none" strike="noStrike" dirty="0" smtClean="0">
                          <a:solidFill>
                            <a:srgbClr val="000000"/>
                          </a:solidFill>
                          <a:effectLst/>
                          <a:latin typeface="Calibri" panose="020F0502020204030204" pitchFamily="34" charset="0"/>
                        </a:rPr>
                        <a:t>Etkili ve verimli hizmet sunma</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200" b="0" i="0" u="none" strike="noStrike" dirty="0" smtClean="0">
                          <a:solidFill>
                            <a:srgbClr val="000000"/>
                          </a:solidFill>
                          <a:effectLst/>
                          <a:latin typeface="Calibri" panose="020F0502020204030204" pitchFamily="34" charset="0"/>
                        </a:rPr>
                        <a:t>ABU İdari personel</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Bilgi ve Görev Paylaşımı</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İşin paylaşımı, zaman planlaması, kurumsal yapı</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200" b="0" i="0" u="none" strike="noStrike" dirty="0" smtClean="0">
                          <a:solidFill>
                            <a:srgbClr val="000000"/>
                          </a:solidFill>
                          <a:effectLst/>
                          <a:latin typeface="Calibri" panose="020F0502020204030204" pitchFamily="34" charset="0"/>
                        </a:rPr>
                        <a:t>Hasta ve Hasta Yakınları</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Tedavi Hizmetleri </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Profesyonel tutum ve hizmet beklentisi</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200" b="0" i="0" u="none" strike="noStrike" dirty="0" smtClean="0">
                          <a:solidFill>
                            <a:srgbClr val="000000"/>
                          </a:solidFill>
                          <a:effectLst/>
                          <a:latin typeface="Calibri" panose="020F0502020204030204" pitchFamily="34" charset="0"/>
                        </a:rPr>
                        <a:t>ADSUA  Merkezi Akademik Personel</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Merkez çalışmalarının etkili bir şekilde gerçekleştirilebilmesi</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Hastalara daha iyi tedavi sunmak</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ADSUA  Merkezi İdari Personel</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Merkez çalışmalarının etkili bir şekilde gerçekleştirilebilmesi</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Uyumlu çalışma</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200" b="0" i="0" u="none" strike="noStrike" dirty="0" smtClean="0">
                          <a:solidFill>
                            <a:srgbClr val="000000"/>
                          </a:solidFill>
                          <a:effectLst/>
                          <a:latin typeface="Calibri" panose="020F0502020204030204" pitchFamily="34" charset="0"/>
                        </a:rPr>
                        <a:t>Sağlık Bakanlığı</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Mevzuat/Hizmet</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İlgili yasa ve mevzuatlara uygun hizmet verilmesi</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1200" b="0" i="0" u="none" strike="noStrike" dirty="0" smtClean="0">
                          <a:solidFill>
                            <a:srgbClr val="000000"/>
                          </a:solidFill>
                          <a:effectLst/>
                          <a:latin typeface="Calibri" panose="020F0502020204030204" pitchFamily="34" charset="0"/>
                        </a:rPr>
                        <a:t>Antalya İl Sağlık Müdürlüğü</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Mevzuat/Hizmet</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İlgili yasa ve mevzuatlara uygun hizmet verilmes</a:t>
                      </a:r>
                      <a:r>
                        <a:rPr lang="tr-TR" sz="1200" b="0" i="0" u="none" strike="noStrike" dirty="0">
                          <a:solidFill>
                            <a:srgbClr val="000000"/>
                          </a:solidFill>
                          <a:effectLst/>
                          <a:latin typeface="Calibri" panose="020F0502020204030204" pitchFamily="34" charset="0"/>
                        </a:rPr>
                        <a:t>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ctr" fontAlgn="ctr"/>
                      <a:r>
                        <a:rPr lang="tr-TR" sz="1200" b="0" i="0" u="none" strike="noStrike" dirty="0" smtClean="0">
                          <a:solidFill>
                            <a:srgbClr val="000000"/>
                          </a:solidFill>
                          <a:effectLst/>
                          <a:latin typeface="Calibri" panose="020F0502020204030204" pitchFamily="34" charset="0"/>
                        </a:rPr>
                        <a:t>ABÜ Diş Hekimliği Fakültesi</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Eğitim</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Öğrencilere staj imkanı sunmak</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fontAlgn="ctr"/>
                      <a:r>
                        <a:rPr lang="tr-TR" sz="1200" b="0" i="0" u="none" strike="noStrike" dirty="0" smtClean="0">
                          <a:solidFill>
                            <a:srgbClr val="000000"/>
                          </a:solidFill>
                          <a:effectLst/>
                          <a:latin typeface="Calibri" panose="020F0502020204030204" pitchFamily="34" charset="0"/>
                        </a:rPr>
                        <a:t>ABÜ Kalite Koordinatörlüğü</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Bilgi ve Görev Paylaşımı</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İşin paylaşımı, zaman planlaması, kalite kurallarına uyum, etkili iletişim</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ABÜ Sağlık Hizmetleri Meslek Yüksekokulu</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Eğitim</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Öğrencilere staj imkanı sunmak</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ctr" fontAlgn="ctr"/>
                      <a:r>
                        <a:rPr lang="tr-TR" sz="1200" b="0" i="0" u="none" strike="noStrike" dirty="0" smtClean="0">
                          <a:solidFill>
                            <a:srgbClr val="000000"/>
                          </a:solidFill>
                          <a:effectLst/>
                          <a:latin typeface="Calibri" panose="020F0502020204030204" pitchFamily="34" charset="0"/>
                        </a:rPr>
                        <a:t>Yazılımlar</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HBYS Programları</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HBYS programlarının işlerliği</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1200" b="0" i="0" u="none" strike="noStrike" dirty="0" smtClean="0">
                          <a:solidFill>
                            <a:srgbClr val="000000"/>
                          </a:solidFill>
                          <a:effectLst/>
                          <a:latin typeface="Calibri" panose="020F0502020204030204" pitchFamily="34" charset="0"/>
                        </a:rPr>
                        <a:t>YÖK</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Mevzuat ve Sorumluluk</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Hatasız Denetim Süreci, Kurum İçi İyileştirme</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fontAlgn="ctr"/>
                      <a:r>
                        <a:rPr lang="tr-TR" sz="1200" b="0" i="0" u="none" strike="noStrike" dirty="0" smtClean="0">
                          <a:solidFill>
                            <a:srgbClr val="000000"/>
                          </a:solidFill>
                          <a:effectLst/>
                          <a:latin typeface="Calibri" panose="020F0502020204030204" pitchFamily="34" charset="0"/>
                        </a:rPr>
                        <a:t>Yükseköğretim Kalite Kurulu</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ABÜ İç Kalite Güvence Sisteminin oluşturulması ve ABÜ iç kalite güvencesinin artırılması</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Kurumsal Dış Değerlendirme ve Kurumsal Akreditasyon süreçlerinde işbirliği</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pPr algn="ctr"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Denetleyici Kurum</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Mevzuat ve Sorumluluk</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Hatasız Denetim Süreci, Kurum İçi İyileştirme</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240009199"/>
              </p:ext>
            </p:extLst>
          </p:nvPr>
        </p:nvGraphicFramePr>
        <p:xfrm>
          <a:off x="1696178" y="1385082"/>
          <a:ext cx="5472441" cy="1563607"/>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smtClean="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
        <p:nvSpPr>
          <p:cNvPr id="67" name="Metin kutusu 66"/>
          <p:cNvSpPr txBox="1"/>
          <p:nvPr/>
        </p:nvSpPr>
        <p:spPr>
          <a:xfrm>
            <a:off x="656429" y="3807589"/>
            <a:ext cx="7831139" cy="1246495"/>
          </a:xfrm>
          <a:prstGeom prst="rect">
            <a:avLst/>
          </a:prstGeom>
          <a:noFill/>
        </p:spPr>
        <p:txBody>
          <a:bodyPr wrap="square" rtlCol="0">
            <a:spAutoFit/>
          </a:bodyPr>
          <a:lstStyle/>
          <a:p>
            <a:pPr algn="just"/>
            <a:r>
              <a:rPr lang="tr-TR" sz="2500" dirty="0" smtClean="0">
                <a:solidFill>
                  <a:srgbClr val="0F2303"/>
                </a:solidFill>
              </a:rPr>
              <a:t>Hasta sayımızın artışı ve 8.katta hazırlık sürecinde olan ADSUAM Klinik 2 için ilerleyen dönemlerde malzeme, teçhizat, ekipman vb. kaynak ihtiyacımız olacaktır.</a:t>
            </a:r>
            <a:endParaRPr lang="tr-TR" sz="2500" dirty="0">
              <a:solidFill>
                <a:srgbClr val="0F2303"/>
              </a:solidFill>
            </a:endParaRPr>
          </a:p>
        </p:txBody>
      </p:sp>
    </p:spTree>
    <p:extLst>
      <p:ext uri="{BB962C8B-B14F-4D97-AF65-F5344CB8AC3E}">
        <p14:creationId xmlns:p14="http://schemas.microsoft.com/office/powerpoint/2010/main" val="32389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110440136"/>
              </p:ext>
            </p:extLst>
          </p:nvPr>
        </p:nvGraphicFramePr>
        <p:xfrm>
          <a:off x="1696178" y="1197122"/>
          <a:ext cx="5472441" cy="1563607"/>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endParaRPr lang="tr-TR" sz="14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
        <p:nvSpPr>
          <p:cNvPr id="68" name="Metin kutusu 67"/>
          <p:cNvSpPr txBox="1"/>
          <p:nvPr/>
        </p:nvSpPr>
        <p:spPr>
          <a:xfrm>
            <a:off x="763579" y="3687829"/>
            <a:ext cx="7831139" cy="1246495"/>
          </a:xfrm>
          <a:prstGeom prst="rect">
            <a:avLst/>
          </a:prstGeom>
          <a:noFill/>
        </p:spPr>
        <p:txBody>
          <a:bodyPr wrap="square" rtlCol="0">
            <a:spAutoFit/>
          </a:bodyPr>
          <a:lstStyle/>
          <a:p>
            <a:pPr algn="just"/>
            <a:r>
              <a:rPr lang="tr-TR" sz="2500" dirty="0">
                <a:solidFill>
                  <a:srgbClr val="0F2303"/>
                </a:solidFill>
              </a:rPr>
              <a:t>Hasta sayımızın artışı ve 8.katta hazırlık sürecinde olan ADSUAM Klinik 2 için </a:t>
            </a:r>
            <a:r>
              <a:rPr lang="tr-TR" sz="2500" dirty="0" smtClean="0">
                <a:solidFill>
                  <a:srgbClr val="0F2303"/>
                </a:solidFill>
              </a:rPr>
              <a:t>ilerleyen dönemlerde teknolojik, yazılım, donanım vb. kaynak ihtiyacımız olacaktır.</a:t>
            </a:r>
            <a:endParaRPr lang="tr-TR" sz="2500" dirty="0">
              <a:solidFill>
                <a:srgbClr val="0F2303"/>
              </a:solidFill>
            </a:endParaRPr>
          </a:p>
        </p:txBody>
      </p:sp>
    </p:spTree>
    <p:extLst>
      <p:ext uri="{BB962C8B-B14F-4D97-AF65-F5344CB8AC3E}">
        <p14:creationId xmlns:p14="http://schemas.microsoft.com/office/powerpoint/2010/main" val="159016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960872809"/>
              </p:ext>
            </p:extLst>
          </p:nvPr>
        </p:nvGraphicFramePr>
        <p:xfrm>
          <a:off x="1696178" y="1385083"/>
          <a:ext cx="5679983" cy="1123813"/>
        </p:xfrm>
        <a:graphic>
          <a:graphicData uri="http://schemas.openxmlformats.org/drawingml/2006/table">
            <a:tbl>
              <a:tblPr/>
              <a:tblGrid>
                <a:gridCol w="1080679">
                  <a:extLst>
                    <a:ext uri="{9D8B030D-6E8A-4147-A177-3AD203B41FA5}">
                      <a16:colId xmlns:a16="http://schemas.microsoft.com/office/drawing/2014/main" val="3918363564"/>
                    </a:ext>
                  </a:extLst>
                </a:gridCol>
                <a:gridCol w="1143082">
                  <a:extLst>
                    <a:ext uri="{9D8B030D-6E8A-4147-A177-3AD203B41FA5}">
                      <a16:colId xmlns:a16="http://schemas.microsoft.com/office/drawing/2014/main" val="1683979601"/>
                    </a:ext>
                  </a:extLst>
                </a:gridCol>
                <a:gridCol w="1152074">
                  <a:extLst>
                    <a:ext uri="{9D8B030D-6E8A-4147-A177-3AD203B41FA5}">
                      <a16:colId xmlns:a16="http://schemas.microsoft.com/office/drawing/2014/main" val="2592459544"/>
                    </a:ext>
                  </a:extLst>
                </a:gridCol>
                <a:gridCol w="1152074">
                  <a:extLst>
                    <a:ext uri="{9D8B030D-6E8A-4147-A177-3AD203B41FA5}">
                      <a16:colId xmlns:a16="http://schemas.microsoft.com/office/drawing/2014/main" val="3383282758"/>
                    </a:ext>
                  </a:extLst>
                </a:gridCol>
                <a:gridCol w="1152074">
                  <a:extLst>
                    <a:ext uri="{9D8B030D-6E8A-4147-A177-3AD203B41FA5}">
                      <a16:colId xmlns:a16="http://schemas.microsoft.com/office/drawing/2014/main" val="494559924"/>
                    </a:ext>
                  </a:extLst>
                </a:gridCol>
              </a:tblGrid>
              <a:tr h="404869">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39648">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239648">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239648">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
        <p:nvSpPr>
          <p:cNvPr id="67" name="Metin kutusu 66"/>
          <p:cNvSpPr txBox="1"/>
          <p:nvPr/>
        </p:nvSpPr>
        <p:spPr>
          <a:xfrm>
            <a:off x="620599" y="3527420"/>
            <a:ext cx="7831139" cy="1246495"/>
          </a:xfrm>
          <a:prstGeom prst="rect">
            <a:avLst/>
          </a:prstGeom>
          <a:noFill/>
        </p:spPr>
        <p:txBody>
          <a:bodyPr wrap="square" rtlCol="0">
            <a:spAutoFit/>
          </a:bodyPr>
          <a:lstStyle/>
          <a:p>
            <a:pPr algn="just"/>
            <a:r>
              <a:rPr lang="tr-TR" sz="2500" dirty="0">
                <a:solidFill>
                  <a:srgbClr val="0F2303"/>
                </a:solidFill>
              </a:rPr>
              <a:t>Hasta sayımızın artışı ve 8.katta hazırlık sürecinde olan ADSUAM Klinik 2 </a:t>
            </a:r>
            <a:r>
              <a:rPr lang="tr-TR" sz="2500" dirty="0" smtClean="0">
                <a:solidFill>
                  <a:srgbClr val="0F2303"/>
                </a:solidFill>
              </a:rPr>
              <a:t>için ilerleyen dönemlerde işgücü ve insan kaynağı ihtiyacımız olacaktır.</a:t>
            </a:r>
            <a:endParaRPr lang="tr-TR" sz="2500" dirty="0">
              <a:solidFill>
                <a:srgbClr val="0F2303"/>
              </a:solidFill>
            </a:endParaRPr>
          </a:p>
        </p:txBody>
      </p:sp>
    </p:spTree>
    <p:extLst>
      <p:ext uri="{BB962C8B-B14F-4D97-AF65-F5344CB8AC3E}">
        <p14:creationId xmlns:p14="http://schemas.microsoft.com/office/powerpoint/2010/main" val="44938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36094676"/>
              </p:ext>
            </p:extLst>
          </p:nvPr>
        </p:nvGraphicFramePr>
        <p:xfrm>
          <a:off x="533400" y="2721964"/>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b="1" dirty="0" smtClean="0">
                          <a:solidFill>
                            <a:srgbClr val="0F2303"/>
                          </a:solidFill>
                        </a:rPr>
                        <a:t>Tıbbi atıklar ile temas</a:t>
                      </a:r>
                      <a:endParaRPr lang="tr-TR" b="1"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08.07.2021</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Enfeksiyon Kontrol Komitesi/Eğitim Komitesi</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tr-TR" dirty="0" smtClean="0">
                          <a:solidFill>
                            <a:srgbClr val="0F2303"/>
                          </a:solidFill>
                        </a:rPr>
                        <a:t>Personel</a:t>
                      </a:r>
                      <a:r>
                        <a:rPr lang="tr-TR" baseline="0" dirty="0" smtClean="0">
                          <a:solidFill>
                            <a:srgbClr val="0F2303"/>
                          </a:solidFill>
                        </a:rPr>
                        <a:t> Kişisel Koruyucu Ekipman kullanmakta olup, ayrıca p</a:t>
                      </a:r>
                      <a:r>
                        <a:rPr lang="tr-TR" dirty="0" smtClean="0">
                          <a:solidFill>
                            <a:srgbClr val="0F2303"/>
                          </a:solidFill>
                        </a:rPr>
                        <a:t>ersonele </a:t>
                      </a:r>
                      <a:r>
                        <a:rPr lang="tr-TR" dirty="0" smtClean="0">
                          <a:solidFill>
                            <a:srgbClr val="0F2303"/>
                          </a:solidFill>
                        </a:rPr>
                        <a:t>"Atık Yönetimi" eğitimi verilmektedir.</a:t>
                      </a:r>
                      <a:endParaRPr lang="tr-TR" dirty="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311647792"/>
              </p:ext>
            </p:extLst>
          </p:nvPr>
        </p:nvGraphicFramePr>
        <p:xfrm>
          <a:off x="650630" y="2560039"/>
          <a:ext cx="8203223" cy="202184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b="1" dirty="0" smtClean="0">
                          <a:solidFill>
                            <a:srgbClr val="0F2303"/>
                          </a:solidFill>
                        </a:rPr>
                        <a:t>Kesici-delici alet ile yaralanma / İlaç, solüsyon, kit sıçramalarına maruz kalınması</a:t>
                      </a:r>
                      <a:endParaRPr lang="tr-TR" b="1"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11.10.2021</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Enfeksiyon Kontrol Komitesi/Eğitim Komitesi</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smtClean="0">
                          <a:solidFill>
                            <a:srgbClr val="0F2303"/>
                          </a:solidFill>
                        </a:rPr>
                        <a:t>Personele "Kişisel Koruyucu Ekipman (</a:t>
                      </a:r>
                      <a:r>
                        <a:rPr lang="tr-TR" dirty="0" smtClean="0">
                          <a:solidFill>
                            <a:srgbClr val="0F2303"/>
                          </a:solidFill>
                        </a:rPr>
                        <a:t>KKE) " ve "Kesici</a:t>
                      </a:r>
                      <a:r>
                        <a:rPr lang="tr-TR" baseline="0" dirty="0" smtClean="0">
                          <a:solidFill>
                            <a:srgbClr val="0F2303"/>
                          </a:solidFill>
                        </a:rPr>
                        <a:t> Delici Alet Yaralanmaları</a:t>
                      </a:r>
                      <a:r>
                        <a:rPr lang="tr-TR" dirty="0" smtClean="0">
                          <a:solidFill>
                            <a:srgbClr val="0F2303"/>
                          </a:solidFill>
                        </a:rPr>
                        <a:t>" eğitimleri </a:t>
                      </a:r>
                      <a:r>
                        <a:rPr lang="tr-TR" dirty="0" smtClean="0">
                          <a:solidFill>
                            <a:srgbClr val="0F2303"/>
                          </a:solidFill>
                        </a:rPr>
                        <a:t>verilmektedir.</a:t>
                      </a:r>
                      <a:endParaRPr lang="tr-TR" dirty="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2674704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917</TotalTime>
  <Words>1063</Words>
  <Application>Microsoft Office PowerPoint</Application>
  <PresentationFormat>Ekran Gösterisi (4:3)</PresentationFormat>
  <Paragraphs>213</Paragraphs>
  <Slides>31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Arial</vt:lpstr>
      <vt:lpstr>Calibri</vt:lpstr>
      <vt:lpstr>Calibri Light</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Neslihan KARBUĞA</cp:lastModifiedBy>
  <cp:revision>86</cp:revision>
  <dcterms:created xsi:type="dcterms:W3CDTF">2020-01-20T10:44:30Z</dcterms:created>
  <dcterms:modified xsi:type="dcterms:W3CDTF">2022-02-15T06:56:06Z</dcterms:modified>
</cp:coreProperties>
</file>