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288" r:id="rId3"/>
    <p:sldId id="347" r:id="rId4"/>
    <p:sldId id="366" r:id="rId5"/>
    <p:sldId id="387" r:id="rId6"/>
    <p:sldId id="346" r:id="rId7"/>
    <p:sldId id="367" r:id="rId8"/>
    <p:sldId id="375" r:id="rId9"/>
    <p:sldId id="376" r:id="rId10"/>
    <p:sldId id="377" r:id="rId11"/>
    <p:sldId id="285" r:id="rId12"/>
    <p:sldId id="353" r:id="rId13"/>
    <p:sldId id="369" r:id="rId14"/>
    <p:sldId id="370" r:id="rId15"/>
    <p:sldId id="371" r:id="rId16"/>
    <p:sldId id="372" r:id="rId17"/>
    <p:sldId id="368" r:id="rId18"/>
    <p:sldId id="373" r:id="rId19"/>
    <p:sldId id="358" r:id="rId20"/>
    <p:sldId id="383" r:id="rId21"/>
    <p:sldId id="384" r:id="rId22"/>
    <p:sldId id="386" r:id="rId23"/>
    <p:sldId id="352" r:id="rId24"/>
    <p:sldId id="357" r:id="rId25"/>
    <p:sldId id="378" r:id="rId26"/>
    <p:sldId id="391" r:id="rId27"/>
    <p:sldId id="379" r:id="rId28"/>
    <p:sldId id="388" r:id="rId29"/>
    <p:sldId id="389" r:id="rId30"/>
    <p:sldId id="390" r:id="rId31"/>
    <p:sldId id="360" r:id="rId32"/>
    <p:sldId id="380" r:id="rId33"/>
    <p:sldId id="381" r:id="rId34"/>
    <p:sldId id="382" r:id="rId35"/>
    <p:sldId id="392"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66"/>
            <p14:sldId id="387"/>
            <p14:sldId id="346"/>
            <p14:sldId id="367"/>
            <p14:sldId id="375"/>
            <p14:sldId id="376"/>
            <p14:sldId id="377"/>
            <p14:sldId id="285"/>
            <p14:sldId id="353"/>
            <p14:sldId id="369"/>
            <p14:sldId id="370"/>
            <p14:sldId id="371"/>
            <p14:sldId id="372"/>
            <p14:sldId id="368"/>
            <p14:sldId id="373"/>
            <p14:sldId id="358"/>
            <p14:sldId id="383"/>
            <p14:sldId id="384"/>
            <p14:sldId id="386"/>
            <p14:sldId id="352"/>
            <p14:sldId id="357"/>
            <p14:sldId id="378"/>
            <p14:sldId id="391"/>
            <p14:sldId id="379"/>
            <p14:sldId id="388"/>
            <p14:sldId id="389"/>
            <p14:sldId id="390"/>
            <p14:sldId id="360"/>
            <p14:sldId id="380"/>
            <p14:sldId id="381"/>
            <p14:sldId id="382"/>
            <p14:sldId id="3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03"/>
    <a:srgbClr val="0C0D0D"/>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24.02.2022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24</a:t>
            </a:fld>
            <a:endParaRPr lang="tr-TR"/>
          </a:p>
        </p:txBody>
      </p:sp>
    </p:spTree>
    <p:extLst>
      <p:ext uri="{BB962C8B-B14F-4D97-AF65-F5344CB8AC3E}">
        <p14:creationId xmlns:p14="http://schemas.microsoft.com/office/powerpoint/2010/main" val="2021507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24.02.2022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24.02.2022</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24.02.2022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24.02.2022</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24.02.2022</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24.02.2022</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24.02.2022</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24.02.2022</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24.02.2022</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48841" y="5148538"/>
            <a:ext cx="4107598" cy="1077218"/>
          </a:xfrm>
          <a:prstGeom prst="rect">
            <a:avLst/>
          </a:prstGeom>
          <a:noFill/>
        </p:spPr>
        <p:txBody>
          <a:bodyPr wrap="square" rtlCol="0">
            <a:spAutoFit/>
          </a:bodyPr>
          <a:lstStyle/>
          <a:p>
            <a:r>
              <a:rPr lang="tr-TR" sz="2800" b="1" dirty="0" smtClean="0">
                <a:solidFill>
                  <a:schemeClr val="accent5">
                    <a:lumMod val="50000"/>
                  </a:schemeClr>
                </a:solidFill>
              </a:rPr>
              <a:t>DİŞ HEKİMLİĞİ FAKÜLTESİ</a:t>
            </a:r>
            <a:endParaRPr lang="tr-TR" sz="2800" b="1" dirty="0">
              <a:solidFill>
                <a:schemeClr val="accent5">
                  <a:lumMod val="50000"/>
                </a:schemeClr>
              </a:solidFill>
            </a:endParaRPr>
          </a:p>
          <a:p>
            <a:r>
              <a:rPr lang="tr-TR" sz="3600" b="1" dirty="0">
                <a:solidFill>
                  <a:schemeClr val="accent5">
                    <a:lumMod val="50000"/>
                  </a:schemeClr>
                </a:solidFill>
              </a:rPr>
              <a:t>         </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2021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2027799" y="285790"/>
            <a:ext cx="5869859" cy="1334931"/>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597354" y="29674675"/>
            <a:ext cx="196850" cy="143299"/>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592592" y="29836601"/>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592592" y="29998526"/>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995942" y="29665151"/>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995942" y="2982707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995942" y="29665151"/>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995942" y="2982707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995942" y="30022339"/>
            <a:ext cx="196850" cy="145262"/>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597354" y="29674675"/>
            <a:ext cx="196850" cy="143299"/>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592592" y="29998526"/>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995942" y="29665151"/>
            <a:ext cx="196850" cy="153114"/>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995942" y="2982707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597354" y="29666739"/>
            <a:ext cx="196850" cy="14329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592592" y="29820725"/>
            <a:ext cx="196850" cy="17470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995942" y="29665150"/>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995942" y="29819139"/>
            <a:ext cx="196850" cy="14329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995942" y="29665150"/>
            <a:ext cx="196850" cy="143299"/>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995942" y="29819139"/>
            <a:ext cx="196850" cy="14329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995942" y="30022339"/>
            <a:ext cx="196850" cy="145262"/>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995942" y="30022339"/>
            <a:ext cx="196850" cy="145262"/>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597354" y="29674675"/>
            <a:ext cx="196850" cy="143299"/>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592592" y="29842951"/>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592592" y="29998526"/>
            <a:ext cx="196850" cy="153114"/>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995942" y="29665151"/>
            <a:ext cx="196850" cy="153114"/>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995942" y="2982707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995942" y="30030275"/>
            <a:ext cx="196850" cy="143299"/>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967492" y="29674675"/>
            <a:ext cx="196850" cy="143299"/>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962729" y="29842951"/>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962729" y="29998526"/>
            <a:ext cx="196850" cy="153114"/>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597354" y="30565264"/>
            <a:ext cx="196850" cy="145262"/>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592592" y="30727189"/>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592592" y="30889114"/>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995942" y="30555739"/>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995942" y="30717664"/>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995942" y="30555739"/>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995942" y="30717664"/>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995942" y="30914514"/>
            <a:ext cx="196850" cy="14329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597354" y="30565264"/>
            <a:ext cx="196850" cy="145262"/>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592592" y="30889114"/>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995942" y="30555739"/>
            <a:ext cx="196850" cy="153114"/>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995942" y="30717664"/>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597354" y="30557326"/>
            <a:ext cx="196850" cy="145262"/>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592592" y="30712900"/>
            <a:ext cx="196850" cy="17470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592592" y="30889114"/>
            <a:ext cx="204787" cy="198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995942" y="30555739"/>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995942" y="30709726"/>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995942" y="30555739"/>
            <a:ext cx="196850" cy="145262"/>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995942" y="30709726"/>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995942" y="30914514"/>
            <a:ext cx="196850" cy="14329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995942" y="30914514"/>
            <a:ext cx="196850" cy="14329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597354" y="30565264"/>
            <a:ext cx="196850" cy="145262"/>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592592" y="3073512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592592" y="30889114"/>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995942" y="30555739"/>
            <a:ext cx="196850" cy="153114"/>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995942" y="30717664"/>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995942" y="30922450"/>
            <a:ext cx="196850" cy="143299"/>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967492" y="30565264"/>
            <a:ext cx="196850" cy="145262"/>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962729" y="3073512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962729" y="30889114"/>
            <a:ext cx="196850" cy="153114"/>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332" y="747125"/>
            <a:ext cx="1690292" cy="4439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2159300680"/>
              </p:ext>
            </p:extLst>
          </p:nvPr>
        </p:nvGraphicFramePr>
        <p:xfrm>
          <a:off x="924233" y="1827533"/>
          <a:ext cx="7384023" cy="4317627"/>
        </p:xfrm>
        <a:graphic>
          <a:graphicData uri="http://schemas.openxmlformats.org/drawingml/2006/table">
            <a:tbl>
              <a:tblPr/>
              <a:tblGrid>
                <a:gridCol w="1404892">
                  <a:extLst>
                    <a:ext uri="{9D8B030D-6E8A-4147-A177-3AD203B41FA5}">
                      <a16:colId xmlns:a16="http://schemas.microsoft.com/office/drawing/2014/main" val="3918363564"/>
                    </a:ext>
                  </a:extLst>
                </a:gridCol>
                <a:gridCol w="1486016">
                  <a:extLst>
                    <a:ext uri="{9D8B030D-6E8A-4147-A177-3AD203B41FA5}">
                      <a16:colId xmlns:a16="http://schemas.microsoft.com/office/drawing/2014/main" val="1683979601"/>
                    </a:ext>
                  </a:extLst>
                </a:gridCol>
                <a:gridCol w="1497705">
                  <a:extLst>
                    <a:ext uri="{9D8B030D-6E8A-4147-A177-3AD203B41FA5}">
                      <a16:colId xmlns:a16="http://schemas.microsoft.com/office/drawing/2014/main" val="2592459544"/>
                    </a:ext>
                  </a:extLst>
                </a:gridCol>
                <a:gridCol w="1497705">
                  <a:extLst>
                    <a:ext uri="{9D8B030D-6E8A-4147-A177-3AD203B41FA5}">
                      <a16:colId xmlns:a16="http://schemas.microsoft.com/office/drawing/2014/main" val="3383282758"/>
                    </a:ext>
                  </a:extLst>
                </a:gridCol>
                <a:gridCol w="1497705">
                  <a:extLst>
                    <a:ext uri="{9D8B030D-6E8A-4147-A177-3AD203B41FA5}">
                      <a16:colId xmlns:a16="http://schemas.microsoft.com/office/drawing/2014/main" val="494559924"/>
                    </a:ext>
                  </a:extLst>
                </a:gridCol>
              </a:tblGrid>
              <a:tr h="1237085">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348293">
                <a:tc>
                  <a:txBody>
                    <a:bodyPr/>
                    <a:lstStyle/>
                    <a:p>
                      <a:pPr algn="ctr" fontAlgn="ctr"/>
                      <a:r>
                        <a:rPr lang="tr-TR" sz="1400" b="0" i="0" u="none" strike="noStrike" dirty="0" smtClean="0">
                          <a:solidFill>
                            <a:srgbClr val="000000"/>
                          </a:solidFill>
                          <a:effectLst/>
                          <a:latin typeface="Calibri" panose="020F0502020204030204" pitchFamily="34" charset="0"/>
                        </a:rPr>
                        <a:t>Öğretim Üyesi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Diş Hekimliği</a:t>
                      </a:r>
                    </a:p>
                    <a:p>
                      <a:pPr algn="ctr" fontAlgn="ctr"/>
                      <a:r>
                        <a:rPr lang="tr-TR" sz="1400" b="0" i="0" u="none" strike="noStrike" dirty="0" smtClean="0">
                          <a:solidFill>
                            <a:srgbClr val="000000"/>
                          </a:solidFill>
                          <a:effectLst/>
                          <a:latin typeface="Calibri" panose="020F0502020204030204" pitchFamily="34" charset="0"/>
                        </a:rPr>
                        <a:t>Klinik Bilimler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12</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6</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YÖK asgari koşulları ve uygulama</a:t>
                      </a:r>
                      <a:r>
                        <a:rPr lang="tr-TR" sz="1400" b="0" i="0" u="none" strike="noStrike" baseline="0" dirty="0" smtClean="0">
                          <a:solidFill>
                            <a:srgbClr val="000000"/>
                          </a:solidFill>
                          <a:effectLst/>
                          <a:latin typeface="Calibri" panose="020F0502020204030204" pitchFamily="34" charset="0"/>
                        </a:rPr>
                        <a:t> eğitiminin yükü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732249">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2503790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926037480"/>
              </p:ext>
            </p:extLst>
          </p:nvPr>
        </p:nvGraphicFramePr>
        <p:xfrm>
          <a:off x="545122" y="1801446"/>
          <a:ext cx="8203223" cy="1483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C0D0D"/>
                          </a:solidFill>
                        </a:rPr>
                        <a:t>Riskin</a:t>
                      </a:r>
                      <a:r>
                        <a:rPr lang="tr-TR" baseline="0" dirty="0" smtClean="0">
                          <a:solidFill>
                            <a:srgbClr val="0C0D0D"/>
                          </a:solidFill>
                        </a:rPr>
                        <a:t> Tanımı :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u="none" strike="noStrike" dirty="0" smtClean="0">
                          <a:solidFill>
                            <a:srgbClr val="001626"/>
                          </a:solidFill>
                          <a:effectLst/>
                        </a:rPr>
                        <a:t>Z1-Yeterli sayıda akademik kadronun oluşturulamaması</a:t>
                      </a:r>
                      <a:endParaRPr lang="tr-TR" sz="1800" b="1" i="0" u="none" strike="noStrike" dirty="0" smtClean="0">
                        <a:solidFill>
                          <a:srgbClr val="001626"/>
                        </a:solidFill>
                        <a:effectLst/>
                        <a:latin typeface="Calibri Light" panose="020F03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t>-</a:t>
                      </a:r>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Rektörlük</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b="1" i="0" u="none" strike="noStrike" dirty="0" smtClean="0">
                          <a:solidFill>
                            <a:srgbClr val="001626"/>
                          </a:solidFill>
                          <a:effectLst/>
                          <a:latin typeface="Calibri Light" panose="020F0302020204030204" pitchFamily="34" charset="0"/>
                        </a:rPr>
                        <a:t>Alanında uzman öğretim üyelerinin fakülte bünyesine dahil edilmesi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2428448502"/>
              </p:ext>
            </p:extLst>
          </p:nvPr>
        </p:nvGraphicFramePr>
        <p:xfrm>
          <a:off x="533400" y="4148223"/>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C0D0D"/>
                          </a:solidFill>
                        </a:rPr>
                        <a:t>Riskin</a:t>
                      </a:r>
                      <a:r>
                        <a:rPr lang="tr-TR" baseline="0" dirty="0" smtClean="0">
                          <a:solidFill>
                            <a:srgbClr val="0C0D0D"/>
                          </a:solidFill>
                        </a:rPr>
                        <a:t> Tanımı :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fontAlgn="ctr"/>
                      <a:r>
                        <a:rPr lang="tr-TR" sz="1800" u="none" strike="noStrike" dirty="0" smtClean="0">
                          <a:solidFill>
                            <a:srgbClr val="001626"/>
                          </a:solidFill>
                          <a:effectLst/>
                        </a:rPr>
                        <a:t>Bilimsel araştırmaların istenilen sayıda olmaması</a:t>
                      </a:r>
                      <a:endParaRPr lang="tr-TR" sz="1800" b="1" i="0" u="none" strike="noStrike" dirty="0">
                        <a:solidFill>
                          <a:srgbClr val="001626"/>
                        </a:solidFill>
                        <a:effectLst/>
                        <a:latin typeface="Calibri Light" panose="020F03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t>-</a:t>
                      </a:r>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F2303"/>
                          </a:solidFill>
                        </a:rPr>
                        <a:t>Rektörlük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tr-TR" sz="1800" b="0" i="0" u="none" strike="noStrike" dirty="0" smtClean="0">
                          <a:solidFill>
                            <a:srgbClr val="000000"/>
                          </a:solidFill>
                          <a:effectLst/>
                          <a:latin typeface="Tahoma" panose="020B0604030504040204" pitchFamily="34" charset="0"/>
                        </a:rPr>
                        <a:t>Araştırma laboratuvarlarının ve BAP </a:t>
                      </a:r>
                      <a:r>
                        <a:rPr lang="tr-TR" sz="1800" b="0" i="0" u="none" strike="noStrike" dirty="0" err="1" smtClean="0">
                          <a:solidFill>
                            <a:srgbClr val="000000"/>
                          </a:solidFill>
                          <a:effectLst/>
                          <a:latin typeface="Tahoma" panose="020B0604030504040204" pitchFamily="34" charset="0"/>
                        </a:rPr>
                        <a:t>ın</a:t>
                      </a:r>
                      <a:r>
                        <a:rPr lang="tr-TR" sz="1800" b="0" i="0" u="none" strike="noStrike" dirty="0" smtClean="0">
                          <a:solidFill>
                            <a:srgbClr val="000000"/>
                          </a:solidFill>
                          <a:effectLst/>
                          <a:latin typeface="Tahoma" panose="020B0604030504040204" pitchFamily="34" charset="0"/>
                        </a:rPr>
                        <a:t> kurulması ve faaliyete</a:t>
                      </a:r>
                      <a:r>
                        <a:rPr lang="tr-TR" sz="1800" b="0" i="0" u="none" strike="noStrike" baseline="0" dirty="0" smtClean="0">
                          <a:solidFill>
                            <a:srgbClr val="000000"/>
                          </a:solidFill>
                          <a:effectLst/>
                          <a:latin typeface="Tahoma" panose="020B0604030504040204" pitchFamily="34" charset="0"/>
                        </a:rPr>
                        <a:t> </a:t>
                      </a:r>
                      <a:r>
                        <a:rPr lang="tr-TR" sz="1800" b="0" i="0" u="none" strike="noStrike" dirty="0" smtClean="0">
                          <a:solidFill>
                            <a:srgbClr val="000000"/>
                          </a:solidFill>
                          <a:effectLst/>
                          <a:latin typeface="Tahoma" panose="020B0604030504040204" pitchFamily="34" charset="0"/>
                        </a:rPr>
                        <a:t>geçirilmesi</a:t>
                      </a:r>
                      <a:endParaRPr lang="tr-TR" sz="1800" b="0" i="0" u="none" strike="noStrike" dirty="0">
                        <a:solidFill>
                          <a:srgbClr val="000000"/>
                        </a:solidFill>
                        <a:effectLst/>
                        <a:latin typeface="Tahoma" panose="020B060403050404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o 4"/>
          <p:cNvGraphicFramePr>
            <a:graphicFrameLocks noGrp="1"/>
          </p:cNvGraphicFramePr>
          <p:nvPr>
            <p:extLst>
              <p:ext uri="{D42A27DB-BD31-4B8C-83A1-F6EECF244321}">
                <p14:modId xmlns:p14="http://schemas.microsoft.com/office/powerpoint/2010/main" val="931198279"/>
              </p:ext>
            </p:extLst>
          </p:nvPr>
        </p:nvGraphicFramePr>
        <p:xfrm>
          <a:off x="167148" y="1397000"/>
          <a:ext cx="8681884" cy="1483360"/>
        </p:xfrm>
        <a:graphic>
          <a:graphicData uri="http://schemas.openxmlformats.org/drawingml/2006/table">
            <a:tbl>
              <a:tblPr firstRow="1" bandRow="1">
                <a:tableStyleId>{5C22544A-7EE6-4342-B048-85BDC9FD1C3A}</a:tableStyleId>
              </a:tblPr>
              <a:tblGrid>
                <a:gridCol w="6056671">
                  <a:extLst>
                    <a:ext uri="{9D8B030D-6E8A-4147-A177-3AD203B41FA5}">
                      <a16:colId xmlns:a16="http://schemas.microsoft.com/office/drawing/2014/main" val="1287334854"/>
                    </a:ext>
                  </a:extLst>
                </a:gridCol>
                <a:gridCol w="2625213">
                  <a:extLst>
                    <a:ext uri="{9D8B030D-6E8A-4147-A177-3AD203B41FA5}">
                      <a16:colId xmlns:a16="http://schemas.microsoft.com/office/drawing/2014/main" val="1616968034"/>
                    </a:ext>
                  </a:extLst>
                </a:gridCol>
              </a:tblGrid>
              <a:tr h="370840">
                <a:tc>
                  <a:txBody>
                    <a:bodyPr/>
                    <a:lstStyle/>
                    <a:p>
                      <a:r>
                        <a:rPr lang="tr-TR" dirty="0" smtClean="0"/>
                        <a:t>YAPILAN</a:t>
                      </a:r>
                      <a:r>
                        <a:rPr lang="tr-TR" baseline="0" dirty="0" smtClean="0"/>
                        <a:t> ANKET</a:t>
                      </a:r>
                      <a:endParaRPr lang="tr-TR" dirty="0"/>
                    </a:p>
                  </a:txBody>
                  <a:tcPr/>
                </a:tc>
                <a:tc>
                  <a:txBody>
                    <a:bodyPr/>
                    <a:lstStyle/>
                    <a:p>
                      <a:r>
                        <a:rPr lang="tr-TR" smtClean="0"/>
                        <a:t>SONUÇ</a:t>
                      </a:r>
                      <a:endParaRPr lang="tr-TR"/>
                    </a:p>
                  </a:txBody>
                  <a:tcPr/>
                </a:tc>
                <a:extLst>
                  <a:ext uri="{0D108BD9-81ED-4DB2-BD59-A6C34878D82A}">
                    <a16:rowId xmlns:a16="http://schemas.microsoft.com/office/drawing/2014/main" val="4010664393"/>
                  </a:ext>
                </a:extLst>
              </a:tr>
              <a:tr h="370840">
                <a:tc>
                  <a:txBody>
                    <a:bodyPr/>
                    <a:lstStyle/>
                    <a:p>
                      <a:r>
                        <a:rPr lang="tr-TR" smtClean="0">
                          <a:solidFill>
                            <a:sysClr val="windowText" lastClr="000000"/>
                          </a:solidFill>
                        </a:rPr>
                        <a:t>DERSLERİN MEMNUNİYET SONUÇ ORTALAMALARI</a:t>
                      </a:r>
                      <a:endParaRPr lang="tr-TR">
                        <a:solidFill>
                          <a:sysClr val="windowText" lastClr="000000"/>
                        </a:solidFill>
                      </a:endParaRPr>
                    </a:p>
                  </a:txBody>
                  <a:tcPr/>
                </a:tc>
                <a:tc>
                  <a:txBody>
                    <a:bodyPr/>
                    <a:lstStyle/>
                    <a:p>
                      <a:r>
                        <a:rPr lang="tr-TR" dirty="0" smtClean="0">
                          <a:solidFill>
                            <a:sysClr val="windowText" lastClr="000000"/>
                          </a:solidFill>
                        </a:rPr>
                        <a:t>84,45</a:t>
                      </a:r>
                      <a:endParaRPr lang="tr-TR" dirty="0">
                        <a:solidFill>
                          <a:sysClr val="windowText" lastClr="000000"/>
                        </a:solidFill>
                      </a:endParaRPr>
                    </a:p>
                  </a:txBody>
                  <a:tcPr/>
                </a:tc>
                <a:extLst>
                  <a:ext uri="{0D108BD9-81ED-4DB2-BD59-A6C34878D82A}">
                    <a16:rowId xmlns:a16="http://schemas.microsoft.com/office/drawing/2014/main" val="2611618378"/>
                  </a:ext>
                </a:extLst>
              </a:tr>
              <a:tr h="370840">
                <a:tc>
                  <a:txBody>
                    <a:bodyPr/>
                    <a:lstStyle/>
                    <a:p>
                      <a:r>
                        <a:rPr lang="tr-TR" smtClean="0">
                          <a:solidFill>
                            <a:sysClr val="windowText" lastClr="000000"/>
                          </a:solidFill>
                        </a:rPr>
                        <a:t>HOCALARIN MEMNUNİYET SONUÇ ORTALAMALARI</a:t>
                      </a:r>
                      <a:endParaRPr lang="tr-TR">
                        <a:solidFill>
                          <a:sysClr val="windowText" lastClr="000000"/>
                        </a:solidFill>
                      </a:endParaRPr>
                    </a:p>
                  </a:txBody>
                  <a:tcPr/>
                </a:tc>
                <a:tc>
                  <a:txBody>
                    <a:bodyPr/>
                    <a:lstStyle/>
                    <a:p>
                      <a:r>
                        <a:rPr lang="tr-TR" dirty="0" smtClean="0">
                          <a:solidFill>
                            <a:sysClr val="windowText" lastClr="000000"/>
                          </a:solidFill>
                        </a:rPr>
                        <a:t>84,62</a:t>
                      </a:r>
                      <a:endParaRPr lang="tr-TR" dirty="0">
                        <a:solidFill>
                          <a:sysClr val="windowText" lastClr="000000"/>
                        </a:solidFill>
                      </a:endParaRPr>
                    </a:p>
                  </a:txBody>
                  <a:tcPr/>
                </a:tc>
                <a:extLst>
                  <a:ext uri="{0D108BD9-81ED-4DB2-BD59-A6C34878D82A}">
                    <a16:rowId xmlns:a16="http://schemas.microsoft.com/office/drawing/2014/main" val="1025125080"/>
                  </a:ext>
                </a:extLst>
              </a:tr>
              <a:tr h="370840">
                <a:tc>
                  <a:txBody>
                    <a:bodyPr/>
                    <a:lstStyle/>
                    <a:p>
                      <a:endParaRPr lang="tr-TR" dirty="0">
                        <a:solidFill>
                          <a:sysClr val="windowText" lastClr="000000"/>
                        </a:solidFill>
                      </a:endParaRPr>
                    </a:p>
                  </a:txBody>
                  <a:tcPr/>
                </a:tc>
                <a:tc>
                  <a:txBody>
                    <a:bodyPr/>
                    <a:lstStyle/>
                    <a:p>
                      <a:endParaRPr lang="tr-TR" dirty="0">
                        <a:solidFill>
                          <a:sysClr val="windowText" lastClr="000000"/>
                        </a:solidFill>
                      </a:endParaRPr>
                    </a:p>
                  </a:txBody>
                  <a:tcPr/>
                </a:tc>
                <a:extLst>
                  <a:ext uri="{0D108BD9-81ED-4DB2-BD59-A6C34878D82A}">
                    <a16:rowId xmlns:a16="http://schemas.microsoft.com/office/drawing/2014/main" val="1264531541"/>
                  </a:ext>
                </a:extLst>
              </a:tr>
            </a:tbl>
          </a:graphicData>
        </a:graphic>
      </p:graphicFrame>
    </p:spTree>
    <p:extLst>
      <p:ext uri="{BB962C8B-B14F-4D97-AF65-F5344CB8AC3E}">
        <p14:creationId xmlns:p14="http://schemas.microsoft.com/office/powerpoint/2010/main" val="1666700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56620" y="320820"/>
            <a:ext cx="5471363"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PAYDAŞ GERİBİLDİRİMLERİ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(ANKET ANALİZLERİ)</a:t>
            </a:r>
            <a:endParaRPr kumimoji="0" lang="en-US" sz="280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023"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B5FD65F3-C7DE-4600-8887-4B5B23190E55}"/>
              </a:ext>
            </a:extLst>
          </p:cNvPr>
          <p:cNvSpPr txBox="1"/>
          <p:nvPr/>
        </p:nvSpPr>
        <p:spPr>
          <a:xfrm>
            <a:off x="0" y="1465644"/>
            <a:ext cx="41945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srgbClr val="001626"/>
                </a:solidFill>
                <a:effectLst/>
                <a:uLnTx/>
                <a:uFillTx/>
                <a:latin typeface="Calibri" panose="020F0502020204030204"/>
                <a:ea typeface="+mn-ea"/>
                <a:cs typeface="+mn-cs"/>
              </a:rPr>
              <a:t>1- 2021-2022 Güz Ders Memnuniyet Oranı</a:t>
            </a:r>
          </a:p>
        </p:txBody>
      </p:sp>
      <p:pic>
        <p:nvPicPr>
          <p:cNvPr id="3" name="Resim 2"/>
          <p:cNvPicPr>
            <a:picLocks noChangeAspect="1"/>
          </p:cNvPicPr>
          <p:nvPr/>
        </p:nvPicPr>
        <p:blipFill>
          <a:blip r:embed="rId3"/>
          <a:stretch>
            <a:fillRect/>
          </a:stretch>
        </p:blipFill>
        <p:spPr>
          <a:xfrm>
            <a:off x="485680" y="2133601"/>
            <a:ext cx="8262446" cy="3991896"/>
          </a:xfrm>
          <a:prstGeom prst="rect">
            <a:avLst/>
          </a:prstGeom>
        </p:spPr>
      </p:pic>
    </p:spTree>
    <p:extLst>
      <p:ext uri="{BB962C8B-B14F-4D97-AF65-F5344CB8AC3E}">
        <p14:creationId xmlns:p14="http://schemas.microsoft.com/office/powerpoint/2010/main" val="4168387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56620" y="320820"/>
            <a:ext cx="5471363"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PAYDAŞ GERİBİLDİRİMLERİ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(ANKET ANALİZLERİ)</a:t>
            </a:r>
            <a:endParaRPr kumimoji="0" lang="en-US" sz="280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023"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B5FD65F3-C7DE-4600-8887-4B5B23190E55}"/>
              </a:ext>
            </a:extLst>
          </p:cNvPr>
          <p:cNvSpPr txBox="1"/>
          <p:nvPr/>
        </p:nvSpPr>
        <p:spPr>
          <a:xfrm>
            <a:off x="77823" y="1227118"/>
            <a:ext cx="41945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srgbClr val="001626"/>
                </a:solidFill>
                <a:effectLst/>
                <a:uLnTx/>
                <a:uFillTx/>
                <a:latin typeface="Calibri" panose="020F0502020204030204"/>
                <a:ea typeface="+mn-ea"/>
                <a:cs typeface="+mn-cs"/>
              </a:rPr>
              <a:t>1- 2021-2022 Güz Ders Memnuniyet Oranı</a:t>
            </a:r>
          </a:p>
        </p:txBody>
      </p:sp>
      <p:pic>
        <p:nvPicPr>
          <p:cNvPr id="5" name="Resim 4"/>
          <p:cNvPicPr>
            <a:picLocks noChangeAspect="1"/>
          </p:cNvPicPr>
          <p:nvPr/>
        </p:nvPicPr>
        <p:blipFill>
          <a:blip r:embed="rId3"/>
          <a:stretch>
            <a:fillRect/>
          </a:stretch>
        </p:blipFill>
        <p:spPr>
          <a:xfrm>
            <a:off x="77823" y="1720702"/>
            <a:ext cx="8583229" cy="1671427"/>
          </a:xfrm>
          <a:prstGeom prst="rect">
            <a:avLst/>
          </a:prstGeom>
        </p:spPr>
      </p:pic>
      <p:pic>
        <p:nvPicPr>
          <p:cNvPr id="6" name="Resim 5"/>
          <p:cNvPicPr>
            <a:picLocks noChangeAspect="1"/>
          </p:cNvPicPr>
          <p:nvPr/>
        </p:nvPicPr>
        <p:blipFill>
          <a:blip r:embed="rId4"/>
          <a:stretch>
            <a:fillRect/>
          </a:stretch>
        </p:blipFill>
        <p:spPr>
          <a:xfrm>
            <a:off x="77823" y="3318342"/>
            <a:ext cx="8583229" cy="1133724"/>
          </a:xfrm>
          <a:prstGeom prst="rect">
            <a:avLst/>
          </a:prstGeom>
        </p:spPr>
      </p:pic>
      <p:pic>
        <p:nvPicPr>
          <p:cNvPr id="8" name="Resim 7"/>
          <p:cNvPicPr>
            <a:picLocks noChangeAspect="1"/>
          </p:cNvPicPr>
          <p:nvPr/>
        </p:nvPicPr>
        <p:blipFill>
          <a:blip r:embed="rId5"/>
          <a:stretch>
            <a:fillRect/>
          </a:stretch>
        </p:blipFill>
        <p:spPr>
          <a:xfrm>
            <a:off x="77824" y="4452066"/>
            <a:ext cx="8583228" cy="828528"/>
          </a:xfrm>
          <a:prstGeom prst="rect">
            <a:avLst/>
          </a:prstGeom>
        </p:spPr>
      </p:pic>
    </p:spTree>
    <p:extLst>
      <p:ext uri="{BB962C8B-B14F-4D97-AF65-F5344CB8AC3E}">
        <p14:creationId xmlns:p14="http://schemas.microsoft.com/office/powerpoint/2010/main" val="396680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15</a:t>
            </a:fld>
            <a:endParaRPr lang="tr-TR"/>
          </a:p>
        </p:txBody>
      </p:sp>
      <p:sp>
        <p:nvSpPr>
          <p:cNvPr id="7" name="Metin kutusu 4">
            <a:extLst>
              <a:ext uri="{FF2B5EF4-FFF2-40B4-BE49-F238E27FC236}">
                <a16:creationId xmlns:a16="http://schemas.microsoft.com/office/drawing/2014/main" id="{0983FF85-6A31-41EA-A11A-D71214CBEB4E}"/>
              </a:ext>
            </a:extLst>
          </p:cNvPr>
          <p:cNvSpPr txBox="1"/>
          <p:nvPr/>
        </p:nvSpPr>
        <p:spPr>
          <a:xfrm>
            <a:off x="1956620" y="320820"/>
            <a:ext cx="5471363"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PAYDAŞ GERİBİLDİRİMLERİ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(ANKET ANALİZLERİ)</a:t>
            </a:r>
            <a:endParaRPr kumimoji="0" lang="en-US" sz="280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53" y="476672"/>
            <a:ext cx="2762331" cy="586751"/>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a:extLst>
              <a:ext uri="{FF2B5EF4-FFF2-40B4-BE49-F238E27FC236}">
                <a16:creationId xmlns:a16="http://schemas.microsoft.com/office/drawing/2014/main" id="{B5FD65F3-C7DE-4600-8887-4B5B23190E55}"/>
              </a:ext>
            </a:extLst>
          </p:cNvPr>
          <p:cNvSpPr txBox="1"/>
          <p:nvPr/>
        </p:nvSpPr>
        <p:spPr>
          <a:xfrm>
            <a:off x="97487" y="1664445"/>
            <a:ext cx="41945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srgbClr val="001626"/>
                </a:solidFill>
                <a:effectLst/>
                <a:uLnTx/>
                <a:uFillTx/>
                <a:latin typeface="Calibri" panose="020F0502020204030204"/>
                <a:ea typeface="+mn-ea"/>
                <a:cs typeface="+mn-cs"/>
              </a:rPr>
              <a:t>1- 2021-2022 Güz Ders Memnuniyet Oranı</a:t>
            </a:r>
          </a:p>
        </p:txBody>
      </p:sp>
      <p:pic>
        <p:nvPicPr>
          <p:cNvPr id="2" name="Resim 1"/>
          <p:cNvPicPr>
            <a:picLocks noChangeAspect="1"/>
          </p:cNvPicPr>
          <p:nvPr/>
        </p:nvPicPr>
        <p:blipFill>
          <a:blip r:embed="rId3"/>
          <a:stretch>
            <a:fillRect/>
          </a:stretch>
        </p:blipFill>
        <p:spPr>
          <a:xfrm>
            <a:off x="430064" y="2423295"/>
            <a:ext cx="8187645" cy="2827131"/>
          </a:xfrm>
          <a:prstGeom prst="rect">
            <a:avLst/>
          </a:prstGeom>
        </p:spPr>
      </p:pic>
    </p:spTree>
    <p:extLst>
      <p:ext uri="{BB962C8B-B14F-4D97-AF65-F5344CB8AC3E}">
        <p14:creationId xmlns:p14="http://schemas.microsoft.com/office/powerpoint/2010/main" val="3657828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16</a:t>
            </a:fld>
            <a:endParaRPr lang="tr-TR"/>
          </a:p>
        </p:txBody>
      </p:sp>
      <p:pic>
        <p:nvPicPr>
          <p:cNvPr id="5" name="Resim 4"/>
          <p:cNvPicPr>
            <a:picLocks noChangeAspect="1"/>
          </p:cNvPicPr>
          <p:nvPr/>
        </p:nvPicPr>
        <p:blipFill>
          <a:blip r:embed="rId2"/>
          <a:stretch>
            <a:fillRect/>
          </a:stretch>
        </p:blipFill>
        <p:spPr>
          <a:xfrm>
            <a:off x="184328" y="2171160"/>
            <a:ext cx="8574954" cy="1597803"/>
          </a:xfrm>
          <a:prstGeom prst="rect">
            <a:avLst/>
          </a:prstGeom>
        </p:spPr>
      </p:pic>
      <p:sp>
        <p:nvSpPr>
          <p:cNvPr id="6" name="Metin kutusu 4">
            <a:extLst>
              <a:ext uri="{FF2B5EF4-FFF2-40B4-BE49-F238E27FC236}">
                <a16:creationId xmlns:a16="http://schemas.microsoft.com/office/drawing/2014/main" id="{0983FF85-6A31-41EA-A11A-D71214CBEB4E}"/>
              </a:ext>
            </a:extLst>
          </p:cNvPr>
          <p:cNvSpPr txBox="1"/>
          <p:nvPr/>
        </p:nvSpPr>
        <p:spPr>
          <a:xfrm>
            <a:off x="1956620" y="320820"/>
            <a:ext cx="5471363"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PAYDAŞ GERİBİLDİRİMLERİ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(ANKET ANALİZLERİ)</a:t>
            </a:r>
            <a:endParaRPr kumimoji="0" lang="en-US" sz="280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endParaRPr>
          </a:p>
        </p:txBody>
      </p:sp>
      <p:pic>
        <p:nvPicPr>
          <p:cNvPr id="7"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3" y="476672"/>
            <a:ext cx="2762331" cy="586751"/>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a:extLst>
              <a:ext uri="{FF2B5EF4-FFF2-40B4-BE49-F238E27FC236}">
                <a16:creationId xmlns:a16="http://schemas.microsoft.com/office/drawing/2014/main" id="{B5FD65F3-C7DE-4600-8887-4B5B23190E55}"/>
              </a:ext>
            </a:extLst>
          </p:cNvPr>
          <p:cNvSpPr txBox="1"/>
          <p:nvPr/>
        </p:nvSpPr>
        <p:spPr>
          <a:xfrm>
            <a:off x="97487" y="1664445"/>
            <a:ext cx="41945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i="0" u="none" strike="noStrike" kern="1200" cap="none" spc="0" normalizeH="0" baseline="0" noProof="0" dirty="0">
                <a:ln>
                  <a:noFill/>
                </a:ln>
                <a:solidFill>
                  <a:srgbClr val="001626"/>
                </a:solidFill>
                <a:effectLst/>
                <a:uLnTx/>
                <a:uFillTx/>
                <a:latin typeface="Calibri" panose="020F0502020204030204"/>
                <a:ea typeface="+mn-ea"/>
                <a:cs typeface="+mn-cs"/>
              </a:rPr>
              <a:t>1- 2021-2022 Güz Ders Memnuniyet Oranı</a:t>
            </a:r>
          </a:p>
        </p:txBody>
      </p:sp>
      <p:pic>
        <p:nvPicPr>
          <p:cNvPr id="11" name="Resim 10"/>
          <p:cNvPicPr>
            <a:picLocks noChangeAspect="1"/>
          </p:cNvPicPr>
          <p:nvPr/>
        </p:nvPicPr>
        <p:blipFill>
          <a:blip r:embed="rId4"/>
          <a:stretch>
            <a:fillRect/>
          </a:stretch>
        </p:blipFill>
        <p:spPr>
          <a:xfrm>
            <a:off x="159117" y="3768963"/>
            <a:ext cx="8625376" cy="1312390"/>
          </a:xfrm>
          <a:prstGeom prst="rect">
            <a:avLst/>
          </a:prstGeom>
        </p:spPr>
      </p:pic>
      <p:pic>
        <p:nvPicPr>
          <p:cNvPr id="13" name="Resim 12"/>
          <p:cNvPicPr>
            <a:picLocks noChangeAspect="1"/>
          </p:cNvPicPr>
          <p:nvPr/>
        </p:nvPicPr>
        <p:blipFill>
          <a:blip r:embed="rId5"/>
          <a:stretch>
            <a:fillRect/>
          </a:stretch>
        </p:blipFill>
        <p:spPr>
          <a:xfrm>
            <a:off x="159117" y="5075199"/>
            <a:ext cx="8625376" cy="428950"/>
          </a:xfrm>
          <a:prstGeom prst="rect">
            <a:avLst/>
          </a:prstGeom>
        </p:spPr>
      </p:pic>
    </p:spTree>
    <p:extLst>
      <p:ext uri="{BB962C8B-B14F-4D97-AF65-F5344CB8AC3E}">
        <p14:creationId xmlns:p14="http://schemas.microsoft.com/office/powerpoint/2010/main" val="2260431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17</a:t>
            </a:fld>
            <a:endParaRPr lang="tr-TR"/>
          </a:p>
        </p:txBody>
      </p:sp>
      <p:sp>
        <p:nvSpPr>
          <p:cNvPr id="5" name="Metin kutusu 4">
            <a:extLst>
              <a:ext uri="{FF2B5EF4-FFF2-40B4-BE49-F238E27FC236}">
                <a16:creationId xmlns:a16="http://schemas.microsoft.com/office/drawing/2014/main" id="{0983FF85-6A31-41EA-A11A-D71214CBEB4E}"/>
              </a:ext>
            </a:extLst>
          </p:cNvPr>
          <p:cNvSpPr txBox="1"/>
          <p:nvPr/>
        </p:nvSpPr>
        <p:spPr>
          <a:xfrm>
            <a:off x="2609474" y="295736"/>
            <a:ext cx="5471363"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PAYDAŞ GERİBİLDİRİMLERİ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(ANKET ANALİZLERİ)</a:t>
            </a:r>
            <a:endParaRPr kumimoji="0" lang="en-US" sz="2800" b="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533" y="476671"/>
            <a:ext cx="2762335" cy="586752"/>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536E5A8B-3BB6-4C5F-A88A-EE855C5AF837}"/>
              </a:ext>
            </a:extLst>
          </p:cNvPr>
          <p:cNvSpPr txBox="1"/>
          <p:nvPr/>
        </p:nvSpPr>
        <p:spPr>
          <a:xfrm>
            <a:off x="961295" y="1430778"/>
            <a:ext cx="50397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rgbClr val="001626"/>
                </a:solidFill>
                <a:latin typeface="Calibri" panose="020F0502020204030204"/>
              </a:rPr>
              <a:t>2</a:t>
            </a:r>
            <a:r>
              <a:rPr kumimoji="0" lang="tr-TR" sz="1800" b="1" i="0" u="none" strike="noStrike" kern="1200" cap="none" spc="0" normalizeH="0" baseline="0" noProof="0" dirty="0">
                <a:ln>
                  <a:noFill/>
                </a:ln>
                <a:solidFill>
                  <a:srgbClr val="001626"/>
                </a:solidFill>
                <a:effectLst/>
                <a:uLnTx/>
                <a:uFillTx/>
                <a:latin typeface="Calibri" panose="020F0502020204030204"/>
                <a:ea typeface="+mn-ea"/>
                <a:cs typeface="+mn-cs"/>
              </a:rPr>
              <a:t>- 2021-2022 Güz Akademisyen Memnuniyet Oranı</a:t>
            </a:r>
          </a:p>
        </p:txBody>
      </p:sp>
      <p:graphicFrame>
        <p:nvGraphicFramePr>
          <p:cNvPr id="8" name="Tablo 7"/>
          <p:cNvGraphicFramePr>
            <a:graphicFrameLocks noGrp="1"/>
          </p:cNvGraphicFramePr>
          <p:nvPr>
            <p:extLst>
              <p:ext uri="{D42A27DB-BD31-4B8C-83A1-F6EECF244321}">
                <p14:modId xmlns:p14="http://schemas.microsoft.com/office/powerpoint/2010/main" val="1875053084"/>
              </p:ext>
            </p:extLst>
          </p:nvPr>
        </p:nvGraphicFramePr>
        <p:xfrm>
          <a:off x="768095" y="2167465"/>
          <a:ext cx="6861736" cy="912428"/>
        </p:xfrm>
        <a:graphic>
          <a:graphicData uri="http://schemas.openxmlformats.org/drawingml/2006/table">
            <a:tbl>
              <a:tblPr/>
              <a:tblGrid>
                <a:gridCol w="1715434">
                  <a:extLst>
                    <a:ext uri="{9D8B030D-6E8A-4147-A177-3AD203B41FA5}">
                      <a16:colId xmlns:a16="http://schemas.microsoft.com/office/drawing/2014/main" val="585952920"/>
                    </a:ext>
                  </a:extLst>
                </a:gridCol>
                <a:gridCol w="1715434">
                  <a:extLst>
                    <a:ext uri="{9D8B030D-6E8A-4147-A177-3AD203B41FA5}">
                      <a16:colId xmlns:a16="http://schemas.microsoft.com/office/drawing/2014/main" val="3638949951"/>
                    </a:ext>
                  </a:extLst>
                </a:gridCol>
                <a:gridCol w="1715434">
                  <a:extLst>
                    <a:ext uri="{9D8B030D-6E8A-4147-A177-3AD203B41FA5}">
                      <a16:colId xmlns:a16="http://schemas.microsoft.com/office/drawing/2014/main" val="3546023829"/>
                    </a:ext>
                  </a:extLst>
                </a:gridCol>
                <a:gridCol w="1715434">
                  <a:extLst>
                    <a:ext uri="{9D8B030D-6E8A-4147-A177-3AD203B41FA5}">
                      <a16:colId xmlns:a16="http://schemas.microsoft.com/office/drawing/2014/main" val="2984917305"/>
                    </a:ext>
                  </a:extLst>
                </a:gridCol>
              </a:tblGrid>
              <a:tr h="456214">
                <a:tc>
                  <a:txBody>
                    <a:bodyPr/>
                    <a:lstStyle/>
                    <a:p>
                      <a:pPr algn="l" fontAlgn="t"/>
                      <a:r>
                        <a:rPr lang="tr-TR" sz="1000" b="0" i="0" u="none" strike="noStrike">
                          <a:solidFill>
                            <a:srgbClr val="333333"/>
                          </a:solidFill>
                          <a:effectLst/>
                          <a:latin typeface="Segoe UI" panose="020B0502040204020203" pitchFamily="34" charset="0"/>
                        </a:rPr>
                        <a:t>Cem</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SEZER</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110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86.04</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7871467"/>
                  </a:ext>
                </a:extLst>
              </a:tr>
              <a:tr h="456214">
                <a:tc>
                  <a:txBody>
                    <a:bodyPr/>
                    <a:lstStyle/>
                    <a:p>
                      <a:pPr algn="l" fontAlgn="t"/>
                      <a:r>
                        <a:rPr lang="tr-TR" sz="1000" b="0" i="0" u="none" strike="noStrike">
                          <a:solidFill>
                            <a:srgbClr val="333333"/>
                          </a:solidFill>
                          <a:effectLst/>
                          <a:latin typeface="Segoe UI" panose="020B0502040204020203" pitchFamily="34" charset="0"/>
                        </a:rPr>
                        <a:t>Cem</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SEZER</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291</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86.28</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7081143"/>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2893693626"/>
              </p:ext>
            </p:extLst>
          </p:nvPr>
        </p:nvGraphicFramePr>
        <p:xfrm>
          <a:off x="768095" y="3079893"/>
          <a:ext cx="6861736" cy="725616"/>
        </p:xfrm>
        <a:graphic>
          <a:graphicData uri="http://schemas.openxmlformats.org/drawingml/2006/table">
            <a:tbl>
              <a:tblPr/>
              <a:tblGrid>
                <a:gridCol w="1715434">
                  <a:extLst>
                    <a:ext uri="{9D8B030D-6E8A-4147-A177-3AD203B41FA5}">
                      <a16:colId xmlns:a16="http://schemas.microsoft.com/office/drawing/2014/main" val="2729710395"/>
                    </a:ext>
                  </a:extLst>
                </a:gridCol>
                <a:gridCol w="1715434">
                  <a:extLst>
                    <a:ext uri="{9D8B030D-6E8A-4147-A177-3AD203B41FA5}">
                      <a16:colId xmlns:a16="http://schemas.microsoft.com/office/drawing/2014/main" val="2465609812"/>
                    </a:ext>
                  </a:extLst>
                </a:gridCol>
                <a:gridCol w="1715434">
                  <a:extLst>
                    <a:ext uri="{9D8B030D-6E8A-4147-A177-3AD203B41FA5}">
                      <a16:colId xmlns:a16="http://schemas.microsoft.com/office/drawing/2014/main" val="2111267869"/>
                    </a:ext>
                  </a:extLst>
                </a:gridCol>
                <a:gridCol w="1715434">
                  <a:extLst>
                    <a:ext uri="{9D8B030D-6E8A-4147-A177-3AD203B41FA5}">
                      <a16:colId xmlns:a16="http://schemas.microsoft.com/office/drawing/2014/main" val="3149887850"/>
                    </a:ext>
                  </a:extLst>
                </a:gridCol>
              </a:tblGrid>
              <a:tr h="362808">
                <a:tc>
                  <a:txBody>
                    <a:bodyPr/>
                    <a:lstStyle/>
                    <a:p>
                      <a:pPr algn="l" fontAlgn="t"/>
                      <a:r>
                        <a:rPr lang="tr-TR" sz="1000" b="0" i="0" u="none" strike="noStrike">
                          <a:solidFill>
                            <a:srgbClr val="333333"/>
                          </a:solidFill>
                          <a:effectLst/>
                          <a:latin typeface="Segoe UI" panose="020B0502040204020203" pitchFamily="34" charset="0"/>
                        </a:rPr>
                        <a:t>Lütfiye Bikem</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SÜZEN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110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86.04</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3715353"/>
                  </a:ext>
                </a:extLst>
              </a:tr>
              <a:tr h="362808">
                <a:tc>
                  <a:txBody>
                    <a:bodyPr/>
                    <a:lstStyle/>
                    <a:p>
                      <a:pPr algn="l" fontAlgn="t"/>
                      <a:r>
                        <a:rPr lang="tr-TR" sz="1000" b="0" i="0" u="none" strike="noStrike">
                          <a:solidFill>
                            <a:srgbClr val="333333"/>
                          </a:solidFill>
                          <a:effectLst/>
                          <a:latin typeface="Segoe UI" panose="020B0502040204020203" pitchFamily="34" charset="0"/>
                        </a:rPr>
                        <a:t>Lütfiye Bikem</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SÜZEN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291</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86.28</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3736456"/>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188053016"/>
              </p:ext>
            </p:extLst>
          </p:nvPr>
        </p:nvGraphicFramePr>
        <p:xfrm>
          <a:off x="768095" y="3805509"/>
          <a:ext cx="6861736" cy="621716"/>
        </p:xfrm>
        <a:graphic>
          <a:graphicData uri="http://schemas.openxmlformats.org/drawingml/2006/table">
            <a:tbl>
              <a:tblPr/>
              <a:tblGrid>
                <a:gridCol w="1715434">
                  <a:extLst>
                    <a:ext uri="{9D8B030D-6E8A-4147-A177-3AD203B41FA5}">
                      <a16:colId xmlns:a16="http://schemas.microsoft.com/office/drawing/2014/main" val="2304464540"/>
                    </a:ext>
                  </a:extLst>
                </a:gridCol>
                <a:gridCol w="1715434">
                  <a:extLst>
                    <a:ext uri="{9D8B030D-6E8A-4147-A177-3AD203B41FA5}">
                      <a16:colId xmlns:a16="http://schemas.microsoft.com/office/drawing/2014/main" val="2314294283"/>
                    </a:ext>
                  </a:extLst>
                </a:gridCol>
                <a:gridCol w="1715434">
                  <a:extLst>
                    <a:ext uri="{9D8B030D-6E8A-4147-A177-3AD203B41FA5}">
                      <a16:colId xmlns:a16="http://schemas.microsoft.com/office/drawing/2014/main" val="3856354589"/>
                    </a:ext>
                  </a:extLst>
                </a:gridCol>
                <a:gridCol w="1715434">
                  <a:extLst>
                    <a:ext uri="{9D8B030D-6E8A-4147-A177-3AD203B41FA5}">
                      <a16:colId xmlns:a16="http://schemas.microsoft.com/office/drawing/2014/main" val="2678967560"/>
                    </a:ext>
                  </a:extLst>
                </a:gridCol>
              </a:tblGrid>
              <a:tr h="310858">
                <a:tc>
                  <a:txBody>
                    <a:bodyPr/>
                    <a:lstStyle/>
                    <a:p>
                      <a:pPr algn="l" fontAlgn="t"/>
                      <a:r>
                        <a:rPr lang="tr-TR" sz="1000" b="0" i="0" u="none" strike="noStrike">
                          <a:solidFill>
                            <a:srgbClr val="333333"/>
                          </a:solidFill>
                          <a:effectLst/>
                          <a:latin typeface="Segoe UI" panose="020B0502040204020203" pitchFamily="34" charset="0"/>
                        </a:rPr>
                        <a:t>Seval</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TÜRK</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110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86.04</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5360916"/>
                  </a:ext>
                </a:extLst>
              </a:tr>
              <a:tr h="310858">
                <a:tc>
                  <a:txBody>
                    <a:bodyPr/>
                    <a:lstStyle/>
                    <a:p>
                      <a:pPr algn="l" fontAlgn="t"/>
                      <a:r>
                        <a:rPr lang="tr-TR" sz="1000" b="0" i="0" u="none" strike="noStrike">
                          <a:solidFill>
                            <a:srgbClr val="333333"/>
                          </a:solidFill>
                          <a:effectLst/>
                          <a:latin typeface="Segoe UI" panose="020B0502040204020203" pitchFamily="34" charset="0"/>
                        </a:rPr>
                        <a:t>Seval</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TÜRK</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291</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86.28</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6929441"/>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3992961370"/>
              </p:ext>
            </p:extLst>
          </p:nvPr>
        </p:nvGraphicFramePr>
        <p:xfrm>
          <a:off x="768095" y="4425679"/>
          <a:ext cx="6861736" cy="575520"/>
        </p:xfrm>
        <a:graphic>
          <a:graphicData uri="http://schemas.openxmlformats.org/drawingml/2006/table">
            <a:tbl>
              <a:tblPr/>
              <a:tblGrid>
                <a:gridCol w="1715434">
                  <a:extLst>
                    <a:ext uri="{9D8B030D-6E8A-4147-A177-3AD203B41FA5}">
                      <a16:colId xmlns:a16="http://schemas.microsoft.com/office/drawing/2014/main" val="4057721658"/>
                    </a:ext>
                  </a:extLst>
                </a:gridCol>
                <a:gridCol w="1715434">
                  <a:extLst>
                    <a:ext uri="{9D8B030D-6E8A-4147-A177-3AD203B41FA5}">
                      <a16:colId xmlns:a16="http://schemas.microsoft.com/office/drawing/2014/main" val="1704672581"/>
                    </a:ext>
                  </a:extLst>
                </a:gridCol>
                <a:gridCol w="1715434">
                  <a:extLst>
                    <a:ext uri="{9D8B030D-6E8A-4147-A177-3AD203B41FA5}">
                      <a16:colId xmlns:a16="http://schemas.microsoft.com/office/drawing/2014/main" val="3954384238"/>
                    </a:ext>
                  </a:extLst>
                </a:gridCol>
                <a:gridCol w="1715434">
                  <a:extLst>
                    <a:ext uri="{9D8B030D-6E8A-4147-A177-3AD203B41FA5}">
                      <a16:colId xmlns:a16="http://schemas.microsoft.com/office/drawing/2014/main" val="2059150443"/>
                    </a:ext>
                  </a:extLst>
                </a:gridCol>
              </a:tblGrid>
              <a:tr h="287760">
                <a:tc>
                  <a:txBody>
                    <a:bodyPr/>
                    <a:lstStyle/>
                    <a:p>
                      <a:pPr algn="l" fontAlgn="t"/>
                      <a:r>
                        <a:rPr lang="tr-TR" sz="1000" b="0" i="0" u="none" strike="noStrike">
                          <a:solidFill>
                            <a:srgbClr val="333333"/>
                          </a:solidFill>
                          <a:effectLst/>
                          <a:latin typeface="Segoe UI" panose="020B0502040204020203" pitchFamily="34" charset="0"/>
                        </a:rPr>
                        <a:t>Zerrin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BARUT</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110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86.04</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1950015"/>
                  </a:ext>
                </a:extLst>
              </a:tr>
              <a:tr h="287760">
                <a:tc>
                  <a:txBody>
                    <a:bodyPr/>
                    <a:lstStyle/>
                    <a:p>
                      <a:pPr algn="l" fontAlgn="t"/>
                      <a:r>
                        <a:rPr lang="tr-TR" sz="1000" b="0" i="0" u="none" strike="noStrike">
                          <a:solidFill>
                            <a:srgbClr val="333333"/>
                          </a:solidFill>
                          <a:effectLst/>
                          <a:latin typeface="Segoe UI" panose="020B0502040204020203" pitchFamily="34" charset="0"/>
                        </a:rPr>
                        <a:t>Zerrin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BARUT</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293</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84.32</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4111717"/>
                  </a:ext>
                </a:extLst>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3984264774"/>
              </p:ext>
            </p:extLst>
          </p:nvPr>
        </p:nvGraphicFramePr>
        <p:xfrm>
          <a:off x="768095" y="5001197"/>
          <a:ext cx="6861736" cy="1281616"/>
        </p:xfrm>
        <a:graphic>
          <a:graphicData uri="http://schemas.openxmlformats.org/drawingml/2006/table">
            <a:tbl>
              <a:tblPr/>
              <a:tblGrid>
                <a:gridCol w="1715434">
                  <a:extLst>
                    <a:ext uri="{9D8B030D-6E8A-4147-A177-3AD203B41FA5}">
                      <a16:colId xmlns:a16="http://schemas.microsoft.com/office/drawing/2014/main" val="3667045019"/>
                    </a:ext>
                  </a:extLst>
                </a:gridCol>
                <a:gridCol w="1715434">
                  <a:extLst>
                    <a:ext uri="{9D8B030D-6E8A-4147-A177-3AD203B41FA5}">
                      <a16:colId xmlns:a16="http://schemas.microsoft.com/office/drawing/2014/main" val="162370840"/>
                    </a:ext>
                  </a:extLst>
                </a:gridCol>
                <a:gridCol w="1715434">
                  <a:extLst>
                    <a:ext uri="{9D8B030D-6E8A-4147-A177-3AD203B41FA5}">
                      <a16:colId xmlns:a16="http://schemas.microsoft.com/office/drawing/2014/main" val="3447873918"/>
                    </a:ext>
                  </a:extLst>
                </a:gridCol>
                <a:gridCol w="1715434">
                  <a:extLst>
                    <a:ext uri="{9D8B030D-6E8A-4147-A177-3AD203B41FA5}">
                      <a16:colId xmlns:a16="http://schemas.microsoft.com/office/drawing/2014/main" val="795477051"/>
                    </a:ext>
                  </a:extLst>
                </a:gridCol>
              </a:tblGrid>
              <a:tr h="320404">
                <a:tc>
                  <a:txBody>
                    <a:bodyPr/>
                    <a:lstStyle/>
                    <a:p>
                      <a:pPr algn="l" fontAlgn="t"/>
                      <a:r>
                        <a:rPr lang="tr-TR" sz="1000" b="0" i="0" u="none" strike="noStrike">
                          <a:solidFill>
                            <a:srgbClr val="333333"/>
                          </a:solidFill>
                          <a:effectLst/>
                          <a:latin typeface="Segoe UI" panose="020B0502040204020203" pitchFamily="34" charset="0"/>
                        </a:rPr>
                        <a:t>Kerem</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YILMAZ</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111</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84.60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2867149"/>
                  </a:ext>
                </a:extLst>
              </a:tr>
              <a:tr h="320404">
                <a:tc>
                  <a:txBody>
                    <a:bodyPr/>
                    <a:lstStyle/>
                    <a:p>
                      <a:pPr algn="l" fontAlgn="t"/>
                      <a:r>
                        <a:rPr lang="tr-TR" sz="1000" b="0" i="0" u="none" strike="noStrike">
                          <a:solidFill>
                            <a:srgbClr val="333333"/>
                          </a:solidFill>
                          <a:effectLst/>
                          <a:latin typeface="Segoe UI" panose="020B0502040204020203" pitchFamily="34" charset="0"/>
                        </a:rPr>
                        <a:t>Kerem</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YILMAZ</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120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84.18</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8444706"/>
                  </a:ext>
                </a:extLst>
              </a:tr>
              <a:tr h="320404">
                <a:tc>
                  <a:txBody>
                    <a:bodyPr/>
                    <a:lstStyle/>
                    <a:p>
                      <a:pPr algn="l" fontAlgn="t"/>
                      <a:r>
                        <a:rPr lang="tr-TR" sz="1000" b="0" i="0" u="none" strike="noStrike">
                          <a:solidFill>
                            <a:srgbClr val="333333"/>
                          </a:solidFill>
                          <a:effectLst/>
                          <a:latin typeface="Segoe UI" panose="020B0502040204020203" pitchFamily="34" charset="0"/>
                        </a:rPr>
                        <a:t>Kerem</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YILMAZ</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80.04</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7226969"/>
                  </a:ext>
                </a:extLst>
              </a:tr>
              <a:tr h="320404">
                <a:tc>
                  <a:txBody>
                    <a:bodyPr/>
                    <a:lstStyle/>
                    <a:p>
                      <a:pPr algn="l" fontAlgn="t"/>
                      <a:r>
                        <a:rPr lang="tr-TR" sz="1000" b="0" i="0" u="none" strike="noStrike">
                          <a:solidFill>
                            <a:srgbClr val="333333"/>
                          </a:solidFill>
                          <a:effectLst/>
                          <a:latin typeface="Segoe UI" panose="020B0502040204020203" pitchFamily="34" charset="0"/>
                        </a:rPr>
                        <a:t>Kerem</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YILMAZ</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293</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84.32</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7705402"/>
                  </a:ext>
                </a:extLst>
              </a:tr>
            </a:tbl>
          </a:graphicData>
        </a:graphic>
      </p:graphicFrame>
    </p:spTree>
    <p:extLst>
      <p:ext uri="{BB962C8B-B14F-4D97-AF65-F5344CB8AC3E}">
        <p14:creationId xmlns:p14="http://schemas.microsoft.com/office/powerpoint/2010/main" val="1397229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18</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687665777"/>
              </p:ext>
            </p:extLst>
          </p:nvPr>
        </p:nvGraphicFramePr>
        <p:xfrm>
          <a:off x="827089" y="3193851"/>
          <a:ext cx="7253748" cy="1407648"/>
        </p:xfrm>
        <a:graphic>
          <a:graphicData uri="http://schemas.openxmlformats.org/drawingml/2006/table">
            <a:tbl>
              <a:tblPr/>
              <a:tblGrid>
                <a:gridCol w="1813437">
                  <a:extLst>
                    <a:ext uri="{9D8B030D-6E8A-4147-A177-3AD203B41FA5}">
                      <a16:colId xmlns:a16="http://schemas.microsoft.com/office/drawing/2014/main" val="1835424323"/>
                    </a:ext>
                  </a:extLst>
                </a:gridCol>
                <a:gridCol w="1813437">
                  <a:extLst>
                    <a:ext uri="{9D8B030D-6E8A-4147-A177-3AD203B41FA5}">
                      <a16:colId xmlns:a16="http://schemas.microsoft.com/office/drawing/2014/main" val="422156939"/>
                    </a:ext>
                  </a:extLst>
                </a:gridCol>
                <a:gridCol w="1813437">
                  <a:extLst>
                    <a:ext uri="{9D8B030D-6E8A-4147-A177-3AD203B41FA5}">
                      <a16:colId xmlns:a16="http://schemas.microsoft.com/office/drawing/2014/main" val="1226660571"/>
                    </a:ext>
                  </a:extLst>
                </a:gridCol>
                <a:gridCol w="1813437">
                  <a:extLst>
                    <a:ext uri="{9D8B030D-6E8A-4147-A177-3AD203B41FA5}">
                      <a16:colId xmlns:a16="http://schemas.microsoft.com/office/drawing/2014/main" val="643274059"/>
                    </a:ext>
                  </a:extLst>
                </a:gridCol>
              </a:tblGrid>
              <a:tr h="351912">
                <a:tc>
                  <a:txBody>
                    <a:bodyPr/>
                    <a:lstStyle/>
                    <a:p>
                      <a:pPr algn="l" fontAlgn="t"/>
                      <a:r>
                        <a:rPr lang="tr-TR" sz="1000" b="0" i="0" u="none" strike="noStrike">
                          <a:solidFill>
                            <a:srgbClr val="333333"/>
                          </a:solidFill>
                          <a:effectLst/>
                          <a:latin typeface="Segoe UI" panose="020B0502040204020203" pitchFamily="34" charset="0"/>
                        </a:rPr>
                        <a:t>Mehmet Fatih</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ÖZMEN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111</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84.60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5384354"/>
                  </a:ext>
                </a:extLst>
              </a:tr>
              <a:tr h="351912">
                <a:tc>
                  <a:txBody>
                    <a:bodyPr/>
                    <a:lstStyle/>
                    <a:p>
                      <a:pPr algn="l" fontAlgn="t"/>
                      <a:r>
                        <a:rPr lang="tr-TR" sz="1000" b="0" i="0" u="none" strike="noStrike">
                          <a:solidFill>
                            <a:srgbClr val="333333"/>
                          </a:solidFill>
                          <a:effectLst/>
                          <a:latin typeface="Segoe UI" panose="020B0502040204020203" pitchFamily="34" charset="0"/>
                        </a:rPr>
                        <a:t>Mehmet Fatih</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ÖZMEN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120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84.18</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1786368"/>
                  </a:ext>
                </a:extLst>
              </a:tr>
              <a:tr h="351912">
                <a:tc>
                  <a:txBody>
                    <a:bodyPr/>
                    <a:lstStyle/>
                    <a:p>
                      <a:pPr algn="l" fontAlgn="t"/>
                      <a:r>
                        <a:rPr lang="tr-TR" sz="1000" b="0" i="0" u="none" strike="noStrike">
                          <a:solidFill>
                            <a:srgbClr val="333333"/>
                          </a:solidFill>
                          <a:effectLst/>
                          <a:latin typeface="Segoe UI" panose="020B0502040204020203" pitchFamily="34" charset="0"/>
                        </a:rPr>
                        <a:t>Mehmet Fatih</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ÖZMEN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80.04</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6802219"/>
                  </a:ext>
                </a:extLst>
              </a:tr>
              <a:tr h="351912">
                <a:tc>
                  <a:txBody>
                    <a:bodyPr/>
                    <a:lstStyle/>
                    <a:p>
                      <a:pPr algn="l" fontAlgn="t"/>
                      <a:r>
                        <a:rPr lang="tr-TR" sz="1000" b="0" i="0" u="none" strike="noStrike">
                          <a:solidFill>
                            <a:srgbClr val="333333"/>
                          </a:solidFill>
                          <a:effectLst/>
                          <a:latin typeface="Segoe UI" panose="020B0502040204020203" pitchFamily="34" charset="0"/>
                        </a:rPr>
                        <a:t>Mehmet Fatih</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ÖZMEN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293</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84.32</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9761294"/>
                  </a:ext>
                </a:extLst>
              </a:tr>
            </a:tbl>
          </a:graphicData>
        </a:graphic>
      </p:graphicFrame>
      <p:sp>
        <p:nvSpPr>
          <p:cNvPr id="6" name="Metin kutusu 5">
            <a:extLst>
              <a:ext uri="{FF2B5EF4-FFF2-40B4-BE49-F238E27FC236}">
                <a16:creationId xmlns:a16="http://schemas.microsoft.com/office/drawing/2014/main" id="{0983FF85-6A31-41EA-A11A-D71214CBEB4E}"/>
              </a:ext>
            </a:extLst>
          </p:cNvPr>
          <p:cNvSpPr txBox="1"/>
          <p:nvPr/>
        </p:nvSpPr>
        <p:spPr>
          <a:xfrm>
            <a:off x="2609474" y="295736"/>
            <a:ext cx="5471363"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PAYDAŞ GERİBİLDİRİMLERİ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cs typeface="+mn-cs"/>
              </a:rPr>
              <a:t>(ANKET ANALİZLERİ)</a:t>
            </a:r>
            <a:endParaRPr kumimoji="0" lang="en-US" sz="2800" b="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endParaRPr>
          </a:p>
        </p:txBody>
      </p:sp>
      <p:pic>
        <p:nvPicPr>
          <p:cNvPr id="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533" y="476671"/>
            <a:ext cx="2762335" cy="586752"/>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a:extLst>
              <a:ext uri="{FF2B5EF4-FFF2-40B4-BE49-F238E27FC236}">
                <a16:creationId xmlns:a16="http://schemas.microsoft.com/office/drawing/2014/main" id="{536E5A8B-3BB6-4C5F-A88A-EE855C5AF837}"/>
              </a:ext>
            </a:extLst>
          </p:cNvPr>
          <p:cNvSpPr txBox="1"/>
          <p:nvPr/>
        </p:nvSpPr>
        <p:spPr>
          <a:xfrm>
            <a:off x="961295" y="1430778"/>
            <a:ext cx="50397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a:solidFill>
                  <a:srgbClr val="001626"/>
                </a:solidFill>
                <a:latin typeface="Calibri" panose="020F0502020204030204"/>
              </a:rPr>
              <a:t>2</a:t>
            </a:r>
            <a:r>
              <a:rPr kumimoji="0" lang="tr-TR" sz="1800" b="1" i="0" u="none" strike="noStrike" kern="1200" cap="none" spc="0" normalizeH="0" baseline="0" noProof="0" dirty="0">
                <a:ln>
                  <a:noFill/>
                </a:ln>
                <a:solidFill>
                  <a:srgbClr val="001626"/>
                </a:solidFill>
                <a:effectLst/>
                <a:uLnTx/>
                <a:uFillTx/>
                <a:latin typeface="Calibri" panose="020F0502020204030204"/>
                <a:ea typeface="+mn-ea"/>
                <a:cs typeface="+mn-cs"/>
              </a:rPr>
              <a:t>- 2021-2022 Güz Akademisyen Memnuniyet Oranı</a:t>
            </a:r>
          </a:p>
        </p:txBody>
      </p:sp>
      <p:graphicFrame>
        <p:nvGraphicFramePr>
          <p:cNvPr id="9" name="Tablo 8"/>
          <p:cNvGraphicFramePr>
            <a:graphicFrameLocks noGrp="1"/>
          </p:cNvGraphicFramePr>
          <p:nvPr>
            <p:extLst>
              <p:ext uri="{D42A27DB-BD31-4B8C-83A1-F6EECF244321}">
                <p14:modId xmlns:p14="http://schemas.microsoft.com/office/powerpoint/2010/main" val="3150519337"/>
              </p:ext>
            </p:extLst>
          </p:nvPr>
        </p:nvGraphicFramePr>
        <p:xfrm>
          <a:off x="827089" y="2090579"/>
          <a:ext cx="7253748" cy="1103272"/>
        </p:xfrm>
        <a:graphic>
          <a:graphicData uri="http://schemas.openxmlformats.org/drawingml/2006/table">
            <a:tbl>
              <a:tblPr/>
              <a:tblGrid>
                <a:gridCol w="1813437">
                  <a:extLst>
                    <a:ext uri="{9D8B030D-6E8A-4147-A177-3AD203B41FA5}">
                      <a16:colId xmlns:a16="http://schemas.microsoft.com/office/drawing/2014/main" val="2993899838"/>
                    </a:ext>
                  </a:extLst>
                </a:gridCol>
                <a:gridCol w="1813437">
                  <a:extLst>
                    <a:ext uri="{9D8B030D-6E8A-4147-A177-3AD203B41FA5}">
                      <a16:colId xmlns:a16="http://schemas.microsoft.com/office/drawing/2014/main" val="3302337375"/>
                    </a:ext>
                  </a:extLst>
                </a:gridCol>
                <a:gridCol w="1813437">
                  <a:extLst>
                    <a:ext uri="{9D8B030D-6E8A-4147-A177-3AD203B41FA5}">
                      <a16:colId xmlns:a16="http://schemas.microsoft.com/office/drawing/2014/main" val="1119708999"/>
                    </a:ext>
                  </a:extLst>
                </a:gridCol>
                <a:gridCol w="1813437">
                  <a:extLst>
                    <a:ext uri="{9D8B030D-6E8A-4147-A177-3AD203B41FA5}">
                      <a16:colId xmlns:a16="http://schemas.microsoft.com/office/drawing/2014/main" val="1972024235"/>
                    </a:ext>
                  </a:extLst>
                </a:gridCol>
              </a:tblGrid>
              <a:tr h="551636">
                <a:tc>
                  <a:txBody>
                    <a:bodyPr/>
                    <a:lstStyle/>
                    <a:p>
                      <a:pPr algn="l" fontAlgn="t"/>
                      <a:r>
                        <a:rPr lang="tr-TR" sz="1000" b="0" i="0" u="none" strike="noStrike">
                          <a:solidFill>
                            <a:srgbClr val="333333"/>
                          </a:solidFill>
                          <a:effectLst/>
                          <a:latin typeface="Segoe UI" panose="020B0502040204020203" pitchFamily="34" charset="0"/>
                        </a:rPr>
                        <a:t>Rukiye Gözde</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KIRZIOĞLU ERCAN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111</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84.60</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3332325"/>
                  </a:ext>
                </a:extLst>
              </a:tr>
              <a:tr h="551636">
                <a:tc>
                  <a:txBody>
                    <a:bodyPr/>
                    <a:lstStyle/>
                    <a:p>
                      <a:pPr algn="l" fontAlgn="t"/>
                      <a:r>
                        <a:rPr lang="tr-TR" sz="1000" b="0" i="0" u="none" strike="noStrike">
                          <a:solidFill>
                            <a:srgbClr val="333333"/>
                          </a:solidFill>
                          <a:effectLst/>
                          <a:latin typeface="Segoe UI" panose="020B0502040204020203" pitchFamily="34" charset="0"/>
                        </a:rPr>
                        <a:t>Rukiye Gözde</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KIRZIOĞLU ERCAN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295</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86.07</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66017"/>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1888825383"/>
              </p:ext>
            </p:extLst>
          </p:nvPr>
        </p:nvGraphicFramePr>
        <p:xfrm>
          <a:off x="827089" y="4601499"/>
          <a:ext cx="7253748" cy="412614"/>
        </p:xfrm>
        <a:graphic>
          <a:graphicData uri="http://schemas.openxmlformats.org/drawingml/2006/table">
            <a:tbl>
              <a:tblPr/>
              <a:tblGrid>
                <a:gridCol w="1813437">
                  <a:extLst>
                    <a:ext uri="{9D8B030D-6E8A-4147-A177-3AD203B41FA5}">
                      <a16:colId xmlns:a16="http://schemas.microsoft.com/office/drawing/2014/main" val="2567579241"/>
                    </a:ext>
                  </a:extLst>
                </a:gridCol>
                <a:gridCol w="1813437">
                  <a:extLst>
                    <a:ext uri="{9D8B030D-6E8A-4147-A177-3AD203B41FA5}">
                      <a16:colId xmlns:a16="http://schemas.microsoft.com/office/drawing/2014/main" val="634736890"/>
                    </a:ext>
                  </a:extLst>
                </a:gridCol>
                <a:gridCol w="1813437">
                  <a:extLst>
                    <a:ext uri="{9D8B030D-6E8A-4147-A177-3AD203B41FA5}">
                      <a16:colId xmlns:a16="http://schemas.microsoft.com/office/drawing/2014/main" val="1810905504"/>
                    </a:ext>
                  </a:extLst>
                </a:gridCol>
                <a:gridCol w="1813437">
                  <a:extLst>
                    <a:ext uri="{9D8B030D-6E8A-4147-A177-3AD203B41FA5}">
                      <a16:colId xmlns:a16="http://schemas.microsoft.com/office/drawing/2014/main" val="2184829819"/>
                    </a:ext>
                  </a:extLst>
                </a:gridCol>
              </a:tblGrid>
              <a:tr h="412614">
                <a:tc>
                  <a:txBody>
                    <a:bodyPr/>
                    <a:lstStyle/>
                    <a:p>
                      <a:pPr algn="l" fontAlgn="t"/>
                      <a:r>
                        <a:rPr lang="tr-TR" sz="1000" b="0" i="0" u="none" strike="noStrike">
                          <a:solidFill>
                            <a:srgbClr val="333333"/>
                          </a:solidFill>
                          <a:effectLst/>
                          <a:latin typeface="Segoe UI" panose="020B0502040204020203" pitchFamily="34" charset="0"/>
                        </a:rPr>
                        <a:t>Deniz</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YANIK</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DIS 293</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84.32</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5247865"/>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1154725255"/>
              </p:ext>
            </p:extLst>
          </p:nvPr>
        </p:nvGraphicFramePr>
        <p:xfrm>
          <a:off x="827089" y="5014113"/>
          <a:ext cx="7253748" cy="1319496"/>
        </p:xfrm>
        <a:graphic>
          <a:graphicData uri="http://schemas.openxmlformats.org/drawingml/2006/table">
            <a:tbl>
              <a:tblPr/>
              <a:tblGrid>
                <a:gridCol w="1813437">
                  <a:extLst>
                    <a:ext uri="{9D8B030D-6E8A-4147-A177-3AD203B41FA5}">
                      <a16:colId xmlns:a16="http://schemas.microsoft.com/office/drawing/2014/main" val="301769714"/>
                    </a:ext>
                  </a:extLst>
                </a:gridCol>
                <a:gridCol w="1813437">
                  <a:extLst>
                    <a:ext uri="{9D8B030D-6E8A-4147-A177-3AD203B41FA5}">
                      <a16:colId xmlns:a16="http://schemas.microsoft.com/office/drawing/2014/main" val="311272331"/>
                    </a:ext>
                  </a:extLst>
                </a:gridCol>
                <a:gridCol w="1813437">
                  <a:extLst>
                    <a:ext uri="{9D8B030D-6E8A-4147-A177-3AD203B41FA5}">
                      <a16:colId xmlns:a16="http://schemas.microsoft.com/office/drawing/2014/main" val="3632761162"/>
                    </a:ext>
                  </a:extLst>
                </a:gridCol>
                <a:gridCol w="1813437">
                  <a:extLst>
                    <a:ext uri="{9D8B030D-6E8A-4147-A177-3AD203B41FA5}">
                      <a16:colId xmlns:a16="http://schemas.microsoft.com/office/drawing/2014/main" val="2824274494"/>
                    </a:ext>
                  </a:extLst>
                </a:gridCol>
              </a:tblGrid>
              <a:tr h="439832">
                <a:tc>
                  <a:txBody>
                    <a:bodyPr/>
                    <a:lstStyle/>
                    <a:p>
                      <a:pPr algn="l" fontAlgn="t"/>
                      <a:r>
                        <a:rPr lang="tr-TR" sz="1000" b="0" i="0" u="none" strike="noStrike">
                          <a:solidFill>
                            <a:srgbClr val="333333"/>
                          </a:solidFill>
                          <a:effectLst/>
                          <a:latin typeface="Segoe UI" panose="020B0502040204020203" pitchFamily="34" charset="0"/>
                        </a:rPr>
                        <a:t>Işın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ÇAYIR</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DIS 293</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84.32</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4238638"/>
                  </a:ext>
                </a:extLst>
              </a:tr>
              <a:tr h="439832">
                <a:tc>
                  <a:txBody>
                    <a:bodyPr/>
                    <a:lstStyle/>
                    <a:p>
                      <a:pPr algn="l" fontAlgn="t"/>
                      <a:r>
                        <a:rPr lang="tr-TR" sz="1000" b="0" i="0" u="none" strike="noStrike">
                          <a:solidFill>
                            <a:srgbClr val="333333"/>
                          </a:solidFill>
                          <a:effectLst/>
                          <a:latin typeface="Segoe UI" panose="020B0502040204020203" pitchFamily="34" charset="0"/>
                        </a:rPr>
                        <a:t>Işın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ÇAYIR</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dirty="0">
                          <a:solidFill>
                            <a:srgbClr val="333333"/>
                          </a:solidFill>
                          <a:effectLst/>
                          <a:latin typeface="Segoe UI" panose="020B0502040204020203" pitchFamily="34" charset="0"/>
                        </a:rPr>
                        <a:t>DIS 295</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a:solidFill>
                            <a:srgbClr val="333333"/>
                          </a:solidFill>
                          <a:effectLst/>
                          <a:latin typeface="Segoe UI" panose="020B0502040204020203" pitchFamily="34" charset="0"/>
                        </a:rPr>
                        <a:t>86.07</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0765871"/>
                  </a:ext>
                </a:extLst>
              </a:tr>
              <a:tr h="439832">
                <a:tc>
                  <a:txBody>
                    <a:bodyPr/>
                    <a:lstStyle/>
                    <a:p>
                      <a:pPr algn="l" fontAlgn="t"/>
                      <a:r>
                        <a:rPr lang="tr-TR" sz="1000" b="0" i="0" u="none" strike="noStrike">
                          <a:solidFill>
                            <a:srgbClr val="333333"/>
                          </a:solidFill>
                          <a:effectLst/>
                          <a:latin typeface="Segoe UI" panose="020B0502040204020203" pitchFamily="34" charset="0"/>
                        </a:rPr>
                        <a:t>Işın</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ÇAYIR</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333333"/>
                          </a:solidFill>
                          <a:effectLst/>
                          <a:latin typeface="Segoe UI" panose="020B0502040204020203" pitchFamily="34" charset="0"/>
                        </a:rPr>
                        <a:t>DIS 297</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t"/>
                      <a:r>
                        <a:rPr lang="tr-TR" sz="1000" b="0" i="0" u="none" strike="noStrike" dirty="0">
                          <a:solidFill>
                            <a:srgbClr val="333333"/>
                          </a:solidFill>
                          <a:effectLst/>
                          <a:latin typeface="Segoe UI" panose="020B0502040204020203" pitchFamily="34" charset="0"/>
                        </a:rPr>
                        <a:t>86.35</a:t>
                      </a: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0308242"/>
                  </a:ext>
                </a:extLst>
              </a:tr>
            </a:tbl>
          </a:graphicData>
        </a:graphic>
      </p:graphicFrame>
    </p:spTree>
    <p:extLst>
      <p:ext uri="{BB962C8B-B14F-4D97-AF65-F5344CB8AC3E}">
        <p14:creationId xmlns:p14="http://schemas.microsoft.com/office/powerpoint/2010/main" val="3418789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2660540918"/>
              </p:ext>
            </p:extLst>
          </p:nvPr>
        </p:nvGraphicFramePr>
        <p:xfrm>
          <a:off x="251520" y="2135020"/>
          <a:ext cx="8263215" cy="1777975"/>
        </p:xfrm>
        <a:graphic>
          <a:graphicData uri="http://schemas.openxmlformats.org/drawingml/2006/table">
            <a:tbl>
              <a:tblPr/>
              <a:tblGrid>
                <a:gridCol w="2645237">
                  <a:extLst>
                    <a:ext uri="{9D8B030D-6E8A-4147-A177-3AD203B41FA5}">
                      <a16:colId xmlns:a16="http://schemas.microsoft.com/office/drawing/2014/main" val="3918363564"/>
                    </a:ext>
                  </a:extLst>
                </a:gridCol>
                <a:gridCol w="3100921">
                  <a:extLst>
                    <a:ext uri="{9D8B030D-6E8A-4147-A177-3AD203B41FA5}">
                      <a16:colId xmlns:a16="http://schemas.microsoft.com/office/drawing/2014/main" val="1683979601"/>
                    </a:ext>
                  </a:extLst>
                </a:gridCol>
                <a:gridCol w="2517057">
                  <a:extLst>
                    <a:ext uri="{9D8B030D-6E8A-4147-A177-3AD203B41FA5}">
                      <a16:colId xmlns:a16="http://schemas.microsoft.com/office/drawing/2014/main" val="2592459544"/>
                    </a:ext>
                  </a:extLst>
                </a:gridCol>
              </a:tblGrid>
              <a:tr h="561780">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59757">
                <a:tc>
                  <a:txBody>
                    <a:bodyPr/>
                    <a:lstStyle/>
                    <a:p>
                      <a:pPr algn="ctr" fontAlgn="ctr"/>
                      <a:r>
                        <a:rPr lang="tr-TR" sz="900" b="0" i="0" u="none" strike="noStrike" dirty="0" smtClean="0">
                          <a:solidFill>
                            <a:srgbClr val="000000"/>
                          </a:solidFill>
                          <a:effectLst/>
                          <a:latin typeface="Calibri" panose="020F0502020204030204" pitchFamily="34" charset="0"/>
                        </a:rPr>
                        <a:t>Çevrimiçi derslerde işlenecek konuların slaytları/</a:t>
                      </a:r>
                      <a:r>
                        <a:rPr lang="tr-TR" sz="900" b="0" i="0" u="none" strike="noStrike" dirty="0" err="1" smtClean="0">
                          <a:solidFill>
                            <a:srgbClr val="000000"/>
                          </a:solidFill>
                          <a:effectLst/>
                          <a:latin typeface="Calibri" panose="020F0502020204030204" pitchFamily="34" charset="0"/>
                        </a:rPr>
                        <a:t>pdfleri</a:t>
                      </a:r>
                      <a:r>
                        <a:rPr lang="tr-TR" sz="900" b="0" i="0" u="none" strike="noStrike" dirty="0" smtClean="0">
                          <a:solidFill>
                            <a:srgbClr val="000000"/>
                          </a:solidFill>
                          <a:effectLst/>
                          <a:latin typeface="Calibri" panose="020F0502020204030204" pitchFamily="34" charset="0"/>
                        </a:rPr>
                        <a:t> dersin işleneceği tarihten birkaç gün önce sisteme yüklenirse dersi takip etmenin daha kolay olacağını düşünüyorum.</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Öğretim üyeleri ile bahar dönemi başında toplantı planlandı</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50" b="0" i="0" u="none" strike="noStrike" dirty="0" smtClean="0">
                          <a:solidFill>
                            <a:srgbClr val="000000"/>
                          </a:solidFill>
                          <a:effectLst/>
                          <a:latin typeface="Calibri" panose="020F0502020204030204" pitchFamily="34" charset="0"/>
                        </a:rPr>
                        <a:t>Çözümlendi</a:t>
                      </a:r>
                      <a:r>
                        <a:rPr lang="tr-TR" sz="105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2526">
                <a:tc>
                  <a:txBody>
                    <a:bodyPr/>
                    <a:lstStyle/>
                    <a:p>
                      <a:pPr algn="ctr" fontAlgn="ctr"/>
                      <a:r>
                        <a:rPr lang="tr-TR" sz="900" b="0" i="0" u="none" strike="noStrike" dirty="0" smtClean="0">
                          <a:solidFill>
                            <a:srgbClr val="000000"/>
                          </a:solidFill>
                          <a:effectLst/>
                          <a:latin typeface="Calibri" panose="020F0502020204030204" pitchFamily="34" charset="0"/>
                        </a:rPr>
                        <a:t>Patoloji dersinde  için uzaktan </a:t>
                      </a:r>
                      <a:r>
                        <a:rPr lang="tr-TR" sz="900" b="0" i="0" u="none" strike="noStrike" dirty="0" err="1" smtClean="0">
                          <a:solidFill>
                            <a:srgbClr val="000000"/>
                          </a:solidFill>
                          <a:effectLst/>
                          <a:latin typeface="Calibri" panose="020F0502020204030204" pitchFamily="34" charset="0"/>
                        </a:rPr>
                        <a:t>eğtim</a:t>
                      </a:r>
                      <a:r>
                        <a:rPr lang="tr-TR" sz="900" b="0" i="0" u="none" strike="noStrike" dirty="0" smtClean="0">
                          <a:solidFill>
                            <a:srgbClr val="000000"/>
                          </a:solidFill>
                          <a:effectLst/>
                          <a:latin typeface="Calibri" panose="020F0502020204030204" pitchFamily="34" charset="0"/>
                        </a:rPr>
                        <a:t> zor geçti </a:t>
                      </a:r>
                      <a:r>
                        <a:rPr lang="tr-TR" sz="900" b="0" i="0" u="none" strike="noStrike" dirty="0" err="1" smtClean="0">
                          <a:solidFill>
                            <a:srgbClr val="000000"/>
                          </a:solidFill>
                          <a:effectLst/>
                          <a:latin typeface="Calibri" panose="020F0502020204030204" pitchFamily="34" charset="0"/>
                        </a:rPr>
                        <a:t>va</a:t>
                      </a:r>
                      <a:r>
                        <a:rPr lang="tr-TR" sz="900" b="0" i="0" u="none" strike="noStrike" dirty="0" smtClean="0">
                          <a:solidFill>
                            <a:srgbClr val="000000"/>
                          </a:solidFill>
                          <a:effectLst/>
                          <a:latin typeface="Calibri" panose="020F0502020204030204" pitchFamily="34" charset="0"/>
                        </a:rPr>
                        <a:t> </a:t>
                      </a:r>
                      <a:r>
                        <a:rPr lang="tr-TR" sz="900" b="0" i="0" u="none" strike="noStrike" dirty="0" err="1" smtClean="0">
                          <a:solidFill>
                            <a:srgbClr val="000000"/>
                          </a:solidFill>
                          <a:effectLst/>
                          <a:latin typeface="Calibri" panose="020F0502020204030204" pitchFamily="34" charset="0"/>
                        </a:rPr>
                        <a:t>sms</a:t>
                      </a:r>
                      <a:r>
                        <a:rPr lang="tr-TR" sz="900" b="0" i="0" u="none" strike="noStrike" dirty="0" smtClean="0">
                          <a:solidFill>
                            <a:srgbClr val="000000"/>
                          </a:solidFill>
                          <a:effectLst/>
                          <a:latin typeface="Calibri" panose="020F0502020204030204" pitchFamily="34" charset="0"/>
                        </a:rPr>
                        <a:t> </a:t>
                      </a:r>
                      <a:r>
                        <a:rPr lang="tr-TR" sz="900" b="0" i="0" u="none" strike="noStrike" dirty="0" err="1" smtClean="0">
                          <a:solidFill>
                            <a:srgbClr val="000000"/>
                          </a:solidFill>
                          <a:effectLst/>
                          <a:latin typeface="Calibri" panose="020F0502020204030204" pitchFamily="34" charset="0"/>
                        </a:rPr>
                        <a:t>duzenli</a:t>
                      </a:r>
                      <a:r>
                        <a:rPr lang="tr-TR" sz="900" b="0" i="0" u="none" strike="noStrike" dirty="0" smtClean="0">
                          <a:solidFill>
                            <a:srgbClr val="000000"/>
                          </a:solidFill>
                          <a:effectLst/>
                          <a:latin typeface="Calibri" panose="020F0502020204030204" pitchFamily="34" charset="0"/>
                        </a:rPr>
                        <a:t> olarak videolar yüklenme olmadı </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50" b="0" i="0" u="none" strike="noStrike" dirty="0" smtClean="0">
                          <a:solidFill>
                            <a:srgbClr val="000000"/>
                          </a:solidFill>
                          <a:effectLst/>
                          <a:latin typeface="Calibri" panose="020F0502020204030204" pitchFamily="34" charset="0"/>
                        </a:rPr>
                        <a:t>Öğretim üyeleri ile bahar dönemi başında toplantı planlandı</a:t>
                      </a:r>
                      <a:endParaRPr lang="tr-TR" sz="105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050" b="0" i="0" u="none" strike="noStrike" dirty="0" smtClean="0">
                          <a:solidFill>
                            <a:srgbClr val="000000"/>
                          </a:solidFill>
                          <a:effectLst/>
                          <a:latin typeface="Calibri" panose="020F0502020204030204" pitchFamily="34" charset="0"/>
                        </a:rPr>
                        <a:t>Çözümlendi </a:t>
                      </a:r>
                    </a:p>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2526">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pic>
        <p:nvPicPr>
          <p:cNvPr id="3" name="Resim 2"/>
          <p:cNvPicPr>
            <a:picLocks noChangeAspect="1"/>
          </p:cNvPicPr>
          <p:nvPr/>
        </p:nvPicPr>
        <p:blipFill>
          <a:blip r:embed="rId3"/>
          <a:stretch>
            <a:fillRect/>
          </a:stretch>
        </p:blipFill>
        <p:spPr>
          <a:xfrm>
            <a:off x="0" y="4511761"/>
            <a:ext cx="8780206" cy="335244"/>
          </a:xfrm>
          <a:prstGeom prst="rect">
            <a:avLst/>
          </a:prstGeom>
        </p:spPr>
      </p:pic>
      <p:pic>
        <p:nvPicPr>
          <p:cNvPr id="7" name="Resim 6"/>
          <p:cNvPicPr>
            <a:picLocks noChangeAspect="1"/>
          </p:cNvPicPr>
          <p:nvPr/>
        </p:nvPicPr>
        <p:blipFill>
          <a:blip r:embed="rId4"/>
          <a:stretch>
            <a:fillRect/>
          </a:stretch>
        </p:blipFill>
        <p:spPr>
          <a:xfrm>
            <a:off x="78616" y="4026529"/>
            <a:ext cx="8560439" cy="485231"/>
          </a:xfrm>
          <a:prstGeom prst="rect">
            <a:avLst/>
          </a:prstGeom>
        </p:spPr>
      </p:pic>
      <p:sp>
        <p:nvSpPr>
          <p:cNvPr id="10" name="Metin kutusu 9">
            <a:extLst>
              <a:ext uri="{FF2B5EF4-FFF2-40B4-BE49-F238E27FC236}">
                <a16:creationId xmlns:a16="http://schemas.microsoft.com/office/drawing/2014/main" id="{FC00F145-62D3-4C36-BB89-87CE0692F0CD}"/>
              </a:ext>
            </a:extLst>
          </p:cNvPr>
          <p:cNvSpPr txBox="1"/>
          <p:nvPr/>
        </p:nvSpPr>
        <p:spPr>
          <a:xfrm>
            <a:off x="78616" y="1692709"/>
            <a:ext cx="4420762" cy="369332"/>
          </a:xfrm>
          <a:prstGeom prst="rect">
            <a:avLst/>
          </a:prstGeom>
          <a:noFill/>
        </p:spPr>
        <p:txBody>
          <a:bodyPr wrap="none" rtlCol="0">
            <a:spAutoFit/>
          </a:bodyPr>
          <a:lstStyle/>
          <a:p>
            <a:r>
              <a:rPr lang="tr-TR" b="1" dirty="0">
                <a:solidFill>
                  <a:srgbClr val="001626"/>
                </a:solidFill>
              </a:rPr>
              <a:t>2-Ders Memnuniyet Anketi Aksiyon Planları </a:t>
            </a:r>
          </a:p>
        </p:txBody>
      </p:sp>
      <p:pic>
        <p:nvPicPr>
          <p:cNvPr id="2" name="Resim 1"/>
          <p:cNvPicPr>
            <a:picLocks noChangeAspect="1"/>
          </p:cNvPicPr>
          <p:nvPr/>
        </p:nvPicPr>
        <p:blipFill>
          <a:blip r:embed="rId5"/>
          <a:stretch>
            <a:fillRect/>
          </a:stretch>
        </p:blipFill>
        <p:spPr>
          <a:xfrm>
            <a:off x="29455" y="4847005"/>
            <a:ext cx="8750751" cy="1020800"/>
          </a:xfrm>
          <a:prstGeom prst="rect">
            <a:avLst/>
          </a:prstGeom>
        </p:spPr>
      </p:pic>
    </p:spTree>
    <p:extLst>
      <p:ext uri="{BB962C8B-B14F-4D97-AF65-F5344CB8AC3E}">
        <p14:creationId xmlns:p14="http://schemas.microsoft.com/office/powerpoint/2010/main" val="380593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7" name="Dikdörtgen 6"/>
          <p:cNvSpPr/>
          <p:nvPr/>
        </p:nvSpPr>
        <p:spPr>
          <a:xfrm>
            <a:off x="490637" y="3504457"/>
            <a:ext cx="8352928" cy="1615827"/>
          </a:xfrm>
          <a:prstGeom prst="rect">
            <a:avLst/>
          </a:prstGeom>
        </p:spPr>
        <p:txBody>
          <a:bodyPr wrap="square">
            <a:spAutoFit/>
          </a:bodyPr>
          <a:lstStyle/>
          <a:p>
            <a:pPr algn="just" fontAlgn="base">
              <a:lnSpc>
                <a:spcPct val="150000"/>
              </a:lnSpc>
              <a:spcAft>
                <a:spcPts val="0"/>
              </a:spcAft>
            </a:pPr>
            <a:r>
              <a:rPr lang="tr-TR" b="1" dirty="0" smtClean="0">
                <a:solidFill>
                  <a:srgbClr val="FF0000"/>
                </a:solidFill>
                <a:latin typeface="Calibri" panose="020F0502020204030204" pitchFamily="34" charset="0"/>
                <a:ea typeface="Times New Roman" panose="02020603050405020304" pitchFamily="18" charset="0"/>
              </a:rPr>
              <a:t>VİZYON</a:t>
            </a:r>
            <a:endParaRPr lang="tr-TR" i="1" dirty="0"/>
          </a:p>
          <a:p>
            <a:pPr algn="just"/>
            <a:r>
              <a:rPr lang="tr-TR" i="1" dirty="0">
                <a:solidFill>
                  <a:srgbClr val="0F2303"/>
                </a:solidFill>
              </a:rPr>
              <a:t>Yenilikçi ve uygulama odaklı bilimsel araştırmaları ve eğitimi sayesinde girişimcilikte öncü, uluslararası platformda rekabet edebilen, etik değerler çerçevesinde, hasta ve hekim haklarına duyarlı, tüm çalışanlarına sürekli gelişim fırsatları sunarak yetkin diş hekimleri yetiştiren, ulusal ve uluslararası düzeyde örnek alınan bir fakülte olmaktır</a:t>
            </a:r>
            <a:r>
              <a:rPr lang="tr-TR" i="1" dirty="0" smtClean="0">
                <a:solidFill>
                  <a:srgbClr val="0F2303"/>
                </a:solidFill>
              </a:rPr>
              <a:t>.</a:t>
            </a:r>
            <a:endParaRPr lang="tr-TR" i="1" dirty="0">
              <a:solidFill>
                <a:srgbClr val="0F2303"/>
              </a:solidFill>
            </a:endParaRPr>
          </a:p>
        </p:txBody>
      </p:sp>
      <p:sp>
        <p:nvSpPr>
          <p:cNvPr id="8" name="Dikdörtgen 7"/>
          <p:cNvSpPr/>
          <p:nvPr/>
        </p:nvSpPr>
        <p:spPr>
          <a:xfrm>
            <a:off x="490637" y="2027129"/>
            <a:ext cx="8352928" cy="1477328"/>
          </a:xfrm>
          <a:prstGeom prst="rect">
            <a:avLst/>
          </a:prstGeom>
        </p:spPr>
        <p:txBody>
          <a:bodyPr wrap="square">
            <a:spAutoFit/>
          </a:bodyPr>
          <a:lstStyle/>
          <a:p>
            <a:pPr algn="just"/>
            <a:r>
              <a:rPr lang="tr-TR" b="1" dirty="0" smtClean="0">
                <a:solidFill>
                  <a:srgbClr val="FF0000"/>
                </a:solidFill>
                <a:latin typeface="Calibri" panose="020F0502020204030204" pitchFamily="34" charset="0"/>
                <a:ea typeface="Times New Roman" panose="02020603050405020304" pitchFamily="18" charset="0"/>
              </a:rPr>
              <a:t>MİSYON</a:t>
            </a:r>
          </a:p>
          <a:p>
            <a:pPr algn="just"/>
            <a:r>
              <a:rPr lang="tr-TR" i="1" dirty="0" smtClean="0">
                <a:solidFill>
                  <a:srgbClr val="0F2303"/>
                </a:solidFill>
              </a:rPr>
              <a:t>ABU </a:t>
            </a:r>
            <a:r>
              <a:rPr lang="tr-TR" i="1" dirty="0">
                <a:solidFill>
                  <a:srgbClr val="0F2303"/>
                </a:solidFill>
              </a:rPr>
              <a:t>Diş Hekimliği Fakültesi’nin misyonu, kanıta dayalı bilginin ışığında ulusal ve uluslararası standartlara uygun eğitim modeli ile diş hekimi mesleğinin gereklerini yerine getiren, sorumluluk sahibi ve etik değerlere saygılı diş hekimleri yetiştirmektir.</a:t>
            </a:r>
          </a:p>
          <a:p>
            <a:pPr algn="just"/>
            <a:endParaRPr lang="tr-TR" dirty="0">
              <a:solidFill>
                <a:srgbClr val="0F2303"/>
              </a:solidFill>
            </a:endParaRPr>
          </a:p>
        </p:txBody>
      </p:sp>
    </p:spTree>
    <p:extLst>
      <p:ext uri="{BB962C8B-B14F-4D97-AF65-F5344CB8AC3E}">
        <p14:creationId xmlns:p14="http://schemas.microsoft.com/office/powerpoint/2010/main" val="1938822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20</a:t>
            </a:fld>
            <a:endParaRPr lang="tr-TR"/>
          </a:p>
        </p:txBody>
      </p:sp>
      <p:pic>
        <p:nvPicPr>
          <p:cNvPr id="6" name="Resim 5"/>
          <p:cNvPicPr>
            <a:picLocks noChangeAspect="1"/>
          </p:cNvPicPr>
          <p:nvPr/>
        </p:nvPicPr>
        <p:blipFill>
          <a:blip r:embed="rId2"/>
          <a:stretch>
            <a:fillRect/>
          </a:stretch>
        </p:blipFill>
        <p:spPr>
          <a:xfrm>
            <a:off x="0" y="4547416"/>
            <a:ext cx="9144000" cy="516200"/>
          </a:xfrm>
          <a:prstGeom prst="rect">
            <a:avLst/>
          </a:prstGeom>
        </p:spPr>
      </p:pic>
      <p:pic>
        <p:nvPicPr>
          <p:cNvPr id="7" name="Resim 6"/>
          <p:cNvPicPr>
            <a:picLocks noChangeAspect="1"/>
          </p:cNvPicPr>
          <p:nvPr/>
        </p:nvPicPr>
        <p:blipFill>
          <a:blip r:embed="rId3"/>
          <a:stretch>
            <a:fillRect/>
          </a:stretch>
        </p:blipFill>
        <p:spPr>
          <a:xfrm>
            <a:off x="-1" y="4149213"/>
            <a:ext cx="9144001" cy="398203"/>
          </a:xfrm>
          <a:prstGeom prst="rect">
            <a:avLst/>
          </a:prstGeom>
        </p:spPr>
      </p:pic>
      <p:sp>
        <p:nvSpPr>
          <p:cNvPr id="8" name="Metin kutusu 7">
            <a:extLst>
              <a:ext uri="{FF2B5EF4-FFF2-40B4-BE49-F238E27FC236}">
                <a16:creationId xmlns:a16="http://schemas.microsoft.com/office/drawing/2014/main" id="{FC00F145-62D3-4C36-BB89-87CE0692F0CD}"/>
              </a:ext>
            </a:extLst>
          </p:cNvPr>
          <p:cNvSpPr txBox="1"/>
          <p:nvPr/>
        </p:nvSpPr>
        <p:spPr>
          <a:xfrm>
            <a:off x="78616" y="1692709"/>
            <a:ext cx="4420762" cy="369332"/>
          </a:xfrm>
          <a:prstGeom prst="rect">
            <a:avLst/>
          </a:prstGeom>
          <a:noFill/>
        </p:spPr>
        <p:txBody>
          <a:bodyPr wrap="none" rtlCol="0">
            <a:spAutoFit/>
          </a:bodyPr>
          <a:lstStyle/>
          <a:p>
            <a:r>
              <a:rPr lang="tr-TR" b="1" dirty="0">
                <a:solidFill>
                  <a:srgbClr val="001626"/>
                </a:solidFill>
              </a:rPr>
              <a:t>2-Ders Memnuniyet Anketi Aksiyon Planları </a:t>
            </a:r>
          </a:p>
        </p:txBody>
      </p:sp>
      <p:sp>
        <p:nvSpPr>
          <p:cNvPr id="9" name="Metin kutusu 4">
            <a:extLst>
              <a:ext uri="{FF2B5EF4-FFF2-40B4-BE49-F238E27FC236}">
                <a16:creationId xmlns:a16="http://schemas.microsoft.com/office/drawing/2014/main" id="{0983FF85-6A31-41EA-A11A-D71214CBEB4E}"/>
              </a:ext>
            </a:extLst>
          </p:cNvPr>
          <p:cNvSpPr txBox="1"/>
          <p:nvPr/>
        </p:nvSpPr>
        <p:spPr>
          <a:xfrm>
            <a:off x="911017" y="370925"/>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10" name="Picture 2" descr="https://admin.antalya.edu.tr/files/139/abu-logo-tr-yat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70925"/>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o 10">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2862688093"/>
              </p:ext>
            </p:extLst>
          </p:nvPr>
        </p:nvGraphicFramePr>
        <p:xfrm>
          <a:off x="78614" y="2647975"/>
          <a:ext cx="8361537" cy="1471699"/>
        </p:xfrm>
        <a:graphic>
          <a:graphicData uri="http://schemas.openxmlformats.org/drawingml/2006/table">
            <a:tbl>
              <a:tblPr/>
              <a:tblGrid>
                <a:gridCol w="2676712">
                  <a:extLst>
                    <a:ext uri="{9D8B030D-6E8A-4147-A177-3AD203B41FA5}">
                      <a16:colId xmlns:a16="http://schemas.microsoft.com/office/drawing/2014/main" val="3918363564"/>
                    </a:ext>
                  </a:extLst>
                </a:gridCol>
                <a:gridCol w="3137818">
                  <a:extLst>
                    <a:ext uri="{9D8B030D-6E8A-4147-A177-3AD203B41FA5}">
                      <a16:colId xmlns:a16="http://schemas.microsoft.com/office/drawing/2014/main" val="1683979601"/>
                    </a:ext>
                  </a:extLst>
                </a:gridCol>
                <a:gridCol w="2547007">
                  <a:extLst>
                    <a:ext uri="{9D8B030D-6E8A-4147-A177-3AD203B41FA5}">
                      <a16:colId xmlns:a16="http://schemas.microsoft.com/office/drawing/2014/main" val="2592459544"/>
                    </a:ext>
                  </a:extLst>
                </a:gridCol>
              </a:tblGrid>
              <a:tr h="346890">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459757">
                <a:tc>
                  <a:txBody>
                    <a:bodyPr/>
                    <a:lstStyle/>
                    <a:p>
                      <a:pPr algn="ctr" fontAlgn="ctr"/>
                      <a:r>
                        <a:rPr lang="tr-TR" sz="900" b="0" i="0" u="none" strike="noStrike" dirty="0" smtClean="0">
                          <a:solidFill>
                            <a:srgbClr val="000000"/>
                          </a:solidFill>
                          <a:effectLst/>
                          <a:latin typeface="Calibri" panose="020F0502020204030204" pitchFamily="34" charset="0"/>
                        </a:rPr>
                        <a:t>Bütün online derslerimiz tek platform üzerinden olabilir.</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Bu konuda bilgi teknolojileri müdürlüğü ile planlanacaktır.</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50" b="0" i="0" u="none" strike="noStrike" dirty="0" smtClean="0">
                          <a:solidFill>
                            <a:srgbClr val="000000"/>
                          </a:solidFill>
                          <a:effectLst/>
                          <a:latin typeface="Calibri" panose="020F0502020204030204" pitchFamily="34" charset="0"/>
                        </a:rPr>
                        <a:t>Çözümlendi</a:t>
                      </a:r>
                      <a:r>
                        <a:rPr lang="tr-TR" sz="105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2526">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5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2526">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
        <p:nvSpPr>
          <p:cNvPr id="12" name="Dikdörtgen 11"/>
          <p:cNvSpPr/>
          <p:nvPr/>
        </p:nvSpPr>
        <p:spPr>
          <a:xfrm>
            <a:off x="35511" y="2185152"/>
            <a:ext cx="8927733" cy="400110"/>
          </a:xfrm>
          <a:prstGeom prst="rect">
            <a:avLst/>
          </a:prstGeom>
        </p:spPr>
        <p:txBody>
          <a:bodyPr wrap="square">
            <a:spAutoFit/>
          </a:bodyPr>
          <a:lstStyle/>
          <a:p>
            <a:r>
              <a:rPr lang="tr-TR" sz="2000" b="1" dirty="0">
                <a:solidFill>
                  <a:srgbClr val="000000"/>
                </a:solidFill>
                <a:latin typeface="Calibri" panose="020F0502020204030204" pitchFamily="34" charset="0"/>
              </a:rPr>
              <a:t>Birim/Bölüm/Ders Adı:</a:t>
            </a:r>
            <a:r>
              <a:rPr lang="tr-TR" dirty="0"/>
              <a:t> </a:t>
            </a:r>
            <a:r>
              <a:rPr lang="tr-TR" b="1" dirty="0">
                <a:solidFill>
                  <a:srgbClr val="000000"/>
                </a:solidFill>
                <a:latin typeface="Calibri" panose="020F0502020204030204" pitchFamily="34" charset="0"/>
              </a:rPr>
              <a:t>DHF/ DİŞ HEKİMLİĞİ BÖLÜMÜ/ DİŞ ANATOMİSİ VE MORFOLOJİSİ</a:t>
            </a:r>
            <a:r>
              <a:rPr lang="tr-TR" dirty="0"/>
              <a:t> </a:t>
            </a:r>
          </a:p>
        </p:txBody>
      </p:sp>
    </p:spTree>
    <p:extLst>
      <p:ext uri="{BB962C8B-B14F-4D97-AF65-F5344CB8AC3E}">
        <p14:creationId xmlns:p14="http://schemas.microsoft.com/office/powerpoint/2010/main" val="3222636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21</a:t>
            </a:fld>
            <a:endParaRPr lang="tr-TR"/>
          </a:p>
        </p:txBody>
      </p:sp>
      <p:pic>
        <p:nvPicPr>
          <p:cNvPr id="5" name="Resim 4"/>
          <p:cNvPicPr>
            <a:picLocks noChangeAspect="1"/>
          </p:cNvPicPr>
          <p:nvPr/>
        </p:nvPicPr>
        <p:blipFill>
          <a:blip r:embed="rId2"/>
          <a:stretch>
            <a:fillRect/>
          </a:stretch>
        </p:blipFill>
        <p:spPr>
          <a:xfrm>
            <a:off x="0" y="4916129"/>
            <a:ext cx="9143999" cy="1219199"/>
          </a:xfrm>
          <a:prstGeom prst="rect">
            <a:avLst/>
          </a:prstGeom>
        </p:spPr>
      </p:pic>
      <p:pic>
        <p:nvPicPr>
          <p:cNvPr id="6" name="Resim 5"/>
          <p:cNvPicPr>
            <a:picLocks noChangeAspect="1"/>
          </p:cNvPicPr>
          <p:nvPr/>
        </p:nvPicPr>
        <p:blipFill>
          <a:blip r:embed="rId3"/>
          <a:stretch>
            <a:fillRect/>
          </a:stretch>
        </p:blipFill>
        <p:spPr>
          <a:xfrm>
            <a:off x="0" y="4517926"/>
            <a:ext cx="9144001" cy="398203"/>
          </a:xfrm>
          <a:prstGeom prst="rect">
            <a:avLst/>
          </a:prstGeom>
        </p:spPr>
      </p:pic>
      <p:graphicFrame>
        <p:nvGraphicFramePr>
          <p:cNvPr id="7" name="Tablo 6">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4144083717"/>
              </p:ext>
            </p:extLst>
          </p:nvPr>
        </p:nvGraphicFramePr>
        <p:xfrm>
          <a:off x="33707" y="2467897"/>
          <a:ext cx="9110292" cy="1766762"/>
        </p:xfrm>
        <a:graphic>
          <a:graphicData uri="http://schemas.openxmlformats.org/drawingml/2006/table">
            <a:tbl>
              <a:tblPr/>
              <a:tblGrid>
                <a:gridCol w="2916405">
                  <a:extLst>
                    <a:ext uri="{9D8B030D-6E8A-4147-A177-3AD203B41FA5}">
                      <a16:colId xmlns:a16="http://schemas.microsoft.com/office/drawing/2014/main" val="3918363564"/>
                    </a:ext>
                  </a:extLst>
                </a:gridCol>
                <a:gridCol w="3418802">
                  <a:extLst>
                    <a:ext uri="{9D8B030D-6E8A-4147-A177-3AD203B41FA5}">
                      <a16:colId xmlns:a16="http://schemas.microsoft.com/office/drawing/2014/main" val="1683979601"/>
                    </a:ext>
                  </a:extLst>
                </a:gridCol>
                <a:gridCol w="2775085">
                  <a:extLst>
                    <a:ext uri="{9D8B030D-6E8A-4147-A177-3AD203B41FA5}">
                      <a16:colId xmlns:a16="http://schemas.microsoft.com/office/drawing/2014/main" val="2592459544"/>
                    </a:ext>
                  </a:extLst>
                </a:gridCol>
              </a:tblGrid>
              <a:tr h="400539">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71192">
                <a:tc>
                  <a:txBody>
                    <a:bodyPr/>
                    <a:lstStyle/>
                    <a:p>
                      <a:pPr algn="ctr" fontAlgn="ctr"/>
                      <a:r>
                        <a:rPr lang="tr-TR" sz="900" b="0" i="0" u="none" strike="noStrike" dirty="0" smtClean="0">
                          <a:solidFill>
                            <a:srgbClr val="000000"/>
                          </a:solidFill>
                          <a:effectLst/>
                          <a:latin typeface="Calibri" panose="020F0502020204030204" pitchFamily="34" charset="0"/>
                        </a:rPr>
                        <a:t>Final sınavındaki değerlendirmede nelerin kıstas alındığını son teslimimizde öğrenmek yerine daha erken öğrenebilirdik en azından teslimlerimizde o noktalara daha çok dikkat ederdik. Her ödev için geçilen puanın değil tüm puanların etkisinin olacağını da 3. dişimizde öğrendik keşke en başından söylenseydi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Ölçme Değerlendirme için standartlar belirlendi. Bahar yarıyılı başlangıcında öğrencilere verilecektir.</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50" b="0" i="0" u="none" strike="noStrike" dirty="0" smtClean="0">
                          <a:solidFill>
                            <a:srgbClr val="000000"/>
                          </a:solidFill>
                          <a:effectLst/>
                          <a:latin typeface="Calibri" panose="020F0502020204030204" pitchFamily="34" charset="0"/>
                        </a:rPr>
                        <a:t>Çözümlendi</a:t>
                      </a:r>
                      <a:r>
                        <a:rPr lang="tr-TR" sz="105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270380">
                <a:tc>
                  <a:txBody>
                    <a:bodyPr/>
                    <a:lstStyle/>
                    <a:p>
                      <a:pPr algn="ctr"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5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270380">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
        <p:nvSpPr>
          <p:cNvPr id="8" name="Dikdörtgen 7"/>
          <p:cNvSpPr/>
          <p:nvPr/>
        </p:nvSpPr>
        <p:spPr>
          <a:xfrm>
            <a:off x="0" y="1806380"/>
            <a:ext cx="9127147" cy="677108"/>
          </a:xfrm>
          <a:prstGeom prst="rect">
            <a:avLst/>
          </a:prstGeom>
        </p:spPr>
        <p:txBody>
          <a:bodyPr wrap="square">
            <a:spAutoFit/>
          </a:bodyPr>
          <a:lstStyle/>
          <a:p>
            <a:r>
              <a:rPr lang="tr-TR" sz="2000" b="1" dirty="0">
                <a:solidFill>
                  <a:srgbClr val="000000"/>
                </a:solidFill>
                <a:latin typeface="Calibri" panose="020F0502020204030204" pitchFamily="34" charset="0"/>
              </a:rPr>
              <a:t>Birim/Bölüm/Ders Adı:</a:t>
            </a:r>
            <a:r>
              <a:rPr lang="tr-TR" dirty="0"/>
              <a:t> </a:t>
            </a:r>
            <a:r>
              <a:rPr lang="tr-TR" b="1" dirty="0">
                <a:solidFill>
                  <a:srgbClr val="000000"/>
                </a:solidFill>
                <a:latin typeface="Calibri" panose="020F0502020204030204" pitchFamily="34" charset="0"/>
              </a:rPr>
              <a:t>DHF/ DİŞ HEKİMLİĞİ BÖLÜMÜ/ PROTETİK DİŞ TEDAVİSİ-KLİNİK ÖNCESİ</a:t>
            </a:r>
            <a:r>
              <a:rPr lang="tr-TR" dirty="0"/>
              <a:t> </a:t>
            </a:r>
          </a:p>
        </p:txBody>
      </p:sp>
      <p:sp>
        <p:nvSpPr>
          <p:cNvPr id="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10" name="Picture 2" descr="https://admin.antalya.edu.tr/files/139/abu-logo-tr-yata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867" y="348652"/>
            <a:ext cx="2245909" cy="47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857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3366815566"/>
              </p:ext>
            </p:extLst>
          </p:nvPr>
        </p:nvGraphicFramePr>
        <p:xfrm>
          <a:off x="560439" y="1740310"/>
          <a:ext cx="7934631" cy="1567808"/>
        </p:xfrm>
        <a:graphic>
          <a:graphicData uri="http://schemas.openxmlformats.org/drawingml/2006/table">
            <a:tbl>
              <a:tblPr>
                <a:tableStyleId>{5C22544A-7EE6-4342-B048-85BDC9FD1C3A}</a:tableStyleId>
              </a:tblPr>
              <a:tblGrid>
                <a:gridCol w="1285558">
                  <a:extLst>
                    <a:ext uri="{9D8B030D-6E8A-4147-A177-3AD203B41FA5}">
                      <a16:colId xmlns:a16="http://schemas.microsoft.com/office/drawing/2014/main" val="308844599"/>
                    </a:ext>
                  </a:extLst>
                </a:gridCol>
                <a:gridCol w="6649073">
                  <a:extLst>
                    <a:ext uri="{9D8B030D-6E8A-4147-A177-3AD203B41FA5}">
                      <a16:colId xmlns:a16="http://schemas.microsoft.com/office/drawing/2014/main" val="3092423597"/>
                    </a:ext>
                  </a:extLst>
                </a:gridCol>
              </a:tblGrid>
              <a:tr h="1567808">
                <a:tc>
                  <a:txBody>
                    <a:bodyPr/>
                    <a:lstStyle/>
                    <a:p>
                      <a:pPr algn="ctr" fontAlgn="ctr"/>
                      <a:r>
                        <a:rPr lang="pt-BR" sz="1800" u="none" strike="noStrike" dirty="0">
                          <a:solidFill>
                            <a:srgbClr val="0F2303"/>
                          </a:solidFill>
                          <a:effectLst/>
                        </a:rPr>
                        <a:t>ISO 9001:2015 Madde No: </a:t>
                      </a:r>
                      <a:r>
                        <a:rPr lang="tr-TR" sz="1800" u="none" strike="noStrike" dirty="0" smtClean="0">
                          <a:solidFill>
                            <a:srgbClr val="0F2303"/>
                          </a:solidFill>
                          <a:effectLst/>
                        </a:rPr>
                        <a:t>4.1</a:t>
                      </a:r>
                      <a:r>
                        <a:rPr lang="pt-BR" sz="1800" u="none" strike="noStrike" dirty="0" smtClean="0">
                          <a:solidFill>
                            <a:srgbClr val="0F2303"/>
                          </a:solidFill>
                          <a:effectLst/>
                        </a:rPr>
                        <a:t>.</a:t>
                      </a:r>
                      <a:endParaRPr lang="pt-BR" sz="1800" b="1" i="0" u="none" strike="noStrike" dirty="0">
                        <a:solidFill>
                          <a:srgbClr val="0F2303"/>
                        </a:solidFill>
                        <a:effectLst/>
                        <a:latin typeface="Tahoma" panose="020B0604030504040204" pitchFamily="34" charset="0"/>
                      </a:endParaRPr>
                    </a:p>
                  </a:txBody>
                  <a:tcPr marL="0" marR="0" marT="0" marB="0" anchor="ctr"/>
                </a:tc>
                <a:tc>
                  <a:txBody>
                    <a:bodyPr/>
                    <a:lstStyle/>
                    <a:p>
                      <a:pPr algn="l" fontAlgn="ctr"/>
                      <a:r>
                        <a:rPr lang="tr-TR" sz="1800" u="none" strike="noStrike" dirty="0" smtClean="0">
                          <a:solidFill>
                            <a:srgbClr val="0F2303"/>
                          </a:solidFill>
                          <a:effectLst/>
                        </a:rPr>
                        <a:t>İç Dış Hususlar Gözden Geçirilmeli Z5- Öğrencilerin ulaşım ve barınma sorunları sürecin zayıf yönü olmamalı</a:t>
                      </a:r>
                      <a:endParaRPr lang="tr-TR" sz="1800" b="0" i="0" u="none" strike="noStrike" dirty="0">
                        <a:solidFill>
                          <a:srgbClr val="0F2303"/>
                        </a:solidFill>
                        <a:effectLst/>
                        <a:latin typeface="Tahoma" panose="020B0604030504040204" pitchFamily="34" charset="0"/>
                      </a:endParaRPr>
                    </a:p>
                  </a:txBody>
                  <a:tcPr marL="0" marR="0" marT="0" marB="0" anchor="ctr"/>
                </a:tc>
                <a:extLst>
                  <a:ext uri="{0D108BD9-81ED-4DB2-BD59-A6C34878D82A}">
                    <a16:rowId xmlns:a16="http://schemas.microsoft.com/office/drawing/2014/main" val="2768963157"/>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22</a:t>
            </a:fld>
            <a:endParaRPr lang="tr-TR"/>
          </a:p>
        </p:txBody>
      </p:sp>
    </p:spTree>
    <p:extLst>
      <p:ext uri="{BB962C8B-B14F-4D97-AF65-F5344CB8AC3E}">
        <p14:creationId xmlns:p14="http://schemas.microsoft.com/office/powerpoint/2010/main" val="3265197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177940024"/>
              </p:ext>
            </p:extLst>
          </p:nvPr>
        </p:nvGraphicFramePr>
        <p:xfrm>
          <a:off x="186814" y="1885208"/>
          <a:ext cx="8760542" cy="1752600"/>
        </p:xfrm>
        <a:graphic>
          <a:graphicData uri="http://schemas.openxmlformats.org/drawingml/2006/table">
            <a:tbl>
              <a:tblPr firstRow="1" bandRow="1">
                <a:tableStyleId>{08FB837D-C827-4EFA-A057-4D05807E0F7C}</a:tableStyleId>
              </a:tblPr>
              <a:tblGrid>
                <a:gridCol w="2595715">
                  <a:extLst>
                    <a:ext uri="{9D8B030D-6E8A-4147-A177-3AD203B41FA5}">
                      <a16:colId xmlns:a16="http://schemas.microsoft.com/office/drawing/2014/main" val="3521804200"/>
                    </a:ext>
                  </a:extLst>
                </a:gridCol>
                <a:gridCol w="6164827">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u="none" strike="noStrike" dirty="0" smtClean="0">
                          <a:solidFill>
                            <a:srgbClr val="0F2303"/>
                          </a:solidFill>
                          <a:effectLst/>
                        </a:rPr>
                        <a:t>İç Dış Hususlar Gözden Geçirilmeli </a:t>
                      </a:r>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pPr algn="l" fontAlgn="ctr"/>
                      <a:r>
                        <a:rPr lang="tr-TR" sz="1800" u="none" strike="noStrike" dirty="0" smtClean="0">
                          <a:solidFill>
                            <a:srgbClr val="0F2303"/>
                          </a:solidFill>
                          <a:effectLst/>
                        </a:rPr>
                        <a:t>Z5- Öğrencilerin ulaşım ve barınma sorunları süreci</a:t>
                      </a:r>
                      <a:r>
                        <a:rPr lang="tr-TR" sz="1800" u="none" strike="noStrike" baseline="0" dirty="0" smtClean="0">
                          <a:solidFill>
                            <a:srgbClr val="0F2303"/>
                          </a:solidFill>
                          <a:effectLst/>
                        </a:rPr>
                        <a:t> </a:t>
                      </a:r>
                      <a:r>
                        <a:rPr lang="tr-TR" sz="1800" u="none" strike="noStrike" dirty="0" smtClean="0">
                          <a:solidFill>
                            <a:srgbClr val="0F2303"/>
                          </a:solidFill>
                          <a:effectLst/>
                        </a:rPr>
                        <a:t>zayıf yön olmaktan</a:t>
                      </a:r>
                      <a:r>
                        <a:rPr lang="tr-TR" sz="1800" u="none" strike="noStrike" baseline="0" dirty="0" smtClean="0">
                          <a:solidFill>
                            <a:srgbClr val="0F2303"/>
                          </a:solidFill>
                          <a:effectLst/>
                        </a:rPr>
                        <a:t> çıkarıldı tehditler kısmına eklendi.</a:t>
                      </a:r>
                      <a:endParaRPr lang="tr-TR" sz="1800" b="0" i="0" u="none" strike="noStrike" dirty="0">
                        <a:solidFill>
                          <a:srgbClr val="0F2303"/>
                        </a:solidFill>
                        <a:effectLst/>
                        <a:latin typeface="Tahoma" panose="020B0604030504040204" pitchFamily="34" charset="0"/>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082165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4"/>
          <a:stretch>
            <a:fillRect/>
          </a:stretch>
        </p:blipFill>
        <p:spPr>
          <a:xfrm>
            <a:off x="3930239" y="2281084"/>
            <a:ext cx="5213761" cy="3303638"/>
          </a:xfrm>
          <a:prstGeom prst="rect">
            <a:avLst/>
          </a:prstGeom>
        </p:spPr>
      </p:pic>
      <p:pic>
        <p:nvPicPr>
          <p:cNvPr id="3" name="Resim 2"/>
          <p:cNvPicPr>
            <a:picLocks noChangeAspect="1"/>
          </p:cNvPicPr>
          <p:nvPr/>
        </p:nvPicPr>
        <p:blipFill>
          <a:blip r:embed="rId5"/>
          <a:stretch>
            <a:fillRect/>
          </a:stretch>
        </p:blipFill>
        <p:spPr>
          <a:xfrm>
            <a:off x="0" y="1465006"/>
            <a:ext cx="3844413" cy="5850996"/>
          </a:xfrm>
          <a:prstGeom prst="rect">
            <a:avLst/>
          </a:prstGeom>
        </p:spPr>
      </p:pic>
    </p:spTree>
    <p:extLst>
      <p:ext uri="{BB962C8B-B14F-4D97-AF65-F5344CB8AC3E}">
        <p14:creationId xmlns:p14="http://schemas.microsoft.com/office/powerpoint/2010/main" val="1346354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01445" y="1835586"/>
            <a:ext cx="7983793" cy="4801314"/>
          </a:xfrm>
          <a:prstGeom prst="rect">
            <a:avLst/>
          </a:prstGeom>
          <a:noFill/>
        </p:spPr>
        <p:txBody>
          <a:bodyPr wrap="square" rtlCol="0">
            <a:spAutoFit/>
          </a:bodyPr>
          <a:lstStyle/>
          <a:p>
            <a:pPr algn="just"/>
            <a:r>
              <a:rPr lang="tr-TR" sz="2400" dirty="0" smtClean="0">
                <a:solidFill>
                  <a:schemeClr val="tx2"/>
                </a:solidFill>
              </a:rPr>
              <a:t>1)Tüm teorik </a:t>
            </a:r>
            <a:r>
              <a:rPr lang="tr-TR" sz="2400" dirty="0" smtClean="0">
                <a:solidFill>
                  <a:schemeClr val="tx2"/>
                </a:solidFill>
              </a:rPr>
              <a:t>dersler </a:t>
            </a:r>
            <a:r>
              <a:rPr lang="tr-TR" sz="2400" dirty="0" err="1" smtClean="0">
                <a:solidFill>
                  <a:schemeClr val="tx2"/>
                </a:solidFill>
              </a:rPr>
              <a:t>LMS’de</a:t>
            </a:r>
            <a:r>
              <a:rPr lang="tr-TR" sz="2400" dirty="0" smtClean="0">
                <a:solidFill>
                  <a:schemeClr val="tx2"/>
                </a:solidFill>
              </a:rPr>
              <a:t> video formatında yüklendi</a:t>
            </a:r>
          </a:p>
          <a:p>
            <a:pPr algn="just"/>
            <a:r>
              <a:rPr lang="tr-TR" sz="2400" dirty="0" smtClean="0">
                <a:solidFill>
                  <a:schemeClr val="tx2"/>
                </a:solidFill>
              </a:rPr>
              <a:t>2)Uygulama derslerinin </a:t>
            </a:r>
            <a:r>
              <a:rPr lang="tr-TR" sz="2400" dirty="0" smtClean="0">
                <a:solidFill>
                  <a:schemeClr val="tx2"/>
                </a:solidFill>
              </a:rPr>
              <a:t>videoları </a:t>
            </a:r>
            <a:r>
              <a:rPr lang="tr-TR" sz="2400" dirty="0" smtClean="0">
                <a:solidFill>
                  <a:schemeClr val="tx2"/>
                </a:solidFill>
              </a:rPr>
              <a:t>öğrencilere verildi</a:t>
            </a:r>
          </a:p>
          <a:p>
            <a:pPr algn="just"/>
            <a:r>
              <a:rPr lang="tr-TR" sz="2400" dirty="0" smtClean="0">
                <a:solidFill>
                  <a:schemeClr val="tx2"/>
                </a:solidFill>
              </a:rPr>
              <a:t>3)Uygulama dersinin </a:t>
            </a:r>
            <a:r>
              <a:rPr lang="tr-TR" sz="2400" dirty="0" smtClean="0">
                <a:solidFill>
                  <a:schemeClr val="tx2"/>
                </a:solidFill>
              </a:rPr>
              <a:t>videosu ( </a:t>
            </a:r>
            <a:r>
              <a:rPr lang="tr-TR" sz="2400" dirty="0" err="1" smtClean="0">
                <a:solidFill>
                  <a:schemeClr val="tx2"/>
                </a:solidFill>
              </a:rPr>
              <a:t>protetik</a:t>
            </a:r>
            <a:r>
              <a:rPr lang="tr-TR" sz="2400" dirty="0" smtClean="0">
                <a:solidFill>
                  <a:schemeClr val="tx2"/>
                </a:solidFill>
              </a:rPr>
              <a:t> diş tedavisi) </a:t>
            </a:r>
            <a:r>
              <a:rPr lang="tr-TR" sz="2400" dirty="0" err="1" smtClean="0">
                <a:solidFill>
                  <a:schemeClr val="tx2"/>
                </a:solidFill>
              </a:rPr>
              <a:t>youtube’da</a:t>
            </a:r>
            <a:r>
              <a:rPr lang="tr-TR" sz="2400" dirty="0" smtClean="0">
                <a:solidFill>
                  <a:schemeClr val="tx2"/>
                </a:solidFill>
              </a:rPr>
              <a:t> hazırlanıp öğrenciye verildi  </a:t>
            </a:r>
          </a:p>
          <a:p>
            <a:pPr algn="just"/>
            <a:r>
              <a:rPr lang="tr-TR" sz="2400" dirty="0" smtClean="0">
                <a:solidFill>
                  <a:schemeClr val="tx2"/>
                </a:solidFill>
              </a:rPr>
              <a:t>4) Teorik derslerin ders notları </a:t>
            </a:r>
            <a:r>
              <a:rPr lang="tr-TR" sz="2400" dirty="0" err="1" smtClean="0">
                <a:solidFill>
                  <a:schemeClr val="tx2"/>
                </a:solidFill>
              </a:rPr>
              <a:t>LMS’ye</a:t>
            </a:r>
            <a:r>
              <a:rPr lang="tr-TR" sz="2400" dirty="0" smtClean="0">
                <a:solidFill>
                  <a:schemeClr val="tx2"/>
                </a:solidFill>
              </a:rPr>
              <a:t> yüklendi </a:t>
            </a:r>
          </a:p>
          <a:p>
            <a:pPr algn="just"/>
            <a:r>
              <a:rPr lang="tr-TR" sz="2400" dirty="0" smtClean="0">
                <a:solidFill>
                  <a:schemeClr val="tx2"/>
                </a:solidFill>
              </a:rPr>
              <a:t>5) Uygulama derslerinde yapılan her işin standartlarını ve ölçme-değerlendirme formlarını içeren kitapçıklar hazırlandı ve öğrenciye verildi. Ölçme-değerlendirmede akran değerlendirmesi uygulaması da dahil edildi. </a:t>
            </a:r>
          </a:p>
          <a:p>
            <a:pPr algn="just"/>
            <a:r>
              <a:rPr lang="tr-TR" sz="2400" dirty="0" smtClean="0">
                <a:solidFill>
                  <a:schemeClr val="tx2"/>
                </a:solidFill>
              </a:rPr>
              <a:t>6) Laboratuvar kuralları listelenip öğrenciye verildi.</a:t>
            </a:r>
          </a:p>
          <a:p>
            <a:pPr algn="just"/>
            <a:r>
              <a:rPr lang="tr-TR" sz="2400" dirty="0" smtClean="0">
                <a:solidFill>
                  <a:schemeClr val="tx2"/>
                </a:solidFill>
              </a:rPr>
              <a:t>7) Fantomların kullanım kuralları hazırlandı ve duvarlara asıldı</a:t>
            </a:r>
          </a:p>
          <a:p>
            <a:pPr algn="just"/>
            <a:r>
              <a:rPr lang="tr-TR" sz="2400" dirty="0" smtClean="0">
                <a:solidFill>
                  <a:schemeClr val="tx2"/>
                </a:solidFill>
              </a:rPr>
              <a:t>8) Kesici ve delici alet yaralanması takip formu hazırlandı</a:t>
            </a:r>
          </a:p>
          <a:p>
            <a:pPr algn="just"/>
            <a:endParaRPr lang="tr-TR" dirty="0"/>
          </a:p>
        </p:txBody>
      </p:sp>
    </p:spTree>
    <p:extLst>
      <p:ext uri="{BB962C8B-B14F-4D97-AF65-F5344CB8AC3E}">
        <p14:creationId xmlns:p14="http://schemas.microsoft.com/office/powerpoint/2010/main" val="1683373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710" y="2094271"/>
            <a:ext cx="8286903" cy="3313471"/>
          </a:xfrm>
        </p:spPr>
      </p:pic>
      <p:sp>
        <p:nvSpPr>
          <p:cNvPr id="4" name="Slayt Numarası Yer Tutucusu 3"/>
          <p:cNvSpPr>
            <a:spLocks noGrp="1"/>
          </p:cNvSpPr>
          <p:nvPr>
            <p:ph type="sldNum" sz="quarter" idx="12"/>
          </p:nvPr>
        </p:nvSpPr>
        <p:spPr/>
        <p:txBody>
          <a:bodyPr/>
          <a:lstStyle/>
          <a:p>
            <a:fld id="{439F893C-C32F-4835-A1E5-850973405C58}" type="slidenum">
              <a:rPr lang="tr-TR" smtClean="0"/>
              <a:t>26</a:t>
            </a:fld>
            <a:endParaRPr lang="tr-TR"/>
          </a:p>
        </p:txBody>
      </p:sp>
      <p:sp>
        <p:nvSpPr>
          <p:cNvPr id="5" name="Unvan 4">
            <a:extLst>
              <a:ext uri="{FF2B5EF4-FFF2-40B4-BE49-F238E27FC236}">
                <a16:creationId xmlns:a16="http://schemas.microsoft.com/office/drawing/2014/main" id="{7EC18F83-204B-487E-AFD6-153344F04A42}"/>
              </a:ext>
            </a:extLst>
          </p:cNvPr>
          <p:cNvSpPr txBox="1">
            <a:spLocks noGrp="1"/>
          </p:cNvSpPr>
          <p:nvPr>
            <p:ph type="title"/>
          </p:nvPr>
        </p:nvSpPr>
        <p:spPr>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027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422789" y="1908194"/>
            <a:ext cx="8278760" cy="3970318"/>
          </a:xfrm>
          <a:prstGeom prst="rect">
            <a:avLst/>
          </a:prstGeom>
          <a:noFill/>
        </p:spPr>
        <p:txBody>
          <a:bodyPr wrap="square" rtlCol="0">
            <a:spAutoFit/>
          </a:bodyPr>
          <a:lstStyle/>
          <a:p>
            <a:pPr algn="just"/>
            <a:r>
              <a:rPr lang="tr-TR" sz="2800" dirty="0" smtClean="0">
                <a:solidFill>
                  <a:schemeClr val="tx2"/>
                </a:solidFill>
              </a:rPr>
              <a:t>1)Öğretim üyelerinin araştırma konusunda bilgilendirilmeleri için on-</a:t>
            </a:r>
            <a:r>
              <a:rPr lang="tr-TR" sz="2800" dirty="0" err="1" smtClean="0">
                <a:solidFill>
                  <a:schemeClr val="tx2"/>
                </a:solidFill>
              </a:rPr>
              <a:t>line</a:t>
            </a:r>
            <a:r>
              <a:rPr lang="tr-TR" sz="2800" dirty="0" smtClean="0">
                <a:solidFill>
                  <a:schemeClr val="tx2"/>
                </a:solidFill>
              </a:rPr>
              <a:t> konferans yapıldı</a:t>
            </a:r>
          </a:p>
          <a:p>
            <a:pPr algn="just"/>
            <a:r>
              <a:rPr lang="tr-TR" sz="2800" dirty="0" smtClean="0">
                <a:solidFill>
                  <a:schemeClr val="tx2"/>
                </a:solidFill>
              </a:rPr>
              <a:t>2) Tüm öğretim üyelerinin Üniversite </a:t>
            </a:r>
            <a:r>
              <a:rPr lang="tr-TR" sz="2800" dirty="0" err="1" smtClean="0">
                <a:solidFill>
                  <a:schemeClr val="tx2"/>
                </a:solidFill>
              </a:rPr>
              <a:t>SEM’den</a:t>
            </a:r>
            <a:r>
              <a:rPr lang="tr-TR" sz="2800" dirty="0" smtClean="0">
                <a:solidFill>
                  <a:schemeClr val="tx2"/>
                </a:solidFill>
              </a:rPr>
              <a:t> «Eğiticinin eğitimi» kursunu alması sağlandı </a:t>
            </a:r>
          </a:p>
          <a:p>
            <a:pPr algn="just"/>
            <a:r>
              <a:rPr lang="tr-TR" sz="2800" dirty="0" smtClean="0">
                <a:solidFill>
                  <a:schemeClr val="tx2"/>
                </a:solidFill>
              </a:rPr>
              <a:t>3) Akdeniz Üniversitesi, Süleyman Demirel Üniversiteleri ile işbirliği yapılarak araştırma projeleri hazırlandı</a:t>
            </a:r>
          </a:p>
          <a:p>
            <a:pPr algn="just"/>
            <a:r>
              <a:rPr lang="tr-TR" sz="2800" dirty="0" smtClean="0">
                <a:solidFill>
                  <a:schemeClr val="tx2"/>
                </a:solidFill>
              </a:rPr>
              <a:t>4) Kongre duyuruları, eğitim seminerleri öğretim üyelerine düzenli olarak bildirilerek katılımları teşvik edildi  </a:t>
            </a:r>
          </a:p>
        </p:txBody>
      </p:sp>
    </p:spTree>
    <p:extLst>
      <p:ext uri="{BB962C8B-B14F-4D97-AF65-F5344CB8AC3E}">
        <p14:creationId xmlns:p14="http://schemas.microsoft.com/office/powerpoint/2010/main" val="871074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6536" y="1465281"/>
            <a:ext cx="8698638" cy="4195481"/>
          </a:xfrm>
        </p:spPr>
        <p:txBody>
          <a:bodyPr/>
          <a:lstStyle/>
          <a:p>
            <a:r>
              <a:rPr lang="tr-TR" dirty="0" smtClean="0">
                <a:solidFill>
                  <a:srgbClr val="0F2303"/>
                </a:solidFill>
              </a:rPr>
              <a:t>2021-2022 eğitim öğretim döneminde 2 adet SCI, 13 adet kongre sunumları ve çok sayıda yayına hazırlanan makale ve kitap bölümleri</a:t>
            </a:r>
          </a:p>
          <a:p>
            <a:pPr lvl="0"/>
            <a:r>
              <a:rPr lang="tr-TR" dirty="0">
                <a:solidFill>
                  <a:srgbClr val="0F2303"/>
                </a:solidFill>
              </a:rPr>
              <a:t>E</a:t>
            </a:r>
            <a:r>
              <a:rPr lang="tr-TR" dirty="0" smtClean="0">
                <a:solidFill>
                  <a:srgbClr val="0F2303"/>
                </a:solidFill>
              </a:rPr>
              <a:t>n </a:t>
            </a:r>
            <a:r>
              <a:rPr lang="tr-TR" dirty="0">
                <a:solidFill>
                  <a:srgbClr val="0F2303"/>
                </a:solidFill>
              </a:rPr>
              <a:t>yüksek % 10'luk dilimde atıf alan yayın </a:t>
            </a:r>
            <a:r>
              <a:rPr lang="tr-TR" dirty="0" smtClean="0">
                <a:solidFill>
                  <a:srgbClr val="0F2303"/>
                </a:solidFill>
              </a:rPr>
              <a:t>sayısın sahip hocalarımızın varlığı.</a:t>
            </a:r>
            <a:endParaRPr lang="tr-TR" dirty="0">
              <a:solidFill>
                <a:srgbClr val="0F2303"/>
              </a:solidFill>
            </a:endParaRPr>
          </a:p>
        </p:txBody>
      </p:sp>
      <p:sp>
        <p:nvSpPr>
          <p:cNvPr id="4" name="Slayt Numarası Yer Tutucusu 3"/>
          <p:cNvSpPr>
            <a:spLocks noGrp="1"/>
          </p:cNvSpPr>
          <p:nvPr>
            <p:ph type="sldNum" sz="quarter" idx="12"/>
          </p:nvPr>
        </p:nvSpPr>
        <p:spPr/>
        <p:txBody>
          <a:bodyPr/>
          <a:lstStyle/>
          <a:p>
            <a:fld id="{439F893C-C32F-4835-A1E5-850973405C58}" type="slidenum">
              <a:rPr lang="tr-TR" smtClean="0"/>
              <a:t>28</a:t>
            </a:fld>
            <a:endParaRPr lang="tr-TR"/>
          </a:p>
        </p:txBody>
      </p:sp>
      <p:sp>
        <p:nvSpPr>
          <p:cNvPr id="5"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2" y="4549716"/>
            <a:ext cx="4178710" cy="2222091"/>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062" y="2555509"/>
            <a:ext cx="4111619" cy="2270663"/>
          </a:xfrm>
          <a:prstGeom prst="rect">
            <a:avLst/>
          </a:prstGeom>
        </p:spPr>
      </p:pic>
      <p:pic>
        <p:nvPicPr>
          <p:cNvPr id="2" name="Resi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8459" y="4237381"/>
            <a:ext cx="2016444" cy="2580968"/>
          </a:xfrm>
          <a:prstGeom prst="rect">
            <a:avLst/>
          </a:prstGeom>
        </p:spPr>
      </p:pic>
    </p:spTree>
    <p:extLst>
      <p:ext uri="{BB962C8B-B14F-4D97-AF65-F5344CB8AC3E}">
        <p14:creationId xmlns:p14="http://schemas.microsoft.com/office/powerpoint/2010/main" val="487794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9106" y="2111919"/>
            <a:ext cx="8316300" cy="4195481"/>
          </a:xfrm>
        </p:spPr>
        <p:txBody>
          <a:bodyPr>
            <a:noAutofit/>
          </a:bodyPr>
          <a:lstStyle/>
          <a:p>
            <a:pPr marL="0" lvl="0" indent="0" algn="just">
              <a:lnSpc>
                <a:spcPct val="106000"/>
              </a:lnSpc>
              <a:buNone/>
            </a:pPr>
            <a:r>
              <a:rPr lang="tr-TR" sz="1100" b="1" dirty="0">
                <a:solidFill>
                  <a:srgbClr val="0F2303"/>
                </a:solidFill>
                <a:latin typeface="+mn-lt"/>
                <a:ea typeface="Calibri" panose="020F0502020204030204" pitchFamily="34" charset="0"/>
                <a:cs typeface="Arial" panose="020B0604020202020204" pitchFamily="34" charset="0"/>
              </a:rPr>
              <a:t>Mustan Barış SİVRİ, R. Gözde KIRZIOĞLU ERCAN,</a:t>
            </a:r>
            <a:r>
              <a:rPr lang="tr-TR" sz="1100" dirty="0">
                <a:solidFill>
                  <a:srgbClr val="0F2303"/>
                </a:solidFill>
                <a:latin typeface="+mn-lt"/>
                <a:ea typeface="Calibri" panose="020F0502020204030204" pitchFamily="34" charset="0"/>
                <a:cs typeface="Arial" panose="020B0604020202020204" pitchFamily="34" charset="0"/>
              </a:rPr>
              <a:t> </a:t>
            </a:r>
            <a:r>
              <a:rPr lang="tr-TR" sz="1100" dirty="0" err="1">
                <a:solidFill>
                  <a:srgbClr val="0F2303"/>
                </a:solidFill>
                <a:latin typeface="+mn-lt"/>
                <a:ea typeface="Calibri" panose="020F0502020204030204" pitchFamily="34" charset="0"/>
                <a:cs typeface="Arial" panose="020B0604020202020204" pitchFamily="34" charset="0"/>
              </a:rPr>
              <a:t>Bruksist</a:t>
            </a:r>
            <a:r>
              <a:rPr lang="tr-TR" sz="1100" dirty="0">
                <a:solidFill>
                  <a:srgbClr val="0F2303"/>
                </a:solidFill>
                <a:latin typeface="+mn-lt"/>
                <a:ea typeface="Calibri" panose="020F0502020204030204" pitchFamily="34" charset="0"/>
                <a:cs typeface="Arial" panose="020B0604020202020204" pitchFamily="34" charset="0"/>
              </a:rPr>
              <a:t> bireylerde çene kemiği yoğunluğu ve morfolojisinin KIBT ile değerlendirilmesi, Necmettin Erbakan Üniversitesi Uluslararası Diş Hekimliği Kongresi (Sözlü sunum) (Ekim 2021)</a:t>
            </a:r>
            <a:endParaRPr lang="tr-TR" sz="900" dirty="0">
              <a:solidFill>
                <a:srgbClr val="0F2303"/>
              </a:solidFill>
              <a:latin typeface="+mn-lt"/>
              <a:ea typeface="Calibri" panose="020F0502020204030204" pitchFamily="34" charset="0"/>
              <a:cs typeface="Arial" panose="020B0604020202020204" pitchFamily="34" charset="0"/>
            </a:endParaRPr>
          </a:p>
          <a:p>
            <a:pPr marL="0" lvl="0" indent="0" algn="just">
              <a:lnSpc>
                <a:spcPct val="106000"/>
              </a:lnSpc>
              <a:buNone/>
            </a:pPr>
            <a:r>
              <a:rPr lang="tr-TR" sz="1100" b="1" dirty="0">
                <a:solidFill>
                  <a:srgbClr val="0F2303"/>
                </a:solidFill>
                <a:latin typeface="+mn-lt"/>
                <a:ea typeface="Calibri" panose="020F0502020204030204" pitchFamily="34" charset="0"/>
                <a:cs typeface="Arial" panose="020B0604020202020204" pitchFamily="34" charset="0"/>
              </a:rPr>
              <a:t>Rukiye Gözde KIRZIOĞLU ERCAN, Mustan Barış SİVRİ</a:t>
            </a:r>
            <a:r>
              <a:rPr lang="tr-TR" sz="1100" dirty="0">
                <a:solidFill>
                  <a:srgbClr val="0F2303"/>
                </a:solidFill>
                <a:latin typeface="+mn-lt"/>
                <a:ea typeface="Calibri" panose="020F0502020204030204" pitchFamily="34" charset="0"/>
                <a:cs typeface="Arial" panose="020B0604020202020204" pitchFamily="34" charset="0"/>
              </a:rPr>
              <a:t>, Çocuklarda </a:t>
            </a:r>
            <a:r>
              <a:rPr lang="tr-TR" sz="1100" dirty="0" err="1">
                <a:solidFill>
                  <a:srgbClr val="0F2303"/>
                </a:solidFill>
                <a:latin typeface="+mn-lt"/>
                <a:ea typeface="Calibri" panose="020F0502020204030204" pitchFamily="34" charset="0"/>
                <a:cs typeface="Arial" panose="020B0604020202020204" pitchFamily="34" charset="0"/>
              </a:rPr>
              <a:t>Mental</a:t>
            </a:r>
            <a:r>
              <a:rPr lang="tr-TR" sz="1100" dirty="0">
                <a:solidFill>
                  <a:srgbClr val="0F2303"/>
                </a:solidFill>
                <a:latin typeface="+mn-lt"/>
                <a:ea typeface="Calibri" panose="020F0502020204030204" pitchFamily="34" charset="0"/>
                <a:cs typeface="Arial" panose="020B0604020202020204" pitchFamily="34" charset="0"/>
              </a:rPr>
              <a:t> </a:t>
            </a:r>
            <a:r>
              <a:rPr lang="tr-TR" sz="1100" dirty="0" err="1">
                <a:solidFill>
                  <a:srgbClr val="0F2303"/>
                </a:solidFill>
                <a:latin typeface="+mn-lt"/>
                <a:ea typeface="Calibri" panose="020F0502020204030204" pitchFamily="34" charset="0"/>
                <a:cs typeface="Arial" panose="020B0604020202020204" pitchFamily="34" charset="0"/>
              </a:rPr>
              <a:t>Foramen</a:t>
            </a:r>
            <a:r>
              <a:rPr lang="tr-TR" sz="1100" dirty="0">
                <a:solidFill>
                  <a:srgbClr val="0F2303"/>
                </a:solidFill>
                <a:latin typeface="+mn-lt"/>
                <a:ea typeface="Calibri" panose="020F0502020204030204" pitchFamily="34" charset="0"/>
                <a:cs typeface="Arial" panose="020B0604020202020204" pitchFamily="34" charset="0"/>
              </a:rPr>
              <a:t> Konumunun Değerlendirilmesi, Necmettin Erbakan Üniversitesi Uluslararası Diş Hekimliği Kongresi (Sözlü sunum) (Ekim 2021)</a:t>
            </a:r>
            <a:endParaRPr lang="tr-TR" sz="900" dirty="0">
              <a:solidFill>
                <a:srgbClr val="0F2303"/>
              </a:solidFill>
              <a:latin typeface="+mn-lt"/>
              <a:ea typeface="Calibri" panose="020F0502020204030204" pitchFamily="34" charset="0"/>
              <a:cs typeface="Arial" panose="020B0604020202020204" pitchFamily="34" charset="0"/>
            </a:endParaRPr>
          </a:p>
          <a:p>
            <a:pPr marL="0" lvl="0" indent="0" algn="just">
              <a:lnSpc>
                <a:spcPct val="106000"/>
              </a:lnSpc>
              <a:buNone/>
            </a:pPr>
            <a:r>
              <a:rPr lang="tr-TR" sz="1100" b="1" dirty="0">
                <a:solidFill>
                  <a:srgbClr val="0F2303"/>
                </a:solidFill>
                <a:latin typeface="+mn-lt"/>
                <a:ea typeface="Calibri" panose="020F0502020204030204" pitchFamily="34" charset="0"/>
                <a:cs typeface="Arial" panose="020B0604020202020204" pitchFamily="34" charset="0"/>
              </a:rPr>
              <a:t>Rukiye Gözde KIRZIOĞLU ERCAN, Mustafa AYDINBELGE</a:t>
            </a:r>
            <a:r>
              <a:rPr lang="tr-TR" sz="1100" dirty="0">
                <a:solidFill>
                  <a:srgbClr val="0F2303"/>
                </a:solidFill>
                <a:latin typeface="+mn-lt"/>
                <a:ea typeface="Calibri" panose="020F0502020204030204" pitchFamily="34" charset="0"/>
                <a:cs typeface="Arial" panose="020B0604020202020204" pitchFamily="34" charset="0"/>
              </a:rPr>
              <a:t>, Parmak emme alışkanlığının hareketli apareylerle tedavisi: Vaka serisi, Cumhuriyet Üniversitesi Diş Hekimliği Fakültesi </a:t>
            </a:r>
            <a:r>
              <a:rPr lang="tr-TR" sz="1100" dirty="0" err="1">
                <a:solidFill>
                  <a:srgbClr val="0F2303"/>
                </a:solidFill>
                <a:latin typeface="+mn-lt"/>
                <a:ea typeface="Calibri" panose="020F0502020204030204" pitchFamily="34" charset="0"/>
                <a:cs typeface="Arial" panose="020B0604020202020204" pitchFamily="34" charset="0"/>
              </a:rPr>
              <a:t>Uluslararsı</a:t>
            </a:r>
            <a:r>
              <a:rPr lang="tr-TR" sz="1100" dirty="0">
                <a:solidFill>
                  <a:srgbClr val="0F2303"/>
                </a:solidFill>
                <a:latin typeface="+mn-lt"/>
                <a:ea typeface="Calibri" panose="020F0502020204030204" pitchFamily="34" charset="0"/>
                <a:cs typeface="Arial" panose="020B0604020202020204" pitchFamily="34" charset="0"/>
              </a:rPr>
              <a:t> Diş Hekimliği Kongresi (Sözlü sunum olarak kabul edildi. Kasım 2021’de sunulacak)</a:t>
            </a:r>
            <a:endParaRPr lang="tr-TR" sz="900" dirty="0">
              <a:solidFill>
                <a:srgbClr val="0F2303"/>
              </a:solidFill>
              <a:latin typeface="+mn-lt"/>
              <a:ea typeface="Calibri" panose="020F0502020204030204" pitchFamily="34" charset="0"/>
              <a:cs typeface="Arial" panose="020B0604020202020204" pitchFamily="34" charset="0"/>
            </a:endParaRPr>
          </a:p>
          <a:p>
            <a:pPr marL="0" lvl="0" indent="0" algn="just">
              <a:lnSpc>
                <a:spcPct val="106000"/>
              </a:lnSpc>
              <a:buNone/>
            </a:pPr>
            <a:r>
              <a:rPr lang="tr-TR" sz="1100" b="1" dirty="0">
                <a:solidFill>
                  <a:srgbClr val="0F2303"/>
                </a:solidFill>
                <a:latin typeface="+mn-lt"/>
                <a:ea typeface="Times New Roman" panose="02020603050405020304" pitchFamily="18" charset="0"/>
                <a:cs typeface="Arial" panose="020B0604020202020204" pitchFamily="34" charset="0"/>
              </a:rPr>
              <a:t>Ahmet Mert Nalbantoğlu,</a:t>
            </a:r>
            <a:r>
              <a:rPr lang="tr-TR" sz="1100" dirty="0">
                <a:solidFill>
                  <a:srgbClr val="0F2303"/>
                </a:solidFill>
                <a:latin typeface="+mn-lt"/>
                <a:ea typeface="Times New Roman" panose="02020603050405020304" pitchFamily="18" charset="0"/>
                <a:cs typeface="Arial" panose="020B0604020202020204" pitchFamily="34" charset="0"/>
              </a:rPr>
              <a:t> 6. Uluslararası Hipokrat Kongresi, Online, Tam Birinci ve İkinci </a:t>
            </a:r>
            <a:r>
              <a:rPr lang="tr-TR" sz="1100" dirty="0" err="1">
                <a:solidFill>
                  <a:srgbClr val="0F2303"/>
                </a:solidFill>
                <a:latin typeface="+mn-lt"/>
                <a:ea typeface="Times New Roman" panose="02020603050405020304" pitchFamily="18" charset="0"/>
                <a:cs typeface="Arial" panose="020B0604020202020204" pitchFamily="34" charset="0"/>
              </a:rPr>
              <a:t>Maksiller</a:t>
            </a:r>
            <a:r>
              <a:rPr lang="tr-TR" sz="1100" dirty="0">
                <a:solidFill>
                  <a:srgbClr val="0F2303"/>
                </a:solidFill>
                <a:latin typeface="+mn-lt"/>
                <a:ea typeface="Times New Roman" panose="02020603050405020304" pitchFamily="18" charset="0"/>
                <a:cs typeface="Arial" panose="020B0604020202020204" pitchFamily="34" charset="0"/>
              </a:rPr>
              <a:t> </a:t>
            </a:r>
            <a:r>
              <a:rPr lang="tr-TR" sz="1100" dirty="0" err="1">
                <a:solidFill>
                  <a:srgbClr val="0F2303"/>
                </a:solidFill>
                <a:latin typeface="+mn-lt"/>
                <a:ea typeface="Times New Roman" panose="02020603050405020304" pitchFamily="18" charset="0"/>
                <a:cs typeface="Arial" panose="020B0604020202020204" pitchFamily="34" charset="0"/>
              </a:rPr>
              <a:t>Molar</a:t>
            </a:r>
            <a:r>
              <a:rPr lang="tr-TR" sz="1100" dirty="0">
                <a:solidFill>
                  <a:srgbClr val="0F2303"/>
                </a:solidFill>
                <a:latin typeface="+mn-lt"/>
                <a:ea typeface="Times New Roman" panose="02020603050405020304" pitchFamily="18" charset="0"/>
                <a:cs typeface="Arial" panose="020B0604020202020204" pitchFamily="34" charset="0"/>
              </a:rPr>
              <a:t> Dişlerdeki </a:t>
            </a:r>
            <a:r>
              <a:rPr lang="tr-TR" sz="1100" dirty="0" err="1">
                <a:solidFill>
                  <a:srgbClr val="0F2303"/>
                </a:solidFill>
                <a:latin typeface="+mn-lt"/>
                <a:ea typeface="Times New Roman" panose="02020603050405020304" pitchFamily="18" charset="0"/>
                <a:cs typeface="Arial" panose="020B0604020202020204" pitchFamily="34" charset="0"/>
              </a:rPr>
              <a:t>Bukkal</a:t>
            </a:r>
            <a:r>
              <a:rPr lang="tr-TR" sz="1100" dirty="0">
                <a:solidFill>
                  <a:srgbClr val="0F2303"/>
                </a:solidFill>
                <a:latin typeface="+mn-lt"/>
                <a:ea typeface="Times New Roman" panose="02020603050405020304" pitchFamily="18" charset="0"/>
                <a:cs typeface="Arial" panose="020B0604020202020204" pitchFamily="34" charset="0"/>
              </a:rPr>
              <a:t> Kemik Kalınlığının Değerlendirilmesi: Konik Işınlı Bilgisayarlı Tomografi Çalışması, 6. Uluslararası Hipokrat Kongresi, Online, Tam Metin Kitabı ISBN: 978-625-7813-7, Asos Yayınları, Cilt 1, Sayfa 109-116</a:t>
            </a:r>
            <a:endParaRPr lang="tr-TR" sz="900" dirty="0">
              <a:solidFill>
                <a:srgbClr val="0F2303"/>
              </a:solidFill>
              <a:latin typeface="+mn-lt"/>
              <a:ea typeface="Calibri" panose="020F0502020204030204" pitchFamily="34" charset="0"/>
              <a:cs typeface="Arial" panose="020B0604020202020204" pitchFamily="34" charset="0"/>
            </a:endParaRPr>
          </a:p>
          <a:p>
            <a:pPr marL="0" lvl="0" indent="0" algn="just">
              <a:lnSpc>
                <a:spcPct val="106000"/>
              </a:lnSpc>
              <a:buNone/>
            </a:pPr>
            <a:r>
              <a:rPr lang="tr-TR" sz="1100" b="1" dirty="0">
                <a:solidFill>
                  <a:srgbClr val="0F2303"/>
                </a:solidFill>
                <a:latin typeface="+mn-lt"/>
                <a:ea typeface="Times New Roman" panose="02020603050405020304" pitchFamily="18" charset="0"/>
                <a:cs typeface="Arial" panose="020B0604020202020204" pitchFamily="34" charset="0"/>
              </a:rPr>
              <a:t>Ahmet Mert Nalbantoğlu, Deniz Yanık</a:t>
            </a:r>
            <a:r>
              <a:rPr lang="tr-TR" sz="1100" dirty="0">
                <a:solidFill>
                  <a:srgbClr val="0F2303"/>
                </a:solidFill>
                <a:latin typeface="+mn-lt"/>
                <a:ea typeface="Times New Roman" panose="02020603050405020304" pitchFamily="18" charset="0"/>
                <a:cs typeface="Arial" panose="020B0604020202020204" pitchFamily="34" charset="0"/>
              </a:rPr>
              <a:t> .</a:t>
            </a:r>
            <a:r>
              <a:rPr lang="tr-TR" sz="1100" dirty="0" err="1">
                <a:solidFill>
                  <a:srgbClr val="0F2303"/>
                </a:solidFill>
                <a:latin typeface="+mn-lt"/>
                <a:ea typeface="Times New Roman" panose="02020603050405020304" pitchFamily="18" charset="0"/>
                <a:cs typeface="Arial" panose="020B0604020202020204" pitchFamily="34" charset="0"/>
              </a:rPr>
              <a:t>Maksiller</a:t>
            </a:r>
            <a:r>
              <a:rPr lang="tr-TR" sz="1100" dirty="0">
                <a:solidFill>
                  <a:srgbClr val="0F2303"/>
                </a:solidFill>
                <a:latin typeface="+mn-lt"/>
                <a:ea typeface="Times New Roman" panose="02020603050405020304" pitchFamily="18" charset="0"/>
                <a:cs typeface="Arial" panose="020B0604020202020204" pitchFamily="34" charset="0"/>
              </a:rPr>
              <a:t> Birinci </a:t>
            </a:r>
            <a:r>
              <a:rPr lang="tr-TR" sz="1100" dirty="0" err="1">
                <a:solidFill>
                  <a:srgbClr val="0F2303"/>
                </a:solidFill>
                <a:latin typeface="+mn-lt"/>
                <a:ea typeface="Times New Roman" panose="02020603050405020304" pitchFamily="18" charset="0"/>
                <a:cs typeface="Arial" panose="020B0604020202020204" pitchFamily="34" charset="0"/>
              </a:rPr>
              <a:t>Molar</a:t>
            </a:r>
            <a:r>
              <a:rPr lang="tr-TR" sz="1100" dirty="0">
                <a:solidFill>
                  <a:srgbClr val="0F2303"/>
                </a:solidFill>
                <a:latin typeface="+mn-lt"/>
                <a:ea typeface="Times New Roman" panose="02020603050405020304" pitchFamily="18" charset="0"/>
                <a:cs typeface="Arial" panose="020B0604020202020204" pitchFamily="34" charset="0"/>
              </a:rPr>
              <a:t> Dişlerde </a:t>
            </a:r>
            <a:r>
              <a:rPr lang="tr-TR" sz="1100" dirty="0" err="1">
                <a:solidFill>
                  <a:srgbClr val="0F2303"/>
                </a:solidFill>
                <a:latin typeface="+mn-lt"/>
                <a:ea typeface="Times New Roman" panose="02020603050405020304" pitchFamily="18" charset="0"/>
                <a:cs typeface="Arial" panose="020B0604020202020204" pitchFamily="34" charset="0"/>
              </a:rPr>
              <a:t>Fenestrasyon</a:t>
            </a:r>
            <a:r>
              <a:rPr lang="tr-TR" sz="1100" dirty="0">
                <a:solidFill>
                  <a:srgbClr val="0F2303"/>
                </a:solidFill>
                <a:latin typeface="+mn-lt"/>
                <a:ea typeface="Times New Roman" panose="02020603050405020304" pitchFamily="18" charset="0"/>
                <a:cs typeface="Arial" panose="020B0604020202020204" pitchFamily="34" charset="0"/>
              </a:rPr>
              <a:t> ve </a:t>
            </a:r>
            <a:r>
              <a:rPr lang="tr-TR" sz="1100" dirty="0" err="1">
                <a:solidFill>
                  <a:srgbClr val="0F2303"/>
                </a:solidFill>
                <a:latin typeface="+mn-lt"/>
                <a:ea typeface="Times New Roman" panose="02020603050405020304" pitchFamily="18" charset="0"/>
                <a:cs typeface="Arial" panose="020B0604020202020204" pitchFamily="34" charset="0"/>
              </a:rPr>
              <a:t>Dehisensin</a:t>
            </a:r>
            <a:r>
              <a:rPr lang="tr-TR" sz="1100" dirty="0">
                <a:solidFill>
                  <a:srgbClr val="0F2303"/>
                </a:solidFill>
                <a:latin typeface="+mn-lt"/>
                <a:ea typeface="Times New Roman" panose="02020603050405020304" pitchFamily="18" charset="0"/>
                <a:cs typeface="Arial" panose="020B0604020202020204" pitchFamily="34" charset="0"/>
              </a:rPr>
              <a:t> değerlendirilmesi, , I. Uluslararası Tıp ve Sağlık Bilimleri Kongresi, Online.</a:t>
            </a:r>
            <a:endParaRPr lang="tr-TR" sz="900" dirty="0">
              <a:solidFill>
                <a:srgbClr val="0F2303"/>
              </a:solidFill>
              <a:latin typeface="+mn-lt"/>
              <a:ea typeface="Calibri" panose="020F0502020204030204" pitchFamily="34" charset="0"/>
              <a:cs typeface="Arial" panose="020B0604020202020204" pitchFamily="34" charset="0"/>
            </a:endParaRPr>
          </a:p>
          <a:p>
            <a:pPr marL="0" lvl="0" indent="0" algn="just">
              <a:lnSpc>
                <a:spcPct val="106000"/>
              </a:lnSpc>
              <a:buNone/>
            </a:pPr>
            <a:r>
              <a:rPr lang="tr-TR" sz="1100" b="1" dirty="0">
                <a:solidFill>
                  <a:srgbClr val="0F2303"/>
                </a:solidFill>
                <a:latin typeface="+mn-lt"/>
                <a:ea typeface="Times New Roman" panose="02020603050405020304" pitchFamily="18" charset="0"/>
                <a:cs typeface="Arial" panose="020B0604020202020204" pitchFamily="34" charset="0"/>
              </a:rPr>
              <a:t>Deniz Yanık, Ahmet Mert Nalbantoğlu</a:t>
            </a:r>
            <a:r>
              <a:rPr lang="tr-TR" sz="1100" dirty="0">
                <a:solidFill>
                  <a:srgbClr val="0F2303"/>
                </a:solidFill>
                <a:latin typeface="+mn-lt"/>
                <a:ea typeface="Calibri" panose="020F0502020204030204" pitchFamily="34" charset="0"/>
                <a:cs typeface="Arial" panose="020B0604020202020204" pitchFamily="34" charset="0"/>
              </a:rPr>
              <a:t> .Türk Alt Popülasyonunda </a:t>
            </a:r>
            <a:r>
              <a:rPr lang="tr-TR" sz="1100" dirty="0" err="1">
                <a:solidFill>
                  <a:srgbClr val="0F2303"/>
                </a:solidFill>
                <a:latin typeface="+mn-lt"/>
                <a:ea typeface="Calibri" panose="020F0502020204030204" pitchFamily="34" charset="0"/>
                <a:cs typeface="Arial" panose="020B0604020202020204" pitchFamily="34" charset="0"/>
              </a:rPr>
              <a:t>Mandibular</a:t>
            </a:r>
            <a:r>
              <a:rPr lang="tr-TR" sz="1100" dirty="0">
                <a:solidFill>
                  <a:srgbClr val="0F2303"/>
                </a:solidFill>
                <a:latin typeface="+mn-lt"/>
                <a:ea typeface="Calibri" panose="020F0502020204030204" pitchFamily="34" charset="0"/>
                <a:cs typeface="Arial" panose="020B0604020202020204" pitchFamily="34" charset="0"/>
              </a:rPr>
              <a:t> </a:t>
            </a:r>
            <a:r>
              <a:rPr lang="tr-TR" sz="1100" dirty="0" err="1">
                <a:solidFill>
                  <a:srgbClr val="0F2303"/>
                </a:solidFill>
                <a:latin typeface="+mn-lt"/>
                <a:ea typeface="Calibri" panose="020F0502020204030204" pitchFamily="34" charset="0"/>
                <a:cs typeface="Arial" panose="020B0604020202020204" pitchFamily="34" charset="0"/>
              </a:rPr>
              <a:t>Premolarların</a:t>
            </a:r>
            <a:r>
              <a:rPr lang="tr-TR" sz="1100" dirty="0">
                <a:solidFill>
                  <a:srgbClr val="0F2303"/>
                </a:solidFill>
                <a:latin typeface="+mn-lt"/>
                <a:ea typeface="Calibri" panose="020F0502020204030204" pitchFamily="34" charset="0"/>
                <a:cs typeface="Arial" panose="020B0604020202020204" pitchFamily="34" charset="0"/>
              </a:rPr>
              <a:t> Kanal Konfigürasyonu,</a:t>
            </a:r>
            <a:r>
              <a:rPr lang="tr-TR" sz="1100" dirty="0">
                <a:solidFill>
                  <a:srgbClr val="0F2303"/>
                </a:solidFill>
                <a:latin typeface="+mn-lt"/>
                <a:ea typeface="Times New Roman" panose="02020603050405020304" pitchFamily="18" charset="0"/>
                <a:cs typeface="Arial" panose="020B0604020202020204" pitchFamily="34" charset="0"/>
              </a:rPr>
              <a:t> , I. Uluslararası Tıp ve Sağlık Bilimleri Kongresi, Online.</a:t>
            </a:r>
            <a:endParaRPr lang="tr-TR" sz="900" dirty="0">
              <a:solidFill>
                <a:srgbClr val="0F2303"/>
              </a:solidFill>
              <a:latin typeface="+mn-lt"/>
              <a:ea typeface="Calibri" panose="020F0502020204030204" pitchFamily="34" charset="0"/>
              <a:cs typeface="Arial" panose="020B0604020202020204" pitchFamily="34" charset="0"/>
            </a:endParaRPr>
          </a:p>
          <a:p>
            <a:pPr marL="0" lvl="0" indent="0" algn="just">
              <a:lnSpc>
                <a:spcPct val="106000"/>
              </a:lnSpc>
              <a:buNone/>
            </a:pPr>
            <a:r>
              <a:rPr lang="tr-TR" sz="1100" b="1" dirty="0">
                <a:solidFill>
                  <a:srgbClr val="0F2303"/>
                </a:solidFill>
                <a:latin typeface="+mn-lt"/>
                <a:ea typeface="Times New Roman" panose="02020603050405020304" pitchFamily="18" charset="0"/>
                <a:cs typeface="Arial" panose="020B0604020202020204" pitchFamily="34" charset="0"/>
              </a:rPr>
              <a:t>Ahmet Mert Nalbantoğlu, Deniz Yanık</a:t>
            </a:r>
            <a:r>
              <a:rPr lang="tr-TR" sz="1100" dirty="0">
                <a:solidFill>
                  <a:srgbClr val="0F2303"/>
                </a:solidFill>
                <a:latin typeface="+mn-lt"/>
                <a:ea typeface="Times New Roman" panose="02020603050405020304" pitchFamily="18" charset="0"/>
                <a:cs typeface="Arial" panose="020B0604020202020204" pitchFamily="34" charset="0"/>
              </a:rPr>
              <a:t> </a:t>
            </a:r>
            <a:r>
              <a:rPr lang="tr-TR" sz="1100" dirty="0" err="1">
                <a:solidFill>
                  <a:srgbClr val="0F2303"/>
                </a:solidFill>
                <a:latin typeface="+mn-lt"/>
                <a:ea typeface="Times New Roman" panose="02020603050405020304" pitchFamily="18" charset="0"/>
                <a:cs typeface="Arial" panose="020B0604020202020204" pitchFamily="34" charset="0"/>
              </a:rPr>
              <a:t>Mandibular</a:t>
            </a:r>
            <a:r>
              <a:rPr lang="tr-TR" sz="1100" dirty="0">
                <a:solidFill>
                  <a:srgbClr val="0F2303"/>
                </a:solidFill>
                <a:latin typeface="+mn-lt"/>
                <a:ea typeface="Times New Roman" panose="02020603050405020304" pitchFamily="18" charset="0"/>
                <a:cs typeface="Arial" panose="020B0604020202020204" pitchFamily="34" charset="0"/>
              </a:rPr>
              <a:t> </a:t>
            </a:r>
            <a:r>
              <a:rPr lang="tr-TR" sz="1100" dirty="0" err="1">
                <a:solidFill>
                  <a:srgbClr val="0F2303"/>
                </a:solidFill>
                <a:latin typeface="+mn-lt"/>
                <a:ea typeface="Times New Roman" panose="02020603050405020304" pitchFamily="18" charset="0"/>
                <a:cs typeface="Arial" panose="020B0604020202020204" pitchFamily="34" charset="0"/>
              </a:rPr>
              <a:t>Premolar</a:t>
            </a:r>
            <a:r>
              <a:rPr lang="tr-TR" sz="1100" dirty="0">
                <a:solidFill>
                  <a:srgbClr val="0F2303"/>
                </a:solidFill>
                <a:latin typeface="+mn-lt"/>
                <a:ea typeface="Times New Roman" panose="02020603050405020304" pitchFamily="18" charset="0"/>
                <a:cs typeface="Arial" panose="020B0604020202020204" pitchFamily="34" charset="0"/>
              </a:rPr>
              <a:t> Dişlerdeki </a:t>
            </a:r>
            <a:r>
              <a:rPr lang="tr-TR" sz="1100" dirty="0" err="1">
                <a:solidFill>
                  <a:srgbClr val="0F2303"/>
                </a:solidFill>
                <a:latin typeface="+mn-lt"/>
                <a:ea typeface="Times New Roman" panose="02020603050405020304" pitchFamily="18" charset="0"/>
                <a:cs typeface="Arial" panose="020B0604020202020204" pitchFamily="34" charset="0"/>
              </a:rPr>
              <a:t>Fasiyal</a:t>
            </a:r>
            <a:r>
              <a:rPr lang="tr-TR" sz="1100" dirty="0">
                <a:solidFill>
                  <a:srgbClr val="0F2303"/>
                </a:solidFill>
                <a:latin typeface="+mn-lt"/>
                <a:ea typeface="Times New Roman" panose="02020603050405020304" pitchFamily="18" charset="0"/>
                <a:cs typeface="Arial" panose="020B0604020202020204" pitchFamily="34" charset="0"/>
              </a:rPr>
              <a:t> </a:t>
            </a:r>
            <a:r>
              <a:rPr lang="tr-TR" sz="1100" dirty="0" err="1">
                <a:solidFill>
                  <a:srgbClr val="0F2303"/>
                </a:solidFill>
                <a:latin typeface="+mn-lt"/>
                <a:ea typeface="Times New Roman" panose="02020603050405020304" pitchFamily="18" charset="0"/>
                <a:cs typeface="Arial" panose="020B0604020202020204" pitchFamily="34" charset="0"/>
              </a:rPr>
              <a:t>Alveoler</a:t>
            </a:r>
            <a:r>
              <a:rPr lang="tr-TR" sz="1100" dirty="0">
                <a:solidFill>
                  <a:srgbClr val="0F2303"/>
                </a:solidFill>
                <a:latin typeface="+mn-lt"/>
                <a:ea typeface="Times New Roman" panose="02020603050405020304" pitchFamily="18" charset="0"/>
                <a:cs typeface="Arial" panose="020B0604020202020204" pitchFamily="34" charset="0"/>
              </a:rPr>
              <a:t> Kemik Kalınlığının Değerlendirilmesi, Zonguldak Bülent Ecevit Üniversitesi Diş Hekimliği Fakültesi 1. Ulusal Diş Hekimliği Kongresi, Online.</a:t>
            </a:r>
            <a:endParaRPr lang="tr-TR" sz="900" dirty="0">
              <a:solidFill>
                <a:srgbClr val="0F2303"/>
              </a:solidFill>
              <a:latin typeface="+mn-lt"/>
              <a:ea typeface="Calibri" panose="020F0502020204030204" pitchFamily="34" charset="0"/>
              <a:cs typeface="Arial" panose="020B0604020202020204" pitchFamily="34" charset="0"/>
            </a:endParaRPr>
          </a:p>
          <a:p>
            <a:pPr marL="0" lvl="0" indent="0" algn="just">
              <a:lnSpc>
                <a:spcPct val="106000"/>
              </a:lnSpc>
              <a:buNone/>
            </a:pPr>
            <a:r>
              <a:rPr lang="tr-TR" sz="1100" b="1" dirty="0">
                <a:solidFill>
                  <a:srgbClr val="0F2303"/>
                </a:solidFill>
                <a:latin typeface="+mn-lt"/>
                <a:ea typeface="Times New Roman" panose="02020603050405020304" pitchFamily="18" charset="0"/>
                <a:cs typeface="Arial" panose="020B0604020202020204" pitchFamily="34" charset="0"/>
              </a:rPr>
              <a:t>Deniz Yanık, Ahmet Mert Nalbantoğlu </a:t>
            </a:r>
            <a:r>
              <a:rPr lang="tr-TR" sz="1100" dirty="0">
                <a:solidFill>
                  <a:srgbClr val="0F2303"/>
                </a:solidFill>
                <a:latin typeface="+mn-lt"/>
                <a:ea typeface="Times New Roman" panose="02020603050405020304" pitchFamily="18" charset="0"/>
                <a:cs typeface="Arial" panose="020B0604020202020204" pitchFamily="34" charset="0"/>
              </a:rPr>
              <a:t>.Türk Alt Popülasyonunda </a:t>
            </a:r>
            <a:r>
              <a:rPr lang="tr-TR" sz="1100" dirty="0" err="1">
                <a:solidFill>
                  <a:srgbClr val="0F2303"/>
                </a:solidFill>
                <a:latin typeface="+mn-lt"/>
                <a:ea typeface="Times New Roman" panose="02020603050405020304" pitchFamily="18" charset="0"/>
                <a:cs typeface="Arial" panose="020B0604020202020204" pitchFamily="34" charset="0"/>
              </a:rPr>
              <a:t>Maksiller</a:t>
            </a:r>
            <a:r>
              <a:rPr lang="tr-TR" sz="1100" dirty="0">
                <a:solidFill>
                  <a:srgbClr val="0F2303"/>
                </a:solidFill>
                <a:latin typeface="+mn-lt"/>
                <a:ea typeface="Times New Roman" panose="02020603050405020304" pitchFamily="18" charset="0"/>
                <a:cs typeface="Arial" panose="020B0604020202020204" pitchFamily="34" charset="0"/>
              </a:rPr>
              <a:t> </a:t>
            </a:r>
            <a:r>
              <a:rPr lang="tr-TR" sz="1100" dirty="0" err="1">
                <a:solidFill>
                  <a:srgbClr val="0F2303"/>
                </a:solidFill>
                <a:latin typeface="+mn-lt"/>
                <a:ea typeface="Times New Roman" panose="02020603050405020304" pitchFamily="18" charset="0"/>
                <a:cs typeface="Arial" panose="020B0604020202020204" pitchFamily="34" charset="0"/>
              </a:rPr>
              <a:t>Premolar</a:t>
            </a:r>
            <a:r>
              <a:rPr lang="tr-TR" sz="1100" dirty="0">
                <a:solidFill>
                  <a:srgbClr val="0F2303"/>
                </a:solidFill>
                <a:latin typeface="+mn-lt"/>
                <a:ea typeface="Times New Roman" panose="02020603050405020304" pitchFamily="18" charset="0"/>
                <a:cs typeface="Arial" panose="020B0604020202020204" pitchFamily="34" charset="0"/>
              </a:rPr>
              <a:t> Dişlerin Kanal Konfigürasyonları, Zonguldak Bülent Ecevit Üniversitesi Diş Hekimliği Fakültesi 1. Ulusal Diş Hekimliği Kongresi, Online</a:t>
            </a:r>
            <a:r>
              <a:rPr lang="tr-TR" sz="1100" dirty="0" smtClean="0">
                <a:solidFill>
                  <a:srgbClr val="0F2303"/>
                </a:solidFill>
                <a:latin typeface="+mn-lt"/>
                <a:ea typeface="Times New Roman" panose="02020603050405020304" pitchFamily="18" charset="0"/>
                <a:cs typeface="Arial" panose="020B0604020202020204" pitchFamily="34" charset="0"/>
              </a:rPr>
              <a:t>.</a:t>
            </a:r>
            <a:endParaRPr lang="tr-TR" sz="900" dirty="0">
              <a:solidFill>
                <a:srgbClr val="0F2303"/>
              </a:solidFill>
              <a:latin typeface="+mn-lt"/>
              <a:ea typeface="Calibri" panose="020F050202020403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439F893C-C32F-4835-A1E5-850973405C58}" type="slidenum">
              <a:rPr lang="tr-TR" smtClean="0"/>
              <a:t>29</a:t>
            </a:fld>
            <a:endParaRPr lang="tr-TR"/>
          </a:p>
        </p:txBody>
      </p:sp>
      <p:sp>
        <p:nvSpPr>
          <p:cNvPr id="5" name="Unvan 4">
            <a:extLst>
              <a:ext uri="{FF2B5EF4-FFF2-40B4-BE49-F238E27FC236}">
                <a16:creationId xmlns:a16="http://schemas.microsoft.com/office/drawing/2014/main" id="{7EC18F83-204B-487E-AFD6-153344F04A42}"/>
              </a:ext>
            </a:extLst>
          </p:cNvPr>
          <p:cNvSpPr txBox="1">
            <a:spLocks noGrp="1"/>
          </p:cNvSpPr>
          <p:nvPr>
            <p:ph type="title"/>
          </p:nvPr>
        </p:nvSpPr>
        <p:spPr>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213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096527376"/>
              </p:ext>
            </p:extLst>
          </p:nvPr>
        </p:nvGraphicFramePr>
        <p:xfrm>
          <a:off x="0" y="1060767"/>
          <a:ext cx="9144001" cy="6420814"/>
        </p:xfrm>
        <a:graphic>
          <a:graphicData uri="http://schemas.openxmlformats.org/drawingml/2006/table">
            <a:tbl>
              <a:tblPr>
                <a:tableStyleId>{5C22544A-7EE6-4342-B048-85BDC9FD1C3A}</a:tableStyleId>
              </a:tblPr>
              <a:tblGrid>
                <a:gridCol w="2904986">
                  <a:extLst>
                    <a:ext uri="{9D8B030D-6E8A-4147-A177-3AD203B41FA5}">
                      <a16:colId xmlns:a16="http://schemas.microsoft.com/office/drawing/2014/main" val="4189260376"/>
                    </a:ext>
                  </a:extLst>
                </a:gridCol>
                <a:gridCol w="2234604">
                  <a:extLst>
                    <a:ext uri="{9D8B030D-6E8A-4147-A177-3AD203B41FA5}">
                      <a16:colId xmlns:a16="http://schemas.microsoft.com/office/drawing/2014/main" val="2041394231"/>
                    </a:ext>
                  </a:extLst>
                </a:gridCol>
                <a:gridCol w="1993267">
                  <a:extLst>
                    <a:ext uri="{9D8B030D-6E8A-4147-A177-3AD203B41FA5}">
                      <a16:colId xmlns:a16="http://schemas.microsoft.com/office/drawing/2014/main" val="54114778"/>
                    </a:ext>
                  </a:extLst>
                </a:gridCol>
                <a:gridCol w="2011144">
                  <a:extLst>
                    <a:ext uri="{9D8B030D-6E8A-4147-A177-3AD203B41FA5}">
                      <a16:colId xmlns:a16="http://schemas.microsoft.com/office/drawing/2014/main" val="51112570"/>
                    </a:ext>
                  </a:extLst>
                </a:gridCol>
              </a:tblGrid>
              <a:tr h="193250">
                <a:tc>
                  <a:txBody>
                    <a:bodyPr/>
                    <a:lstStyle/>
                    <a:p>
                      <a:pPr algn="ctr" fontAlgn="t"/>
                      <a:r>
                        <a:rPr lang="tr-TR" sz="1100" u="none" strike="noStrike">
                          <a:solidFill>
                            <a:srgbClr val="0F2303"/>
                          </a:solidFill>
                          <a:effectLst/>
                        </a:rPr>
                        <a:t>GÜÇLÜ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tr-TR" sz="1100" u="none" strike="noStrike">
                          <a:solidFill>
                            <a:srgbClr val="0F2303"/>
                          </a:solidFill>
                          <a:effectLst/>
                        </a:rPr>
                        <a:t>ZAYIF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tr-TR" sz="1100" u="none" strike="noStrike">
                          <a:solidFill>
                            <a:srgbClr val="0F2303"/>
                          </a:solidFill>
                          <a:effectLst/>
                        </a:rPr>
                        <a:t>FIRSATLAR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tr-TR" sz="1100" u="none" strike="noStrike">
                          <a:solidFill>
                            <a:srgbClr val="0F2303"/>
                          </a:solidFill>
                          <a:effectLst/>
                        </a:rPr>
                        <a:t>TEHDİTLER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39913871"/>
                  </a:ext>
                </a:extLst>
              </a:tr>
              <a:tr h="1164718">
                <a:tc>
                  <a:txBody>
                    <a:bodyPr/>
                    <a:lstStyle/>
                    <a:p>
                      <a:pPr algn="l" fontAlgn="t"/>
                      <a:r>
                        <a:rPr lang="tr-TR" sz="1800" b="0" i="0" u="none" strike="noStrike" dirty="0">
                          <a:solidFill>
                            <a:srgbClr val="000000"/>
                          </a:solidFill>
                          <a:effectLst/>
                          <a:latin typeface="Calibri" panose="020F0502020204030204" pitchFamily="34" charset="0"/>
                        </a:rPr>
                        <a:t>G1-Antalya il  merkezinde tek Vakıf Üniversitesi Diş Hekimliği Fakültesi lisans programı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Z1-Yeterli sayıda akademik kadronun oluşturulamaması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F1-Sağlık Turizmi nedeniyle seçmeli dil öğrenme motivasyonu</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a:solidFill>
                            <a:srgbClr val="000000"/>
                          </a:solidFill>
                          <a:effectLst/>
                          <a:latin typeface="Calibri" panose="020F0502020204030204" pitchFamily="34" charset="0"/>
                        </a:rPr>
                        <a:t>T1-Ekonomik sıkıntılar</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8829325"/>
                  </a:ext>
                </a:extLst>
              </a:tr>
              <a:tr h="1592826">
                <a:tc>
                  <a:txBody>
                    <a:bodyPr/>
                    <a:lstStyle/>
                    <a:p>
                      <a:pPr algn="l" fontAlgn="t"/>
                      <a:r>
                        <a:rPr lang="tr-TR" sz="1800" b="0" i="0" u="none" strike="noStrike" dirty="0">
                          <a:solidFill>
                            <a:srgbClr val="000000"/>
                          </a:solidFill>
                          <a:effectLst/>
                          <a:latin typeface="Calibri" panose="020F0502020204030204" pitchFamily="34" charset="0"/>
                        </a:rPr>
                        <a:t>G2-Akademisyen kadrosunun deneyimli, dinamik, özverili ve çalışma istekli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Z2- Yeni kurulmuş bir fakülte olduğu için alt yapı eksiklikleri</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600" b="0" i="0" u="none" strike="noStrike" dirty="0">
                          <a:solidFill>
                            <a:srgbClr val="000000"/>
                          </a:solidFill>
                          <a:effectLst/>
                          <a:latin typeface="Calibri" panose="020F0502020204030204" pitchFamily="34" charset="0"/>
                        </a:rPr>
                        <a:t>F2-Tarihi ve  turistik bir çevrede kültürel etkinliklerin zenginliğinin bölümün seçilmesinde öğrenci bakış açısına katkısı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a:solidFill>
                            <a:srgbClr val="000000"/>
                          </a:solidFill>
                          <a:effectLst/>
                          <a:latin typeface="Calibri" panose="020F0502020204030204" pitchFamily="34" charset="0"/>
                        </a:rPr>
                        <a:t>T2- Uzaktan eğitimin interaktif eğitim modeline imkan sağlayamaması </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5973665"/>
                  </a:ext>
                </a:extLst>
              </a:tr>
              <a:tr h="1536440">
                <a:tc>
                  <a:txBody>
                    <a:bodyPr/>
                    <a:lstStyle/>
                    <a:p>
                      <a:pPr algn="l" fontAlgn="t"/>
                      <a:r>
                        <a:rPr lang="tr-TR" sz="2000" b="0" i="0" u="none" strike="noStrike" dirty="0">
                          <a:solidFill>
                            <a:srgbClr val="000000"/>
                          </a:solidFill>
                          <a:effectLst/>
                          <a:latin typeface="Calibri" panose="020F0502020204030204" pitchFamily="34" charset="0"/>
                        </a:rPr>
                        <a:t>G3-Maddi gücü yüksek vakıf tarafından desteklenmesi</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pl-PL" sz="1800" b="0" i="0" u="none" strike="noStrike" dirty="0">
                          <a:solidFill>
                            <a:srgbClr val="000000"/>
                          </a:solidFill>
                          <a:effectLst/>
                          <a:latin typeface="Calibri" panose="020F0502020204030204" pitchFamily="34" charset="0"/>
                        </a:rPr>
                        <a:t>Z3- Klinik ile uzak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600" b="0" i="0" u="none" strike="noStrike" dirty="0">
                          <a:solidFill>
                            <a:srgbClr val="000000"/>
                          </a:solidFill>
                          <a:effectLst/>
                          <a:latin typeface="Calibri" panose="020F0502020204030204" pitchFamily="34" charset="0"/>
                        </a:rPr>
                        <a:t>F3-Pandemi nedeniyle farklı eğitim modelleri ve materyallerinin, farklı karar alma mekanizmalarının oluşturulması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tr-TR" sz="1600" b="0" i="0" u="none" strike="noStrike" dirty="0">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686928"/>
                  </a:ext>
                </a:extLst>
              </a:tr>
              <a:tr h="1933580">
                <a:tc>
                  <a:txBody>
                    <a:bodyPr/>
                    <a:lstStyle/>
                    <a:p>
                      <a:pPr algn="l" fontAlgn="t"/>
                      <a:r>
                        <a:rPr lang="tr-TR" sz="1800" b="0" i="0" u="none" strike="noStrike" dirty="0">
                          <a:solidFill>
                            <a:srgbClr val="000000"/>
                          </a:solidFill>
                          <a:effectLst/>
                          <a:latin typeface="Calibri" panose="020F0502020204030204" pitchFamily="34" charset="0"/>
                        </a:rPr>
                        <a:t>G4-Farklı ülke ve kültürlerden gelen öğrencilerin bulunması ve bu durumun oluşturduğu sosyal etkileşimler</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Z4-Araştırma laboratuvarlarının ve BAP kaynağının olmaması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F4-Antalya ve çevresinde Diş hekimliği Fakültesi olan ilk ve tek Vakıf Üniversitesi olmak</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b="0" i="0" u="none" strike="noStrike" dirty="0" smtClean="0">
                          <a:solidFill>
                            <a:srgbClr val="0F2303"/>
                          </a:solidFill>
                          <a:effectLst/>
                          <a:latin typeface="Tahoma" panose="020B0604030504040204" pitchFamily="34" charset="0"/>
                        </a:rPr>
                        <a:t> </a:t>
                      </a:r>
                      <a:endParaRPr lang="tr-TR" sz="1600" b="0" i="0" u="none" strike="noStrike" dirty="0">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2865709"/>
                  </a:ext>
                </a:extLst>
              </a:tr>
            </a:tbl>
          </a:graphicData>
        </a:graphic>
      </p:graphicFrame>
    </p:spTree>
    <p:extLst>
      <p:ext uri="{BB962C8B-B14F-4D97-AF65-F5344CB8AC3E}">
        <p14:creationId xmlns:p14="http://schemas.microsoft.com/office/powerpoint/2010/main" val="2388984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7819" y="2084439"/>
            <a:ext cx="7411535" cy="4163967"/>
          </a:xfrm>
        </p:spPr>
        <p:txBody>
          <a:bodyPr>
            <a:normAutofit fontScale="70000" lnSpcReduction="20000"/>
          </a:bodyPr>
          <a:lstStyle/>
          <a:p>
            <a:pPr marL="0" lvl="0" indent="0" algn="just">
              <a:lnSpc>
                <a:spcPct val="106000"/>
              </a:lnSpc>
              <a:spcAft>
                <a:spcPts val="800"/>
              </a:spcAft>
              <a:buNone/>
            </a:pPr>
            <a:r>
              <a:rPr lang="tr-TR" b="1" dirty="0">
                <a:solidFill>
                  <a:srgbClr val="0F2303"/>
                </a:solidFill>
                <a:latin typeface="Times New Roman" panose="02020603050405020304" pitchFamily="18" charset="0"/>
                <a:ea typeface="Calibri" panose="020F0502020204030204" pitchFamily="34" charset="0"/>
                <a:cs typeface="Arial" panose="020B0604020202020204" pitchFamily="34" charset="0"/>
              </a:rPr>
              <a:t>Ahmet Mert Nalbantoğlu, Deniz Yanık</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Alt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Anterior</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Dişlerde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Bukkal</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Alveoler</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Kemik Kalınlığı ve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Fenestrasyon</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Prevalansının</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Değerlendirilmesi, , İZDO 27. Uluslararası Kongre ve Sergisi, 28-31 Ekim 2021, İzmir.</a:t>
            </a:r>
            <a:endParaRPr lang="tr-TR" sz="1600" dirty="0">
              <a:solidFill>
                <a:srgbClr val="0F2303"/>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6000"/>
              </a:lnSpc>
              <a:spcAft>
                <a:spcPts val="800"/>
              </a:spcAft>
              <a:buNone/>
            </a:pPr>
            <a:r>
              <a:rPr lang="tr-TR" b="1" dirty="0" smtClean="0">
                <a:solidFill>
                  <a:srgbClr val="0F2303"/>
                </a:solidFill>
                <a:latin typeface="Times New Roman" panose="02020603050405020304" pitchFamily="18" charset="0"/>
                <a:ea typeface="Calibri" panose="020F0502020204030204" pitchFamily="34" charset="0"/>
                <a:cs typeface="Arial" panose="020B0604020202020204" pitchFamily="34" charset="0"/>
              </a:rPr>
              <a:t>Deniz </a:t>
            </a:r>
            <a:r>
              <a:rPr lang="tr-TR" b="1" dirty="0">
                <a:solidFill>
                  <a:srgbClr val="0F2303"/>
                </a:solidFill>
                <a:latin typeface="Times New Roman" panose="02020603050405020304" pitchFamily="18" charset="0"/>
                <a:ea typeface="Calibri" panose="020F0502020204030204" pitchFamily="34" charset="0"/>
                <a:cs typeface="Arial" panose="020B0604020202020204" pitchFamily="34" charset="0"/>
              </a:rPr>
              <a:t>Yanık, Ahmet Mert Nalbantoğlu.</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Kanal Tedavili Alt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Anterior</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Dişlerde ki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Dehisens</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Prevalansının</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Değerlendirilmesi; İZDO 27. Uluslararası Kongre ve Sergisi, 28-31 Ekim 2021, İzmir.</a:t>
            </a:r>
            <a:endParaRPr lang="tr-TR" sz="1600" dirty="0">
              <a:solidFill>
                <a:srgbClr val="0F2303"/>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6000"/>
              </a:lnSpc>
              <a:spcAft>
                <a:spcPts val="800"/>
              </a:spcAft>
              <a:buNone/>
            </a:pPr>
            <a:r>
              <a:rPr lang="tr-TR" b="1" dirty="0" smtClean="0">
                <a:solidFill>
                  <a:srgbClr val="0F2303"/>
                </a:solidFill>
                <a:latin typeface="Times New Roman" panose="02020603050405020304" pitchFamily="18" charset="0"/>
                <a:ea typeface="Calibri" panose="020F0502020204030204" pitchFamily="34" charset="0"/>
                <a:cs typeface="Arial" panose="020B0604020202020204" pitchFamily="34" charset="0"/>
              </a:rPr>
              <a:t>Deniz </a:t>
            </a:r>
            <a:r>
              <a:rPr lang="tr-TR" b="1" dirty="0">
                <a:solidFill>
                  <a:srgbClr val="0F2303"/>
                </a:solidFill>
                <a:latin typeface="Times New Roman" panose="02020603050405020304" pitchFamily="18" charset="0"/>
                <a:ea typeface="Calibri" panose="020F0502020204030204" pitchFamily="34" charset="0"/>
                <a:cs typeface="Arial" panose="020B0604020202020204" pitchFamily="34" charset="0"/>
              </a:rPr>
              <a:t>Yanık, Ahmet Mert Nalbantoğlu</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Maksiller</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premolar</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bukkal</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kök oluğu: bir “tehlikeli bölge” mi? , Sivas Cumhuriyet Üniversitesi 1. Uluslararası Diş Hekimliği Kongresi, 23-25 Kasım 2021.</a:t>
            </a:r>
            <a:endParaRPr lang="tr-TR" sz="1600" dirty="0">
              <a:solidFill>
                <a:srgbClr val="0F2303"/>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6000"/>
              </a:lnSpc>
              <a:spcAft>
                <a:spcPts val="800"/>
              </a:spcAft>
              <a:buNone/>
            </a:pPr>
            <a:r>
              <a:rPr lang="tr-TR" b="1" dirty="0" smtClean="0">
                <a:solidFill>
                  <a:srgbClr val="0F2303"/>
                </a:solidFill>
                <a:latin typeface="Times New Roman" panose="02020603050405020304" pitchFamily="18" charset="0"/>
                <a:ea typeface="Times New Roman" panose="02020603050405020304" pitchFamily="18" charset="0"/>
                <a:cs typeface="Arial" panose="020B0604020202020204" pitchFamily="34" charset="0"/>
              </a:rPr>
              <a:t>Deniz </a:t>
            </a:r>
            <a:r>
              <a:rPr lang="tr-TR" b="1" dirty="0">
                <a:solidFill>
                  <a:srgbClr val="0F2303"/>
                </a:solidFill>
                <a:latin typeface="Times New Roman" panose="02020603050405020304" pitchFamily="18" charset="0"/>
                <a:ea typeface="Times New Roman" panose="02020603050405020304" pitchFamily="18" charset="0"/>
                <a:cs typeface="Arial" panose="020B0604020202020204" pitchFamily="34" charset="0"/>
              </a:rPr>
              <a:t>Yanık,</a:t>
            </a:r>
            <a:r>
              <a:rPr lang="tr-TR" dirty="0">
                <a:solidFill>
                  <a:srgbClr val="0F2303"/>
                </a:solidFill>
                <a:latin typeface="Times New Roman" panose="02020603050405020304" pitchFamily="18" charset="0"/>
                <a:ea typeface="Times New Roman" panose="02020603050405020304" pitchFamily="18" charset="0"/>
                <a:cs typeface="Arial" panose="020B0604020202020204" pitchFamily="34" charset="0"/>
              </a:rPr>
              <a:t>  </a:t>
            </a:r>
            <a:r>
              <a:rPr lang="tr-TR" dirty="0" err="1">
                <a:solidFill>
                  <a:srgbClr val="0F2303"/>
                </a:solidFill>
                <a:latin typeface="Times New Roman" panose="02020603050405020304" pitchFamily="18" charset="0"/>
                <a:ea typeface="Times New Roman" panose="02020603050405020304" pitchFamily="18" charset="0"/>
                <a:cs typeface="Arial" panose="020B0604020202020204" pitchFamily="34" charset="0"/>
              </a:rPr>
              <a:t>Endodontik</a:t>
            </a:r>
            <a:r>
              <a:rPr lang="tr-TR" dirty="0">
                <a:solidFill>
                  <a:srgbClr val="0F2303"/>
                </a:solidFill>
                <a:latin typeface="Times New Roman" panose="02020603050405020304" pitchFamily="18" charset="0"/>
                <a:ea typeface="Times New Roman" panose="02020603050405020304" pitchFamily="18" charset="0"/>
                <a:cs typeface="Arial" panose="020B0604020202020204" pitchFamily="34" charset="0"/>
              </a:rPr>
              <a:t> Tedavili </a:t>
            </a:r>
            <a:r>
              <a:rPr lang="tr-TR" dirty="0" err="1">
                <a:solidFill>
                  <a:srgbClr val="0F2303"/>
                </a:solidFill>
                <a:latin typeface="Times New Roman" panose="02020603050405020304" pitchFamily="18" charset="0"/>
                <a:ea typeface="Times New Roman" panose="02020603050405020304" pitchFamily="18" charset="0"/>
                <a:cs typeface="Arial" panose="020B0604020202020204" pitchFamily="34" charset="0"/>
              </a:rPr>
              <a:t>Maksiller</a:t>
            </a:r>
            <a:r>
              <a:rPr lang="tr-TR" dirty="0">
                <a:solidFill>
                  <a:srgbClr val="0F2303"/>
                </a:solidFill>
                <a:latin typeface="Times New Roman" panose="02020603050405020304" pitchFamily="18" charset="0"/>
                <a:ea typeface="Times New Roman" panose="02020603050405020304" pitchFamily="18" charset="0"/>
                <a:cs typeface="Arial" panose="020B0604020202020204" pitchFamily="34" charset="0"/>
              </a:rPr>
              <a:t> </a:t>
            </a:r>
            <a:r>
              <a:rPr lang="tr-TR" dirty="0" err="1">
                <a:solidFill>
                  <a:srgbClr val="0F2303"/>
                </a:solidFill>
                <a:latin typeface="Times New Roman" panose="02020603050405020304" pitchFamily="18" charset="0"/>
                <a:ea typeface="Times New Roman" panose="02020603050405020304" pitchFamily="18" charset="0"/>
                <a:cs typeface="Arial" panose="020B0604020202020204" pitchFamily="34" charset="0"/>
              </a:rPr>
              <a:t>Molar</a:t>
            </a:r>
            <a:r>
              <a:rPr lang="tr-TR" dirty="0">
                <a:solidFill>
                  <a:srgbClr val="0F2303"/>
                </a:solidFill>
                <a:latin typeface="Times New Roman" panose="02020603050405020304" pitchFamily="18" charset="0"/>
                <a:ea typeface="Times New Roman" panose="02020603050405020304" pitchFamily="18" charset="0"/>
                <a:cs typeface="Arial" panose="020B0604020202020204" pitchFamily="34" charset="0"/>
              </a:rPr>
              <a:t> </a:t>
            </a:r>
            <a:r>
              <a:rPr lang="tr-TR" dirty="0" err="1">
                <a:solidFill>
                  <a:srgbClr val="0F2303"/>
                </a:solidFill>
                <a:latin typeface="Times New Roman" panose="02020603050405020304" pitchFamily="18" charset="0"/>
                <a:ea typeface="Times New Roman" panose="02020603050405020304" pitchFamily="18" charset="0"/>
                <a:cs typeface="Arial" panose="020B0604020202020204" pitchFamily="34" charset="0"/>
              </a:rPr>
              <a:t>DiĢlerdeki</a:t>
            </a:r>
            <a:r>
              <a:rPr lang="tr-TR" dirty="0">
                <a:solidFill>
                  <a:srgbClr val="0F2303"/>
                </a:solidFill>
                <a:latin typeface="Times New Roman" panose="02020603050405020304" pitchFamily="18" charset="0"/>
                <a:ea typeface="Times New Roman" panose="02020603050405020304" pitchFamily="18" charset="0"/>
                <a:cs typeface="Arial" panose="020B0604020202020204" pitchFamily="34" charset="0"/>
              </a:rPr>
              <a:t> </a:t>
            </a:r>
            <a:r>
              <a:rPr lang="tr-TR" dirty="0" err="1">
                <a:solidFill>
                  <a:srgbClr val="0F2303"/>
                </a:solidFill>
                <a:latin typeface="Times New Roman" panose="02020603050405020304" pitchFamily="18" charset="0"/>
                <a:ea typeface="Times New Roman" panose="02020603050405020304" pitchFamily="18" charset="0"/>
                <a:cs typeface="Arial" panose="020B0604020202020204" pitchFamily="34" charset="0"/>
              </a:rPr>
              <a:t>Bukkal</a:t>
            </a:r>
            <a:r>
              <a:rPr lang="tr-TR" dirty="0">
                <a:solidFill>
                  <a:srgbClr val="0F2303"/>
                </a:solidFill>
                <a:latin typeface="Times New Roman" panose="02020603050405020304" pitchFamily="18" charset="0"/>
                <a:ea typeface="Times New Roman" panose="02020603050405020304" pitchFamily="18" charset="0"/>
                <a:cs typeface="Arial" panose="020B0604020202020204" pitchFamily="34" charset="0"/>
              </a:rPr>
              <a:t> Kemik Kalınlığının Değerlendirilmesi: Konik </a:t>
            </a:r>
            <a:r>
              <a:rPr lang="tr-TR" dirty="0" err="1">
                <a:solidFill>
                  <a:srgbClr val="0F2303"/>
                </a:solidFill>
                <a:latin typeface="Times New Roman" panose="02020603050405020304" pitchFamily="18" charset="0"/>
                <a:ea typeface="Times New Roman" panose="02020603050405020304" pitchFamily="18" charset="0"/>
                <a:cs typeface="Arial" panose="020B0604020202020204" pitchFamily="34" charset="0"/>
              </a:rPr>
              <a:t>IĢınlı</a:t>
            </a:r>
            <a:r>
              <a:rPr lang="tr-TR" dirty="0">
                <a:solidFill>
                  <a:srgbClr val="0F2303"/>
                </a:solidFill>
                <a:latin typeface="Times New Roman" panose="02020603050405020304" pitchFamily="18" charset="0"/>
                <a:ea typeface="Times New Roman" panose="02020603050405020304" pitchFamily="18" charset="0"/>
                <a:cs typeface="Arial" panose="020B0604020202020204" pitchFamily="34" charset="0"/>
              </a:rPr>
              <a:t> Bilgisayarlı Tomografi Çalışması, 6. Uluslararası Hipokrat Kongresi, Online, Tam Metin Kitabı ISBN: 978-625-7813-7, Asos Yayınları, Cilt 1, Sayfa 103-108.</a:t>
            </a:r>
            <a:endParaRPr lang="tr-TR" sz="1600" dirty="0">
              <a:solidFill>
                <a:srgbClr val="0F2303"/>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6000"/>
              </a:lnSpc>
              <a:spcAft>
                <a:spcPts val="800"/>
              </a:spcAft>
              <a:buNone/>
            </a:pPr>
            <a:r>
              <a:rPr lang="tr-TR" b="1" dirty="0" smtClean="0">
                <a:solidFill>
                  <a:srgbClr val="0F2303"/>
                </a:solidFill>
                <a:latin typeface="Times New Roman" panose="02020603050405020304" pitchFamily="18" charset="0"/>
                <a:ea typeface="Calibri" panose="020F0502020204030204" pitchFamily="34" charset="0"/>
                <a:cs typeface="Arial" panose="020B0604020202020204" pitchFamily="34" charset="0"/>
              </a:rPr>
              <a:t>ÇAYIR </a:t>
            </a:r>
            <a:r>
              <a:rPr lang="tr-TR" b="1" dirty="0">
                <a:solidFill>
                  <a:srgbClr val="0F2303"/>
                </a:solidFill>
                <a:latin typeface="Times New Roman" panose="02020603050405020304" pitchFamily="18" charset="0"/>
                <a:ea typeface="Calibri" panose="020F0502020204030204" pitchFamily="34" charset="0"/>
                <a:cs typeface="Arial" panose="020B0604020202020204" pitchFamily="34" charset="0"/>
              </a:rPr>
              <a:t>IŞIN</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KARABEKİROĞLU SAİD (2021),Çürük Riskinin Diş Hekimliğinde Kullanılan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Operatif</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İşlem Sıklığına Etkisi Nasıldır?, Necmettin </a:t>
            </a:r>
            <a:r>
              <a:rPr lang="tr-TR" dirty="0" err="1">
                <a:solidFill>
                  <a:srgbClr val="0F2303"/>
                </a:solidFill>
                <a:latin typeface="Times New Roman" panose="02020603050405020304" pitchFamily="18" charset="0"/>
                <a:ea typeface="Calibri" panose="020F0502020204030204" pitchFamily="34" charset="0"/>
                <a:cs typeface="Arial" panose="020B0604020202020204" pitchFamily="34" charset="0"/>
              </a:rPr>
              <a:t>Erbakann</a:t>
            </a:r>
            <a:r>
              <a:rPr lang="tr-TR" dirty="0">
                <a:solidFill>
                  <a:srgbClr val="0F2303"/>
                </a:solidFill>
                <a:latin typeface="Times New Roman" panose="02020603050405020304" pitchFamily="18" charset="0"/>
                <a:ea typeface="Calibri" panose="020F0502020204030204" pitchFamily="34" charset="0"/>
                <a:cs typeface="Arial" panose="020B0604020202020204" pitchFamily="34" charset="0"/>
              </a:rPr>
              <a:t> Üniversitesi Uluslararası Diş Hekimliği Kongresi (Sözlü Sunum) (Ekim-2021)</a:t>
            </a:r>
            <a:endParaRPr lang="tr-TR" sz="1600" dirty="0">
              <a:solidFill>
                <a:srgbClr val="0F2303"/>
              </a:solidFill>
              <a:latin typeface="Calibri" panose="020F0502020204030204" pitchFamily="34" charset="0"/>
              <a:ea typeface="Calibri" panose="020F0502020204030204" pitchFamily="34" charset="0"/>
              <a:cs typeface="Arial" panose="020B0604020202020204" pitchFamily="34" charset="0"/>
            </a:endParaRPr>
          </a:p>
          <a:p>
            <a:pPr marL="0" indent="0">
              <a:buNone/>
            </a:pPr>
            <a:endParaRPr lang="tr-TR" dirty="0">
              <a:solidFill>
                <a:srgbClr val="0F2303"/>
              </a:solidFill>
            </a:endParaRPr>
          </a:p>
        </p:txBody>
      </p:sp>
      <p:sp>
        <p:nvSpPr>
          <p:cNvPr id="4" name="Slayt Numarası Yer Tutucusu 3"/>
          <p:cNvSpPr>
            <a:spLocks noGrp="1"/>
          </p:cNvSpPr>
          <p:nvPr>
            <p:ph type="sldNum" sz="quarter" idx="12"/>
          </p:nvPr>
        </p:nvSpPr>
        <p:spPr/>
        <p:txBody>
          <a:bodyPr/>
          <a:lstStyle/>
          <a:p>
            <a:fld id="{439F893C-C32F-4835-A1E5-850973405C58}" type="slidenum">
              <a:rPr lang="tr-TR" smtClean="0"/>
              <a:t>30</a:t>
            </a:fld>
            <a:endParaRPr lang="tr-T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 name="Unvan 5">
            <a:extLst>
              <a:ext uri="{FF2B5EF4-FFF2-40B4-BE49-F238E27FC236}">
                <a16:creationId xmlns:a16="http://schemas.microsoft.com/office/drawing/2014/main" id="{7EC18F83-204B-487E-AFD6-153344F04A42}"/>
              </a:ext>
            </a:extLst>
          </p:cNvPr>
          <p:cNvSpPr txBox="1">
            <a:spLocks noGrp="1"/>
          </p:cNvSpPr>
          <p:nvPr>
            <p:ph type="title"/>
          </p:nvPr>
        </p:nvSpPr>
        <p:spPr>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spTree>
    <p:extLst>
      <p:ext uri="{BB962C8B-B14F-4D97-AF65-F5344CB8AC3E}">
        <p14:creationId xmlns:p14="http://schemas.microsoft.com/office/powerpoint/2010/main" val="2594628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320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668594" y="1874856"/>
            <a:ext cx="7639663" cy="3539430"/>
          </a:xfrm>
          <a:prstGeom prst="rect">
            <a:avLst/>
          </a:prstGeom>
          <a:noFill/>
        </p:spPr>
        <p:txBody>
          <a:bodyPr wrap="square" rtlCol="0">
            <a:spAutoFit/>
          </a:bodyPr>
          <a:lstStyle/>
          <a:p>
            <a:pPr marL="342900" indent="-342900" algn="just">
              <a:buAutoNum type="arabicParenR"/>
            </a:pPr>
            <a:r>
              <a:rPr lang="tr-TR" sz="3200" dirty="0" smtClean="0">
                <a:solidFill>
                  <a:schemeClr val="tx2"/>
                </a:solidFill>
              </a:rPr>
              <a:t>Ders programına 1,2 ve 3. sınıflarda verilmek üzere Toplum Ağız ve Diş Sağlığı dersi planlandı. </a:t>
            </a:r>
          </a:p>
          <a:p>
            <a:pPr marL="342900" indent="-342900" algn="just">
              <a:buAutoNum type="arabicParenR"/>
            </a:pPr>
            <a:r>
              <a:rPr lang="tr-TR" sz="3200" dirty="0" smtClean="0">
                <a:solidFill>
                  <a:schemeClr val="tx2"/>
                </a:solidFill>
              </a:rPr>
              <a:t>Birinci sınıfların Üniversitede akranlarına ağız ve diş sağlığı anketi uygulaması, eğitim vermesi ve eğitimin sonuçlarını değerlendirmesi uygulaması planlandı. </a:t>
            </a:r>
            <a:endParaRPr lang="tr-TR" sz="3200" dirty="0">
              <a:solidFill>
                <a:schemeClr val="tx2"/>
              </a:solidFill>
            </a:endParaRPr>
          </a:p>
        </p:txBody>
      </p:sp>
    </p:spTree>
    <p:extLst>
      <p:ext uri="{BB962C8B-B14F-4D97-AF65-F5344CB8AC3E}">
        <p14:creationId xmlns:p14="http://schemas.microsoft.com/office/powerpoint/2010/main" val="1530357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143928" y="2025445"/>
            <a:ext cx="6961238" cy="5632311"/>
          </a:xfrm>
          <a:prstGeom prst="rect">
            <a:avLst/>
          </a:prstGeom>
          <a:noFill/>
        </p:spPr>
        <p:txBody>
          <a:bodyPr wrap="square" rtlCol="0">
            <a:spAutoFit/>
          </a:bodyPr>
          <a:lstStyle/>
          <a:p>
            <a:pPr marL="342900" indent="-342900">
              <a:buAutoNum type="arabicParenR"/>
            </a:pPr>
            <a:r>
              <a:rPr lang="tr-TR" sz="2400" dirty="0" smtClean="0">
                <a:solidFill>
                  <a:srgbClr val="0F2303"/>
                </a:solidFill>
              </a:rPr>
              <a:t>Öğretim Üyeleri ile düzenli eğitim toplantıları yapıldı</a:t>
            </a:r>
          </a:p>
          <a:p>
            <a:pPr marL="342900" indent="-342900">
              <a:buAutoNum type="arabicParenR"/>
            </a:pPr>
            <a:r>
              <a:rPr lang="tr-TR" sz="2400" dirty="0" smtClean="0">
                <a:solidFill>
                  <a:srgbClr val="0F2303"/>
                </a:solidFill>
              </a:rPr>
              <a:t>SWOT analizi , misyon ve vizyon çalışması yapıldı </a:t>
            </a:r>
          </a:p>
          <a:p>
            <a:pPr marL="342900" indent="-342900">
              <a:buAutoNum type="arabicParenR"/>
            </a:pPr>
            <a:r>
              <a:rPr lang="tr-TR" sz="2400" dirty="0" smtClean="0">
                <a:solidFill>
                  <a:srgbClr val="0F2303"/>
                </a:solidFill>
              </a:rPr>
              <a:t>Eğitimde standart geliştirme çalışmaları yapıldı </a:t>
            </a:r>
          </a:p>
          <a:p>
            <a:pPr marL="342900" indent="-342900">
              <a:buAutoNum type="arabicParenR"/>
            </a:pPr>
            <a:r>
              <a:rPr lang="tr-TR" sz="2400" dirty="0" smtClean="0">
                <a:solidFill>
                  <a:srgbClr val="0F2303"/>
                </a:solidFill>
              </a:rPr>
              <a:t>Beyaz Önlük töreni, 22 Kasım Diş Hekimleri Günü ağaç dikme etkinliği yapıldı</a:t>
            </a:r>
          </a:p>
          <a:p>
            <a:pPr marL="342900" indent="-342900">
              <a:buAutoNum type="arabicParenR"/>
            </a:pPr>
            <a:r>
              <a:rPr lang="tr-TR" sz="2400" dirty="0" smtClean="0">
                <a:solidFill>
                  <a:srgbClr val="0F2303"/>
                </a:solidFill>
              </a:rPr>
              <a:t>Diş Hekimliği Fakültesinde süreç şemaları hazırlandı,</a:t>
            </a:r>
          </a:p>
          <a:p>
            <a:pPr marL="342900" indent="-342900">
              <a:buAutoNum type="arabicParenR"/>
            </a:pPr>
            <a:r>
              <a:rPr lang="tr-TR" sz="2400" dirty="0" smtClean="0">
                <a:solidFill>
                  <a:srgbClr val="0F2303"/>
                </a:solidFill>
              </a:rPr>
              <a:t>Eğitim Komisyonu yönergesi hazırlandı</a:t>
            </a:r>
          </a:p>
          <a:p>
            <a:pPr marL="342900" indent="-342900">
              <a:buAutoNum type="arabicParenR"/>
            </a:pPr>
            <a:r>
              <a:rPr lang="tr-TR" sz="2400" dirty="0" smtClean="0">
                <a:solidFill>
                  <a:srgbClr val="0F2303"/>
                </a:solidFill>
              </a:rPr>
              <a:t>Diş Hekimliği Fakültesi Sınav yönetmeliği hazırlandı </a:t>
            </a:r>
          </a:p>
          <a:p>
            <a:pPr marL="342900" indent="-342900">
              <a:buAutoNum type="arabicParenR"/>
            </a:pPr>
            <a:r>
              <a:rPr lang="tr-TR" sz="2400" dirty="0" smtClean="0">
                <a:solidFill>
                  <a:srgbClr val="0F2303"/>
                </a:solidFill>
              </a:rPr>
              <a:t>Eğitim komisyonu kuruldu </a:t>
            </a:r>
          </a:p>
          <a:p>
            <a:pPr marL="342900" indent="-342900">
              <a:buAutoNum type="arabicParenR"/>
            </a:pPr>
            <a:r>
              <a:rPr lang="tr-TR" sz="2400" dirty="0" smtClean="0">
                <a:solidFill>
                  <a:srgbClr val="0F2303"/>
                </a:solidFill>
              </a:rPr>
              <a:t>Koordinatörlükler kuruldu </a:t>
            </a:r>
          </a:p>
          <a:p>
            <a:pPr marL="342900" indent="-342900">
              <a:buAutoNum type="arabicParenR"/>
            </a:pPr>
            <a:r>
              <a:rPr lang="tr-TR" sz="2400" dirty="0" smtClean="0">
                <a:solidFill>
                  <a:srgbClr val="0F2303"/>
                </a:solidFill>
              </a:rPr>
              <a:t>Komisyonlar yenilendi </a:t>
            </a:r>
          </a:p>
          <a:p>
            <a:pPr marL="342900" indent="-342900">
              <a:buAutoNum type="arabicParenR"/>
            </a:pPr>
            <a:endParaRPr lang="tr-TR" sz="2400" dirty="0" smtClean="0">
              <a:solidFill>
                <a:srgbClr val="0F2303"/>
              </a:solidFill>
            </a:endParaRPr>
          </a:p>
          <a:p>
            <a:pPr marL="342900" indent="-342900">
              <a:buAutoNum type="arabicParenR"/>
            </a:pPr>
            <a:endParaRPr lang="tr-TR" sz="2400" dirty="0" smtClean="0">
              <a:solidFill>
                <a:srgbClr val="0F2303"/>
              </a:solidFill>
            </a:endParaRPr>
          </a:p>
          <a:p>
            <a:pPr marL="342900" indent="-342900">
              <a:buAutoNum type="arabicParenR"/>
            </a:pPr>
            <a:endParaRPr lang="tr-TR" sz="2400" dirty="0" smtClean="0">
              <a:solidFill>
                <a:srgbClr val="0F2303"/>
              </a:solidFill>
            </a:endParaRPr>
          </a:p>
          <a:p>
            <a:pPr marL="342900" indent="-342900">
              <a:buAutoNum type="arabicParenR"/>
            </a:pPr>
            <a:endParaRPr lang="tr-TR" sz="2400" dirty="0">
              <a:solidFill>
                <a:srgbClr val="0F2303"/>
              </a:solidFill>
            </a:endParaRPr>
          </a:p>
        </p:txBody>
      </p:sp>
    </p:spTree>
    <p:extLst>
      <p:ext uri="{BB962C8B-B14F-4D97-AF65-F5344CB8AC3E}">
        <p14:creationId xmlns:p14="http://schemas.microsoft.com/office/powerpoint/2010/main" val="2008405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698090" y="1652184"/>
            <a:ext cx="7678994" cy="3970318"/>
          </a:xfrm>
          <a:prstGeom prst="rect">
            <a:avLst/>
          </a:prstGeom>
          <a:noFill/>
        </p:spPr>
        <p:txBody>
          <a:bodyPr wrap="square" rtlCol="0">
            <a:spAutoFit/>
          </a:bodyPr>
          <a:lstStyle/>
          <a:p>
            <a:pPr marL="342900" indent="-342900" algn="just">
              <a:buAutoNum type="arabicParenR"/>
            </a:pPr>
            <a:r>
              <a:rPr lang="tr-TR" sz="2800" dirty="0" smtClean="0">
                <a:solidFill>
                  <a:srgbClr val="0F2303"/>
                </a:solidFill>
              </a:rPr>
              <a:t>Ölçme- değerlendirme kurslarının açılması ve tüm öğretim üyelerinin katılımının sağlanması  </a:t>
            </a:r>
          </a:p>
          <a:p>
            <a:pPr marL="342900" indent="-342900" algn="just">
              <a:buAutoNum type="arabicParenR"/>
            </a:pPr>
            <a:r>
              <a:rPr lang="tr-TR" sz="2800" dirty="0" smtClean="0">
                <a:solidFill>
                  <a:srgbClr val="0F2303"/>
                </a:solidFill>
              </a:rPr>
              <a:t>DUÇEP içeriği hakkında deneyimli öğretim üyelerinin davet edilip öğretim üyelerinin katılımını sağlamak </a:t>
            </a:r>
          </a:p>
          <a:p>
            <a:pPr marL="342900" indent="-342900" algn="just">
              <a:buAutoNum type="arabicParenR"/>
            </a:pPr>
            <a:r>
              <a:rPr lang="tr-TR" sz="2800" dirty="0" smtClean="0">
                <a:solidFill>
                  <a:srgbClr val="0F2303"/>
                </a:solidFill>
              </a:rPr>
              <a:t>Öğretim üyelerinin eğitim-klinik çalışma şartlarının yeniden programlanmasını sağlamak ( eğitim yükünün artışına bağlı olarak) </a:t>
            </a:r>
          </a:p>
          <a:p>
            <a:pPr marL="342900" indent="-342900" algn="just">
              <a:buAutoNum type="arabicParenR"/>
            </a:pPr>
            <a:endParaRPr lang="tr-TR" sz="2800" dirty="0">
              <a:solidFill>
                <a:srgbClr val="0F2303"/>
              </a:solidFill>
            </a:endParaRPr>
          </a:p>
        </p:txBody>
      </p:sp>
    </p:spTree>
    <p:extLst>
      <p:ext uri="{BB962C8B-B14F-4D97-AF65-F5344CB8AC3E}">
        <p14:creationId xmlns:p14="http://schemas.microsoft.com/office/powerpoint/2010/main" val="3738167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6000" dirty="0" smtClean="0">
                <a:solidFill>
                  <a:srgbClr val="0F2303"/>
                </a:solidFill>
                <a:latin typeface="Algerian" panose="04020705040A02060702" pitchFamily="82" charset="0"/>
              </a:rPr>
              <a:t>TEŞEKKÜRLER</a:t>
            </a:r>
            <a:endParaRPr lang="tr-TR" sz="6000" dirty="0">
              <a:solidFill>
                <a:srgbClr val="0F2303"/>
              </a:solidFill>
              <a:latin typeface="Algerian" panose="04020705040A02060702" pitchFamily="82" charset="0"/>
            </a:endParaRPr>
          </a:p>
        </p:txBody>
      </p:sp>
      <p:sp>
        <p:nvSpPr>
          <p:cNvPr id="4" name="Slayt Numarası Yer Tutucusu 3"/>
          <p:cNvSpPr>
            <a:spLocks noGrp="1"/>
          </p:cNvSpPr>
          <p:nvPr>
            <p:ph type="sldNum" sz="quarter" idx="12"/>
          </p:nvPr>
        </p:nvSpPr>
        <p:spPr/>
        <p:txBody>
          <a:bodyPr/>
          <a:lstStyle/>
          <a:p>
            <a:fld id="{439F893C-C32F-4835-A1E5-850973405C58}" type="slidenum">
              <a:rPr lang="tr-TR" smtClean="0"/>
              <a:t>35</a:t>
            </a:fld>
            <a:endParaRPr lang="tr-TR"/>
          </a:p>
        </p:txBody>
      </p:sp>
    </p:spTree>
    <p:extLst>
      <p:ext uri="{BB962C8B-B14F-4D97-AF65-F5344CB8AC3E}">
        <p14:creationId xmlns:p14="http://schemas.microsoft.com/office/powerpoint/2010/main" val="80475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651734" y="75881"/>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55" y="115709"/>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2654822163"/>
              </p:ext>
            </p:extLst>
          </p:nvPr>
        </p:nvGraphicFramePr>
        <p:xfrm>
          <a:off x="19665" y="629265"/>
          <a:ext cx="9124336" cy="6625511"/>
        </p:xfrm>
        <a:graphic>
          <a:graphicData uri="http://schemas.openxmlformats.org/drawingml/2006/table">
            <a:tbl>
              <a:tblPr>
                <a:tableStyleId>{5C22544A-7EE6-4342-B048-85BDC9FD1C3A}</a:tableStyleId>
              </a:tblPr>
              <a:tblGrid>
                <a:gridCol w="2649001">
                  <a:extLst>
                    <a:ext uri="{9D8B030D-6E8A-4147-A177-3AD203B41FA5}">
                      <a16:colId xmlns:a16="http://schemas.microsoft.com/office/drawing/2014/main" val="4189260376"/>
                    </a:ext>
                  </a:extLst>
                </a:gridCol>
                <a:gridCol w="2660418">
                  <a:extLst>
                    <a:ext uri="{9D8B030D-6E8A-4147-A177-3AD203B41FA5}">
                      <a16:colId xmlns:a16="http://schemas.microsoft.com/office/drawing/2014/main" val="2041394231"/>
                    </a:ext>
                  </a:extLst>
                </a:gridCol>
                <a:gridCol w="1519116">
                  <a:extLst>
                    <a:ext uri="{9D8B030D-6E8A-4147-A177-3AD203B41FA5}">
                      <a16:colId xmlns:a16="http://schemas.microsoft.com/office/drawing/2014/main" val="54114778"/>
                    </a:ext>
                  </a:extLst>
                </a:gridCol>
                <a:gridCol w="2295801">
                  <a:extLst>
                    <a:ext uri="{9D8B030D-6E8A-4147-A177-3AD203B41FA5}">
                      <a16:colId xmlns:a16="http://schemas.microsoft.com/office/drawing/2014/main" val="51112570"/>
                    </a:ext>
                  </a:extLst>
                </a:gridCol>
              </a:tblGrid>
              <a:tr h="181223">
                <a:tc>
                  <a:txBody>
                    <a:bodyPr/>
                    <a:lstStyle/>
                    <a:p>
                      <a:pPr algn="ctr" fontAlgn="t"/>
                      <a:r>
                        <a:rPr lang="tr-TR" sz="1100" u="none" strike="noStrike">
                          <a:solidFill>
                            <a:srgbClr val="0F2303"/>
                          </a:solidFill>
                          <a:effectLst/>
                        </a:rPr>
                        <a:t>GÜÇLÜ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tr-TR" sz="1100" u="none" strike="noStrike">
                          <a:solidFill>
                            <a:srgbClr val="0F2303"/>
                          </a:solidFill>
                          <a:effectLst/>
                        </a:rPr>
                        <a:t>ZAYIF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tr-TR" sz="1100" u="none" strike="noStrike">
                          <a:solidFill>
                            <a:srgbClr val="0F2303"/>
                          </a:solidFill>
                          <a:effectLst/>
                        </a:rPr>
                        <a:t>FIRSATLAR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tr-TR" sz="1100" u="none" strike="noStrike">
                          <a:solidFill>
                            <a:srgbClr val="0F2303"/>
                          </a:solidFill>
                          <a:effectLst/>
                        </a:rPr>
                        <a:t>TEHDİTLER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39913871"/>
                  </a:ext>
                </a:extLst>
              </a:tr>
              <a:tr h="1411602">
                <a:tc>
                  <a:txBody>
                    <a:bodyPr/>
                    <a:lstStyle/>
                    <a:p>
                      <a:pPr algn="l" fontAlgn="t"/>
                      <a:r>
                        <a:rPr lang="tr-TR" sz="2000" b="0" i="0" u="none" strike="noStrike" dirty="0">
                          <a:solidFill>
                            <a:srgbClr val="000000"/>
                          </a:solidFill>
                          <a:effectLst/>
                          <a:latin typeface="Calibri" panose="020F0502020204030204" pitchFamily="34" charset="0"/>
                        </a:rPr>
                        <a:t>G5- Fakültenin kampüs içerisinde olması ve Üniversitenin konumu ve bölge olarak seçilebilme özelliğinin yüksek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a:solidFill>
                            <a:srgbClr val="000000"/>
                          </a:solidFill>
                          <a:effectLst/>
                          <a:latin typeface="Calibri" panose="020F0502020204030204" pitchFamily="34" charset="0"/>
                        </a:rPr>
                        <a:t>Z5- Öğrencilerin ulaşım ve barınma sorunları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5199338"/>
                  </a:ext>
                </a:extLst>
              </a:tr>
              <a:tr h="1483910">
                <a:tc>
                  <a:txBody>
                    <a:bodyPr/>
                    <a:lstStyle/>
                    <a:p>
                      <a:pPr algn="l" fontAlgn="t"/>
                      <a:r>
                        <a:rPr lang="tr-TR" sz="2000" b="0" i="0" u="none" strike="noStrike" dirty="0">
                          <a:solidFill>
                            <a:srgbClr val="000000"/>
                          </a:solidFill>
                          <a:effectLst/>
                          <a:latin typeface="Calibri" panose="020F0502020204030204" pitchFamily="34" charset="0"/>
                        </a:rPr>
                        <a:t>G6- Öğrencilerin ders hocalarına veya akademik çalışanlara kolaylıkla ulaşabilmeleri ve öğretim üyesi- öğrenci ilişkisinin rahat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a:solidFill>
                            <a:srgbClr val="000000"/>
                          </a:solidFill>
                          <a:effectLst/>
                          <a:latin typeface="Calibri" panose="020F0502020204030204" pitchFamily="34" charset="0"/>
                        </a:rPr>
                        <a:t>Z6-Tıp Fakültesinin olmaması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5508532"/>
                  </a:ext>
                </a:extLst>
              </a:tr>
              <a:tr h="946618">
                <a:tc>
                  <a:txBody>
                    <a:bodyPr/>
                    <a:lstStyle/>
                    <a:p>
                      <a:pPr algn="l" fontAlgn="t"/>
                      <a:r>
                        <a:rPr lang="tr-TR" sz="2000" b="0" i="0" u="none" strike="noStrike" dirty="0">
                          <a:solidFill>
                            <a:srgbClr val="000000"/>
                          </a:solidFill>
                          <a:effectLst/>
                          <a:latin typeface="Calibri" panose="020F0502020204030204" pitchFamily="34" charset="0"/>
                        </a:rPr>
                        <a:t>G7.DUÇEP/DEPAD/ yeni eğitim modeline kolay adapte olan ekibin varlığı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a:solidFill>
                            <a:srgbClr val="000000"/>
                          </a:solidFill>
                          <a:effectLst/>
                          <a:latin typeface="Calibri" panose="020F0502020204030204" pitchFamily="34" charset="0"/>
                        </a:rPr>
                        <a:t>Z7- Yabancı öğrencilerin fen bilimler alanında alt yapı eksikliği</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0879413"/>
                  </a:ext>
                </a:extLst>
              </a:tr>
              <a:tr h="906620">
                <a:tc>
                  <a:txBody>
                    <a:bodyPr/>
                    <a:lstStyle/>
                    <a:p>
                      <a:pPr algn="l" fontAlgn="t"/>
                      <a:r>
                        <a:rPr lang="tr-TR" sz="2000" b="0" i="0" u="none" strike="noStrike" dirty="0">
                          <a:solidFill>
                            <a:srgbClr val="000000"/>
                          </a:solidFill>
                          <a:effectLst/>
                          <a:latin typeface="Calibri" panose="020F0502020204030204" pitchFamily="34" charset="0"/>
                        </a:rPr>
                        <a:t>G8- Fakültenin kuruluş aşamasında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a:solidFill>
                            <a:srgbClr val="000000"/>
                          </a:solidFill>
                          <a:effectLst/>
                          <a:latin typeface="Calibri" panose="020F0502020204030204" pitchFamily="34" charset="0"/>
                        </a:rPr>
                        <a:t>Z8-Klinik öncesi laboratuvarlarının artan öğrenci kontenjanına yetmemesi</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dirty="0">
                          <a:solidFill>
                            <a:srgbClr val="0F2303"/>
                          </a:solidFill>
                          <a:effectLst/>
                        </a:rPr>
                        <a:t> </a:t>
                      </a: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0080290"/>
                  </a:ext>
                </a:extLst>
              </a:tr>
              <a:tr h="906620">
                <a:tc>
                  <a:txBody>
                    <a:bodyPr/>
                    <a:lstStyle/>
                    <a:p>
                      <a:pPr algn="l" fontAlgn="t"/>
                      <a:r>
                        <a:rPr lang="tr-TR" sz="2000" b="0" i="0" u="none" strike="noStrike" dirty="0">
                          <a:solidFill>
                            <a:srgbClr val="000000"/>
                          </a:solidFill>
                          <a:effectLst/>
                          <a:latin typeface="Calibri" panose="020F0502020204030204" pitchFamily="34" charset="0"/>
                        </a:rPr>
                        <a:t>G9- Temel Bilimlerin akademik kadroda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2194696"/>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4</a:t>
            </a:fld>
            <a:endParaRPr lang="tr-TR"/>
          </a:p>
        </p:txBody>
      </p:sp>
    </p:spTree>
    <p:extLst>
      <p:ext uri="{BB962C8B-B14F-4D97-AF65-F5344CB8AC3E}">
        <p14:creationId xmlns:p14="http://schemas.microsoft.com/office/powerpoint/2010/main" val="610987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651734" y="75881"/>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55" y="115709"/>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523152125"/>
              </p:ext>
            </p:extLst>
          </p:nvPr>
        </p:nvGraphicFramePr>
        <p:xfrm>
          <a:off x="19665" y="629264"/>
          <a:ext cx="9124336" cy="6298454"/>
        </p:xfrm>
        <a:graphic>
          <a:graphicData uri="http://schemas.openxmlformats.org/drawingml/2006/table">
            <a:tbl>
              <a:tblPr>
                <a:tableStyleId>{5C22544A-7EE6-4342-B048-85BDC9FD1C3A}</a:tableStyleId>
              </a:tblPr>
              <a:tblGrid>
                <a:gridCol w="2649001">
                  <a:extLst>
                    <a:ext uri="{9D8B030D-6E8A-4147-A177-3AD203B41FA5}">
                      <a16:colId xmlns:a16="http://schemas.microsoft.com/office/drawing/2014/main" val="4189260376"/>
                    </a:ext>
                  </a:extLst>
                </a:gridCol>
                <a:gridCol w="2217311">
                  <a:extLst>
                    <a:ext uri="{9D8B030D-6E8A-4147-A177-3AD203B41FA5}">
                      <a16:colId xmlns:a16="http://schemas.microsoft.com/office/drawing/2014/main" val="2041394231"/>
                    </a:ext>
                  </a:extLst>
                </a:gridCol>
                <a:gridCol w="1962223">
                  <a:extLst>
                    <a:ext uri="{9D8B030D-6E8A-4147-A177-3AD203B41FA5}">
                      <a16:colId xmlns:a16="http://schemas.microsoft.com/office/drawing/2014/main" val="54114778"/>
                    </a:ext>
                  </a:extLst>
                </a:gridCol>
                <a:gridCol w="2295801">
                  <a:extLst>
                    <a:ext uri="{9D8B030D-6E8A-4147-A177-3AD203B41FA5}">
                      <a16:colId xmlns:a16="http://schemas.microsoft.com/office/drawing/2014/main" val="51112570"/>
                    </a:ext>
                  </a:extLst>
                </a:gridCol>
              </a:tblGrid>
              <a:tr h="209411">
                <a:tc>
                  <a:txBody>
                    <a:bodyPr/>
                    <a:lstStyle/>
                    <a:p>
                      <a:pPr algn="ctr" fontAlgn="t"/>
                      <a:r>
                        <a:rPr lang="tr-TR" sz="1100" u="none" strike="noStrike">
                          <a:solidFill>
                            <a:srgbClr val="0F2303"/>
                          </a:solidFill>
                          <a:effectLst/>
                        </a:rPr>
                        <a:t>GÜÇLÜ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tr-TR" sz="1100" u="none" strike="noStrike">
                          <a:solidFill>
                            <a:srgbClr val="0F2303"/>
                          </a:solidFill>
                          <a:effectLst/>
                        </a:rPr>
                        <a:t>ZAYIF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tr-TR" sz="1100" u="none" strike="noStrike">
                          <a:solidFill>
                            <a:srgbClr val="0F2303"/>
                          </a:solidFill>
                          <a:effectLst/>
                        </a:rPr>
                        <a:t>FIRSATLAR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tr-TR" sz="1100" u="none" strike="noStrike">
                          <a:solidFill>
                            <a:srgbClr val="0F2303"/>
                          </a:solidFill>
                          <a:effectLst/>
                        </a:rPr>
                        <a:t>TEHDİTLER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39913871"/>
                  </a:ext>
                </a:extLst>
              </a:tr>
              <a:tr h="815584">
                <a:tc>
                  <a:txBody>
                    <a:bodyPr/>
                    <a:lstStyle/>
                    <a:p>
                      <a:pPr algn="l" fontAlgn="t"/>
                      <a:r>
                        <a:rPr lang="tr-TR" sz="1800" b="0" i="0" u="none" strike="noStrike" dirty="0">
                          <a:solidFill>
                            <a:srgbClr val="000000"/>
                          </a:solidFill>
                          <a:effectLst/>
                          <a:latin typeface="Calibri" panose="020F0502020204030204" pitchFamily="34" charset="0"/>
                        </a:rPr>
                        <a:t>G10- Eğitim materyallerine ulaşımın kolay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5199338"/>
                  </a:ext>
                </a:extLst>
              </a:tr>
              <a:tr h="815584">
                <a:tc>
                  <a:txBody>
                    <a:bodyPr/>
                    <a:lstStyle/>
                    <a:p>
                      <a:pPr algn="l" fontAlgn="t"/>
                      <a:r>
                        <a:rPr lang="tr-TR" sz="1800" b="0" i="0" u="none" strike="noStrike" dirty="0">
                          <a:solidFill>
                            <a:srgbClr val="000000"/>
                          </a:solidFill>
                          <a:effectLst/>
                          <a:latin typeface="Calibri" panose="020F0502020204030204" pitchFamily="34" charset="0"/>
                        </a:rPr>
                        <a:t>G11-Pandemi koşullarında hızlı karar alma ve eğitimde aksama olmaması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4415181"/>
                  </a:ext>
                </a:extLst>
              </a:tr>
              <a:tr h="1199023">
                <a:tc>
                  <a:txBody>
                    <a:bodyPr/>
                    <a:lstStyle/>
                    <a:p>
                      <a:pPr algn="l" fontAlgn="t"/>
                      <a:r>
                        <a:rPr lang="tr-TR" sz="1800" b="0" i="0" u="none" strike="noStrike" dirty="0">
                          <a:solidFill>
                            <a:srgbClr val="000000"/>
                          </a:solidFill>
                          <a:effectLst/>
                          <a:latin typeface="Calibri" panose="020F0502020204030204" pitchFamily="34" charset="0"/>
                        </a:rPr>
                        <a:t>G12- Entegre sistemin oluşturulması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 </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5508532"/>
                  </a:ext>
                </a:extLst>
              </a:tr>
              <a:tr h="1093858">
                <a:tc>
                  <a:txBody>
                    <a:bodyPr/>
                    <a:lstStyle/>
                    <a:p>
                      <a:pPr algn="l" fontAlgn="t"/>
                      <a:r>
                        <a:rPr lang="tr-TR" sz="1800" b="0" i="0" u="none" strike="noStrike" dirty="0">
                          <a:solidFill>
                            <a:srgbClr val="000000"/>
                          </a:solidFill>
                          <a:effectLst/>
                          <a:latin typeface="Calibri" panose="020F0502020204030204" pitchFamily="34" charset="0"/>
                        </a:rPr>
                        <a:t>G13- LMS, M. </a:t>
                      </a:r>
                      <a:r>
                        <a:rPr lang="tr-TR" sz="1800" b="0" i="0" u="none" strike="noStrike" dirty="0" err="1">
                          <a:solidFill>
                            <a:srgbClr val="000000"/>
                          </a:solidFill>
                          <a:effectLst/>
                          <a:latin typeface="Calibri" panose="020F0502020204030204" pitchFamily="34" charset="0"/>
                        </a:rPr>
                        <a:t>Teams</a:t>
                      </a:r>
                      <a:r>
                        <a:rPr lang="tr-TR" sz="1800" b="0" i="0" u="none" strike="noStrike" dirty="0">
                          <a:solidFill>
                            <a:srgbClr val="000000"/>
                          </a:solidFill>
                          <a:effectLst/>
                          <a:latin typeface="Calibri" panose="020F0502020204030204" pitchFamily="34" charset="0"/>
                        </a:rPr>
                        <a:t> gibi eğitim ortamlarının varlığı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a:solidFill>
                            <a:srgbClr val="0F2303"/>
                          </a:solidFill>
                          <a:effectLst/>
                        </a:rPr>
                        <a:t> </a:t>
                      </a:r>
                      <a:endParaRPr lang="tr-TR" sz="1600" b="0" i="0" u="none" strike="noStrike">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0879413"/>
                  </a:ext>
                </a:extLst>
              </a:tr>
              <a:tr h="1047638">
                <a:tc>
                  <a:txBody>
                    <a:bodyPr/>
                    <a:lstStyle/>
                    <a:p>
                      <a:pPr algn="l" fontAlgn="t"/>
                      <a:r>
                        <a:rPr lang="tr-TR" sz="1800" b="0" i="0" u="none" strike="noStrike" dirty="0">
                          <a:solidFill>
                            <a:srgbClr val="000000"/>
                          </a:solidFill>
                          <a:effectLst/>
                          <a:latin typeface="Calibri" panose="020F0502020204030204" pitchFamily="34" charset="0"/>
                        </a:rPr>
                        <a:t>G14- Kampüs güvenliğinin üst seviyede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dirty="0">
                          <a:solidFill>
                            <a:srgbClr val="0F2303"/>
                          </a:solidFill>
                          <a:effectLst/>
                        </a:rPr>
                        <a:t> </a:t>
                      </a: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dirty="0">
                          <a:solidFill>
                            <a:srgbClr val="0F2303"/>
                          </a:solidFill>
                          <a:effectLst/>
                        </a:rPr>
                        <a:t> </a:t>
                      </a: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0080290"/>
                  </a:ext>
                </a:extLst>
              </a:tr>
              <a:tr h="1047638">
                <a:tc>
                  <a:txBody>
                    <a:bodyPr/>
                    <a:lstStyle/>
                    <a:p>
                      <a:pPr algn="l" fontAlgn="t"/>
                      <a:r>
                        <a:rPr lang="tr-TR" sz="1800" b="0" i="0" u="none" strike="noStrike" dirty="0">
                          <a:solidFill>
                            <a:srgbClr val="000000"/>
                          </a:solidFill>
                          <a:effectLst/>
                          <a:latin typeface="Calibri" panose="020F0502020204030204" pitchFamily="34" charset="0"/>
                        </a:rPr>
                        <a:t>G15- Öğretim üyesi başına düşen öğrenci sayısının uluslararası kriterlere uygun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2194696"/>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5</a:t>
            </a:fld>
            <a:endParaRPr lang="tr-TR"/>
          </a:p>
        </p:txBody>
      </p:sp>
    </p:spTree>
    <p:extLst>
      <p:ext uri="{BB962C8B-B14F-4D97-AF65-F5344CB8AC3E}">
        <p14:creationId xmlns:p14="http://schemas.microsoft.com/office/powerpoint/2010/main" val="143935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2374724155"/>
              </p:ext>
            </p:extLst>
          </p:nvPr>
        </p:nvGraphicFramePr>
        <p:xfrm>
          <a:off x="0" y="1150373"/>
          <a:ext cx="9144000" cy="5757558"/>
        </p:xfrm>
        <a:graphic>
          <a:graphicData uri="http://schemas.openxmlformats.org/drawingml/2006/table">
            <a:tbl>
              <a:tblPr/>
              <a:tblGrid>
                <a:gridCol w="2927194">
                  <a:extLst>
                    <a:ext uri="{9D8B030D-6E8A-4147-A177-3AD203B41FA5}">
                      <a16:colId xmlns:a16="http://schemas.microsoft.com/office/drawing/2014/main" val="3918363564"/>
                    </a:ext>
                  </a:extLst>
                </a:gridCol>
                <a:gridCol w="3096225">
                  <a:extLst>
                    <a:ext uri="{9D8B030D-6E8A-4147-A177-3AD203B41FA5}">
                      <a16:colId xmlns:a16="http://schemas.microsoft.com/office/drawing/2014/main" val="1683979601"/>
                    </a:ext>
                  </a:extLst>
                </a:gridCol>
                <a:gridCol w="3120581">
                  <a:extLst>
                    <a:ext uri="{9D8B030D-6E8A-4147-A177-3AD203B41FA5}">
                      <a16:colId xmlns:a16="http://schemas.microsoft.com/office/drawing/2014/main" val="2592459544"/>
                    </a:ext>
                  </a:extLst>
                </a:gridCol>
              </a:tblGrid>
              <a:tr h="614594">
                <a:tc>
                  <a:txBody>
                    <a:bodyPr/>
                    <a:lstStyle/>
                    <a:p>
                      <a:pPr algn="ctr" fontAlgn="ctr"/>
                      <a:r>
                        <a:rPr lang="tr-TR" sz="18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63788">
                <a:tc>
                  <a:txBody>
                    <a:bodyPr/>
                    <a:lstStyle/>
                    <a:p>
                      <a:pPr algn="ctr" fontAlgn="ctr"/>
                      <a:r>
                        <a:rPr lang="tr-TR" sz="1200" b="0" i="0" u="none" strike="noStrike" dirty="0">
                          <a:solidFill>
                            <a:srgbClr val="000000"/>
                          </a:solidFill>
                          <a:effectLst/>
                          <a:latin typeface="Calibri" panose="020F0502020204030204" pitchFamily="34" charset="0"/>
                        </a:rPr>
                        <a:t>Üst yönetim</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Sorumlu yönetici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İdari ve eğitim süreçlerini doğru yönetmek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63788">
                <a:tc>
                  <a:txBody>
                    <a:bodyPr/>
                    <a:lstStyle/>
                    <a:p>
                      <a:pPr algn="ctr" fontAlgn="ctr"/>
                      <a:r>
                        <a:rPr lang="tr-TR" sz="1200" b="0" i="0" u="none" strike="noStrike" dirty="0">
                          <a:solidFill>
                            <a:srgbClr val="000000"/>
                          </a:solidFill>
                          <a:effectLst/>
                          <a:latin typeface="Calibri" panose="020F0502020204030204" pitchFamily="34" charset="0"/>
                        </a:rPr>
                        <a:t>Mütevelli Heyeti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Karar alıcı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İdari ve eğitim süreçlerinde bütçenin etkin ve doğru yürütülmesi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63788">
                <a:tc>
                  <a:txBody>
                    <a:bodyPr/>
                    <a:lstStyle/>
                    <a:p>
                      <a:pPr algn="ctr" fontAlgn="ctr"/>
                      <a:r>
                        <a:rPr lang="tr-TR" sz="1200" b="0" i="0" u="none" strike="noStrike" dirty="0">
                          <a:solidFill>
                            <a:srgbClr val="000000"/>
                          </a:solidFill>
                          <a:effectLst/>
                          <a:latin typeface="Calibri" panose="020F0502020204030204" pitchFamily="34" charset="0"/>
                        </a:rPr>
                        <a:t>Dekanlık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Yönetici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Fakültenin idari ve eğitim süreçlerini yönetmesi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63788">
                <a:tc>
                  <a:txBody>
                    <a:bodyPr/>
                    <a:lstStyle/>
                    <a:p>
                      <a:pPr algn="ctr" fontAlgn="ctr"/>
                      <a:r>
                        <a:rPr lang="tr-TR" sz="1200" b="0" i="0" u="none" strike="noStrike" dirty="0">
                          <a:solidFill>
                            <a:srgbClr val="000000"/>
                          </a:solidFill>
                          <a:effectLst/>
                          <a:latin typeface="Calibri" panose="020F0502020204030204" pitchFamily="34" charset="0"/>
                        </a:rPr>
                        <a:t>Diş Hekimliği akademik kadro</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Bölümün eğitimini vermek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Eğitim programının oluşturulması eğitimin standartlara uygun hazırlanması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63788">
                <a:tc>
                  <a:txBody>
                    <a:bodyPr/>
                    <a:lstStyle/>
                    <a:p>
                      <a:pPr algn="ctr" fontAlgn="ctr"/>
                      <a:r>
                        <a:rPr lang="tr-TR" sz="1200" b="0" i="0" u="none" strike="noStrike">
                          <a:solidFill>
                            <a:srgbClr val="000000"/>
                          </a:solidFill>
                          <a:effectLst/>
                          <a:latin typeface="Calibri" panose="020F0502020204030204" pitchFamily="34" charset="0"/>
                        </a:rPr>
                        <a:t>Öğrenci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Eğitim hizmeti alır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Uluslararası standartlara uygun eğitim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63788">
                <a:tc>
                  <a:txBody>
                    <a:bodyPr/>
                    <a:lstStyle/>
                    <a:p>
                      <a:pPr algn="ctr" fontAlgn="ctr"/>
                      <a:r>
                        <a:rPr lang="tr-TR" sz="1200" b="0" i="0" u="none" strike="noStrike">
                          <a:solidFill>
                            <a:srgbClr val="000000"/>
                          </a:solidFill>
                          <a:effectLst/>
                          <a:latin typeface="Calibri" panose="020F0502020204030204" pitchFamily="34" charset="0"/>
                        </a:rPr>
                        <a:t>Diğer fakülte ve bölümler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İş 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Eğitim ve araştırmada paylaşım ve ortaklık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63788">
                <a:tc>
                  <a:txBody>
                    <a:bodyPr/>
                    <a:lstStyle/>
                    <a:p>
                      <a:pPr algn="ctr" fontAlgn="ctr"/>
                      <a:r>
                        <a:rPr lang="tr-TR" sz="1200" b="0" i="0" u="none" strike="noStrike">
                          <a:solidFill>
                            <a:srgbClr val="000000"/>
                          </a:solidFill>
                          <a:effectLst/>
                          <a:latin typeface="Calibri" panose="020F0502020204030204" pitchFamily="34" charset="0"/>
                        </a:rPr>
                        <a:t>Kamu kuruluşları</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Politika yapıcı ve yasa uygulayıcı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yasalara uygun yönetim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63788">
                <a:tc>
                  <a:txBody>
                    <a:bodyPr/>
                    <a:lstStyle/>
                    <a:p>
                      <a:pPr algn="ctr" fontAlgn="ctr"/>
                      <a:r>
                        <a:rPr lang="tr-TR" sz="1200" b="0" i="0" u="none" strike="noStrike">
                          <a:solidFill>
                            <a:srgbClr val="000000"/>
                          </a:solidFill>
                          <a:effectLst/>
                          <a:latin typeface="Calibri" panose="020F0502020204030204" pitchFamily="34" charset="0"/>
                        </a:rPr>
                        <a:t>Dernekler, Sivil Toplum Kuruluşları</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Meslek örgütü</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Eğitim programlarına görüş bildirme ve öğrenci temsilcisi seçimi organizasyonu</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63788">
                <a:tc>
                  <a:txBody>
                    <a:bodyPr/>
                    <a:lstStyle/>
                    <a:p>
                      <a:pPr algn="ctr" fontAlgn="ctr"/>
                      <a:r>
                        <a:rPr lang="tr-TR" sz="1200" b="0" i="0" u="none" strike="noStrike">
                          <a:solidFill>
                            <a:srgbClr val="000000"/>
                          </a:solidFill>
                          <a:effectLst/>
                          <a:latin typeface="Calibri" panose="020F0502020204030204" pitchFamily="34" charset="0"/>
                        </a:rPr>
                        <a:t>Uluslararası Öğrenci Ofisi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Uluslararası öğrencilerin tüm prosedürlerini yürüten idari birim olması sebebiyle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Diş Hekimliği eğitiminin farklılıklarını belirleyip ofisi bilgilendirme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63788">
                <a:tc>
                  <a:txBody>
                    <a:bodyPr/>
                    <a:lstStyle/>
                    <a:p>
                      <a:pPr algn="ctr" fontAlgn="ctr"/>
                      <a:r>
                        <a:rPr lang="tr-TR" sz="1200" b="0" i="0" u="none" strike="noStrike">
                          <a:solidFill>
                            <a:srgbClr val="000000"/>
                          </a:solidFill>
                          <a:effectLst/>
                          <a:latin typeface="Calibri" panose="020F0502020204030204" pitchFamily="34" charset="0"/>
                        </a:rPr>
                        <a:t>Diğer üniversiteler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Bilgi paylaşımı ve ortak çalışmalar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İş 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63788">
                <a:tc>
                  <a:txBody>
                    <a:bodyPr/>
                    <a:lstStyle/>
                    <a:p>
                      <a:pPr algn="ctr" fontAlgn="ctr"/>
                      <a:r>
                        <a:rPr lang="tr-TR" sz="1200" b="0" i="0" u="none" strike="noStrike">
                          <a:solidFill>
                            <a:srgbClr val="000000"/>
                          </a:solidFill>
                          <a:effectLst/>
                          <a:latin typeface="Calibri" panose="020F0502020204030204" pitchFamily="34" charset="0"/>
                        </a:rPr>
                        <a:t>YÖK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Yönetici</a:t>
                      </a:r>
                      <a:br>
                        <a:rPr lang="tr-TR" sz="1200" b="0" i="0" u="none" strike="noStrike">
                          <a:solidFill>
                            <a:srgbClr val="000000"/>
                          </a:solidFill>
                          <a:effectLst/>
                          <a:latin typeface="Calibri" panose="020F0502020204030204" pitchFamily="34" charset="0"/>
                        </a:rPr>
                      </a:br>
                      <a:r>
                        <a:rPr lang="tr-TR" sz="1200" b="0" i="0" u="none" strike="noStrike">
                          <a:solidFill>
                            <a:srgbClr val="000000"/>
                          </a:solidFill>
                          <a:effectLst/>
                          <a:latin typeface="Calibri" panose="020F0502020204030204" pitchFamily="34" charset="0"/>
                        </a:rPr>
                        <a:t>Yönlendirici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ilgili yasa ve mevzuatları uygulama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63788">
                <a:tc>
                  <a:txBody>
                    <a:bodyPr/>
                    <a:lstStyle/>
                    <a:p>
                      <a:pPr algn="ctr" fontAlgn="ctr"/>
                      <a:r>
                        <a:rPr lang="tr-TR" sz="1200" b="0" i="0" u="none" strike="noStrike">
                          <a:solidFill>
                            <a:srgbClr val="000000"/>
                          </a:solidFill>
                          <a:effectLst/>
                          <a:latin typeface="Calibri" panose="020F0502020204030204" pitchFamily="34" charset="0"/>
                        </a:rPr>
                        <a:t>Hastalar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Eğitimin gerekliliği ve toplum hizmeti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Kaliteli sağlık hizmeti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63788">
                <a:tc>
                  <a:txBody>
                    <a:bodyPr/>
                    <a:lstStyle/>
                    <a:p>
                      <a:pPr algn="ctr" fontAlgn="ctr"/>
                      <a:r>
                        <a:rPr lang="tr-TR" sz="1200" b="0" i="0" u="none" strike="noStrike">
                          <a:solidFill>
                            <a:srgbClr val="000000"/>
                          </a:solidFill>
                          <a:effectLst/>
                          <a:latin typeface="Calibri" panose="020F0502020204030204" pitchFamily="34" charset="0"/>
                        </a:rPr>
                        <a:t>Üniversite idari birimler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Eğitimin ve idari işlerin yürütülmesine destek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Uyumlu çalışma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63788">
                <a:tc>
                  <a:txBody>
                    <a:bodyPr/>
                    <a:lstStyle/>
                    <a:p>
                      <a:pPr algn="ctr" fontAlgn="ctr"/>
                      <a:r>
                        <a:rPr lang="tr-TR" sz="1200" b="0" i="0" u="none" strike="noStrike">
                          <a:solidFill>
                            <a:srgbClr val="000000"/>
                          </a:solidFill>
                          <a:effectLst/>
                          <a:latin typeface="Calibri" panose="020F0502020204030204" pitchFamily="34" charset="0"/>
                        </a:rPr>
                        <a:t>Antalya Bilim Üniversitesi BilimDent Ağız ve Diş Sağlığı Uygulama ve Araştırma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Klinik hizmetler ve araştırma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Klinik çalışmaların planlanması ve klinik hizmetlerin standartlara uygun verilmesi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459836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3787273345"/>
              </p:ext>
            </p:extLst>
          </p:nvPr>
        </p:nvGraphicFramePr>
        <p:xfrm>
          <a:off x="0" y="941893"/>
          <a:ext cx="9144000" cy="5916106"/>
        </p:xfrm>
        <a:graphic>
          <a:graphicData uri="http://schemas.openxmlformats.org/drawingml/2006/table">
            <a:tbl>
              <a:tblPr/>
              <a:tblGrid>
                <a:gridCol w="2930013">
                  <a:extLst>
                    <a:ext uri="{9D8B030D-6E8A-4147-A177-3AD203B41FA5}">
                      <a16:colId xmlns:a16="http://schemas.microsoft.com/office/drawing/2014/main" val="3918363564"/>
                    </a:ext>
                  </a:extLst>
                </a:gridCol>
                <a:gridCol w="3093406">
                  <a:extLst>
                    <a:ext uri="{9D8B030D-6E8A-4147-A177-3AD203B41FA5}">
                      <a16:colId xmlns:a16="http://schemas.microsoft.com/office/drawing/2014/main" val="1683979601"/>
                    </a:ext>
                  </a:extLst>
                </a:gridCol>
                <a:gridCol w="3120581">
                  <a:extLst>
                    <a:ext uri="{9D8B030D-6E8A-4147-A177-3AD203B41FA5}">
                      <a16:colId xmlns:a16="http://schemas.microsoft.com/office/drawing/2014/main" val="2592459544"/>
                    </a:ext>
                  </a:extLst>
                </a:gridCol>
              </a:tblGrid>
              <a:tr h="1212402">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175926">
                <a:tc>
                  <a:txBody>
                    <a:bodyPr/>
                    <a:lstStyle/>
                    <a:p>
                      <a:pPr algn="ctr" fontAlgn="ctr"/>
                      <a:r>
                        <a:rPr lang="tr-TR" sz="1600" b="0" i="0" u="none" strike="noStrike" dirty="0">
                          <a:solidFill>
                            <a:srgbClr val="000000"/>
                          </a:solidFill>
                          <a:effectLst/>
                          <a:latin typeface="Calibri" panose="020F0502020204030204" pitchFamily="34" charset="0"/>
                        </a:rPr>
                        <a:t>Türk Diş Hekimleri Birliği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 Meslek 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Mesleki faaliyetlerde ortak çalışma olanaklarının yaratılması, işbirliği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1175926">
                <a:tc>
                  <a:txBody>
                    <a:bodyPr/>
                    <a:lstStyle/>
                    <a:p>
                      <a:pPr algn="ctr" fontAlgn="ctr"/>
                      <a:r>
                        <a:rPr lang="tr-TR" sz="1600" b="0" i="0" u="none" strike="noStrike" dirty="0">
                          <a:solidFill>
                            <a:srgbClr val="000000"/>
                          </a:solidFill>
                          <a:effectLst/>
                          <a:latin typeface="Calibri" panose="020F0502020204030204" pitchFamily="34" charset="0"/>
                        </a:rPr>
                        <a:t>Antalya İl Sağlık Müdürlüğü </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Yetkili birim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Standartlara uygun sağlık hizmeti verilmesi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1175926">
                <a:tc>
                  <a:txBody>
                    <a:bodyPr/>
                    <a:lstStyle/>
                    <a:p>
                      <a:pPr algn="ctr" fontAlgn="ctr"/>
                      <a:r>
                        <a:rPr lang="tr-TR" sz="1600" b="0" i="0" u="none" strike="noStrike">
                          <a:solidFill>
                            <a:srgbClr val="000000"/>
                          </a:solidFill>
                          <a:effectLst/>
                          <a:latin typeface="Calibri" panose="020F0502020204030204" pitchFamily="34" charset="0"/>
                        </a:rPr>
                        <a:t>Ulusal Uluslararası Destek Kuruluşları (TÜBİTAK vb.)</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Eğitim ve maddi destek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Projeler Üretilerek Bilimin Geliştirilmesi ve Yaygınlaştırılması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1175926">
                <a:tc>
                  <a:txBody>
                    <a:bodyPr/>
                    <a:lstStyle/>
                    <a:p>
                      <a:pPr algn="ctr" fontAlgn="ctr"/>
                      <a:r>
                        <a:rPr lang="tr-TR" sz="1600" b="0" i="0" u="none" strike="noStrike">
                          <a:solidFill>
                            <a:srgbClr val="000000"/>
                          </a:solidFill>
                          <a:effectLst/>
                          <a:latin typeface="Calibri" panose="020F0502020204030204" pitchFamily="34" charset="0"/>
                        </a:rPr>
                        <a:t>Yükseköğretim Kalite Kurulu (YÖKAK)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Kalite sistemini oluşturmak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YÖKAK standartlarına uyum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
        <p:nvSpPr>
          <p:cNvPr id="2" name="Slayt Numarası Yer Tutucusu 1"/>
          <p:cNvSpPr>
            <a:spLocks noGrp="1"/>
          </p:cNvSpPr>
          <p:nvPr>
            <p:ph type="sldNum" sz="quarter" idx="12"/>
          </p:nvPr>
        </p:nvSpPr>
        <p:spPr/>
        <p:txBody>
          <a:bodyPr/>
          <a:lstStyle/>
          <a:p>
            <a:fld id="{439F893C-C32F-4835-A1E5-850973405C58}" type="slidenum">
              <a:rPr lang="tr-TR" smtClean="0"/>
              <a:t>7</a:t>
            </a:fld>
            <a:endParaRPr lang="tr-TR"/>
          </a:p>
        </p:txBody>
      </p:sp>
    </p:spTree>
    <p:extLst>
      <p:ext uri="{BB962C8B-B14F-4D97-AF65-F5344CB8AC3E}">
        <p14:creationId xmlns:p14="http://schemas.microsoft.com/office/powerpoint/2010/main" val="2138070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4033918065"/>
              </p:ext>
            </p:extLst>
          </p:nvPr>
        </p:nvGraphicFramePr>
        <p:xfrm>
          <a:off x="658760" y="1385082"/>
          <a:ext cx="8170607" cy="5094376"/>
        </p:xfrm>
        <a:graphic>
          <a:graphicData uri="http://schemas.openxmlformats.org/drawingml/2006/table">
            <a:tbl>
              <a:tblPr/>
              <a:tblGrid>
                <a:gridCol w="1554547">
                  <a:extLst>
                    <a:ext uri="{9D8B030D-6E8A-4147-A177-3AD203B41FA5}">
                      <a16:colId xmlns:a16="http://schemas.microsoft.com/office/drawing/2014/main" val="3918363564"/>
                    </a:ext>
                  </a:extLst>
                </a:gridCol>
                <a:gridCol w="1644313">
                  <a:extLst>
                    <a:ext uri="{9D8B030D-6E8A-4147-A177-3AD203B41FA5}">
                      <a16:colId xmlns:a16="http://schemas.microsoft.com/office/drawing/2014/main" val="1683979601"/>
                    </a:ext>
                  </a:extLst>
                </a:gridCol>
                <a:gridCol w="1657249">
                  <a:extLst>
                    <a:ext uri="{9D8B030D-6E8A-4147-A177-3AD203B41FA5}">
                      <a16:colId xmlns:a16="http://schemas.microsoft.com/office/drawing/2014/main" val="2592459544"/>
                    </a:ext>
                  </a:extLst>
                </a:gridCol>
                <a:gridCol w="1657249">
                  <a:extLst>
                    <a:ext uri="{9D8B030D-6E8A-4147-A177-3AD203B41FA5}">
                      <a16:colId xmlns:a16="http://schemas.microsoft.com/office/drawing/2014/main" val="3383282758"/>
                    </a:ext>
                  </a:extLst>
                </a:gridCol>
                <a:gridCol w="1657249">
                  <a:extLst>
                    <a:ext uri="{9D8B030D-6E8A-4147-A177-3AD203B41FA5}">
                      <a16:colId xmlns:a16="http://schemas.microsoft.com/office/drawing/2014/main" val="494559924"/>
                    </a:ext>
                  </a:extLst>
                </a:gridCol>
              </a:tblGrid>
              <a:tr h="493194">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145782">
                <a:tc>
                  <a:txBody>
                    <a:bodyPr/>
                    <a:lstStyle/>
                    <a:p>
                      <a:pPr algn="l" fontAlgn="ctr"/>
                      <a:r>
                        <a:rPr lang="tr-TR" sz="2000" b="0" i="0" u="none" strike="noStrike" dirty="0" smtClean="0">
                          <a:solidFill>
                            <a:srgbClr val="000000"/>
                          </a:solidFill>
                          <a:effectLst/>
                          <a:latin typeface="Calibri" panose="020F0502020204030204" pitchFamily="34" charset="0"/>
                        </a:rPr>
                        <a:t>Fantom </a:t>
                      </a:r>
                      <a:r>
                        <a:rPr lang="tr-TR" sz="2000" b="0" i="0" u="none" strike="noStrike" dirty="0" err="1" smtClean="0">
                          <a:solidFill>
                            <a:srgbClr val="000000"/>
                          </a:solidFill>
                          <a:effectLst/>
                          <a:latin typeface="Calibri" panose="020F0502020204030204" pitchFamily="34" charset="0"/>
                        </a:rPr>
                        <a:t>Lab</a:t>
                      </a:r>
                      <a:r>
                        <a:rPr lang="tr-TR" sz="2000" b="0" i="0" u="none" strike="noStrike" dirty="0" smtClean="0">
                          <a:solidFill>
                            <a:srgbClr val="000000"/>
                          </a:solidFill>
                          <a:effectLst/>
                          <a:latin typeface="Calibri" panose="020F0502020204030204" pitchFamily="34" charset="0"/>
                        </a:rPr>
                        <a:t>.</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2000" b="0" i="0" u="none" strike="noStrike" dirty="0" smtClean="0">
                          <a:solidFill>
                            <a:srgbClr val="000000"/>
                          </a:solidFill>
                          <a:effectLst/>
                          <a:latin typeface="Calibri" panose="020F0502020204030204" pitchFamily="34" charset="0"/>
                        </a:rPr>
                        <a:t>Diş Hekimliği</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000" b="0" i="0" u="none" strike="noStrike" dirty="0" smtClean="0">
                          <a:solidFill>
                            <a:srgbClr val="000000"/>
                          </a:solidFill>
                          <a:effectLst/>
                          <a:latin typeface="Calibri" panose="020F0502020204030204" pitchFamily="34" charset="0"/>
                        </a:rPr>
                        <a:t>2</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000" b="0" i="0" u="none" strike="noStrike" dirty="0" smtClean="0">
                          <a:solidFill>
                            <a:srgbClr val="000000"/>
                          </a:solidFill>
                          <a:effectLst/>
                          <a:latin typeface="Calibri" panose="020F0502020204030204" pitchFamily="34" charset="0"/>
                        </a:rPr>
                        <a:t>1</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000" b="0" i="0" u="none" strike="noStrike" dirty="0" smtClean="0">
                          <a:solidFill>
                            <a:srgbClr val="000000"/>
                          </a:solidFill>
                          <a:effectLst/>
                          <a:latin typeface="Calibri" panose="020F0502020204030204" pitchFamily="34" charset="0"/>
                        </a:rPr>
                        <a:t>Öğrenci sayısının artması ve çalışma alanının yetersiz kalması </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2145782">
                <a:tc>
                  <a:txBody>
                    <a:bodyPr/>
                    <a:lstStyle/>
                    <a:p>
                      <a:pPr algn="l" fontAlgn="ctr"/>
                      <a:r>
                        <a:rPr lang="tr-TR" sz="2000" b="0" i="0" u="none" strike="noStrike" dirty="0" smtClean="0">
                          <a:solidFill>
                            <a:srgbClr val="000000"/>
                          </a:solidFill>
                          <a:effectLst/>
                          <a:latin typeface="Calibri" panose="020F0502020204030204" pitchFamily="34" charset="0"/>
                        </a:rPr>
                        <a:t>Çok</a:t>
                      </a:r>
                      <a:r>
                        <a:rPr lang="tr-TR" sz="2000" b="0" i="0" u="none" strike="noStrike" baseline="0" dirty="0" smtClean="0">
                          <a:solidFill>
                            <a:srgbClr val="000000"/>
                          </a:solidFill>
                          <a:effectLst/>
                          <a:latin typeface="Calibri" panose="020F0502020204030204" pitchFamily="34" charset="0"/>
                        </a:rPr>
                        <a:t> amaçlı laboratuvar </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2000" b="0" i="0" u="none" strike="noStrike" dirty="0" smtClean="0">
                          <a:solidFill>
                            <a:srgbClr val="000000"/>
                          </a:solidFill>
                          <a:effectLst/>
                          <a:latin typeface="Calibri" panose="020F0502020204030204" pitchFamily="34" charset="0"/>
                        </a:rPr>
                        <a:t>Diş</a:t>
                      </a:r>
                      <a:r>
                        <a:rPr lang="tr-TR" sz="2000" b="0" i="0" u="none" strike="noStrike" dirty="0">
                          <a:solidFill>
                            <a:srgbClr val="000000"/>
                          </a:solidFill>
                          <a:effectLst/>
                          <a:latin typeface="Calibri" panose="020F0502020204030204" pitchFamily="34" charset="0"/>
                        </a:rPr>
                        <a:t> </a:t>
                      </a:r>
                      <a:r>
                        <a:rPr lang="tr-TR" sz="2000" b="0" i="0" u="none" strike="noStrike" dirty="0" smtClean="0">
                          <a:solidFill>
                            <a:srgbClr val="000000"/>
                          </a:solidFill>
                          <a:effectLst/>
                          <a:latin typeface="Calibri" panose="020F0502020204030204" pitchFamily="34" charset="0"/>
                        </a:rPr>
                        <a:t>Hekimliği</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000" b="0" i="0" u="none" strike="noStrike" dirty="0" smtClean="0">
                          <a:solidFill>
                            <a:srgbClr val="000000"/>
                          </a:solidFill>
                          <a:effectLst/>
                          <a:latin typeface="Calibri" panose="020F0502020204030204" pitchFamily="34" charset="0"/>
                        </a:rPr>
                        <a:t>-</a:t>
                      </a:r>
                      <a:r>
                        <a:rPr lang="tr-TR" sz="20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000" b="0" i="0" u="none" strike="noStrike" dirty="0" smtClean="0">
                          <a:solidFill>
                            <a:srgbClr val="000000"/>
                          </a:solidFill>
                          <a:effectLst/>
                          <a:latin typeface="Calibri" panose="020F0502020204030204" pitchFamily="34" charset="0"/>
                        </a:rPr>
                        <a:t>1</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000" b="0" i="0" u="none" strike="noStrike" dirty="0" smtClean="0">
                          <a:solidFill>
                            <a:srgbClr val="000000"/>
                          </a:solidFill>
                          <a:effectLst/>
                          <a:latin typeface="Calibri" panose="020F0502020204030204" pitchFamily="34" charset="0"/>
                        </a:rPr>
                        <a:t>Histoloji- Patoloji</a:t>
                      </a:r>
                      <a:r>
                        <a:rPr lang="tr-TR" sz="2000" b="0" i="0" u="none" strike="noStrike" baseline="0" dirty="0" smtClean="0">
                          <a:solidFill>
                            <a:srgbClr val="000000"/>
                          </a:solidFill>
                          <a:effectLst/>
                          <a:latin typeface="Calibri" panose="020F0502020204030204" pitchFamily="34" charset="0"/>
                        </a:rPr>
                        <a:t> </a:t>
                      </a:r>
                      <a:r>
                        <a:rPr lang="tr-TR" sz="2000" b="0" i="0" u="none" strike="noStrike" baseline="0" dirty="0" err="1" smtClean="0">
                          <a:solidFill>
                            <a:srgbClr val="000000"/>
                          </a:solidFill>
                          <a:effectLst/>
                          <a:latin typeface="Calibri" panose="020F0502020204030204" pitchFamily="34" charset="0"/>
                        </a:rPr>
                        <a:t>lab</a:t>
                      </a:r>
                      <a:endParaRPr lang="tr-TR" sz="2000" b="0" i="0" u="none" strike="noStrike" baseline="0" dirty="0" smtClean="0">
                        <a:solidFill>
                          <a:srgbClr val="000000"/>
                        </a:solidFill>
                        <a:effectLst/>
                        <a:latin typeface="Calibri" panose="020F0502020204030204" pitchFamily="34" charset="0"/>
                      </a:endParaRPr>
                    </a:p>
                    <a:p>
                      <a:pPr algn="l" fontAlgn="ctr"/>
                      <a:r>
                        <a:rPr lang="tr-TR" sz="2000" b="0" i="0" u="none" strike="noStrike" baseline="0" dirty="0" smtClean="0">
                          <a:solidFill>
                            <a:srgbClr val="000000"/>
                          </a:solidFill>
                          <a:effectLst/>
                          <a:latin typeface="Calibri" panose="020F0502020204030204" pitchFamily="34" charset="0"/>
                        </a:rPr>
                        <a:t>NYOS ( OSCE) sınav alanı</a:t>
                      </a:r>
                    </a:p>
                    <a:p>
                      <a:pPr algn="l" fontAlgn="ctr"/>
                      <a:r>
                        <a:rPr lang="tr-TR" sz="2000" b="0" i="0" u="none" strike="noStrike" baseline="0" dirty="0" smtClean="0">
                          <a:solidFill>
                            <a:srgbClr val="000000"/>
                          </a:solidFill>
                          <a:effectLst/>
                          <a:latin typeface="Calibri" panose="020F0502020204030204" pitchFamily="34" charset="0"/>
                        </a:rPr>
                        <a:t>1. Sınıf uygulama laboratuvarı </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09618">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spTree>
    <p:extLst>
      <p:ext uri="{BB962C8B-B14F-4D97-AF65-F5344CB8AC3E}">
        <p14:creationId xmlns:p14="http://schemas.microsoft.com/office/powerpoint/2010/main" val="9714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730436256"/>
              </p:ext>
            </p:extLst>
          </p:nvPr>
        </p:nvGraphicFramePr>
        <p:xfrm>
          <a:off x="924233" y="1385082"/>
          <a:ext cx="7678994" cy="3560544"/>
        </p:xfrm>
        <a:graphic>
          <a:graphicData uri="http://schemas.openxmlformats.org/drawingml/2006/table">
            <a:tbl>
              <a:tblPr/>
              <a:tblGrid>
                <a:gridCol w="1461013">
                  <a:extLst>
                    <a:ext uri="{9D8B030D-6E8A-4147-A177-3AD203B41FA5}">
                      <a16:colId xmlns:a16="http://schemas.microsoft.com/office/drawing/2014/main" val="3918363564"/>
                    </a:ext>
                  </a:extLst>
                </a:gridCol>
                <a:gridCol w="1545379">
                  <a:extLst>
                    <a:ext uri="{9D8B030D-6E8A-4147-A177-3AD203B41FA5}">
                      <a16:colId xmlns:a16="http://schemas.microsoft.com/office/drawing/2014/main" val="1683979601"/>
                    </a:ext>
                  </a:extLst>
                </a:gridCol>
                <a:gridCol w="1557534">
                  <a:extLst>
                    <a:ext uri="{9D8B030D-6E8A-4147-A177-3AD203B41FA5}">
                      <a16:colId xmlns:a16="http://schemas.microsoft.com/office/drawing/2014/main" val="2592459544"/>
                    </a:ext>
                  </a:extLst>
                </a:gridCol>
                <a:gridCol w="1557534">
                  <a:extLst>
                    <a:ext uri="{9D8B030D-6E8A-4147-A177-3AD203B41FA5}">
                      <a16:colId xmlns:a16="http://schemas.microsoft.com/office/drawing/2014/main" val="3383282758"/>
                    </a:ext>
                  </a:extLst>
                </a:gridCol>
                <a:gridCol w="1557534">
                  <a:extLst>
                    <a:ext uri="{9D8B030D-6E8A-4147-A177-3AD203B41FA5}">
                      <a16:colId xmlns:a16="http://schemas.microsoft.com/office/drawing/2014/main" val="494559924"/>
                    </a:ext>
                  </a:extLst>
                </a:gridCol>
              </a:tblGrid>
              <a:tr h="838232">
                <a:tc>
                  <a:txBody>
                    <a:bodyPr/>
                    <a:lstStyle/>
                    <a:p>
                      <a:pPr algn="ctr" fontAlgn="ctr"/>
                      <a:r>
                        <a:rPr lang="tr-TR" sz="16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226150">
                <a:tc>
                  <a:txBody>
                    <a:bodyPr/>
                    <a:lstStyle/>
                    <a:p>
                      <a:pPr algn="l" fontAlgn="ctr"/>
                      <a:r>
                        <a:rPr lang="tr-TR" sz="1800" b="0" i="0" u="none" strike="noStrike" dirty="0" smtClean="0">
                          <a:solidFill>
                            <a:srgbClr val="000000"/>
                          </a:solidFill>
                          <a:effectLst/>
                          <a:latin typeface="Calibri" panose="020F0502020204030204" pitchFamily="34" charset="0"/>
                        </a:rPr>
                        <a:t>Sanal gerçeklik</a:t>
                      </a:r>
                      <a:r>
                        <a:rPr lang="tr-TR" sz="1800" b="0" i="0" u="none" strike="noStrike" baseline="0" dirty="0" smtClean="0">
                          <a:solidFill>
                            <a:srgbClr val="000000"/>
                          </a:solidFill>
                          <a:effectLst/>
                          <a:latin typeface="Calibri" panose="020F0502020204030204" pitchFamily="34" charset="0"/>
                        </a:rPr>
                        <a:t> ünitesi</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800" b="0" i="0" u="none" strike="noStrike" dirty="0" smtClean="0">
                          <a:solidFill>
                            <a:srgbClr val="000000"/>
                          </a:solidFill>
                          <a:effectLst/>
                          <a:latin typeface="Calibri" panose="020F0502020204030204" pitchFamily="34" charset="0"/>
                        </a:rPr>
                        <a:t>Diş Hekimliği</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dirty="0" smtClean="0">
                          <a:solidFill>
                            <a:srgbClr val="000000"/>
                          </a:solidFill>
                          <a:effectLst/>
                          <a:latin typeface="Calibri" panose="020F0502020204030204" pitchFamily="34" charset="0"/>
                        </a:rPr>
                        <a:t>-</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dirty="0" smtClean="0">
                          <a:solidFill>
                            <a:srgbClr val="000000"/>
                          </a:solidFill>
                          <a:effectLst/>
                          <a:latin typeface="Calibri" panose="020F0502020204030204" pitchFamily="34" charset="0"/>
                        </a:rPr>
                        <a:t>2 adet</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dirty="0" smtClean="0">
                          <a:solidFill>
                            <a:srgbClr val="000000"/>
                          </a:solidFill>
                          <a:effectLst/>
                          <a:latin typeface="Calibri" panose="020F0502020204030204" pitchFamily="34" charset="0"/>
                        </a:rPr>
                        <a:t>Öğrenci eğitiminde teknolojik</a:t>
                      </a:r>
                      <a:r>
                        <a:rPr lang="tr-TR" sz="1800" b="0" i="0" u="none" strike="noStrike" baseline="0" dirty="0" smtClean="0">
                          <a:solidFill>
                            <a:srgbClr val="000000"/>
                          </a:solidFill>
                          <a:effectLst/>
                          <a:latin typeface="Calibri" panose="020F0502020204030204" pitchFamily="34" charset="0"/>
                        </a:rPr>
                        <a:t> gelişimi takip etmek ve tercih sebebi olmak </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96162">
                <a:tc>
                  <a:txBody>
                    <a:bodyPr/>
                    <a:lstStyle/>
                    <a:p>
                      <a:pPr algn="ctr" fontAlgn="ctr"/>
                      <a:r>
                        <a:rPr lang="tr-TR" sz="18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31545934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743</TotalTime>
  <Words>2135</Words>
  <Application>Microsoft Office PowerPoint</Application>
  <PresentationFormat>Ekran Gösterisi (4:3)</PresentationFormat>
  <Paragraphs>441</Paragraphs>
  <Slides>35</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35</vt:i4>
      </vt:variant>
    </vt:vector>
  </HeadingPairs>
  <TitlesOfParts>
    <vt:vector size="44" baseType="lpstr">
      <vt:lpstr>Algerian</vt:lpstr>
      <vt:lpstr>Arial</vt:lpstr>
      <vt:lpstr>Calibri</vt:lpstr>
      <vt:lpstr>Calibri Light</vt:lpstr>
      <vt:lpstr>Segoe UI</vt:lpstr>
      <vt:lpstr>Tahoma</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FARKLI ve İYİ UYGULAMA ÖRNEKLERİ EĞİTİM-ÖĞRETİM ALANINDA</vt:lpstr>
      <vt:lpstr>PowerPoint Sunusu</vt:lpstr>
      <vt:lpstr>PowerPoint Sunusu</vt:lpstr>
      <vt:lpstr>FARKLI VE İYİ UYGULAMA ÖRNEKLERİ ARAŞTIRMA-GELİŞTİRME ALANINDA</vt:lpstr>
      <vt:lpstr>FARKLI VE İYİ UYGULAMA ÖRNEKLERİ ARAŞTIRMA-GELİŞTİRME ALANINDA</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Seval TÜRK</cp:lastModifiedBy>
  <cp:revision>89</cp:revision>
  <dcterms:created xsi:type="dcterms:W3CDTF">2020-01-20T10:44:30Z</dcterms:created>
  <dcterms:modified xsi:type="dcterms:W3CDTF">2022-02-24T11:32:07Z</dcterms:modified>
</cp:coreProperties>
</file>