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88" r:id="rId3"/>
    <p:sldId id="301" r:id="rId4"/>
    <p:sldId id="297" r:id="rId5"/>
    <p:sldId id="321" r:id="rId6"/>
    <p:sldId id="257" r:id="rId7"/>
    <p:sldId id="284" r:id="rId8"/>
    <p:sldId id="306" r:id="rId9"/>
    <p:sldId id="307" r:id="rId10"/>
    <p:sldId id="308" r:id="rId11"/>
    <p:sldId id="285" r:id="rId12"/>
    <p:sldId id="322" r:id="rId13"/>
    <p:sldId id="323" r:id="rId14"/>
    <p:sldId id="324" r:id="rId15"/>
    <p:sldId id="325" r:id="rId16"/>
    <p:sldId id="326" r:id="rId17"/>
    <p:sldId id="327" r:id="rId18"/>
    <p:sldId id="328" r:id="rId19"/>
    <p:sldId id="329" r:id="rId20"/>
    <p:sldId id="286" r:id="rId21"/>
    <p:sldId id="311" r:id="rId22"/>
    <p:sldId id="278" r:id="rId23"/>
    <p:sldId id="332" r:id="rId24"/>
    <p:sldId id="333" r:id="rId25"/>
    <p:sldId id="331" r:id="rId26"/>
    <p:sldId id="336" r:id="rId27"/>
    <p:sldId id="334" r:id="rId28"/>
    <p:sldId id="335" r:id="rId29"/>
    <p:sldId id="298" r:id="rId30"/>
    <p:sldId id="338" r:id="rId31"/>
    <p:sldId id="337" r:id="rId32"/>
    <p:sldId id="309" r:id="rId33"/>
    <p:sldId id="310" r:id="rId3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en-US" b="1">
                <a:solidFill>
                  <a:sysClr val="windowText" lastClr="000000"/>
                </a:solidFill>
              </a:rPr>
              <a:t>YABANCI</a:t>
            </a:r>
            <a:r>
              <a:rPr lang="en-US" baseline="0">
                <a:solidFill>
                  <a:sysClr val="windowText" lastClr="000000"/>
                </a:solidFill>
              </a:rPr>
              <a:t> </a:t>
            </a:r>
            <a:r>
              <a:rPr lang="en-US" b="1" baseline="0">
                <a:solidFill>
                  <a:sysClr val="windowText" lastClr="000000"/>
                </a:solidFill>
              </a:rPr>
              <a:t>DİLLER YÜKSEKOKULU - </a:t>
            </a:r>
            <a:r>
              <a:rPr lang="tr-TR" b="1" baseline="0">
                <a:solidFill>
                  <a:sysClr val="windowText" lastClr="000000"/>
                </a:solidFill>
              </a:rPr>
              <a:t>ÖĞRENCİ MEMNUNİYET </a:t>
            </a:r>
            <a:r>
              <a:rPr lang="en-US" b="1" baseline="0">
                <a:solidFill>
                  <a:sysClr val="windowText" lastClr="000000"/>
                </a:solidFill>
              </a:rPr>
              <a:t>ANKET ANALİZ FORMU </a:t>
            </a:r>
            <a:endParaRPr lang="en-US" b="1">
              <a:solidFill>
                <a:sysClr val="windowText" lastClr="000000"/>
              </a:solidFill>
            </a:endParaRPr>
          </a:p>
        </c:rich>
      </c:tx>
      <c:layout>
        <c:manualLayout>
          <c:xMode val="edge"/>
          <c:yMode val="edge"/>
          <c:x val="0.26524952783024103"/>
          <c:y val="1.2573808959548186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3.9912474772703987E-2"/>
          <c:y val="0.11059063389882798"/>
          <c:w val="0.95794586161400808"/>
          <c:h val="0.81192551238584199"/>
        </c:manualLayout>
      </c:layout>
      <c:bar3DChart>
        <c:barDir val="col"/>
        <c:grouping val="clustered"/>
        <c:varyColors val="0"/>
        <c:dLbls>
          <c:showLegendKey val="0"/>
          <c:showVal val="0"/>
          <c:showCatName val="0"/>
          <c:showSerName val="0"/>
          <c:showPercent val="0"/>
          <c:showBubbleSize val="0"/>
        </c:dLbls>
        <c:gapWidth val="150"/>
        <c:shape val="box"/>
        <c:axId val="1339558127"/>
        <c:axId val="1339566863"/>
        <c:axId val="0"/>
      </c:bar3DChart>
      <c:catAx>
        <c:axId val="1339558127"/>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339566863"/>
        <c:crosses val="autoZero"/>
        <c:auto val="1"/>
        <c:lblAlgn val="ctr"/>
        <c:lblOffset val="100"/>
        <c:noMultiLvlLbl val="0"/>
      </c:catAx>
      <c:valAx>
        <c:axId val="133956686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33955812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cap="none" spc="20" baseline="0">
                <a:solidFill>
                  <a:schemeClr val="accent5">
                    <a:lumMod val="75000"/>
                  </a:schemeClr>
                </a:solidFill>
                <a:latin typeface="+mn-lt"/>
                <a:ea typeface="+mn-ea"/>
                <a:cs typeface="+mn-cs"/>
              </a:defRPr>
            </a:pPr>
            <a:r>
              <a:rPr lang="en-US" sz="2000" b="1">
                <a:solidFill>
                  <a:schemeClr val="accent5">
                    <a:lumMod val="75000"/>
                  </a:schemeClr>
                </a:solidFill>
              </a:rPr>
              <a:t>Öğrenci Memnuniyet Anket Sonuçları</a:t>
            </a:r>
          </a:p>
        </c:rich>
      </c:tx>
      <c:overlay val="0"/>
      <c:spPr>
        <a:noFill/>
        <a:ln>
          <a:noFill/>
        </a:ln>
        <a:effectLst/>
      </c:spPr>
      <c:txPr>
        <a:bodyPr rot="0" spcFirstLastPara="1" vertOverflow="ellipsis" vert="horz" wrap="square" anchor="ctr" anchorCtr="1"/>
        <a:lstStyle/>
        <a:p>
          <a:pPr>
            <a:defRPr sz="2000" b="1" i="0" u="none" strike="noStrike" kern="1200" cap="none" spc="20" baseline="0">
              <a:solidFill>
                <a:schemeClr val="accent5">
                  <a:lumMod val="75000"/>
                </a:schemeClr>
              </a:solidFill>
              <a:latin typeface="+mn-lt"/>
              <a:ea typeface="+mn-ea"/>
              <a:cs typeface="+mn-cs"/>
            </a:defRPr>
          </a:pPr>
          <a:endParaRPr lang="en-US"/>
        </a:p>
      </c:txPr>
    </c:title>
    <c:autoTitleDeleted val="0"/>
    <c:plotArea>
      <c:layout/>
      <c:barChart>
        <c:barDir val="col"/>
        <c:grouping val="clustered"/>
        <c:varyColors val="0"/>
        <c:ser>
          <c:idx val="0"/>
          <c:order val="0"/>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bg1"/>
              </a:solidFill>
              <a:round/>
            </a:ln>
            <a:effectLst/>
          </c:spPr>
          <c:invertIfNegative val="0"/>
          <c:dPt>
            <c:idx val="0"/>
            <c:invertIfNegative val="0"/>
            <c:bubble3D val="0"/>
            <c:spPr>
              <a:solidFill>
                <a:schemeClr val="accent2">
                  <a:lumMod val="40000"/>
                  <a:lumOff val="60000"/>
                </a:schemeClr>
              </a:solidFill>
              <a:ln w="9525" cap="flat" cmpd="sng" algn="ctr">
                <a:solidFill>
                  <a:schemeClr val="bg1"/>
                </a:solidFill>
                <a:round/>
              </a:ln>
              <a:effectLst/>
            </c:spPr>
            <c:extLst>
              <c:ext xmlns:c16="http://schemas.microsoft.com/office/drawing/2014/chart" uri="{C3380CC4-5D6E-409C-BE32-E72D297353CC}">
                <c16:uniqueId val="{00000001-1B2D-4E73-BC09-6DDF6C8ED6E0}"/>
              </c:ext>
            </c:extLst>
          </c:dPt>
          <c:dPt>
            <c:idx val="2"/>
            <c:invertIfNegative val="0"/>
            <c:bubble3D val="0"/>
            <c:spPr>
              <a:solidFill>
                <a:schemeClr val="accent6">
                  <a:lumMod val="60000"/>
                  <a:lumOff val="40000"/>
                </a:schemeClr>
              </a:solidFill>
              <a:ln w="9525" cap="flat" cmpd="sng" algn="ctr">
                <a:solidFill>
                  <a:schemeClr val="bg1"/>
                </a:solidFill>
                <a:round/>
              </a:ln>
              <a:effectLst/>
            </c:spPr>
            <c:extLst>
              <c:ext xmlns:c16="http://schemas.microsoft.com/office/drawing/2014/chart" uri="{C3380CC4-5D6E-409C-BE32-E72D297353CC}">
                <c16:uniqueId val="{00000003-1B2D-4E73-BC09-6DDF6C8ED6E0}"/>
              </c:ext>
            </c:extLst>
          </c:dPt>
          <c:dPt>
            <c:idx val="3"/>
            <c:invertIfNegative val="0"/>
            <c:bubble3D val="0"/>
            <c:spPr>
              <a:solidFill>
                <a:schemeClr val="accent4">
                  <a:lumMod val="40000"/>
                  <a:lumOff val="60000"/>
                </a:schemeClr>
              </a:solidFill>
              <a:ln w="9525" cap="flat" cmpd="sng" algn="ctr">
                <a:solidFill>
                  <a:schemeClr val="bg1"/>
                </a:solidFill>
                <a:round/>
              </a:ln>
              <a:effectLst/>
            </c:spPr>
            <c:extLst>
              <c:ext xmlns:c16="http://schemas.microsoft.com/office/drawing/2014/chart" uri="{C3380CC4-5D6E-409C-BE32-E72D297353CC}">
                <c16:uniqueId val="{00000005-1B2D-4E73-BC09-6DDF6C8ED6E0}"/>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50000"/>
                        <a:lumOff val="50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Öğrenci2!$E$3:$H$3</c:f>
              <c:strCache>
                <c:ptCount val="4"/>
                <c:pt idx="0">
                  <c:v>Hazırlık Sınıfı Öğr. Gör. Memnuniyeti</c:v>
                </c:pt>
                <c:pt idx="1">
                  <c:v>Modern Diller Öğr. Gör. Memnuniyeti</c:v>
                </c:pt>
                <c:pt idx="2">
                  <c:v>Eğitim ve Etkinlik Memnuniyeti</c:v>
                </c:pt>
                <c:pt idx="3">
                  <c:v>YDYO İdaresi Memnuniyeti</c:v>
                </c:pt>
              </c:strCache>
            </c:strRef>
          </c:cat>
          <c:val>
            <c:numRef>
              <c:f>Öğrenci2!$E$4:$H$4</c:f>
              <c:numCache>
                <c:formatCode>0.0%</c:formatCode>
                <c:ptCount val="4"/>
                <c:pt idx="0" formatCode="0%">
                  <c:v>0.94</c:v>
                </c:pt>
                <c:pt idx="1">
                  <c:v>0.90539999999999998</c:v>
                </c:pt>
                <c:pt idx="2" formatCode="0%">
                  <c:v>0.94</c:v>
                </c:pt>
                <c:pt idx="3" formatCode="0%">
                  <c:v>0.75</c:v>
                </c:pt>
              </c:numCache>
            </c:numRef>
          </c:val>
          <c:extLst>
            <c:ext xmlns:c16="http://schemas.microsoft.com/office/drawing/2014/chart" uri="{C3380CC4-5D6E-409C-BE32-E72D297353CC}">
              <c16:uniqueId val="{00000006-1B2D-4E73-BC09-6DDF6C8ED6E0}"/>
            </c:ext>
          </c:extLst>
        </c:ser>
        <c:dLbls>
          <c:dLblPos val="inEnd"/>
          <c:showLegendKey val="0"/>
          <c:showVal val="1"/>
          <c:showCatName val="0"/>
          <c:showSerName val="0"/>
          <c:showPercent val="0"/>
          <c:showBubbleSize val="0"/>
        </c:dLbls>
        <c:gapWidth val="100"/>
        <c:overlap val="-24"/>
        <c:axId val="1307993887"/>
        <c:axId val="1307988895"/>
      </c:barChart>
      <c:catAx>
        <c:axId val="13079938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accent5">
                    <a:lumMod val="75000"/>
                  </a:schemeClr>
                </a:solidFill>
                <a:effectLst>
                  <a:glow rad="12700">
                    <a:schemeClr val="accent1">
                      <a:alpha val="40000"/>
                    </a:schemeClr>
                  </a:glow>
                </a:effectLst>
                <a:latin typeface="+mn-lt"/>
                <a:ea typeface="+mn-ea"/>
                <a:cs typeface="+mn-cs"/>
              </a:defRPr>
            </a:pPr>
            <a:endParaRPr lang="en-US"/>
          </a:p>
        </c:txPr>
        <c:crossAx val="1307988895"/>
        <c:crosses val="autoZero"/>
        <c:auto val="1"/>
        <c:lblAlgn val="ctr"/>
        <c:lblOffset val="100"/>
        <c:noMultiLvlLbl val="0"/>
      </c:catAx>
      <c:valAx>
        <c:axId val="130798889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n-US"/>
          </a:p>
        </c:txPr>
        <c:crossAx val="130799388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accent5">
                    <a:lumMod val="75000"/>
                  </a:schemeClr>
                </a:solidFill>
                <a:latin typeface="+mn-lt"/>
                <a:ea typeface="+mn-ea"/>
                <a:cs typeface="+mn-cs"/>
              </a:defRPr>
            </a:pPr>
            <a:r>
              <a:rPr lang="en-US" sz="2000" b="1">
                <a:solidFill>
                  <a:schemeClr val="accent5">
                    <a:lumMod val="75000"/>
                  </a:schemeClr>
                </a:solidFill>
              </a:rPr>
              <a:t>Öğretim Görevlisi Memnuniyet Anket Sonuçları</a:t>
            </a: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accent5">
                  <a:lumMod val="7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01-5787-434E-AF78-7C8DB7D43D95}"/>
              </c:ext>
            </c:extLst>
          </c:dPt>
          <c:dPt>
            <c:idx val="2"/>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3-5787-434E-AF78-7C8DB7D43D95}"/>
              </c:ext>
            </c:extLst>
          </c:dPt>
          <c:dLbls>
            <c:dLbl>
              <c:idx val="0"/>
              <c:layout>
                <c:manualLayout>
                  <c:x val="-2.2579736695379085E-3"/>
                  <c:y val="9.644840813996394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787-434E-AF78-7C8DB7D43D95}"/>
                </c:ext>
              </c:extLst>
            </c:dLbl>
            <c:dLbl>
              <c:idx val="1"/>
              <c:layout>
                <c:manualLayout>
                  <c:x val="0"/>
                  <c:y val="0.1047484979496926"/>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787-434E-AF78-7C8DB7D43D95}"/>
                </c:ext>
              </c:extLst>
            </c:dLbl>
            <c:dLbl>
              <c:idx val="2"/>
              <c:layout>
                <c:manualLayout>
                  <c:x val="0"/>
                  <c:y val="0.1023346352262995"/>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787-434E-AF78-7C8DB7D43D95}"/>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Sheet3!$C$2:$E$2</c:f>
              <c:strCache>
                <c:ptCount val="3"/>
                <c:pt idx="0">
                  <c:v>YDYO İdaresi Memnuniyeti</c:v>
                </c:pt>
                <c:pt idx="1">
                  <c:v>Eğitim ve Etkinlik Memnuniyeti</c:v>
                </c:pt>
                <c:pt idx="2">
                  <c:v>ELT Konferansı Memnuniyeti</c:v>
                </c:pt>
              </c:strCache>
            </c:strRef>
          </c:cat>
          <c:val>
            <c:numRef>
              <c:f>Sheet3!$C$3:$E$3</c:f>
              <c:numCache>
                <c:formatCode>0.0%</c:formatCode>
                <c:ptCount val="3"/>
                <c:pt idx="0">
                  <c:v>0.89</c:v>
                </c:pt>
                <c:pt idx="1">
                  <c:v>0.92100000000000004</c:v>
                </c:pt>
                <c:pt idx="2">
                  <c:v>0.86</c:v>
                </c:pt>
              </c:numCache>
            </c:numRef>
          </c:val>
          <c:extLst>
            <c:ext xmlns:c16="http://schemas.microsoft.com/office/drawing/2014/chart" uri="{C3380CC4-5D6E-409C-BE32-E72D297353CC}">
              <c16:uniqueId val="{00000005-5787-434E-AF78-7C8DB7D43D95}"/>
            </c:ext>
          </c:extLst>
        </c:ser>
        <c:dLbls>
          <c:dLblPos val="ctr"/>
          <c:showLegendKey val="0"/>
          <c:showVal val="1"/>
          <c:showCatName val="0"/>
          <c:showSerName val="0"/>
          <c:showPercent val="0"/>
          <c:showBubbleSize val="0"/>
        </c:dLbls>
        <c:gapWidth val="150"/>
        <c:axId val="1019664191"/>
        <c:axId val="1019665439"/>
      </c:barChart>
      <c:catAx>
        <c:axId val="10196641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accent5">
                    <a:lumMod val="75000"/>
                  </a:schemeClr>
                </a:solidFill>
                <a:latin typeface="+mn-lt"/>
                <a:ea typeface="+mn-ea"/>
                <a:cs typeface="+mn-cs"/>
              </a:defRPr>
            </a:pPr>
            <a:endParaRPr lang="en-US"/>
          </a:p>
        </c:txPr>
        <c:crossAx val="1019665439"/>
        <c:crosses val="autoZero"/>
        <c:auto val="1"/>
        <c:lblAlgn val="ctr"/>
        <c:lblOffset val="100"/>
        <c:noMultiLvlLbl val="0"/>
      </c:catAx>
      <c:valAx>
        <c:axId val="1019665439"/>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1966419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1.02.2021</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7A42CFF-777B-4533-A440-4C456B6A9FEA}" type="datetime1">
              <a:rPr lang="tr-TR" smtClean="0"/>
              <a:t>1.02.2021</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059989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FDEF684-7ED6-4E25-99B3-6C7EE6714DA3}" type="datetime1">
              <a:rPr lang="tr-TR" smtClean="0"/>
              <a:t>1.02.2021</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472785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2D2059A-8985-41A3-9F35-8DC13894A4E0}" type="datetime1">
              <a:rPr lang="tr-TR" smtClean="0"/>
              <a:t>1.02.2021</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054000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CF74D3F-D744-42F9-A266-110B14BD4158}" type="datetime1">
              <a:rPr lang="tr-TR" smtClean="0"/>
              <a:t>1.02.2021</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992546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EC1C8BA-DCDD-4E80-B44D-BB4BDA6BC718}" type="datetime1">
              <a:rPr lang="tr-TR" smtClean="0"/>
              <a:t>1.02.2021</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885098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6427ED0-D0FE-4A09-AE62-4103EA8D2926}" type="datetime1">
              <a:rPr lang="tr-TR" smtClean="0"/>
              <a:t>1.02.2021</a:t>
            </a:fld>
            <a:endParaRPr lang="tr-TR"/>
          </a:p>
        </p:txBody>
      </p:sp>
      <p:sp>
        <p:nvSpPr>
          <p:cNvPr id="6" name="Altbilgi Yer Tutucusu 5"/>
          <p:cNvSpPr>
            <a:spLocks noGrp="1"/>
          </p:cNvSpPr>
          <p:nvPr>
            <p:ph type="ftr" sz="quarter" idx="11"/>
          </p:nvPr>
        </p:nvSpPr>
        <p:spPr/>
        <p:txBody>
          <a:bodyPr/>
          <a:lstStyle/>
          <a:p>
            <a:r>
              <a:rPr lang="tr-TR" smtClean="0"/>
              <a:t>Kalite bir yaşam tarzıdır.</a:t>
            </a:r>
            <a:endParaRPr lang="tr-TR"/>
          </a:p>
        </p:txBody>
      </p:sp>
      <p:sp>
        <p:nvSpPr>
          <p:cNvPr id="7" name="Slayt Numarası Yer Tutucusu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745253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E782A1D-A539-4378-A6BA-1AA9F3084D39}" type="datetime1">
              <a:rPr lang="tr-TR" smtClean="0"/>
              <a:t>1.02.2021</a:t>
            </a:fld>
            <a:endParaRPr lang="tr-TR"/>
          </a:p>
        </p:txBody>
      </p:sp>
      <p:sp>
        <p:nvSpPr>
          <p:cNvPr id="8" name="Altbilgi Yer Tutucusu 7"/>
          <p:cNvSpPr>
            <a:spLocks noGrp="1"/>
          </p:cNvSpPr>
          <p:nvPr>
            <p:ph type="ftr" sz="quarter" idx="11"/>
          </p:nvPr>
        </p:nvSpPr>
        <p:spPr/>
        <p:txBody>
          <a:bodyPr/>
          <a:lstStyle/>
          <a:p>
            <a:r>
              <a:rPr lang="tr-TR" smtClean="0"/>
              <a:t>Kalite bir yaşam tarzıdır.</a:t>
            </a:r>
            <a:endParaRPr lang="tr-TR"/>
          </a:p>
        </p:txBody>
      </p:sp>
      <p:sp>
        <p:nvSpPr>
          <p:cNvPr id="9" name="Slayt Numarası Yer Tutucusu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747523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2192C6F-6FA5-45C8-ACE4-E5B3D13F24FA}" type="datetime1">
              <a:rPr lang="tr-TR" smtClean="0"/>
              <a:t>1.02.2021</a:t>
            </a:fld>
            <a:endParaRPr lang="tr-TR"/>
          </a:p>
        </p:txBody>
      </p:sp>
      <p:sp>
        <p:nvSpPr>
          <p:cNvPr id="4" name="Altbilgi Yer Tutucusu 3"/>
          <p:cNvSpPr>
            <a:spLocks noGrp="1"/>
          </p:cNvSpPr>
          <p:nvPr>
            <p:ph type="ftr" sz="quarter" idx="11"/>
          </p:nvPr>
        </p:nvSpPr>
        <p:spPr/>
        <p:txBody>
          <a:bodyPr/>
          <a:lstStyle/>
          <a:p>
            <a:r>
              <a:rPr lang="tr-TR" smtClean="0"/>
              <a:t>Kalite bir yaşam tarzıdır.</a:t>
            </a:r>
            <a:endParaRPr lang="tr-TR"/>
          </a:p>
        </p:txBody>
      </p:sp>
      <p:sp>
        <p:nvSpPr>
          <p:cNvPr id="5" name="Slayt Numarası Yer Tutucusu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070613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E20823A-34F6-4D9A-B72C-4420CCCD8E18}" type="datetime1">
              <a:rPr lang="tr-TR" smtClean="0"/>
              <a:t>1.02.2021</a:t>
            </a:fld>
            <a:endParaRPr lang="tr-TR"/>
          </a:p>
        </p:txBody>
      </p:sp>
      <p:sp>
        <p:nvSpPr>
          <p:cNvPr id="3" name="Altbilgi Yer Tutucusu 2"/>
          <p:cNvSpPr>
            <a:spLocks noGrp="1"/>
          </p:cNvSpPr>
          <p:nvPr>
            <p:ph type="ftr" sz="quarter" idx="11"/>
          </p:nvPr>
        </p:nvSpPr>
        <p:spPr/>
        <p:txBody>
          <a:bodyPr/>
          <a:lstStyle/>
          <a:p>
            <a:r>
              <a:rPr lang="tr-TR" smtClean="0"/>
              <a:t>Kalite bir yaşam tarzıdır.</a:t>
            </a:r>
            <a:endParaRPr lang="tr-TR"/>
          </a:p>
        </p:txBody>
      </p:sp>
      <p:sp>
        <p:nvSpPr>
          <p:cNvPr id="4" name="Slayt Numarası Yer Tutucusu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2702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46673C7-9167-4403-8666-44BE39765140}" type="datetime1">
              <a:rPr lang="tr-TR" smtClean="0"/>
              <a:t>1.02.2021</a:t>
            </a:fld>
            <a:endParaRPr lang="tr-TR"/>
          </a:p>
        </p:txBody>
      </p:sp>
      <p:sp>
        <p:nvSpPr>
          <p:cNvPr id="6" name="Altbilgi Yer Tutucusu 5"/>
          <p:cNvSpPr>
            <a:spLocks noGrp="1"/>
          </p:cNvSpPr>
          <p:nvPr>
            <p:ph type="ftr" sz="quarter" idx="11"/>
          </p:nvPr>
        </p:nvSpPr>
        <p:spPr/>
        <p:txBody>
          <a:bodyPr/>
          <a:lstStyle/>
          <a:p>
            <a:r>
              <a:rPr lang="tr-TR" smtClean="0"/>
              <a:t>Kalite bir yaşam tarzıdır.</a:t>
            </a:r>
            <a:endParaRPr lang="tr-TR"/>
          </a:p>
        </p:txBody>
      </p:sp>
      <p:sp>
        <p:nvSpPr>
          <p:cNvPr id="7" name="Slayt Numarası Yer Tutucusu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79933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12AA8A1-43D8-4974-AA28-F99EFBEC3B2D}" type="datetime1">
              <a:rPr lang="tr-TR" smtClean="0"/>
              <a:t>1.02.2021</a:t>
            </a:fld>
            <a:endParaRPr lang="tr-TR"/>
          </a:p>
        </p:txBody>
      </p:sp>
      <p:sp>
        <p:nvSpPr>
          <p:cNvPr id="6" name="Altbilgi Yer Tutucusu 5"/>
          <p:cNvSpPr>
            <a:spLocks noGrp="1"/>
          </p:cNvSpPr>
          <p:nvPr>
            <p:ph type="ftr" sz="quarter" idx="11"/>
          </p:nvPr>
        </p:nvSpPr>
        <p:spPr/>
        <p:txBody>
          <a:bodyPr/>
          <a:lstStyle/>
          <a:p>
            <a:r>
              <a:rPr lang="tr-TR" smtClean="0"/>
              <a:t>Kalite bir yaşam tarzıdır.</a:t>
            </a:r>
            <a:endParaRPr lang="tr-TR"/>
          </a:p>
        </p:txBody>
      </p:sp>
      <p:sp>
        <p:nvSpPr>
          <p:cNvPr id="7" name="Slayt Numarası Yer Tutucusu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71810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C83F0-FC27-43D2-9813-F060C2D9E7A0}" type="datetime1">
              <a:rPr lang="tr-TR" smtClean="0"/>
              <a:t>1.02.2021</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Kalite bir yaşam tarzıdır.</a:t>
            </a: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3156946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2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3645024"/>
            <a:ext cx="7772400" cy="533921"/>
          </a:xfrm>
        </p:spPr>
        <p:txBody>
          <a:bodyPr>
            <a:noAutofit/>
          </a:bodyPr>
          <a:lstStyle/>
          <a:p>
            <a:r>
              <a:rPr lang="tr-TR" b="1" dirty="0" smtClean="0">
                <a:solidFill>
                  <a:srgbClr val="FF0000"/>
                </a:solidFill>
              </a:rPr>
              <a:t>20</a:t>
            </a:r>
            <a:r>
              <a:rPr lang="en-US" b="1" dirty="0" smtClean="0">
                <a:solidFill>
                  <a:srgbClr val="FF0000"/>
                </a:solidFill>
              </a:rPr>
              <a:t>20 </a:t>
            </a:r>
            <a:r>
              <a:rPr lang="tr-TR" b="1" dirty="0" smtClean="0">
                <a:solidFill>
                  <a:srgbClr val="FF0000"/>
                </a:solidFill>
              </a:rPr>
              <a:t>YILI </a:t>
            </a:r>
            <a:br>
              <a:rPr lang="tr-TR" b="1" dirty="0" smtClean="0">
                <a:solidFill>
                  <a:srgbClr val="FF0000"/>
                </a:solidFill>
              </a:rPr>
            </a:br>
            <a:r>
              <a:rPr lang="tr-TR" b="1" dirty="0" smtClean="0">
                <a:solidFill>
                  <a:srgbClr val="FF0000"/>
                </a:solidFill>
              </a:rPr>
              <a:t>YGG SUNUMU</a:t>
            </a:r>
            <a:br>
              <a:rPr lang="tr-TR" b="1" dirty="0" smtClean="0">
                <a:solidFill>
                  <a:srgbClr val="FF0000"/>
                </a:solidFill>
              </a:rPr>
            </a:br>
            <a:r>
              <a:rPr lang="en-US" b="1" dirty="0" smtClean="0">
                <a:solidFill>
                  <a:srgbClr val="FF0000"/>
                </a:solidFill>
              </a:rPr>
              <a:t>YDYO KALİTE</a:t>
            </a:r>
            <a:r>
              <a:rPr lang="tr-TR" b="1" dirty="0" smtClean="0">
                <a:solidFill>
                  <a:srgbClr val="FF0000"/>
                </a:solidFill>
              </a:rPr>
              <a:t> SÜRECİ</a:t>
            </a:r>
            <a:r>
              <a:rPr lang="tr-TR" b="1" dirty="0">
                <a:solidFill>
                  <a:srgbClr val="FF0000"/>
                </a:solidFill>
              </a:rPr>
              <a:t/>
            </a:r>
            <a:br>
              <a:rPr lang="tr-TR" b="1" dirty="0">
                <a:solidFill>
                  <a:srgbClr val="FF0000"/>
                </a:solidFill>
              </a:rPr>
            </a:br>
            <a:r>
              <a:rPr lang="tr-TR" b="1" dirty="0" smtClean="0">
                <a:solidFill>
                  <a:srgbClr val="FF0000"/>
                </a:solidFill>
              </a:rPr>
              <a:t/>
            </a:r>
            <a:br>
              <a:rPr lang="tr-TR" b="1" dirty="0" smtClean="0">
                <a:solidFill>
                  <a:srgbClr val="FF0000"/>
                </a:solidFill>
              </a:rPr>
            </a:br>
            <a:r>
              <a:rPr lang="en-US" b="1" dirty="0" smtClean="0"/>
              <a:t>29/01</a:t>
            </a:r>
            <a:r>
              <a:rPr lang="tr-TR" b="1" dirty="0" smtClean="0"/>
              <a:t>/20</a:t>
            </a:r>
            <a:r>
              <a:rPr lang="en-US" b="1" dirty="0" smtClean="0"/>
              <a:t>21</a:t>
            </a:r>
            <a:endParaRPr lang="tr-TR" b="1" dirty="0"/>
          </a:p>
        </p:txBody>
      </p:sp>
      <p:sp>
        <p:nvSpPr>
          <p:cNvPr id="6" name="Slayt Numarası Yer Tutucusu 5"/>
          <p:cNvSpPr>
            <a:spLocks noGrp="1"/>
          </p:cNvSpPr>
          <p:nvPr>
            <p:ph type="sldNum" sz="quarter" idx="12"/>
          </p:nvPr>
        </p:nvSpPr>
        <p:spPr/>
        <p:txBody>
          <a:bodyPr/>
          <a:lstStyle/>
          <a:p>
            <a:fld id="{439F893C-C32F-4835-A1E5-850973405C58}" type="slidenum">
              <a:rPr lang="tr-TR" smtClean="0"/>
              <a:t>1</a:t>
            </a:fld>
            <a:endParaRPr lang="tr-TR"/>
          </a:p>
        </p:txBody>
      </p:sp>
      <p:pic>
        <p:nvPicPr>
          <p:cNvPr id="4" name="Resim 3"/>
          <p:cNvPicPr/>
          <p:nvPr/>
        </p:nvPicPr>
        <p:blipFill>
          <a:blip r:embed="rId2"/>
          <a:stretch>
            <a:fillRect/>
          </a:stretch>
        </p:blipFill>
        <p:spPr>
          <a:xfrm>
            <a:off x="251520" y="404664"/>
            <a:ext cx="2736304" cy="576064"/>
          </a:xfrm>
          <a:prstGeom prst="rect">
            <a:avLst/>
          </a:prstGeom>
        </p:spPr>
      </p:pic>
    </p:spTree>
    <p:extLst>
      <p:ext uri="{BB962C8B-B14F-4D97-AF65-F5344CB8AC3E}">
        <p14:creationId xmlns:p14="http://schemas.microsoft.com/office/powerpoint/2010/main" val="1057669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7824" y="-56479"/>
            <a:ext cx="5987008" cy="994122"/>
          </a:xfrm>
        </p:spPr>
        <p:txBody>
          <a:bodyPr>
            <a:normAutofit fontScale="90000"/>
          </a:bodyPr>
          <a:lstStyle/>
          <a:p>
            <a:r>
              <a:rPr lang="tr-TR" b="1" dirty="0">
                <a:solidFill>
                  <a:srgbClr val="FF0000"/>
                </a:solidFill>
                <a:effectLst>
                  <a:outerShdw blurRad="38100" dist="38100" dir="2700000" algn="tl">
                    <a:srgbClr val="000000">
                      <a:alpha val="43137"/>
                    </a:srgbClr>
                  </a:outerShdw>
                </a:effectLst>
              </a:rPr>
              <a:t>KALİTE FAALİYET PLANLARI</a:t>
            </a:r>
            <a:endParaRPr lang="en-US" dirty="0"/>
          </a:p>
        </p:txBody>
      </p:sp>
      <p:sp>
        <p:nvSpPr>
          <p:cNvPr id="4" name="Slide Number Placeholder 3"/>
          <p:cNvSpPr>
            <a:spLocks noGrp="1"/>
          </p:cNvSpPr>
          <p:nvPr>
            <p:ph type="sldNum" sz="quarter" idx="12"/>
          </p:nvPr>
        </p:nvSpPr>
        <p:spPr/>
        <p:txBody>
          <a:bodyPr/>
          <a:lstStyle/>
          <a:p>
            <a:fld id="{439F893C-C32F-4835-A1E5-850973405C58}" type="slidenum">
              <a:rPr lang="tr-TR" smtClean="0"/>
              <a:t>10</a:t>
            </a:fld>
            <a:endParaRPr lang="tr-TR"/>
          </a:p>
        </p:txBody>
      </p:sp>
      <p:pic>
        <p:nvPicPr>
          <p:cNvPr id="5" name="Resim 5"/>
          <p:cNvPicPr/>
          <p:nvPr/>
        </p:nvPicPr>
        <p:blipFill>
          <a:blip r:embed="rId2"/>
          <a:stretch>
            <a:fillRect/>
          </a:stretch>
        </p:blipFill>
        <p:spPr>
          <a:xfrm>
            <a:off x="107504" y="18519"/>
            <a:ext cx="2736304" cy="576064"/>
          </a:xfrm>
          <a:prstGeom prst="rect">
            <a:avLst/>
          </a:prstGeom>
        </p:spPr>
      </p:pic>
      <p:graphicFrame>
        <p:nvGraphicFramePr>
          <p:cNvPr id="9" name="Content Placeholder 8"/>
          <p:cNvGraphicFramePr>
            <a:graphicFrameLocks noGrp="1"/>
          </p:cNvGraphicFramePr>
          <p:nvPr>
            <p:ph idx="1"/>
            <p:extLst>
              <p:ext uri="{D42A27DB-BD31-4B8C-83A1-F6EECF244321}">
                <p14:modId xmlns:p14="http://schemas.microsoft.com/office/powerpoint/2010/main" val="627707788"/>
              </p:ext>
            </p:extLst>
          </p:nvPr>
        </p:nvGraphicFramePr>
        <p:xfrm>
          <a:off x="107479" y="692692"/>
          <a:ext cx="8929015" cy="6124233"/>
        </p:xfrm>
        <a:graphic>
          <a:graphicData uri="http://schemas.openxmlformats.org/drawingml/2006/table">
            <a:tbl>
              <a:tblPr/>
              <a:tblGrid>
                <a:gridCol w="380976">
                  <a:extLst>
                    <a:ext uri="{9D8B030D-6E8A-4147-A177-3AD203B41FA5}">
                      <a16:colId xmlns:a16="http://schemas.microsoft.com/office/drawing/2014/main" val="3342592771"/>
                    </a:ext>
                  </a:extLst>
                </a:gridCol>
                <a:gridCol w="943073">
                  <a:extLst>
                    <a:ext uri="{9D8B030D-6E8A-4147-A177-3AD203B41FA5}">
                      <a16:colId xmlns:a16="http://schemas.microsoft.com/office/drawing/2014/main" val="3047116729"/>
                    </a:ext>
                  </a:extLst>
                </a:gridCol>
                <a:gridCol w="499640">
                  <a:extLst>
                    <a:ext uri="{9D8B030D-6E8A-4147-A177-3AD203B41FA5}">
                      <a16:colId xmlns:a16="http://schemas.microsoft.com/office/drawing/2014/main" val="3392597114"/>
                    </a:ext>
                  </a:extLst>
                </a:gridCol>
                <a:gridCol w="716152">
                  <a:extLst>
                    <a:ext uri="{9D8B030D-6E8A-4147-A177-3AD203B41FA5}">
                      <a16:colId xmlns:a16="http://schemas.microsoft.com/office/drawing/2014/main" val="718909204"/>
                    </a:ext>
                  </a:extLst>
                </a:gridCol>
                <a:gridCol w="518376">
                  <a:extLst>
                    <a:ext uri="{9D8B030D-6E8A-4147-A177-3AD203B41FA5}">
                      <a16:colId xmlns:a16="http://schemas.microsoft.com/office/drawing/2014/main" val="2214197684"/>
                    </a:ext>
                  </a:extLst>
                </a:gridCol>
                <a:gridCol w="757789">
                  <a:extLst>
                    <a:ext uri="{9D8B030D-6E8A-4147-A177-3AD203B41FA5}">
                      <a16:colId xmlns:a16="http://schemas.microsoft.com/office/drawing/2014/main" val="1868368823"/>
                    </a:ext>
                  </a:extLst>
                </a:gridCol>
                <a:gridCol w="241493">
                  <a:extLst>
                    <a:ext uri="{9D8B030D-6E8A-4147-A177-3AD203B41FA5}">
                      <a16:colId xmlns:a16="http://schemas.microsoft.com/office/drawing/2014/main" val="858127297"/>
                    </a:ext>
                  </a:extLst>
                </a:gridCol>
                <a:gridCol w="93683">
                  <a:extLst>
                    <a:ext uri="{9D8B030D-6E8A-4147-A177-3AD203B41FA5}">
                      <a16:colId xmlns:a16="http://schemas.microsoft.com/office/drawing/2014/main" val="1389536553"/>
                    </a:ext>
                  </a:extLst>
                </a:gridCol>
                <a:gridCol w="93683">
                  <a:extLst>
                    <a:ext uri="{9D8B030D-6E8A-4147-A177-3AD203B41FA5}">
                      <a16:colId xmlns:a16="http://schemas.microsoft.com/office/drawing/2014/main" val="558836497"/>
                    </a:ext>
                  </a:extLst>
                </a:gridCol>
                <a:gridCol w="93683">
                  <a:extLst>
                    <a:ext uri="{9D8B030D-6E8A-4147-A177-3AD203B41FA5}">
                      <a16:colId xmlns:a16="http://schemas.microsoft.com/office/drawing/2014/main" val="2785231645"/>
                    </a:ext>
                  </a:extLst>
                </a:gridCol>
                <a:gridCol w="93683">
                  <a:extLst>
                    <a:ext uri="{9D8B030D-6E8A-4147-A177-3AD203B41FA5}">
                      <a16:colId xmlns:a16="http://schemas.microsoft.com/office/drawing/2014/main" val="2612227485"/>
                    </a:ext>
                  </a:extLst>
                </a:gridCol>
                <a:gridCol w="93683">
                  <a:extLst>
                    <a:ext uri="{9D8B030D-6E8A-4147-A177-3AD203B41FA5}">
                      <a16:colId xmlns:a16="http://schemas.microsoft.com/office/drawing/2014/main" val="343644159"/>
                    </a:ext>
                  </a:extLst>
                </a:gridCol>
                <a:gridCol w="93683">
                  <a:extLst>
                    <a:ext uri="{9D8B030D-6E8A-4147-A177-3AD203B41FA5}">
                      <a16:colId xmlns:a16="http://schemas.microsoft.com/office/drawing/2014/main" val="113229244"/>
                    </a:ext>
                  </a:extLst>
                </a:gridCol>
                <a:gridCol w="93683">
                  <a:extLst>
                    <a:ext uri="{9D8B030D-6E8A-4147-A177-3AD203B41FA5}">
                      <a16:colId xmlns:a16="http://schemas.microsoft.com/office/drawing/2014/main" val="1156225117"/>
                    </a:ext>
                  </a:extLst>
                </a:gridCol>
                <a:gridCol w="93683">
                  <a:extLst>
                    <a:ext uri="{9D8B030D-6E8A-4147-A177-3AD203B41FA5}">
                      <a16:colId xmlns:a16="http://schemas.microsoft.com/office/drawing/2014/main" val="589101963"/>
                    </a:ext>
                  </a:extLst>
                </a:gridCol>
                <a:gridCol w="93683">
                  <a:extLst>
                    <a:ext uri="{9D8B030D-6E8A-4147-A177-3AD203B41FA5}">
                      <a16:colId xmlns:a16="http://schemas.microsoft.com/office/drawing/2014/main" val="778577476"/>
                    </a:ext>
                  </a:extLst>
                </a:gridCol>
                <a:gridCol w="93683">
                  <a:extLst>
                    <a:ext uri="{9D8B030D-6E8A-4147-A177-3AD203B41FA5}">
                      <a16:colId xmlns:a16="http://schemas.microsoft.com/office/drawing/2014/main" val="3594279192"/>
                    </a:ext>
                  </a:extLst>
                </a:gridCol>
                <a:gridCol w="93683">
                  <a:extLst>
                    <a:ext uri="{9D8B030D-6E8A-4147-A177-3AD203B41FA5}">
                      <a16:colId xmlns:a16="http://schemas.microsoft.com/office/drawing/2014/main" val="1289048850"/>
                    </a:ext>
                  </a:extLst>
                </a:gridCol>
                <a:gridCol w="93683">
                  <a:extLst>
                    <a:ext uri="{9D8B030D-6E8A-4147-A177-3AD203B41FA5}">
                      <a16:colId xmlns:a16="http://schemas.microsoft.com/office/drawing/2014/main" val="3149312604"/>
                    </a:ext>
                  </a:extLst>
                </a:gridCol>
                <a:gridCol w="93683">
                  <a:extLst>
                    <a:ext uri="{9D8B030D-6E8A-4147-A177-3AD203B41FA5}">
                      <a16:colId xmlns:a16="http://schemas.microsoft.com/office/drawing/2014/main" val="3731933081"/>
                    </a:ext>
                  </a:extLst>
                </a:gridCol>
                <a:gridCol w="93683">
                  <a:extLst>
                    <a:ext uri="{9D8B030D-6E8A-4147-A177-3AD203B41FA5}">
                      <a16:colId xmlns:a16="http://schemas.microsoft.com/office/drawing/2014/main" val="413902328"/>
                    </a:ext>
                  </a:extLst>
                </a:gridCol>
                <a:gridCol w="93683">
                  <a:extLst>
                    <a:ext uri="{9D8B030D-6E8A-4147-A177-3AD203B41FA5}">
                      <a16:colId xmlns:a16="http://schemas.microsoft.com/office/drawing/2014/main" val="3902595129"/>
                    </a:ext>
                  </a:extLst>
                </a:gridCol>
                <a:gridCol w="93683">
                  <a:extLst>
                    <a:ext uri="{9D8B030D-6E8A-4147-A177-3AD203B41FA5}">
                      <a16:colId xmlns:a16="http://schemas.microsoft.com/office/drawing/2014/main" val="3434852419"/>
                    </a:ext>
                  </a:extLst>
                </a:gridCol>
                <a:gridCol w="93683">
                  <a:extLst>
                    <a:ext uri="{9D8B030D-6E8A-4147-A177-3AD203B41FA5}">
                      <a16:colId xmlns:a16="http://schemas.microsoft.com/office/drawing/2014/main" val="1005994039"/>
                    </a:ext>
                  </a:extLst>
                </a:gridCol>
                <a:gridCol w="93683">
                  <a:extLst>
                    <a:ext uri="{9D8B030D-6E8A-4147-A177-3AD203B41FA5}">
                      <a16:colId xmlns:a16="http://schemas.microsoft.com/office/drawing/2014/main" val="2174956535"/>
                    </a:ext>
                  </a:extLst>
                </a:gridCol>
                <a:gridCol w="93683">
                  <a:extLst>
                    <a:ext uri="{9D8B030D-6E8A-4147-A177-3AD203B41FA5}">
                      <a16:colId xmlns:a16="http://schemas.microsoft.com/office/drawing/2014/main" val="3359974691"/>
                    </a:ext>
                  </a:extLst>
                </a:gridCol>
                <a:gridCol w="93683">
                  <a:extLst>
                    <a:ext uri="{9D8B030D-6E8A-4147-A177-3AD203B41FA5}">
                      <a16:colId xmlns:a16="http://schemas.microsoft.com/office/drawing/2014/main" val="1439235562"/>
                    </a:ext>
                  </a:extLst>
                </a:gridCol>
                <a:gridCol w="93683">
                  <a:extLst>
                    <a:ext uri="{9D8B030D-6E8A-4147-A177-3AD203B41FA5}">
                      <a16:colId xmlns:a16="http://schemas.microsoft.com/office/drawing/2014/main" val="3887825816"/>
                    </a:ext>
                  </a:extLst>
                </a:gridCol>
                <a:gridCol w="95863">
                  <a:extLst>
                    <a:ext uri="{9D8B030D-6E8A-4147-A177-3AD203B41FA5}">
                      <a16:colId xmlns:a16="http://schemas.microsoft.com/office/drawing/2014/main" val="4161842540"/>
                    </a:ext>
                  </a:extLst>
                </a:gridCol>
                <a:gridCol w="91503">
                  <a:extLst>
                    <a:ext uri="{9D8B030D-6E8A-4147-A177-3AD203B41FA5}">
                      <a16:colId xmlns:a16="http://schemas.microsoft.com/office/drawing/2014/main" val="594699809"/>
                    </a:ext>
                  </a:extLst>
                </a:gridCol>
                <a:gridCol w="93683">
                  <a:extLst>
                    <a:ext uri="{9D8B030D-6E8A-4147-A177-3AD203B41FA5}">
                      <a16:colId xmlns:a16="http://schemas.microsoft.com/office/drawing/2014/main" val="3771939498"/>
                    </a:ext>
                  </a:extLst>
                </a:gridCol>
                <a:gridCol w="93683">
                  <a:extLst>
                    <a:ext uri="{9D8B030D-6E8A-4147-A177-3AD203B41FA5}">
                      <a16:colId xmlns:a16="http://schemas.microsoft.com/office/drawing/2014/main" val="4130583893"/>
                    </a:ext>
                  </a:extLst>
                </a:gridCol>
                <a:gridCol w="93683">
                  <a:extLst>
                    <a:ext uri="{9D8B030D-6E8A-4147-A177-3AD203B41FA5}">
                      <a16:colId xmlns:a16="http://schemas.microsoft.com/office/drawing/2014/main" val="2017315689"/>
                    </a:ext>
                  </a:extLst>
                </a:gridCol>
                <a:gridCol w="93683">
                  <a:extLst>
                    <a:ext uri="{9D8B030D-6E8A-4147-A177-3AD203B41FA5}">
                      <a16:colId xmlns:a16="http://schemas.microsoft.com/office/drawing/2014/main" val="1104638204"/>
                    </a:ext>
                  </a:extLst>
                </a:gridCol>
                <a:gridCol w="93683">
                  <a:extLst>
                    <a:ext uri="{9D8B030D-6E8A-4147-A177-3AD203B41FA5}">
                      <a16:colId xmlns:a16="http://schemas.microsoft.com/office/drawing/2014/main" val="2978663094"/>
                    </a:ext>
                  </a:extLst>
                </a:gridCol>
                <a:gridCol w="93683">
                  <a:extLst>
                    <a:ext uri="{9D8B030D-6E8A-4147-A177-3AD203B41FA5}">
                      <a16:colId xmlns:a16="http://schemas.microsoft.com/office/drawing/2014/main" val="1685521696"/>
                    </a:ext>
                  </a:extLst>
                </a:gridCol>
                <a:gridCol w="93683">
                  <a:extLst>
                    <a:ext uri="{9D8B030D-6E8A-4147-A177-3AD203B41FA5}">
                      <a16:colId xmlns:a16="http://schemas.microsoft.com/office/drawing/2014/main" val="1021672343"/>
                    </a:ext>
                  </a:extLst>
                </a:gridCol>
                <a:gridCol w="93683">
                  <a:extLst>
                    <a:ext uri="{9D8B030D-6E8A-4147-A177-3AD203B41FA5}">
                      <a16:colId xmlns:a16="http://schemas.microsoft.com/office/drawing/2014/main" val="2558854365"/>
                    </a:ext>
                  </a:extLst>
                </a:gridCol>
                <a:gridCol w="93683">
                  <a:extLst>
                    <a:ext uri="{9D8B030D-6E8A-4147-A177-3AD203B41FA5}">
                      <a16:colId xmlns:a16="http://schemas.microsoft.com/office/drawing/2014/main" val="961897727"/>
                    </a:ext>
                  </a:extLst>
                </a:gridCol>
                <a:gridCol w="93683">
                  <a:extLst>
                    <a:ext uri="{9D8B030D-6E8A-4147-A177-3AD203B41FA5}">
                      <a16:colId xmlns:a16="http://schemas.microsoft.com/office/drawing/2014/main" val="3993217845"/>
                    </a:ext>
                  </a:extLst>
                </a:gridCol>
                <a:gridCol w="93683">
                  <a:extLst>
                    <a:ext uri="{9D8B030D-6E8A-4147-A177-3AD203B41FA5}">
                      <a16:colId xmlns:a16="http://schemas.microsoft.com/office/drawing/2014/main" val="1528759996"/>
                    </a:ext>
                  </a:extLst>
                </a:gridCol>
                <a:gridCol w="93683">
                  <a:extLst>
                    <a:ext uri="{9D8B030D-6E8A-4147-A177-3AD203B41FA5}">
                      <a16:colId xmlns:a16="http://schemas.microsoft.com/office/drawing/2014/main" val="2784404876"/>
                    </a:ext>
                  </a:extLst>
                </a:gridCol>
                <a:gridCol w="93683">
                  <a:extLst>
                    <a:ext uri="{9D8B030D-6E8A-4147-A177-3AD203B41FA5}">
                      <a16:colId xmlns:a16="http://schemas.microsoft.com/office/drawing/2014/main" val="4283150973"/>
                    </a:ext>
                  </a:extLst>
                </a:gridCol>
                <a:gridCol w="93683">
                  <a:extLst>
                    <a:ext uri="{9D8B030D-6E8A-4147-A177-3AD203B41FA5}">
                      <a16:colId xmlns:a16="http://schemas.microsoft.com/office/drawing/2014/main" val="2002655643"/>
                    </a:ext>
                  </a:extLst>
                </a:gridCol>
                <a:gridCol w="93683">
                  <a:extLst>
                    <a:ext uri="{9D8B030D-6E8A-4147-A177-3AD203B41FA5}">
                      <a16:colId xmlns:a16="http://schemas.microsoft.com/office/drawing/2014/main" val="2036893654"/>
                    </a:ext>
                  </a:extLst>
                </a:gridCol>
                <a:gridCol w="93683">
                  <a:extLst>
                    <a:ext uri="{9D8B030D-6E8A-4147-A177-3AD203B41FA5}">
                      <a16:colId xmlns:a16="http://schemas.microsoft.com/office/drawing/2014/main" val="524915964"/>
                    </a:ext>
                  </a:extLst>
                </a:gridCol>
                <a:gridCol w="93683">
                  <a:extLst>
                    <a:ext uri="{9D8B030D-6E8A-4147-A177-3AD203B41FA5}">
                      <a16:colId xmlns:a16="http://schemas.microsoft.com/office/drawing/2014/main" val="1066090628"/>
                    </a:ext>
                  </a:extLst>
                </a:gridCol>
                <a:gridCol w="93683">
                  <a:extLst>
                    <a:ext uri="{9D8B030D-6E8A-4147-A177-3AD203B41FA5}">
                      <a16:colId xmlns:a16="http://schemas.microsoft.com/office/drawing/2014/main" val="184258286"/>
                    </a:ext>
                  </a:extLst>
                </a:gridCol>
                <a:gridCol w="93683">
                  <a:extLst>
                    <a:ext uri="{9D8B030D-6E8A-4147-A177-3AD203B41FA5}">
                      <a16:colId xmlns:a16="http://schemas.microsoft.com/office/drawing/2014/main" val="487079603"/>
                    </a:ext>
                  </a:extLst>
                </a:gridCol>
                <a:gridCol w="93683">
                  <a:extLst>
                    <a:ext uri="{9D8B030D-6E8A-4147-A177-3AD203B41FA5}">
                      <a16:colId xmlns:a16="http://schemas.microsoft.com/office/drawing/2014/main" val="308519395"/>
                    </a:ext>
                  </a:extLst>
                </a:gridCol>
                <a:gridCol w="93683">
                  <a:extLst>
                    <a:ext uri="{9D8B030D-6E8A-4147-A177-3AD203B41FA5}">
                      <a16:colId xmlns:a16="http://schemas.microsoft.com/office/drawing/2014/main" val="2748446579"/>
                    </a:ext>
                  </a:extLst>
                </a:gridCol>
                <a:gridCol w="93683">
                  <a:extLst>
                    <a:ext uri="{9D8B030D-6E8A-4147-A177-3AD203B41FA5}">
                      <a16:colId xmlns:a16="http://schemas.microsoft.com/office/drawing/2014/main" val="2202037639"/>
                    </a:ext>
                  </a:extLst>
                </a:gridCol>
                <a:gridCol w="93683">
                  <a:extLst>
                    <a:ext uri="{9D8B030D-6E8A-4147-A177-3AD203B41FA5}">
                      <a16:colId xmlns:a16="http://schemas.microsoft.com/office/drawing/2014/main" val="3888247908"/>
                    </a:ext>
                  </a:extLst>
                </a:gridCol>
                <a:gridCol w="93683">
                  <a:extLst>
                    <a:ext uri="{9D8B030D-6E8A-4147-A177-3AD203B41FA5}">
                      <a16:colId xmlns:a16="http://schemas.microsoft.com/office/drawing/2014/main" val="1558761294"/>
                    </a:ext>
                  </a:extLst>
                </a:gridCol>
                <a:gridCol w="93683">
                  <a:extLst>
                    <a:ext uri="{9D8B030D-6E8A-4147-A177-3AD203B41FA5}">
                      <a16:colId xmlns:a16="http://schemas.microsoft.com/office/drawing/2014/main" val="1217089074"/>
                    </a:ext>
                  </a:extLst>
                </a:gridCol>
                <a:gridCol w="93683">
                  <a:extLst>
                    <a:ext uri="{9D8B030D-6E8A-4147-A177-3AD203B41FA5}">
                      <a16:colId xmlns:a16="http://schemas.microsoft.com/office/drawing/2014/main" val="2302148136"/>
                    </a:ext>
                  </a:extLst>
                </a:gridCol>
                <a:gridCol w="93683">
                  <a:extLst>
                    <a:ext uri="{9D8B030D-6E8A-4147-A177-3AD203B41FA5}">
                      <a16:colId xmlns:a16="http://schemas.microsoft.com/office/drawing/2014/main" val="3629735818"/>
                    </a:ext>
                  </a:extLst>
                </a:gridCol>
                <a:gridCol w="93683">
                  <a:extLst>
                    <a:ext uri="{9D8B030D-6E8A-4147-A177-3AD203B41FA5}">
                      <a16:colId xmlns:a16="http://schemas.microsoft.com/office/drawing/2014/main" val="3293799537"/>
                    </a:ext>
                  </a:extLst>
                </a:gridCol>
                <a:gridCol w="93683">
                  <a:extLst>
                    <a:ext uri="{9D8B030D-6E8A-4147-A177-3AD203B41FA5}">
                      <a16:colId xmlns:a16="http://schemas.microsoft.com/office/drawing/2014/main" val="1857312547"/>
                    </a:ext>
                  </a:extLst>
                </a:gridCol>
              </a:tblGrid>
              <a:tr h="120682">
                <a:tc rowSpan="2" gridSpan="3">
                  <a:txBody>
                    <a:bodyPr/>
                    <a:lstStyle/>
                    <a:p>
                      <a:pPr algn="ctr" fontAlgn="ctr"/>
                      <a:r>
                        <a:rPr lang="en-US" sz="1100" b="1" i="0" u="none" strike="noStrike">
                          <a:solidFill>
                            <a:srgbClr val="FFFFFF"/>
                          </a:solidFill>
                          <a:effectLst/>
                          <a:latin typeface="Verdana" panose="020B0604030504040204" pitchFamily="34" charset="0"/>
                        </a:rPr>
                        <a:t>   FAALİYETİN ADI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hMerge="1">
                  <a:txBody>
                    <a:bodyPr/>
                    <a:lstStyle/>
                    <a:p>
                      <a:endParaRPr lang="en-US"/>
                    </a:p>
                  </a:txBody>
                  <a:tcPr/>
                </a:tc>
                <a:tc rowSpan="2" hMerge="1">
                  <a:txBody>
                    <a:bodyPr/>
                    <a:lstStyle/>
                    <a:p>
                      <a:endParaRPr lang="en-US"/>
                    </a:p>
                  </a:txBody>
                  <a:tcPr/>
                </a:tc>
                <a:tc rowSpan="2">
                  <a:txBody>
                    <a:bodyPr/>
                    <a:lstStyle/>
                    <a:p>
                      <a:pPr algn="ctr" fontAlgn="ctr"/>
                      <a:r>
                        <a:rPr lang="en-US" sz="700" b="1" i="0" u="none" strike="noStrike" dirty="0" err="1">
                          <a:solidFill>
                            <a:srgbClr val="FFFFFF"/>
                          </a:solidFill>
                          <a:effectLst/>
                          <a:latin typeface="Verdana" panose="020B0604030504040204" pitchFamily="34" charset="0"/>
                        </a:rPr>
                        <a:t>Sorumlu</a:t>
                      </a:r>
                      <a:endParaRPr lang="en-US" sz="700" b="1" i="0" u="none" strike="noStrike" dirty="0">
                        <a:solidFill>
                          <a:srgbClr val="FFFFFF"/>
                        </a:solidFill>
                        <a:effectLst/>
                        <a:latin typeface="Verdana" panose="020B060403050404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en-US" sz="700" b="1" i="0" u="none" strike="noStrike">
                          <a:solidFill>
                            <a:srgbClr val="FFFFFF"/>
                          </a:solidFill>
                          <a:effectLst/>
                          <a:latin typeface="Verdana" panose="020B0604030504040204" pitchFamily="34" charset="0"/>
                        </a:rPr>
                        <a:t>Kaynak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en-US" sz="700" b="1" i="0" u="none" strike="noStrike" dirty="0" err="1">
                          <a:solidFill>
                            <a:srgbClr val="FFFFFF"/>
                          </a:solidFill>
                          <a:effectLst/>
                          <a:latin typeface="Verdana" panose="020B0604030504040204" pitchFamily="34" charset="0"/>
                        </a:rPr>
                        <a:t>Takip</a:t>
                      </a:r>
                      <a:r>
                        <a:rPr lang="en-US" sz="700" b="1" i="0" u="none" strike="noStrike" dirty="0">
                          <a:solidFill>
                            <a:srgbClr val="FFFFFF"/>
                          </a:solidFill>
                          <a:effectLst/>
                          <a:latin typeface="Verdana" panose="020B0604030504040204" pitchFamily="34" charset="0"/>
                        </a:rPr>
                        <a:t>          </a:t>
                      </a:r>
                      <a:r>
                        <a:rPr lang="en-US" sz="700" b="1" i="0" u="none" strike="noStrike" dirty="0" err="1">
                          <a:solidFill>
                            <a:srgbClr val="FFFFFF"/>
                          </a:solidFill>
                          <a:effectLst/>
                          <a:latin typeface="Verdana" panose="020B0604030504040204" pitchFamily="34" charset="0"/>
                        </a:rPr>
                        <a:t>Göstergesi</a:t>
                      </a:r>
                      <a:endParaRPr lang="en-US" sz="700" b="1" i="0" u="none" strike="noStrike" dirty="0">
                        <a:solidFill>
                          <a:srgbClr val="FFFFFF"/>
                        </a:solidFill>
                        <a:effectLst/>
                        <a:latin typeface="Verdana" panose="020B060403050404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en-US" sz="400" b="1" i="0" u="none" strike="noStrike">
                          <a:solidFill>
                            <a:srgbClr val="000000"/>
                          </a:solidFill>
                          <a:effectLst/>
                          <a:latin typeface="Verdana" panose="020B0604030504040204" pitchFamily="34" charset="0"/>
                        </a:rPr>
                        <a:t>Termin</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gridSpan="5">
                  <a:txBody>
                    <a:bodyPr/>
                    <a:lstStyle/>
                    <a:p>
                      <a:pPr algn="ctr" fontAlgn="ctr"/>
                      <a:r>
                        <a:rPr lang="en-US" sz="300" b="1" i="0" u="none" strike="noStrike">
                          <a:solidFill>
                            <a:srgbClr val="000000"/>
                          </a:solidFill>
                          <a:effectLst/>
                          <a:latin typeface="Verdana" panose="020B0604030504040204" pitchFamily="34" charset="0"/>
                        </a:rPr>
                        <a:t>OCAK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300" b="1" i="0" u="none" strike="noStrike">
                          <a:solidFill>
                            <a:srgbClr val="000000"/>
                          </a:solidFill>
                          <a:effectLst/>
                          <a:latin typeface="Verdana" panose="020B0604030504040204" pitchFamily="34" charset="0"/>
                        </a:rPr>
                        <a:t>ŞUBAT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300" b="1" i="0" u="none" strike="noStrike">
                          <a:solidFill>
                            <a:srgbClr val="000000"/>
                          </a:solidFill>
                          <a:effectLst/>
                          <a:latin typeface="Verdana" panose="020B0604030504040204" pitchFamily="34" charset="0"/>
                        </a:rPr>
                        <a:t>MART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300" b="1" i="0" u="none" strike="noStrike">
                          <a:solidFill>
                            <a:srgbClr val="000000"/>
                          </a:solidFill>
                          <a:effectLst/>
                          <a:latin typeface="Verdana" panose="020B0604030504040204" pitchFamily="34" charset="0"/>
                        </a:rPr>
                        <a:t>NİSAN</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300" b="1" i="0" u="none" strike="noStrike">
                          <a:solidFill>
                            <a:srgbClr val="000000"/>
                          </a:solidFill>
                          <a:effectLst/>
                          <a:latin typeface="Verdana" panose="020B0604030504040204" pitchFamily="34" charset="0"/>
                        </a:rPr>
                        <a:t>MAYIS</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300" b="1" i="0" u="none" strike="noStrike">
                          <a:solidFill>
                            <a:srgbClr val="000000"/>
                          </a:solidFill>
                          <a:effectLst/>
                          <a:latin typeface="Verdana" panose="020B0604030504040204" pitchFamily="34" charset="0"/>
                        </a:rPr>
                        <a:t>HAZİRAN</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300" b="1" i="0" u="none" strike="noStrike">
                          <a:solidFill>
                            <a:srgbClr val="000000"/>
                          </a:solidFill>
                          <a:effectLst/>
                          <a:latin typeface="Verdana" panose="020B0604030504040204" pitchFamily="34" charset="0"/>
                        </a:rPr>
                        <a:t>TEMMUZ</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300" b="1" i="0" u="none" strike="noStrike">
                          <a:solidFill>
                            <a:srgbClr val="000000"/>
                          </a:solidFill>
                          <a:effectLst/>
                          <a:latin typeface="Verdana" panose="020B0604030504040204" pitchFamily="34" charset="0"/>
                        </a:rPr>
                        <a:t>AĞUSTOS</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300" b="1" i="0" u="none" strike="noStrike">
                          <a:solidFill>
                            <a:srgbClr val="000000"/>
                          </a:solidFill>
                          <a:effectLst/>
                          <a:latin typeface="Verdana" panose="020B0604030504040204" pitchFamily="34" charset="0"/>
                        </a:rPr>
                        <a:t>EYLÜL</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300" b="1" i="0" u="none" strike="noStrike">
                          <a:solidFill>
                            <a:srgbClr val="000000"/>
                          </a:solidFill>
                          <a:effectLst/>
                          <a:latin typeface="Verdana" panose="020B0604030504040204" pitchFamily="34" charset="0"/>
                        </a:rPr>
                        <a:t>EKİM</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300" b="1" i="0" u="none" strike="noStrike">
                          <a:solidFill>
                            <a:srgbClr val="000000"/>
                          </a:solidFill>
                          <a:effectLst/>
                          <a:latin typeface="Verdana" panose="020B0604030504040204" pitchFamily="34" charset="0"/>
                        </a:rPr>
                        <a:t>KASIM</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300" b="1" i="0" u="none" strike="noStrike">
                          <a:solidFill>
                            <a:srgbClr val="000000"/>
                          </a:solidFill>
                          <a:effectLst/>
                          <a:latin typeface="Verdana" panose="020B0604030504040204" pitchFamily="34" charset="0"/>
                        </a:rPr>
                        <a:t>ARALIK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72121513"/>
                  </a:ext>
                </a:extLst>
              </a:tr>
              <a:tr h="120682">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0" i="0" u="none" strike="noStrike">
                          <a:solidFill>
                            <a:srgbClr val="000000"/>
                          </a:solidFill>
                          <a:effectLst/>
                          <a:latin typeface="Verdana" panose="020B0604030504040204" pitchFamily="34" charset="0"/>
                        </a:rPr>
                        <a:t>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10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11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12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13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14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15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16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17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18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19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20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21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22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23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24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25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26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27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28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29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30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31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32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33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34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35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36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37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38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39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40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41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42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43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44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45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46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47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48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49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50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51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400" b="0" i="0" u="none" strike="noStrike">
                          <a:solidFill>
                            <a:srgbClr val="000000"/>
                          </a:solidFill>
                          <a:effectLst/>
                          <a:latin typeface="Verdana" panose="020B0604030504040204" pitchFamily="34" charset="0"/>
                        </a:rPr>
                        <a:t>52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extLst>
                  <a:ext uri="{0D108BD9-81ED-4DB2-BD59-A6C34878D82A}">
                    <a16:rowId xmlns:a16="http://schemas.microsoft.com/office/drawing/2014/main" val="3392196241"/>
                  </a:ext>
                </a:extLst>
              </a:tr>
              <a:tr h="120682">
                <a:tc rowSpan="2" gridSpan="3">
                  <a:txBody>
                    <a:bodyPr/>
                    <a:lstStyle/>
                    <a:p>
                      <a:pPr algn="l" fontAlgn="ctr"/>
                      <a:r>
                        <a:rPr lang="en-US" sz="800" b="1" i="0" u="none" strike="noStrike" dirty="0">
                          <a:solidFill>
                            <a:srgbClr val="000000"/>
                          </a:solidFill>
                          <a:effectLst/>
                          <a:latin typeface="Calibri" panose="020F0502020204030204" pitchFamily="34" charset="0"/>
                        </a:rPr>
                        <a:t>18.Öneri Sayısı-19.Önerilerin </a:t>
                      </a:r>
                      <a:r>
                        <a:rPr lang="en-US" sz="800" b="1" i="0" u="none" strike="noStrike" dirty="0" err="1">
                          <a:solidFill>
                            <a:srgbClr val="000000"/>
                          </a:solidFill>
                          <a:effectLst/>
                          <a:latin typeface="Calibri" panose="020F0502020204030204" pitchFamily="34" charset="0"/>
                        </a:rPr>
                        <a:t>Hayata</a:t>
                      </a:r>
                      <a:r>
                        <a:rPr lang="en-US" sz="800" b="1" i="0" u="none" strike="noStrike" dirty="0">
                          <a:solidFill>
                            <a:srgbClr val="000000"/>
                          </a:solidFill>
                          <a:effectLst/>
                          <a:latin typeface="Calibri" panose="020F0502020204030204" pitchFamily="34" charset="0"/>
                        </a:rPr>
                        <a:t> </a:t>
                      </a:r>
                      <a:r>
                        <a:rPr lang="en-US" sz="800" b="1" i="0" u="none" strike="noStrike" dirty="0" err="1">
                          <a:solidFill>
                            <a:srgbClr val="000000"/>
                          </a:solidFill>
                          <a:effectLst/>
                          <a:latin typeface="Calibri" panose="020F0502020204030204" pitchFamily="34" charset="0"/>
                        </a:rPr>
                        <a:t>Geçirilme</a:t>
                      </a:r>
                      <a:r>
                        <a:rPr lang="en-US" sz="800" b="1" i="0" u="none" strike="noStrike" dirty="0">
                          <a:solidFill>
                            <a:srgbClr val="000000"/>
                          </a:solidFill>
                          <a:effectLst/>
                          <a:latin typeface="Calibri" panose="020F0502020204030204" pitchFamily="34" charset="0"/>
                        </a:rPr>
                        <a:t> </a:t>
                      </a:r>
                      <a:r>
                        <a:rPr lang="en-US" sz="800" b="1" i="0" u="none" strike="noStrike" dirty="0" err="1">
                          <a:solidFill>
                            <a:srgbClr val="000000"/>
                          </a:solidFill>
                          <a:effectLst/>
                          <a:latin typeface="Calibri" panose="020F0502020204030204" pitchFamily="34" charset="0"/>
                        </a:rPr>
                        <a:t>Oranı</a:t>
                      </a:r>
                      <a:endParaRPr lang="en-US" sz="800" b="1"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hMerge="1">
                  <a:txBody>
                    <a:bodyPr/>
                    <a:lstStyle/>
                    <a:p>
                      <a:endParaRPr lang="en-US"/>
                    </a:p>
                  </a:txBody>
                  <a:tcPr/>
                </a:tc>
                <a:tc rowSpan="2" hMerge="1">
                  <a:txBody>
                    <a:bodyPr/>
                    <a:lstStyle/>
                    <a:p>
                      <a:endParaRPr lang="en-US"/>
                    </a:p>
                  </a:txBody>
                  <a:tcPr/>
                </a:tc>
                <a:tc rowSpan="2">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042238092"/>
                  </a:ext>
                </a:extLst>
              </a:tr>
              <a:tr h="155591">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783883760"/>
                  </a:ext>
                </a:extLst>
              </a:tr>
              <a:tr h="120682">
                <a:tc rowSpan="2" gridSpan="3">
                  <a:txBody>
                    <a:bodyPr/>
                    <a:lstStyle/>
                    <a:p>
                      <a:pPr algn="l" fontAlgn="ctr"/>
                      <a:r>
                        <a:rPr lang="en-US" sz="800" b="0" i="0" u="none" strike="noStrike">
                          <a:solidFill>
                            <a:srgbClr val="000000"/>
                          </a:solidFill>
                          <a:effectLst/>
                          <a:latin typeface="Calibri" panose="020F0502020204030204" pitchFamily="34" charset="0"/>
                        </a:rPr>
                        <a:t>18.1.Kurum içi verimliliğin sağlanabilmesi adına  öneriler verilmesi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hMerge="1">
                  <a:txBody>
                    <a:bodyPr/>
                    <a:lstStyle/>
                    <a:p>
                      <a:endParaRPr lang="en-US"/>
                    </a:p>
                  </a:txBody>
                  <a:tcPr/>
                </a:tc>
                <a:tc rowSpan="2" hMerge="1">
                  <a:txBody>
                    <a:bodyPr/>
                    <a:lstStyle/>
                    <a:p>
                      <a:endParaRPr lang="en-US"/>
                    </a:p>
                  </a:txBody>
                  <a:tcPr/>
                </a:tc>
                <a:tc rowSpan="2">
                  <a:txBody>
                    <a:bodyPr/>
                    <a:lstStyle/>
                    <a:p>
                      <a:pPr algn="ctr" fontAlgn="ctr"/>
                      <a:r>
                        <a:rPr lang="en-US" sz="700" b="0" i="0" u="none" strike="noStrike">
                          <a:solidFill>
                            <a:srgbClr val="000000"/>
                          </a:solidFill>
                          <a:effectLst/>
                          <a:latin typeface="Calibri" panose="020F0502020204030204" pitchFamily="34" charset="0"/>
                        </a:rPr>
                        <a:t>Yüksekokul Kalite Komisyonu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İG-KT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E-postalar</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5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742254792"/>
                  </a:ext>
                </a:extLst>
              </a:tr>
              <a:tr h="293726">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797740096"/>
                  </a:ext>
                </a:extLst>
              </a:tr>
              <a:tr h="120682">
                <a:tc rowSpan="2" gridSpan="3">
                  <a:txBody>
                    <a:bodyPr/>
                    <a:lstStyle/>
                    <a:p>
                      <a:pPr algn="l" fontAlgn="ctr"/>
                      <a:r>
                        <a:rPr lang="en-US" sz="800" b="0" i="0" u="none" strike="noStrike">
                          <a:solidFill>
                            <a:srgbClr val="000000"/>
                          </a:solidFill>
                          <a:effectLst/>
                          <a:latin typeface="Calibri" panose="020F0502020204030204" pitchFamily="34" charset="0"/>
                        </a:rPr>
                        <a:t>18.2.Verilen önerilerin takip edilmesi ve uygulamaya alınması için aksiyonlar geliştirilmesi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hMerge="1">
                  <a:txBody>
                    <a:bodyPr/>
                    <a:lstStyle/>
                    <a:p>
                      <a:endParaRPr lang="en-US"/>
                    </a:p>
                  </a:txBody>
                  <a:tcPr/>
                </a:tc>
                <a:tc rowSpan="2" hMerge="1">
                  <a:txBody>
                    <a:bodyPr/>
                    <a:lstStyle/>
                    <a:p>
                      <a:endParaRPr lang="en-US"/>
                    </a:p>
                  </a:txBody>
                  <a:tcPr/>
                </a:tc>
                <a:tc rowSpan="2">
                  <a:txBody>
                    <a:bodyPr/>
                    <a:lstStyle/>
                    <a:p>
                      <a:pPr algn="ctr" fontAlgn="ctr"/>
                      <a:r>
                        <a:rPr lang="en-US" sz="700" b="0" i="0" u="none" strike="noStrike">
                          <a:solidFill>
                            <a:srgbClr val="000000"/>
                          </a:solidFill>
                          <a:effectLst/>
                          <a:latin typeface="Calibri" panose="020F0502020204030204" pitchFamily="34" charset="0"/>
                        </a:rPr>
                        <a:t>Yüksekokul Kalite Komisyonu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İG-KT-EK-FS-TK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tcPr>
                </a:tc>
                <a:tc rowSpan="2">
                  <a:txBody>
                    <a:bodyPr/>
                    <a:lstStyle/>
                    <a:p>
                      <a:pPr algn="ctr" fontAlgn="ctr"/>
                      <a:r>
                        <a:rPr lang="en-US" sz="700" b="0" i="0" u="none" strike="noStrike">
                          <a:solidFill>
                            <a:srgbClr val="000000"/>
                          </a:solidFill>
                          <a:effectLst/>
                          <a:latin typeface="Calibri" panose="020F0502020204030204" pitchFamily="34" charset="0"/>
                        </a:rPr>
                        <a:t>E-postalar,İç Yazışmalar</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5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725451739"/>
                  </a:ext>
                </a:extLst>
              </a:tr>
              <a:tr h="293726">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936214914"/>
                  </a:ext>
                </a:extLst>
              </a:tr>
              <a:tr h="120682">
                <a:tc rowSpan="2" gridSpan="3">
                  <a:txBody>
                    <a:bodyPr/>
                    <a:lstStyle/>
                    <a:p>
                      <a:pPr algn="l" fontAlgn="ctr"/>
                      <a:r>
                        <a:rPr lang="en-US" sz="800" b="1" i="0" u="none" strike="noStrike">
                          <a:solidFill>
                            <a:srgbClr val="000000"/>
                          </a:solidFill>
                          <a:effectLst/>
                          <a:latin typeface="Calibri" panose="020F0502020204030204" pitchFamily="34" charset="0"/>
                        </a:rPr>
                        <a:t>20.Personel Performans Oranı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hMerge="1">
                  <a:txBody>
                    <a:bodyPr/>
                    <a:lstStyle/>
                    <a:p>
                      <a:endParaRPr lang="en-US"/>
                    </a:p>
                  </a:txBody>
                  <a:tcPr/>
                </a:tc>
                <a:tc rowSpan="2" hMerge="1">
                  <a:txBody>
                    <a:bodyPr/>
                    <a:lstStyle/>
                    <a:p>
                      <a:endParaRPr lang="en-US"/>
                    </a:p>
                  </a:txBody>
                  <a:tcPr/>
                </a:tc>
                <a:tc rowSpan="2">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rowSpan="2">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121886936"/>
                  </a:ext>
                </a:extLst>
              </a:tr>
              <a:tr h="120682">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156342363"/>
                  </a:ext>
                </a:extLst>
              </a:tr>
              <a:tr h="120682">
                <a:tc rowSpan="2" gridSpan="3">
                  <a:txBody>
                    <a:bodyPr/>
                    <a:lstStyle/>
                    <a:p>
                      <a:pPr algn="l" fontAlgn="ctr"/>
                      <a:r>
                        <a:rPr lang="en-US" sz="800" b="0" i="0" u="none" strike="noStrike" dirty="0">
                          <a:solidFill>
                            <a:srgbClr val="000000"/>
                          </a:solidFill>
                          <a:effectLst/>
                          <a:latin typeface="Calibri" panose="020F0502020204030204" pitchFamily="34" charset="0"/>
                        </a:rPr>
                        <a:t>20.1.Personel </a:t>
                      </a:r>
                      <a:r>
                        <a:rPr lang="en-US" sz="800" b="0" i="0" u="none" strike="noStrike" dirty="0" err="1">
                          <a:solidFill>
                            <a:srgbClr val="000000"/>
                          </a:solidFill>
                          <a:effectLst/>
                          <a:latin typeface="Calibri" panose="020F0502020204030204" pitchFamily="34" charset="0"/>
                        </a:rPr>
                        <a:t>performansının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ölçümlenmesi</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hMerge="1">
                  <a:txBody>
                    <a:bodyPr/>
                    <a:lstStyle/>
                    <a:p>
                      <a:endParaRPr lang="en-US"/>
                    </a:p>
                  </a:txBody>
                  <a:tcPr/>
                </a:tc>
                <a:tc rowSpan="2" hMerge="1">
                  <a:txBody>
                    <a:bodyPr/>
                    <a:lstStyle/>
                    <a:p>
                      <a:endParaRPr lang="en-US"/>
                    </a:p>
                  </a:txBody>
                  <a:tcPr/>
                </a:tc>
                <a:tc rowSpan="2">
                  <a:txBody>
                    <a:bodyPr/>
                    <a:lstStyle/>
                    <a:p>
                      <a:pPr algn="ctr" fontAlgn="ctr"/>
                      <a:r>
                        <a:rPr lang="en-US" sz="700" b="0" i="0" u="none" strike="noStrike">
                          <a:solidFill>
                            <a:srgbClr val="000000"/>
                          </a:solidFill>
                          <a:effectLst/>
                          <a:latin typeface="Calibri" panose="020F0502020204030204" pitchFamily="34" charset="0"/>
                        </a:rPr>
                        <a:t>Yüksekokul Kalite Komisyonu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İG-KT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Performans Değerlendirme Formu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4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939865951"/>
                  </a:ext>
                </a:extLst>
              </a:tr>
              <a:tr h="198366">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63487880"/>
                  </a:ext>
                </a:extLst>
              </a:tr>
              <a:tr h="121741">
                <a:tc rowSpan="2" gridSpan="3">
                  <a:txBody>
                    <a:bodyPr/>
                    <a:lstStyle/>
                    <a:p>
                      <a:pPr algn="l" fontAlgn="ctr"/>
                      <a:r>
                        <a:rPr lang="en-US" sz="800" b="0" i="0" u="none" strike="noStrike">
                          <a:solidFill>
                            <a:srgbClr val="000000"/>
                          </a:solidFill>
                          <a:effectLst/>
                          <a:latin typeface="Calibri" panose="020F0502020204030204" pitchFamily="34" charset="0"/>
                        </a:rPr>
                        <a:t>20.2.Ölçüm sonucu performansı düşük çıkan personelin iyileştirilmesine yönelik eğitim,proje ya da uygulama gibi faaliyetler gerçekleştirilmesi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hMerge="1">
                  <a:txBody>
                    <a:bodyPr/>
                    <a:lstStyle/>
                    <a:p>
                      <a:endParaRPr lang="en-US"/>
                    </a:p>
                  </a:txBody>
                  <a:tcPr/>
                </a:tc>
                <a:tc rowSpan="2" hMerge="1">
                  <a:txBody>
                    <a:bodyPr/>
                    <a:lstStyle/>
                    <a:p>
                      <a:endParaRPr lang="en-US"/>
                    </a:p>
                  </a:txBody>
                  <a:tcPr/>
                </a:tc>
                <a:tc rowSpan="2">
                  <a:txBody>
                    <a:bodyPr/>
                    <a:lstStyle/>
                    <a:p>
                      <a:pPr algn="ctr" fontAlgn="ctr"/>
                      <a:r>
                        <a:rPr lang="en-US" sz="700" b="0" i="0" u="none" strike="noStrike">
                          <a:solidFill>
                            <a:srgbClr val="000000"/>
                          </a:solidFill>
                          <a:effectLst/>
                          <a:latin typeface="Calibri" panose="020F0502020204030204" pitchFamily="34" charset="0"/>
                        </a:rPr>
                        <a:t>Yüksekokul Kalite Komisyonu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İG-KT-EK-FS-TK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Eğitim katılımları,Proje dosyaları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4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500" b="0" i="0" u="none" strike="noStrike">
                          <a:solidFill>
                            <a:srgbClr val="FFFFFF"/>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753591835"/>
                  </a:ext>
                </a:extLst>
              </a:tr>
              <a:tr h="568938">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605006567"/>
                  </a:ext>
                </a:extLst>
              </a:tr>
              <a:tr h="120682">
                <a:tc rowSpan="2" gridSpan="3">
                  <a:txBody>
                    <a:bodyPr/>
                    <a:lstStyle/>
                    <a:p>
                      <a:pPr algn="l" fontAlgn="ctr"/>
                      <a:r>
                        <a:rPr lang="en-US" sz="800" b="1" i="0" u="none" strike="noStrike">
                          <a:solidFill>
                            <a:srgbClr val="000000"/>
                          </a:solidFill>
                          <a:effectLst/>
                          <a:latin typeface="Calibri" panose="020F0502020204030204" pitchFamily="34" charset="0"/>
                        </a:rPr>
                        <a:t>21.Süreç Memnuniyet Oranı (İç Müşteri)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hMerge="1">
                  <a:txBody>
                    <a:bodyPr/>
                    <a:lstStyle/>
                    <a:p>
                      <a:endParaRPr lang="en-US"/>
                    </a:p>
                  </a:txBody>
                  <a:tcPr/>
                </a:tc>
                <a:tc rowSpan="2" hMerge="1">
                  <a:txBody>
                    <a:bodyPr/>
                    <a:lstStyle/>
                    <a:p>
                      <a:endParaRPr lang="en-US"/>
                    </a:p>
                  </a:txBody>
                  <a:tcPr/>
                </a:tc>
                <a:tc rowSpan="2">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256115562"/>
                  </a:ext>
                </a:extLst>
              </a:tr>
              <a:tr h="155591">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225666604"/>
                  </a:ext>
                </a:extLst>
              </a:tr>
              <a:tr h="121741">
                <a:tc rowSpan="2" gridSpan="3">
                  <a:txBody>
                    <a:bodyPr/>
                    <a:lstStyle/>
                    <a:p>
                      <a:pPr algn="l" fontAlgn="ctr"/>
                      <a:r>
                        <a:rPr lang="en-US" sz="800" b="0" i="0" u="none" strike="noStrike">
                          <a:solidFill>
                            <a:srgbClr val="000000"/>
                          </a:solidFill>
                          <a:effectLst/>
                          <a:latin typeface="Calibri" panose="020F0502020204030204" pitchFamily="34" charset="0"/>
                        </a:rPr>
                        <a:t>21.1.İç Müşteri Memnuniyet Anketinin yapılması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hMerge="1">
                  <a:txBody>
                    <a:bodyPr/>
                    <a:lstStyle/>
                    <a:p>
                      <a:endParaRPr lang="en-US"/>
                    </a:p>
                  </a:txBody>
                  <a:tcPr/>
                </a:tc>
                <a:tc rowSpan="2" hMerge="1">
                  <a:txBody>
                    <a:bodyPr/>
                    <a:lstStyle/>
                    <a:p>
                      <a:endParaRPr lang="en-US"/>
                    </a:p>
                  </a:txBody>
                  <a:tcPr/>
                </a:tc>
                <a:tc rowSpan="2">
                  <a:txBody>
                    <a:bodyPr/>
                    <a:lstStyle/>
                    <a:p>
                      <a:pPr algn="ctr" fontAlgn="ctr"/>
                      <a:r>
                        <a:rPr lang="en-US" sz="700" b="0" i="0" u="none" strike="noStrike">
                          <a:solidFill>
                            <a:srgbClr val="000000"/>
                          </a:solidFill>
                          <a:effectLst/>
                          <a:latin typeface="Calibri" panose="020F0502020204030204" pitchFamily="34" charset="0"/>
                        </a:rPr>
                        <a:t>Yüksekokul Kalite Komisyonu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İG-KT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Anket formları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4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5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320982634"/>
                  </a:ext>
                </a:extLst>
              </a:tr>
              <a:tr h="154531">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761352852"/>
                  </a:ext>
                </a:extLst>
              </a:tr>
              <a:tr h="121741">
                <a:tc rowSpan="2" gridSpan="3">
                  <a:txBody>
                    <a:bodyPr/>
                    <a:lstStyle/>
                    <a:p>
                      <a:pPr algn="l" fontAlgn="ctr"/>
                      <a:r>
                        <a:rPr lang="en-US" sz="800" b="0" i="0" u="none" strike="noStrike">
                          <a:solidFill>
                            <a:srgbClr val="000000"/>
                          </a:solidFill>
                          <a:effectLst/>
                          <a:latin typeface="Calibri" panose="020F0502020204030204" pitchFamily="34" charset="0"/>
                        </a:rPr>
                        <a:t>21.2.Anket sonucu çıkan uygunsuzluklar için AAP hazırlanması ve uygulamaların takibi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hMerge="1">
                  <a:txBody>
                    <a:bodyPr/>
                    <a:lstStyle/>
                    <a:p>
                      <a:endParaRPr lang="en-US"/>
                    </a:p>
                  </a:txBody>
                  <a:tcPr/>
                </a:tc>
                <a:tc rowSpan="2" hMerge="1">
                  <a:txBody>
                    <a:bodyPr/>
                    <a:lstStyle/>
                    <a:p>
                      <a:endParaRPr lang="en-US"/>
                    </a:p>
                  </a:txBody>
                  <a:tcPr/>
                </a:tc>
                <a:tc rowSpan="2">
                  <a:txBody>
                    <a:bodyPr/>
                    <a:lstStyle/>
                    <a:p>
                      <a:pPr algn="ctr" fontAlgn="ctr"/>
                      <a:r>
                        <a:rPr lang="en-US" sz="700" b="0" i="0" u="none" strike="noStrike">
                          <a:solidFill>
                            <a:srgbClr val="000000"/>
                          </a:solidFill>
                          <a:effectLst/>
                          <a:latin typeface="Calibri" panose="020F0502020204030204" pitchFamily="34" charset="0"/>
                        </a:rPr>
                        <a:t>Yüksekokul Kalite Komisyonu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İG-KT-EK-FS-TK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Analiz Formları ve AAP'ler</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4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597364373"/>
                  </a:ext>
                </a:extLst>
              </a:tr>
              <a:tr h="292667">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127918040"/>
                  </a:ext>
                </a:extLst>
              </a:tr>
              <a:tr h="120682">
                <a:tc rowSpan="2" gridSpan="3">
                  <a:txBody>
                    <a:bodyPr/>
                    <a:lstStyle/>
                    <a:p>
                      <a:pPr algn="l" fontAlgn="ctr"/>
                      <a:r>
                        <a:rPr lang="en-US" sz="800" b="0" i="0" u="none" strike="noStrike" dirty="0">
                          <a:solidFill>
                            <a:srgbClr val="000000"/>
                          </a:solidFill>
                          <a:effectLst/>
                          <a:latin typeface="Calibri" panose="020F0502020204030204" pitchFamily="34" charset="0"/>
                        </a:rPr>
                        <a:t>21.3.-3.4.Anketlere </a:t>
                      </a:r>
                      <a:r>
                        <a:rPr lang="en-US" sz="800" b="0" i="0" u="none" strike="noStrike" dirty="0" err="1">
                          <a:solidFill>
                            <a:srgbClr val="000000"/>
                          </a:solidFill>
                          <a:effectLst/>
                          <a:latin typeface="Calibri" panose="020F0502020204030204" pitchFamily="34" charset="0"/>
                        </a:rPr>
                        <a:t>gelen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yorumların</a:t>
                      </a:r>
                      <a:r>
                        <a:rPr lang="en-US" sz="800" b="0" i="0" u="none" strike="noStrike" dirty="0">
                          <a:solidFill>
                            <a:srgbClr val="000000"/>
                          </a:solidFill>
                          <a:effectLst/>
                          <a:latin typeface="Calibri" panose="020F0502020204030204" pitchFamily="34" charset="0"/>
                        </a:rPr>
                        <a:t> risk </a:t>
                      </a:r>
                      <a:r>
                        <a:rPr lang="en-US" sz="800" b="0" i="0" u="none" strike="noStrike" dirty="0" err="1">
                          <a:solidFill>
                            <a:srgbClr val="000000"/>
                          </a:solidFill>
                          <a:effectLst/>
                          <a:latin typeface="Calibri" panose="020F0502020204030204" pitchFamily="34" charset="0"/>
                        </a:rPr>
                        <a:t>analizlerine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ilave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edilmesi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ve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takibi</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hMerge="1">
                  <a:txBody>
                    <a:bodyPr/>
                    <a:lstStyle/>
                    <a:p>
                      <a:endParaRPr lang="en-US"/>
                    </a:p>
                  </a:txBody>
                  <a:tcPr/>
                </a:tc>
                <a:tc rowSpan="2" hMerge="1">
                  <a:txBody>
                    <a:bodyPr/>
                    <a:lstStyle/>
                    <a:p>
                      <a:endParaRPr lang="en-US"/>
                    </a:p>
                  </a:txBody>
                  <a:tcPr/>
                </a:tc>
                <a:tc rowSpan="2">
                  <a:txBody>
                    <a:bodyPr/>
                    <a:lstStyle/>
                    <a:p>
                      <a:pPr algn="ctr" fontAlgn="ctr"/>
                      <a:r>
                        <a:rPr lang="en-US" sz="700" b="0" i="0" u="none" strike="noStrike">
                          <a:solidFill>
                            <a:srgbClr val="000000"/>
                          </a:solidFill>
                          <a:effectLst/>
                          <a:latin typeface="Calibri" panose="020F0502020204030204" pitchFamily="34" charset="0"/>
                        </a:rPr>
                        <a:t>Yüksekokul Kalite Komisyonu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İG-KT-EK-FS-TK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dirty="0">
                          <a:solidFill>
                            <a:srgbClr val="000000"/>
                          </a:solidFill>
                          <a:effectLst/>
                          <a:latin typeface="Calibri" panose="020F0502020204030204" pitchFamily="34" charset="0"/>
                        </a:rPr>
                        <a:t>Risk </a:t>
                      </a:r>
                      <a:r>
                        <a:rPr lang="en-US" sz="700" b="0" i="0" u="none" strike="noStrike" dirty="0" err="1">
                          <a:solidFill>
                            <a:srgbClr val="000000"/>
                          </a:solidFill>
                          <a:effectLst/>
                          <a:latin typeface="Calibri" panose="020F0502020204030204" pitchFamily="34" charset="0"/>
                        </a:rPr>
                        <a:t>Analizleri</a:t>
                      </a:r>
                      <a:endParaRPr lang="en-US"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4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761182332"/>
                  </a:ext>
                </a:extLst>
              </a:tr>
              <a:tr h="293726">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75112475"/>
                  </a:ext>
                </a:extLst>
              </a:tr>
              <a:tr h="820408">
                <a:tc gridSpan="2">
                  <a:txBody>
                    <a:bodyPr/>
                    <a:lstStyle/>
                    <a:p>
                      <a:pPr algn="l" fontAlgn="b"/>
                      <a:r>
                        <a:rPr lang="en-US" sz="600" b="1" i="0" u="none" strike="noStrike" dirty="0">
                          <a:solidFill>
                            <a:srgbClr val="000000"/>
                          </a:solidFill>
                          <a:effectLst/>
                          <a:latin typeface="Verdana" panose="020B0604030504040204" pitchFamily="34" charset="0"/>
                        </a:rPr>
                        <a:t>PLAN NO:YD-FP-0001</a:t>
                      </a: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hMerge="1">
                  <a:txBody>
                    <a:bodyPr/>
                    <a:lstStyle/>
                    <a:p>
                      <a:endParaRPr lang="en-US"/>
                    </a:p>
                  </a:txBody>
                  <a:tcPr/>
                </a:tc>
                <a:tc>
                  <a:txBody>
                    <a:bodyPr/>
                    <a:lstStyle/>
                    <a:p>
                      <a:pPr algn="l" fontAlgn="b"/>
                      <a:endParaRPr lang="en-US" sz="600" b="0" i="0" u="none" strike="noStrike" dirty="0">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b"/>
                      <a:endParaRPr lang="en-US" sz="600" b="0" i="0" u="none" strike="noStrike" dirty="0">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ctr"/>
                      <a:endParaRPr lang="en-US" sz="600" b="0"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gridSpan="9">
                  <a:txBody>
                    <a:bodyPr/>
                    <a:lstStyle/>
                    <a:p>
                      <a:pPr algn="l" fontAlgn="b"/>
                      <a:r>
                        <a:rPr lang="en-US" sz="600" b="1" i="0" u="none" strike="noStrike">
                          <a:solidFill>
                            <a:srgbClr val="000000"/>
                          </a:solidFill>
                          <a:effectLst/>
                          <a:latin typeface="Verdana" panose="020B0604030504040204" pitchFamily="34" charset="0"/>
                        </a:rPr>
                        <a:t>REFERANS DOKÜMANLAR</a:t>
                      </a: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600" b="1" i="0" u="none" strike="noStrike" dirty="0">
                          <a:solidFill>
                            <a:srgbClr val="000000"/>
                          </a:solidFill>
                          <a:effectLst/>
                          <a:latin typeface="Verdan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r>
                        <a:rPr lang="en-US" sz="600" b="1" i="0" u="none" strike="noStrike">
                          <a:solidFill>
                            <a:srgbClr val="000000"/>
                          </a:solidFill>
                          <a:effectLst/>
                          <a:latin typeface="Verdan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r>
                        <a:rPr lang="en-US" sz="600" b="1" i="0" u="none" strike="noStrike" dirty="0">
                          <a:solidFill>
                            <a:srgbClr val="000000"/>
                          </a:solidFill>
                          <a:effectLst/>
                          <a:latin typeface="Verdan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r>
                        <a:rPr lang="en-US" sz="600" b="1" i="0" u="none" strike="noStrike" dirty="0">
                          <a:solidFill>
                            <a:srgbClr val="000000"/>
                          </a:solidFill>
                          <a:effectLst/>
                          <a:latin typeface="Verdan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r>
                        <a:rPr lang="en-US" sz="600" b="1" i="0" u="none" strike="noStrike">
                          <a:solidFill>
                            <a:srgbClr val="000000"/>
                          </a:solidFill>
                          <a:effectLst/>
                          <a:latin typeface="Verdana" panose="020B0604030504040204" pitchFamily="34" charset="0"/>
                        </a:rPr>
                        <a:t>:</a:t>
                      </a: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r>
                        <a:rPr lang="en-US" sz="600" b="0" i="0" u="none" strike="noStrike" dirty="0">
                          <a:solidFill>
                            <a:srgbClr val="000000"/>
                          </a:solidFill>
                          <a:effectLst/>
                          <a:latin typeface="Tahoma" panose="020B0604030504040204" pitchFamily="34" charset="0"/>
                        </a:rPr>
                        <a:t>ABÜ </a:t>
                      </a:r>
                      <a:r>
                        <a:rPr lang="en-US" sz="600" b="0" i="0" u="none" strike="noStrike" dirty="0" err="1">
                          <a:solidFill>
                            <a:srgbClr val="000000"/>
                          </a:solidFill>
                          <a:effectLst/>
                          <a:latin typeface="Tahoma" panose="020B0604030504040204" pitchFamily="34" charset="0"/>
                        </a:rPr>
                        <a:t>Stratejik</a:t>
                      </a:r>
                      <a:r>
                        <a:rPr lang="en-US" sz="600" b="0" i="0" u="none" strike="noStrike" dirty="0">
                          <a:solidFill>
                            <a:srgbClr val="000000"/>
                          </a:solidFill>
                          <a:effectLst/>
                          <a:latin typeface="Tahoma" panose="020B0604030504040204" pitchFamily="34" charset="0"/>
                        </a:rPr>
                        <a:t> </a:t>
                      </a:r>
                      <a:r>
                        <a:rPr lang="en-US" sz="600" b="0" i="0" u="none" strike="noStrike" dirty="0" err="1">
                          <a:solidFill>
                            <a:srgbClr val="000000"/>
                          </a:solidFill>
                          <a:effectLst/>
                          <a:latin typeface="Tahoma" panose="020B0604030504040204" pitchFamily="34" charset="0"/>
                        </a:rPr>
                        <a:t>Planı</a:t>
                      </a:r>
                      <a:endParaRPr lang="en-US" sz="600" b="0" i="0" u="none" strike="noStrike" dirty="0">
                        <a:solidFill>
                          <a:srgbClr val="000000"/>
                        </a:solidFill>
                        <a:effectLst/>
                        <a:latin typeface="Tahom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r>
                        <a:rPr lang="en-US" sz="600" b="1" i="0" u="none" strike="noStrike" dirty="0">
                          <a:solidFill>
                            <a:srgbClr val="000000"/>
                          </a:solidFill>
                          <a:effectLst/>
                          <a:latin typeface="Verdan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r>
                        <a:rPr lang="en-US" sz="600" b="1" i="0" u="none" strike="noStrike" dirty="0">
                          <a:solidFill>
                            <a:srgbClr val="000000"/>
                          </a:solidFill>
                          <a:effectLst/>
                          <a:latin typeface="Verdan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r>
                        <a:rPr lang="en-US" sz="600" b="1" i="0" u="none" strike="noStrike" dirty="0">
                          <a:solidFill>
                            <a:srgbClr val="000000"/>
                          </a:solidFill>
                          <a:effectLst/>
                          <a:latin typeface="Verdan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r>
                        <a:rPr lang="en-US" sz="600" b="1" i="0" u="none" strike="noStrike" dirty="0">
                          <a:solidFill>
                            <a:srgbClr val="000000"/>
                          </a:solidFill>
                          <a:effectLst/>
                          <a:latin typeface="Verdan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r>
                        <a:rPr lang="en-US" sz="600" b="1" i="0" u="none" strike="noStrike" dirty="0">
                          <a:solidFill>
                            <a:srgbClr val="000000"/>
                          </a:solidFill>
                          <a:effectLst/>
                          <a:latin typeface="Verdan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r>
                        <a:rPr lang="en-US" sz="600" b="1" i="0" u="none" strike="noStrike">
                          <a:solidFill>
                            <a:srgbClr val="000000"/>
                          </a:solidFill>
                          <a:effectLst/>
                          <a:latin typeface="Verdan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600" b="1" i="0" u="none" strike="noStrike" dirty="0">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500" b="0" i="0" u="none" strike="noStrike" dirty="0">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500" b="0" i="0" u="none" strike="noStrike" dirty="0">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500" b="0" i="0" u="none" strike="noStrike" dirty="0">
                        <a:solidFill>
                          <a:srgbClr val="000000"/>
                        </a:solidFill>
                        <a:effectLst/>
                        <a:latin typeface="Verdana" panose="020B060403050404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extLst>
                  <a:ext uri="{0D108BD9-81ED-4DB2-BD59-A6C34878D82A}">
                    <a16:rowId xmlns:a16="http://schemas.microsoft.com/office/drawing/2014/main" val="3845204288"/>
                  </a:ext>
                </a:extLst>
              </a:tr>
              <a:tr h="120682">
                <a:tc>
                  <a:txBody>
                    <a:bodyPr/>
                    <a:lstStyle/>
                    <a:p>
                      <a:pPr algn="l" fontAlgn="b"/>
                      <a:endParaRPr lang="en-US" sz="600" b="0" i="0" u="none" strike="noStrike" dirty="0">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ctr"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ctr"/>
                      <a:endParaRPr lang="en-US" sz="600" b="0" i="0" u="none" strike="noStrike">
                        <a:solidFill>
                          <a:srgbClr val="000000"/>
                        </a:solidFill>
                        <a:effectLst/>
                        <a:latin typeface="Verdana" panose="020B0604030504040204" pitchFamily="34" charset="0"/>
                      </a:endParaRPr>
                    </a:p>
                  </a:txBody>
                  <a:tcPr marL="0" marR="0" marT="0" marB="0" anchor="ctr">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1"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1"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1"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1"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1"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1"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1"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gridSpan="22">
                  <a:txBody>
                    <a:bodyPr/>
                    <a:lstStyle/>
                    <a:p>
                      <a:pPr algn="l" fontAlgn="b"/>
                      <a:r>
                        <a:rPr lang="nn-NO" sz="600" b="0" i="0" u="none" strike="noStrike">
                          <a:solidFill>
                            <a:srgbClr val="000000"/>
                          </a:solidFill>
                          <a:effectLst/>
                          <a:latin typeface="Tahoma" panose="020B0604030504040204" pitchFamily="34" charset="0"/>
                        </a:rPr>
                        <a:t>ISO 9001:2015 Kalite Yönetim Sistemi Standardı</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757603720"/>
                  </a:ext>
                </a:extLst>
              </a:tr>
              <a:tr h="120682">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dirty="0">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ctr" fontAlgn="b"/>
                      <a:endParaRPr lang="en-US" sz="600" b="0" i="0" u="none" strike="noStrike" dirty="0">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ctr"/>
                      <a:endParaRPr lang="en-US" sz="600" b="0" i="0" u="none" strike="noStrike">
                        <a:solidFill>
                          <a:srgbClr val="000000"/>
                        </a:solidFill>
                        <a:effectLst/>
                        <a:latin typeface="Verdana" panose="020B0604030504040204" pitchFamily="34" charset="0"/>
                      </a:endParaRPr>
                    </a:p>
                  </a:txBody>
                  <a:tcPr marL="0" marR="0" marT="0" marB="0" anchor="ctr">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gridSpan="29">
                  <a:txBody>
                    <a:bodyPr/>
                    <a:lstStyle/>
                    <a:p>
                      <a:pPr algn="l" fontAlgn="b"/>
                      <a:r>
                        <a:rPr lang="en-US" sz="600" b="0" i="0" u="none" strike="noStrike">
                          <a:solidFill>
                            <a:srgbClr val="000000"/>
                          </a:solidFill>
                          <a:effectLst/>
                          <a:latin typeface="Tahoma" panose="020B0604030504040204" pitchFamily="34" charset="0"/>
                        </a:rPr>
                        <a:t>ISO 10002:2014 Müşteri Memnuniyet Yönetim Sistemi Standardı</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309144941"/>
                  </a:ext>
                </a:extLst>
              </a:tr>
              <a:tr h="186316">
                <a:tc gridSpan="2">
                  <a:txBody>
                    <a:bodyPr/>
                    <a:lstStyle/>
                    <a:p>
                      <a:pPr algn="l" fontAlgn="b"/>
                      <a:r>
                        <a:rPr lang="en-US" sz="600" b="1" i="0" u="none" strike="noStrike">
                          <a:solidFill>
                            <a:srgbClr val="000000"/>
                          </a:solidFill>
                          <a:effectLst/>
                          <a:latin typeface="Verdana" panose="020B0604030504040204" pitchFamily="34" charset="0"/>
                        </a:rPr>
                        <a:t>KAYNAK TANIMLAMALARI</a:t>
                      </a:r>
                    </a:p>
                  </a:txBody>
                  <a:tcPr marL="0" marR="0" marT="0" marB="0" anchor="b">
                    <a:lnL>
                      <a:noFill/>
                    </a:lnL>
                    <a:lnR w="6350" cap="flat" cmpd="sng" algn="ctr">
                      <a:solidFill>
                        <a:srgbClr val="000000"/>
                      </a:solidFill>
                      <a:prstDash val="dot"/>
                      <a:round/>
                      <a:headEnd type="none" w="med" len="med"/>
                      <a:tailEnd type="none" w="med" len="med"/>
                    </a:lnR>
                    <a:lnT>
                      <a:noFill/>
                    </a:lnT>
                    <a:lnB>
                      <a:noFill/>
                    </a:lnB>
                  </a:tcPr>
                </a:tc>
                <a:tc hMerge="1">
                  <a:txBody>
                    <a:bodyPr/>
                    <a:lstStyle/>
                    <a:p>
                      <a:endParaRPr lang="en-US"/>
                    </a:p>
                  </a:txBody>
                  <a:tcPr/>
                </a:tc>
                <a:tc gridSpan="2">
                  <a:txBody>
                    <a:bodyPr/>
                    <a:lstStyle/>
                    <a:p>
                      <a:pPr algn="ctr" fontAlgn="b"/>
                      <a:r>
                        <a:rPr lang="en-US" sz="600" b="1" i="0" u="none" strike="noStrike">
                          <a:solidFill>
                            <a:srgbClr val="000000"/>
                          </a:solidFill>
                          <a:effectLst/>
                          <a:latin typeface="Calibri" panose="020F0502020204030204" pitchFamily="34" charset="0"/>
                        </a:rPr>
                        <a:t>Yayın No</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en-US"/>
                    </a:p>
                  </a:txBody>
                  <a:tcPr/>
                </a:tc>
                <a:tc>
                  <a:txBody>
                    <a:bodyPr/>
                    <a:lstStyle/>
                    <a:p>
                      <a:pPr algn="ctr" fontAlgn="b"/>
                      <a:r>
                        <a:rPr lang="en-US" sz="600" b="1" i="0" u="none" strike="noStrike">
                          <a:solidFill>
                            <a:srgbClr val="000000"/>
                          </a:solidFill>
                          <a:effectLst/>
                          <a:latin typeface="Calibri" panose="020F0502020204030204" pitchFamily="34" charset="0"/>
                        </a:rPr>
                        <a:t>Rev.Tarihi</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9">
                  <a:txBody>
                    <a:bodyPr/>
                    <a:lstStyle/>
                    <a:p>
                      <a:pPr algn="ctr" fontAlgn="b"/>
                      <a:r>
                        <a:rPr lang="en-US" sz="600" b="1" i="0" u="none" strike="noStrike">
                          <a:solidFill>
                            <a:srgbClr val="000000"/>
                          </a:solidFill>
                          <a:effectLst/>
                          <a:latin typeface="Calibri" panose="020F0502020204030204" pitchFamily="34" charset="0"/>
                        </a:rPr>
                        <a:t>Rev. No</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5">
                  <a:txBody>
                    <a:bodyPr/>
                    <a:lstStyle/>
                    <a:p>
                      <a:pPr algn="ctr" fontAlgn="b"/>
                      <a:r>
                        <a:rPr lang="en-US" sz="600" b="1" i="0" u="none" strike="noStrike" dirty="0" err="1">
                          <a:solidFill>
                            <a:srgbClr val="000000"/>
                          </a:solidFill>
                          <a:effectLst/>
                          <a:latin typeface="Calibri" panose="020F0502020204030204" pitchFamily="34" charset="0"/>
                        </a:rPr>
                        <a:t>Hazırlayan</a:t>
                      </a:r>
                      <a:endParaRPr lang="en-US" sz="6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3">
                  <a:txBody>
                    <a:bodyPr/>
                    <a:lstStyle/>
                    <a:p>
                      <a:pPr algn="ctr" fontAlgn="b"/>
                      <a:r>
                        <a:rPr lang="en-US" sz="600" b="1" i="0" u="none" strike="noStrike">
                          <a:solidFill>
                            <a:srgbClr val="000000"/>
                          </a:solidFill>
                          <a:effectLst/>
                          <a:latin typeface="Calibri" panose="020F0502020204030204" pitchFamily="34" charset="0"/>
                        </a:rPr>
                        <a:t>Onay</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6">
                  <a:txBody>
                    <a:bodyPr/>
                    <a:lstStyle/>
                    <a:p>
                      <a:pPr algn="ctr" fontAlgn="b"/>
                      <a:r>
                        <a:rPr lang="en-US" sz="600" b="1" i="0" u="none" strike="noStrike">
                          <a:solidFill>
                            <a:srgbClr val="000000"/>
                          </a:solidFill>
                          <a:effectLst/>
                          <a:latin typeface="Calibri" panose="020F0502020204030204" pitchFamily="34" charset="0"/>
                        </a:rPr>
                        <a:t>Kalite Sistem Onayı</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479628090"/>
                  </a:ext>
                </a:extLst>
              </a:tr>
              <a:tr h="120682">
                <a:tc gridSpan="2">
                  <a:txBody>
                    <a:bodyPr/>
                    <a:lstStyle/>
                    <a:p>
                      <a:pPr algn="l" fontAlgn="b"/>
                      <a:r>
                        <a:rPr lang="en-US" sz="600" b="0" i="0" u="none" strike="noStrike">
                          <a:solidFill>
                            <a:srgbClr val="000000"/>
                          </a:solidFill>
                          <a:effectLst/>
                          <a:latin typeface="Verdana" panose="020B0604030504040204" pitchFamily="34" charset="0"/>
                        </a:rPr>
                        <a:t>İG:İşgücü</a:t>
                      </a:r>
                    </a:p>
                  </a:txBody>
                  <a:tcPr marL="0" marR="0" marT="0" marB="0" anchor="b">
                    <a:lnL>
                      <a:noFill/>
                    </a:lnL>
                    <a:lnR w="6350" cap="flat" cmpd="sng" algn="ctr">
                      <a:solidFill>
                        <a:srgbClr val="000000"/>
                      </a:solidFill>
                      <a:prstDash val="dot"/>
                      <a:round/>
                      <a:headEnd type="none" w="med" len="med"/>
                      <a:tailEnd type="none" w="med" len="med"/>
                    </a:lnR>
                    <a:lnT>
                      <a:noFill/>
                    </a:lnT>
                    <a:lnB>
                      <a:noFill/>
                    </a:lnB>
                  </a:tcPr>
                </a:tc>
                <a:tc hMerge="1">
                  <a:txBody>
                    <a:bodyPr/>
                    <a:lstStyle/>
                    <a:p>
                      <a:endParaRPr lang="en-US"/>
                    </a:p>
                  </a:txBody>
                  <a:tcPr/>
                </a:tc>
                <a:tc rowSpan="5" gridSpan="2">
                  <a:txBody>
                    <a:bodyPr/>
                    <a:lstStyle/>
                    <a:p>
                      <a:pPr algn="ctr" fontAlgn="ctr"/>
                      <a:r>
                        <a:rPr lang="en-US" sz="600" b="1" i="0" u="none" strike="noStrike">
                          <a:solidFill>
                            <a:srgbClr val="000000"/>
                          </a:solidFill>
                          <a:effectLst/>
                          <a:latin typeface="Verdana" panose="020B0604030504040204" pitchFamily="34" charset="0"/>
                        </a:rPr>
                        <a:t>5/3/2018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5" hMerge="1">
                  <a:txBody>
                    <a:bodyPr/>
                    <a:lstStyle/>
                    <a:p>
                      <a:endParaRPr lang="en-US"/>
                    </a:p>
                  </a:txBody>
                  <a:tcPr/>
                </a:tc>
                <a:tc rowSpan="5">
                  <a:txBody>
                    <a:bodyPr/>
                    <a:lstStyle/>
                    <a:p>
                      <a:pPr algn="ctr" fontAlgn="ctr"/>
                      <a:r>
                        <a:rPr lang="en-US" sz="500" b="1" i="0" u="none" strike="noStrike">
                          <a:solidFill>
                            <a:srgbClr val="000000"/>
                          </a:solidFill>
                          <a:effectLst/>
                          <a:latin typeface="Verdana" panose="020B0604030504040204" pitchFamily="34" charset="0"/>
                        </a:rPr>
                        <a:t>24.12.2020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5" gridSpan="9">
                  <a:txBody>
                    <a:bodyPr/>
                    <a:lstStyle/>
                    <a:p>
                      <a:pPr algn="ctr" fontAlgn="ctr"/>
                      <a:r>
                        <a:rPr lang="en-US" sz="600" b="1" i="0" u="none" strike="noStrike">
                          <a:solidFill>
                            <a:srgbClr val="000000"/>
                          </a:solidFill>
                          <a:effectLst/>
                          <a:latin typeface="Verdana" panose="020B0604030504040204" pitchFamily="34" charset="0"/>
                        </a:rPr>
                        <a:t>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gridSpan="15">
                  <a:txBody>
                    <a:bodyPr/>
                    <a:lstStyle/>
                    <a:p>
                      <a:pPr algn="ctr" fontAlgn="ctr"/>
                      <a:r>
                        <a:rPr lang="en-US" sz="600" b="1" i="0" u="none" strike="noStrike">
                          <a:solidFill>
                            <a:srgbClr val="000000"/>
                          </a:solidFill>
                          <a:effectLst/>
                          <a:latin typeface="Verdana" panose="020B0604030504040204" pitchFamily="34" charset="0"/>
                        </a:rPr>
                        <a:t>Hatice KARAÇELİK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gridSpan="13">
                  <a:txBody>
                    <a:bodyPr/>
                    <a:lstStyle/>
                    <a:p>
                      <a:pPr algn="ctr" fontAlgn="ctr"/>
                      <a:r>
                        <a:rPr lang="en-US" sz="600" b="1" i="0" u="none" strike="noStrike">
                          <a:solidFill>
                            <a:srgbClr val="000000"/>
                          </a:solidFill>
                          <a:effectLst/>
                          <a:latin typeface="Verdana" panose="020B0604030504040204" pitchFamily="34" charset="0"/>
                        </a:rPr>
                        <a:t>Prof. Dr. İsmail YÜKSEK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gridSpan="16">
                  <a:txBody>
                    <a:bodyPr/>
                    <a:lstStyle/>
                    <a:p>
                      <a:pPr algn="ctr" fontAlgn="ctr"/>
                      <a:r>
                        <a:rPr lang="en-US" sz="600" b="1" i="0" u="none" strike="noStrike">
                          <a:solidFill>
                            <a:srgbClr val="000000"/>
                          </a:solidFill>
                          <a:effectLst/>
                          <a:latin typeface="Verdana" panose="020B0604030504040204" pitchFamily="34" charset="0"/>
                        </a:rPr>
                        <a:t>Bilge ÜNLÜER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967897027"/>
                  </a:ext>
                </a:extLst>
              </a:tr>
              <a:tr h="120682">
                <a:tc gridSpan="2">
                  <a:txBody>
                    <a:bodyPr/>
                    <a:lstStyle/>
                    <a:p>
                      <a:pPr algn="l" fontAlgn="b"/>
                      <a:r>
                        <a:rPr lang="en-US" sz="600" b="0" i="0" u="none" strike="noStrike">
                          <a:solidFill>
                            <a:srgbClr val="000000"/>
                          </a:solidFill>
                          <a:effectLst/>
                          <a:latin typeface="Verdana" panose="020B0604030504040204" pitchFamily="34" charset="0"/>
                        </a:rPr>
                        <a:t>FS:Finansman</a:t>
                      </a:r>
                    </a:p>
                  </a:txBody>
                  <a:tcPr marL="0" marR="0" marT="0" marB="0" anchor="b">
                    <a:lnL>
                      <a:noFill/>
                    </a:lnL>
                    <a:lnR w="6350" cap="flat" cmpd="sng" algn="ctr">
                      <a:solidFill>
                        <a:srgbClr val="000000"/>
                      </a:solidFill>
                      <a:prstDash val="dot"/>
                      <a:round/>
                      <a:headEnd type="none" w="med" len="med"/>
                      <a:tailEnd type="none" w="med" len="med"/>
                    </a:lnR>
                    <a:lnT>
                      <a:noFill/>
                    </a:lnT>
                    <a:lnB>
                      <a:noFill/>
                    </a:lnB>
                  </a:tcPr>
                </a:tc>
                <a:tc h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gridSpan="9"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1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13"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16"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3808214181"/>
                  </a:ext>
                </a:extLst>
              </a:tr>
              <a:tr h="120682">
                <a:tc gridSpan="2">
                  <a:txBody>
                    <a:bodyPr/>
                    <a:lstStyle/>
                    <a:p>
                      <a:pPr algn="l" fontAlgn="b"/>
                      <a:r>
                        <a:rPr lang="en-US" sz="600" b="0" i="0" u="none" strike="noStrike">
                          <a:solidFill>
                            <a:srgbClr val="000000"/>
                          </a:solidFill>
                          <a:effectLst/>
                          <a:latin typeface="Verdana" panose="020B0604030504040204" pitchFamily="34" charset="0"/>
                        </a:rPr>
                        <a:t>KT:Katılım</a:t>
                      </a:r>
                    </a:p>
                  </a:txBody>
                  <a:tcPr marL="0" marR="0" marT="0" marB="0" anchor="b">
                    <a:lnL>
                      <a:noFill/>
                    </a:lnL>
                    <a:lnR w="6350" cap="flat" cmpd="sng" algn="ctr">
                      <a:solidFill>
                        <a:srgbClr val="000000"/>
                      </a:solidFill>
                      <a:prstDash val="dot"/>
                      <a:round/>
                      <a:headEnd type="none" w="med" len="med"/>
                      <a:tailEnd type="none" w="med" len="med"/>
                    </a:lnR>
                    <a:lnT>
                      <a:noFill/>
                    </a:lnT>
                    <a:lnB>
                      <a:noFill/>
                    </a:lnB>
                  </a:tcPr>
                </a:tc>
                <a:tc h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gridSpan="9"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1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13"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16"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1466289400"/>
                  </a:ext>
                </a:extLst>
              </a:tr>
              <a:tr h="120682">
                <a:tc gridSpan="2">
                  <a:txBody>
                    <a:bodyPr/>
                    <a:lstStyle/>
                    <a:p>
                      <a:pPr algn="l" fontAlgn="b"/>
                      <a:r>
                        <a:rPr lang="en-US" sz="600" b="0" i="0" u="none" strike="noStrike">
                          <a:solidFill>
                            <a:srgbClr val="000000"/>
                          </a:solidFill>
                          <a:effectLst/>
                          <a:latin typeface="Verdana" panose="020B0604030504040204" pitchFamily="34" charset="0"/>
                        </a:rPr>
                        <a:t>EK:Ekipman</a:t>
                      </a:r>
                    </a:p>
                  </a:txBody>
                  <a:tcPr marL="0" marR="0" marT="0" marB="0" anchor="b">
                    <a:lnL>
                      <a:noFill/>
                    </a:lnL>
                    <a:lnR w="6350" cap="flat" cmpd="sng" algn="ctr">
                      <a:solidFill>
                        <a:srgbClr val="000000"/>
                      </a:solidFill>
                      <a:prstDash val="dot"/>
                      <a:round/>
                      <a:headEnd type="none" w="med" len="med"/>
                      <a:tailEnd type="none" w="med" len="med"/>
                    </a:lnR>
                    <a:lnT>
                      <a:noFill/>
                    </a:lnT>
                    <a:lnB>
                      <a:noFill/>
                    </a:lnB>
                  </a:tcPr>
                </a:tc>
                <a:tc h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gridSpan="9"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1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13"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16"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1563680234"/>
                  </a:ext>
                </a:extLst>
              </a:tr>
              <a:tr h="120682">
                <a:tc gridSpan="2">
                  <a:txBody>
                    <a:bodyPr/>
                    <a:lstStyle/>
                    <a:p>
                      <a:pPr algn="l" fontAlgn="b"/>
                      <a:r>
                        <a:rPr lang="en-US" sz="600" b="0" i="0" u="none" strike="noStrike">
                          <a:solidFill>
                            <a:srgbClr val="000000"/>
                          </a:solidFill>
                          <a:effectLst/>
                          <a:latin typeface="Verdana" panose="020B0604030504040204" pitchFamily="34" charset="0"/>
                        </a:rPr>
                        <a:t>TK:Teknoloji</a:t>
                      </a:r>
                    </a:p>
                  </a:txBody>
                  <a:tcPr marL="0" marR="0" marT="0" marB="0" anchor="b">
                    <a:lnL>
                      <a:noFill/>
                    </a:lnL>
                    <a:lnR w="6350" cap="flat" cmpd="sng" algn="ctr">
                      <a:solidFill>
                        <a:srgbClr val="000000"/>
                      </a:solidFill>
                      <a:prstDash val="dot"/>
                      <a:round/>
                      <a:headEnd type="none" w="med" len="med"/>
                      <a:tailEnd type="none" w="med" len="med"/>
                    </a:lnR>
                    <a:lnT>
                      <a:noFill/>
                    </a:lnT>
                    <a:lnB>
                      <a:noFill/>
                    </a:lnB>
                  </a:tcPr>
                </a:tc>
                <a:tc h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gridSpan="9"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1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13"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16"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3414511049"/>
                  </a:ext>
                </a:extLst>
              </a:tr>
              <a:tr h="120682">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Calibri" panose="020F050202020403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6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5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5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5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5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5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5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5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5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endParaRPr lang="en-US" sz="500" b="1" i="0" u="none" strike="noStrike">
                        <a:solidFill>
                          <a:srgbClr val="000000"/>
                        </a:solidFill>
                        <a:effectLst/>
                        <a:latin typeface="Verdana" panose="020B0604030504040204" pitchFamily="34" charset="0"/>
                      </a:endParaRPr>
                    </a:p>
                  </a:txBody>
                  <a:tcPr marL="0" marR="0" marT="0"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174358165"/>
                  </a:ext>
                </a:extLst>
              </a:tr>
              <a:tr h="169604">
                <a:tc gridSpan="5">
                  <a:txBody>
                    <a:bodyPr/>
                    <a:lstStyle/>
                    <a:p>
                      <a:pPr algn="l" fontAlgn="b"/>
                      <a:r>
                        <a:rPr lang="en-US" sz="600" b="0" i="0" u="none" strike="noStrike" dirty="0">
                          <a:solidFill>
                            <a:srgbClr val="000000"/>
                          </a:solidFill>
                          <a:effectLst/>
                          <a:latin typeface="Verdana" panose="020B0604030504040204" pitchFamily="34" charset="0"/>
                        </a:rPr>
                        <a:t>Form No: KY-FR-0028 Tarihi:03.05.2018 Değ.No:0 Değ.Tarihi:24.12.2020</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ctr"/>
                      <a:endParaRPr lang="en-US" sz="600" b="0" i="0" u="none" strike="noStrike">
                        <a:solidFill>
                          <a:srgbClr val="000000"/>
                        </a:solidFill>
                        <a:effectLst/>
                        <a:latin typeface="Verdana" panose="020B0604030504040204" pitchFamily="34" charset="0"/>
                      </a:endParaRPr>
                    </a:p>
                  </a:txBody>
                  <a:tcPr marL="0" marR="0" marT="0" marB="0" anchor="ctr">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600" b="0" i="0" u="none" strike="noStrike" dirty="0">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Verdana" panose="020B0604030504040204" pitchFamily="34" charset="0"/>
                      </a:endParaRPr>
                    </a:p>
                  </a:txBody>
                  <a:tcPr marL="0" marR="0" marT="0" marB="0" anchor="b">
                    <a:lnL>
                      <a:noFill/>
                    </a:lnL>
                    <a:lnR>
                      <a:noFill/>
                    </a:lnR>
                    <a:lnT>
                      <a:noFill/>
                    </a:lnT>
                    <a:lnB>
                      <a:noFill/>
                    </a:lnB>
                  </a:tcPr>
                </a:tc>
                <a:tc>
                  <a:txBody>
                    <a:bodyPr/>
                    <a:lstStyle/>
                    <a:p>
                      <a:pPr algn="l" fontAlgn="b"/>
                      <a:endParaRPr lang="en-US" sz="500" b="0" i="0" u="none" strike="noStrike" dirty="0">
                        <a:solidFill>
                          <a:srgbClr val="000000"/>
                        </a:solidFill>
                        <a:effectLst/>
                        <a:latin typeface="Verdana" panose="020B060403050404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980441833"/>
                  </a:ext>
                </a:extLst>
              </a:tr>
            </a:tbl>
          </a:graphicData>
        </a:graphic>
      </p:graphicFrame>
    </p:spTree>
    <p:extLst>
      <p:ext uri="{BB962C8B-B14F-4D97-AF65-F5344CB8AC3E}">
        <p14:creationId xmlns:p14="http://schemas.microsoft.com/office/powerpoint/2010/main" val="37868990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11</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107504" y="2910482"/>
            <a:ext cx="284698" cy="43660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107504" y="3147021"/>
            <a:ext cx="284698" cy="42137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1" name="143 Metin kutusu"/>
          <p:cNvSpPr txBox="1"/>
          <p:nvPr/>
        </p:nvSpPr>
        <p:spPr>
          <a:xfrm rot="15868530">
            <a:off x="96009" y="2333010"/>
            <a:ext cx="835918" cy="1638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604919" y="3002353"/>
            <a:ext cx="301462" cy="29647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604919" y="3239709"/>
            <a:ext cx="301462" cy="28613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874616" y="2386834"/>
            <a:ext cx="457680" cy="27305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874616" y="2623371"/>
            <a:ext cx="457680"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2431202" y="2376488"/>
            <a:ext cx="620733" cy="27305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2431202" y="2613025"/>
            <a:ext cx="620733"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3" name="Table 2"/>
          <p:cNvGraphicFramePr>
            <a:graphicFrameLocks noGrp="1"/>
          </p:cNvGraphicFramePr>
          <p:nvPr>
            <p:extLst>
              <p:ext uri="{D42A27DB-BD31-4B8C-83A1-F6EECF244321}">
                <p14:modId xmlns:p14="http://schemas.microsoft.com/office/powerpoint/2010/main" val="1416455659"/>
              </p:ext>
            </p:extLst>
          </p:nvPr>
        </p:nvGraphicFramePr>
        <p:xfrm>
          <a:off x="107496" y="978985"/>
          <a:ext cx="8928999" cy="5742490"/>
        </p:xfrm>
        <a:graphic>
          <a:graphicData uri="http://schemas.openxmlformats.org/drawingml/2006/table">
            <a:tbl>
              <a:tblPr/>
              <a:tblGrid>
                <a:gridCol w="2107219">
                  <a:extLst>
                    <a:ext uri="{9D8B030D-6E8A-4147-A177-3AD203B41FA5}">
                      <a16:colId xmlns:a16="http://schemas.microsoft.com/office/drawing/2014/main" val="2951025894"/>
                    </a:ext>
                  </a:extLst>
                </a:gridCol>
                <a:gridCol w="752980">
                  <a:extLst>
                    <a:ext uri="{9D8B030D-6E8A-4147-A177-3AD203B41FA5}">
                      <a16:colId xmlns:a16="http://schemas.microsoft.com/office/drawing/2014/main" val="3606180207"/>
                    </a:ext>
                  </a:extLst>
                </a:gridCol>
                <a:gridCol w="118005">
                  <a:extLst>
                    <a:ext uri="{9D8B030D-6E8A-4147-A177-3AD203B41FA5}">
                      <a16:colId xmlns:a16="http://schemas.microsoft.com/office/drawing/2014/main" val="500171562"/>
                    </a:ext>
                  </a:extLst>
                </a:gridCol>
                <a:gridCol w="1517199">
                  <a:extLst>
                    <a:ext uri="{9D8B030D-6E8A-4147-A177-3AD203B41FA5}">
                      <a16:colId xmlns:a16="http://schemas.microsoft.com/office/drawing/2014/main" val="1646947769"/>
                    </a:ext>
                  </a:extLst>
                </a:gridCol>
                <a:gridCol w="123624">
                  <a:extLst>
                    <a:ext uri="{9D8B030D-6E8A-4147-A177-3AD203B41FA5}">
                      <a16:colId xmlns:a16="http://schemas.microsoft.com/office/drawing/2014/main" val="130519064"/>
                    </a:ext>
                  </a:extLst>
                </a:gridCol>
                <a:gridCol w="1011465">
                  <a:extLst>
                    <a:ext uri="{9D8B030D-6E8A-4147-A177-3AD203B41FA5}">
                      <a16:colId xmlns:a16="http://schemas.microsoft.com/office/drawing/2014/main" val="2674859035"/>
                    </a:ext>
                  </a:extLst>
                </a:gridCol>
                <a:gridCol w="146101">
                  <a:extLst>
                    <a:ext uri="{9D8B030D-6E8A-4147-A177-3AD203B41FA5}">
                      <a16:colId xmlns:a16="http://schemas.microsoft.com/office/drawing/2014/main" val="535486677"/>
                    </a:ext>
                  </a:extLst>
                </a:gridCol>
                <a:gridCol w="196675">
                  <a:extLst>
                    <a:ext uri="{9D8B030D-6E8A-4147-A177-3AD203B41FA5}">
                      <a16:colId xmlns:a16="http://schemas.microsoft.com/office/drawing/2014/main" val="1142987303"/>
                    </a:ext>
                  </a:extLst>
                </a:gridCol>
                <a:gridCol w="679930">
                  <a:extLst>
                    <a:ext uri="{9D8B030D-6E8A-4147-A177-3AD203B41FA5}">
                      <a16:colId xmlns:a16="http://schemas.microsoft.com/office/drawing/2014/main" val="2505016765"/>
                    </a:ext>
                  </a:extLst>
                </a:gridCol>
                <a:gridCol w="511353">
                  <a:extLst>
                    <a:ext uri="{9D8B030D-6E8A-4147-A177-3AD203B41FA5}">
                      <a16:colId xmlns:a16="http://schemas.microsoft.com/office/drawing/2014/main" val="971185016"/>
                    </a:ext>
                  </a:extLst>
                </a:gridCol>
                <a:gridCol w="741742">
                  <a:extLst>
                    <a:ext uri="{9D8B030D-6E8A-4147-A177-3AD203B41FA5}">
                      <a16:colId xmlns:a16="http://schemas.microsoft.com/office/drawing/2014/main" val="2554669046"/>
                    </a:ext>
                  </a:extLst>
                </a:gridCol>
                <a:gridCol w="140482">
                  <a:extLst>
                    <a:ext uri="{9D8B030D-6E8A-4147-A177-3AD203B41FA5}">
                      <a16:colId xmlns:a16="http://schemas.microsoft.com/office/drawing/2014/main" val="1644669973"/>
                    </a:ext>
                  </a:extLst>
                </a:gridCol>
                <a:gridCol w="140482">
                  <a:extLst>
                    <a:ext uri="{9D8B030D-6E8A-4147-A177-3AD203B41FA5}">
                      <a16:colId xmlns:a16="http://schemas.microsoft.com/office/drawing/2014/main" val="891441043"/>
                    </a:ext>
                  </a:extLst>
                </a:gridCol>
                <a:gridCol w="370871">
                  <a:extLst>
                    <a:ext uri="{9D8B030D-6E8A-4147-A177-3AD203B41FA5}">
                      <a16:colId xmlns:a16="http://schemas.microsoft.com/office/drawing/2014/main" val="3983354692"/>
                    </a:ext>
                  </a:extLst>
                </a:gridCol>
                <a:gridCol w="370871">
                  <a:extLst>
                    <a:ext uri="{9D8B030D-6E8A-4147-A177-3AD203B41FA5}">
                      <a16:colId xmlns:a16="http://schemas.microsoft.com/office/drawing/2014/main" val="1003247058"/>
                    </a:ext>
                  </a:extLst>
                </a:gridCol>
              </a:tblGrid>
              <a:tr h="207885">
                <a:tc rowSpan="2">
                  <a:txBody>
                    <a:bodyPr/>
                    <a:lstStyle/>
                    <a:p>
                      <a:pPr algn="ctr" fontAlgn="ctr"/>
                      <a:r>
                        <a:rPr lang="sv-SE" sz="700" b="1" i="0" u="none" strike="noStrike" dirty="0">
                          <a:solidFill>
                            <a:srgbClr val="000000"/>
                          </a:solidFill>
                          <a:effectLst/>
                          <a:latin typeface="Tahoma" panose="020B0604030504040204" pitchFamily="34" charset="0"/>
                        </a:rPr>
                        <a:t>Olası Risk Türü (Potential Risk Mode)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en-US" sz="7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en-US" sz="7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sv-SE" sz="7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en-US" sz="700" b="1" i="0" u="none" strike="noStrike" dirty="0" err="1">
                          <a:solidFill>
                            <a:srgbClr val="000000"/>
                          </a:solidFill>
                          <a:effectLst/>
                          <a:latin typeface="Tahoma" panose="020B0604030504040204" pitchFamily="34" charset="0"/>
                        </a:rPr>
                        <a:t>Faaliyetleri</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Sonuçları</a:t>
                      </a:r>
                      <a:r>
                        <a:rPr lang="en-US" sz="700" b="1" i="0" u="none" strike="noStrike" dirty="0">
                          <a:solidFill>
                            <a:srgbClr val="000000"/>
                          </a:solidFill>
                          <a:effectLst/>
                          <a:latin typeface="Tahoma" panose="020B0604030504040204" pitchFamily="34" charset="0"/>
                        </a:rPr>
                        <a:t>/Action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33883666"/>
                  </a:ext>
                </a:extLst>
              </a:tr>
              <a:tr h="1195647">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1" i="0" u="none" strike="noStrike">
                          <a:solidFill>
                            <a:srgbClr val="000000"/>
                          </a:solidFill>
                          <a:effectLst/>
                          <a:latin typeface="Tahoma" panose="020B0604030504040204" pitchFamily="34" charset="0"/>
                        </a:rPr>
                        <a:t>Gerçekleşen Faliyetler /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2572724198"/>
                  </a:ext>
                </a:extLst>
              </a:tr>
              <a:tr h="416210">
                <a:tc>
                  <a:txBody>
                    <a:bodyPr/>
                    <a:lstStyle/>
                    <a:p>
                      <a:pPr algn="l" fontAlgn="ctr"/>
                      <a:r>
                        <a:rPr lang="en-US" sz="800" b="0" i="0" u="none" strike="noStrike" dirty="0" smtClean="0">
                          <a:solidFill>
                            <a:srgbClr val="000000"/>
                          </a:solidFill>
                          <a:effectLst/>
                          <a:latin typeface="Calibri" panose="020F0502020204030204" pitchFamily="34" charset="0"/>
                        </a:rPr>
                        <a:t> </a:t>
                      </a:r>
                      <a:r>
                        <a:rPr lang="en-US" sz="800" b="0" i="0" u="none" strike="noStrike" dirty="0" err="1" smtClean="0">
                          <a:solidFill>
                            <a:srgbClr val="000000"/>
                          </a:solidFill>
                          <a:effectLst/>
                          <a:latin typeface="Calibri" panose="020F0502020204030204" pitchFamily="34" charset="0"/>
                        </a:rPr>
                        <a:t>Yeni</a:t>
                      </a:r>
                      <a:r>
                        <a:rPr lang="en-US" sz="800" b="0" i="0" u="none" strike="noStrike" dirty="0" smtClean="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mezun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Öğretim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Görevlilerinin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mevcudunun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fazla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olması</a:t>
                      </a:r>
                      <a:r>
                        <a:rPr lang="en-US" sz="800" b="0" i="0" u="none" strike="noStrike" dirty="0">
                          <a:solidFill>
                            <a:srgbClr val="000000"/>
                          </a:solidFill>
                          <a:effectLst/>
                          <a:latin typeface="Calibri" panose="020F0502020204030204" pitchFamily="34" charset="0"/>
                        </a:rPr>
                        <a:t> (Z-1.1)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dirty="0" err="1">
                          <a:solidFill>
                            <a:srgbClr val="000000"/>
                          </a:solidFill>
                          <a:effectLst/>
                          <a:latin typeface="Calibri" panose="020F0502020204030204" pitchFamily="34" charset="0"/>
                        </a:rPr>
                        <a:t>Sınıf</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içi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ders</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kalitesinin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düşmesi</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FF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Öğretim Görevlilerinin sınıf içi tecrübelerinin az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FF0000"/>
                          </a:solidFill>
                          <a:effectLst/>
                          <a:latin typeface="Calibri" panose="020F050202020403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Ders gözlemleri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FF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bri" panose="020F0502020204030204" pitchFamily="34" charset="0"/>
                        </a:rPr>
                        <a:t>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535380"/>
                  </a:ext>
                </a:extLst>
              </a:tr>
              <a:tr h="712745">
                <a:tc>
                  <a:txBody>
                    <a:bodyPr/>
                    <a:lstStyle/>
                    <a:p>
                      <a:pPr algn="l" fontAlgn="ctr"/>
                      <a:r>
                        <a:rPr lang="en-US" sz="800" b="0" i="0" u="none" strike="noStrike" dirty="0" smtClean="0">
                          <a:solidFill>
                            <a:srgbClr val="000000"/>
                          </a:solidFill>
                          <a:effectLst/>
                          <a:latin typeface="Calibri" panose="020F0502020204030204" pitchFamily="34" charset="0"/>
                        </a:rPr>
                        <a:t> </a:t>
                      </a:r>
                      <a:r>
                        <a:rPr lang="en-US" sz="800" b="0" i="0" u="none" strike="noStrike" dirty="0" err="1" smtClean="0">
                          <a:solidFill>
                            <a:srgbClr val="000000"/>
                          </a:solidFill>
                          <a:effectLst/>
                          <a:latin typeface="Calibri" panose="020F0502020204030204" pitchFamily="34" charset="0"/>
                        </a:rPr>
                        <a:t>Yeni</a:t>
                      </a:r>
                      <a:r>
                        <a:rPr lang="en-US" sz="800" b="0" i="0" u="none" strike="noStrike" dirty="0" smtClean="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mezun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Öğretim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Görevlilerinin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mevcudunun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fazla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olması</a:t>
                      </a:r>
                      <a:r>
                        <a:rPr lang="en-US" sz="800" b="0" i="0" u="none" strike="noStrike" dirty="0">
                          <a:solidFill>
                            <a:srgbClr val="000000"/>
                          </a:solidFill>
                          <a:effectLst/>
                          <a:latin typeface="Calibri" panose="020F0502020204030204" pitchFamily="34" charset="0"/>
                        </a:rPr>
                        <a:t> (Z-1.2)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Ölçme-Değerlendirme problemleri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FF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dirty="0" err="1">
                          <a:solidFill>
                            <a:srgbClr val="000000"/>
                          </a:solidFill>
                          <a:effectLst/>
                          <a:latin typeface="Calibri" panose="020F0502020204030204" pitchFamily="34" charset="0"/>
                        </a:rPr>
                        <a:t>Öğretim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görevlilerinin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yazma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ve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konuşma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sınavlarını</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notlandırma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tecrübelerinin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olmaması</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FF0000"/>
                          </a:solidFill>
                          <a:effectLst/>
                          <a:latin typeface="Calibri" panose="020F050202020403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Ölçme-Değerlendirme Komisyonunun düzenlediği Ölçme-Değerlendirme eğitimleri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FF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bri" panose="020F0502020204030204" pitchFamily="34" charset="0"/>
                        </a:rPr>
                        <a:t>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19282885"/>
                  </a:ext>
                </a:extLst>
              </a:tr>
              <a:tr h="832420">
                <a:tc>
                  <a:txBody>
                    <a:bodyPr/>
                    <a:lstStyle/>
                    <a:p>
                      <a:pPr algn="l" fontAlgn="ctr"/>
                      <a:r>
                        <a:rPr lang="en-US" sz="800" b="0" i="0" u="none" strike="noStrike" dirty="0">
                          <a:solidFill>
                            <a:srgbClr val="000000"/>
                          </a:solidFill>
                          <a:effectLst/>
                          <a:latin typeface="Calibri" panose="020F0502020204030204" pitchFamily="34" charset="0"/>
                        </a:rPr>
                        <a:t> YDYO </a:t>
                      </a:r>
                      <a:r>
                        <a:rPr lang="en-US" sz="800" b="0" i="0" u="none" strike="noStrike" dirty="0" err="1">
                          <a:solidFill>
                            <a:srgbClr val="000000"/>
                          </a:solidFill>
                          <a:effectLst/>
                          <a:latin typeface="Calibri" panose="020F0502020204030204" pitchFamily="34" charset="0"/>
                        </a:rPr>
                        <a:t>için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Öğrenci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Bilgi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Sisteminin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hazır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olmaması</a:t>
                      </a:r>
                      <a:r>
                        <a:rPr lang="en-US" sz="800" b="0" i="0" u="none" strike="noStrike" dirty="0">
                          <a:solidFill>
                            <a:srgbClr val="000000"/>
                          </a:solidFill>
                          <a:effectLst/>
                          <a:latin typeface="Calibri" panose="020F0502020204030204" pitchFamily="34" charset="0"/>
                        </a:rPr>
                        <a:t>(Z-2)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alibri" panose="020F0502020204030204" pitchFamily="34" charset="0"/>
                        </a:rPr>
                        <a:t>Öğrencilerin yoklama bilgilerini sistem üzerinden kendilerinin takip edememeleri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FF0000"/>
                          </a:solidFill>
                          <a:effectLst/>
                          <a:latin typeface="Calibri" panose="020F050202020403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dirty="0" err="1">
                          <a:solidFill>
                            <a:srgbClr val="000000"/>
                          </a:solidFill>
                          <a:effectLst/>
                          <a:latin typeface="Calibri" panose="020F0502020204030204" pitchFamily="34" charset="0"/>
                        </a:rPr>
                        <a:t>Hazırlık</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sınıfı</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modülünün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hazır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olmaması</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FF0000"/>
                          </a:solidFill>
                          <a:effectLst/>
                          <a:latin typeface="Calibri" panose="020F050202020403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Yoklamaların excel dosyasında tutulup, Öğretim Görevlilerinin öğrencilere bildirmesi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FF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bri" panose="020F0502020204030204" pitchFamily="34" charset="0"/>
                        </a:rPr>
                        <a:t>126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bri" panose="020F0502020204030204" pitchFamily="34" charset="0"/>
                        </a:rPr>
                        <a:t>Hazırlık sınıfı modülünün Öğrenci Bilgi sistemine yüklenmesi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Bilgi İşlem Müdürlüğü 01.04.2021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3348992"/>
                  </a:ext>
                </a:extLst>
              </a:tr>
              <a:tr h="554946">
                <a:tc>
                  <a:txBody>
                    <a:bodyPr/>
                    <a:lstStyle/>
                    <a:p>
                      <a:pPr algn="l" fontAlgn="ctr"/>
                      <a:r>
                        <a:rPr lang="en-US" sz="800" b="0" i="0" u="none" strike="noStrike" dirty="0" smtClean="0">
                          <a:solidFill>
                            <a:srgbClr val="000000"/>
                          </a:solidFill>
                          <a:effectLst/>
                          <a:latin typeface="Calibri" panose="020F0502020204030204" pitchFamily="34" charset="0"/>
                        </a:rPr>
                        <a:t> </a:t>
                      </a:r>
                      <a:r>
                        <a:rPr lang="en-US" sz="800" b="0" i="0" u="none" strike="noStrike" dirty="0" err="1" smtClean="0">
                          <a:solidFill>
                            <a:srgbClr val="000000"/>
                          </a:solidFill>
                          <a:effectLst/>
                          <a:latin typeface="Calibri" panose="020F0502020204030204" pitchFamily="34" charset="0"/>
                        </a:rPr>
                        <a:t>Sınıflardaki</a:t>
                      </a:r>
                      <a:r>
                        <a:rPr lang="en-US" sz="800" b="0" i="0" u="none" strike="noStrike" dirty="0" smtClean="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Teknik</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Arıza</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Derslerin geç başlaması ve eğitimin aksaması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FF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dirty="0">
                          <a:solidFill>
                            <a:srgbClr val="000000"/>
                          </a:solidFill>
                          <a:effectLst/>
                          <a:latin typeface="Calibri" panose="020F0502020204030204" pitchFamily="34" charset="0"/>
                        </a:rPr>
                        <a:t>Internet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FF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2-3 güne bir kontrol ediliyor ve güncelleniyor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FF0000"/>
                          </a:solidFill>
                          <a:effectLst/>
                          <a:latin typeface="Calibri" panose="020F050202020403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bri" panose="020F0502020204030204" pitchFamily="34" charset="0"/>
                        </a:rPr>
                        <a:t>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90795950"/>
                  </a:ext>
                </a:extLst>
              </a:tr>
              <a:tr h="554946">
                <a:tc>
                  <a:txBody>
                    <a:bodyPr/>
                    <a:lstStyle/>
                    <a:p>
                      <a:pPr algn="l" fontAlgn="ctr"/>
                      <a:r>
                        <a:rPr lang="en-US" sz="800" b="0" i="0" u="none" strike="noStrike" dirty="0" smtClean="0">
                          <a:solidFill>
                            <a:srgbClr val="000000"/>
                          </a:solidFill>
                          <a:effectLst/>
                          <a:latin typeface="Calibri" panose="020F0502020204030204" pitchFamily="34" charset="0"/>
                        </a:rPr>
                        <a:t> </a:t>
                      </a:r>
                      <a:r>
                        <a:rPr lang="en-US" sz="800" b="0" i="0" u="none" strike="noStrike" dirty="0" err="1" smtClean="0">
                          <a:solidFill>
                            <a:srgbClr val="000000"/>
                          </a:solidFill>
                          <a:effectLst/>
                          <a:latin typeface="Calibri" panose="020F0502020204030204" pitchFamily="34" charset="0"/>
                        </a:rPr>
                        <a:t>Sınıflardaki</a:t>
                      </a:r>
                      <a:r>
                        <a:rPr lang="en-US" sz="800" b="0" i="0" u="none" strike="noStrike" dirty="0" smtClean="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Teknik</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Arıza</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Derslerin geç başlaması ve eğitimin aksaması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FF0000"/>
                          </a:solidFill>
                          <a:effectLst/>
                          <a:latin typeface="Calibri" panose="020F050202020403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 Elektrik kesintisi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FF0000"/>
                          </a:solidFill>
                          <a:effectLst/>
                          <a:latin typeface="Calibri" panose="020F050202020403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dirty="0">
                          <a:solidFill>
                            <a:srgbClr val="000000"/>
                          </a:solidFill>
                          <a:effectLst/>
                          <a:latin typeface="Calibri" panose="020F0502020204030204" pitchFamily="34" charset="0"/>
                        </a:rPr>
                        <a:t>Yok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FF0000"/>
                          </a:solidFill>
                          <a:effectLst/>
                          <a:latin typeface="Calibri" panose="020F050202020403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bri" panose="020F050202020403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6232043"/>
                  </a:ext>
                </a:extLst>
              </a:tr>
              <a:tr h="554946">
                <a:tc>
                  <a:txBody>
                    <a:bodyPr/>
                    <a:lstStyle/>
                    <a:p>
                      <a:pPr algn="l" fontAlgn="ctr"/>
                      <a:r>
                        <a:rPr lang="en-US" sz="800" b="0" i="0" u="none" strike="noStrike" dirty="0" smtClean="0">
                          <a:solidFill>
                            <a:srgbClr val="000000"/>
                          </a:solidFill>
                          <a:effectLst/>
                          <a:latin typeface="Calibri" panose="020F0502020204030204" pitchFamily="34" charset="0"/>
                        </a:rPr>
                        <a:t> </a:t>
                      </a:r>
                      <a:r>
                        <a:rPr lang="en-US" sz="800" b="0" i="0" u="none" strike="noStrike" dirty="0" err="1" smtClean="0">
                          <a:solidFill>
                            <a:srgbClr val="000000"/>
                          </a:solidFill>
                          <a:effectLst/>
                          <a:latin typeface="Calibri" panose="020F0502020204030204" pitchFamily="34" charset="0"/>
                        </a:rPr>
                        <a:t>Sınıflardaki</a:t>
                      </a:r>
                      <a:r>
                        <a:rPr lang="en-US" sz="800" b="0" i="0" u="none" strike="noStrike" dirty="0" smtClean="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Teknik</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Arıza</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Derslerin geç başlaması ve eğitimin aksaması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FF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Projeksiyon ve ilgili cihazların teknik olarak çalışmaması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FF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Teknik ekip desteği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FF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effectLst/>
                          <a:latin typeface="Calibri" panose="020F0502020204030204" pitchFamily="34" charset="0"/>
                        </a:rPr>
                        <a:t>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3318873"/>
                  </a:ext>
                </a:extLst>
              </a:tr>
              <a:tr h="712745">
                <a:tc>
                  <a:txBody>
                    <a:bodyPr/>
                    <a:lstStyle/>
                    <a:p>
                      <a:pPr algn="l" fontAlgn="ctr"/>
                      <a:r>
                        <a:rPr lang="en-US" sz="800" b="0" i="0" u="none" strike="noStrike" dirty="0" smtClean="0">
                          <a:solidFill>
                            <a:srgbClr val="000000"/>
                          </a:solidFill>
                          <a:effectLst/>
                          <a:latin typeface="Calibri" panose="020F0502020204030204" pitchFamily="34" charset="0"/>
                        </a:rPr>
                        <a:t> </a:t>
                      </a:r>
                      <a:r>
                        <a:rPr lang="en-US" sz="800" b="0" i="0" u="none" strike="noStrike" dirty="0" err="1" smtClean="0">
                          <a:solidFill>
                            <a:srgbClr val="000000"/>
                          </a:solidFill>
                          <a:effectLst/>
                          <a:latin typeface="Calibri" panose="020F0502020204030204" pitchFamily="34" charset="0"/>
                        </a:rPr>
                        <a:t>Fotokopi</a:t>
                      </a:r>
                      <a:r>
                        <a:rPr lang="en-US" sz="800" b="0" i="0" u="none" strike="noStrike" dirty="0" smtClean="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Odasındaki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Cihazların</a:t>
                      </a:r>
                      <a:r>
                        <a:rPr lang="en-US" sz="800" b="0" i="0" u="none" strike="noStrike" dirty="0">
                          <a:solidFill>
                            <a:srgbClr val="000000"/>
                          </a:solidFill>
                          <a:effectLst/>
                          <a:latin typeface="Calibri" panose="020F0502020204030204" pitchFamily="34" charset="0"/>
                        </a:rPr>
                        <a:t>  </a:t>
                      </a:r>
                      <a:r>
                        <a:rPr lang="en-US" sz="800" b="0" i="0" u="none" strike="noStrike" dirty="0" smtClean="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Yazıcı</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Fotokopi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ve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Tarayıcı</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Arızası</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Ders ve sınav materyallerinin hazırlanmasının gecikmesi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FF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Cihazların periyodik bakımın zamanında yapılmaması/yetersizliği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FF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Düzenli Bakım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FF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Calibri" panose="020F0502020204030204" pitchFamily="34" charset="0"/>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7913698"/>
                  </a:ext>
                </a:extLst>
              </a:tr>
            </a:tbl>
          </a:graphicData>
        </a:graphic>
      </p:graphicFrame>
    </p:spTree>
    <p:extLst>
      <p:ext uri="{BB962C8B-B14F-4D97-AF65-F5344CB8AC3E}">
        <p14:creationId xmlns:p14="http://schemas.microsoft.com/office/powerpoint/2010/main" val="32387309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12</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107504" y="2910482"/>
            <a:ext cx="284698" cy="43660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107504" y="3147021"/>
            <a:ext cx="284698" cy="42137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1" name="143 Metin kutusu"/>
          <p:cNvSpPr txBox="1"/>
          <p:nvPr/>
        </p:nvSpPr>
        <p:spPr>
          <a:xfrm rot="15868530">
            <a:off x="96009" y="2333010"/>
            <a:ext cx="835918" cy="1638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604919" y="3002353"/>
            <a:ext cx="301462" cy="29647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604919" y="3239709"/>
            <a:ext cx="301462" cy="28613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874616" y="2386834"/>
            <a:ext cx="457680" cy="27305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874616" y="2623371"/>
            <a:ext cx="457680"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2431202" y="2376488"/>
            <a:ext cx="620733" cy="27305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2431202" y="2613025"/>
            <a:ext cx="620733"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e 1"/>
          <p:cNvGraphicFramePr>
            <a:graphicFrameLocks noGrp="1"/>
          </p:cNvGraphicFramePr>
          <p:nvPr>
            <p:extLst>
              <p:ext uri="{D42A27DB-BD31-4B8C-83A1-F6EECF244321}">
                <p14:modId xmlns:p14="http://schemas.microsoft.com/office/powerpoint/2010/main" val="3331453158"/>
              </p:ext>
            </p:extLst>
          </p:nvPr>
        </p:nvGraphicFramePr>
        <p:xfrm>
          <a:off x="107504" y="908720"/>
          <a:ext cx="8928999" cy="5812755"/>
        </p:xfrm>
        <a:graphic>
          <a:graphicData uri="http://schemas.openxmlformats.org/drawingml/2006/table">
            <a:tbl>
              <a:tblPr/>
              <a:tblGrid>
                <a:gridCol w="2107219">
                  <a:extLst>
                    <a:ext uri="{9D8B030D-6E8A-4147-A177-3AD203B41FA5}">
                      <a16:colId xmlns:a16="http://schemas.microsoft.com/office/drawing/2014/main" val="3739150676"/>
                    </a:ext>
                  </a:extLst>
                </a:gridCol>
                <a:gridCol w="752980">
                  <a:extLst>
                    <a:ext uri="{9D8B030D-6E8A-4147-A177-3AD203B41FA5}">
                      <a16:colId xmlns:a16="http://schemas.microsoft.com/office/drawing/2014/main" val="1440974091"/>
                    </a:ext>
                  </a:extLst>
                </a:gridCol>
                <a:gridCol w="118005">
                  <a:extLst>
                    <a:ext uri="{9D8B030D-6E8A-4147-A177-3AD203B41FA5}">
                      <a16:colId xmlns:a16="http://schemas.microsoft.com/office/drawing/2014/main" val="1023491111"/>
                    </a:ext>
                  </a:extLst>
                </a:gridCol>
                <a:gridCol w="1517199">
                  <a:extLst>
                    <a:ext uri="{9D8B030D-6E8A-4147-A177-3AD203B41FA5}">
                      <a16:colId xmlns:a16="http://schemas.microsoft.com/office/drawing/2014/main" val="3140975294"/>
                    </a:ext>
                  </a:extLst>
                </a:gridCol>
                <a:gridCol w="123624">
                  <a:extLst>
                    <a:ext uri="{9D8B030D-6E8A-4147-A177-3AD203B41FA5}">
                      <a16:colId xmlns:a16="http://schemas.microsoft.com/office/drawing/2014/main" val="3153917621"/>
                    </a:ext>
                  </a:extLst>
                </a:gridCol>
                <a:gridCol w="1011465">
                  <a:extLst>
                    <a:ext uri="{9D8B030D-6E8A-4147-A177-3AD203B41FA5}">
                      <a16:colId xmlns:a16="http://schemas.microsoft.com/office/drawing/2014/main" val="3812836779"/>
                    </a:ext>
                  </a:extLst>
                </a:gridCol>
                <a:gridCol w="146101">
                  <a:extLst>
                    <a:ext uri="{9D8B030D-6E8A-4147-A177-3AD203B41FA5}">
                      <a16:colId xmlns:a16="http://schemas.microsoft.com/office/drawing/2014/main" val="2126883369"/>
                    </a:ext>
                  </a:extLst>
                </a:gridCol>
                <a:gridCol w="196675">
                  <a:extLst>
                    <a:ext uri="{9D8B030D-6E8A-4147-A177-3AD203B41FA5}">
                      <a16:colId xmlns:a16="http://schemas.microsoft.com/office/drawing/2014/main" val="2588230995"/>
                    </a:ext>
                  </a:extLst>
                </a:gridCol>
                <a:gridCol w="679930">
                  <a:extLst>
                    <a:ext uri="{9D8B030D-6E8A-4147-A177-3AD203B41FA5}">
                      <a16:colId xmlns:a16="http://schemas.microsoft.com/office/drawing/2014/main" val="4014295923"/>
                    </a:ext>
                  </a:extLst>
                </a:gridCol>
                <a:gridCol w="511353">
                  <a:extLst>
                    <a:ext uri="{9D8B030D-6E8A-4147-A177-3AD203B41FA5}">
                      <a16:colId xmlns:a16="http://schemas.microsoft.com/office/drawing/2014/main" val="1239912701"/>
                    </a:ext>
                  </a:extLst>
                </a:gridCol>
                <a:gridCol w="741742">
                  <a:extLst>
                    <a:ext uri="{9D8B030D-6E8A-4147-A177-3AD203B41FA5}">
                      <a16:colId xmlns:a16="http://schemas.microsoft.com/office/drawing/2014/main" val="296028016"/>
                    </a:ext>
                  </a:extLst>
                </a:gridCol>
                <a:gridCol w="140482">
                  <a:extLst>
                    <a:ext uri="{9D8B030D-6E8A-4147-A177-3AD203B41FA5}">
                      <a16:colId xmlns:a16="http://schemas.microsoft.com/office/drawing/2014/main" val="1463869374"/>
                    </a:ext>
                  </a:extLst>
                </a:gridCol>
                <a:gridCol w="140482">
                  <a:extLst>
                    <a:ext uri="{9D8B030D-6E8A-4147-A177-3AD203B41FA5}">
                      <a16:colId xmlns:a16="http://schemas.microsoft.com/office/drawing/2014/main" val="942962551"/>
                    </a:ext>
                  </a:extLst>
                </a:gridCol>
                <a:gridCol w="370871">
                  <a:extLst>
                    <a:ext uri="{9D8B030D-6E8A-4147-A177-3AD203B41FA5}">
                      <a16:colId xmlns:a16="http://schemas.microsoft.com/office/drawing/2014/main" val="256619803"/>
                    </a:ext>
                  </a:extLst>
                </a:gridCol>
                <a:gridCol w="370871">
                  <a:extLst>
                    <a:ext uri="{9D8B030D-6E8A-4147-A177-3AD203B41FA5}">
                      <a16:colId xmlns:a16="http://schemas.microsoft.com/office/drawing/2014/main" val="3536332229"/>
                    </a:ext>
                  </a:extLst>
                </a:gridCol>
              </a:tblGrid>
              <a:tr h="229567">
                <a:tc rowSpan="2">
                  <a:txBody>
                    <a:bodyPr/>
                    <a:lstStyle/>
                    <a:p>
                      <a:pPr algn="ctr" fontAlgn="ctr"/>
                      <a:r>
                        <a:rPr lang="sv-SE" sz="700" b="1" i="0" u="none" strike="noStrike" dirty="0">
                          <a:solidFill>
                            <a:srgbClr val="000000"/>
                          </a:solidFill>
                          <a:effectLst/>
                          <a:latin typeface="Tahoma" panose="020B0604030504040204" pitchFamily="34" charset="0"/>
                        </a:rPr>
                        <a:t>Olası Risk Türü (Potential Risk Mode)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en-US" sz="700" b="1" i="0" u="none" strike="noStrike" dirty="0" err="1">
                          <a:solidFill>
                            <a:srgbClr val="000000"/>
                          </a:solidFill>
                          <a:effectLst/>
                          <a:latin typeface="Tahoma" panose="020B0604030504040204" pitchFamily="34" charset="0"/>
                        </a:rPr>
                        <a:t>Riskin</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Olası</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Etkileri</a:t>
                      </a:r>
                      <a:r>
                        <a:rPr lang="en-US" sz="700" b="1" i="0" u="none" strike="noStrike" dirty="0">
                          <a:solidFill>
                            <a:srgbClr val="000000"/>
                          </a:solidFill>
                          <a:effectLst/>
                          <a:latin typeface="Tahoma" panose="020B0604030504040204" pitchFamily="34" charset="0"/>
                        </a:rPr>
                        <a:t>/Potential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dirty="0" err="1">
                          <a:solidFill>
                            <a:srgbClr val="000000"/>
                          </a:solidFill>
                          <a:effectLst/>
                          <a:latin typeface="Tahoma" panose="020B0604030504040204" pitchFamily="34" charset="0"/>
                        </a:rPr>
                        <a:t>Şiddet</a:t>
                      </a:r>
                      <a:endParaRPr lang="en-US" sz="700" b="1" i="0" u="none" strike="noStrike" dirty="0">
                        <a:solidFill>
                          <a:srgbClr val="000000"/>
                        </a:solidFill>
                        <a:effectLst/>
                        <a:latin typeface="Tahoma" panose="020B0604030504040204" pitchFamily="34" charset="0"/>
                      </a:endParaRP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en-US" sz="700" b="1" i="0" u="none" strike="noStrike" dirty="0" err="1">
                          <a:solidFill>
                            <a:srgbClr val="000000"/>
                          </a:solidFill>
                          <a:effectLst/>
                          <a:latin typeface="Tahoma" panose="020B0604030504040204" pitchFamily="34" charset="0"/>
                        </a:rPr>
                        <a:t>Riskin</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Sebebi</a:t>
                      </a:r>
                      <a:r>
                        <a:rPr lang="en-US" sz="700" b="1" i="0" u="none" strike="noStrike" dirty="0">
                          <a:solidFill>
                            <a:srgbClr val="000000"/>
                          </a:solidFill>
                          <a:effectLst/>
                          <a:latin typeface="Tahoma" panose="020B0604030504040204" pitchFamily="34" charset="0"/>
                        </a:rPr>
                        <a:t>/Potential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sv-SE" sz="700" b="1" i="0" u="none" strike="noStrike" dirty="0">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dirty="0" err="1">
                          <a:solidFill>
                            <a:srgbClr val="000000"/>
                          </a:solidFill>
                          <a:effectLst/>
                          <a:latin typeface="Tahoma" panose="020B0604030504040204" pitchFamily="34" charset="0"/>
                        </a:rPr>
                        <a:t>Önerilen</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Faaliyetler</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Recomended</a:t>
                      </a:r>
                      <a:r>
                        <a:rPr lang="en-US" sz="700" b="1" i="0" u="none" strike="noStrike" dirty="0">
                          <a:solidFill>
                            <a:srgbClr val="000000"/>
                          </a:solidFill>
                          <a:effectLst/>
                          <a:latin typeface="Tahoma" panose="020B0604030504040204" pitchFamily="34" charset="0"/>
                        </a:rPr>
                        <a:t>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dirty="0" err="1">
                          <a:solidFill>
                            <a:srgbClr val="000000"/>
                          </a:solidFill>
                          <a:effectLst/>
                          <a:latin typeface="Tahoma" panose="020B0604030504040204" pitchFamily="34" charset="0"/>
                        </a:rPr>
                        <a:t>Sorumlu</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ve</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Hedef</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Tamamlama</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Tarihi</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Responibility</a:t>
                      </a:r>
                      <a:r>
                        <a:rPr lang="en-US" sz="700" b="1" i="0" u="none" strike="noStrike" dirty="0">
                          <a:solidFill>
                            <a:srgbClr val="000000"/>
                          </a:solidFill>
                          <a:effectLst/>
                          <a:latin typeface="Tahoma" panose="020B0604030504040204" pitchFamily="34" charset="0"/>
                        </a:rPr>
                        <a:t>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en-US" sz="700" b="1" i="0" u="none" strike="noStrike" dirty="0" err="1">
                          <a:solidFill>
                            <a:srgbClr val="000000"/>
                          </a:solidFill>
                          <a:effectLst/>
                          <a:latin typeface="Tahoma" panose="020B0604030504040204" pitchFamily="34" charset="0"/>
                        </a:rPr>
                        <a:t>Faaliyetleri</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Sonuçları</a:t>
                      </a:r>
                      <a:r>
                        <a:rPr lang="en-US" sz="700" b="1" i="0" u="none" strike="noStrike" dirty="0">
                          <a:solidFill>
                            <a:srgbClr val="000000"/>
                          </a:solidFill>
                          <a:effectLst/>
                          <a:latin typeface="Tahoma" panose="020B0604030504040204" pitchFamily="34" charset="0"/>
                        </a:rPr>
                        <a:t>/Action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62881449"/>
                  </a:ext>
                </a:extLst>
              </a:tr>
              <a:tr h="103363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1" i="0" u="none" strike="noStrike" dirty="0" err="1">
                          <a:solidFill>
                            <a:srgbClr val="000000"/>
                          </a:solidFill>
                          <a:effectLst/>
                          <a:latin typeface="Tahoma" panose="020B0604030504040204" pitchFamily="34" charset="0"/>
                        </a:rPr>
                        <a:t>Gerçekleşen</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Faliyetler</a:t>
                      </a:r>
                      <a:r>
                        <a:rPr lang="en-US" sz="700" b="1" i="0" u="none" strike="noStrike" dirty="0">
                          <a:solidFill>
                            <a:srgbClr val="000000"/>
                          </a:solidFill>
                          <a:effectLst/>
                          <a:latin typeface="Tahoma" panose="020B0604030504040204" pitchFamily="34" charset="0"/>
                        </a:rPr>
                        <a:t> /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dirty="0" err="1">
                          <a:solidFill>
                            <a:srgbClr val="000000"/>
                          </a:solidFill>
                          <a:effectLst/>
                          <a:latin typeface="Tahoma" panose="020B0604030504040204" pitchFamily="34" charset="0"/>
                        </a:rPr>
                        <a:t>Şiddet</a:t>
                      </a:r>
                      <a:endParaRPr lang="en-US" sz="700" b="1" i="0" u="none" strike="noStrike" dirty="0">
                        <a:solidFill>
                          <a:srgbClr val="000000"/>
                        </a:solidFill>
                        <a:effectLst/>
                        <a:latin typeface="Tahoma" panose="020B0604030504040204" pitchFamily="34" charset="0"/>
                      </a:endParaRP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dirty="0" err="1">
                          <a:solidFill>
                            <a:srgbClr val="000000"/>
                          </a:solidFill>
                          <a:effectLst/>
                          <a:latin typeface="Tahoma" panose="020B0604030504040204" pitchFamily="34" charset="0"/>
                        </a:rPr>
                        <a:t>Olasılık</a:t>
                      </a:r>
                      <a:r>
                        <a:rPr lang="en-US" sz="700" b="1" i="0" u="none" strike="noStrike" dirty="0">
                          <a:solidFill>
                            <a:srgbClr val="000000"/>
                          </a:solidFill>
                          <a:effectLst/>
                          <a:latin typeface="Tahoma" panose="020B0604030504040204" pitchFamily="34" charset="0"/>
                        </a:rPr>
                        <a:t>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dirty="0" err="1">
                          <a:solidFill>
                            <a:srgbClr val="000000"/>
                          </a:solidFill>
                          <a:effectLst/>
                          <a:latin typeface="Tahoma" panose="020B0604030504040204" pitchFamily="34" charset="0"/>
                        </a:rPr>
                        <a:t>Keşif</a:t>
                      </a:r>
                      <a:endParaRPr lang="en-US" sz="700" b="1" i="0" u="none" strike="noStrike" dirty="0">
                        <a:solidFill>
                          <a:srgbClr val="000000"/>
                        </a:solidFill>
                        <a:effectLst/>
                        <a:latin typeface="Tahoma" panose="020B0604030504040204" pitchFamily="34" charset="0"/>
                      </a:endParaRP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dirty="0">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1297013421"/>
                  </a:ext>
                </a:extLst>
              </a:tr>
              <a:tr h="473484">
                <a:tc>
                  <a:txBody>
                    <a:bodyPr/>
                    <a:lstStyle/>
                    <a:p>
                      <a:pPr algn="l" fontAlgn="ctr"/>
                      <a:r>
                        <a:rPr lang="en-US" sz="800" b="0" i="0" u="none" strike="noStrike" dirty="0" err="1">
                          <a:solidFill>
                            <a:srgbClr val="000000"/>
                          </a:solidFill>
                          <a:effectLst/>
                          <a:latin typeface="Calibri" panose="020F0502020204030204" pitchFamily="34" charset="0"/>
                        </a:rPr>
                        <a:t>Eğitim-Öğretim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binasındaki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teknik</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arıza</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err="1">
                          <a:solidFill>
                            <a:srgbClr val="000000"/>
                          </a:solidFill>
                          <a:effectLst/>
                          <a:latin typeface="Calibri" panose="020F0502020204030204" pitchFamily="34" charset="0"/>
                        </a:rPr>
                        <a:t>Öğrencilerin</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derslere</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geç</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kalması</a:t>
                      </a:r>
                      <a:endParaRPr lang="en-US"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a:solidFill>
                            <a:srgbClr val="FF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Calibri" panose="020F0502020204030204" pitchFamily="34" charset="0"/>
                        </a:rPr>
                        <a:t>Asansör sayısının yetersizliği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a:solidFill>
                            <a:srgbClr val="FF0000"/>
                          </a:solidFill>
                          <a:effectLst/>
                          <a:latin typeface="Calibri" panose="020F050202020403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Calibri" panose="020F0502020204030204" pitchFamily="34" charset="0"/>
                        </a:rPr>
                        <a:t>Derslerin iki farklı saat grubunda başlayıp bitmesi (Örn. 9.00, 9.30)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a:solidFill>
                            <a:srgbClr val="FF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a:solidFill>
                            <a:srgbClr val="000000"/>
                          </a:solidFill>
                          <a:effectLst/>
                          <a:latin typeface="Calibri" panose="020F0502020204030204" pitchFamily="34" charset="0"/>
                        </a:rPr>
                        <a:t>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6149497"/>
                  </a:ext>
                </a:extLst>
              </a:tr>
              <a:tr h="473484">
                <a:tc>
                  <a:txBody>
                    <a:bodyPr/>
                    <a:lstStyle/>
                    <a:p>
                      <a:pPr algn="l" fontAlgn="ctr"/>
                      <a:r>
                        <a:rPr lang="en-US" sz="800" b="0" i="0" u="none" strike="noStrike">
                          <a:solidFill>
                            <a:srgbClr val="000000"/>
                          </a:solidFill>
                          <a:effectLst/>
                          <a:latin typeface="Calibri" panose="020F0502020204030204" pitchFamily="34" charset="0"/>
                        </a:rPr>
                        <a:t>Eğitim-Öğretim binasındaki teknik arıza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err="1">
                          <a:solidFill>
                            <a:srgbClr val="000000"/>
                          </a:solidFill>
                          <a:effectLst/>
                          <a:latin typeface="Calibri" panose="020F0502020204030204" pitchFamily="34" charset="0"/>
                        </a:rPr>
                        <a:t>Öğrencilerin</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derslere</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geç</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kalması</a:t>
                      </a:r>
                      <a:endParaRPr lang="en-US"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dirty="0">
                          <a:solidFill>
                            <a:srgbClr val="FF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err="1">
                          <a:solidFill>
                            <a:srgbClr val="000000"/>
                          </a:solidFill>
                          <a:effectLst/>
                          <a:latin typeface="Calibri" panose="020F0502020204030204" pitchFamily="34" charset="0"/>
                        </a:rPr>
                        <a:t>Asansörlerin</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yavaş</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çalışması</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ve</a:t>
                      </a:r>
                      <a:r>
                        <a:rPr lang="en-US" sz="700" b="0" i="0" u="none" strike="noStrike" dirty="0">
                          <a:solidFill>
                            <a:srgbClr val="000000"/>
                          </a:solidFill>
                          <a:effectLst/>
                          <a:latin typeface="Calibri" panose="020F0502020204030204" pitchFamily="34" charset="0"/>
                        </a:rPr>
                        <a:t> her </a:t>
                      </a:r>
                      <a:r>
                        <a:rPr lang="en-US" sz="700" b="0" i="0" u="none" strike="noStrike" dirty="0" err="1">
                          <a:solidFill>
                            <a:srgbClr val="000000"/>
                          </a:solidFill>
                          <a:effectLst/>
                          <a:latin typeface="Calibri" panose="020F0502020204030204" pitchFamily="34" charset="0"/>
                        </a:rPr>
                        <a:t>katta</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durmasından</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dolayı</a:t>
                      </a:r>
                      <a:r>
                        <a:rPr lang="en-US" sz="7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a:solidFill>
                            <a:srgbClr val="FF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Calibri" panose="020F0502020204030204" pitchFamily="34" charset="0"/>
                        </a:rPr>
                        <a:t>Servisin düzenli bakım yapması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a:solidFill>
                            <a:srgbClr val="FF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a:solidFill>
                            <a:srgbClr val="000000"/>
                          </a:solidFill>
                          <a:effectLst/>
                          <a:latin typeface="Calibri" panose="020F050202020403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7018006"/>
                  </a:ext>
                </a:extLst>
              </a:tr>
              <a:tr h="495378">
                <a:tc>
                  <a:txBody>
                    <a:bodyPr/>
                    <a:lstStyle/>
                    <a:p>
                      <a:pPr algn="l" fontAlgn="ctr"/>
                      <a:r>
                        <a:rPr lang="en-US" sz="800" b="0" i="0" u="none" strike="noStrike" dirty="0" err="1">
                          <a:solidFill>
                            <a:srgbClr val="000000"/>
                          </a:solidFill>
                          <a:effectLst/>
                          <a:latin typeface="Calibri" panose="020F0502020204030204" pitchFamily="34" charset="0"/>
                        </a:rPr>
                        <a:t>Öğrencilerimizin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çoğunluğunun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başlangıç</a:t>
                      </a:r>
                      <a:r>
                        <a:rPr lang="en-US" sz="800" b="0" i="0" u="none" strike="noStrike" dirty="0">
                          <a:solidFill>
                            <a:srgbClr val="000000"/>
                          </a:solidFill>
                          <a:effectLst/>
                          <a:latin typeface="Calibri" panose="020F0502020204030204" pitchFamily="34" charset="0"/>
                        </a:rPr>
                        <a:t> (A1) </a:t>
                      </a:r>
                      <a:r>
                        <a:rPr lang="en-US" sz="800" b="0" i="0" u="none" strike="noStrike" dirty="0" err="1">
                          <a:solidFill>
                            <a:srgbClr val="000000"/>
                          </a:solidFill>
                          <a:effectLst/>
                          <a:latin typeface="Calibri" panose="020F0502020204030204" pitchFamily="34" charset="0"/>
                        </a:rPr>
                        <a:t>seviyesinden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başlaması</a:t>
                      </a:r>
                      <a:r>
                        <a:rPr lang="en-US" sz="800" b="0" i="0" u="none" strike="noStrike" dirty="0">
                          <a:solidFill>
                            <a:srgbClr val="000000"/>
                          </a:solidFill>
                          <a:effectLst/>
                          <a:latin typeface="Calibri" panose="020F0502020204030204" pitchFamily="34" charset="0"/>
                        </a:rPr>
                        <a:t> (T1)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Calibri" panose="020F0502020204030204" pitchFamily="34" charset="0"/>
                        </a:rPr>
                        <a:t>İngilizce öğrenme sürecinin uzun ve daha zorlu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a:solidFill>
                            <a:srgbClr val="FF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err="1">
                          <a:solidFill>
                            <a:srgbClr val="000000"/>
                          </a:solidFill>
                          <a:effectLst/>
                          <a:latin typeface="Calibri" panose="020F0502020204030204" pitchFamily="34" charset="0"/>
                        </a:rPr>
                        <a:t>Orta</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öğretimdeki</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İngilizce</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dil</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derslerinin</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yetersiz</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olması</a:t>
                      </a:r>
                      <a:r>
                        <a:rPr lang="en-US" sz="700" b="0" i="0" u="none" strike="noStrike" dirty="0">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dirty="0">
                          <a:solidFill>
                            <a:srgbClr val="FF0000"/>
                          </a:solidFill>
                          <a:effectLst/>
                          <a:latin typeface="Calibri" panose="020F050202020403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Calibri" panose="020F0502020204030204" pitchFamily="34" charset="0"/>
                        </a:rPr>
                        <a:t>A1 Seviyesinde başlayan öğrecilere ofis saatlerinde etüt vermek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a:solidFill>
                            <a:srgbClr val="FF0000"/>
                          </a:solidFill>
                          <a:effectLst/>
                          <a:latin typeface="Calibri" panose="020F050202020403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a:solidFill>
                            <a:srgbClr val="000000"/>
                          </a:solidFill>
                          <a:effectLst/>
                          <a:latin typeface="Calibri" panose="020F0502020204030204" pitchFamily="34" charset="0"/>
                        </a:rPr>
                        <a:t>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08291"/>
                  </a:ext>
                </a:extLst>
              </a:tr>
              <a:tr h="495378">
                <a:tc>
                  <a:txBody>
                    <a:bodyPr/>
                    <a:lstStyle/>
                    <a:p>
                      <a:pPr algn="l" fontAlgn="ctr"/>
                      <a:r>
                        <a:rPr lang="en-US" sz="800" b="0" i="0" u="none" strike="noStrike">
                          <a:solidFill>
                            <a:srgbClr val="000000"/>
                          </a:solidFill>
                          <a:effectLst/>
                          <a:latin typeface="Calibri" panose="020F0502020204030204" pitchFamily="34" charset="0"/>
                        </a:rPr>
                        <a:t>Gelecek olan öğretim görevlilerinin yeterli tecrübede olmama olasılığı   (T2)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Calibri" panose="020F0502020204030204" pitchFamily="34" charset="0"/>
                        </a:rPr>
                        <a:t>Öğrenci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a:solidFill>
                            <a:srgbClr val="FF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Calibri" panose="020F0502020204030204" pitchFamily="34" charset="0"/>
                        </a:rPr>
                        <a:t>Tecrübeli öğretim görevlilerinin Antalya dışındaki büyük şehirlerdeki üniversitelerde görev alması ya da alanında yüksek lisansının olmaması.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a:solidFill>
                            <a:srgbClr val="FF0000"/>
                          </a:solidFill>
                          <a:effectLst/>
                          <a:latin typeface="Calibri" panose="020F050202020403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Akademik</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kadro</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ilanına</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daha</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erken</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çıkmak</a:t>
                      </a:r>
                      <a:r>
                        <a:rPr lang="en-US" sz="700" b="0" i="0" u="none" strike="noStrike" dirty="0">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a:solidFill>
                            <a:srgbClr val="FF0000"/>
                          </a:solidFill>
                          <a:effectLst/>
                          <a:latin typeface="Calibri" panose="020F050202020403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a:solidFill>
                            <a:srgbClr val="000000"/>
                          </a:solidFill>
                          <a:effectLst/>
                          <a:latin typeface="Calibri" panose="020F0502020204030204" pitchFamily="34" charset="0"/>
                        </a:rPr>
                        <a:t>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7801786"/>
                  </a:ext>
                </a:extLst>
              </a:tr>
              <a:tr h="660504">
                <a:tc>
                  <a:txBody>
                    <a:bodyPr/>
                    <a:lstStyle/>
                    <a:p>
                      <a:pPr algn="l" fontAlgn="ctr"/>
                      <a:r>
                        <a:rPr lang="en-US" sz="800" b="0" i="0" u="none" strike="noStrike">
                          <a:solidFill>
                            <a:srgbClr val="000000"/>
                          </a:solidFill>
                          <a:effectLst/>
                          <a:latin typeface="Calibri" panose="020F0502020204030204" pitchFamily="34" charset="0"/>
                        </a:rPr>
                        <a:t>Antalya'nın tecrübeli Öğretim Görevlileri için kariyer olanakları açısından daha az cazip bir şehir olması (T3)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Calibri" panose="020F0502020204030204" pitchFamily="34" charset="0"/>
                        </a:rPr>
                        <a:t>YDYO Müdürlüğü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a:solidFill>
                            <a:srgbClr val="FF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Calibri" panose="020F0502020204030204" pitchFamily="34" charset="0"/>
                        </a:rPr>
                        <a:t>Nitelikli personel havuzunun azlığı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a:solidFill>
                            <a:srgbClr val="FF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Calibri" panose="020F0502020204030204" pitchFamily="34" charset="0"/>
                        </a:rPr>
                        <a:t>Yeterlik Mülakatları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dirty="0">
                          <a:solidFill>
                            <a:srgbClr val="FF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dirty="0">
                          <a:solidFill>
                            <a:srgbClr val="000000"/>
                          </a:solidFill>
                          <a:effectLst/>
                          <a:latin typeface="Calibri" panose="020F0502020204030204" pitchFamily="34" charset="0"/>
                        </a:rPr>
                        <a:t>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6987967"/>
                  </a:ext>
                </a:extLst>
              </a:tr>
              <a:tr h="789142">
                <a:tc>
                  <a:txBody>
                    <a:bodyPr/>
                    <a:lstStyle/>
                    <a:p>
                      <a:pPr algn="l" fontAlgn="ctr"/>
                      <a:r>
                        <a:rPr lang="en-US" sz="800" b="0" i="0" u="none" strike="noStrike">
                          <a:solidFill>
                            <a:srgbClr val="000000"/>
                          </a:solidFill>
                          <a:effectLst/>
                          <a:latin typeface="Calibri" panose="020F0502020204030204" pitchFamily="34" charset="0"/>
                        </a:rPr>
                        <a:t>Uzaktan eğitim  sürecinde öğrencilerin üniversitesiye adapte olmakta güçlük çekmeleri (T4)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Calibri" panose="020F0502020204030204" pitchFamily="34" charset="0"/>
                        </a:rPr>
                        <a:t>Öğrencilerin okuldaki sistemi bilmemeleri, liseden üniversiteye geçiş sürecinin yaşanamaması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a:solidFill>
                            <a:srgbClr val="FF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Calibri" panose="020F0502020204030204" pitchFamily="34" charset="0"/>
                        </a:rPr>
                        <a:t>Dünya genelinde salgın bir hastalığın olması (Covid-19) sebebiyle uzaktan eğitimin zorunlu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a:solidFill>
                            <a:srgbClr val="FF0000"/>
                          </a:solidFill>
                          <a:effectLst/>
                          <a:latin typeface="Calibri" panose="020F0502020204030204"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Calibri" panose="020F0502020204030204" pitchFamily="34" charset="0"/>
                        </a:rPr>
                        <a:t>Öğrencilere e-posta, Teams uygulaması ve telefon aracılığıyla bilgilendirme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a:solidFill>
                            <a:srgbClr val="FF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1" i="0" u="none" strike="noStrike">
                          <a:solidFill>
                            <a:srgbClr val="000000"/>
                          </a:solidFill>
                          <a:effectLst/>
                          <a:latin typeface="Calibri" panose="020F0502020204030204" pitchFamily="34" charset="0"/>
                        </a:rPr>
                        <a:t>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dirty="0" err="1">
                          <a:solidFill>
                            <a:srgbClr val="000000"/>
                          </a:solidFill>
                          <a:effectLst/>
                          <a:latin typeface="Calibri" panose="020F0502020204030204" pitchFamily="34" charset="0"/>
                        </a:rPr>
                        <a:t>Katlanılması</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zorunlu</a:t>
                      </a:r>
                      <a:r>
                        <a:rPr lang="en-US" sz="700" b="0" i="0" u="none" strike="noStrike" dirty="0">
                          <a:solidFill>
                            <a:srgbClr val="000000"/>
                          </a:solidFill>
                          <a:effectLst/>
                          <a:latin typeface="Calibri" panose="020F0502020204030204" pitchFamily="34" charset="0"/>
                        </a:rPr>
                        <a:t>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1352975"/>
                  </a:ext>
                </a:extLst>
              </a:tr>
              <a:tr h="688704">
                <a:tc>
                  <a:txBody>
                    <a:bodyPr/>
                    <a:lstStyle/>
                    <a:p>
                      <a:pPr algn="l" fontAlgn="ctr"/>
                      <a:r>
                        <a:rPr lang="en-US" sz="800" b="0" i="0" u="none" strike="noStrike" dirty="0" err="1">
                          <a:solidFill>
                            <a:srgbClr val="000000"/>
                          </a:solidFill>
                          <a:effectLst/>
                          <a:latin typeface="Calibri" panose="020F0502020204030204" pitchFamily="34" charset="0"/>
                        </a:rPr>
                        <a:t>Öğretim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Görevlileri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ve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Öğrenciler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için</a:t>
                      </a:r>
                      <a:r>
                        <a:rPr lang="en-US" sz="800" b="0" i="0" u="none" strike="noStrike" dirty="0">
                          <a:solidFill>
                            <a:srgbClr val="000000"/>
                          </a:solidFill>
                          <a:effectLst/>
                          <a:latin typeface="Calibri" panose="020F0502020204030204" pitchFamily="34" charset="0"/>
                        </a:rPr>
                        <a:t> YDYO </a:t>
                      </a:r>
                      <a:r>
                        <a:rPr lang="en-US" sz="800" b="0" i="0" u="none" strike="noStrike" dirty="0" err="1">
                          <a:solidFill>
                            <a:srgbClr val="000000"/>
                          </a:solidFill>
                          <a:effectLst/>
                          <a:latin typeface="Calibri" panose="020F0502020204030204" pitchFamily="34" charset="0"/>
                        </a:rPr>
                        <a:t>Yönetim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kadrosuna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kolay</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ulaşılabilirlik</a:t>
                      </a:r>
                      <a:r>
                        <a:rPr lang="en-US" sz="800" b="0" i="0" u="none" strike="noStrike" dirty="0">
                          <a:solidFill>
                            <a:srgbClr val="000000"/>
                          </a:solidFill>
                          <a:effectLst/>
                          <a:latin typeface="Calibri" panose="020F0502020204030204" pitchFamily="34" charset="0"/>
                        </a:rPr>
                        <a:t> (G-7.1)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alibri" panose="020F0502020204030204" pitchFamily="34" charset="0"/>
                        </a:rPr>
                        <a:t>YDYO çalışanlarının zamanın verimli bir şekilde kullanılmasının engellenmesi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FF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alibri" panose="020F0502020204030204" pitchFamily="34" charset="0"/>
                        </a:rPr>
                        <a:t>YDYO yönetim kadrsounun iletişime açık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FF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alibri" panose="020F0502020204030204" pitchFamily="34" charset="0"/>
                        </a:rPr>
                        <a:t>Öğretim Görevlilerinin ve öğrencilerin randevu alarak YDYO yönetimi ile görüşmesi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FF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087376"/>
                  </a:ext>
                </a:extLst>
              </a:tr>
              <a:tr h="473484">
                <a:tc>
                  <a:txBody>
                    <a:bodyPr/>
                    <a:lstStyle/>
                    <a:p>
                      <a:pPr algn="l" fontAlgn="ctr"/>
                      <a:r>
                        <a:rPr lang="en-US" sz="800" b="0" i="0" u="none" strike="noStrike" dirty="0" err="1">
                          <a:solidFill>
                            <a:srgbClr val="000000"/>
                          </a:solidFill>
                          <a:effectLst/>
                          <a:latin typeface="Calibri" panose="020F0502020204030204" pitchFamily="34" charset="0"/>
                        </a:rPr>
                        <a:t>Öğrencilerin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öğretim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görevlilerine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kolay</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ulaşabilmesi</a:t>
                      </a:r>
                      <a:r>
                        <a:rPr lang="en-US" sz="800" b="0" i="0" u="none" strike="noStrike" dirty="0">
                          <a:solidFill>
                            <a:srgbClr val="000000"/>
                          </a:solidFill>
                          <a:effectLst/>
                          <a:latin typeface="Calibri" panose="020F0502020204030204" pitchFamily="34" charset="0"/>
                        </a:rPr>
                        <a:t> (G-7.2)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700" b="0" i="0" u="none" strike="noStrike">
                          <a:solidFill>
                            <a:srgbClr val="000000"/>
                          </a:solidFill>
                          <a:effectLst/>
                          <a:latin typeface="Calibri" panose="020F0502020204030204" pitchFamily="34" charset="0"/>
                        </a:rPr>
                        <a:t>Zamanın verimli bir şekilde kullanılmasının engellenmesi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700" b="1" i="0" u="none" strike="noStrike">
                          <a:solidFill>
                            <a:srgbClr val="FF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700" b="0" i="0" u="none" strike="noStrike">
                          <a:solidFill>
                            <a:srgbClr val="000000"/>
                          </a:solidFill>
                          <a:effectLst/>
                          <a:latin typeface="Calibri" panose="020F0502020204030204" pitchFamily="34" charset="0"/>
                        </a:rPr>
                        <a:t>Öğretim Görevlilerinin iletişime açık olması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700" b="1" i="0" u="none" strike="noStrike">
                          <a:solidFill>
                            <a:srgbClr val="FF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700" b="0" i="0" u="none" strike="noStrike">
                          <a:solidFill>
                            <a:srgbClr val="000000"/>
                          </a:solidFill>
                          <a:effectLst/>
                          <a:latin typeface="Calibri" panose="020F0502020204030204" pitchFamily="34" charset="0"/>
                        </a:rPr>
                        <a:t>Öğrencilerin Öğretim Görevlileriyle ofis saatlerinde görüşmesi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700" b="1" i="0" u="none" strike="noStrike">
                          <a:solidFill>
                            <a:srgbClr val="FF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700" b="1" i="0" u="none" strike="noStrike">
                          <a:solidFill>
                            <a:srgbClr val="000000"/>
                          </a:solidFill>
                          <a:effectLst/>
                          <a:latin typeface="Calibri" panose="020F0502020204030204" pitchFamily="34" charset="0"/>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700" b="1"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12898084"/>
                  </a:ext>
                </a:extLst>
              </a:tr>
            </a:tbl>
          </a:graphicData>
        </a:graphic>
      </p:graphicFrame>
    </p:spTree>
    <p:extLst>
      <p:ext uri="{BB962C8B-B14F-4D97-AF65-F5344CB8AC3E}">
        <p14:creationId xmlns:p14="http://schemas.microsoft.com/office/powerpoint/2010/main" val="17736623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13</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107504" y="2910482"/>
            <a:ext cx="284698" cy="43660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107504" y="3147021"/>
            <a:ext cx="284698" cy="42137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1" name="143 Metin kutusu"/>
          <p:cNvSpPr txBox="1"/>
          <p:nvPr/>
        </p:nvSpPr>
        <p:spPr>
          <a:xfrm rot="15868530">
            <a:off x="96009" y="2333010"/>
            <a:ext cx="835918" cy="1638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604919" y="3002353"/>
            <a:ext cx="301462" cy="29647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604919" y="3239709"/>
            <a:ext cx="301462" cy="28613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874616" y="2386834"/>
            <a:ext cx="457680" cy="27305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874616" y="2623371"/>
            <a:ext cx="457680"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2431202" y="2376488"/>
            <a:ext cx="620733" cy="27305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2431202" y="2613025"/>
            <a:ext cx="620733"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e 1"/>
          <p:cNvGraphicFramePr>
            <a:graphicFrameLocks noGrp="1"/>
          </p:cNvGraphicFramePr>
          <p:nvPr>
            <p:extLst>
              <p:ext uri="{D42A27DB-BD31-4B8C-83A1-F6EECF244321}">
                <p14:modId xmlns:p14="http://schemas.microsoft.com/office/powerpoint/2010/main" val="266707146"/>
              </p:ext>
            </p:extLst>
          </p:nvPr>
        </p:nvGraphicFramePr>
        <p:xfrm>
          <a:off x="107504" y="967374"/>
          <a:ext cx="8928994" cy="4765881"/>
        </p:xfrm>
        <a:graphic>
          <a:graphicData uri="http://schemas.openxmlformats.org/drawingml/2006/table">
            <a:tbl>
              <a:tblPr/>
              <a:tblGrid>
                <a:gridCol w="2107220">
                  <a:extLst>
                    <a:ext uri="{9D8B030D-6E8A-4147-A177-3AD203B41FA5}">
                      <a16:colId xmlns:a16="http://schemas.microsoft.com/office/drawing/2014/main" val="592214092"/>
                    </a:ext>
                  </a:extLst>
                </a:gridCol>
                <a:gridCol w="752980">
                  <a:extLst>
                    <a:ext uri="{9D8B030D-6E8A-4147-A177-3AD203B41FA5}">
                      <a16:colId xmlns:a16="http://schemas.microsoft.com/office/drawing/2014/main" val="4014824345"/>
                    </a:ext>
                  </a:extLst>
                </a:gridCol>
                <a:gridCol w="118004">
                  <a:extLst>
                    <a:ext uri="{9D8B030D-6E8A-4147-A177-3AD203B41FA5}">
                      <a16:colId xmlns:a16="http://schemas.microsoft.com/office/drawing/2014/main" val="212066524"/>
                    </a:ext>
                  </a:extLst>
                </a:gridCol>
                <a:gridCol w="1517199">
                  <a:extLst>
                    <a:ext uri="{9D8B030D-6E8A-4147-A177-3AD203B41FA5}">
                      <a16:colId xmlns:a16="http://schemas.microsoft.com/office/drawing/2014/main" val="2570437760"/>
                    </a:ext>
                  </a:extLst>
                </a:gridCol>
                <a:gridCol w="123624">
                  <a:extLst>
                    <a:ext uri="{9D8B030D-6E8A-4147-A177-3AD203B41FA5}">
                      <a16:colId xmlns:a16="http://schemas.microsoft.com/office/drawing/2014/main" val="2142231927"/>
                    </a:ext>
                  </a:extLst>
                </a:gridCol>
                <a:gridCol w="1011465">
                  <a:extLst>
                    <a:ext uri="{9D8B030D-6E8A-4147-A177-3AD203B41FA5}">
                      <a16:colId xmlns:a16="http://schemas.microsoft.com/office/drawing/2014/main" val="3541200797"/>
                    </a:ext>
                  </a:extLst>
                </a:gridCol>
                <a:gridCol w="146100">
                  <a:extLst>
                    <a:ext uri="{9D8B030D-6E8A-4147-A177-3AD203B41FA5}">
                      <a16:colId xmlns:a16="http://schemas.microsoft.com/office/drawing/2014/main" val="2519424072"/>
                    </a:ext>
                  </a:extLst>
                </a:gridCol>
                <a:gridCol w="196674">
                  <a:extLst>
                    <a:ext uri="{9D8B030D-6E8A-4147-A177-3AD203B41FA5}">
                      <a16:colId xmlns:a16="http://schemas.microsoft.com/office/drawing/2014/main" val="2229723358"/>
                    </a:ext>
                  </a:extLst>
                </a:gridCol>
                <a:gridCol w="679929">
                  <a:extLst>
                    <a:ext uri="{9D8B030D-6E8A-4147-A177-3AD203B41FA5}">
                      <a16:colId xmlns:a16="http://schemas.microsoft.com/office/drawing/2014/main" val="9227177"/>
                    </a:ext>
                  </a:extLst>
                </a:gridCol>
                <a:gridCol w="511352">
                  <a:extLst>
                    <a:ext uri="{9D8B030D-6E8A-4147-A177-3AD203B41FA5}">
                      <a16:colId xmlns:a16="http://schemas.microsoft.com/office/drawing/2014/main" val="3039002011"/>
                    </a:ext>
                  </a:extLst>
                </a:gridCol>
                <a:gridCol w="741741">
                  <a:extLst>
                    <a:ext uri="{9D8B030D-6E8A-4147-A177-3AD203B41FA5}">
                      <a16:colId xmlns:a16="http://schemas.microsoft.com/office/drawing/2014/main" val="3105870087"/>
                    </a:ext>
                  </a:extLst>
                </a:gridCol>
                <a:gridCol w="140482">
                  <a:extLst>
                    <a:ext uri="{9D8B030D-6E8A-4147-A177-3AD203B41FA5}">
                      <a16:colId xmlns:a16="http://schemas.microsoft.com/office/drawing/2014/main" val="15480059"/>
                    </a:ext>
                  </a:extLst>
                </a:gridCol>
                <a:gridCol w="140482">
                  <a:extLst>
                    <a:ext uri="{9D8B030D-6E8A-4147-A177-3AD203B41FA5}">
                      <a16:colId xmlns:a16="http://schemas.microsoft.com/office/drawing/2014/main" val="2205275256"/>
                    </a:ext>
                  </a:extLst>
                </a:gridCol>
                <a:gridCol w="370871">
                  <a:extLst>
                    <a:ext uri="{9D8B030D-6E8A-4147-A177-3AD203B41FA5}">
                      <a16:colId xmlns:a16="http://schemas.microsoft.com/office/drawing/2014/main" val="515399820"/>
                    </a:ext>
                  </a:extLst>
                </a:gridCol>
                <a:gridCol w="370871">
                  <a:extLst>
                    <a:ext uri="{9D8B030D-6E8A-4147-A177-3AD203B41FA5}">
                      <a16:colId xmlns:a16="http://schemas.microsoft.com/office/drawing/2014/main" val="3283335137"/>
                    </a:ext>
                  </a:extLst>
                </a:gridCol>
              </a:tblGrid>
              <a:tr h="184896">
                <a:tc rowSpan="2">
                  <a:txBody>
                    <a:bodyPr/>
                    <a:lstStyle/>
                    <a:p>
                      <a:pPr algn="ctr" fontAlgn="ctr"/>
                      <a:r>
                        <a:rPr lang="sv-SE" sz="700" b="1" i="0" u="none" strike="noStrike" dirty="0">
                          <a:solidFill>
                            <a:srgbClr val="000000"/>
                          </a:solidFill>
                          <a:effectLst/>
                          <a:latin typeface="Tahoma" panose="020B0604030504040204" pitchFamily="34" charset="0"/>
                        </a:rPr>
                        <a:t>Olası Risk Türü (Potential Risk Mode)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en-US" sz="7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en-US" sz="7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sv-SE" sz="7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en-US" sz="700" b="1" i="0" u="none" strike="noStrike" dirty="0" err="1">
                          <a:solidFill>
                            <a:srgbClr val="000000"/>
                          </a:solidFill>
                          <a:effectLst/>
                          <a:latin typeface="Tahoma" panose="020B0604030504040204" pitchFamily="34" charset="0"/>
                        </a:rPr>
                        <a:t>Faaliyetleri</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Sonuçları</a:t>
                      </a:r>
                      <a:r>
                        <a:rPr lang="en-US" sz="700" b="1" i="0" u="none" strike="noStrike" dirty="0">
                          <a:solidFill>
                            <a:srgbClr val="000000"/>
                          </a:solidFill>
                          <a:effectLst/>
                          <a:latin typeface="Tahoma" panose="020B0604030504040204" pitchFamily="34" charset="0"/>
                        </a:rPr>
                        <a:t>/Action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83307058"/>
                  </a:ext>
                </a:extLst>
              </a:tr>
              <a:tr h="92144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1" i="0" u="none" strike="noStrike">
                          <a:solidFill>
                            <a:srgbClr val="000000"/>
                          </a:solidFill>
                          <a:effectLst/>
                          <a:latin typeface="Tahoma" panose="020B0604030504040204" pitchFamily="34" charset="0"/>
                        </a:rPr>
                        <a:t>Gerçekleşen Faliyetler /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2687865610"/>
                  </a:ext>
                </a:extLst>
              </a:tr>
              <a:tr h="2537729">
                <a:tc>
                  <a:txBody>
                    <a:bodyPr/>
                    <a:lstStyle/>
                    <a:p>
                      <a:pPr algn="l" fontAlgn="ctr"/>
                      <a:r>
                        <a:rPr lang="en-US" sz="800" b="0" i="0" u="none" strike="noStrike" dirty="0" err="1">
                          <a:solidFill>
                            <a:srgbClr val="000000"/>
                          </a:solidFill>
                          <a:effectLst/>
                          <a:latin typeface="Calibri" panose="020F0502020204030204" pitchFamily="34" charset="0"/>
                        </a:rPr>
                        <a:t>Şikayet</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Yönetim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Sistemi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Seçmeli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olarak</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aldığımız</a:t>
                      </a:r>
                      <a:r>
                        <a:rPr lang="en-US" sz="800" b="0" i="0" u="none" strike="noStrike" dirty="0">
                          <a:solidFill>
                            <a:srgbClr val="000000"/>
                          </a:solidFill>
                          <a:effectLst/>
                          <a:latin typeface="Calibri" panose="020F0502020204030204" pitchFamily="34" charset="0"/>
                        </a:rPr>
                        <a:t> almanca-1 </a:t>
                      </a:r>
                      <a:r>
                        <a:rPr lang="en-US" sz="800" b="0" i="0" u="none" strike="noStrike" dirty="0" err="1">
                          <a:solidFill>
                            <a:srgbClr val="000000"/>
                          </a:solidFill>
                          <a:effectLst/>
                          <a:latin typeface="Calibri" panose="020F0502020204030204" pitchFamily="34" charset="0"/>
                        </a:rPr>
                        <a:t>dersinde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sınıftaki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çoğu</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öğrencinin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kitabı</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olmamasına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rağmen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ayrımcılık</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yapılarak</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kitabım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olmaması</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bahanesiyle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sınıftan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hocanın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zoruyla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çıkarıldım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Üstelik</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ders</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yoklaması</a:t>
                      </a:r>
                      <a:r>
                        <a:rPr lang="en-US" sz="800" b="0" i="0" u="none" strike="noStrike" dirty="0">
                          <a:solidFill>
                            <a:srgbClr val="000000"/>
                          </a:solidFill>
                          <a:effectLst/>
                          <a:latin typeface="Calibri" panose="020F0502020204030204" pitchFamily="34" charset="0"/>
                        </a:rPr>
                        <a:t> da </a:t>
                      </a:r>
                      <a:r>
                        <a:rPr lang="en-US" sz="800" b="0" i="0" u="none" strike="noStrike" dirty="0" err="1">
                          <a:solidFill>
                            <a:srgbClr val="000000"/>
                          </a:solidFill>
                          <a:effectLst/>
                          <a:latin typeface="Calibri" panose="020F0502020204030204" pitchFamily="34" charset="0"/>
                        </a:rPr>
                        <a:t>alınmıştı</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ve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yoklamada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imzam</a:t>
                      </a:r>
                      <a:r>
                        <a:rPr lang="en-US" sz="800" b="0" i="0" u="none" strike="noStrike" dirty="0">
                          <a:solidFill>
                            <a:srgbClr val="000000"/>
                          </a:solidFill>
                          <a:effectLst/>
                          <a:latin typeface="Calibri" panose="020F0502020204030204" pitchFamily="34" charset="0"/>
                        </a:rPr>
                        <a:t> da </a:t>
                      </a:r>
                      <a:r>
                        <a:rPr lang="en-US" sz="800" b="0" i="0" u="none" strike="noStrike" dirty="0" err="1">
                          <a:solidFill>
                            <a:srgbClr val="000000"/>
                          </a:solidFill>
                          <a:effectLst/>
                          <a:latin typeface="Calibri" panose="020F0502020204030204" pitchFamily="34" charset="0"/>
                        </a:rPr>
                        <a:t>bulunduğu</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için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bütün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sorumluluğun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hocaya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ait</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olduğu</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saatler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içerisinde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zorla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dersten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çıkarıldım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Arkadaşlarım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önünde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hiç</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bir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şey</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yapmamama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rağmen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rencide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edildim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Ayrıca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bu</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ders</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için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almış</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olduğumuz</a:t>
                      </a:r>
                      <a:r>
                        <a:rPr lang="en-US" sz="800" b="0" i="0" u="none" strike="noStrike" dirty="0">
                          <a:solidFill>
                            <a:srgbClr val="000000"/>
                          </a:solidFill>
                          <a:effectLst/>
                          <a:latin typeface="Calibri" panose="020F0502020204030204" pitchFamily="34" charset="0"/>
                        </a:rPr>
                        <a:t> section biz </a:t>
                      </a:r>
                      <a:r>
                        <a:rPr lang="en-US" sz="800" b="0" i="0" u="none" strike="noStrike" dirty="0" err="1">
                          <a:solidFill>
                            <a:srgbClr val="000000"/>
                          </a:solidFill>
                          <a:effectLst/>
                          <a:latin typeface="Calibri" panose="020F0502020204030204" pitchFamily="34" charset="0"/>
                        </a:rPr>
                        <a:t>mühendislik</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öğrencileri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için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açılmış</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olup</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tek</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hoca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seçeneği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ile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bizlere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sunulmuştur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Mühendislik</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öğrencilerinin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çok</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fazla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çakışması</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olduğu</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için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bu</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şekilde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okulumuz</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tarafından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yapılmıştır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Fakat</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dersi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veren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hocamız</a:t>
                      </a:r>
                      <a:r>
                        <a:rPr lang="en-US" sz="800" b="0" i="0" u="none" strike="noStrike" dirty="0">
                          <a:solidFill>
                            <a:srgbClr val="000000"/>
                          </a:solidFill>
                          <a:effectLst/>
                          <a:latin typeface="Calibri" panose="020F0502020204030204" pitchFamily="34" charset="0"/>
                        </a:rPr>
                        <a:t> son 2 </a:t>
                      </a:r>
                      <a:r>
                        <a:rPr lang="en-US" sz="800" b="0" i="0" u="none" strike="noStrike" dirty="0" err="1">
                          <a:solidFill>
                            <a:srgbClr val="000000"/>
                          </a:solidFill>
                          <a:effectLst/>
                          <a:latin typeface="Calibri" panose="020F0502020204030204" pitchFamily="34" charset="0"/>
                        </a:rPr>
                        <a:t>haftadır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bizlere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söylenip</a:t>
                      </a:r>
                      <a:r>
                        <a:rPr lang="en-US" sz="800" b="0" i="0" u="none" strike="noStrike" dirty="0">
                          <a:solidFill>
                            <a:srgbClr val="000000"/>
                          </a:solidFill>
                          <a:effectLst/>
                          <a:latin typeface="Calibri" panose="020F0502020204030204" pitchFamily="34" charset="0"/>
                        </a:rPr>
                        <a:t>, size </a:t>
                      </a:r>
                      <a:r>
                        <a:rPr lang="en-US" sz="800" b="0" i="0" u="none" strike="noStrike" dirty="0" err="1">
                          <a:solidFill>
                            <a:srgbClr val="000000"/>
                          </a:solidFill>
                          <a:effectLst/>
                          <a:latin typeface="Calibri" panose="020F0502020204030204" pitchFamily="34" charset="0"/>
                        </a:rPr>
                        <a:t>başka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hoca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versinler</a:t>
                      </a:r>
                      <a:r>
                        <a:rPr lang="en-US" sz="800" b="0" i="0" u="none" strike="noStrike" dirty="0">
                          <a:solidFill>
                            <a:srgbClr val="000000"/>
                          </a:solidFill>
                          <a:effectLst/>
                          <a:latin typeface="Calibri" panose="020F0502020204030204" pitchFamily="34" charset="0"/>
                        </a:rPr>
                        <a:t>, ben </a:t>
                      </a:r>
                      <a:r>
                        <a:rPr lang="en-US" sz="800" b="0" i="0" u="none" strike="noStrike" dirty="0" err="1">
                          <a:solidFill>
                            <a:srgbClr val="000000"/>
                          </a:solidFill>
                          <a:effectLst/>
                          <a:latin typeface="Calibri" panose="020F0502020204030204" pitchFamily="34" charset="0"/>
                        </a:rPr>
                        <a:t>istemiyorum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şeklinde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derste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stemler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etmektedir</a:t>
                      </a:r>
                      <a:r>
                        <a:rPr lang="en-US" sz="800" b="0" i="0" u="none" strike="noStrike" dirty="0">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Öğrenci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FF0000"/>
                          </a:solidFill>
                          <a:effectLst/>
                          <a:latin typeface="Calibri" panose="020F050202020403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Öğrenci-Öğretim görevlisi arasındaki iletişim eksikliği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FF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İlgili Öğretim Görevlisinin öğrenciler ile iletişiminde daha hassas ve duyarlı davranması üzerine konuşulması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FF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150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Öğrenci-Öğretmen arasındaki iletişim kopukluğunun en aza indirilmesi için YDYO Eğitmen kadrosuna Etkili İletişim konusunda eğitim düzenleyerek bu konudaki hassassiyeti ve farkındalıklığı yükseltmek.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YDYO Müdürü 10.06.2020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Tüm YDYO Eğitmen Kadrosuna 05.06.2020 tarihinde "Etkili Öğretmen İletişiminin Konuşulmayanları" konulu eğitim verilmiştir.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3773716"/>
                  </a:ext>
                </a:extLst>
              </a:tr>
              <a:tr h="1121813">
                <a:tc>
                  <a:txBody>
                    <a:bodyPr/>
                    <a:lstStyle/>
                    <a:p>
                      <a:pPr algn="l" fontAlgn="ctr"/>
                      <a:r>
                        <a:rPr lang="en-US" sz="800" b="0" i="0" u="none" strike="noStrike" dirty="0">
                          <a:solidFill>
                            <a:srgbClr val="000000"/>
                          </a:solidFill>
                          <a:effectLst/>
                          <a:latin typeface="Calibri" panose="020F0502020204030204" pitchFamily="34" charset="0"/>
                        </a:rPr>
                        <a:t>(</a:t>
                      </a:r>
                      <a:r>
                        <a:rPr lang="en-US" sz="800" b="0" i="0" u="none" strike="noStrike" dirty="0" err="1">
                          <a:solidFill>
                            <a:srgbClr val="000000"/>
                          </a:solidFill>
                          <a:effectLst/>
                          <a:latin typeface="Calibri" panose="020F0502020204030204" pitchFamily="34" charset="0"/>
                        </a:rPr>
                        <a:t>Dış</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Denetim</a:t>
                      </a:r>
                      <a:r>
                        <a:rPr lang="en-US" sz="800" b="0" i="0" u="none" strike="noStrike" dirty="0">
                          <a:solidFill>
                            <a:srgbClr val="000000"/>
                          </a:solidFill>
                          <a:effectLst/>
                          <a:latin typeface="Calibri" panose="020F0502020204030204" pitchFamily="34" charset="0"/>
                        </a:rPr>
                        <a:t> DF) </a:t>
                      </a:r>
                      <a:r>
                        <a:rPr lang="en-US" sz="800" b="0" i="0" u="none" strike="noStrike" dirty="0" err="1">
                          <a:solidFill>
                            <a:srgbClr val="000000"/>
                          </a:solidFill>
                          <a:effectLst/>
                          <a:latin typeface="Calibri" panose="020F0502020204030204" pitchFamily="34" charset="0"/>
                        </a:rPr>
                        <a:t>Süreç</a:t>
                      </a:r>
                      <a:r>
                        <a:rPr lang="en-US" sz="800" b="0" i="0" u="none" strike="noStrike" dirty="0">
                          <a:solidFill>
                            <a:srgbClr val="000000"/>
                          </a:solidFill>
                          <a:effectLst/>
                          <a:latin typeface="Calibri" panose="020F0502020204030204" pitchFamily="34" charset="0"/>
                        </a:rPr>
                        <a:t> risk </a:t>
                      </a:r>
                      <a:r>
                        <a:rPr lang="en-US" sz="800" b="0" i="0" u="none" strike="noStrike" dirty="0" err="1">
                          <a:solidFill>
                            <a:srgbClr val="000000"/>
                          </a:solidFill>
                          <a:effectLst/>
                          <a:latin typeface="Calibri" panose="020F0502020204030204" pitchFamily="34" charset="0"/>
                        </a:rPr>
                        <a:t>analizi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dokümanında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tanımlanan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risklerin</a:t>
                      </a:r>
                      <a:r>
                        <a:rPr lang="en-US" sz="800" b="0" i="0" u="none" strike="noStrike" dirty="0">
                          <a:solidFill>
                            <a:srgbClr val="000000"/>
                          </a:solidFill>
                          <a:effectLst/>
                          <a:latin typeface="Calibri" panose="020F0502020204030204" pitchFamily="34" charset="0"/>
                        </a:rPr>
                        <a:t> RÖF </a:t>
                      </a:r>
                      <a:r>
                        <a:rPr lang="en-US" sz="800" b="0" i="0" u="none" strike="noStrike" dirty="0" err="1">
                          <a:solidFill>
                            <a:srgbClr val="000000"/>
                          </a:solidFill>
                          <a:effectLst/>
                          <a:latin typeface="Calibri" panose="020F0502020204030204" pitchFamily="34" charset="0"/>
                        </a:rPr>
                        <a:t>değerlerini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düşürmekle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ilgili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hangi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aksiyonların</a:t>
                      </a:r>
                      <a:r>
                        <a:rPr lang="en-US" sz="800" b="0" i="0" u="none" strike="noStrike" dirty="0">
                          <a:solidFill>
                            <a:srgbClr val="000000"/>
                          </a:solidFill>
                          <a:effectLst/>
                          <a:latin typeface="Calibri" panose="020F0502020204030204" pitchFamily="34" charset="0"/>
                        </a:rPr>
                        <a:t> ne </a:t>
                      </a:r>
                      <a:r>
                        <a:rPr lang="en-US" sz="800" b="0" i="0" u="none" strike="noStrike" dirty="0" err="1">
                          <a:solidFill>
                            <a:srgbClr val="000000"/>
                          </a:solidFill>
                          <a:effectLst/>
                          <a:latin typeface="Calibri" panose="020F0502020204030204" pitchFamily="34" charset="0"/>
                        </a:rPr>
                        <a:t>seviyede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etkisinin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olduğu</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değerlendirilememektedir</a:t>
                      </a:r>
                      <a:r>
                        <a:rPr lang="en-US" sz="800" b="0" i="0" u="none" strike="noStrike" dirty="0">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dirty="0" err="1">
                          <a:solidFill>
                            <a:srgbClr val="000000"/>
                          </a:solidFill>
                          <a:effectLst/>
                          <a:latin typeface="Calibri" panose="020F0502020204030204" pitchFamily="34" charset="0"/>
                        </a:rPr>
                        <a:t>Süreçlerin</a:t>
                      </a:r>
                      <a:r>
                        <a:rPr lang="en-US" sz="600" b="0" i="0" u="none" strike="noStrike" dirty="0">
                          <a:solidFill>
                            <a:srgbClr val="000000"/>
                          </a:solidFill>
                          <a:effectLst/>
                          <a:latin typeface="Calibri" panose="020F0502020204030204" pitchFamily="34" charset="0"/>
                        </a:rPr>
                        <a:t> "Risk </a:t>
                      </a:r>
                      <a:r>
                        <a:rPr lang="en-US" sz="600" b="0" i="0" u="none" strike="noStrike" dirty="0" err="1">
                          <a:solidFill>
                            <a:srgbClr val="000000"/>
                          </a:solidFill>
                          <a:effectLst/>
                          <a:latin typeface="Calibri" panose="020F0502020204030204" pitchFamily="34" charset="0"/>
                        </a:rPr>
                        <a:t>Analizi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tablolarının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Süreçlerin</a:t>
                      </a:r>
                      <a:r>
                        <a:rPr lang="en-US" sz="600" b="0" i="0" u="none" strike="noStrike" dirty="0">
                          <a:solidFill>
                            <a:srgbClr val="000000"/>
                          </a:solidFill>
                          <a:effectLst/>
                          <a:latin typeface="Calibri" panose="020F0502020204030204" pitchFamily="34" charset="0"/>
                        </a:rPr>
                        <a:t> Risk Yönetimi" </a:t>
                      </a:r>
                      <a:r>
                        <a:rPr lang="en-US" sz="600" b="0" i="0" u="none" strike="noStrike" dirty="0" err="1">
                          <a:solidFill>
                            <a:srgbClr val="000000"/>
                          </a:solidFill>
                          <a:effectLst/>
                          <a:latin typeface="Calibri" panose="020F0502020204030204" pitchFamily="34" charset="0"/>
                        </a:rPr>
                        <a:t>prosedürü</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ile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uyumsuz</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olması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gerçekleştirilecek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iç</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ve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dış</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denetimlerde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uygunsuzluk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alınma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ihtimali</a:t>
                      </a:r>
                      <a:endParaRPr lang="en-US" sz="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FF0000"/>
                          </a:solidFill>
                          <a:effectLst/>
                          <a:latin typeface="Calibri" panose="020F050202020403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sv-SE" sz="600" b="0" i="0" u="none" strike="noStrike" dirty="0">
                          <a:solidFill>
                            <a:srgbClr val="000000"/>
                          </a:solidFill>
                          <a:effectLst/>
                          <a:latin typeface="Calibri" panose="020F0502020204030204" pitchFamily="34" charset="0"/>
                        </a:rPr>
                        <a:t>"Risk analizi" eğitiminin anlaşılmamış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FF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İç Denetçilik vasfı bulunan bir Akademisyenin konu hakkında deneyimli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FF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140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İç Denetçilik vasfı bulunan bir Akademisyen ile her sürecin kalite sorumlusunun "Risk Analizi" tablosunu birlikte gözden geçirerek varsa hataların giderilmesi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İç Denetçilik vasfı bulunan Akademisyen ve Süreçlerin Kalite Temsilcileri, 10.02.2020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10.02.2020 ve 14.02.2020 tarihlerinde Risk Analizi tablolarının gözden geçirilerek varolan hataarın düzeltilmesi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a:solidFill>
                            <a:srgbClr val="000000"/>
                          </a:solidFill>
                          <a:effectLst/>
                          <a:latin typeface="Calibri" panose="020F050202020403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a:solidFill>
                            <a:srgbClr val="00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dirty="0">
                          <a:solidFill>
                            <a:srgbClr val="000000"/>
                          </a:solidFill>
                          <a:effectLst/>
                          <a:latin typeface="Calibri" panose="020F0502020204030204" pitchFamily="34" charset="0"/>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45382255"/>
                  </a:ext>
                </a:extLst>
              </a:tr>
            </a:tbl>
          </a:graphicData>
        </a:graphic>
      </p:graphicFrame>
    </p:spTree>
    <p:extLst>
      <p:ext uri="{BB962C8B-B14F-4D97-AF65-F5344CB8AC3E}">
        <p14:creationId xmlns:p14="http://schemas.microsoft.com/office/powerpoint/2010/main" val="30441144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68281" y="225514"/>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14</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107504" y="2910482"/>
            <a:ext cx="284698" cy="43660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107504" y="3147021"/>
            <a:ext cx="284698" cy="42137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1" name="143 Metin kutusu"/>
          <p:cNvSpPr txBox="1"/>
          <p:nvPr/>
        </p:nvSpPr>
        <p:spPr>
          <a:xfrm rot="15868530">
            <a:off x="96009" y="2333010"/>
            <a:ext cx="835918" cy="1638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604919" y="3002353"/>
            <a:ext cx="301462" cy="29647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604919" y="3239709"/>
            <a:ext cx="301462" cy="28613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874616" y="2386834"/>
            <a:ext cx="457680" cy="27305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874616" y="2623371"/>
            <a:ext cx="457680"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2431202" y="2376488"/>
            <a:ext cx="620733" cy="27305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2431202" y="2613025"/>
            <a:ext cx="620733"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14" name="Table 13"/>
          <p:cNvGraphicFramePr>
            <a:graphicFrameLocks noGrp="1"/>
          </p:cNvGraphicFramePr>
          <p:nvPr>
            <p:extLst>
              <p:ext uri="{D42A27DB-BD31-4B8C-83A1-F6EECF244321}">
                <p14:modId xmlns:p14="http://schemas.microsoft.com/office/powerpoint/2010/main" val="1023144515"/>
              </p:ext>
            </p:extLst>
          </p:nvPr>
        </p:nvGraphicFramePr>
        <p:xfrm>
          <a:off x="107504" y="871845"/>
          <a:ext cx="8928993" cy="5955933"/>
        </p:xfrm>
        <a:graphic>
          <a:graphicData uri="http://schemas.openxmlformats.org/drawingml/2006/table">
            <a:tbl>
              <a:tblPr/>
              <a:tblGrid>
                <a:gridCol w="2107220">
                  <a:extLst>
                    <a:ext uri="{9D8B030D-6E8A-4147-A177-3AD203B41FA5}">
                      <a16:colId xmlns:a16="http://schemas.microsoft.com/office/drawing/2014/main" val="4213551786"/>
                    </a:ext>
                  </a:extLst>
                </a:gridCol>
                <a:gridCol w="752979">
                  <a:extLst>
                    <a:ext uri="{9D8B030D-6E8A-4147-A177-3AD203B41FA5}">
                      <a16:colId xmlns:a16="http://schemas.microsoft.com/office/drawing/2014/main" val="842712851"/>
                    </a:ext>
                  </a:extLst>
                </a:gridCol>
                <a:gridCol w="118004">
                  <a:extLst>
                    <a:ext uri="{9D8B030D-6E8A-4147-A177-3AD203B41FA5}">
                      <a16:colId xmlns:a16="http://schemas.microsoft.com/office/drawing/2014/main" val="1815179372"/>
                    </a:ext>
                  </a:extLst>
                </a:gridCol>
                <a:gridCol w="1517198">
                  <a:extLst>
                    <a:ext uri="{9D8B030D-6E8A-4147-A177-3AD203B41FA5}">
                      <a16:colId xmlns:a16="http://schemas.microsoft.com/office/drawing/2014/main" val="1783823555"/>
                    </a:ext>
                  </a:extLst>
                </a:gridCol>
                <a:gridCol w="158800">
                  <a:extLst>
                    <a:ext uri="{9D8B030D-6E8A-4147-A177-3AD203B41FA5}">
                      <a16:colId xmlns:a16="http://schemas.microsoft.com/office/drawing/2014/main" val="242229153"/>
                    </a:ext>
                  </a:extLst>
                </a:gridCol>
                <a:gridCol w="976288">
                  <a:extLst>
                    <a:ext uri="{9D8B030D-6E8A-4147-A177-3AD203B41FA5}">
                      <a16:colId xmlns:a16="http://schemas.microsoft.com/office/drawing/2014/main" val="2518212313"/>
                    </a:ext>
                  </a:extLst>
                </a:gridCol>
                <a:gridCol w="185207">
                  <a:extLst>
                    <a:ext uri="{9D8B030D-6E8A-4147-A177-3AD203B41FA5}">
                      <a16:colId xmlns:a16="http://schemas.microsoft.com/office/drawing/2014/main" val="541930660"/>
                    </a:ext>
                  </a:extLst>
                </a:gridCol>
                <a:gridCol w="157569">
                  <a:extLst>
                    <a:ext uri="{9D8B030D-6E8A-4147-A177-3AD203B41FA5}">
                      <a16:colId xmlns:a16="http://schemas.microsoft.com/office/drawing/2014/main" val="1061103251"/>
                    </a:ext>
                  </a:extLst>
                </a:gridCol>
                <a:gridCol w="679929">
                  <a:extLst>
                    <a:ext uri="{9D8B030D-6E8A-4147-A177-3AD203B41FA5}">
                      <a16:colId xmlns:a16="http://schemas.microsoft.com/office/drawing/2014/main" val="1715539088"/>
                    </a:ext>
                  </a:extLst>
                </a:gridCol>
                <a:gridCol w="614371">
                  <a:extLst>
                    <a:ext uri="{9D8B030D-6E8A-4147-A177-3AD203B41FA5}">
                      <a16:colId xmlns:a16="http://schemas.microsoft.com/office/drawing/2014/main" val="3355156305"/>
                    </a:ext>
                  </a:extLst>
                </a:gridCol>
                <a:gridCol w="638722">
                  <a:extLst>
                    <a:ext uri="{9D8B030D-6E8A-4147-A177-3AD203B41FA5}">
                      <a16:colId xmlns:a16="http://schemas.microsoft.com/office/drawing/2014/main" val="1241918049"/>
                    </a:ext>
                  </a:extLst>
                </a:gridCol>
                <a:gridCol w="140482">
                  <a:extLst>
                    <a:ext uri="{9D8B030D-6E8A-4147-A177-3AD203B41FA5}">
                      <a16:colId xmlns:a16="http://schemas.microsoft.com/office/drawing/2014/main" val="2013986779"/>
                    </a:ext>
                  </a:extLst>
                </a:gridCol>
                <a:gridCol w="140482">
                  <a:extLst>
                    <a:ext uri="{9D8B030D-6E8A-4147-A177-3AD203B41FA5}">
                      <a16:colId xmlns:a16="http://schemas.microsoft.com/office/drawing/2014/main" val="1921758480"/>
                    </a:ext>
                  </a:extLst>
                </a:gridCol>
                <a:gridCol w="370871">
                  <a:extLst>
                    <a:ext uri="{9D8B030D-6E8A-4147-A177-3AD203B41FA5}">
                      <a16:colId xmlns:a16="http://schemas.microsoft.com/office/drawing/2014/main" val="1845277984"/>
                    </a:ext>
                  </a:extLst>
                </a:gridCol>
                <a:gridCol w="370871">
                  <a:extLst>
                    <a:ext uri="{9D8B030D-6E8A-4147-A177-3AD203B41FA5}">
                      <a16:colId xmlns:a16="http://schemas.microsoft.com/office/drawing/2014/main" val="2626915066"/>
                    </a:ext>
                  </a:extLst>
                </a:gridCol>
              </a:tblGrid>
              <a:tr h="196567">
                <a:tc rowSpan="2">
                  <a:txBody>
                    <a:bodyPr/>
                    <a:lstStyle/>
                    <a:p>
                      <a:pPr algn="ctr" fontAlgn="ctr"/>
                      <a:r>
                        <a:rPr lang="sv-SE" sz="700" b="1" i="0" u="none" strike="noStrike" dirty="0">
                          <a:solidFill>
                            <a:srgbClr val="000000"/>
                          </a:solidFill>
                          <a:effectLst/>
                          <a:latin typeface="Tahoma" panose="020B0604030504040204" pitchFamily="34" charset="0"/>
                        </a:rPr>
                        <a:t>Olası Risk Türü (Potential Risk Mode)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en-US" sz="7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en-US" sz="700" b="1" i="0" u="none" strike="noStrike" dirty="0" err="1">
                          <a:solidFill>
                            <a:srgbClr val="000000"/>
                          </a:solidFill>
                          <a:effectLst/>
                          <a:latin typeface="Tahoma" panose="020B0604030504040204" pitchFamily="34" charset="0"/>
                        </a:rPr>
                        <a:t>Riskin</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Sebebi</a:t>
                      </a:r>
                      <a:r>
                        <a:rPr lang="en-US" sz="700" b="1" i="0" u="none" strike="noStrike" dirty="0">
                          <a:solidFill>
                            <a:srgbClr val="000000"/>
                          </a:solidFill>
                          <a:effectLst/>
                          <a:latin typeface="Tahoma" panose="020B0604030504040204" pitchFamily="34" charset="0"/>
                        </a:rPr>
                        <a:t>/Potential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sv-SE" sz="700" b="1" i="0" u="none" strike="noStrike" dirty="0">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dirty="0" err="1">
                          <a:solidFill>
                            <a:srgbClr val="000000"/>
                          </a:solidFill>
                          <a:effectLst/>
                          <a:latin typeface="Tahoma" panose="020B0604030504040204" pitchFamily="34" charset="0"/>
                        </a:rPr>
                        <a:t>Keşif</a:t>
                      </a:r>
                      <a:endParaRPr lang="en-US" sz="700" b="1" i="0" u="none" strike="noStrike" dirty="0">
                        <a:solidFill>
                          <a:srgbClr val="000000"/>
                        </a:solidFill>
                        <a:effectLst/>
                        <a:latin typeface="Tahoma" panose="020B0604030504040204" pitchFamily="34" charset="0"/>
                      </a:endParaRP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dirty="0">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dirty="0" err="1">
                          <a:solidFill>
                            <a:srgbClr val="000000"/>
                          </a:solidFill>
                          <a:effectLst/>
                          <a:latin typeface="Tahoma" panose="020B0604030504040204" pitchFamily="34" charset="0"/>
                        </a:rPr>
                        <a:t>Önerilen</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Faaliyetler</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Recomended</a:t>
                      </a:r>
                      <a:r>
                        <a:rPr lang="en-US" sz="700" b="1" i="0" u="none" strike="noStrike" dirty="0">
                          <a:solidFill>
                            <a:srgbClr val="000000"/>
                          </a:solidFill>
                          <a:effectLst/>
                          <a:latin typeface="Tahoma" panose="020B0604030504040204" pitchFamily="34" charset="0"/>
                        </a:rPr>
                        <a:t>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dirty="0" err="1">
                          <a:solidFill>
                            <a:srgbClr val="000000"/>
                          </a:solidFill>
                          <a:effectLst/>
                          <a:latin typeface="Tahoma" panose="020B0604030504040204" pitchFamily="34" charset="0"/>
                        </a:rPr>
                        <a:t>Sorumlu</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ve</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Hedef</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Tamamlama</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Tarihi</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Responibility</a:t>
                      </a:r>
                      <a:r>
                        <a:rPr lang="en-US" sz="700" b="1" i="0" u="none" strike="noStrike" dirty="0">
                          <a:solidFill>
                            <a:srgbClr val="000000"/>
                          </a:solidFill>
                          <a:effectLst/>
                          <a:latin typeface="Tahoma" panose="020B0604030504040204" pitchFamily="34" charset="0"/>
                        </a:rPr>
                        <a:t>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en-US" sz="700" b="1" i="0" u="none" strike="noStrike" dirty="0" err="1">
                          <a:solidFill>
                            <a:srgbClr val="000000"/>
                          </a:solidFill>
                          <a:effectLst/>
                          <a:latin typeface="Tahoma" panose="020B0604030504040204" pitchFamily="34" charset="0"/>
                        </a:rPr>
                        <a:t>Faaliyetleri</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Sonuçları</a:t>
                      </a:r>
                      <a:r>
                        <a:rPr lang="en-US" sz="700" b="1" i="0" u="none" strike="noStrike" dirty="0">
                          <a:solidFill>
                            <a:srgbClr val="000000"/>
                          </a:solidFill>
                          <a:effectLst/>
                          <a:latin typeface="Tahoma" panose="020B0604030504040204" pitchFamily="34" charset="0"/>
                        </a:rPr>
                        <a:t>/Action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95858500"/>
                  </a:ext>
                </a:extLst>
              </a:tr>
              <a:tr h="65085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1" i="0" u="none" strike="noStrike" dirty="0" err="1">
                          <a:solidFill>
                            <a:srgbClr val="000000"/>
                          </a:solidFill>
                          <a:effectLst/>
                          <a:latin typeface="Tahoma" panose="020B0604030504040204" pitchFamily="34" charset="0"/>
                        </a:rPr>
                        <a:t>Gerçekleşen</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Faliyetler</a:t>
                      </a:r>
                      <a:r>
                        <a:rPr lang="en-US" sz="700" b="1" i="0" u="none" strike="noStrike" dirty="0">
                          <a:solidFill>
                            <a:srgbClr val="000000"/>
                          </a:solidFill>
                          <a:effectLst/>
                          <a:latin typeface="Tahoma" panose="020B0604030504040204" pitchFamily="34" charset="0"/>
                        </a:rPr>
                        <a:t> /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dirty="0" err="1">
                          <a:solidFill>
                            <a:srgbClr val="000000"/>
                          </a:solidFill>
                          <a:effectLst/>
                          <a:latin typeface="Tahoma" panose="020B0604030504040204" pitchFamily="34" charset="0"/>
                        </a:rPr>
                        <a:t>Şiddet</a:t>
                      </a:r>
                      <a:endParaRPr lang="en-US" sz="700" b="1" i="0" u="none" strike="noStrike" dirty="0">
                        <a:solidFill>
                          <a:srgbClr val="000000"/>
                        </a:solidFill>
                        <a:effectLst/>
                        <a:latin typeface="Tahoma" panose="020B0604030504040204" pitchFamily="34" charset="0"/>
                      </a:endParaRP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dirty="0" err="1">
                          <a:solidFill>
                            <a:srgbClr val="000000"/>
                          </a:solidFill>
                          <a:effectLst/>
                          <a:latin typeface="Tahoma" panose="020B0604030504040204" pitchFamily="34" charset="0"/>
                        </a:rPr>
                        <a:t>Olasılık</a:t>
                      </a:r>
                      <a:r>
                        <a:rPr lang="en-US" sz="700" b="1" i="0" u="none" strike="noStrike" dirty="0">
                          <a:solidFill>
                            <a:srgbClr val="000000"/>
                          </a:solidFill>
                          <a:effectLst/>
                          <a:latin typeface="Tahoma" panose="020B0604030504040204" pitchFamily="34" charset="0"/>
                        </a:rPr>
                        <a:t>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dirty="0" err="1">
                          <a:solidFill>
                            <a:srgbClr val="000000"/>
                          </a:solidFill>
                          <a:effectLst/>
                          <a:latin typeface="Tahoma" panose="020B0604030504040204" pitchFamily="34" charset="0"/>
                        </a:rPr>
                        <a:t>Keşif</a:t>
                      </a:r>
                      <a:endParaRPr lang="en-US" sz="700" b="1" i="0" u="none" strike="noStrike" dirty="0">
                        <a:solidFill>
                          <a:srgbClr val="000000"/>
                        </a:solidFill>
                        <a:effectLst/>
                        <a:latin typeface="Tahoma" panose="020B0604030504040204" pitchFamily="34" charset="0"/>
                      </a:endParaRP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dirty="0">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1198050045"/>
                  </a:ext>
                </a:extLst>
              </a:tr>
              <a:tr h="725582">
                <a:tc>
                  <a:txBody>
                    <a:bodyPr/>
                    <a:lstStyle/>
                    <a:p>
                      <a:pPr algn="l" fontAlgn="ctr"/>
                      <a:r>
                        <a:rPr lang="en-US" sz="700" b="0" i="0" u="none" strike="noStrike">
                          <a:solidFill>
                            <a:srgbClr val="000000"/>
                          </a:solidFill>
                          <a:effectLst/>
                          <a:latin typeface="Calibri" panose="020F0502020204030204" pitchFamily="34" charset="0"/>
                        </a:rPr>
                        <a:t>(Dış Denetim DF) INOVERA yazılım firmasına ait tedarikçi değerlendirmesi yapıldığına dair yeterli bulguya ulaşılamadı.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dirty="0" err="1">
                          <a:solidFill>
                            <a:srgbClr val="000000"/>
                          </a:solidFill>
                          <a:effectLst/>
                          <a:latin typeface="Calibri" panose="020F0502020204030204" pitchFamily="34" charset="0"/>
                        </a:rPr>
                        <a:t>Firmanın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kendini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geliştirme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imkanının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önü</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kesilmesi</a:t>
                      </a:r>
                      <a:r>
                        <a:rPr lang="en-US" sz="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FF0000"/>
                          </a:solidFill>
                          <a:effectLst/>
                          <a:latin typeface="Calibri" panose="020F050202020403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Problemli firmaların hizmet yılı aşında tespiti amacıyla Tedarikçi Değerlendirmesinin, ihalenin çok fazla olduğuna dair döneme denk gelmesi sebei ile INOVERA yazılım firmasına ait Tedarikçi Değerlendirilmesi iş yoğunluğu nedeni ile atlanması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FF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Tedarikçi Değerlendirme Veri Tabanı ile yıl sonu değerlendirilmesi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FF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140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dirty="0" err="1">
                          <a:solidFill>
                            <a:srgbClr val="000000"/>
                          </a:solidFill>
                          <a:effectLst/>
                          <a:latin typeface="Calibri" panose="020F0502020204030204" pitchFamily="34" charset="0"/>
                        </a:rPr>
                        <a:t>Tedarikçi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Veri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Tabanında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Değerlendirmenin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oylama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ile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yapılarak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ilgili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formun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eklenmesi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rutin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kontroller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yapılması</a:t>
                      </a:r>
                      <a:r>
                        <a:rPr lang="en-US" sz="600" b="0" i="0" u="none" strike="noStrike" dirty="0">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Satın Alma Md.31.12.2020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3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4828297"/>
                  </a:ext>
                </a:extLst>
              </a:tr>
              <a:tr h="333086">
                <a:tc>
                  <a:txBody>
                    <a:bodyPr/>
                    <a:lstStyle/>
                    <a:p>
                      <a:pPr algn="l" fontAlgn="ctr"/>
                      <a:r>
                        <a:rPr lang="en-US" sz="700" b="0" i="0" u="none" strike="noStrike">
                          <a:solidFill>
                            <a:srgbClr val="000000"/>
                          </a:solidFill>
                          <a:effectLst/>
                          <a:latin typeface="Calibri" panose="020F0502020204030204" pitchFamily="34" charset="0"/>
                        </a:rPr>
                        <a:t>(SPİK Kapatma 2019) Şikayete Geri dönüşün zamanında yapılamamsı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Kalite Hedeflerinin tutturulamaması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dirty="0" err="1">
                          <a:solidFill>
                            <a:srgbClr val="000000"/>
                          </a:solidFill>
                          <a:effectLst/>
                          <a:latin typeface="Calibri" panose="020F0502020204030204" pitchFamily="34" charset="0"/>
                        </a:rPr>
                        <a:t>Şikayet</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Bilgi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Sitemine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gelen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şikayetlerin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sistem</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tarafından</a:t>
                      </a:r>
                      <a:r>
                        <a:rPr lang="en-US" sz="600" b="0" i="0" u="none" strike="noStrike" dirty="0">
                          <a:solidFill>
                            <a:srgbClr val="000000"/>
                          </a:solidFill>
                          <a:effectLst/>
                          <a:latin typeface="Calibri" panose="020F0502020204030204" pitchFamily="34" charset="0"/>
                        </a:rPr>
                        <a:t> e-</a:t>
                      </a:r>
                      <a:r>
                        <a:rPr lang="en-US" sz="600" b="0" i="0" u="none" strike="noStrike" dirty="0" err="1">
                          <a:solidFill>
                            <a:srgbClr val="000000"/>
                          </a:solidFill>
                          <a:effectLst/>
                          <a:latin typeface="Calibri" panose="020F0502020204030204" pitchFamily="34" charset="0"/>
                        </a:rPr>
                        <a:t>posta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yoluyla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sorumlu</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kişiye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bildirim</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yapılmaması</a:t>
                      </a:r>
                      <a:endParaRPr lang="en-US" sz="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Şikayet Bilgi Sistemini düzenli olarak kontrol etmek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3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43756645"/>
                  </a:ext>
                </a:extLst>
              </a:tr>
              <a:tr h="726361">
                <a:tc>
                  <a:txBody>
                    <a:bodyPr/>
                    <a:lstStyle/>
                    <a:p>
                      <a:pPr algn="l" fontAlgn="ctr"/>
                      <a:r>
                        <a:rPr lang="en-US" sz="700" b="0" i="0" u="none" strike="noStrike" dirty="0">
                          <a:solidFill>
                            <a:srgbClr val="000000"/>
                          </a:solidFill>
                          <a:effectLst/>
                          <a:latin typeface="Calibri" panose="020F0502020204030204" pitchFamily="34" charset="0"/>
                        </a:rPr>
                        <a:t>(SPİK </a:t>
                      </a:r>
                      <a:r>
                        <a:rPr lang="en-US" sz="700" b="0" i="0" u="none" strike="noStrike" dirty="0" err="1">
                          <a:solidFill>
                            <a:srgbClr val="000000"/>
                          </a:solidFill>
                          <a:effectLst/>
                          <a:latin typeface="Calibri" panose="020F0502020204030204" pitchFamily="34" charset="0"/>
                        </a:rPr>
                        <a:t>Kapatma</a:t>
                      </a:r>
                      <a:r>
                        <a:rPr lang="en-US" sz="700" b="0" i="0" u="none" strike="noStrike" dirty="0">
                          <a:solidFill>
                            <a:srgbClr val="000000"/>
                          </a:solidFill>
                          <a:effectLst/>
                          <a:latin typeface="Calibri" panose="020F0502020204030204" pitchFamily="34" charset="0"/>
                        </a:rPr>
                        <a:t> 2019) </a:t>
                      </a:r>
                      <a:r>
                        <a:rPr lang="en-US" sz="700" b="0" i="0" u="none" strike="noStrike" dirty="0" err="1">
                          <a:solidFill>
                            <a:srgbClr val="000000"/>
                          </a:solidFill>
                          <a:effectLst/>
                          <a:latin typeface="Calibri" panose="020F0502020204030204" pitchFamily="34" charset="0"/>
                        </a:rPr>
                        <a:t>İş</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Kazası</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sayısının</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hedefin</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üstünde</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çıkması</a:t>
                      </a:r>
                      <a:endParaRPr lang="en-US"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Kalite Hedeflerinin tutturulamaması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Personel dikkatsizliği nedeniyle hedeflenenden fazla sayıda iş kazasının olmuş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İş Güvenliği eğitimi ve tüm departman içi eğitimlerde personel dikkatsizliği kaynaklı iş kazalarının meydana gelmesini engellemek adına azami dikkat gösterilmesiyle alakalı konuların daha fazla üzerinde durulması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3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81827474"/>
                  </a:ext>
                </a:extLst>
              </a:tr>
              <a:tr h="453976">
                <a:tc>
                  <a:txBody>
                    <a:bodyPr/>
                    <a:lstStyle/>
                    <a:p>
                      <a:pPr algn="l" fontAlgn="ctr"/>
                      <a:r>
                        <a:rPr lang="en-US" sz="700" b="0" i="0" u="none" strike="noStrike">
                          <a:solidFill>
                            <a:srgbClr val="000000"/>
                          </a:solidFill>
                          <a:effectLst/>
                          <a:latin typeface="Calibri" panose="020F0502020204030204" pitchFamily="34" charset="0"/>
                        </a:rPr>
                        <a:t>(SPİK Kapatma 2019) Önerilerin tümünün hayata geçirilememesi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Kalite Hedeflerinin tutturulamaması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İkinci yabancı dil olarak Japonca'nın eklenmesi önerisi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Öğrencilerimizi mevcut olan İspanyolca, Almanca, Rusça ve Çince derslerini ikinci yabancı dil olarak seçmeye teşvik etmek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3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48240051"/>
                  </a:ext>
                </a:extLst>
              </a:tr>
              <a:tr h="797083">
                <a:tc>
                  <a:txBody>
                    <a:bodyPr/>
                    <a:lstStyle/>
                    <a:p>
                      <a:pPr algn="l" fontAlgn="ctr"/>
                      <a:r>
                        <a:rPr lang="en-US" sz="700" b="0" i="0" u="none" strike="noStrike">
                          <a:solidFill>
                            <a:srgbClr val="000000"/>
                          </a:solidFill>
                          <a:effectLst/>
                          <a:latin typeface="Calibri" panose="020F0502020204030204" pitchFamily="34" charset="0"/>
                        </a:rPr>
                        <a:t>(SPİK Kapatma 2019)Kalite Hedefleri gerçekleşme oranının hedefin altında kalması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          </a:t>
                      </a:r>
                      <a:br>
                        <a:rPr lang="en-US" sz="700" b="0" i="0" u="none" strike="noStrike">
                          <a:solidFill>
                            <a:srgbClr val="000000"/>
                          </a:solidFill>
                          <a:effectLst/>
                          <a:latin typeface="Calibri" panose="020F0502020204030204" pitchFamily="34" charset="0"/>
                        </a:rPr>
                      </a:br>
                      <a:endParaRPr lang="en-US" sz="7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dirty="0">
                          <a:solidFill>
                            <a:srgbClr val="000000"/>
                          </a:solidFill>
                          <a:effectLst/>
                          <a:latin typeface="Calibri" panose="020F0502020204030204" pitchFamily="34" charset="0"/>
                        </a:rPr>
                        <a:t>Kalite </a:t>
                      </a:r>
                      <a:r>
                        <a:rPr lang="en-US" sz="600" b="0" i="0" u="none" strike="noStrike" dirty="0" err="1">
                          <a:solidFill>
                            <a:srgbClr val="000000"/>
                          </a:solidFill>
                          <a:effectLst/>
                          <a:latin typeface="Calibri" panose="020F0502020204030204" pitchFamily="34" charset="0"/>
                        </a:rPr>
                        <a:t>Hedeflerinin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tutturulamaması</a:t>
                      </a:r>
                      <a:endParaRPr lang="en-US" sz="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dirty="0">
                          <a:solidFill>
                            <a:srgbClr val="000000"/>
                          </a:solidFill>
                          <a:effectLst/>
                          <a:latin typeface="Calibri" panose="020F0502020204030204" pitchFamily="34" charset="0"/>
                        </a:rPr>
                        <a:t>Kalite </a:t>
                      </a:r>
                      <a:r>
                        <a:rPr lang="en-US" sz="600" b="0" i="0" u="none" strike="noStrike" dirty="0" err="1">
                          <a:solidFill>
                            <a:srgbClr val="000000"/>
                          </a:solidFill>
                          <a:effectLst/>
                          <a:latin typeface="Calibri" panose="020F0502020204030204" pitchFamily="34" charset="0"/>
                        </a:rPr>
                        <a:t>Hedefleri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gerçekleşme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oranının</a:t>
                      </a:r>
                      <a:r>
                        <a:rPr lang="en-US" sz="600" b="0" i="0" u="none" strike="noStrike" dirty="0">
                          <a:solidFill>
                            <a:srgbClr val="000000"/>
                          </a:solidFill>
                          <a:effectLst/>
                          <a:latin typeface="Calibri" panose="020F0502020204030204" pitchFamily="34" charset="0"/>
                        </a:rPr>
                        <a:t> %100 </a:t>
                      </a:r>
                      <a:r>
                        <a:rPr lang="en-US" sz="600" b="0" i="0" u="none" strike="noStrike" dirty="0" err="1">
                          <a:solidFill>
                            <a:srgbClr val="000000"/>
                          </a:solidFill>
                          <a:effectLst/>
                          <a:latin typeface="Calibri" panose="020F0502020204030204" pitchFamily="34" charset="0"/>
                        </a:rPr>
                        <a:t>olarak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hedeflenmesi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SPİK'te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hedeflenip</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gerçekleşmeyen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şikayete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zamanında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geri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dönüş</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yapılmaması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iş</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kazası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tüm</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önerilerin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hayata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geçirilememesi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birimin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yürütmüş</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olduğu</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işlemlerin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genel</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çerçevesi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düşünüldüğünde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kontrolün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dışında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hedefler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oluşu</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neticesinde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hedefin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altında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oranda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kalınması</a:t>
                      </a:r>
                      <a:r>
                        <a:rPr lang="en-US" sz="600" b="0" i="0" u="none" strike="noStrike" dirty="0">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dirty="0">
                          <a:solidFill>
                            <a:srgbClr val="000000"/>
                          </a:solidFill>
                          <a:effectLst/>
                          <a:latin typeface="Calibri" panose="020F0502020204030204" pitchFamily="34" charset="0"/>
                        </a:rPr>
                        <a:t>'Kalite </a:t>
                      </a:r>
                      <a:r>
                        <a:rPr lang="en-US" sz="600" b="0" i="0" u="none" strike="noStrike" dirty="0" err="1">
                          <a:solidFill>
                            <a:srgbClr val="000000"/>
                          </a:solidFill>
                          <a:effectLst/>
                          <a:latin typeface="Calibri" panose="020F0502020204030204" pitchFamily="34" charset="0"/>
                        </a:rPr>
                        <a:t>Hedeflerinin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aylık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olarak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takip</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edilerek</a:t>
                      </a:r>
                      <a:r>
                        <a:rPr lang="en-US" sz="600" b="0" i="0" u="none" strike="noStrike" dirty="0">
                          <a:solidFill>
                            <a:srgbClr val="000000"/>
                          </a:solidFill>
                          <a:effectLst/>
                          <a:latin typeface="Calibri" panose="020F0502020204030204" pitchFamily="34" charset="0"/>
                        </a:rPr>
                        <a:t> SPİK </a:t>
                      </a:r>
                      <a:r>
                        <a:rPr lang="en-US" sz="600" b="0" i="0" u="none" strike="noStrike" dirty="0" err="1">
                          <a:solidFill>
                            <a:srgbClr val="000000"/>
                          </a:solidFill>
                          <a:effectLst/>
                          <a:latin typeface="Calibri" panose="020F0502020204030204" pitchFamily="34" charset="0"/>
                        </a:rPr>
                        <a:t>Karnesine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işlenmesi</a:t>
                      </a:r>
                      <a:r>
                        <a:rPr lang="en-US" sz="600" b="0" i="0" u="none" strike="noStrike" dirty="0">
                          <a:solidFill>
                            <a:srgbClr val="000000"/>
                          </a:solidFill>
                          <a:effectLst/>
                          <a:latin typeface="Calibri" panose="020F0502020204030204" pitchFamily="34" charset="0"/>
                        </a:rPr>
                        <a:t> Kalite </a:t>
                      </a:r>
                      <a:r>
                        <a:rPr lang="en-US" sz="600" b="0" i="0" u="none" strike="noStrike" dirty="0" err="1">
                          <a:solidFill>
                            <a:srgbClr val="000000"/>
                          </a:solidFill>
                          <a:effectLst/>
                          <a:latin typeface="Calibri" panose="020F0502020204030204" pitchFamily="34" charset="0"/>
                        </a:rPr>
                        <a:t>süreç</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sorumlusunun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ilgili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süreçleri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rutin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kontrol</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etmesi</a:t>
                      </a:r>
                      <a:r>
                        <a:rPr lang="en-US" sz="600" b="0" i="0" u="none" strike="noStrike" dirty="0">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3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3983866"/>
                  </a:ext>
                </a:extLst>
              </a:tr>
              <a:tr h="2058022">
                <a:tc>
                  <a:txBody>
                    <a:bodyPr/>
                    <a:lstStyle/>
                    <a:p>
                      <a:pPr algn="l" fontAlgn="t"/>
                      <a:r>
                        <a:rPr lang="en-US" sz="700" b="0" i="0" u="none" strike="noStrike" dirty="0" err="1">
                          <a:solidFill>
                            <a:srgbClr val="000000"/>
                          </a:solidFill>
                          <a:effectLst/>
                          <a:latin typeface="Calibri" panose="020F0502020204030204" pitchFamily="34" charset="0"/>
                        </a:rPr>
                        <a:t>Şikayet</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Yönetim</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Sistemi</a:t>
                      </a:r>
                      <a:r>
                        <a:rPr lang="en-US" sz="700" b="0" i="0" u="none" strike="noStrike" dirty="0">
                          <a:solidFill>
                            <a:srgbClr val="000000"/>
                          </a:solidFill>
                          <a:effectLst/>
                          <a:latin typeface="Calibri" panose="020F0502020204030204" pitchFamily="34" charset="0"/>
                        </a:rPr>
                        <a:t>: (264)  </a:t>
                      </a:r>
                      <a:r>
                        <a:rPr lang="en-US" sz="700" b="0" i="0" u="none" strike="noStrike" dirty="0" err="1">
                          <a:solidFill>
                            <a:srgbClr val="000000"/>
                          </a:solidFill>
                          <a:effectLst/>
                          <a:latin typeface="Calibri" panose="020F0502020204030204" pitchFamily="34" charset="0"/>
                        </a:rPr>
                        <a:t>Şu</a:t>
                      </a:r>
                      <a:r>
                        <a:rPr lang="en-US" sz="700" b="0" i="0" u="none" strike="noStrike" dirty="0">
                          <a:solidFill>
                            <a:srgbClr val="000000"/>
                          </a:solidFill>
                          <a:effectLst/>
                          <a:latin typeface="Calibri" panose="020F0502020204030204" pitchFamily="34" charset="0"/>
                        </a:rPr>
                        <a:t> an </a:t>
                      </a:r>
                      <a:r>
                        <a:rPr lang="en-US" sz="700" b="0" i="0" u="none" strike="noStrike" dirty="0" err="1">
                          <a:solidFill>
                            <a:srgbClr val="000000"/>
                          </a:solidFill>
                          <a:effectLst/>
                          <a:latin typeface="Calibri" panose="020F0502020204030204" pitchFamily="34" charset="0"/>
                        </a:rPr>
                        <a:t>hiçbirimiz</a:t>
                      </a:r>
                      <a:r>
                        <a:rPr lang="en-US" sz="700" b="0" i="0" u="none" strike="noStrike" dirty="0">
                          <a:solidFill>
                            <a:srgbClr val="000000"/>
                          </a:solidFill>
                          <a:effectLst/>
                          <a:latin typeface="Calibri" panose="020F0502020204030204" pitchFamily="34" charset="0"/>
                        </a:rPr>
                        <a:t> normal </a:t>
                      </a:r>
                      <a:r>
                        <a:rPr lang="en-US" sz="700" b="0" i="0" u="none" strike="noStrike" dirty="0" err="1">
                          <a:solidFill>
                            <a:srgbClr val="000000"/>
                          </a:solidFill>
                          <a:effectLst/>
                          <a:latin typeface="Calibri" panose="020F0502020204030204" pitchFamily="34" charset="0"/>
                        </a:rPr>
                        <a:t>yaşam</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standartlarında</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değilken</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bizden</a:t>
                      </a:r>
                      <a:r>
                        <a:rPr lang="en-US" sz="700" b="0" i="0" u="none" strike="noStrike" dirty="0">
                          <a:solidFill>
                            <a:srgbClr val="000000"/>
                          </a:solidFill>
                          <a:effectLst/>
                          <a:latin typeface="Calibri" panose="020F0502020204030204" pitchFamily="34" charset="0"/>
                        </a:rPr>
                        <a:t> normal </a:t>
                      </a:r>
                      <a:r>
                        <a:rPr lang="en-US" sz="700" b="0" i="0" u="none" strike="noStrike" dirty="0" err="1">
                          <a:solidFill>
                            <a:srgbClr val="000000"/>
                          </a:solidFill>
                          <a:effectLst/>
                          <a:latin typeface="Calibri" panose="020F0502020204030204" pitchFamily="34" charset="0"/>
                        </a:rPr>
                        <a:t>bir</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şekilde</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hazırlığı</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geçmemiz</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bekleniyor</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İki</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yıldır</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hazırlık</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okuyorum</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hiçbir</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kolaylık</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sağlanmadı</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aksine</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zorluk</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çektim</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En</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azından</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bu</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dönemde</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öğrencilerinize</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kolaylık</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yapmanız</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gerekirdi</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Pandemiden</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dolayı</a:t>
                      </a:r>
                      <a:r>
                        <a:rPr lang="en-US" sz="700" b="0" i="0" u="none" strike="noStrike" dirty="0">
                          <a:solidFill>
                            <a:srgbClr val="000000"/>
                          </a:solidFill>
                          <a:effectLst/>
                          <a:latin typeface="Calibri" panose="020F0502020204030204" pitchFamily="34" charset="0"/>
                        </a:rPr>
                        <a:t> moral </a:t>
                      </a:r>
                      <a:r>
                        <a:rPr lang="en-US" sz="700" b="0" i="0" u="none" strike="noStrike" dirty="0" err="1">
                          <a:solidFill>
                            <a:srgbClr val="000000"/>
                          </a:solidFill>
                          <a:effectLst/>
                          <a:latin typeface="Calibri" panose="020F0502020204030204" pitchFamily="34" charset="0"/>
                        </a:rPr>
                        <a:t>ve</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motivasyonumuz</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zaten</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düşük</a:t>
                      </a:r>
                      <a:r>
                        <a:rPr lang="en-US" sz="700" b="0" i="0" u="none" strike="noStrike" dirty="0">
                          <a:solidFill>
                            <a:srgbClr val="000000"/>
                          </a:solidFill>
                          <a:effectLst/>
                          <a:latin typeface="Calibri" panose="020F0502020204030204" pitchFamily="34" charset="0"/>
                        </a:rPr>
                        <a:t>. Bu </a:t>
                      </a:r>
                      <a:r>
                        <a:rPr lang="en-US" sz="700" b="0" i="0" u="none" strike="noStrike" dirty="0" err="1">
                          <a:solidFill>
                            <a:srgbClr val="000000"/>
                          </a:solidFill>
                          <a:effectLst/>
                          <a:latin typeface="Calibri" panose="020F0502020204030204" pitchFamily="34" charset="0"/>
                        </a:rPr>
                        <a:t>okul</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yüzünüzden</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okuldan</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ve</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verilen</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eğitimden</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soğuduk</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Bunu</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tek</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bir</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kişi</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olarak</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yazmıyorum</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Öğrencilerin</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geneli</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bunu</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düşünüyor</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Çoğu</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üniversite</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öğrencilerini</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direkt</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sınıf</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atlatırken</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siz</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olayı</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baya</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zorlaştırdınız</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Yukarıda</a:t>
                      </a:r>
                      <a:r>
                        <a:rPr lang="en-US" sz="700" b="0" i="0" u="none" strike="noStrike" dirty="0">
                          <a:solidFill>
                            <a:srgbClr val="000000"/>
                          </a:solidFill>
                          <a:effectLst/>
                          <a:latin typeface="Calibri" panose="020F0502020204030204" pitchFamily="34" charset="0"/>
                        </a:rPr>
                        <a:t> da </a:t>
                      </a:r>
                      <a:r>
                        <a:rPr lang="en-US" sz="700" b="0" i="0" u="none" strike="noStrike" dirty="0" err="1">
                          <a:solidFill>
                            <a:srgbClr val="000000"/>
                          </a:solidFill>
                          <a:effectLst/>
                          <a:latin typeface="Calibri" panose="020F0502020204030204" pitchFamily="34" charset="0"/>
                        </a:rPr>
                        <a:t>dediğim</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gibi</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bu</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dönemde</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öğrencileri</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hiç</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kolaylık</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sağlanmadı</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Anormal</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bir</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durumdayız</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ama</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okul</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bizi</a:t>
                      </a:r>
                      <a:r>
                        <a:rPr lang="en-US" sz="700" b="0" i="0" u="none" strike="noStrike" dirty="0">
                          <a:solidFill>
                            <a:srgbClr val="000000"/>
                          </a:solidFill>
                          <a:effectLst/>
                          <a:latin typeface="Calibri" panose="020F0502020204030204" pitchFamily="34" charset="0"/>
                        </a:rPr>
                        <a:t> normal </a:t>
                      </a:r>
                      <a:r>
                        <a:rPr lang="en-US" sz="700" b="0" i="0" u="none" strike="noStrike" dirty="0" err="1">
                          <a:solidFill>
                            <a:srgbClr val="000000"/>
                          </a:solidFill>
                          <a:effectLst/>
                          <a:latin typeface="Calibri" panose="020F0502020204030204" pitchFamily="34" charset="0"/>
                        </a:rPr>
                        <a:t>bir</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şekilde</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zorlu</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sınavlara</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sokuyor</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Öğrencilerin</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okul</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okuma</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isteği</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kalmadı</a:t>
                      </a:r>
                      <a:r>
                        <a:rPr lang="en-US" sz="700" b="0" i="0" u="none" strike="noStrike" dirty="0">
                          <a:solidFill>
                            <a:srgbClr val="000000"/>
                          </a:solidFill>
                          <a:effectLst/>
                          <a:latin typeface="Calibri" panose="020F0502020204030204" pitchFamily="34" charset="0"/>
                        </a:rPr>
                        <a: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dirty="0" err="1">
                          <a:solidFill>
                            <a:srgbClr val="000000"/>
                          </a:solidFill>
                          <a:effectLst/>
                          <a:latin typeface="Calibri" panose="020F0502020204030204" pitchFamily="34" charset="0"/>
                        </a:rPr>
                        <a:t>Öğrenci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memnuniyetsizliği</a:t>
                      </a:r>
                      <a:endParaRPr lang="en-US" sz="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dirty="0" err="1">
                          <a:solidFill>
                            <a:srgbClr val="000000"/>
                          </a:solidFill>
                          <a:effectLst/>
                          <a:latin typeface="Calibri" panose="020F0502020204030204" pitchFamily="34" charset="0"/>
                        </a:rPr>
                        <a:t>Pandemi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sürecinde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Hazırlık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sınıfı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derslerinin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öğrencilerin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eğitimlerinde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aksama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olmaması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için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örgün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öğretimdekine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yakın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şekilde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devam</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etmesi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ve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sınavların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yapılmasından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kaynaklı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olarak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bazı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öğrencilerin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sınavı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geçememe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korkusu</a:t>
                      </a:r>
                      <a:endParaRPr lang="en-US" sz="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dirty="0" err="1">
                          <a:solidFill>
                            <a:srgbClr val="000000"/>
                          </a:solidFill>
                          <a:effectLst/>
                          <a:latin typeface="Calibri" panose="020F0502020204030204" pitchFamily="34" charset="0"/>
                        </a:rPr>
                        <a:t>Öğrencilerimize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pandemi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dönemine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rağmen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Fakülteye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geçtiklerinde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dil</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problemi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yaşamamaları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için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Hazırlık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Sınıfı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eğitimlerinin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aksamadan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devam</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etmesi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gerektiğini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anlatmak</a:t>
                      </a:r>
                      <a:r>
                        <a:rPr lang="en-US" sz="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300" b="1"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2776320"/>
                  </a:ext>
                </a:extLst>
              </a:tr>
            </a:tbl>
          </a:graphicData>
        </a:graphic>
      </p:graphicFrame>
    </p:spTree>
    <p:extLst>
      <p:ext uri="{BB962C8B-B14F-4D97-AF65-F5344CB8AC3E}">
        <p14:creationId xmlns:p14="http://schemas.microsoft.com/office/powerpoint/2010/main" val="12784713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15</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107504" y="2910482"/>
            <a:ext cx="284698" cy="43660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107504" y="3147021"/>
            <a:ext cx="284698" cy="42137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1" name="143 Metin kutusu"/>
          <p:cNvSpPr txBox="1"/>
          <p:nvPr/>
        </p:nvSpPr>
        <p:spPr>
          <a:xfrm rot="15868530">
            <a:off x="96009" y="2333010"/>
            <a:ext cx="835918" cy="1638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604919" y="3002353"/>
            <a:ext cx="301462" cy="29647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604919" y="3239709"/>
            <a:ext cx="301462" cy="28613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874616" y="2386834"/>
            <a:ext cx="457680" cy="27305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874616" y="2623371"/>
            <a:ext cx="457680"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2431202" y="2376488"/>
            <a:ext cx="620733" cy="27305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2431202" y="2613025"/>
            <a:ext cx="620733"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17" name="Check Box 1">
            <a:extLst>
              <a:ext uri="{63B3BB69-23CF-44E3-9099-C40C66FF867C}">
                <a14:compatExt xmlns:a14="http://schemas.microsoft.com/office/drawing/2010/main" spid="_x0000_s9217"/>
              </a:ext>
              <a:ext uri="{FF2B5EF4-FFF2-40B4-BE49-F238E27FC236}">
                <a16:creationId xmlns:a16="http://schemas.microsoft.com/office/drawing/2014/main" id="{00000000-0008-0000-0200-000003380000}"/>
              </a:ext>
            </a:extLst>
          </p:cNvPr>
          <p:cNvPicPr>
            <a:picLocks noChangeAspect="1"/>
          </p:cNvPicPr>
          <p:nvPr/>
        </p:nvPicPr>
        <p:blipFill>
          <a:blip r:embed="rId3"/>
          <a:stretch>
            <a:fillRect/>
          </a:stretch>
        </p:blipFill>
        <p:spPr>
          <a:xfrm>
            <a:off x="10553213" y="6403603"/>
            <a:ext cx="0" cy="219075"/>
          </a:xfrm>
          <a:prstGeom prst="rect">
            <a:avLst/>
          </a:prstGeom>
        </p:spPr>
      </p:pic>
      <p:pic>
        <p:nvPicPr>
          <p:cNvPr id="20" name="Check Box 2">
            <a:extLst>
              <a:ext uri="{63B3BB69-23CF-44E3-9099-C40C66FF867C}">
                <a14:compatExt xmlns:a14="http://schemas.microsoft.com/office/drawing/2010/main" spid="_x0000_s9218"/>
              </a:ext>
              <a:ext uri="{FF2B5EF4-FFF2-40B4-BE49-F238E27FC236}">
                <a16:creationId xmlns:a16="http://schemas.microsoft.com/office/drawing/2014/main" id="{00000000-0008-0000-0200-000004380000}"/>
              </a:ext>
            </a:extLst>
          </p:cNvPr>
          <p:cNvPicPr>
            <a:picLocks noChangeAspect="1"/>
          </p:cNvPicPr>
          <p:nvPr/>
        </p:nvPicPr>
        <p:blipFill>
          <a:blip r:embed="rId3"/>
          <a:stretch>
            <a:fillRect/>
          </a:stretch>
        </p:blipFill>
        <p:spPr>
          <a:xfrm>
            <a:off x="10553213" y="6594103"/>
            <a:ext cx="0" cy="219075"/>
          </a:xfrm>
          <a:prstGeom prst="rect">
            <a:avLst/>
          </a:prstGeom>
        </p:spPr>
      </p:pic>
      <p:pic>
        <p:nvPicPr>
          <p:cNvPr id="10243" name="Picture 3" descr="C:\Users\HATICE~1.KAR\AppData\Local\Temp\msohtmlclip1\01\clip_image00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863" y="1045790"/>
            <a:ext cx="9525"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244" name="Picture 4" descr="C:\Users\HATICE~1.KAR\AppData\Local\Temp\msohtmlclip1\01\clip_image00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863" y="1045790"/>
            <a:ext cx="9525" cy="2286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val="2412088259"/>
              </p:ext>
            </p:extLst>
          </p:nvPr>
        </p:nvGraphicFramePr>
        <p:xfrm>
          <a:off x="125199" y="931667"/>
          <a:ext cx="8911299" cy="5699760"/>
        </p:xfrm>
        <a:graphic>
          <a:graphicData uri="http://schemas.openxmlformats.org/drawingml/2006/table">
            <a:tbl>
              <a:tblPr/>
              <a:tblGrid>
                <a:gridCol w="2103043">
                  <a:extLst>
                    <a:ext uri="{9D8B030D-6E8A-4147-A177-3AD203B41FA5}">
                      <a16:colId xmlns:a16="http://schemas.microsoft.com/office/drawing/2014/main" val="611525004"/>
                    </a:ext>
                  </a:extLst>
                </a:gridCol>
                <a:gridCol w="751487">
                  <a:extLst>
                    <a:ext uri="{9D8B030D-6E8A-4147-A177-3AD203B41FA5}">
                      <a16:colId xmlns:a16="http://schemas.microsoft.com/office/drawing/2014/main" val="1478251059"/>
                    </a:ext>
                  </a:extLst>
                </a:gridCol>
                <a:gridCol w="117770">
                  <a:extLst>
                    <a:ext uri="{9D8B030D-6E8A-4147-A177-3AD203B41FA5}">
                      <a16:colId xmlns:a16="http://schemas.microsoft.com/office/drawing/2014/main" val="2024730186"/>
                    </a:ext>
                  </a:extLst>
                </a:gridCol>
                <a:gridCol w="1514192">
                  <a:extLst>
                    <a:ext uri="{9D8B030D-6E8A-4147-A177-3AD203B41FA5}">
                      <a16:colId xmlns:a16="http://schemas.microsoft.com/office/drawing/2014/main" val="1985061756"/>
                    </a:ext>
                  </a:extLst>
                </a:gridCol>
                <a:gridCol w="123379">
                  <a:extLst>
                    <a:ext uri="{9D8B030D-6E8A-4147-A177-3AD203B41FA5}">
                      <a16:colId xmlns:a16="http://schemas.microsoft.com/office/drawing/2014/main" val="195613517"/>
                    </a:ext>
                  </a:extLst>
                </a:gridCol>
                <a:gridCol w="1009461">
                  <a:extLst>
                    <a:ext uri="{9D8B030D-6E8A-4147-A177-3AD203B41FA5}">
                      <a16:colId xmlns:a16="http://schemas.microsoft.com/office/drawing/2014/main" val="799574614"/>
                    </a:ext>
                  </a:extLst>
                </a:gridCol>
                <a:gridCol w="145811">
                  <a:extLst>
                    <a:ext uri="{9D8B030D-6E8A-4147-A177-3AD203B41FA5}">
                      <a16:colId xmlns:a16="http://schemas.microsoft.com/office/drawing/2014/main" val="2461456604"/>
                    </a:ext>
                  </a:extLst>
                </a:gridCol>
                <a:gridCol w="196284">
                  <a:extLst>
                    <a:ext uri="{9D8B030D-6E8A-4147-A177-3AD203B41FA5}">
                      <a16:colId xmlns:a16="http://schemas.microsoft.com/office/drawing/2014/main" val="2930678491"/>
                    </a:ext>
                  </a:extLst>
                </a:gridCol>
                <a:gridCol w="678582">
                  <a:extLst>
                    <a:ext uri="{9D8B030D-6E8A-4147-A177-3AD203B41FA5}">
                      <a16:colId xmlns:a16="http://schemas.microsoft.com/office/drawing/2014/main" val="2906551929"/>
                    </a:ext>
                  </a:extLst>
                </a:gridCol>
                <a:gridCol w="510339">
                  <a:extLst>
                    <a:ext uri="{9D8B030D-6E8A-4147-A177-3AD203B41FA5}">
                      <a16:colId xmlns:a16="http://schemas.microsoft.com/office/drawing/2014/main" val="3297435907"/>
                    </a:ext>
                  </a:extLst>
                </a:gridCol>
                <a:gridCol w="740271">
                  <a:extLst>
                    <a:ext uri="{9D8B030D-6E8A-4147-A177-3AD203B41FA5}">
                      <a16:colId xmlns:a16="http://schemas.microsoft.com/office/drawing/2014/main" val="1264283282"/>
                    </a:ext>
                  </a:extLst>
                </a:gridCol>
                <a:gridCol w="140204">
                  <a:extLst>
                    <a:ext uri="{9D8B030D-6E8A-4147-A177-3AD203B41FA5}">
                      <a16:colId xmlns:a16="http://schemas.microsoft.com/office/drawing/2014/main" val="961579343"/>
                    </a:ext>
                  </a:extLst>
                </a:gridCol>
                <a:gridCol w="140204">
                  <a:extLst>
                    <a:ext uri="{9D8B030D-6E8A-4147-A177-3AD203B41FA5}">
                      <a16:colId xmlns:a16="http://schemas.microsoft.com/office/drawing/2014/main" val="2903163804"/>
                    </a:ext>
                  </a:extLst>
                </a:gridCol>
                <a:gridCol w="370136">
                  <a:extLst>
                    <a:ext uri="{9D8B030D-6E8A-4147-A177-3AD203B41FA5}">
                      <a16:colId xmlns:a16="http://schemas.microsoft.com/office/drawing/2014/main" val="1013870328"/>
                    </a:ext>
                  </a:extLst>
                </a:gridCol>
                <a:gridCol w="370136">
                  <a:extLst>
                    <a:ext uri="{9D8B030D-6E8A-4147-A177-3AD203B41FA5}">
                      <a16:colId xmlns:a16="http://schemas.microsoft.com/office/drawing/2014/main" val="2017044506"/>
                    </a:ext>
                  </a:extLst>
                </a:gridCol>
              </a:tblGrid>
              <a:tr h="193077">
                <a:tc rowSpan="2">
                  <a:txBody>
                    <a:bodyPr/>
                    <a:lstStyle/>
                    <a:p>
                      <a:pPr algn="ctr" fontAlgn="ctr"/>
                      <a:r>
                        <a:rPr lang="sv-SE" sz="600" b="1" i="0" u="none" strike="noStrike" dirty="0">
                          <a:solidFill>
                            <a:srgbClr val="000000"/>
                          </a:solidFill>
                          <a:effectLst/>
                          <a:latin typeface="Tahoma" panose="020B0604030504040204" pitchFamily="34" charset="0"/>
                        </a:rPr>
                        <a:t>Olası Risk Türü (Potential Risk Mode)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en-US" sz="600" b="1" i="0" u="none" strike="noStrike" dirty="0" err="1">
                          <a:solidFill>
                            <a:srgbClr val="000000"/>
                          </a:solidFill>
                          <a:effectLst/>
                          <a:latin typeface="Tahoma" panose="020B0604030504040204" pitchFamily="34" charset="0"/>
                        </a:rPr>
                        <a:t>Faaliyetleri</a:t>
                      </a:r>
                      <a:r>
                        <a:rPr lang="en-US" sz="600" b="1" i="0" u="none" strike="noStrike" dirty="0">
                          <a:solidFill>
                            <a:srgbClr val="000000"/>
                          </a:solidFill>
                          <a:effectLst/>
                          <a:latin typeface="Tahoma" panose="020B0604030504040204" pitchFamily="34" charset="0"/>
                        </a:rPr>
                        <a:t> </a:t>
                      </a:r>
                      <a:r>
                        <a:rPr lang="en-US" sz="600" b="1" i="0" u="none" strike="noStrike" dirty="0" err="1">
                          <a:solidFill>
                            <a:srgbClr val="000000"/>
                          </a:solidFill>
                          <a:effectLst/>
                          <a:latin typeface="Tahoma" panose="020B0604030504040204" pitchFamily="34" charset="0"/>
                        </a:rPr>
                        <a:t>Sonuçları</a:t>
                      </a:r>
                      <a:r>
                        <a:rPr lang="en-US" sz="600" b="1" i="0" u="none" strike="noStrike" dirty="0">
                          <a:solidFill>
                            <a:srgbClr val="000000"/>
                          </a:solidFill>
                          <a:effectLst/>
                          <a:latin typeface="Tahoma" panose="020B0604030504040204" pitchFamily="34" charset="0"/>
                        </a:rPr>
                        <a:t>/Action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6606309"/>
                  </a:ext>
                </a:extLst>
              </a:tr>
              <a:tr h="382772">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000000"/>
                          </a:solidFill>
                          <a:effectLst/>
                          <a:latin typeface="Tahoma" panose="020B0604030504040204" pitchFamily="34" charset="0"/>
                        </a:rPr>
                        <a:t>Gerçekleşen Faliyetler /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600" b="1" i="0" u="none" strike="noStrike" dirty="0" err="1">
                          <a:solidFill>
                            <a:srgbClr val="000000"/>
                          </a:solidFill>
                          <a:effectLst/>
                          <a:latin typeface="Tahoma" panose="020B0604030504040204" pitchFamily="34" charset="0"/>
                        </a:rPr>
                        <a:t>Olasılık</a:t>
                      </a:r>
                      <a:r>
                        <a:rPr lang="en-US" sz="600" b="1" i="0" u="none" strike="noStrike" dirty="0">
                          <a:solidFill>
                            <a:srgbClr val="000000"/>
                          </a:solidFill>
                          <a:effectLst/>
                          <a:latin typeface="Tahoma" panose="020B0604030504040204" pitchFamily="34" charset="0"/>
                        </a:rPr>
                        <a:t>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600" b="1" i="0" u="none" strike="noStrike" dirty="0" err="1">
                          <a:solidFill>
                            <a:srgbClr val="000000"/>
                          </a:solidFill>
                          <a:effectLst/>
                          <a:latin typeface="Tahoma" panose="020B0604030504040204" pitchFamily="34" charset="0"/>
                        </a:rPr>
                        <a:t>Keşif</a:t>
                      </a:r>
                      <a:endParaRPr lang="en-US" sz="600" b="1" i="0" u="none" strike="noStrike" dirty="0">
                        <a:solidFill>
                          <a:srgbClr val="000000"/>
                        </a:solidFill>
                        <a:effectLst/>
                        <a:latin typeface="Tahoma" panose="020B0604030504040204" pitchFamily="34" charset="0"/>
                      </a:endParaRP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600" b="1" i="0" u="none" strike="noStrike" dirty="0">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2016624593"/>
                  </a:ext>
                </a:extLst>
              </a:tr>
              <a:tr h="1295843">
                <a:tc>
                  <a:txBody>
                    <a:bodyPr/>
                    <a:lstStyle/>
                    <a:p>
                      <a:pPr algn="l" fontAlgn="t"/>
                      <a:r>
                        <a:rPr lang="en-US" sz="600" b="0" i="0" u="none" strike="noStrike" dirty="0" err="1">
                          <a:solidFill>
                            <a:srgbClr val="000000"/>
                          </a:solidFill>
                          <a:effectLst/>
                          <a:latin typeface="Calibri" panose="020F0502020204030204" pitchFamily="34" charset="0"/>
                        </a:rPr>
                        <a:t>Anket</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Yorumu</a:t>
                      </a:r>
                      <a:r>
                        <a:rPr lang="en-US" sz="600" b="0" i="0" u="none" strike="noStrike" dirty="0">
                          <a:solidFill>
                            <a:srgbClr val="000000"/>
                          </a:solidFill>
                          <a:effectLst/>
                          <a:latin typeface="Calibri" panose="020F0502020204030204" pitchFamily="34" charset="0"/>
                        </a:rPr>
                        <a:t>:  24 </a:t>
                      </a:r>
                      <a:r>
                        <a:rPr lang="en-US" sz="600" b="0" i="0" u="none" strike="noStrike" dirty="0" err="1">
                          <a:solidFill>
                            <a:srgbClr val="000000"/>
                          </a:solidFill>
                          <a:effectLst/>
                          <a:latin typeface="Calibri" panose="020F0502020204030204" pitchFamily="34" charset="0"/>
                        </a:rPr>
                        <a:t>Sınav</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süreleri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çok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kısa</a:t>
                      </a:r>
                      <a:r>
                        <a:rPr lang="en-US" sz="600" b="0" i="0" u="none" strike="noStrike" dirty="0">
                          <a:solidFill>
                            <a:srgbClr val="000000"/>
                          </a:solidFill>
                          <a:effectLst/>
                          <a:latin typeface="Calibri" panose="020F0502020204030204" pitchFamily="34" charset="0"/>
                        </a:rPr>
                        <a:t>. Writing </a:t>
                      </a:r>
                      <a:r>
                        <a:rPr lang="en-US" sz="600" b="0" i="0" u="none" strike="noStrike" dirty="0" err="1">
                          <a:solidFill>
                            <a:srgbClr val="000000"/>
                          </a:solidFill>
                          <a:effectLst/>
                          <a:latin typeface="Calibri" panose="020F0502020204030204" pitchFamily="34" charset="0"/>
                        </a:rPr>
                        <a:t>sınavı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süresi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çok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yetersiz</a:t>
                      </a:r>
                      <a:r>
                        <a:rPr lang="en-US" sz="600" b="0" i="0" u="none" strike="noStrike" dirty="0">
                          <a:solidFill>
                            <a:srgbClr val="000000"/>
                          </a:solidFill>
                          <a:effectLst/>
                          <a:latin typeface="Calibri" panose="020F0502020204030204" pitchFamily="34" charset="0"/>
                        </a:rPr>
                        <a:t>, haven’t enough time to complete the tasks in the exams. Especially writing exam time is too insufficient, 24 we can not finish on time in the writing exams, 24 </a:t>
                      </a:r>
                      <a:r>
                        <a:rPr lang="en-US" sz="600" b="0" i="0" u="none" strike="noStrike" dirty="0" err="1">
                          <a:solidFill>
                            <a:srgbClr val="000000"/>
                          </a:solidFill>
                          <a:effectLst/>
                          <a:latin typeface="Calibri" panose="020F0502020204030204" pitchFamily="34" charset="0"/>
                        </a:rPr>
                        <a:t>Özellikle</a:t>
                      </a:r>
                      <a:r>
                        <a:rPr lang="en-US" sz="600" b="0" i="0" u="none" strike="noStrike" dirty="0">
                          <a:solidFill>
                            <a:srgbClr val="000000"/>
                          </a:solidFill>
                          <a:effectLst/>
                          <a:latin typeface="Calibri" panose="020F0502020204030204" pitchFamily="34" charset="0"/>
                        </a:rPr>
                        <a:t> writing </a:t>
                      </a:r>
                      <a:r>
                        <a:rPr lang="en-US" sz="600" b="0" i="0" u="none" strike="noStrike" dirty="0" err="1">
                          <a:solidFill>
                            <a:srgbClr val="000000"/>
                          </a:solidFill>
                          <a:effectLst/>
                          <a:latin typeface="Calibri" panose="020F0502020204030204" pitchFamily="34" charset="0"/>
                        </a:rPr>
                        <a:t>sınavında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süre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yetmemektedir</a:t>
                      </a:r>
                      <a:r>
                        <a:rPr lang="en-US" sz="600" b="0" i="0" u="none" strike="noStrike" dirty="0">
                          <a:solidFill>
                            <a:srgbClr val="000000"/>
                          </a:solidFill>
                          <a:effectLst/>
                          <a:latin typeface="Calibri" panose="020F0502020204030204" pitchFamily="34" charset="0"/>
                        </a:rPr>
                        <a:t>, 24 Writing </a:t>
                      </a:r>
                      <a:r>
                        <a:rPr lang="en-US" sz="600" b="0" i="0" u="none" strike="noStrike" dirty="0" err="1">
                          <a:solidFill>
                            <a:srgbClr val="000000"/>
                          </a:solidFill>
                          <a:effectLst/>
                          <a:latin typeface="Calibri" panose="020F0502020204030204" pitchFamily="34" charset="0"/>
                        </a:rPr>
                        <a:t>soruları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cok</a:t>
                      </a:r>
                      <a:r>
                        <a:rPr lang="en-US" sz="600" b="0" i="0" u="none" strike="noStrike" dirty="0">
                          <a:solidFill>
                            <a:srgbClr val="000000"/>
                          </a:solidFill>
                          <a:effectLst/>
                          <a:latin typeface="Calibri" panose="020F0502020204030204" pitchFamily="34" charset="0"/>
                        </a:rPr>
                        <a:t> zaman </a:t>
                      </a:r>
                      <a:r>
                        <a:rPr lang="en-US" sz="600" b="0" i="0" u="none" strike="noStrike" dirty="0" err="1">
                          <a:solidFill>
                            <a:srgbClr val="000000"/>
                          </a:solidFill>
                          <a:effectLst/>
                          <a:latin typeface="Calibri" panose="020F0502020204030204" pitchFamily="34" charset="0"/>
                        </a:rPr>
                        <a:t>istiyor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fakat</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süremiz</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kısa</a:t>
                      </a:r>
                      <a:r>
                        <a:rPr lang="en-US" sz="600" b="0" i="0" u="none" strike="noStrike" dirty="0">
                          <a:solidFill>
                            <a:srgbClr val="000000"/>
                          </a:solidFill>
                          <a:effectLst/>
                          <a:latin typeface="Calibri" panose="020F0502020204030204" pitchFamily="34" charset="0"/>
                        </a:rPr>
                        <a:t> 24 writing exam </a:t>
                      </a:r>
                      <a:r>
                        <a:rPr lang="en-US" sz="600" b="0" i="0" u="none" strike="noStrike" dirty="0" err="1">
                          <a:solidFill>
                            <a:srgbClr val="000000"/>
                          </a:solidFill>
                          <a:effectLst/>
                          <a:latin typeface="Calibri" panose="020F0502020204030204" pitchFamily="34" charset="0"/>
                        </a:rPr>
                        <a:t>süresi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bence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biraz</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kısa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çünkü</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konular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önceden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verilmediği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için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bu</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gayet</a:t>
                      </a:r>
                      <a:r>
                        <a:rPr lang="en-US" sz="600" b="0" i="0" u="none" strike="noStrike" dirty="0">
                          <a:solidFill>
                            <a:srgbClr val="000000"/>
                          </a:solidFill>
                          <a:effectLst/>
                          <a:latin typeface="Calibri" panose="020F0502020204030204" pitchFamily="34" charset="0"/>
                        </a:rPr>
                        <a:t> normal </a:t>
                      </a:r>
                      <a:r>
                        <a:rPr lang="en-US" sz="600" b="0" i="0" u="none" strike="noStrike" dirty="0" err="1">
                          <a:solidFill>
                            <a:srgbClr val="000000"/>
                          </a:solidFill>
                          <a:effectLst/>
                          <a:latin typeface="Calibri" panose="020F0502020204030204" pitchFamily="34" charset="0"/>
                        </a:rPr>
                        <a:t>anında</a:t>
                      </a:r>
                      <a:r>
                        <a:rPr lang="en-US" sz="600" b="0" i="0" u="none" strike="noStrike" dirty="0">
                          <a:solidFill>
                            <a:srgbClr val="000000"/>
                          </a:solidFill>
                          <a:effectLst/>
                          <a:latin typeface="Calibri" panose="020F0502020204030204" pitchFamily="34" charset="0"/>
                        </a:rPr>
                        <a:t> bi </a:t>
                      </a:r>
                      <a:r>
                        <a:rPr lang="en-US" sz="600" b="0" i="0" u="none" strike="noStrike" dirty="0" err="1">
                          <a:solidFill>
                            <a:srgbClr val="000000"/>
                          </a:solidFill>
                          <a:effectLst/>
                          <a:latin typeface="Calibri" panose="020F0502020204030204" pitchFamily="34" charset="0"/>
                        </a:rPr>
                        <a:t>metin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yazmak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çok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sıkıntı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oluyor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ve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çok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fazla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hata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yapamıyorum</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bence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bu</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sınav</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süreleri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kurlara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göre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belirlenmeli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diğer</a:t>
                      </a:r>
                      <a:r>
                        <a:rPr lang="en-US" sz="600" b="0" i="0" u="none" strike="noStrike" dirty="0">
                          <a:solidFill>
                            <a:srgbClr val="000000"/>
                          </a:solidFill>
                          <a:effectLst/>
                          <a:latin typeface="Calibri" panose="020F0502020204030204" pitchFamily="34" charset="0"/>
                        </a:rPr>
                        <a:t> her </a:t>
                      </a:r>
                      <a:r>
                        <a:rPr lang="en-US" sz="600" b="0" i="0" u="none" strike="noStrike" dirty="0" err="1">
                          <a:solidFill>
                            <a:srgbClr val="000000"/>
                          </a:solidFill>
                          <a:effectLst/>
                          <a:latin typeface="Calibri" panose="020F0502020204030204" pitchFamily="34" charset="0"/>
                        </a:rPr>
                        <a:t>şey</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çok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güzel</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bir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sıkıntı</a:t>
                      </a:r>
                      <a:r>
                        <a:rPr lang="en-US" sz="600" b="0" i="0" u="none" strike="noStrike" dirty="0">
                          <a:solidFill>
                            <a:srgbClr val="000000"/>
                          </a:solidFill>
                          <a:effectLst/>
                          <a:latin typeface="Calibri" panose="020F0502020204030204" pitchFamily="34" charset="0"/>
                        </a:rPr>
                        <a:t> yok </a:t>
                      </a:r>
                      <a:r>
                        <a:rPr lang="en-US" sz="600" b="0" i="0" u="none" strike="noStrike" dirty="0" err="1">
                          <a:solidFill>
                            <a:srgbClr val="000000"/>
                          </a:solidFill>
                          <a:effectLst/>
                          <a:latin typeface="Calibri" panose="020F0502020204030204" pitchFamily="34" charset="0"/>
                        </a:rPr>
                        <a:t>teşekkürler</a:t>
                      </a:r>
                      <a:r>
                        <a:rPr lang="en-US" sz="600" b="0" i="0" u="none" strike="noStrike" dirty="0">
                          <a:solidFill>
                            <a:srgbClr val="000000"/>
                          </a:solidFill>
                          <a:effectLst/>
                          <a:latin typeface="Calibri" panose="020F0502020204030204" pitchFamily="34" charset="0"/>
                        </a:rPr>
                        <a:t> </a:t>
                      </a:r>
                      <a:br>
                        <a:rPr lang="en-US" sz="600" b="0" i="0" u="none" strike="noStrike" dirty="0">
                          <a:solidFill>
                            <a:srgbClr val="000000"/>
                          </a:solidFill>
                          <a:effectLst/>
                          <a:latin typeface="Calibri" panose="020F0502020204030204" pitchFamily="34" charset="0"/>
                        </a:rPr>
                      </a:br>
                      <a:r>
                        <a:rPr lang="en-US" sz="600" b="0" i="0" u="none" strike="noStrike" dirty="0">
                          <a:solidFill>
                            <a:srgbClr val="000000"/>
                          </a:solidFill>
                          <a:effectLst/>
                          <a:latin typeface="Calibri" panose="020F0502020204030204" pitchFamily="34" charset="0"/>
                        </a:rPr>
                        <a:t>24- We don't have enough time to complete the tasks in the exams (it can be 45 min. maybe) 24 writing </a:t>
                      </a:r>
                      <a:r>
                        <a:rPr lang="en-US" sz="600" b="0" i="0" u="none" strike="noStrike" dirty="0" err="1">
                          <a:solidFill>
                            <a:srgbClr val="000000"/>
                          </a:solidFill>
                          <a:effectLst/>
                          <a:latin typeface="Calibri" panose="020F0502020204030204" pitchFamily="34" charset="0"/>
                        </a:rPr>
                        <a:t>sınavları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için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verilem</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süreler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yeterli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değil</a:t>
                      </a:r>
                      <a:r>
                        <a:rPr lang="en-US" sz="600" b="0" i="0" u="none" strike="noStrike" dirty="0">
                          <a:solidFill>
                            <a:srgbClr val="000000"/>
                          </a:solidFill>
                          <a:effectLst/>
                          <a:latin typeface="Calibri" panose="020F0502020204030204" pitchFamily="34" charset="0"/>
                        </a:rPr>
                        <a:t> 150 </a:t>
                      </a:r>
                      <a:r>
                        <a:rPr lang="en-US" sz="600" b="0" i="0" u="none" strike="noStrike" dirty="0" err="1">
                          <a:solidFill>
                            <a:srgbClr val="000000"/>
                          </a:solidFill>
                          <a:effectLst/>
                          <a:latin typeface="Calibri" panose="020F0502020204030204" pitchFamily="34" charset="0"/>
                        </a:rPr>
                        <a:t>cümle</a:t>
                      </a:r>
                      <a:r>
                        <a:rPr lang="en-US" sz="600" b="0" i="0" u="none" strike="noStrike" dirty="0">
                          <a:solidFill>
                            <a:srgbClr val="000000"/>
                          </a:solidFill>
                          <a:effectLst/>
                          <a:latin typeface="Calibri" panose="020F0502020204030204" pitchFamily="34" charset="0"/>
                        </a:rPr>
                        <a:t> 30 </a:t>
                      </a:r>
                      <a:r>
                        <a:rPr lang="en-US" sz="600" b="0" i="0" u="none" strike="noStrike" dirty="0" err="1">
                          <a:solidFill>
                            <a:srgbClr val="000000"/>
                          </a:solidFill>
                          <a:effectLst/>
                          <a:latin typeface="Calibri" panose="020F0502020204030204" pitchFamily="34" charset="0"/>
                        </a:rPr>
                        <a:t>dakika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yerine</a:t>
                      </a:r>
                      <a:r>
                        <a:rPr lang="en-US" sz="600" b="0" i="0" u="none" strike="noStrike" dirty="0">
                          <a:solidFill>
                            <a:srgbClr val="000000"/>
                          </a:solidFill>
                          <a:effectLst/>
                          <a:latin typeface="Calibri" panose="020F0502020204030204" pitchFamily="34" charset="0"/>
                        </a:rPr>
                        <a:t> 40 </a:t>
                      </a:r>
                      <a:r>
                        <a:rPr lang="en-US" sz="600" b="0" i="0" u="none" strike="noStrike" dirty="0" err="1">
                          <a:solidFill>
                            <a:srgbClr val="000000"/>
                          </a:solidFill>
                          <a:effectLst/>
                          <a:latin typeface="Calibri" panose="020F0502020204030204" pitchFamily="34" charset="0"/>
                        </a:rPr>
                        <a:t>dakika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olursa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daha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iyi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olur</a:t>
                      </a:r>
                      <a:r>
                        <a:rPr lang="en-US" sz="600" b="0" i="0" u="none" strike="noStrike" dirty="0">
                          <a:solidFill>
                            <a:srgbClr val="000000"/>
                          </a:solidFill>
                          <a:effectLst/>
                          <a:latin typeface="Calibri" panose="020F0502020204030204" pitchFamily="34" charset="0"/>
                        </a:rPr>
                        <a:t> 24 </a:t>
                      </a:r>
                      <a:r>
                        <a:rPr lang="en-US" sz="600" b="0" i="0" u="none" strike="noStrike" dirty="0" err="1">
                          <a:solidFill>
                            <a:srgbClr val="000000"/>
                          </a:solidFill>
                          <a:effectLst/>
                          <a:latin typeface="Calibri" panose="020F0502020204030204" pitchFamily="34" charset="0"/>
                        </a:rPr>
                        <a:t>Yazma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sınavında</a:t>
                      </a:r>
                      <a:r>
                        <a:rPr lang="en-US" sz="600" b="0" i="0" u="none" strike="noStrike" dirty="0">
                          <a:solidFill>
                            <a:srgbClr val="000000"/>
                          </a:solidFill>
                          <a:effectLst/>
                          <a:latin typeface="Calibri" panose="020F0502020204030204" pitchFamily="34" charset="0"/>
                        </a:rPr>
                        <a:t> 150 </a:t>
                      </a:r>
                      <a:r>
                        <a:rPr lang="en-US" sz="600" b="0" i="0" u="none" strike="noStrike" dirty="0" err="1">
                          <a:solidFill>
                            <a:srgbClr val="000000"/>
                          </a:solidFill>
                          <a:effectLst/>
                          <a:latin typeface="Calibri" panose="020F0502020204030204" pitchFamily="34" charset="0"/>
                        </a:rPr>
                        <a:t>kelime</a:t>
                      </a:r>
                      <a:r>
                        <a:rPr lang="en-US" sz="600" b="0" i="0" u="none" strike="noStrike" dirty="0">
                          <a:solidFill>
                            <a:srgbClr val="000000"/>
                          </a:solidFill>
                          <a:effectLst/>
                          <a:latin typeface="Calibri" panose="020F0502020204030204" pitchFamily="34" charset="0"/>
                        </a:rPr>
                        <a:t> 30 </a:t>
                      </a:r>
                      <a:r>
                        <a:rPr lang="en-US" sz="600" b="0" i="0" u="none" strike="noStrike" dirty="0" err="1">
                          <a:solidFill>
                            <a:srgbClr val="000000"/>
                          </a:solidFill>
                          <a:effectLst/>
                          <a:latin typeface="Calibri" panose="020F0502020204030204" pitchFamily="34" charset="0"/>
                        </a:rPr>
                        <a:t>dakika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yeterli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olmuyor</a:t>
                      </a:r>
                      <a:r>
                        <a:rPr lang="en-US" sz="600" b="0" i="0" u="none" strike="noStrike" dirty="0">
                          <a:solidFill>
                            <a:srgbClr val="000000"/>
                          </a:solidFill>
                          <a:effectLst/>
                          <a:latin typeface="Calibri" panose="020F0502020204030204" pitchFamily="34" charset="0"/>
                        </a:rPr>
                        <a:t> biz robot </a:t>
                      </a:r>
                      <a:r>
                        <a:rPr lang="en-US" sz="600" b="0" i="0" u="none" strike="noStrike" dirty="0" err="1">
                          <a:solidFill>
                            <a:srgbClr val="000000"/>
                          </a:solidFill>
                          <a:effectLst/>
                          <a:latin typeface="Calibri" panose="020F0502020204030204" pitchFamily="34" charset="0"/>
                        </a:rPr>
                        <a:t>değiliz</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anında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kurtulayıp</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yarım</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saatte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yazalım</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hadi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diyelim</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kurguladık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öğrendiklerimizi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kullanmak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için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kurgumuzu</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geliştirmemiz</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lazım</a:t>
                      </a:r>
                      <a:r>
                        <a:rPr lang="en-US" sz="600" b="0" i="0" u="none" strike="noStrike" dirty="0">
                          <a:solidFill>
                            <a:srgbClr val="000000"/>
                          </a:solidFill>
                          <a:effectLst/>
                          <a:latin typeface="Calibri" panose="020F0502020204030204" pitchFamily="34" charset="0"/>
                        </a:rPr>
                        <a:t>. 24 Writing </a:t>
                      </a:r>
                      <a:r>
                        <a:rPr lang="en-US" sz="600" b="0" i="0" u="none" strike="noStrike" dirty="0" err="1">
                          <a:solidFill>
                            <a:srgbClr val="000000"/>
                          </a:solidFill>
                          <a:effectLst/>
                          <a:latin typeface="Calibri" panose="020F0502020204030204" pitchFamily="34" charset="0"/>
                        </a:rPr>
                        <a:t>süreleri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kısa</a:t>
                      </a:r>
                      <a:r>
                        <a:rPr lang="en-US" sz="600" b="0" i="0" u="none" strike="noStrike" dirty="0">
                          <a:solidFill>
                            <a:srgbClr val="000000"/>
                          </a:solidFill>
                          <a:effectLst/>
                          <a:latin typeface="Calibri" panose="020F0502020204030204" pitchFamily="34" charset="0"/>
                        </a:rPr>
                        <a:t> 24- </a:t>
                      </a:r>
                      <a:r>
                        <a:rPr lang="en-US" sz="600" b="0" i="0" u="none" strike="noStrike" dirty="0" err="1">
                          <a:solidFill>
                            <a:srgbClr val="000000"/>
                          </a:solidFill>
                          <a:effectLst/>
                          <a:latin typeface="Calibri" panose="020F0502020204030204" pitchFamily="34" charset="0"/>
                        </a:rPr>
                        <a:t>yazılı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sınavda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süre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yetmiyor</a:t>
                      </a:r>
                      <a:r>
                        <a:rPr lang="en-US" sz="600" b="0" i="0" u="none" strike="noStrike" dirty="0">
                          <a:solidFill>
                            <a:srgbClr val="000000"/>
                          </a:solidFill>
                          <a:effectLst/>
                          <a:latin typeface="Calibri" panose="020F0502020204030204" pitchFamily="34" charset="0"/>
                        </a:rPr>
                        <a:t> hem </a:t>
                      </a:r>
                      <a:r>
                        <a:rPr lang="en-US" sz="600" b="0" i="0" u="none" strike="noStrike" dirty="0" err="1">
                          <a:solidFill>
                            <a:srgbClr val="000000"/>
                          </a:solidFill>
                          <a:effectLst/>
                          <a:latin typeface="Calibri" panose="020F0502020204030204" pitchFamily="34" charset="0"/>
                        </a:rPr>
                        <a:t>düşünüp</a:t>
                      </a:r>
                      <a:r>
                        <a:rPr lang="en-US" sz="600" b="0" i="0" u="none" strike="noStrike" dirty="0">
                          <a:solidFill>
                            <a:srgbClr val="000000"/>
                          </a:solidFill>
                          <a:effectLst/>
                          <a:latin typeface="Calibri" panose="020F0502020204030204" pitchFamily="34" charset="0"/>
                        </a:rPr>
                        <a:t> hem </a:t>
                      </a:r>
                      <a:r>
                        <a:rPr lang="en-US" sz="600" b="0" i="0" u="none" strike="noStrike" dirty="0" err="1">
                          <a:solidFill>
                            <a:srgbClr val="000000"/>
                          </a:solidFill>
                          <a:effectLst/>
                          <a:latin typeface="Calibri" panose="020F0502020204030204" pitchFamily="34" charset="0"/>
                        </a:rPr>
                        <a:t>kurgulayıp</a:t>
                      </a:r>
                      <a:r>
                        <a:rPr lang="en-US" sz="600" b="0" i="0" u="none" strike="noStrike" dirty="0">
                          <a:solidFill>
                            <a:srgbClr val="000000"/>
                          </a:solidFill>
                          <a:effectLst/>
                          <a:latin typeface="Calibri" panose="020F0502020204030204" pitchFamily="34" charset="0"/>
                        </a:rPr>
                        <a:t> hem </a:t>
                      </a:r>
                      <a:r>
                        <a:rPr lang="en-US" sz="600" b="0" i="0" u="none" strike="noStrike" dirty="0" err="1">
                          <a:solidFill>
                            <a:srgbClr val="000000"/>
                          </a:solidFill>
                          <a:effectLst/>
                          <a:latin typeface="Calibri" panose="020F0502020204030204" pitchFamily="34" charset="0"/>
                        </a:rPr>
                        <a:t>yazıp</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hemde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öğrendiğimiz</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şeyleri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kullanmaya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yetmiyor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süreyi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uzatıp</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bitiren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çıkabilir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tarzı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olsaydı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daha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iyi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olurdu</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bence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çünkü</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sınavlar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bizim</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becerimizi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ölçmeli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hızımızı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değil</a:t>
                      </a:r>
                      <a:r>
                        <a:rPr lang="en-US" sz="600" b="0" i="0" u="none" strike="noStrike" dirty="0">
                          <a:solidFill>
                            <a:srgbClr val="000000"/>
                          </a:solidFill>
                          <a:effectLst/>
                          <a:latin typeface="Calibri" panose="020F0502020204030204" pitchFamily="34" charset="0"/>
                        </a:rPr>
                        <a:t>  24- writing </a:t>
                      </a:r>
                      <a:r>
                        <a:rPr lang="en-US" sz="600" b="0" i="0" u="none" strike="noStrike" dirty="0" err="1">
                          <a:solidFill>
                            <a:srgbClr val="000000"/>
                          </a:solidFill>
                          <a:effectLst/>
                          <a:latin typeface="Calibri" panose="020F0502020204030204" pitchFamily="34" charset="0"/>
                        </a:rPr>
                        <a:t>sınavı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süresi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yeterli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değil</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bence</a:t>
                      </a:r>
                      <a:r>
                        <a:rPr lang="en-US" sz="600" b="0" i="0" u="none" strike="noStrike" dirty="0">
                          <a:solidFill>
                            <a:srgbClr val="000000"/>
                          </a:solidFill>
                          <a:effectLst/>
                          <a:latin typeface="Calibri" panose="020F0502020204030204" pitchFamily="34" charset="0"/>
                        </a:rPr>
                        <a:t> 24 Writing </a:t>
                      </a:r>
                      <a:r>
                        <a:rPr lang="en-US" sz="600" b="0" i="0" u="none" strike="noStrike" dirty="0" err="1">
                          <a:solidFill>
                            <a:srgbClr val="000000"/>
                          </a:solidFill>
                          <a:effectLst/>
                          <a:latin typeface="Calibri" panose="020F0502020204030204" pitchFamily="34" charset="0"/>
                        </a:rPr>
                        <a:t>sınavına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verilen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süre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çok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az</a:t>
                      </a:r>
                      <a:r>
                        <a:rPr lang="en-US" sz="600" b="0" i="0" u="none" strike="noStrike" dirty="0">
                          <a:solidFill>
                            <a:srgbClr val="000000"/>
                          </a:solidFill>
                          <a:effectLst/>
                          <a:latin typeface="Calibri" panose="020F0502020204030204" pitchFamily="34" charset="0"/>
                        </a:rPr>
                        <a:t>! 24 Writing </a:t>
                      </a:r>
                      <a:r>
                        <a:rPr lang="en-US" sz="600" b="0" i="0" u="none" strike="noStrike" dirty="0" err="1">
                          <a:solidFill>
                            <a:srgbClr val="000000"/>
                          </a:solidFill>
                          <a:effectLst/>
                          <a:latin typeface="Calibri" panose="020F0502020204030204" pitchFamily="34" charset="0"/>
                        </a:rPr>
                        <a:t>sınavının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süresi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yetmemektedir</a:t>
                      </a:r>
                      <a:r>
                        <a:rPr lang="en-US" sz="600" b="0" i="0" u="none" strike="noStrike" dirty="0">
                          <a:solidFill>
                            <a:srgbClr val="000000"/>
                          </a:solidFill>
                          <a:effectLst/>
                          <a:latin typeface="Calibri" panose="020F0502020204030204" pitchFamily="34" charset="0"/>
                        </a:rPr>
                        <a:t> 24. </a:t>
                      </a:r>
                      <a:r>
                        <a:rPr lang="en-US" sz="600" b="0" i="0" u="none" strike="noStrike" dirty="0" err="1">
                          <a:solidFill>
                            <a:srgbClr val="000000"/>
                          </a:solidFill>
                          <a:effectLst/>
                          <a:latin typeface="Calibri" panose="020F0502020204030204" pitchFamily="34" charset="0"/>
                        </a:rPr>
                        <a:t>Soru</a:t>
                      </a:r>
                      <a:r>
                        <a:rPr lang="en-US" sz="600" b="0" i="0" u="none" strike="noStrike" dirty="0">
                          <a:solidFill>
                            <a:srgbClr val="000000"/>
                          </a:solidFill>
                          <a:effectLst/>
                          <a:latin typeface="Calibri" panose="020F0502020204030204" pitchFamily="34" charset="0"/>
                        </a:rPr>
                        <a:t> da </a:t>
                      </a:r>
                      <a:r>
                        <a:rPr lang="en-US" sz="600" b="0" i="0" u="none" strike="noStrike" dirty="0" err="1">
                          <a:solidFill>
                            <a:srgbClr val="000000"/>
                          </a:solidFill>
                          <a:effectLst/>
                          <a:latin typeface="Calibri" panose="020F0502020204030204" pitchFamily="34" charset="0"/>
                        </a:rPr>
                        <a:t>sınav</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süreleri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az</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geliyor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yetişemiyoruz</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dönüp</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yanlışlarımıza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bakamıyoruz</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Özellikle</a:t>
                      </a:r>
                      <a:r>
                        <a:rPr lang="en-US" sz="600" b="0" i="0" u="none" strike="noStrike" dirty="0">
                          <a:solidFill>
                            <a:srgbClr val="000000"/>
                          </a:solidFill>
                          <a:effectLst/>
                          <a:latin typeface="Calibri" panose="020F0502020204030204" pitchFamily="34" charset="0"/>
                        </a:rPr>
                        <a:t> writing </a:t>
                      </a:r>
                      <a:r>
                        <a:rPr lang="en-US" sz="600" b="0" i="0" u="none" strike="noStrike" dirty="0" err="1">
                          <a:solidFill>
                            <a:srgbClr val="000000"/>
                          </a:solidFill>
                          <a:effectLst/>
                          <a:latin typeface="Calibri" panose="020F0502020204030204" pitchFamily="34" charset="0"/>
                        </a:rPr>
                        <a:t>sınavında</a:t>
                      </a:r>
                      <a:r>
                        <a:rPr lang="en-US" sz="600" b="0" i="0" u="none" strike="noStrike" dirty="0">
                          <a:solidFill>
                            <a:srgbClr val="000000"/>
                          </a:solidFill>
                          <a:effectLst/>
                          <a:latin typeface="Calibri" panose="020F0502020204030204" pitchFamily="34" charset="0"/>
                        </a:rPr>
                        <a:t>  24.Sınav </a:t>
                      </a:r>
                      <a:r>
                        <a:rPr lang="en-US" sz="600" b="0" i="0" u="none" strike="noStrike" dirty="0" err="1">
                          <a:solidFill>
                            <a:srgbClr val="000000"/>
                          </a:solidFill>
                          <a:effectLst/>
                          <a:latin typeface="Calibri" panose="020F0502020204030204" pitchFamily="34" charset="0"/>
                        </a:rPr>
                        <a:t>süresi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yeterli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olmuyor</a:t>
                      </a:r>
                      <a:r>
                        <a:rPr lang="en-US" sz="600" b="0" i="0" u="none" strike="noStrike" dirty="0">
                          <a:solidFill>
                            <a:srgbClr val="000000"/>
                          </a:solidFill>
                          <a:effectLst/>
                          <a:latin typeface="Calibri" panose="020F0502020204030204" pitchFamily="34" charset="0"/>
                        </a:rPr>
                        <a:t> her </a:t>
                      </a:r>
                      <a:r>
                        <a:rPr lang="en-US" sz="600" b="0" i="0" u="none" strike="noStrike" dirty="0" err="1">
                          <a:solidFill>
                            <a:srgbClr val="000000"/>
                          </a:solidFill>
                          <a:effectLst/>
                          <a:latin typeface="Calibri" panose="020F0502020204030204" pitchFamily="34" charset="0"/>
                        </a:rPr>
                        <a:t>öğrencinin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odaklanma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süresi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aynı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olmadığı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için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zamanda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biraz</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daha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artabileciğini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düşünüyorun</a:t>
                      </a:r>
                      <a:r>
                        <a:rPr lang="en-US" sz="600" b="0" i="0" u="none" strike="noStrike" dirty="0">
                          <a:solidFill>
                            <a:srgbClr val="000000"/>
                          </a:solidFill>
                          <a:effectLst/>
                          <a:latin typeface="Calibri" panose="020F0502020204030204" pitchFamily="34" charset="0"/>
                        </a:rPr>
                        <a:t> 24-Writing </a:t>
                      </a:r>
                      <a:r>
                        <a:rPr lang="en-US" sz="600" b="0" i="0" u="none" strike="noStrike" dirty="0" err="1">
                          <a:solidFill>
                            <a:srgbClr val="000000"/>
                          </a:solidFill>
                          <a:effectLst/>
                          <a:latin typeface="Calibri" panose="020F0502020204030204" pitchFamily="34" charset="0"/>
                        </a:rPr>
                        <a:t>sınavlarında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dönüp</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hatalarımızı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kontrol</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edecek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vaktimiz</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kalmıyor</a:t>
                      </a:r>
                      <a:r>
                        <a:rPr lang="en-US" sz="600" b="0" i="0" u="none" strike="noStrike" dirty="0">
                          <a:solidFill>
                            <a:srgbClr val="000000"/>
                          </a:solidFill>
                          <a:effectLst/>
                          <a:latin typeface="Calibri" panose="020F0502020204030204" pitchFamily="34" charset="0"/>
                        </a:rPr>
                        <a:t>. 45 </a:t>
                      </a:r>
                      <a:r>
                        <a:rPr lang="en-US" sz="600" b="0" i="0" u="none" strike="noStrike" dirty="0" err="1">
                          <a:solidFill>
                            <a:srgbClr val="000000"/>
                          </a:solidFill>
                          <a:effectLst/>
                          <a:latin typeface="Calibri" panose="020F0502020204030204" pitchFamily="34" charset="0"/>
                        </a:rPr>
                        <a:t>dakika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olursa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yeterli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olacağını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düşünüyorum</a:t>
                      </a:r>
                      <a:r>
                        <a:rPr lang="en-US" sz="600" b="0" i="0" u="none" strike="noStrike" dirty="0">
                          <a:solidFill>
                            <a:srgbClr val="000000"/>
                          </a:solidFill>
                          <a:effectLst/>
                          <a:latin typeface="Calibri" panose="020F0502020204030204" pitchFamily="34" charset="0"/>
                        </a:rPr>
                        <a:t>. 24- writing </a:t>
                      </a:r>
                      <a:r>
                        <a:rPr lang="en-US" sz="600" b="0" i="0" u="none" strike="noStrike" dirty="0" err="1">
                          <a:solidFill>
                            <a:srgbClr val="000000"/>
                          </a:solidFill>
                          <a:effectLst/>
                          <a:latin typeface="Calibri" panose="020F0502020204030204" pitchFamily="34" charset="0"/>
                        </a:rPr>
                        <a:t>sınavlarında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süre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arttırılmalı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çünkü</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fazla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düşünme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şansımız</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olmuyor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ve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organizasyonda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sıkıntı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yaşıyoruz</a:t>
                      </a:r>
                      <a:r>
                        <a:rPr lang="en-US" sz="600" b="0" i="0" u="none" strike="noStrike" dirty="0">
                          <a:solidFill>
                            <a:srgbClr val="000000"/>
                          </a:solidFill>
                          <a:effectLst/>
                          <a:latin typeface="Calibri" panose="020F0502020204030204" pitchFamily="34" charset="0"/>
                        </a:rPr>
                        <a:t>. 24 Reading </a:t>
                      </a:r>
                      <a:r>
                        <a:rPr lang="en-US" sz="600" b="0" i="0" u="none" strike="noStrike" dirty="0" err="1">
                          <a:solidFill>
                            <a:srgbClr val="000000"/>
                          </a:solidFill>
                          <a:effectLst/>
                          <a:latin typeface="Calibri" panose="020F0502020204030204" pitchFamily="34" charset="0"/>
                        </a:rPr>
                        <a:t>süresi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yeterli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değil</a:t>
                      </a:r>
                      <a:r>
                        <a:rPr lang="en-US" sz="600" b="0" i="0" u="none" strike="noStrike" dirty="0">
                          <a:solidFill>
                            <a:srgbClr val="000000"/>
                          </a:solidFill>
                          <a:effectLst/>
                          <a:latin typeface="Calibri" panose="020F0502020204030204" pitchFamily="34" charset="0"/>
                        </a:rPr>
                        <a:t>. 24 Reading </a:t>
                      </a:r>
                      <a:r>
                        <a:rPr lang="en-US" sz="600" b="0" i="0" u="none" strike="noStrike" dirty="0" err="1">
                          <a:solidFill>
                            <a:srgbClr val="000000"/>
                          </a:solidFill>
                          <a:effectLst/>
                          <a:latin typeface="Calibri" panose="020F0502020204030204" pitchFamily="34" charset="0"/>
                        </a:rPr>
                        <a:t>için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yeterli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süre</a:t>
                      </a:r>
                      <a:r>
                        <a:rPr lang="en-US" sz="600" b="0" i="0" u="none" strike="noStrike" dirty="0">
                          <a:solidFill>
                            <a:srgbClr val="000000"/>
                          </a:solidFill>
                          <a:effectLst/>
                          <a:latin typeface="Calibri" panose="020F0502020204030204" pitchFamily="34" charset="0"/>
                        </a:rPr>
                        <a:t> yok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500" b="0" i="0" u="none" strike="noStrike" dirty="0" err="1">
                          <a:solidFill>
                            <a:srgbClr val="000000"/>
                          </a:solidFill>
                          <a:effectLst/>
                          <a:latin typeface="Calibri" panose="020F0502020204030204" pitchFamily="34" charset="0"/>
                        </a:rPr>
                        <a:t>Öğrenci</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memnuniyetsizliği</a:t>
                      </a:r>
                      <a:endParaRPr lang="en-US" sz="5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none" strike="noStrike">
                          <a:solidFill>
                            <a:srgbClr val="00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dirty="0" err="1">
                          <a:solidFill>
                            <a:srgbClr val="000000"/>
                          </a:solidFill>
                          <a:effectLst/>
                          <a:latin typeface="Calibri" panose="020F0502020204030204" pitchFamily="34" charset="0"/>
                        </a:rPr>
                        <a:t>Sınav</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sürelerinin</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öğrenciye</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yetersiz</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gelmesi</a:t>
                      </a:r>
                      <a:endParaRPr lang="en-US" sz="5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none" strike="noStrike" dirty="0">
                          <a:solidFill>
                            <a:srgbClr val="000000"/>
                          </a:solidFill>
                          <a:effectLst/>
                          <a:latin typeface="Calibri" panose="020F050202020403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dirty="0">
                          <a:solidFill>
                            <a:srgbClr val="000000"/>
                          </a:solidFill>
                          <a:effectLst/>
                          <a:latin typeface="Calibri" panose="020F0502020204030204" pitchFamily="34" charset="0"/>
                        </a:rPr>
                        <a:t> * </a:t>
                      </a:r>
                      <a:r>
                        <a:rPr lang="en-US" sz="500" b="0" i="0" u="none" strike="noStrike" dirty="0" err="1">
                          <a:solidFill>
                            <a:srgbClr val="000000"/>
                          </a:solidFill>
                          <a:effectLst/>
                          <a:latin typeface="Calibri" panose="020F0502020204030204" pitchFamily="34" charset="0"/>
                        </a:rPr>
                        <a:t>Sınavlar</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uzaktan</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eğitim</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sistemine</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göre</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düzenlenmiş</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ve</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örgün</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eğitimdeki</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sınav</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süreleri</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göz</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önünde</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bulundurularak</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hesaplanmıştır</a:t>
                      </a:r>
                      <a:r>
                        <a:rPr lang="en-US" sz="500" b="0" i="0" u="none" strike="noStrike" dirty="0">
                          <a:solidFill>
                            <a:srgbClr val="000000"/>
                          </a:solidFill>
                          <a:effectLst/>
                          <a:latin typeface="Calibri" panose="020F0502020204030204" pitchFamily="34" charset="0"/>
                        </a:rPr>
                        <a:t>.            * </a:t>
                      </a:r>
                      <a:r>
                        <a:rPr lang="en-US" sz="500" b="0" i="0" u="none" strike="noStrike" dirty="0" err="1">
                          <a:solidFill>
                            <a:srgbClr val="000000"/>
                          </a:solidFill>
                          <a:effectLst/>
                          <a:latin typeface="Calibri" panose="020F0502020204030204" pitchFamily="34" charset="0"/>
                        </a:rPr>
                        <a:t>Yazma</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sınavında</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sınav</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sorusu</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yazabilmeleri</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için</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öğrencilere</a:t>
                      </a:r>
                      <a:r>
                        <a:rPr lang="en-US" sz="500" b="0" i="0" u="none" strike="noStrike" dirty="0">
                          <a:solidFill>
                            <a:srgbClr val="000000"/>
                          </a:solidFill>
                          <a:effectLst/>
                          <a:latin typeface="Calibri" panose="020F0502020204030204" pitchFamily="34" charset="0"/>
                        </a:rPr>
                        <a:t> extra 2 dk. </a:t>
                      </a:r>
                      <a:r>
                        <a:rPr lang="en-US" sz="500" b="0" i="0" u="none" strike="noStrike" dirty="0" err="1">
                          <a:solidFill>
                            <a:srgbClr val="000000"/>
                          </a:solidFill>
                          <a:effectLst/>
                          <a:latin typeface="Calibri" panose="020F0502020204030204" pitchFamily="34" charset="0"/>
                        </a:rPr>
                        <a:t>verilmiştir</a:t>
                      </a:r>
                      <a:r>
                        <a:rPr lang="en-US" sz="500" b="0" i="0" u="none" strike="noStrike" dirty="0">
                          <a:solidFill>
                            <a:srgbClr val="000000"/>
                          </a:solidFill>
                          <a:effectLst/>
                          <a:latin typeface="Calibri" panose="020F0502020204030204" pitchFamily="34" charset="0"/>
                        </a:rPr>
                        <a:t>.                                       * </a:t>
                      </a:r>
                      <a:r>
                        <a:rPr lang="en-US" sz="500" b="0" i="0" u="none" strike="noStrike" dirty="0" err="1">
                          <a:solidFill>
                            <a:srgbClr val="000000"/>
                          </a:solidFill>
                          <a:effectLst/>
                          <a:latin typeface="Calibri" panose="020F0502020204030204" pitchFamily="34" charset="0"/>
                        </a:rPr>
                        <a:t>Yazma</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sınavı</a:t>
                      </a:r>
                      <a:r>
                        <a:rPr lang="en-US" sz="500" b="0" i="0" u="none" strike="noStrike" dirty="0">
                          <a:solidFill>
                            <a:srgbClr val="000000"/>
                          </a:solidFill>
                          <a:effectLst/>
                          <a:latin typeface="Calibri" panose="020F0502020204030204" pitchFamily="34" charset="0"/>
                        </a:rPr>
                        <a:t> Pre-Intermediate </a:t>
                      </a:r>
                      <a:r>
                        <a:rPr lang="en-US" sz="500" b="0" i="0" u="none" strike="noStrike" dirty="0" err="1">
                          <a:solidFill>
                            <a:srgbClr val="000000"/>
                          </a:solidFill>
                          <a:effectLst/>
                          <a:latin typeface="Calibri" panose="020F0502020204030204" pitchFamily="34" charset="0"/>
                        </a:rPr>
                        <a:t>seviyesi</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için</a:t>
                      </a:r>
                      <a:r>
                        <a:rPr lang="en-US" sz="500" b="0" i="0" u="none" strike="noStrike" dirty="0">
                          <a:solidFill>
                            <a:srgbClr val="000000"/>
                          </a:solidFill>
                          <a:effectLst/>
                          <a:latin typeface="Calibri" panose="020F0502020204030204" pitchFamily="34" charset="0"/>
                        </a:rPr>
                        <a:t> 45 dk., Intermediate (B1) (250 </a:t>
                      </a:r>
                      <a:r>
                        <a:rPr lang="en-US" sz="500" b="0" i="0" u="none" strike="noStrike" dirty="0" err="1">
                          <a:solidFill>
                            <a:srgbClr val="000000"/>
                          </a:solidFill>
                          <a:effectLst/>
                          <a:latin typeface="Calibri" panose="020F0502020204030204" pitchFamily="34" charset="0"/>
                        </a:rPr>
                        <a:t>kelime</a:t>
                      </a:r>
                      <a:r>
                        <a:rPr lang="en-US" sz="500" b="0" i="0" u="none" strike="noStrike" dirty="0">
                          <a:solidFill>
                            <a:srgbClr val="000000"/>
                          </a:solidFill>
                          <a:effectLst/>
                          <a:latin typeface="Calibri" panose="020F0502020204030204" pitchFamily="34" charset="0"/>
                        </a:rPr>
                        <a:t> - 60dk.), Upper-Intermediate (B2) (300 kelime-60 dk.) </a:t>
                      </a:r>
                      <a:r>
                        <a:rPr lang="en-US" sz="500" b="0" i="0" u="none" strike="noStrike" dirty="0" err="1">
                          <a:solidFill>
                            <a:srgbClr val="000000"/>
                          </a:solidFill>
                          <a:effectLst/>
                          <a:latin typeface="Calibri" panose="020F0502020204030204" pitchFamily="34" charset="0"/>
                        </a:rPr>
                        <a:t>ve</a:t>
                      </a:r>
                      <a:r>
                        <a:rPr lang="en-US" sz="500" b="0" i="0" u="none" strike="noStrike" dirty="0">
                          <a:solidFill>
                            <a:srgbClr val="000000"/>
                          </a:solidFill>
                          <a:effectLst/>
                          <a:latin typeface="Calibri" panose="020F0502020204030204" pitchFamily="34" charset="0"/>
                        </a:rPr>
                        <a:t> Pre-Faculty (B2+) (300-350 </a:t>
                      </a:r>
                      <a:r>
                        <a:rPr lang="en-US" sz="500" b="0" i="0" u="none" strike="noStrike" dirty="0" err="1">
                          <a:solidFill>
                            <a:srgbClr val="000000"/>
                          </a:solidFill>
                          <a:effectLst/>
                          <a:latin typeface="Calibri" panose="020F0502020204030204" pitchFamily="34" charset="0"/>
                        </a:rPr>
                        <a:t>kelime</a:t>
                      </a:r>
                      <a:r>
                        <a:rPr lang="en-US" sz="500" b="0" i="0" u="none" strike="noStrike" dirty="0">
                          <a:solidFill>
                            <a:srgbClr val="000000"/>
                          </a:solidFill>
                          <a:effectLst/>
                          <a:latin typeface="Calibri" panose="020F0502020204030204" pitchFamily="34" charset="0"/>
                        </a:rPr>
                        <a:t> - 60dk)  </a:t>
                      </a:r>
                      <a:r>
                        <a:rPr lang="en-US" sz="500" b="0" i="0" u="none" strike="noStrike" dirty="0" err="1">
                          <a:solidFill>
                            <a:srgbClr val="000000"/>
                          </a:solidFill>
                          <a:effectLst/>
                          <a:latin typeface="Calibri" panose="020F0502020204030204" pitchFamily="34" charset="0"/>
                        </a:rPr>
                        <a:t>olarak</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yapılmıştır</a:t>
                      </a:r>
                      <a:r>
                        <a:rPr lang="en-US" sz="5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none" strike="noStrike" dirty="0">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1" i="0" u="none" strike="noStrike" dirty="0">
                          <a:solidFill>
                            <a:srgbClr val="000000"/>
                          </a:solidFill>
                          <a:effectLst/>
                          <a:latin typeface="Calibri" panose="020F0502020204030204" pitchFamily="34" charset="0"/>
                        </a:rPr>
                        <a:t>105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dirty="0" err="1">
                          <a:solidFill>
                            <a:srgbClr val="000000"/>
                          </a:solidFill>
                          <a:effectLst/>
                          <a:latin typeface="Calibri" panose="020F0502020204030204" pitchFamily="34" charset="0"/>
                        </a:rPr>
                        <a:t>Ölçme</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ve</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Değerlendirme</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Komisyonu</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ile</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görüşülerek</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sınav</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süreleri</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üzerinde</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değerlendirme</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yapılactır</a:t>
                      </a:r>
                      <a:r>
                        <a:rPr lang="en-US" sz="5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dirty="0">
                          <a:solidFill>
                            <a:srgbClr val="000000"/>
                          </a:solidFill>
                          <a:effectLst/>
                          <a:latin typeface="Calibri" panose="020F0502020204030204" pitchFamily="34" charset="0"/>
                        </a:rPr>
                        <a:t>YDYO </a:t>
                      </a:r>
                      <a:r>
                        <a:rPr lang="en-US" sz="500" b="0" i="0" u="none" strike="noStrike" dirty="0" err="1">
                          <a:solidFill>
                            <a:srgbClr val="000000"/>
                          </a:solidFill>
                          <a:effectLst/>
                          <a:latin typeface="Calibri" panose="020F0502020204030204" pitchFamily="34" charset="0"/>
                        </a:rPr>
                        <a:t>Müdür</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Yardımcısı</a:t>
                      </a:r>
                      <a:r>
                        <a:rPr lang="en-US" sz="500" b="0" i="0" u="none" strike="noStrike" dirty="0">
                          <a:solidFill>
                            <a:srgbClr val="000000"/>
                          </a:solidFill>
                          <a:effectLst/>
                          <a:latin typeface="Calibri" panose="020F0502020204030204" pitchFamily="34" charset="0"/>
                        </a:rPr>
                        <a:t> 15.04.2020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Calibri" panose="020F0502020204030204" pitchFamily="34" charset="0"/>
                        </a:rPr>
                        <a:t> * </a:t>
                      </a:r>
                      <a:r>
                        <a:rPr lang="en-US" sz="500" b="0" i="0" u="none" strike="noStrike" dirty="0" err="1">
                          <a:solidFill>
                            <a:srgbClr val="000000"/>
                          </a:solidFill>
                          <a:effectLst/>
                          <a:latin typeface="Calibri" panose="020F0502020204030204" pitchFamily="34" charset="0"/>
                        </a:rPr>
                        <a:t>Sınavlar</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uzaktan</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eğitim</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sistemine</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göre</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düzenlenmiş</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ve</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örgün</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eğitimdeki</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sınav</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süreleri</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göz</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önünde</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bulundurularak</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hesaplanmıştır</a:t>
                      </a:r>
                      <a:r>
                        <a:rPr lang="en-US" sz="500" b="0" i="0" u="none" strike="noStrike" dirty="0">
                          <a:solidFill>
                            <a:srgbClr val="000000"/>
                          </a:solidFill>
                          <a:effectLst/>
                          <a:latin typeface="Calibri" panose="020F0502020204030204" pitchFamily="34" charset="0"/>
                        </a:rPr>
                        <a:t>.            * </a:t>
                      </a:r>
                      <a:r>
                        <a:rPr lang="en-US" sz="500" b="0" i="0" u="none" strike="noStrike" dirty="0" err="1">
                          <a:solidFill>
                            <a:srgbClr val="000000"/>
                          </a:solidFill>
                          <a:effectLst/>
                          <a:latin typeface="Calibri" panose="020F0502020204030204" pitchFamily="34" charset="0"/>
                        </a:rPr>
                        <a:t>Yazma</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sınavında</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sınav</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sorusu</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yazabilmeleri</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için</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öğrencilere</a:t>
                      </a:r>
                      <a:r>
                        <a:rPr lang="en-US" sz="500" b="0" i="0" u="none" strike="noStrike" dirty="0">
                          <a:solidFill>
                            <a:srgbClr val="000000"/>
                          </a:solidFill>
                          <a:effectLst/>
                          <a:latin typeface="Calibri" panose="020F0502020204030204" pitchFamily="34" charset="0"/>
                        </a:rPr>
                        <a:t> extra 2 dk. </a:t>
                      </a:r>
                      <a:r>
                        <a:rPr lang="en-US" sz="500" b="0" i="0" u="none" strike="noStrike" dirty="0" err="1">
                          <a:solidFill>
                            <a:srgbClr val="000000"/>
                          </a:solidFill>
                          <a:effectLst/>
                          <a:latin typeface="Calibri" panose="020F0502020204030204" pitchFamily="34" charset="0"/>
                        </a:rPr>
                        <a:t>verilmiştir</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Yazma</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sınavı</a:t>
                      </a:r>
                      <a:r>
                        <a:rPr lang="en-US" sz="500" b="0" i="0" u="none" strike="noStrike" dirty="0">
                          <a:solidFill>
                            <a:srgbClr val="000000"/>
                          </a:solidFill>
                          <a:effectLst/>
                          <a:latin typeface="Calibri" panose="020F0502020204030204" pitchFamily="34" charset="0"/>
                        </a:rPr>
                        <a:t> Pre-Intermediate </a:t>
                      </a:r>
                      <a:r>
                        <a:rPr lang="en-US" sz="500" b="0" i="0" u="none" strike="noStrike" dirty="0" err="1">
                          <a:solidFill>
                            <a:srgbClr val="000000"/>
                          </a:solidFill>
                          <a:effectLst/>
                          <a:latin typeface="Calibri" panose="020F0502020204030204" pitchFamily="34" charset="0"/>
                        </a:rPr>
                        <a:t>seviyesi</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için</a:t>
                      </a:r>
                      <a:r>
                        <a:rPr lang="en-US" sz="500" b="0" i="0" u="none" strike="noStrike" dirty="0">
                          <a:solidFill>
                            <a:srgbClr val="000000"/>
                          </a:solidFill>
                          <a:effectLst/>
                          <a:latin typeface="Calibri" panose="020F0502020204030204" pitchFamily="34" charset="0"/>
                        </a:rPr>
                        <a:t> 45 dk., Intermediate (B1) (250 </a:t>
                      </a:r>
                      <a:r>
                        <a:rPr lang="en-US" sz="500" b="0" i="0" u="none" strike="noStrike" dirty="0" err="1">
                          <a:solidFill>
                            <a:srgbClr val="000000"/>
                          </a:solidFill>
                          <a:effectLst/>
                          <a:latin typeface="Calibri" panose="020F0502020204030204" pitchFamily="34" charset="0"/>
                        </a:rPr>
                        <a:t>kelime</a:t>
                      </a:r>
                      <a:r>
                        <a:rPr lang="en-US" sz="500" b="0" i="0" u="none" strike="noStrike" dirty="0">
                          <a:solidFill>
                            <a:srgbClr val="000000"/>
                          </a:solidFill>
                          <a:effectLst/>
                          <a:latin typeface="Calibri" panose="020F0502020204030204" pitchFamily="34" charset="0"/>
                        </a:rPr>
                        <a:t> - 60dk.), Upper-Intermediate (B2) (300 kelime-60 dk.) </a:t>
                      </a:r>
                      <a:r>
                        <a:rPr lang="en-US" sz="500" b="0" i="0" u="none" strike="noStrike" dirty="0" err="1">
                          <a:solidFill>
                            <a:srgbClr val="000000"/>
                          </a:solidFill>
                          <a:effectLst/>
                          <a:latin typeface="Calibri" panose="020F0502020204030204" pitchFamily="34" charset="0"/>
                        </a:rPr>
                        <a:t>ve</a:t>
                      </a:r>
                      <a:r>
                        <a:rPr lang="en-US" sz="500" b="0" i="0" u="none" strike="noStrike" dirty="0">
                          <a:solidFill>
                            <a:srgbClr val="000000"/>
                          </a:solidFill>
                          <a:effectLst/>
                          <a:latin typeface="Calibri" panose="020F0502020204030204" pitchFamily="34" charset="0"/>
                        </a:rPr>
                        <a:t> Pre-Faculty (B2+) (300-350 </a:t>
                      </a:r>
                      <a:r>
                        <a:rPr lang="en-US" sz="500" b="0" i="0" u="none" strike="noStrike" dirty="0" err="1">
                          <a:solidFill>
                            <a:srgbClr val="000000"/>
                          </a:solidFill>
                          <a:effectLst/>
                          <a:latin typeface="Calibri" panose="020F0502020204030204" pitchFamily="34" charset="0"/>
                        </a:rPr>
                        <a:t>kelime</a:t>
                      </a:r>
                      <a:r>
                        <a:rPr lang="en-US" sz="500" b="0" i="0" u="none" strike="noStrike" dirty="0">
                          <a:solidFill>
                            <a:srgbClr val="000000"/>
                          </a:solidFill>
                          <a:effectLst/>
                          <a:latin typeface="Calibri" panose="020F0502020204030204" pitchFamily="34" charset="0"/>
                        </a:rPr>
                        <a:t> - 60dk)  </a:t>
                      </a:r>
                      <a:r>
                        <a:rPr lang="en-US" sz="500" b="0" i="0" u="none" strike="noStrike" dirty="0" err="1">
                          <a:solidFill>
                            <a:srgbClr val="000000"/>
                          </a:solidFill>
                          <a:effectLst/>
                          <a:latin typeface="Calibri" panose="020F0502020204030204" pitchFamily="34" charset="0"/>
                        </a:rPr>
                        <a:t>olarak</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yapılmıştır</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Öğrencilere</a:t>
                      </a:r>
                      <a:r>
                        <a:rPr lang="en-US" sz="500" b="0" i="0" u="none" strike="noStrike" dirty="0">
                          <a:solidFill>
                            <a:srgbClr val="000000"/>
                          </a:solidFill>
                          <a:effectLst/>
                          <a:latin typeface="Calibri" panose="020F0502020204030204" pitchFamily="34" charset="0"/>
                        </a:rPr>
                        <a:t> online </a:t>
                      </a:r>
                      <a:r>
                        <a:rPr lang="en-US" sz="500" b="0" i="0" u="none" strike="noStrike" dirty="0" err="1">
                          <a:solidFill>
                            <a:srgbClr val="000000"/>
                          </a:solidFill>
                          <a:effectLst/>
                          <a:latin typeface="Calibri" panose="020F0502020204030204" pitchFamily="34" charset="0"/>
                        </a:rPr>
                        <a:t>oryantasyon</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eğitimi</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verilmiş</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konu</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hususunda</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özellikle</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bilgilendirme</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yapılmıştır</a:t>
                      </a:r>
                      <a:r>
                        <a:rPr lang="en-US" sz="500" b="0" i="0" u="none" strike="noStrike" dirty="0">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dirty="0">
                          <a:solidFill>
                            <a:srgbClr val="00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Calibri" panose="020F050202020403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1" i="0" u="none" strike="noStrike">
                          <a:solidFill>
                            <a:srgbClr val="000000"/>
                          </a:solidFill>
                          <a:effectLst/>
                          <a:latin typeface="Calibri" panose="020F0502020204030204" pitchFamily="34" charset="0"/>
                        </a:rPr>
                        <a:t>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803121"/>
                  </a:ext>
                </a:extLst>
              </a:tr>
              <a:tr h="737634">
                <a:tc>
                  <a:txBody>
                    <a:bodyPr/>
                    <a:lstStyle/>
                    <a:p>
                      <a:pPr algn="l" fontAlgn="ctr"/>
                      <a:r>
                        <a:rPr lang="en-US" sz="600" b="0" i="0" u="none" strike="noStrike">
                          <a:solidFill>
                            <a:srgbClr val="000000"/>
                          </a:solidFill>
                          <a:effectLst/>
                          <a:latin typeface="Calibri" panose="020F0502020204030204" pitchFamily="34" charset="0"/>
                        </a:rPr>
                        <a:t>Anket Yorumu: 15-Presentation sınavımıza kısıtlı bir zaman kalmasına rağmen henüz hiç bir bilgilendirme almadık bu doğrultuda okulun ve idare kadrosunun bize bilgi aktarımında yetersiz kaldığını düşünüyorum. 15- sınavlarımız hakkında özellikle hazırlık bitirme sınavı hakkında hâlen bilgilendirilmedik.  15- Hazırlık atlama sınavı ile ilgili kesin bilgilendirme henüz yapılmadı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Calibri" panose="020F0502020204030204" pitchFamily="34" charset="0"/>
                        </a:rPr>
                        <a:t>Öğrenci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none" strike="noStrike">
                          <a:solidFill>
                            <a:srgbClr val="000000"/>
                          </a:solidFill>
                          <a:effectLst/>
                          <a:latin typeface="Calibri" panose="020F050202020403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solidFill>
                            <a:srgbClr val="000000"/>
                          </a:solidFill>
                          <a:effectLst/>
                          <a:latin typeface="Calibri" panose="020F0502020204030204" pitchFamily="34" charset="0"/>
                        </a:rPr>
                        <a:t>Pandemiden kaynaklı olarak online eğitim sistemine geçilmesi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none" strike="noStrike">
                          <a:solidFill>
                            <a:srgbClr val="000000"/>
                          </a:solidFill>
                          <a:effectLst/>
                          <a:latin typeface="Calibri" panose="020F050202020403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500" b="0" i="0" u="none" strike="noStrike">
                          <a:solidFill>
                            <a:srgbClr val="000000"/>
                          </a:solidFill>
                          <a:effectLst/>
                          <a:latin typeface="Calibri" panose="020F0502020204030204" pitchFamily="34" charset="0"/>
                        </a:rPr>
                        <a:t>Pandemiden kaynaklı olarak online eğitim sistemine geçilmesi, sınavların da online sisteme göre hazırlanmasını gerektirmiş ve bu hazırlıktan dolayı sınav tarihlerinin bildirilmesinde ufak bir gecikme yaşanmıştır. Sonraki dönem için, uzaktan eğitim sisteminde deneyim sahibi olan Yüksekokulumuz yönetim kadrosu sınav tarihlerini eğitim öğretim yılının başında akademik takvimde yayınlayacak ve dersin ilk günü öğrencilere sınıf hocaları tarafından sınav tarihleri bildirilecektir.  </a:t>
                      </a:r>
                      <a:endParaRPr lang="en-US" sz="7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1"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1" i="0" u="none" strike="noStrike">
                          <a:solidFill>
                            <a:srgbClr val="000000"/>
                          </a:solidFill>
                          <a:effectLst/>
                          <a:latin typeface="Calibri" panose="020F0502020204030204" pitchFamily="34" charset="0"/>
                        </a:rPr>
                        <a:t>126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solidFill>
                            <a:srgbClr val="000000"/>
                          </a:solidFill>
                          <a:effectLst/>
                          <a:latin typeface="Calibri" panose="020F0502020204030204" pitchFamily="34" charset="0"/>
                        </a:rPr>
                        <a:t>Yüksekokulumuz yönetim kadrosu sınav tarihlerini eğitim öğretim yılının başında akademik takvimde yayınlayacak ve dersin ilk günü öğrencilere sınıf hocaları tarafından sınav tarihleri bildirilecektir.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Calibri" panose="020F0502020204030204" pitchFamily="34" charset="0"/>
                        </a:rPr>
                        <a:t>YDYO Sekreteri    6.10.2020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Belirlenen</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sınav</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tarihleri</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Akademik</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takvim</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olarak</a:t>
                      </a:r>
                      <a:r>
                        <a:rPr lang="en-US" sz="500" b="0" i="0" u="none" strike="noStrike" dirty="0">
                          <a:solidFill>
                            <a:srgbClr val="000000"/>
                          </a:solidFill>
                          <a:effectLst/>
                          <a:latin typeface="Calibri" panose="020F0502020204030204" pitchFamily="34" charset="0"/>
                        </a:rPr>
                        <a:t> web </a:t>
                      </a:r>
                      <a:r>
                        <a:rPr lang="en-US" sz="500" b="0" i="0" u="none" strike="noStrike" dirty="0" err="1">
                          <a:solidFill>
                            <a:srgbClr val="000000"/>
                          </a:solidFill>
                          <a:effectLst/>
                          <a:latin typeface="Calibri" panose="020F0502020204030204" pitchFamily="34" charset="0"/>
                        </a:rPr>
                        <a:t>sitemize</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konulmuş</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ve</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öğrencilerimize</a:t>
                      </a:r>
                      <a:r>
                        <a:rPr lang="en-US" sz="500" b="0" i="0" u="none" strike="noStrike" dirty="0">
                          <a:solidFill>
                            <a:srgbClr val="000000"/>
                          </a:solidFill>
                          <a:effectLst/>
                          <a:latin typeface="Calibri" panose="020F0502020204030204" pitchFamily="34" charset="0"/>
                        </a:rPr>
                        <a:t> e-</a:t>
                      </a:r>
                      <a:r>
                        <a:rPr lang="en-US" sz="500" b="0" i="0" u="none" strike="noStrike" dirty="0" err="1">
                          <a:solidFill>
                            <a:srgbClr val="000000"/>
                          </a:solidFill>
                          <a:effectLst/>
                          <a:latin typeface="Calibri" panose="020F0502020204030204" pitchFamily="34" charset="0"/>
                        </a:rPr>
                        <a:t>posta</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olarak</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gönderilmiştir</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Aynı</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zamanda</a:t>
                      </a:r>
                      <a:r>
                        <a:rPr lang="en-US" sz="500" b="0" i="0" u="none" strike="noStrike" dirty="0">
                          <a:solidFill>
                            <a:srgbClr val="000000"/>
                          </a:solidFill>
                          <a:effectLst/>
                          <a:latin typeface="Calibri" panose="020F0502020204030204" pitchFamily="34" charset="0"/>
                        </a:rPr>
                        <a:t> her </a:t>
                      </a:r>
                      <a:r>
                        <a:rPr lang="en-US" sz="500" b="0" i="0" u="none" strike="noStrike" dirty="0" err="1">
                          <a:solidFill>
                            <a:srgbClr val="000000"/>
                          </a:solidFill>
                          <a:effectLst/>
                          <a:latin typeface="Calibri" panose="020F0502020204030204" pitchFamily="34" charset="0"/>
                        </a:rPr>
                        <a:t>sınıfta</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sınıf</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öğretmeni</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tarafından</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dersin</a:t>
                      </a:r>
                      <a:r>
                        <a:rPr lang="en-US" sz="500" b="0" i="0" u="none" strike="noStrike" dirty="0">
                          <a:solidFill>
                            <a:srgbClr val="000000"/>
                          </a:solidFill>
                          <a:effectLst/>
                          <a:latin typeface="Calibri" panose="020F0502020204030204" pitchFamily="34" charset="0"/>
                        </a:rPr>
                        <a:t> ilk </a:t>
                      </a:r>
                      <a:r>
                        <a:rPr lang="en-US" sz="500" b="0" i="0" u="none" strike="noStrike" dirty="0" err="1">
                          <a:solidFill>
                            <a:srgbClr val="000000"/>
                          </a:solidFill>
                          <a:effectLst/>
                          <a:latin typeface="Calibri" panose="020F0502020204030204" pitchFamily="34" charset="0"/>
                        </a:rPr>
                        <a:t>günü</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öğrencilere</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Modül</a:t>
                      </a:r>
                      <a:r>
                        <a:rPr lang="en-US" sz="500" b="0" i="0" u="none" strike="noStrike" dirty="0">
                          <a:solidFill>
                            <a:srgbClr val="000000"/>
                          </a:solidFill>
                          <a:effectLst/>
                          <a:latin typeface="Calibri" panose="020F0502020204030204" pitchFamily="34" charset="0"/>
                        </a:rPr>
                        <a:t> 1 </a:t>
                      </a:r>
                      <a:r>
                        <a:rPr lang="en-US" sz="500" b="0" i="0" u="none" strike="noStrike" dirty="0" err="1">
                          <a:solidFill>
                            <a:srgbClr val="000000"/>
                          </a:solidFill>
                          <a:effectLst/>
                          <a:latin typeface="Calibri" panose="020F0502020204030204" pitchFamily="34" charset="0"/>
                        </a:rPr>
                        <a:t>ve</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sınav</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tarihleri</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hakkında</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bilgi</a:t>
                      </a:r>
                      <a:r>
                        <a:rPr lang="en-US" sz="500" b="0" i="0" u="none" strike="noStrike" dirty="0">
                          <a:solidFill>
                            <a:srgbClr val="000000"/>
                          </a:solidFill>
                          <a:effectLst/>
                          <a:latin typeface="Calibri" panose="020F0502020204030204" pitchFamily="34" charset="0"/>
                        </a:rPr>
                        <a:t> </a:t>
                      </a:r>
                      <a:r>
                        <a:rPr lang="en-US" sz="500" b="0" i="0" u="none" strike="noStrike" dirty="0" err="1">
                          <a:solidFill>
                            <a:srgbClr val="000000"/>
                          </a:solidFill>
                          <a:effectLst/>
                          <a:latin typeface="Calibri" panose="020F0502020204030204" pitchFamily="34" charset="0"/>
                        </a:rPr>
                        <a:t>verilmiştir</a:t>
                      </a:r>
                      <a:r>
                        <a:rPr lang="en-US" sz="500" b="0" i="0" u="none" strike="noStrike" dirty="0">
                          <a:solidFill>
                            <a:srgbClr val="000000"/>
                          </a:solidFill>
                          <a:effectLst/>
                          <a:latin typeface="Calibri" panose="020F0502020204030204" pitchFamily="34" charset="0"/>
                        </a:rPr>
                        <a:t>. (First day presentation)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Calibri" panose="020F050202020403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dirty="0">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1" i="0" u="none" strike="noStrike" dirty="0">
                          <a:solidFill>
                            <a:srgbClr val="000000"/>
                          </a:solidFill>
                          <a:effectLst/>
                          <a:latin typeface="Calibri" panose="020F0502020204030204" pitchFamily="34" charset="0"/>
                        </a:rPr>
                        <a:t>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04472"/>
                  </a:ext>
                </a:extLst>
              </a:tr>
              <a:tr h="693774">
                <a:tc>
                  <a:txBody>
                    <a:bodyPr/>
                    <a:lstStyle/>
                    <a:p>
                      <a:pPr algn="l" fontAlgn="ctr"/>
                      <a:r>
                        <a:rPr lang="en-US" sz="600" b="0" i="0" u="none" strike="noStrike" dirty="0" err="1">
                          <a:solidFill>
                            <a:srgbClr val="000000"/>
                          </a:solidFill>
                          <a:effectLst/>
                          <a:latin typeface="Calibri" panose="020F0502020204030204" pitchFamily="34" charset="0"/>
                        </a:rPr>
                        <a:t>Anket</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Yorumu</a:t>
                      </a:r>
                      <a:r>
                        <a:rPr lang="en-US" sz="600" b="0" i="0" u="none" strike="noStrike" dirty="0">
                          <a:solidFill>
                            <a:srgbClr val="000000"/>
                          </a:solidFill>
                          <a:effectLst/>
                          <a:latin typeface="Calibri" panose="020F0502020204030204" pitchFamily="34" charset="0"/>
                        </a:rPr>
                        <a:t>: 186 </a:t>
                      </a:r>
                      <a:r>
                        <a:rPr lang="en-US" sz="600" b="0" i="0" u="none" strike="noStrike" dirty="0" err="1">
                          <a:solidFill>
                            <a:srgbClr val="000000"/>
                          </a:solidFill>
                          <a:effectLst/>
                          <a:latin typeface="Calibri" panose="020F0502020204030204" pitchFamily="34" charset="0"/>
                        </a:rPr>
                        <a:t>saatimiz</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var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ve</a:t>
                      </a:r>
                      <a:r>
                        <a:rPr lang="en-US" sz="600" b="0" i="0" u="none" strike="noStrike" dirty="0">
                          <a:solidFill>
                            <a:srgbClr val="000000"/>
                          </a:solidFill>
                          <a:effectLst/>
                          <a:latin typeface="Calibri" panose="020F0502020204030204" pitchFamily="34" charset="0"/>
                        </a:rPr>
                        <a:t> 10 </a:t>
                      </a:r>
                      <a:r>
                        <a:rPr lang="en-US" sz="600" b="0" i="0" u="none" strike="noStrike" dirty="0" err="1">
                          <a:solidFill>
                            <a:srgbClr val="000000"/>
                          </a:solidFill>
                          <a:effectLst/>
                          <a:latin typeface="Calibri" panose="020F0502020204030204" pitchFamily="34" charset="0"/>
                        </a:rPr>
                        <a:t>saat</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devamsızlık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verdiniz</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Ailesinde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kronik</a:t>
                      </a:r>
                      <a:r>
                        <a:rPr lang="en-US" sz="600" b="0" i="0" u="none" strike="noStrike" dirty="0">
                          <a:solidFill>
                            <a:srgbClr val="000000"/>
                          </a:solidFill>
                          <a:effectLst/>
                          <a:latin typeface="Calibri" panose="020F0502020204030204" pitchFamily="34" charset="0"/>
                        </a:rPr>
                        <a:t> hasta </a:t>
                      </a:r>
                      <a:r>
                        <a:rPr lang="en-US" sz="600" b="0" i="0" u="none" strike="noStrike" dirty="0" err="1">
                          <a:solidFill>
                            <a:srgbClr val="000000"/>
                          </a:solidFill>
                          <a:effectLst/>
                          <a:latin typeface="Calibri" panose="020F0502020204030204" pitchFamily="34" charset="0"/>
                        </a:rPr>
                        <a:t>olanlar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ailesinden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kayıp</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verenler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olabilir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Hiç</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bir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şekilde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düşünmediniz</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Bir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hastaneye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gitmek</a:t>
                      </a:r>
                      <a:r>
                        <a:rPr lang="en-US" sz="600" b="0" i="0" u="none" strike="noStrike" dirty="0">
                          <a:solidFill>
                            <a:srgbClr val="000000"/>
                          </a:solidFill>
                          <a:effectLst/>
                          <a:latin typeface="Calibri" panose="020F0502020204030204" pitchFamily="34" charset="0"/>
                        </a:rPr>
                        <a:t> bile </a:t>
                      </a:r>
                      <a:r>
                        <a:rPr lang="en-US" sz="600" b="0" i="0" u="none" strike="noStrike" dirty="0" err="1">
                          <a:solidFill>
                            <a:srgbClr val="000000"/>
                          </a:solidFill>
                          <a:effectLst/>
                          <a:latin typeface="Calibri" panose="020F0502020204030204" pitchFamily="34" charset="0"/>
                        </a:rPr>
                        <a:t>şu</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zamanda</a:t>
                      </a:r>
                      <a:r>
                        <a:rPr lang="en-US" sz="600" b="0" i="0" u="none" strike="noStrike" dirty="0">
                          <a:solidFill>
                            <a:srgbClr val="000000"/>
                          </a:solidFill>
                          <a:effectLst/>
                          <a:latin typeface="Calibri" panose="020F0502020204030204" pitchFamily="34" charset="0"/>
                        </a:rPr>
                        <a:t> 4 </a:t>
                      </a:r>
                      <a:r>
                        <a:rPr lang="en-US" sz="600" b="0" i="0" u="none" strike="noStrike" dirty="0" err="1">
                          <a:solidFill>
                            <a:srgbClr val="000000"/>
                          </a:solidFill>
                          <a:effectLst/>
                          <a:latin typeface="Calibri" panose="020F0502020204030204" pitchFamily="34" charset="0"/>
                        </a:rPr>
                        <a:t>saat</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sürüyor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Gerçi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insanlar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gitmiyorlar</a:t>
                      </a:r>
                      <a:r>
                        <a:rPr lang="en-US" sz="600" b="0" i="0" u="none" strike="noStrike" dirty="0">
                          <a:solidFill>
                            <a:srgbClr val="000000"/>
                          </a:solidFill>
                          <a:effectLst/>
                          <a:latin typeface="Calibri" panose="020F0502020204030204" pitchFamily="34" charset="0"/>
                        </a:rPr>
                        <a:t> bile </a:t>
                      </a:r>
                      <a:r>
                        <a:rPr lang="en-US" sz="600" b="0" i="0" u="none" strike="noStrike" dirty="0" err="1">
                          <a:solidFill>
                            <a:srgbClr val="000000"/>
                          </a:solidFill>
                          <a:effectLst/>
                          <a:latin typeface="Calibri" panose="020F0502020204030204" pitchFamily="34" charset="0"/>
                        </a:rPr>
                        <a:t>evde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geçiriyorlar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bazı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hastalıklarını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Çalışma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zorunluluğu</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olanlar</a:t>
                      </a:r>
                      <a:r>
                        <a:rPr lang="en-US" sz="600" b="0" i="0" u="none" strike="noStrike" dirty="0">
                          <a:solidFill>
                            <a:srgbClr val="000000"/>
                          </a:solidFill>
                          <a:effectLst/>
                          <a:latin typeface="Calibri" panose="020F0502020204030204" pitchFamily="34" charset="0"/>
                        </a:rPr>
                        <a:t> var. </a:t>
                      </a:r>
                      <a:r>
                        <a:rPr lang="en-US" sz="600" b="0" i="0" u="none" strike="noStrike" dirty="0" err="1">
                          <a:solidFill>
                            <a:srgbClr val="000000"/>
                          </a:solidFill>
                          <a:effectLst/>
                          <a:latin typeface="Calibri" panose="020F0502020204030204" pitchFamily="34" charset="0"/>
                        </a:rPr>
                        <a:t>Kestirip</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attınız</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hepimizi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çok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teşekkür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ederim</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Umarım</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dönersiniz</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bu</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hatadan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İyi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günler</a:t>
                      </a:r>
                      <a:r>
                        <a:rPr lang="en-US" sz="600" b="0" i="0" u="none" strike="noStrike" dirty="0">
                          <a:solidFill>
                            <a:srgbClr val="000000"/>
                          </a:solidFill>
                          <a:effectLst/>
                          <a:latin typeface="Calibri" panose="020F0502020204030204" pitchFamily="34" charset="0"/>
                        </a:rPr>
                        <a:t>.    2- </a:t>
                      </a:r>
                      <a:r>
                        <a:rPr lang="en-US" sz="600" b="0" i="0" u="none" strike="noStrike" dirty="0" err="1">
                          <a:solidFill>
                            <a:srgbClr val="000000"/>
                          </a:solidFill>
                          <a:effectLst/>
                          <a:latin typeface="Calibri" panose="020F0502020204030204" pitchFamily="34" charset="0"/>
                        </a:rPr>
                        <a:t>Devamsızlık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hakkı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özel</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durumu</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olan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öğrenciler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için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bir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nebze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esnetilebilir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Birçok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arkadaşımız</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özel</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sebeplerini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bildirmesine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rağmen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derse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girmediği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için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kur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tekrarı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yapmak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zorunda</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kaldı</a:t>
                      </a:r>
                      <a:endParaRPr lang="en-US" sz="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Calibri" panose="020F0502020204030204" pitchFamily="34" charset="0"/>
                        </a:rPr>
                        <a:t>Öğrenci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none" strike="noStrike">
                          <a:solidFill>
                            <a:srgbClr val="00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solidFill>
                            <a:srgbClr val="000000"/>
                          </a:solidFill>
                          <a:effectLst/>
                          <a:latin typeface="Calibri" panose="020F0502020204030204" pitchFamily="34" charset="0"/>
                        </a:rPr>
                        <a:t>Devamsızlık haklarının öğrenciye az gelmesi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none" strike="noStrike">
                          <a:solidFill>
                            <a:srgbClr val="000000"/>
                          </a:solidFill>
                          <a:effectLst/>
                          <a:latin typeface="Calibri" panose="020F050202020403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solidFill>
                            <a:srgbClr val="000000"/>
                          </a:solidFill>
                          <a:effectLst/>
                          <a:latin typeface="Calibri" panose="020F0502020204030204" pitchFamily="34" charset="0"/>
                        </a:rPr>
                        <a:t>Yönetmelik gereği Yüksekokulumuzda %80 derslere devam etme zorunluluğu vardır. Pandemi döneminde uzaktan eğitimle toplam 123 saat ders yapılmıştır. Öğrencilerimizin fakültelerine yeterli seviyede dil becerileri ile gidebilmeleri için derse devam şartı 10 saat olarak belirlenmiştir. Devamsızlık bilgisi kendilerine e-posta yoluyla bildirilmiştir. Uzaktan eğitime devam edilmesi durumunda devamsızlık saati toplam ders saatinin %20'si olarak hesaplanacaktır.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none" strike="noStrike">
                          <a:solidFill>
                            <a:srgbClr val="00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1" i="0" u="none" strike="noStrike">
                          <a:solidFill>
                            <a:srgbClr val="000000"/>
                          </a:solidFill>
                          <a:effectLst/>
                          <a:latin typeface="Calibri" panose="020F0502020204030204" pitchFamily="34" charset="0"/>
                        </a:rPr>
                        <a:t>112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solidFill>
                            <a:srgbClr val="000000"/>
                          </a:solidFill>
                          <a:effectLst/>
                          <a:latin typeface="Calibri" panose="020F0502020204030204" pitchFamily="34" charset="0"/>
                        </a:rPr>
                        <a:t>Oryantasyon toplantısında öğrencilere devamsızlık sürelerinin yönetmeliğe uygun olarak ayarlandığının bilgisi verilecek ve devamsızlık saatleri e-posta olarak duyurulacaktır.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Calibri" panose="020F0502020204030204" pitchFamily="34" charset="0"/>
                        </a:rPr>
                        <a:t>YDYO Müdür Yardımcısı-YDYO Sekreteri         06.10.2020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Calibri" panose="020F0502020204030204" pitchFamily="34" charset="0"/>
                        </a:rPr>
                        <a:t>2020-2021 eğitim öğretim döneminde derslere devam şartı %80 olarak belirlenmiş olup, devamsızlık saati 30 ders saati olarak öğrencilere e-posta yoluyla duyurulmuş(02.10.2020),  online oryantasyon eğitiminde  konu hususunda özellikle bilgilendirme yapılmıştır.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Calibri" panose="020F050202020403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1" i="0" u="none" strike="noStrike" dirty="0">
                          <a:solidFill>
                            <a:srgbClr val="000000"/>
                          </a:solidFill>
                          <a:effectLst/>
                          <a:latin typeface="Calibri" panose="020F0502020204030204" pitchFamily="34" charset="0"/>
                        </a:rPr>
                        <a:t>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041121"/>
                  </a:ext>
                </a:extLst>
              </a:tr>
            </a:tbl>
          </a:graphicData>
        </a:graphic>
      </p:graphicFrame>
      <p:pic>
        <p:nvPicPr>
          <p:cNvPr id="25" name="Check Box 1">
            <a:extLst>
              <a:ext uri="{63B3BB69-23CF-44E3-9099-C40C66FF867C}">
                <a14:compatExt xmlns:a14="http://schemas.microsoft.com/office/drawing/2010/main" spid="_x0000_s9217"/>
              </a:ext>
              <a:ext uri="{FF2B5EF4-FFF2-40B4-BE49-F238E27FC236}">
                <a16:creationId xmlns:a16="http://schemas.microsoft.com/office/drawing/2014/main" id="{00000000-0008-0000-0200-000003380000}"/>
              </a:ext>
            </a:extLst>
          </p:cNvPr>
          <p:cNvPicPr>
            <a:picLocks noChangeAspect="1"/>
          </p:cNvPicPr>
          <p:nvPr/>
        </p:nvPicPr>
        <p:blipFill>
          <a:blip r:embed="rId3"/>
          <a:stretch>
            <a:fillRect/>
          </a:stretch>
        </p:blipFill>
        <p:spPr>
          <a:xfrm>
            <a:off x="10592365" y="6482760"/>
            <a:ext cx="0" cy="219075"/>
          </a:xfrm>
          <a:prstGeom prst="rect">
            <a:avLst/>
          </a:prstGeom>
        </p:spPr>
      </p:pic>
      <p:pic>
        <p:nvPicPr>
          <p:cNvPr id="26" name="Check Box 2">
            <a:extLst>
              <a:ext uri="{63B3BB69-23CF-44E3-9099-C40C66FF867C}">
                <a14:compatExt xmlns:a14="http://schemas.microsoft.com/office/drawing/2010/main" spid="_x0000_s9218"/>
              </a:ext>
              <a:ext uri="{FF2B5EF4-FFF2-40B4-BE49-F238E27FC236}">
                <a16:creationId xmlns:a16="http://schemas.microsoft.com/office/drawing/2014/main" id="{00000000-0008-0000-0200-000004380000}"/>
              </a:ext>
            </a:extLst>
          </p:cNvPr>
          <p:cNvPicPr>
            <a:picLocks noChangeAspect="1"/>
          </p:cNvPicPr>
          <p:nvPr/>
        </p:nvPicPr>
        <p:blipFill>
          <a:blip r:embed="rId3"/>
          <a:stretch>
            <a:fillRect/>
          </a:stretch>
        </p:blipFill>
        <p:spPr>
          <a:xfrm>
            <a:off x="10592365" y="6673260"/>
            <a:ext cx="0" cy="219075"/>
          </a:xfrm>
          <a:prstGeom prst="rect">
            <a:avLst/>
          </a:prstGeom>
        </p:spPr>
      </p:pic>
      <p:pic>
        <p:nvPicPr>
          <p:cNvPr id="10251" name="Picture 11" descr="C:\Users\HATICE~1.KAR\AppData\Local\Temp\msohtmlclip1\01\clip_image00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015" y="1124947"/>
            <a:ext cx="9525"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252" name="Picture 12" descr="C:\Users\HATICE~1.KAR\AppData\Local\Temp\msohtmlclip1\01\clip_image00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015" y="1124947"/>
            <a:ext cx="9525" cy="22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97407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76076" y="152265"/>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16</a:t>
            </a:fld>
            <a:endParaRPr lang="tr-TR"/>
          </a:p>
        </p:txBody>
      </p:sp>
      <p:pic>
        <p:nvPicPr>
          <p:cNvPr id="6" name="Resim 5"/>
          <p:cNvPicPr/>
          <p:nvPr/>
        </p:nvPicPr>
        <p:blipFill>
          <a:blip r:embed="rId2"/>
          <a:stretch>
            <a:fillRect/>
          </a:stretch>
        </p:blipFill>
        <p:spPr>
          <a:xfrm>
            <a:off x="242839" y="159416"/>
            <a:ext cx="2736304" cy="576064"/>
          </a:xfrm>
          <a:prstGeom prst="rect">
            <a:avLst/>
          </a:prstGeom>
        </p:spPr>
      </p:pic>
      <p:sp>
        <p:nvSpPr>
          <p:cNvPr id="8" name="143 Metin kutusu"/>
          <p:cNvSpPr txBox="1"/>
          <p:nvPr/>
        </p:nvSpPr>
        <p:spPr>
          <a:xfrm>
            <a:off x="107504" y="2910482"/>
            <a:ext cx="284698" cy="43660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107504" y="3147021"/>
            <a:ext cx="284698" cy="42137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1" name="143 Metin kutusu"/>
          <p:cNvSpPr txBox="1"/>
          <p:nvPr/>
        </p:nvSpPr>
        <p:spPr>
          <a:xfrm rot="15868530">
            <a:off x="96009" y="2333010"/>
            <a:ext cx="835918" cy="1638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604919" y="3002353"/>
            <a:ext cx="301462" cy="29647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604919" y="3239709"/>
            <a:ext cx="301462" cy="28613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874616" y="2386834"/>
            <a:ext cx="457680" cy="27305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874616" y="2623371"/>
            <a:ext cx="457680"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2431202" y="2376488"/>
            <a:ext cx="620733" cy="27305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2431202" y="2613025"/>
            <a:ext cx="620733"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3" name="Table 2"/>
          <p:cNvGraphicFramePr>
            <a:graphicFrameLocks noGrp="1"/>
          </p:cNvGraphicFramePr>
          <p:nvPr>
            <p:extLst>
              <p:ext uri="{D42A27DB-BD31-4B8C-83A1-F6EECF244321}">
                <p14:modId xmlns:p14="http://schemas.microsoft.com/office/powerpoint/2010/main" val="2726271585"/>
              </p:ext>
            </p:extLst>
          </p:nvPr>
        </p:nvGraphicFramePr>
        <p:xfrm>
          <a:off x="25497" y="836712"/>
          <a:ext cx="8866983" cy="5945522"/>
        </p:xfrm>
        <a:graphic>
          <a:graphicData uri="http://schemas.openxmlformats.org/drawingml/2006/table">
            <a:tbl>
              <a:tblPr/>
              <a:tblGrid>
                <a:gridCol w="1942165">
                  <a:extLst>
                    <a:ext uri="{9D8B030D-6E8A-4147-A177-3AD203B41FA5}">
                      <a16:colId xmlns:a16="http://schemas.microsoft.com/office/drawing/2014/main" val="1478181033"/>
                    </a:ext>
                  </a:extLst>
                </a:gridCol>
                <a:gridCol w="694000">
                  <a:extLst>
                    <a:ext uri="{9D8B030D-6E8A-4147-A177-3AD203B41FA5}">
                      <a16:colId xmlns:a16="http://schemas.microsoft.com/office/drawing/2014/main" val="223014481"/>
                    </a:ext>
                  </a:extLst>
                </a:gridCol>
                <a:gridCol w="108761">
                  <a:extLst>
                    <a:ext uri="{9D8B030D-6E8A-4147-A177-3AD203B41FA5}">
                      <a16:colId xmlns:a16="http://schemas.microsoft.com/office/drawing/2014/main" val="2252087289"/>
                    </a:ext>
                  </a:extLst>
                </a:gridCol>
                <a:gridCol w="1398359">
                  <a:extLst>
                    <a:ext uri="{9D8B030D-6E8A-4147-A177-3AD203B41FA5}">
                      <a16:colId xmlns:a16="http://schemas.microsoft.com/office/drawing/2014/main" val="585058769"/>
                    </a:ext>
                  </a:extLst>
                </a:gridCol>
                <a:gridCol w="113940">
                  <a:extLst>
                    <a:ext uri="{9D8B030D-6E8A-4147-A177-3AD203B41FA5}">
                      <a16:colId xmlns:a16="http://schemas.microsoft.com/office/drawing/2014/main" val="1322466066"/>
                    </a:ext>
                  </a:extLst>
                </a:gridCol>
                <a:gridCol w="932239">
                  <a:extLst>
                    <a:ext uri="{9D8B030D-6E8A-4147-A177-3AD203B41FA5}">
                      <a16:colId xmlns:a16="http://schemas.microsoft.com/office/drawing/2014/main" val="2895049359"/>
                    </a:ext>
                  </a:extLst>
                </a:gridCol>
                <a:gridCol w="134657">
                  <a:extLst>
                    <a:ext uri="{9D8B030D-6E8A-4147-A177-3AD203B41FA5}">
                      <a16:colId xmlns:a16="http://schemas.microsoft.com/office/drawing/2014/main" val="1808271488"/>
                    </a:ext>
                  </a:extLst>
                </a:gridCol>
                <a:gridCol w="181269">
                  <a:extLst>
                    <a:ext uri="{9D8B030D-6E8A-4147-A177-3AD203B41FA5}">
                      <a16:colId xmlns:a16="http://schemas.microsoft.com/office/drawing/2014/main" val="561266152"/>
                    </a:ext>
                  </a:extLst>
                </a:gridCol>
                <a:gridCol w="626672">
                  <a:extLst>
                    <a:ext uri="{9D8B030D-6E8A-4147-A177-3AD203B41FA5}">
                      <a16:colId xmlns:a16="http://schemas.microsoft.com/office/drawing/2014/main" val="1215954556"/>
                    </a:ext>
                  </a:extLst>
                </a:gridCol>
                <a:gridCol w="471299">
                  <a:extLst>
                    <a:ext uri="{9D8B030D-6E8A-4147-A177-3AD203B41FA5}">
                      <a16:colId xmlns:a16="http://schemas.microsoft.com/office/drawing/2014/main" val="69801405"/>
                    </a:ext>
                  </a:extLst>
                </a:gridCol>
                <a:gridCol w="683642">
                  <a:extLst>
                    <a:ext uri="{9D8B030D-6E8A-4147-A177-3AD203B41FA5}">
                      <a16:colId xmlns:a16="http://schemas.microsoft.com/office/drawing/2014/main" val="1922870057"/>
                    </a:ext>
                  </a:extLst>
                </a:gridCol>
                <a:gridCol w="129478">
                  <a:extLst>
                    <a:ext uri="{9D8B030D-6E8A-4147-A177-3AD203B41FA5}">
                      <a16:colId xmlns:a16="http://schemas.microsoft.com/office/drawing/2014/main" val="282305875"/>
                    </a:ext>
                  </a:extLst>
                </a:gridCol>
                <a:gridCol w="129478">
                  <a:extLst>
                    <a:ext uri="{9D8B030D-6E8A-4147-A177-3AD203B41FA5}">
                      <a16:colId xmlns:a16="http://schemas.microsoft.com/office/drawing/2014/main" val="941036133"/>
                    </a:ext>
                  </a:extLst>
                </a:gridCol>
                <a:gridCol w="341821">
                  <a:extLst>
                    <a:ext uri="{9D8B030D-6E8A-4147-A177-3AD203B41FA5}">
                      <a16:colId xmlns:a16="http://schemas.microsoft.com/office/drawing/2014/main" val="4001970448"/>
                    </a:ext>
                  </a:extLst>
                </a:gridCol>
                <a:gridCol w="979203">
                  <a:extLst>
                    <a:ext uri="{9D8B030D-6E8A-4147-A177-3AD203B41FA5}">
                      <a16:colId xmlns:a16="http://schemas.microsoft.com/office/drawing/2014/main" val="3674228909"/>
                    </a:ext>
                  </a:extLst>
                </a:gridCol>
              </a:tblGrid>
              <a:tr h="216024">
                <a:tc rowSpan="2">
                  <a:txBody>
                    <a:bodyPr/>
                    <a:lstStyle/>
                    <a:p>
                      <a:pPr algn="ctr" fontAlgn="ctr"/>
                      <a:r>
                        <a:rPr lang="sv-SE" sz="700" b="1" i="0" u="none" strike="noStrike">
                          <a:solidFill>
                            <a:srgbClr val="000000"/>
                          </a:solidFill>
                          <a:effectLst/>
                          <a:latin typeface="Tahoma" panose="020B0604030504040204" pitchFamily="34" charset="0"/>
                        </a:rPr>
                        <a:t>Olası Risk Türü (Potential Risk Mode)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en-US" sz="7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en-US" sz="7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sv-SE" sz="7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en-US" sz="600" b="1" i="0" u="none" strike="noStrike" dirty="0" err="1">
                          <a:solidFill>
                            <a:srgbClr val="000000"/>
                          </a:solidFill>
                          <a:effectLst/>
                          <a:latin typeface="Tahoma" panose="020B0604030504040204" pitchFamily="34" charset="0"/>
                        </a:rPr>
                        <a:t>Faaliyetleri</a:t>
                      </a:r>
                      <a:r>
                        <a:rPr lang="en-US" sz="600" b="1" i="0" u="none" strike="noStrike" dirty="0">
                          <a:solidFill>
                            <a:srgbClr val="000000"/>
                          </a:solidFill>
                          <a:effectLst/>
                          <a:latin typeface="Tahoma" panose="020B0604030504040204" pitchFamily="34" charset="0"/>
                        </a:rPr>
                        <a:t> </a:t>
                      </a:r>
                      <a:r>
                        <a:rPr lang="en-US" sz="600" b="1" i="0" u="none" strike="noStrike" dirty="0" err="1">
                          <a:solidFill>
                            <a:srgbClr val="000000"/>
                          </a:solidFill>
                          <a:effectLst/>
                          <a:latin typeface="Tahoma" panose="020B0604030504040204" pitchFamily="34" charset="0"/>
                        </a:rPr>
                        <a:t>Sonuçları</a:t>
                      </a:r>
                      <a:r>
                        <a:rPr lang="en-US" sz="600" b="1" i="0" u="none" strike="noStrike" dirty="0">
                          <a:solidFill>
                            <a:srgbClr val="000000"/>
                          </a:solidFill>
                          <a:effectLst/>
                          <a:latin typeface="Tahoma" panose="020B0604030504040204" pitchFamily="34" charset="0"/>
                        </a:rPr>
                        <a:t>/Action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95996061"/>
                  </a:ext>
                </a:extLst>
              </a:tr>
              <a:tr h="105058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1" i="0" u="none" strike="noStrike">
                          <a:solidFill>
                            <a:srgbClr val="000000"/>
                          </a:solidFill>
                          <a:effectLst/>
                          <a:latin typeface="Tahoma" panose="020B0604030504040204" pitchFamily="34" charset="0"/>
                        </a:rPr>
                        <a:t>Gerçekleşen Faliyetler /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3436144538"/>
                  </a:ext>
                </a:extLst>
              </a:tr>
              <a:tr h="1034876">
                <a:tc>
                  <a:txBody>
                    <a:bodyPr/>
                    <a:lstStyle/>
                    <a:p>
                      <a:pPr algn="l" fontAlgn="ctr"/>
                      <a:r>
                        <a:rPr lang="en-US" sz="600" b="0" i="0" u="none" strike="noStrike">
                          <a:solidFill>
                            <a:srgbClr val="000000"/>
                          </a:solidFill>
                          <a:effectLst/>
                          <a:latin typeface="Calibri" panose="020F0502020204030204" pitchFamily="34" charset="0"/>
                        </a:rPr>
                        <a:t>Anket Yorumu: 1-2- Müdür ve müdür yardımcısı öğrencilerin sorunlarını çözmek yerine yönetmelik böyle deyip işin içinden çıkıyor.  15-16- Öğrencilerin sorunlarının istenilen şekilde değilde okulun talep ettiği şekilde uygulanması ve bu zor zamanlarda öğrencilerinizi sınav konusunda bu kadar sıkmamanızı isterdik sınıfça bir kaç mail attık ama isteklerimiz kabul edilmedi.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Öğrenci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Yönetmelik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Üniversitemizin bir yönetmeliği olduğu ve bizlerin de  bu yönetmelik maddelerine uymakla yükümlü olduğumuz eğitimlerde öğrencilere tekrar anlatılacaktır.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105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Öğrencilere  oryantasyon eğitimi verilecek, bu konu hakkında özellikle bilgilendirme yapılacaktır.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YDYO Müdür Yardımcısı 10.06.2020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Öğrencilere online 6.10.2020 tarihinde oryantasyon eğitimi verilmiş, bu konu hakkında özellikle bilgilendirme yapılmıştır.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210455"/>
                  </a:ext>
                </a:extLst>
              </a:tr>
              <a:tr h="2036371">
                <a:tc>
                  <a:txBody>
                    <a:bodyPr/>
                    <a:lstStyle/>
                    <a:p>
                      <a:pPr algn="l" fontAlgn="ctr"/>
                      <a:r>
                        <a:rPr lang="en-US" sz="600" b="0" i="0" u="none" strike="noStrike" dirty="0" err="1">
                          <a:solidFill>
                            <a:srgbClr val="000000"/>
                          </a:solidFill>
                          <a:effectLst/>
                          <a:latin typeface="Calibri" panose="020F0502020204030204" pitchFamily="34" charset="0"/>
                        </a:rPr>
                        <a:t>Anket</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Puanı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Müdür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talep</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ettiğimiz</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hizmetler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için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hızlı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ve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doğru</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çözümler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üretir</a:t>
                      </a:r>
                      <a:r>
                        <a:rPr lang="en-US" sz="600" b="0" i="0" u="none" strike="noStrike" dirty="0">
                          <a:solidFill>
                            <a:srgbClr val="000000"/>
                          </a:solidFill>
                          <a:effectLst/>
                          <a:latin typeface="Calibri" panose="020F0502020204030204" pitchFamily="34" charset="0"/>
                        </a:rPr>
                        <a:t>/</a:t>
                      </a:r>
                      <a:r>
                        <a:rPr lang="en-US" sz="600" b="0" i="0" u="none" strike="noStrike" dirty="0" err="1">
                          <a:solidFill>
                            <a:srgbClr val="000000"/>
                          </a:solidFill>
                          <a:effectLst/>
                          <a:latin typeface="Calibri" panose="020F0502020204030204" pitchFamily="34" charset="0"/>
                        </a:rPr>
                        <a:t>yönlendirir</a:t>
                      </a:r>
                      <a:r>
                        <a:rPr lang="en-US" sz="600" b="0" i="0" u="none" strike="noStrike" dirty="0">
                          <a:solidFill>
                            <a:srgbClr val="000000"/>
                          </a:solidFill>
                          <a:effectLst/>
                          <a:latin typeface="Calibri" panose="020F0502020204030204" pitchFamily="34" charset="0"/>
                        </a:rPr>
                        <a:t>. (%62) / </a:t>
                      </a:r>
                      <a:r>
                        <a:rPr lang="en-US" sz="600" b="0" i="0" u="none" strike="noStrike" dirty="0" err="1">
                          <a:solidFill>
                            <a:srgbClr val="000000"/>
                          </a:solidFill>
                          <a:effectLst/>
                          <a:latin typeface="Calibri" panose="020F0502020204030204" pitchFamily="34" charset="0"/>
                        </a:rPr>
                        <a:t>Müdür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Yardımcısı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talep</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ettiğimiz</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hizmetler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için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hızlı</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çözümler</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üretir</a:t>
                      </a:r>
                      <a:r>
                        <a:rPr lang="en-US" sz="600" b="0" i="0" u="none" strike="noStrike" dirty="0">
                          <a:solidFill>
                            <a:srgbClr val="000000"/>
                          </a:solidFill>
                          <a:effectLst/>
                          <a:latin typeface="Calibri" panose="020F0502020204030204" pitchFamily="34" charset="0"/>
                        </a:rPr>
                        <a:t>/</a:t>
                      </a:r>
                      <a:r>
                        <a:rPr lang="en-US" sz="600" b="0" i="0" u="none" strike="noStrike" dirty="0" err="1">
                          <a:solidFill>
                            <a:srgbClr val="000000"/>
                          </a:solidFill>
                          <a:effectLst/>
                          <a:latin typeface="Calibri" panose="020F0502020204030204" pitchFamily="34" charset="0"/>
                        </a:rPr>
                        <a:t>yönlendirir</a:t>
                      </a:r>
                      <a:r>
                        <a:rPr lang="en-US" sz="600" b="0" i="0" u="none" strike="noStrike" dirty="0">
                          <a:solidFill>
                            <a:srgbClr val="000000"/>
                          </a:solidFill>
                          <a:effectLst/>
                          <a:latin typeface="Calibri" panose="020F0502020204030204" pitchFamily="34" charset="0"/>
                        </a:rPr>
                        <a:t>. (%67)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Öğrenci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dirty="0" err="1">
                          <a:solidFill>
                            <a:srgbClr val="000000"/>
                          </a:solidFill>
                          <a:effectLst/>
                          <a:latin typeface="Calibri" panose="020F0502020204030204" pitchFamily="34" charset="0"/>
                        </a:rPr>
                        <a:t>Yönetmelik</a:t>
                      </a:r>
                      <a:endParaRPr lang="en-US" sz="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Öğrencilerimizin pandemi döneminde talepleri genel olarak devamsızlığın esnetilmesi ve sınavsız fakülteye geçiş yönünde olmuştur. Öğrencilerimiz uzaktan eğitim sürecinde dezavantajlı duruma düşmemesi ve İngilizce Dil becerilerini geliştirebilmeleri için devamsızlık ve sınavlar yönetmelik çerçevesinde uygulanmıştır. Öğrencilerimize devamsızlık ve sınavlar hakkında önceden bilgilendirme yapılacaktır.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108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Öğrencilere sınavlar ve devamsızlık saatlerinin Yönetmelik çerçevesinde uygulandığı hakkında bilgilendirme yapılacaktır.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YDYO Sekreteri    5.10.2020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2020-2021 eğitim öğretim döneminde derslere devam şartı %80 olarak belirlenmiş olup, devamsızlık saati 30 ders saati olarak öğrencilere e-posta yoluyla duyurulmuştur. 05.10.2020 tarihinde ilk gün sınıf hocaları tarafından sınavlar, modül takvimi, ders programı, ders değerlendirme kriteleri hakkında bilgilendirme yapılmıştır.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1442783"/>
                  </a:ext>
                </a:extLst>
              </a:tr>
              <a:tr h="1607662">
                <a:tc>
                  <a:txBody>
                    <a:bodyPr/>
                    <a:lstStyle/>
                    <a:p>
                      <a:pPr algn="l" fontAlgn="ctr"/>
                      <a:r>
                        <a:rPr lang="en-US" sz="600" b="0" i="0" u="none" strike="noStrike">
                          <a:solidFill>
                            <a:srgbClr val="000000"/>
                          </a:solidFill>
                          <a:effectLst/>
                          <a:latin typeface="Calibri" panose="020F0502020204030204" pitchFamily="34" charset="0"/>
                        </a:rPr>
                        <a:t>Anket Puanı: 16- Genel olarak Yüksekokul faaliyetlerinden memnunum (%70)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Öğrenci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dirty="0" err="1">
                          <a:solidFill>
                            <a:srgbClr val="000000"/>
                          </a:solidFill>
                          <a:effectLst/>
                          <a:latin typeface="Calibri" panose="020F0502020204030204" pitchFamily="34" charset="0"/>
                        </a:rPr>
                        <a:t>Pandemi</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döneminde</a:t>
                      </a:r>
                      <a:r>
                        <a:rPr lang="en-US" sz="600" b="0" i="0" u="none" strike="noStrike" dirty="0">
                          <a:solidFill>
                            <a:srgbClr val="000000"/>
                          </a:solidFill>
                          <a:effectLst/>
                          <a:latin typeface="Calibri" panose="020F0502020204030204" pitchFamily="34" charset="0"/>
                        </a:rPr>
                        <a:t> online </a:t>
                      </a:r>
                      <a:r>
                        <a:rPr lang="en-US" sz="600" b="0" i="0" u="none" strike="noStrike" dirty="0" err="1">
                          <a:solidFill>
                            <a:srgbClr val="000000"/>
                          </a:solidFill>
                          <a:effectLst/>
                          <a:latin typeface="Calibri" panose="020F0502020204030204" pitchFamily="34" charset="0"/>
                        </a:rPr>
                        <a:t>eğitim</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verilmesi</a:t>
                      </a:r>
                      <a:r>
                        <a:rPr lang="en-US" sz="600" b="0" i="0" u="none" strike="noStrike" dirty="0">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Yüksekokulumuz tarafından ders dışında Speaking club ve tiyatro gösterisi gibi aktiviteler yapılmıştır. Onun dışında Üniversitemizde sosyal aktiviteler SKS ve SKS'ye bağlı topluluklar tarafından gerçekleştirilmektedir ve öğrencilerimize duyuruları e-posta yoluyla yapılmaktadır.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105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Öğrenciler için, farkındalık düzeylerini artırıcı, hayata bakış açılarını olumlu yönde etkileyecek seminer düzenlenecektir ve öğrencilerin üniversitemizde sosyal aktiviteler ile ilgilenen SKS Biriminden haberdar olmaları sağlanacaktır.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            YDYO Müdürü                YDYO Sekreteri  31.12.2021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0246167"/>
                  </a:ext>
                </a:extLst>
              </a:tr>
            </a:tbl>
          </a:graphicData>
        </a:graphic>
      </p:graphicFrame>
    </p:spTree>
    <p:extLst>
      <p:ext uri="{BB962C8B-B14F-4D97-AF65-F5344CB8AC3E}">
        <p14:creationId xmlns:p14="http://schemas.microsoft.com/office/powerpoint/2010/main" val="36881687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17</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107504" y="2910482"/>
            <a:ext cx="284698" cy="43660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107504" y="3147021"/>
            <a:ext cx="284698" cy="42137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1" name="143 Metin kutusu"/>
          <p:cNvSpPr txBox="1"/>
          <p:nvPr/>
        </p:nvSpPr>
        <p:spPr>
          <a:xfrm rot="15868530">
            <a:off x="96009" y="2333010"/>
            <a:ext cx="835918" cy="1638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604919" y="3002353"/>
            <a:ext cx="301462" cy="29647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604919" y="3239709"/>
            <a:ext cx="301462" cy="28613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874616" y="2386834"/>
            <a:ext cx="457680" cy="27305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874616" y="2623371"/>
            <a:ext cx="457680"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2431202" y="2376488"/>
            <a:ext cx="620733" cy="27305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2431202" y="2613025"/>
            <a:ext cx="620733"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e 1"/>
          <p:cNvGraphicFramePr>
            <a:graphicFrameLocks noGrp="1"/>
          </p:cNvGraphicFramePr>
          <p:nvPr>
            <p:extLst>
              <p:ext uri="{D42A27DB-BD31-4B8C-83A1-F6EECF244321}">
                <p14:modId xmlns:p14="http://schemas.microsoft.com/office/powerpoint/2010/main" val="96890223"/>
              </p:ext>
            </p:extLst>
          </p:nvPr>
        </p:nvGraphicFramePr>
        <p:xfrm>
          <a:off x="79863" y="908720"/>
          <a:ext cx="9064137" cy="5791200"/>
        </p:xfrm>
        <a:graphic>
          <a:graphicData uri="http://schemas.openxmlformats.org/drawingml/2006/table">
            <a:tbl>
              <a:tblPr/>
              <a:tblGrid>
                <a:gridCol w="2139113">
                  <a:extLst>
                    <a:ext uri="{9D8B030D-6E8A-4147-A177-3AD203B41FA5}">
                      <a16:colId xmlns:a16="http://schemas.microsoft.com/office/drawing/2014/main" val="1487719103"/>
                    </a:ext>
                  </a:extLst>
                </a:gridCol>
                <a:gridCol w="764376">
                  <a:extLst>
                    <a:ext uri="{9D8B030D-6E8A-4147-A177-3AD203B41FA5}">
                      <a16:colId xmlns:a16="http://schemas.microsoft.com/office/drawing/2014/main" val="2764071754"/>
                    </a:ext>
                  </a:extLst>
                </a:gridCol>
                <a:gridCol w="119790">
                  <a:extLst>
                    <a:ext uri="{9D8B030D-6E8A-4147-A177-3AD203B41FA5}">
                      <a16:colId xmlns:a16="http://schemas.microsoft.com/office/drawing/2014/main" val="2920587116"/>
                    </a:ext>
                  </a:extLst>
                </a:gridCol>
                <a:gridCol w="1540162">
                  <a:extLst>
                    <a:ext uri="{9D8B030D-6E8A-4147-A177-3AD203B41FA5}">
                      <a16:colId xmlns:a16="http://schemas.microsoft.com/office/drawing/2014/main" val="3393790882"/>
                    </a:ext>
                  </a:extLst>
                </a:gridCol>
                <a:gridCol w="125494">
                  <a:extLst>
                    <a:ext uri="{9D8B030D-6E8A-4147-A177-3AD203B41FA5}">
                      <a16:colId xmlns:a16="http://schemas.microsoft.com/office/drawing/2014/main" val="4257893996"/>
                    </a:ext>
                  </a:extLst>
                </a:gridCol>
                <a:gridCol w="1026774">
                  <a:extLst>
                    <a:ext uri="{9D8B030D-6E8A-4147-A177-3AD203B41FA5}">
                      <a16:colId xmlns:a16="http://schemas.microsoft.com/office/drawing/2014/main" val="36615826"/>
                    </a:ext>
                  </a:extLst>
                </a:gridCol>
                <a:gridCol w="148312">
                  <a:extLst>
                    <a:ext uri="{9D8B030D-6E8A-4147-A177-3AD203B41FA5}">
                      <a16:colId xmlns:a16="http://schemas.microsoft.com/office/drawing/2014/main" val="478662573"/>
                    </a:ext>
                  </a:extLst>
                </a:gridCol>
                <a:gridCol w="199651">
                  <a:extLst>
                    <a:ext uri="{9D8B030D-6E8A-4147-A177-3AD203B41FA5}">
                      <a16:colId xmlns:a16="http://schemas.microsoft.com/office/drawing/2014/main" val="3475041208"/>
                    </a:ext>
                  </a:extLst>
                </a:gridCol>
                <a:gridCol w="690221">
                  <a:extLst>
                    <a:ext uri="{9D8B030D-6E8A-4147-A177-3AD203B41FA5}">
                      <a16:colId xmlns:a16="http://schemas.microsoft.com/office/drawing/2014/main" val="769646042"/>
                    </a:ext>
                  </a:extLst>
                </a:gridCol>
                <a:gridCol w="519092">
                  <a:extLst>
                    <a:ext uri="{9D8B030D-6E8A-4147-A177-3AD203B41FA5}">
                      <a16:colId xmlns:a16="http://schemas.microsoft.com/office/drawing/2014/main" val="96204359"/>
                    </a:ext>
                  </a:extLst>
                </a:gridCol>
                <a:gridCol w="752968">
                  <a:extLst>
                    <a:ext uri="{9D8B030D-6E8A-4147-A177-3AD203B41FA5}">
                      <a16:colId xmlns:a16="http://schemas.microsoft.com/office/drawing/2014/main" val="1789248332"/>
                    </a:ext>
                  </a:extLst>
                </a:gridCol>
                <a:gridCol w="142608">
                  <a:extLst>
                    <a:ext uri="{9D8B030D-6E8A-4147-A177-3AD203B41FA5}">
                      <a16:colId xmlns:a16="http://schemas.microsoft.com/office/drawing/2014/main" val="220512828"/>
                    </a:ext>
                  </a:extLst>
                </a:gridCol>
                <a:gridCol w="142608">
                  <a:extLst>
                    <a:ext uri="{9D8B030D-6E8A-4147-A177-3AD203B41FA5}">
                      <a16:colId xmlns:a16="http://schemas.microsoft.com/office/drawing/2014/main" val="1732682476"/>
                    </a:ext>
                  </a:extLst>
                </a:gridCol>
                <a:gridCol w="376484">
                  <a:extLst>
                    <a:ext uri="{9D8B030D-6E8A-4147-A177-3AD203B41FA5}">
                      <a16:colId xmlns:a16="http://schemas.microsoft.com/office/drawing/2014/main" val="202046339"/>
                    </a:ext>
                  </a:extLst>
                </a:gridCol>
                <a:gridCol w="376484">
                  <a:extLst>
                    <a:ext uri="{9D8B030D-6E8A-4147-A177-3AD203B41FA5}">
                      <a16:colId xmlns:a16="http://schemas.microsoft.com/office/drawing/2014/main" val="4254279623"/>
                    </a:ext>
                  </a:extLst>
                </a:gridCol>
              </a:tblGrid>
              <a:tr h="145757">
                <a:tc rowSpan="2">
                  <a:txBody>
                    <a:bodyPr/>
                    <a:lstStyle/>
                    <a:p>
                      <a:pPr algn="ctr" fontAlgn="ctr"/>
                      <a:r>
                        <a:rPr lang="sv-SE" sz="700" b="1" i="0" u="none" strike="noStrike">
                          <a:solidFill>
                            <a:srgbClr val="000000"/>
                          </a:solidFill>
                          <a:effectLst/>
                          <a:latin typeface="Tahoma" panose="020B0604030504040204" pitchFamily="34" charset="0"/>
                        </a:rPr>
                        <a:t>Olası Risk Türü (Potential Risk Mode)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en-US" sz="7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en-US" sz="7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sv-SE" sz="7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en-US" sz="600" b="1" i="0" u="none" strike="noStrike" dirty="0" err="1">
                          <a:solidFill>
                            <a:srgbClr val="000000"/>
                          </a:solidFill>
                          <a:effectLst/>
                          <a:latin typeface="Tahoma" panose="020B0604030504040204" pitchFamily="34" charset="0"/>
                        </a:rPr>
                        <a:t>Faaliyetleri</a:t>
                      </a:r>
                      <a:r>
                        <a:rPr lang="en-US" sz="600" b="1" i="0" u="none" strike="noStrike" dirty="0">
                          <a:solidFill>
                            <a:srgbClr val="000000"/>
                          </a:solidFill>
                          <a:effectLst/>
                          <a:latin typeface="Tahoma" panose="020B0604030504040204" pitchFamily="34" charset="0"/>
                        </a:rPr>
                        <a:t> </a:t>
                      </a:r>
                      <a:r>
                        <a:rPr lang="en-US" sz="600" b="1" i="0" u="none" strike="noStrike" dirty="0" err="1">
                          <a:solidFill>
                            <a:srgbClr val="000000"/>
                          </a:solidFill>
                          <a:effectLst/>
                          <a:latin typeface="Tahoma" panose="020B0604030504040204" pitchFamily="34" charset="0"/>
                        </a:rPr>
                        <a:t>Sonuçları</a:t>
                      </a:r>
                      <a:r>
                        <a:rPr lang="en-US" sz="600" b="1" i="0" u="none" strike="noStrike" dirty="0">
                          <a:solidFill>
                            <a:srgbClr val="000000"/>
                          </a:solidFill>
                          <a:effectLst/>
                          <a:latin typeface="Tahoma" panose="020B0604030504040204" pitchFamily="34" charset="0"/>
                        </a:rPr>
                        <a:t>/Action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07424057"/>
                  </a:ext>
                </a:extLst>
              </a:tr>
              <a:tr h="382772">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1" i="0" u="none" strike="noStrike">
                          <a:solidFill>
                            <a:srgbClr val="000000"/>
                          </a:solidFill>
                          <a:effectLst/>
                          <a:latin typeface="Tahoma" panose="020B0604030504040204" pitchFamily="34" charset="0"/>
                        </a:rPr>
                        <a:t>Gerçekleşen Faliyetler /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2750450413"/>
                  </a:ext>
                </a:extLst>
              </a:tr>
              <a:tr h="1734436">
                <a:tc>
                  <a:txBody>
                    <a:bodyPr/>
                    <a:lstStyle/>
                    <a:p>
                      <a:pPr algn="l" fontAlgn="ctr"/>
                      <a:r>
                        <a:rPr lang="en-US" sz="600" b="0" i="0" u="none" strike="noStrike">
                          <a:solidFill>
                            <a:srgbClr val="000000"/>
                          </a:solidFill>
                          <a:effectLst/>
                          <a:latin typeface="Calibri" panose="020F0502020204030204" pitchFamily="34" charset="0"/>
                        </a:rPr>
                        <a:t>Anket Yorumu: 14- Even though we are working from home at the moment I would like to mention the problems with the building to explain why I am not satisfied with the building and its location. It is on one of the busiest streets in Antalya and the walls and the windows are so thin that it is so hard to have lessons with the noise coming from the street. And it is next to a hospital so sirens are also a part of that noise. During the lessons, we sometimes had to wait until the noise dies down as we couldn't hear each other. Also, as the walls are so thin every sound echos, which is very unhealthy for a place where language is learned. In addition, 2 elevators are not enough for a school that has this many students.I know that during this lockdown, it is impossible to change many things but I thought it can be reference for the future at least.   14- Bina özelliklerini bilhassa öğrenciler ve de öğretmenler için yetersiz buluyor ve öğrencilerimden de aynı doğrultuda dönütler alıyorum. Öğrencilerin sosyalleşebilecekleri alanlar çok sınırlı. Kantin alanı oldukça dar ve okul çevresinde gidilebilecek alanlar da sınırlı. Mescidlerde toplaşıp sosyalleşen bir sürü öğrenci tanıyorum. Yine onlar ve daha çok biz öğretmenler için bir diğer büyük sıkıntı asansör eksikliği. Öğrenciler, asansörle ilgili haklı sebeplerden ötürü derslere geç kalarak yok yazılıyor ya da öğretmen-öğrenci arasında gereksiz konuşmalar geçiyor. İnmedikleri zaman ise koridorlar sesle yankılanıyor ve çok havasız kalıyor. Üst katlarda ofislerdeki hocalar gün boyunca ellerindeki yüklerle defalarca merdivenleri inip çıkmak zorunda kalıyor ya da bütün teneffüsü asansör bekleyerek ya da katlar arası dolaşarak çıkmak zorunda kalıyor. Okulumuza hiç yakışmayan, herkesi gereksiz sıkıntıya sokan bir durum. Binaya ait diğer fiziksel sıkıntılar ise camlar ve duvarlar. Bazı sınıflarda üst/alt kat sınıflarından gelen ses nedeniyle öğrencilerin dikkati dağılıyor. Camların da ses geçirgenliği çok yüksek. Konumundan ötürü oldukça gürültülü bir yerdeyiz ve binanın dış cephesinin hiçbir yalıtımsal özelliği mevcut değil. Bazı camlar açılınca sabitlenmiyor ve kapanıyor. 14- Çok katlı olması ve 6., 7. Kata çıkmak sıkıntı oluşturuyor çünkü asansör yeterli değil. 14- The building has many drawbacks, technical problems are the most problematic ones. 14- Yüksekokul binası şehir merkezinde ve işlek bir caddenin yanında olduğu için dışarıdan çok fazla gürültü geliyor. Bazen camları kapatmak da yeterli olmuyor. Camları kapattığımızda sınıf çok havasız kalıyor. Klimaların sıcak ya da soğuk ayarının tek bir merkezden yapılması da kullanımını zorlaştırıyor.</a:t>
                      </a:r>
                      <a:br>
                        <a:rPr lang="en-US" sz="600" b="0" i="0" u="none" strike="noStrike">
                          <a:solidFill>
                            <a:srgbClr val="000000"/>
                          </a:solidFill>
                          <a:effectLst/>
                          <a:latin typeface="Calibri" panose="020F0502020204030204" pitchFamily="34" charset="0"/>
                        </a:rPr>
                      </a:br>
                      <a:r>
                        <a:rPr lang="en-US" sz="600" b="0" i="0" u="none" strike="noStrike">
                          <a:solidFill>
                            <a:srgbClr val="000000"/>
                          </a:solidFill>
                          <a:effectLst/>
                          <a:latin typeface="Calibri" panose="020F0502020204030204" pitchFamily="34" charset="0"/>
                        </a:rPr>
                        <a:t>Özellikle derste video izletirken dışarıdan gelen gürültü ve şiddetli güneş ışığı, video izlemeyi çok zorlaştırıyor. Ses sistemleri de sesin yankılı ve boğuk çıkmasına sebep oluyor.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Öğr. Gör.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Yüksekokulumuzun şehir içi yerleşkesinde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İlgili anket yorumları Destek Hizmetleri Müdürlüğümüzle paylaşılmıştır.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Destek Hizmetleri Müdürlüğü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7574842"/>
                  </a:ext>
                </a:extLst>
              </a:tr>
              <a:tr h="299041">
                <a:tc>
                  <a:txBody>
                    <a:bodyPr/>
                    <a:lstStyle/>
                    <a:p>
                      <a:pPr algn="l" fontAlgn="ctr"/>
                      <a:r>
                        <a:rPr lang="en-US" sz="600" b="0" i="0" u="none" strike="noStrike">
                          <a:solidFill>
                            <a:srgbClr val="000000"/>
                          </a:solidFill>
                          <a:effectLst/>
                          <a:latin typeface="Calibri" panose="020F0502020204030204" pitchFamily="34" charset="0"/>
                        </a:rPr>
                        <a:t>Anket Yorumu: 15- Öğrencileri ilgilendiren bilgilendirmeleri varsayımlar yürütmeyi engellemek adına daha erken yapılmalı.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Öğr. Gör.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Öğrenciler arasında çıkan söylentiler.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Öğrenci bilgilendirmeleri, normalde zamanında yapılmaktayken pandemi sürecinin ilk haftalarında yaşanan belirsizliklerden kaynaklı olarak ufak  bir gecikme yaşanmıştır. Şu an süreç normal akışında devam etmektedir.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0201475"/>
                  </a:ext>
                </a:extLst>
              </a:tr>
              <a:tr h="131578">
                <a:tc>
                  <a:txBody>
                    <a:bodyPr/>
                    <a:lstStyle/>
                    <a:p>
                      <a:pPr algn="l" fontAlgn="ctr"/>
                      <a:r>
                        <a:rPr lang="en-US" sz="600" b="0" i="0" u="none" strike="noStrike">
                          <a:solidFill>
                            <a:srgbClr val="000000"/>
                          </a:solidFill>
                          <a:effectLst/>
                          <a:latin typeface="Calibri" panose="020F0502020204030204" pitchFamily="34" charset="0"/>
                        </a:rPr>
                        <a:t>Anket Yorumu: 16.1- Eğitimler daha çeşitli ve farklı uzman kişiler tarafından yapılabilir.  Eğitimler hocaların iş yükünü düşünerek sıklık ve süre olarak planlanmalı.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Öğr. Gör.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Eğitimcilerin farklı alanlardan olması talebi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Farklı uzmanlık alanlarındaki eğitmenler tarafından eğitimler planlanacaktır.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9709169"/>
                  </a:ext>
                </a:extLst>
              </a:tr>
            </a:tbl>
          </a:graphicData>
        </a:graphic>
      </p:graphicFrame>
    </p:spTree>
    <p:extLst>
      <p:ext uri="{BB962C8B-B14F-4D97-AF65-F5344CB8AC3E}">
        <p14:creationId xmlns:p14="http://schemas.microsoft.com/office/powerpoint/2010/main" val="19694467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02024" y="70508"/>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18</a:t>
            </a:fld>
            <a:endParaRPr lang="tr-TR"/>
          </a:p>
        </p:txBody>
      </p:sp>
      <p:pic>
        <p:nvPicPr>
          <p:cNvPr id="6" name="Resim 5"/>
          <p:cNvPicPr/>
          <p:nvPr/>
        </p:nvPicPr>
        <p:blipFill>
          <a:blip r:embed="rId2"/>
          <a:stretch>
            <a:fillRect/>
          </a:stretch>
        </p:blipFill>
        <p:spPr>
          <a:xfrm>
            <a:off x="179512" y="105642"/>
            <a:ext cx="2736304" cy="576064"/>
          </a:xfrm>
          <a:prstGeom prst="rect">
            <a:avLst/>
          </a:prstGeom>
        </p:spPr>
      </p:pic>
      <p:sp>
        <p:nvSpPr>
          <p:cNvPr id="8" name="143 Metin kutusu"/>
          <p:cNvSpPr txBox="1"/>
          <p:nvPr/>
        </p:nvSpPr>
        <p:spPr>
          <a:xfrm>
            <a:off x="107504" y="2910482"/>
            <a:ext cx="284698" cy="43660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107504" y="3147021"/>
            <a:ext cx="284698" cy="42137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1" name="143 Metin kutusu"/>
          <p:cNvSpPr txBox="1"/>
          <p:nvPr/>
        </p:nvSpPr>
        <p:spPr>
          <a:xfrm rot="15868530">
            <a:off x="96009" y="2333010"/>
            <a:ext cx="835918" cy="1638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604919" y="3002353"/>
            <a:ext cx="301462" cy="29647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604919" y="3239709"/>
            <a:ext cx="301462" cy="28613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874616" y="2386834"/>
            <a:ext cx="457680" cy="27305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874616" y="2623371"/>
            <a:ext cx="457680"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2431202" y="2376488"/>
            <a:ext cx="620733" cy="27305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2431202" y="2613025"/>
            <a:ext cx="620733"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e 1"/>
          <p:cNvGraphicFramePr>
            <a:graphicFrameLocks noGrp="1"/>
          </p:cNvGraphicFramePr>
          <p:nvPr>
            <p:extLst>
              <p:ext uri="{D42A27DB-BD31-4B8C-83A1-F6EECF244321}">
                <p14:modId xmlns:p14="http://schemas.microsoft.com/office/powerpoint/2010/main" val="1935647261"/>
              </p:ext>
            </p:extLst>
          </p:nvPr>
        </p:nvGraphicFramePr>
        <p:xfrm>
          <a:off x="107503" y="681706"/>
          <a:ext cx="9022407" cy="6339840"/>
        </p:xfrm>
        <a:graphic>
          <a:graphicData uri="http://schemas.openxmlformats.org/drawingml/2006/table">
            <a:tbl>
              <a:tblPr/>
              <a:tblGrid>
                <a:gridCol w="2129265">
                  <a:extLst>
                    <a:ext uri="{9D8B030D-6E8A-4147-A177-3AD203B41FA5}">
                      <a16:colId xmlns:a16="http://schemas.microsoft.com/office/drawing/2014/main" val="714336523"/>
                    </a:ext>
                  </a:extLst>
                </a:gridCol>
                <a:gridCol w="760857">
                  <a:extLst>
                    <a:ext uri="{9D8B030D-6E8A-4147-A177-3AD203B41FA5}">
                      <a16:colId xmlns:a16="http://schemas.microsoft.com/office/drawing/2014/main" val="271866951"/>
                    </a:ext>
                  </a:extLst>
                </a:gridCol>
                <a:gridCol w="119239">
                  <a:extLst>
                    <a:ext uri="{9D8B030D-6E8A-4147-A177-3AD203B41FA5}">
                      <a16:colId xmlns:a16="http://schemas.microsoft.com/office/drawing/2014/main" val="2491274969"/>
                    </a:ext>
                  </a:extLst>
                </a:gridCol>
                <a:gridCol w="1533071">
                  <a:extLst>
                    <a:ext uri="{9D8B030D-6E8A-4147-A177-3AD203B41FA5}">
                      <a16:colId xmlns:a16="http://schemas.microsoft.com/office/drawing/2014/main" val="1233331686"/>
                    </a:ext>
                  </a:extLst>
                </a:gridCol>
                <a:gridCol w="124917">
                  <a:extLst>
                    <a:ext uri="{9D8B030D-6E8A-4147-A177-3AD203B41FA5}">
                      <a16:colId xmlns:a16="http://schemas.microsoft.com/office/drawing/2014/main" val="4252356835"/>
                    </a:ext>
                  </a:extLst>
                </a:gridCol>
                <a:gridCol w="1022047">
                  <a:extLst>
                    <a:ext uri="{9D8B030D-6E8A-4147-A177-3AD203B41FA5}">
                      <a16:colId xmlns:a16="http://schemas.microsoft.com/office/drawing/2014/main" val="4217350698"/>
                    </a:ext>
                  </a:extLst>
                </a:gridCol>
                <a:gridCol w="147629">
                  <a:extLst>
                    <a:ext uri="{9D8B030D-6E8A-4147-A177-3AD203B41FA5}">
                      <a16:colId xmlns:a16="http://schemas.microsoft.com/office/drawing/2014/main" val="3566379989"/>
                    </a:ext>
                  </a:extLst>
                </a:gridCol>
                <a:gridCol w="198732">
                  <a:extLst>
                    <a:ext uri="{9D8B030D-6E8A-4147-A177-3AD203B41FA5}">
                      <a16:colId xmlns:a16="http://schemas.microsoft.com/office/drawing/2014/main" val="2282236426"/>
                    </a:ext>
                  </a:extLst>
                </a:gridCol>
                <a:gridCol w="687043">
                  <a:extLst>
                    <a:ext uri="{9D8B030D-6E8A-4147-A177-3AD203B41FA5}">
                      <a16:colId xmlns:a16="http://schemas.microsoft.com/office/drawing/2014/main" val="3628632270"/>
                    </a:ext>
                  </a:extLst>
                </a:gridCol>
                <a:gridCol w="516702">
                  <a:extLst>
                    <a:ext uri="{9D8B030D-6E8A-4147-A177-3AD203B41FA5}">
                      <a16:colId xmlns:a16="http://schemas.microsoft.com/office/drawing/2014/main" val="2805461336"/>
                    </a:ext>
                  </a:extLst>
                </a:gridCol>
                <a:gridCol w="749501">
                  <a:extLst>
                    <a:ext uri="{9D8B030D-6E8A-4147-A177-3AD203B41FA5}">
                      <a16:colId xmlns:a16="http://schemas.microsoft.com/office/drawing/2014/main" val="2731893478"/>
                    </a:ext>
                  </a:extLst>
                </a:gridCol>
                <a:gridCol w="141951">
                  <a:extLst>
                    <a:ext uri="{9D8B030D-6E8A-4147-A177-3AD203B41FA5}">
                      <a16:colId xmlns:a16="http://schemas.microsoft.com/office/drawing/2014/main" val="1862641642"/>
                    </a:ext>
                  </a:extLst>
                </a:gridCol>
                <a:gridCol w="141951">
                  <a:extLst>
                    <a:ext uri="{9D8B030D-6E8A-4147-A177-3AD203B41FA5}">
                      <a16:colId xmlns:a16="http://schemas.microsoft.com/office/drawing/2014/main" val="1009010690"/>
                    </a:ext>
                  </a:extLst>
                </a:gridCol>
                <a:gridCol w="374751">
                  <a:extLst>
                    <a:ext uri="{9D8B030D-6E8A-4147-A177-3AD203B41FA5}">
                      <a16:colId xmlns:a16="http://schemas.microsoft.com/office/drawing/2014/main" val="1083186167"/>
                    </a:ext>
                  </a:extLst>
                </a:gridCol>
                <a:gridCol w="374751">
                  <a:extLst>
                    <a:ext uri="{9D8B030D-6E8A-4147-A177-3AD203B41FA5}">
                      <a16:colId xmlns:a16="http://schemas.microsoft.com/office/drawing/2014/main" val="1469542156"/>
                    </a:ext>
                  </a:extLst>
                </a:gridCol>
              </a:tblGrid>
              <a:tr h="136682">
                <a:tc rowSpan="2">
                  <a:txBody>
                    <a:bodyPr/>
                    <a:lstStyle/>
                    <a:p>
                      <a:pPr algn="ctr" fontAlgn="ctr"/>
                      <a:r>
                        <a:rPr lang="sv-SE" sz="700" b="1" i="0" u="none" strike="noStrike">
                          <a:solidFill>
                            <a:srgbClr val="000000"/>
                          </a:solidFill>
                          <a:effectLst/>
                          <a:latin typeface="Tahoma" panose="020B0604030504040204" pitchFamily="34" charset="0"/>
                        </a:rPr>
                        <a:t>Olası Risk Türü (Potential Risk Mode)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en-US" sz="7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en-US" sz="700" b="1" i="0" u="none" strike="noStrike" dirty="0" err="1">
                          <a:solidFill>
                            <a:srgbClr val="000000"/>
                          </a:solidFill>
                          <a:effectLst/>
                          <a:latin typeface="Tahoma" panose="020B0604030504040204" pitchFamily="34" charset="0"/>
                        </a:rPr>
                        <a:t>Riskin</a:t>
                      </a:r>
                      <a:r>
                        <a:rPr lang="en-US" sz="700" b="1" i="0" u="none" strike="noStrike" dirty="0">
                          <a:solidFill>
                            <a:srgbClr val="000000"/>
                          </a:solidFill>
                          <a:effectLst/>
                          <a:latin typeface="Tahoma" panose="020B0604030504040204" pitchFamily="34" charset="0"/>
                        </a:rPr>
                        <a:t> </a:t>
                      </a:r>
                      <a:r>
                        <a:rPr lang="en-US" sz="700" b="1" i="0" u="none" strike="noStrike" dirty="0" err="1">
                          <a:solidFill>
                            <a:srgbClr val="000000"/>
                          </a:solidFill>
                          <a:effectLst/>
                          <a:latin typeface="Tahoma" panose="020B0604030504040204" pitchFamily="34" charset="0"/>
                        </a:rPr>
                        <a:t>Sebebi</a:t>
                      </a:r>
                      <a:r>
                        <a:rPr lang="en-US" sz="700" b="1" i="0" u="none" strike="noStrike" dirty="0">
                          <a:solidFill>
                            <a:srgbClr val="000000"/>
                          </a:solidFill>
                          <a:effectLst/>
                          <a:latin typeface="Tahoma" panose="020B0604030504040204" pitchFamily="34" charset="0"/>
                        </a:rPr>
                        <a:t>/Potential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sv-SE" sz="7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en-US" sz="600" b="1" i="0" u="none" strike="noStrike" dirty="0" err="1">
                          <a:solidFill>
                            <a:srgbClr val="000000"/>
                          </a:solidFill>
                          <a:effectLst/>
                          <a:latin typeface="Tahoma" panose="020B0604030504040204" pitchFamily="34" charset="0"/>
                        </a:rPr>
                        <a:t>Faaliyetleri</a:t>
                      </a:r>
                      <a:r>
                        <a:rPr lang="en-US" sz="600" b="1" i="0" u="none" strike="noStrike" dirty="0">
                          <a:solidFill>
                            <a:srgbClr val="000000"/>
                          </a:solidFill>
                          <a:effectLst/>
                          <a:latin typeface="Tahoma" panose="020B0604030504040204" pitchFamily="34" charset="0"/>
                        </a:rPr>
                        <a:t> </a:t>
                      </a:r>
                      <a:r>
                        <a:rPr lang="en-US" sz="600" b="1" i="0" u="none" strike="noStrike" dirty="0" err="1">
                          <a:solidFill>
                            <a:srgbClr val="000000"/>
                          </a:solidFill>
                          <a:effectLst/>
                          <a:latin typeface="Tahoma" panose="020B0604030504040204" pitchFamily="34" charset="0"/>
                        </a:rPr>
                        <a:t>Sonuçları</a:t>
                      </a:r>
                      <a:r>
                        <a:rPr lang="en-US" sz="600" b="1" i="0" u="none" strike="noStrike" dirty="0">
                          <a:solidFill>
                            <a:srgbClr val="000000"/>
                          </a:solidFill>
                          <a:effectLst/>
                          <a:latin typeface="Tahoma" panose="020B0604030504040204" pitchFamily="34" charset="0"/>
                        </a:rPr>
                        <a:t>/Action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59255951"/>
                  </a:ext>
                </a:extLst>
              </a:tr>
              <a:tr h="694742">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1" i="0" u="none" strike="noStrike">
                          <a:solidFill>
                            <a:srgbClr val="000000"/>
                          </a:solidFill>
                          <a:effectLst/>
                          <a:latin typeface="Tahoma" panose="020B0604030504040204" pitchFamily="34" charset="0"/>
                        </a:rPr>
                        <a:t>Gerçekleşen Faliyetler /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2220706175"/>
                  </a:ext>
                </a:extLst>
              </a:tr>
              <a:tr h="979893">
                <a:tc>
                  <a:txBody>
                    <a:bodyPr/>
                    <a:lstStyle/>
                    <a:p>
                      <a:pPr algn="l" fontAlgn="ctr"/>
                      <a:r>
                        <a:rPr lang="en-US" sz="600" b="0" i="0" u="none" strike="noStrike">
                          <a:solidFill>
                            <a:srgbClr val="000000"/>
                          </a:solidFill>
                          <a:effectLst/>
                          <a:latin typeface="Calibri" panose="020F0502020204030204" pitchFamily="34" charset="0"/>
                        </a:rPr>
                        <a:t>Anket Yorumu: 16.2- Hocaların performansını ilgilendiren dönem sonu memnuniyet anketindeki bazı sorular revize edilmeli. Anket soruları öğrencileri sübjektif olmaya davet etmemeli, sorular daha çok hocanın çalışma disiplinine ve iş ahlakına odaklanmalıdır. Sorular, öğrencilerin okulda bulunma niyetini de ölçmelidir.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Öğr. Gör.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Akademisyenlerin performansları ile ilgili soruların ankette yer alması.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Anket soruları hocalarımızın iş ahlakını ve eğitmenlik becerilerini ölçmeye yönelik hazırlanmıştır. Zaman zaman öğrenciler objektif sorulara da sübjektif yorumlar yapabilmektedir. Bu durum sorular değiştirilse de öğrencilerin subjektif cevap verme ihtimalleri devam edebilir.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4325366"/>
                  </a:ext>
                </a:extLst>
              </a:tr>
              <a:tr h="1603461">
                <a:tc>
                  <a:txBody>
                    <a:bodyPr/>
                    <a:lstStyle/>
                    <a:p>
                      <a:pPr algn="l" fontAlgn="ctr"/>
                      <a:r>
                        <a:rPr lang="en-US" sz="600" b="0" i="0" u="none" strike="noStrike">
                          <a:solidFill>
                            <a:srgbClr val="000000"/>
                          </a:solidFill>
                          <a:effectLst/>
                          <a:latin typeface="Calibri" panose="020F0502020204030204" pitchFamily="34" charset="0"/>
                        </a:rPr>
                        <a:t>Anket Yorumu: 16- Yüksekokulun faaliyetleri genel olarak belirli bir akışı takip ediyor. Ancak özellikle yeni öğretmenlerin bu akışa hakim olması zaman alabiliyor. Bu konuda, okuldaki ilk yılını geçiren öğretmenlere daha fazla destek olunması gerektiğini düşünüyorum.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Öğr. Gör.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Yeni akademisyenlerin okul işleyişine yeni olmaları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1. Yeni işe başlayan Öğr. Görevlilerine oryantasyon yapılmakta ve bu program dahilinde kullanılan kitaplar, Yüksekokulumuzun Ölçme ve Değerlendirme kriteleri, idari işleyiş, örnek dersler, teknik ekipman kullanımı (fotokopi vb.) gibi konular işlenmektedir.  2. Sene içinde yeni gündemler çıktığında haftalık seviye toplantılarında yeni hocalarla ayrıca görüşülmekte ve toplantı tutanakları tüm hocalarla paylaşılmaktadır. 3. Olası problemlere karşı yeni hocalarımıza daha sık bilgilendirme yapılacaktır.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1806326"/>
                  </a:ext>
                </a:extLst>
              </a:tr>
              <a:tr h="1336217">
                <a:tc>
                  <a:txBody>
                    <a:bodyPr/>
                    <a:lstStyle/>
                    <a:p>
                      <a:pPr algn="l" fontAlgn="ctr"/>
                      <a:r>
                        <a:rPr lang="en-US" sz="600" b="0" i="0" u="none" strike="noStrike">
                          <a:solidFill>
                            <a:srgbClr val="000000"/>
                          </a:solidFill>
                          <a:effectLst/>
                          <a:latin typeface="Calibri" panose="020F0502020204030204" pitchFamily="34" charset="0"/>
                        </a:rPr>
                        <a:t> *Sınav süreleri yeterli değil   *Ders içerikleriyle ilgili, her bölümden öğrenciye hitap edecek nitelikte değil. Dolayısıyla neredeyse hiçbir konu ilgimi çekmediğinden dersten çok çabuk kopuyorum zihnim dağılıyor ve toparlanmakta güçlük çekiyorum. Üstelik bu konulara düşünce üretmekte de zorlanıyorum, sık sık verecek bir cevabım olmuyor. (Türkçe bile) Sınavlarda verilen süre zaten oldukça kısıtlı, sınavların çokluğu ve zorluğu, süreleri, devamsızlık hakları, her şeyin dili öğrenmemizden çok kalmamız için yapıldığını düşünmekteyim. Bunları öğretmenlerim için söylemiyorum kendileri bu durumlarda çok iyi motive ediyorlar bizi. Hatta onlar kötü sistemin idare edicileri diyebilirim    *biraz daha zaman verilebilir özellikle listeninglerde * Writing sınavı için süre yetersiz düşünme süresi uzun süren bazı konularda zaman kaybı olduğu için hızlı yazıyoruz ve bunun sonucunda diğer kısımlar aceleyle yapıldığı için istenileni veremiyoruz.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Öğrenci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Sınav sürelerinin öğrenciye yetersiz gelmesi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 * Sınavlar uzaktan eğitim sistemine göre düzenlenmiş ve örgün eğitimdeki sınav süreleri göz önünde bulundurularak hesaplanmıştır.            * Yazma sınavında sınav sorusu yazabilmeleri için öğrencilere extra 2 dk. verilmiştir.                                       * Yazma sınavı Pre-Intermediate seviyesi için 45 dk., Intermediate (B1) (250 kelime - 60dk.), Upper-Intermediate (B2) (300 kelime-60 dk.) ve Pre-Faculty (B2+) (300-350 kelime - 60dk)  olarak yapılmıştır.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105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Oryantasyon toplantısında öğrencilere sınav sürelerinin belirli bir standarda göre ayarlanıyor olması ve zorunlu bir sebep olmadıkça değiştirilemeyeceği konusunda bilgi verilecektir.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YDYO Müdür Yardımcısı 06.10.2020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Öğrencilere online oryantasyon eğitimi verilmiş, konu hususunda özellikle bilgilendirme yapılmıştır.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6767943"/>
                  </a:ext>
                </a:extLst>
              </a:tr>
              <a:tr h="1425299">
                <a:tc>
                  <a:txBody>
                    <a:bodyPr/>
                    <a:lstStyle/>
                    <a:p>
                      <a:pPr algn="l" fontAlgn="ctr"/>
                      <a:r>
                        <a:rPr lang="en-US" sz="600" b="0" i="0" u="none" strike="noStrike">
                          <a:solidFill>
                            <a:srgbClr val="000000"/>
                          </a:solidFill>
                          <a:effectLst/>
                          <a:latin typeface="Calibri" panose="020F0502020204030204" pitchFamily="34" charset="0"/>
                        </a:rPr>
                        <a:t>*Verilen süre ve devamsızlık hakkı hiç adil değil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Calibri" panose="020F0502020204030204" pitchFamily="34" charset="0"/>
                        </a:rPr>
                        <a:t>Öğrenci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dirty="0" err="1">
                          <a:solidFill>
                            <a:srgbClr val="000000"/>
                          </a:solidFill>
                          <a:effectLst/>
                          <a:latin typeface="Calibri" panose="020F0502020204030204" pitchFamily="34" charset="0"/>
                        </a:rPr>
                        <a:t>Devamsızlık</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saatinin</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öğrenciye</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az</a:t>
                      </a:r>
                      <a:r>
                        <a:rPr lang="en-US" sz="600" b="0" i="0" u="none" strike="noStrike" dirty="0">
                          <a:solidFill>
                            <a:srgbClr val="000000"/>
                          </a:solidFill>
                          <a:effectLst/>
                          <a:latin typeface="Calibri" panose="020F0502020204030204" pitchFamily="34" charset="0"/>
                        </a:rPr>
                        <a:t> </a:t>
                      </a:r>
                      <a:r>
                        <a:rPr lang="en-US" sz="600" b="0" i="0" u="none" strike="noStrike" dirty="0" err="1">
                          <a:solidFill>
                            <a:srgbClr val="000000"/>
                          </a:solidFill>
                          <a:effectLst/>
                          <a:latin typeface="Calibri" panose="020F0502020204030204" pitchFamily="34" charset="0"/>
                        </a:rPr>
                        <a:t>gelmesi</a:t>
                      </a:r>
                      <a:endParaRPr lang="en-US" sz="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Yönetmelik gereği Yüksekokulumuzda %80 derslere devam etme zorunluluğu vardır. Pandemi döneminde uzaktan eğitimle toplam 123 saat ders yapılmıştır. Öğrencilerimizin fakültelerine yeterli seviyede dil becerileri ile gidebilmeleri için derse devam şartı 10 saat olarak belirlenmiştir. Devamsızlık bilgisi kendilerine e-posta yoluyla bildirilmiştir. Uzaktan eğitime devam edilmesi durumunda devamsızlık saati toplam ders saatinin %20'si olarak hesaplanacaktır.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600" b="1" i="0" u="none" strike="noStrike">
                          <a:solidFill>
                            <a:srgbClr val="000000"/>
                          </a:solidFill>
                          <a:effectLst/>
                          <a:latin typeface="Calibri" panose="020F050202020403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600" b="1"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404626287"/>
                  </a:ext>
                </a:extLst>
              </a:tr>
            </a:tbl>
          </a:graphicData>
        </a:graphic>
      </p:graphicFrame>
    </p:spTree>
    <p:extLst>
      <p:ext uri="{BB962C8B-B14F-4D97-AF65-F5344CB8AC3E}">
        <p14:creationId xmlns:p14="http://schemas.microsoft.com/office/powerpoint/2010/main" val="25558977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19</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107504" y="2910482"/>
            <a:ext cx="284698" cy="43660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107504" y="3147021"/>
            <a:ext cx="284698" cy="42137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604919" y="3002353"/>
            <a:ext cx="301462" cy="29647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604919" y="3239709"/>
            <a:ext cx="301462" cy="28613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874616" y="2386834"/>
            <a:ext cx="457680" cy="27305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874616" y="2623371"/>
            <a:ext cx="457680"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2431202" y="2376488"/>
            <a:ext cx="620733" cy="27305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2431202" y="2613025"/>
            <a:ext cx="620733" cy="2635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e 1"/>
          <p:cNvGraphicFramePr>
            <a:graphicFrameLocks noGrp="1"/>
          </p:cNvGraphicFramePr>
          <p:nvPr>
            <p:extLst>
              <p:ext uri="{D42A27DB-BD31-4B8C-83A1-F6EECF244321}">
                <p14:modId xmlns:p14="http://schemas.microsoft.com/office/powerpoint/2010/main" val="1377627771"/>
              </p:ext>
            </p:extLst>
          </p:nvPr>
        </p:nvGraphicFramePr>
        <p:xfrm>
          <a:off x="107505" y="984614"/>
          <a:ext cx="8928993" cy="5699760"/>
        </p:xfrm>
        <a:graphic>
          <a:graphicData uri="http://schemas.openxmlformats.org/drawingml/2006/table">
            <a:tbl>
              <a:tblPr/>
              <a:tblGrid>
                <a:gridCol w="2107219">
                  <a:extLst>
                    <a:ext uri="{9D8B030D-6E8A-4147-A177-3AD203B41FA5}">
                      <a16:colId xmlns:a16="http://schemas.microsoft.com/office/drawing/2014/main" val="3711032929"/>
                    </a:ext>
                  </a:extLst>
                </a:gridCol>
                <a:gridCol w="752979">
                  <a:extLst>
                    <a:ext uri="{9D8B030D-6E8A-4147-A177-3AD203B41FA5}">
                      <a16:colId xmlns:a16="http://schemas.microsoft.com/office/drawing/2014/main" val="788557501"/>
                    </a:ext>
                  </a:extLst>
                </a:gridCol>
                <a:gridCol w="118004">
                  <a:extLst>
                    <a:ext uri="{9D8B030D-6E8A-4147-A177-3AD203B41FA5}">
                      <a16:colId xmlns:a16="http://schemas.microsoft.com/office/drawing/2014/main" val="445425360"/>
                    </a:ext>
                  </a:extLst>
                </a:gridCol>
                <a:gridCol w="1517198">
                  <a:extLst>
                    <a:ext uri="{9D8B030D-6E8A-4147-A177-3AD203B41FA5}">
                      <a16:colId xmlns:a16="http://schemas.microsoft.com/office/drawing/2014/main" val="2272720170"/>
                    </a:ext>
                  </a:extLst>
                </a:gridCol>
                <a:gridCol w="123624">
                  <a:extLst>
                    <a:ext uri="{9D8B030D-6E8A-4147-A177-3AD203B41FA5}">
                      <a16:colId xmlns:a16="http://schemas.microsoft.com/office/drawing/2014/main" val="2805036720"/>
                    </a:ext>
                  </a:extLst>
                </a:gridCol>
                <a:gridCol w="1011465">
                  <a:extLst>
                    <a:ext uri="{9D8B030D-6E8A-4147-A177-3AD203B41FA5}">
                      <a16:colId xmlns:a16="http://schemas.microsoft.com/office/drawing/2014/main" val="1215563970"/>
                    </a:ext>
                  </a:extLst>
                </a:gridCol>
                <a:gridCol w="146101">
                  <a:extLst>
                    <a:ext uri="{9D8B030D-6E8A-4147-A177-3AD203B41FA5}">
                      <a16:colId xmlns:a16="http://schemas.microsoft.com/office/drawing/2014/main" val="145165867"/>
                    </a:ext>
                  </a:extLst>
                </a:gridCol>
                <a:gridCol w="196674">
                  <a:extLst>
                    <a:ext uri="{9D8B030D-6E8A-4147-A177-3AD203B41FA5}">
                      <a16:colId xmlns:a16="http://schemas.microsoft.com/office/drawing/2014/main" val="1628290529"/>
                    </a:ext>
                  </a:extLst>
                </a:gridCol>
                <a:gridCol w="679930">
                  <a:extLst>
                    <a:ext uri="{9D8B030D-6E8A-4147-A177-3AD203B41FA5}">
                      <a16:colId xmlns:a16="http://schemas.microsoft.com/office/drawing/2014/main" val="4057057714"/>
                    </a:ext>
                  </a:extLst>
                </a:gridCol>
                <a:gridCol w="511352">
                  <a:extLst>
                    <a:ext uri="{9D8B030D-6E8A-4147-A177-3AD203B41FA5}">
                      <a16:colId xmlns:a16="http://schemas.microsoft.com/office/drawing/2014/main" val="2049268055"/>
                    </a:ext>
                  </a:extLst>
                </a:gridCol>
                <a:gridCol w="741741">
                  <a:extLst>
                    <a:ext uri="{9D8B030D-6E8A-4147-A177-3AD203B41FA5}">
                      <a16:colId xmlns:a16="http://schemas.microsoft.com/office/drawing/2014/main" val="1195028248"/>
                    </a:ext>
                  </a:extLst>
                </a:gridCol>
                <a:gridCol w="140482">
                  <a:extLst>
                    <a:ext uri="{9D8B030D-6E8A-4147-A177-3AD203B41FA5}">
                      <a16:colId xmlns:a16="http://schemas.microsoft.com/office/drawing/2014/main" val="2793535887"/>
                    </a:ext>
                  </a:extLst>
                </a:gridCol>
                <a:gridCol w="140482">
                  <a:extLst>
                    <a:ext uri="{9D8B030D-6E8A-4147-A177-3AD203B41FA5}">
                      <a16:colId xmlns:a16="http://schemas.microsoft.com/office/drawing/2014/main" val="4011297625"/>
                    </a:ext>
                  </a:extLst>
                </a:gridCol>
                <a:gridCol w="370871">
                  <a:extLst>
                    <a:ext uri="{9D8B030D-6E8A-4147-A177-3AD203B41FA5}">
                      <a16:colId xmlns:a16="http://schemas.microsoft.com/office/drawing/2014/main" val="1400620936"/>
                    </a:ext>
                  </a:extLst>
                </a:gridCol>
                <a:gridCol w="370871">
                  <a:extLst>
                    <a:ext uri="{9D8B030D-6E8A-4147-A177-3AD203B41FA5}">
                      <a16:colId xmlns:a16="http://schemas.microsoft.com/office/drawing/2014/main" val="358724087"/>
                    </a:ext>
                  </a:extLst>
                </a:gridCol>
              </a:tblGrid>
              <a:tr h="63795">
                <a:tc rowSpan="2">
                  <a:txBody>
                    <a:bodyPr/>
                    <a:lstStyle/>
                    <a:p>
                      <a:pPr algn="ctr" fontAlgn="ctr"/>
                      <a:r>
                        <a:rPr lang="sv-SE" sz="700" b="1" i="0" u="none" strike="noStrike" dirty="0" smtClean="0">
                          <a:solidFill>
                            <a:srgbClr val="000000"/>
                          </a:solidFill>
                          <a:effectLst/>
                          <a:latin typeface="Tahoma" panose="020B0604030504040204" pitchFamily="34" charset="0"/>
                        </a:rPr>
                        <a:t>Olası Risk Türü (Potential Risk Mode)</a:t>
                      </a:r>
                      <a:endParaRPr lang="sv-SE" sz="700" b="1" i="0" u="none" strike="noStrike" dirty="0">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en-US" sz="700" b="1" i="0" u="none" strike="noStrike" smtClean="0">
                          <a:solidFill>
                            <a:srgbClr val="000000"/>
                          </a:solidFill>
                          <a:effectLst/>
                          <a:latin typeface="Tahoma" panose="020B0604030504040204" pitchFamily="34" charset="0"/>
                        </a:rPr>
                        <a:t>Riskin Olası Etkileri/Potential Effect(s) of Risk</a:t>
                      </a:r>
                      <a:endParaRPr lang="en-US" sz="700" b="1" i="0" u="none" strike="noStrike">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smtClean="0">
                          <a:solidFill>
                            <a:srgbClr val="000000"/>
                          </a:solidFill>
                          <a:effectLst/>
                          <a:latin typeface="Tahoma" panose="020B0604030504040204" pitchFamily="34" charset="0"/>
                        </a:rPr>
                        <a:t>Şiddet</a:t>
                      </a:r>
                      <a:endParaRPr lang="en-US" sz="700" b="1" i="0" u="none" strike="noStrike">
                        <a:solidFill>
                          <a:srgbClr val="000000"/>
                        </a:solidFill>
                        <a:effectLst/>
                        <a:latin typeface="Tahoma" panose="020B0604030504040204" pitchFamily="34" charset="0"/>
                      </a:endParaRP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en-US" sz="700" b="1" i="0" u="none" strike="noStrike" dirty="0" err="1" smtClean="0">
                          <a:solidFill>
                            <a:srgbClr val="000000"/>
                          </a:solidFill>
                          <a:effectLst/>
                          <a:latin typeface="Tahoma" panose="020B0604030504040204" pitchFamily="34" charset="0"/>
                        </a:rPr>
                        <a:t>Riskin</a:t>
                      </a:r>
                      <a:r>
                        <a:rPr lang="en-US" sz="700" b="1" i="0" u="none" strike="noStrike" dirty="0" smtClean="0">
                          <a:solidFill>
                            <a:srgbClr val="000000"/>
                          </a:solidFill>
                          <a:effectLst/>
                          <a:latin typeface="Tahoma" panose="020B0604030504040204" pitchFamily="34" charset="0"/>
                        </a:rPr>
                        <a:t> </a:t>
                      </a:r>
                      <a:r>
                        <a:rPr lang="en-US" sz="700" b="1" i="0" u="none" strike="noStrike" dirty="0" err="1" smtClean="0">
                          <a:solidFill>
                            <a:srgbClr val="000000"/>
                          </a:solidFill>
                          <a:effectLst/>
                          <a:latin typeface="Tahoma" panose="020B0604030504040204" pitchFamily="34" charset="0"/>
                        </a:rPr>
                        <a:t>Sebebi</a:t>
                      </a:r>
                      <a:r>
                        <a:rPr lang="en-US" sz="700" b="1" i="0" u="none" strike="noStrike" dirty="0" smtClean="0">
                          <a:solidFill>
                            <a:srgbClr val="000000"/>
                          </a:solidFill>
                          <a:effectLst/>
                          <a:latin typeface="Tahoma" panose="020B0604030504040204" pitchFamily="34" charset="0"/>
                        </a:rPr>
                        <a:t>/Potential Cause (s) Of Risk</a:t>
                      </a:r>
                      <a:endParaRPr lang="en-US" sz="700" b="1" i="0" u="none" strike="noStrike" dirty="0">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smtClean="0">
                          <a:solidFill>
                            <a:srgbClr val="000000"/>
                          </a:solidFill>
                          <a:effectLst/>
                          <a:latin typeface="Tahoma" panose="020B0604030504040204" pitchFamily="34" charset="0"/>
                        </a:rPr>
                        <a:t>Olasılık </a:t>
                      </a:r>
                      <a:endParaRPr lang="en-US" sz="700" b="1" i="0" u="none" strike="noStrike">
                        <a:solidFill>
                          <a:srgbClr val="000000"/>
                        </a:solidFill>
                        <a:effectLst/>
                        <a:latin typeface="Tahoma" panose="020B0604030504040204" pitchFamily="34" charset="0"/>
                      </a:endParaRP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l" fontAlgn="ctr"/>
                      <a:r>
                        <a:rPr lang="sv-SE" sz="700" b="1" i="0" u="none" strike="noStrike" smtClean="0">
                          <a:solidFill>
                            <a:srgbClr val="000000"/>
                          </a:solidFill>
                          <a:effectLst/>
                          <a:latin typeface="Tahoma" panose="020B0604030504040204" pitchFamily="34" charset="0"/>
                        </a:rPr>
                        <a:t>Varolan  Kontroller (Önlemler)  / Current Controls</a:t>
                      </a:r>
                      <a:endParaRPr lang="sv-SE" sz="700" b="1" i="0" u="none" strike="noStrike">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smtClean="0">
                          <a:solidFill>
                            <a:srgbClr val="000000"/>
                          </a:solidFill>
                          <a:effectLst/>
                          <a:latin typeface="Tahoma" panose="020B0604030504040204" pitchFamily="34" charset="0"/>
                        </a:rPr>
                        <a:t>Keşif</a:t>
                      </a:r>
                      <a:endParaRPr lang="en-US" sz="700" b="1" i="0" u="none" strike="noStrike">
                        <a:solidFill>
                          <a:srgbClr val="000000"/>
                        </a:solidFill>
                        <a:effectLst/>
                        <a:latin typeface="Tahoma" panose="020B0604030504040204" pitchFamily="34" charset="0"/>
                      </a:endParaRP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smtClean="0">
                          <a:solidFill>
                            <a:srgbClr val="000000"/>
                          </a:solidFill>
                          <a:effectLst/>
                          <a:latin typeface="Tahoma" panose="020B0604030504040204" pitchFamily="34" charset="0"/>
                        </a:rPr>
                        <a:t>R.Ö.F </a:t>
                      </a:r>
                      <a:endParaRPr lang="en-US" sz="700" b="1" i="0" u="none" strike="noStrike">
                        <a:solidFill>
                          <a:srgbClr val="000000"/>
                        </a:solidFill>
                        <a:effectLst/>
                        <a:latin typeface="Tahoma" panose="020B0604030504040204" pitchFamily="34" charset="0"/>
                      </a:endParaRP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smtClean="0">
                          <a:solidFill>
                            <a:srgbClr val="000000"/>
                          </a:solidFill>
                          <a:effectLst/>
                          <a:latin typeface="Tahoma" panose="020B0604030504040204" pitchFamily="34" charset="0"/>
                        </a:rPr>
                        <a:t>Önerilen Faaliyetler (Recomended Action (s)</a:t>
                      </a:r>
                      <a:endParaRPr lang="en-US" sz="700" b="1" i="0" u="none" strike="noStrike">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700" b="1" i="0" u="none" strike="noStrike" smtClean="0">
                          <a:solidFill>
                            <a:srgbClr val="000000"/>
                          </a:solidFill>
                          <a:effectLst/>
                          <a:latin typeface="Tahoma" panose="020B0604030504040204" pitchFamily="34" charset="0"/>
                        </a:rPr>
                        <a:t>Sorumlu ve Hedef Tamamlama Tarihi (Responibility Target Completion Date)</a:t>
                      </a:r>
                      <a:endParaRPr lang="en-US" sz="700" b="1" i="0" u="none" strike="noStrike">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en-US" sz="700" b="1" i="0" u="none" strike="noStrike" dirty="0" err="1" smtClean="0">
                          <a:solidFill>
                            <a:srgbClr val="000000"/>
                          </a:solidFill>
                          <a:effectLst/>
                          <a:latin typeface="Tahoma" panose="020B0604030504040204" pitchFamily="34" charset="0"/>
                        </a:rPr>
                        <a:t>Faaliyetleri</a:t>
                      </a:r>
                      <a:r>
                        <a:rPr lang="en-US" sz="700" b="1" i="0" u="none" strike="noStrike" dirty="0" smtClean="0">
                          <a:solidFill>
                            <a:srgbClr val="000000"/>
                          </a:solidFill>
                          <a:effectLst/>
                          <a:latin typeface="Tahoma" panose="020B0604030504040204" pitchFamily="34" charset="0"/>
                        </a:rPr>
                        <a:t> </a:t>
                      </a:r>
                      <a:r>
                        <a:rPr lang="en-US" sz="700" b="1" i="0" u="none" strike="noStrike" dirty="0" err="1" smtClean="0">
                          <a:solidFill>
                            <a:srgbClr val="000000"/>
                          </a:solidFill>
                          <a:effectLst/>
                          <a:latin typeface="Tahoma" panose="020B0604030504040204" pitchFamily="34" charset="0"/>
                        </a:rPr>
                        <a:t>Sonuçları</a:t>
                      </a:r>
                      <a:r>
                        <a:rPr lang="en-US" sz="700" b="1" i="0" u="none" strike="noStrike" dirty="0" smtClean="0">
                          <a:solidFill>
                            <a:srgbClr val="000000"/>
                          </a:solidFill>
                          <a:effectLst/>
                          <a:latin typeface="Tahoma" panose="020B0604030504040204" pitchFamily="34" charset="0"/>
                        </a:rPr>
                        <a:t>/Action</a:t>
                      </a:r>
                      <a:endParaRPr lang="en-US" sz="700" b="1" i="0" u="none" strike="noStrike" dirty="0">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81253575"/>
                  </a:ext>
                </a:extLst>
              </a:tr>
              <a:tr h="382772">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1" i="0" u="none" strike="noStrike" smtClean="0">
                          <a:solidFill>
                            <a:srgbClr val="000000"/>
                          </a:solidFill>
                          <a:effectLst/>
                          <a:latin typeface="Tahoma" panose="020B0604030504040204" pitchFamily="34" charset="0"/>
                        </a:rPr>
                        <a:t>Gerçekleşen Faliyetler / Action Taken</a:t>
                      </a:r>
                      <a:endParaRPr lang="en-US" sz="700" b="1" i="0" u="none" strike="noStrike">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smtClean="0">
                          <a:solidFill>
                            <a:srgbClr val="000000"/>
                          </a:solidFill>
                          <a:effectLst/>
                          <a:latin typeface="Tahoma" panose="020B0604030504040204" pitchFamily="34" charset="0"/>
                        </a:rPr>
                        <a:t>Şiddet</a:t>
                      </a:r>
                      <a:endParaRPr lang="en-US" sz="700" b="1" i="0" u="none" strike="noStrike">
                        <a:solidFill>
                          <a:srgbClr val="000000"/>
                        </a:solidFill>
                        <a:effectLst/>
                        <a:latin typeface="Tahoma" panose="020B0604030504040204" pitchFamily="34" charset="0"/>
                      </a:endParaRP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smtClean="0">
                          <a:solidFill>
                            <a:srgbClr val="000000"/>
                          </a:solidFill>
                          <a:effectLst/>
                          <a:latin typeface="Tahoma" panose="020B0604030504040204" pitchFamily="34" charset="0"/>
                        </a:rPr>
                        <a:t>Olasılık </a:t>
                      </a:r>
                      <a:endParaRPr lang="en-US" sz="700" b="1" i="0" u="none" strike="noStrike">
                        <a:solidFill>
                          <a:srgbClr val="000000"/>
                        </a:solidFill>
                        <a:effectLst/>
                        <a:latin typeface="Tahoma" panose="020B0604030504040204" pitchFamily="34" charset="0"/>
                      </a:endParaRP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smtClean="0">
                          <a:solidFill>
                            <a:srgbClr val="000000"/>
                          </a:solidFill>
                          <a:effectLst/>
                          <a:latin typeface="Tahoma" panose="020B0604030504040204" pitchFamily="34" charset="0"/>
                        </a:rPr>
                        <a:t>Keşif</a:t>
                      </a:r>
                      <a:endParaRPr lang="en-US" sz="700" b="1" i="0" u="none" strike="noStrike">
                        <a:solidFill>
                          <a:srgbClr val="000000"/>
                        </a:solidFill>
                        <a:effectLst/>
                        <a:latin typeface="Tahoma" panose="020B0604030504040204" pitchFamily="34" charset="0"/>
                      </a:endParaRP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700" b="1" i="0" u="none" strike="noStrike" smtClean="0">
                          <a:solidFill>
                            <a:srgbClr val="000000"/>
                          </a:solidFill>
                          <a:effectLst/>
                          <a:latin typeface="Tahoma" panose="020B0604030504040204" pitchFamily="34" charset="0"/>
                        </a:rPr>
                        <a:t>R.Ö.F</a:t>
                      </a:r>
                      <a:endParaRPr lang="en-US" sz="700" b="1" i="0" u="none" strike="noStrike">
                        <a:solidFill>
                          <a:srgbClr val="000000"/>
                        </a:solidFill>
                        <a:effectLst/>
                        <a:latin typeface="Tahoma" panose="020B0604030504040204" pitchFamily="34" charset="0"/>
                      </a:endParaRP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3428898981"/>
                  </a:ext>
                </a:extLst>
              </a:tr>
              <a:tr h="1072559">
                <a:tc>
                  <a:txBody>
                    <a:bodyPr/>
                    <a:lstStyle/>
                    <a:p>
                      <a:pPr algn="l" fontAlgn="ctr"/>
                      <a:r>
                        <a:rPr lang="en-US" sz="600" b="0" i="0" u="none" strike="noStrike" dirty="0" smtClean="0">
                          <a:solidFill>
                            <a:srgbClr val="000000"/>
                          </a:solidFill>
                          <a:effectLst/>
                          <a:latin typeface="Calibri" panose="020F0502020204030204" pitchFamily="34" charset="0"/>
                        </a:rPr>
                        <a:t>*</a:t>
                      </a:r>
                      <a:r>
                        <a:rPr lang="en-US" sz="600" b="0" i="0" u="none" strike="noStrike" dirty="0" err="1" smtClean="0">
                          <a:solidFill>
                            <a:srgbClr val="000000"/>
                          </a:solidFill>
                          <a:effectLst/>
                          <a:latin typeface="Calibri" panose="020F0502020204030204" pitchFamily="34" charset="0"/>
                        </a:rPr>
                        <a:t>Sınav</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tarihlerini</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çok</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geç</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öğreniyoruz</a:t>
                      </a:r>
                      <a:r>
                        <a:rPr lang="en-US" sz="600" b="0" i="0" u="none" strike="noStrike" dirty="0" smtClean="0">
                          <a:solidFill>
                            <a:srgbClr val="000000"/>
                          </a:solidFill>
                          <a:effectLst/>
                          <a:latin typeface="Calibri" panose="020F0502020204030204" pitchFamily="34" charset="0"/>
                        </a:rPr>
                        <a:t>   </a:t>
                      </a:r>
                      <a:endParaRPr lang="en-US" sz="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smtClean="0">
                          <a:solidFill>
                            <a:srgbClr val="000000"/>
                          </a:solidFill>
                          <a:effectLst/>
                          <a:latin typeface="Calibri" panose="020F0502020204030204" pitchFamily="34" charset="0"/>
                        </a:rPr>
                        <a:t>Öğrenci memnuniyetsizliği</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smtClean="0">
                          <a:solidFill>
                            <a:srgbClr val="000000"/>
                          </a:solidFill>
                          <a:effectLst/>
                          <a:latin typeface="Calibri" panose="020F0502020204030204" pitchFamily="34" charset="0"/>
                        </a:rPr>
                        <a:t>6</a:t>
                      </a:r>
                      <a:endParaRPr lang="en-US" sz="600" b="1"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smtClean="0">
                          <a:solidFill>
                            <a:srgbClr val="000000"/>
                          </a:solidFill>
                          <a:effectLst/>
                          <a:latin typeface="Calibri" panose="020F0502020204030204" pitchFamily="34" charset="0"/>
                        </a:rPr>
                        <a:t>Pandemiden kaynaklı olarak online eğitim sistemine geçilmesi</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smtClean="0">
                          <a:solidFill>
                            <a:srgbClr val="000000"/>
                          </a:solidFill>
                          <a:effectLst/>
                          <a:latin typeface="Calibri" panose="020F0502020204030204" pitchFamily="34" charset="0"/>
                        </a:rPr>
                        <a:t>6</a:t>
                      </a:r>
                      <a:endParaRPr lang="en-US" sz="600" b="1"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smtClean="0">
                          <a:solidFill>
                            <a:srgbClr val="000000"/>
                          </a:solidFill>
                          <a:effectLst/>
                          <a:latin typeface="Calibri" panose="020F0502020204030204" pitchFamily="34" charset="0"/>
                        </a:rPr>
                        <a:t>Mail olarak ve sınıf hocaları tarafından bilgilendirme.</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smtClean="0">
                          <a:solidFill>
                            <a:srgbClr val="000000"/>
                          </a:solidFill>
                          <a:effectLst/>
                          <a:latin typeface="Calibri" panose="020F0502020204030204" pitchFamily="34" charset="0"/>
                        </a:rPr>
                        <a:t>3</a:t>
                      </a:r>
                      <a:endParaRPr lang="en-US" sz="600" b="1"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smtClean="0">
                          <a:solidFill>
                            <a:srgbClr val="000000"/>
                          </a:solidFill>
                          <a:effectLst/>
                          <a:latin typeface="Calibri" panose="020F0502020204030204" pitchFamily="34" charset="0"/>
                        </a:rPr>
                        <a:t>108</a:t>
                      </a:r>
                      <a:endParaRPr lang="en-US" sz="600" b="1"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smtClean="0">
                          <a:solidFill>
                            <a:srgbClr val="000000"/>
                          </a:solidFill>
                          <a:effectLst/>
                          <a:latin typeface="Calibri" panose="020F0502020204030204" pitchFamily="34" charset="0"/>
                        </a:rPr>
                        <a:t>Pandemiden kaynaklı olarak online eğitim sistemine geçilmesi, sınavların da online sisteme göre hazırlanmasını gerektirmiş ve bu hazırlıktan dolayı sınav tarihlerinin bildirilmesinde ufak bir gecikme yaşanmıştır. Sonraki dönem için, uzaktan eğitim sisteminde deneyim sahibi olan Yüksekokulumuz yönetim kadrosu sınav tarihlerini eğitim öğretim yılının başında akademik takvimde yayınlayacak ve dersin ilk günü öğrencilere sınıf hocaları tarafından sınav tarihleri bildirilecektir.  </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smtClean="0">
                          <a:solidFill>
                            <a:srgbClr val="000000"/>
                          </a:solidFill>
                          <a:effectLst/>
                          <a:latin typeface="Calibri" panose="020F0502020204030204" pitchFamily="34" charset="0"/>
                        </a:rPr>
                        <a:t>YDYO Sekreteri  6.10.2020</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smtClean="0">
                          <a:solidFill>
                            <a:srgbClr val="000000"/>
                          </a:solidFill>
                          <a:effectLst/>
                          <a:latin typeface="Calibri" panose="020F0502020204030204" pitchFamily="34" charset="0"/>
                        </a:rPr>
                        <a:t> Belirlenen sınav tarihleri Akademik takvim olarak web sitemize konulmuş ve öğrencilerimize e-posta olarak gönderilmiştir. Aynı zamanda her sınıfta sınıf öğretmeni tarafından dersin ilk günü öğrencilere Modül 1 ve sınav tarihleri hakkında bilgi verilmiştir. (First day presentation)</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smtClean="0">
                          <a:solidFill>
                            <a:srgbClr val="000000"/>
                          </a:solidFill>
                          <a:effectLst/>
                          <a:latin typeface="Calibri" panose="020F0502020204030204" pitchFamily="34" charset="0"/>
                        </a:rPr>
                        <a:t>6</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smtClean="0">
                          <a:solidFill>
                            <a:srgbClr val="000000"/>
                          </a:solidFill>
                          <a:effectLst/>
                          <a:latin typeface="Calibri" panose="020F0502020204030204" pitchFamily="34" charset="0"/>
                        </a:rPr>
                        <a:t>5</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smtClean="0">
                          <a:solidFill>
                            <a:srgbClr val="000000"/>
                          </a:solidFill>
                          <a:effectLst/>
                          <a:latin typeface="Calibri" panose="020F0502020204030204" pitchFamily="34" charset="0"/>
                        </a:rPr>
                        <a:t>3</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dirty="0" smtClean="0">
                          <a:solidFill>
                            <a:srgbClr val="000000"/>
                          </a:solidFill>
                          <a:effectLst/>
                          <a:latin typeface="Calibri" panose="020F0502020204030204" pitchFamily="34" charset="0"/>
                        </a:rPr>
                        <a:t>90</a:t>
                      </a:r>
                      <a:endParaRPr lang="en-US" sz="600" b="1"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3132416"/>
                  </a:ext>
                </a:extLst>
              </a:tr>
              <a:tr h="737634">
                <a:tc>
                  <a:txBody>
                    <a:bodyPr/>
                    <a:lstStyle/>
                    <a:p>
                      <a:pPr algn="l" fontAlgn="ctr"/>
                      <a:r>
                        <a:rPr lang="en-US" sz="600" b="0" i="0" u="none" strike="noStrike" dirty="0" smtClean="0">
                          <a:solidFill>
                            <a:srgbClr val="000000"/>
                          </a:solidFill>
                          <a:effectLst/>
                          <a:latin typeface="Calibri" panose="020F0502020204030204" pitchFamily="34" charset="0"/>
                        </a:rPr>
                        <a:t>*</a:t>
                      </a:r>
                      <a:r>
                        <a:rPr lang="en-US" sz="600" b="0" i="0" u="none" strike="noStrike" dirty="0" err="1" smtClean="0">
                          <a:solidFill>
                            <a:srgbClr val="000000"/>
                          </a:solidFill>
                          <a:effectLst/>
                          <a:latin typeface="Calibri" panose="020F0502020204030204" pitchFamily="34" charset="0"/>
                        </a:rPr>
                        <a:t>Yapılan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ve</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yapılacak</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olan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sınavların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verilen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iyi</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olmayan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eğitimle</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daha</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zorlu</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olduklarını</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belirtmek</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isterim</a:t>
                      </a:r>
                      <a:r>
                        <a:rPr lang="en-US" sz="600" b="0" i="0" u="none" strike="noStrike" dirty="0" smtClean="0">
                          <a:solidFill>
                            <a:srgbClr val="000000"/>
                          </a:solidFill>
                          <a:effectLst/>
                          <a:latin typeface="Calibri" panose="020F0502020204030204" pitchFamily="34" charset="0"/>
                        </a:rPr>
                        <a:t> .   *</a:t>
                      </a:r>
                      <a:r>
                        <a:rPr lang="en-US" sz="600" b="0" i="0" u="none" strike="noStrike" dirty="0" err="1" smtClean="0">
                          <a:solidFill>
                            <a:srgbClr val="000000"/>
                          </a:solidFill>
                          <a:effectLst/>
                          <a:latin typeface="Calibri" panose="020F0502020204030204" pitchFamily="34" charset="0"/>
                        </a:rPr>
                        <a:t>Zorlu</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bir</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süreçte</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okulun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kolaylıktan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çok</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zorluk</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sağladığı</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bir</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dönem</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oldu</a:t>
                      </a:r>
                      <a:r>
                        <a:rPr lang="en-US" sz="600" b="0" i="0" u="none" strike="noStrike" dirty="0" smtClean="0">
                          <a:solidFill>
                            <a:srgbClr val="000000"/>
                          </a:solidFill>
                          <a:effectLst/>
                          <a:latin typeface="Calibri" panose="020F0502020204030204" pitchFamily="34" charset="0"/>
                        </a:rPr>
                        <a:t> . Online </a:t>
                      </a:r>
                      <a:r>
                        <a:rPr lang="en-US" sz="600" b="0" i="0" u="none" strike="noStrike" dirty="0" err="1" smtClean="0">
                          <a:solidFill>
                            <a:srgbClr val="000000"/>
                          </a:solidFill>
                          <a:effectLst/>
                          <a:latin typeface="Calibri" panose="020F0502020204030204" pitchFamily="34" charset="0"/>
                        </a:rPr>
                        <a:t>eğitimin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pek</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faydasını</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görmedim</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Ülke</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olarak</a:t>
                      </a:r>
                      <a:r>
                        <a:rPr lang="en-US" sz="600" b="0" i="0" u="none" strike="noStrike" dirty="0" smtClean="0">
                          <a:solidFill>
                            <a:srgbClr val="000000"/>
                          </a:solidFill>
                          <a:effectLst/>
                          <a:latin typeface="Calibri" panose="020F0502020204030204" pitchFamily="34" charset="0"/>
                        </a:rPr>
                        <a:t> ilk </a:t>
                      </a:r>
                      <a:r>
                        <a:rPr lang="en-US" sz="600" b="0" i="0" u="none" strike="noStrike" dirty="0" err="1" smtClean="0">
                          <a:solidFill>
                            <a:srgbClr val="000000"/>
                          </a:solidFill>
                          <a:effectLst/>
                          <a:latin typeface="Calibri" panose="020F0502020204030204" pitchFamily="34" charset="0"/>
                        </a:rPr>
                        <a:t>defa</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böyle</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bir</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çalışma</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yapıldığının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farkındayım</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Lakin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zorluk</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derecesinin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dahada</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arttığını</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belirtmek</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isterim</a:t>
                      </a:r>
                      <a:r>
                        <a:rPr lang="en-US" sz="600" b="0" i="0" u="none" strike="noStrike" dirty="0" smtClean="0">
                          <a:solidFill>
                            <a:srgbClr val="000000"/>
                          </a:solidFill>
                          <a:effectLst/>
                          <a:latin typeface="Calibri" panose="020F0502020204030204" pitchFamily="34" charset="0"/>
                        </a:rPr>
                        <a:t> . </a:t>
                      </a:r>
                      <a:r>
                        <a:rPr lang="en-US" sz="600" b="0" i="0" u="none" strike="noStrike" dirty="0" err="1" smtClean="0">
                          <a:solidFill>
                            <a:srgbClr val="000000"/>
                          </a:solidFill>
                          <a:effectLst/>
                          <a:latin typeface="Calibri" panose="020F0502020204030204" pitchFamily="34" charset="0"/>
                        </a:rPr>
                        <a:t>Zorlamayla</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eğitim</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olsaydı</a:t>
                      </a:r>
                      <a:r>
                        <a:rPr lang="en-US" sz="600" b="0" i="0" u="none" strike="noStrike" dirty="0" smtClean="0">
                          <a:solidFill>
                            <a:srgbClr val="000000"/>
                          </a:solidFill>
                          <a:effectLst/>
                          <a:latin typeface="Calibri" panose="020F0502020204030204" pitchFamily="34" charset="0"/>
                        </a:rPr>
                        <a:t> , </a:t>
                      </a:r>
                      <a:r>
                        <a:rPr lang="en-US" sz="600" b="0" i="0" u="none" strike="noStrike" dirty="0" err="1" smtClean="0">
                          <a:solidFill>
                            <a:srgbClr val="000000"/>
                          </a:solidFill>
                          <a:effectLst/>
                          <a:latin typeface="Calibri" panose="020F0502020204030204" pitchFamily="34" charset="0"/>
                        </a:rPr>
                        <a:t>ortaokuldan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itibaren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iyi</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bir</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ingilizceye</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sahip</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olurduk</a:t>
                      </a:r>
                      <a:r>
                        <a:rPr lang="en-US" sz="600" b="0" i="0" u="none" strike="noStrike" dirty="0" smtClean="0">
                          <a:solidFill>
                            <a:srgbClr val="000000"/>
                          </a:solidFill>
                          <a:effectLst/>
                          <a:latin typeface="Calibri" panose="020F0502020204030204" pitchFamily="34" charset="0"/>
                        </a:rPr>
                        <a:t> . </a:t>
                      </a:r>
                      <a:r>
                        <a:rPr lang="en-US" sz="600" b="0" i="0" u="none" strike="noStrike" dirty="0" err="1" smtClean="0">
                          <a:solidFill>
                            <a:srgbClr val="000000"/>
                          </a:solidFill>
                          <a:effectLst/>
                          <a:latin typeface="Calibri" panose="020F0502020204030204" pitchFamily="34" charset="0"/>
                        </a:rPr>
                        <a:t>Adaletli</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bir</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sınav</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yapmak</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isterken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işleri</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daha</a:t>
                      </a:r>
                      <a:r>
                        <a:rPr lang="en-US" sz="600" b="0" i="0" u="none" strike="noStrike" dirty="0" smtClean="0">
                          <a:solidFill>
                            <a:srgbClr val="000000"/>
                          </a:solidFill>
                          <a:effectLst/>
                          <a:latin typeface="Calibri" panose="020F0502020204030204" pitchFamily="34" charset="0"/>
                        </a:rPr>
                        <a:t> da </a:t>
                      </a:r>
                      <a:r>
                        <a:rPr lang="en-US" sz="600" b="0" i="0" u="none" strike="noStrike" dirty="0" err="1" smtClean="0">
                          <a:solidFill>
                            <a:srgbClr val="000000"/>
                          </a:solidFill>
                          <a:effectLst/>
                          <a:latin typeface="Calibri" panose="020F0502020204030204" pitchFamily="34" charset="0"/>
                        </a:rPr>
                        <a:t>zorlayıp</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adaletsiz</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bir</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sınav</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yaptığınızı</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belirtmek</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isterim</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Psikolojimizin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çok</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fazla</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yıprandığı</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böyle</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zorlu</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bir</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süreçte</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okul</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olarak</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bizi</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daha</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çok</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yıprattığınız</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için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teşekkürler</a:t>
                      </a:r>
                      <a:r>
                        <a:rPr lang="en-US" sz="600" b="0" i="0" u="none" strike="noStrike" dirty="0" smtClean="0">
                          <a:solidFill>
                            <a:srgbClr val="000000"/>
                          </a:solidFill>
                          <a:effectLst/>
                          <a:latin typeface="Calibri" panose="020F0502020204030204" pitchFamily="34" charset="0"/>
                        </a:rPr>
                        <a:t> .  * </a:t>
                      </a:r>
                      <a:r>
                        <a:rPr lang="en-US" sz="600" b="0" i="0" u="none" strike="noStrike" dirty="0" err="1" smtClean="0">
                          <a:solidFill>
                            <a:srgbClr val="000000"/>
                          </a:solidFill>
                          <a:effectLst/>
                          <a:latin typeface="Calibri" panose="020F0502020204030204" pitchFamily="34" charset="0"/>
                        </a:rPr>
                        <a:t>Ayrıyeten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okula</a:t>
                      </a:r>
                      <a:r>
                        <a:rPr lang="en-US" sz="600" b="0" i="0" u="none" strike="noStrike" dirty="0" smtClean="0">
                          <a:solidFill>
                            <a:srgbClr val="000000"/>
                          </a:solidFill>
                          <a:effectLst/>
                          <a:latin typeface="Calibri" panose="020F0502020204030204" pitchFamily="34" charset="0"/>
                        </a:rPr>
                        <a:t> notum </a:t>
                      </a:r>
                      <a:r>
                        <a:rPr lang="en-US" sz="600" b="0" i="0" u="none" strike="noStrike" dirty="0" err="1" smtClean="0">
                          <a:solidFill>
                            <a:srgbClr val="000000"/>
                          </a:solidFill>
                          <a:effectLst/>
                          <a:latin typeface="Calibri" panose="020F0502020204030204" pitchFamily="34" charset="0"/>
                        </a:rPr>
                        <a:t>şudur</a:t>
                      </a:r>
                      <a:r>
                        <a:rPr lang="en-US" sz="600" b="0" i="0" u="none" strike="noStrike" dirty="0" smtClean="0">
                          <a:solidFill>
                            <a:srgbClr val="000000"/>
                          </a:solidFill>
                          <a:effectLst/>
                          <a:latin typeface="Calibri" panose="020F0502020204030204" pitchFamily="34" charset="0"/>
                        </a:rPr>
                        <a:t>; 3 </a:t>
                      </a:r>
                      <a:r>
                        <a:rPr lang="en-US" sz="600" b="0" i="0" u="none" strike="noStrike" dirty="0" err="1" smtClean="0">
                          <a:solidFill>
                            <a:srgbClr val="000000"/>
                          </a:solidFill>
                          <a:effectLst/>
                          <a:latin typeface="Calibri" panose="020F0502020204030204" pitchFamily="34" charset="0"/>
                        </a:rPr>
                        <a:t>aydır</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bu</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sistemle</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cebelleşiyoruz</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fakat</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hiçbir</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şekilde</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bizim</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psikolojimiz</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düşünülmüyor</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Devamsızlık</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sayısı</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yüzünden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işlerimiz</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aksadı</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Özel</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durumum</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olduğunu</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belirttiğim</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halde</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geri</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dönüşü</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olumsuz</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oldu</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Ayrıyeten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dinleme</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metinleri</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konusunda</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internete</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güvenilmesi</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çok</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yanlış</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Bunu</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dile</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getirdiğimizde</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güllük</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kampüsüne</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gidin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demeniz</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şehir</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dışında</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olan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öğrenciler</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için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anlamsız</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cevap</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oluyor</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Uzaktan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eğitimde</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hiç</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yardımcı</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olunmadı</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bu</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pandemi</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sürecinde</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okulun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destek</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olması</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gerekirken</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yük</a:t>
                      </a:r>
                      <a:r>
                        <a:rPr lang="en-US" sz="600" b="0" i="0" u="none" strike="noStrike" dirty="0" smtClean="0">
                          <a:solidFill>
                            <a:srgbClr val="000000"/>
                          </a:solidFill>
                          <a:effectLst/>
                          <a:latin typeface="Calibri" panose="020F0502020204030204" pitchFamily="34" charset="0"/>
                        </a:rPr>
                        <a:t> </a:t>
                      </a:r>
                      <a:r>
                        <a:rPr lang="en-US" sz="600" b="0" i="0" u="none" strike="noStrike" dirty="0" err="1" smtClean="0">
                          <a:solidFill>
                            <a:srgbClr val="000000"/>
                          </a:solidFill>
                          <a:effectLst/>
                          <a:latin typeface="Calibri" panose="020F0502020204030204" pitchFamily="34" charset="0"/>
                        </a:rPr>
                        <a:t>oldu</a:t>
                      </a:r>
                      <a:endParaRPr lang="en-US" sz="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smtClean="0">
                          <a:solidFill>
                            <a:srgbClr val="000000"/>
                          </a:solidFill>
                          <a:effectLst/>
                          <a:latin typeface="Calibri" panose="020F0502020204030204" pitchFamily="34" charset="0"/>
                        </a:rPr>
                        <a:t>Öğrenci memnuniyetsizliği</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smtClean="0">
                          <a:solidFill>
                            <a:srgbClr val="000000"/>
                          </a:solidFill>
                          <a:effectLst/>
                          <a:latin typeface="Calibri" panose="020F0502020204030204" pitchFamily="34" charset="0"/>
                        </a:rPr>
                        <a:t>5</a:t>
                      </a:r>
                      <a:endParaRPr lang="en-US" sz="600" b="1"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smtClean="0">
                          <a:solidFill>
                            <a:srgbClr val="000000"/>
                          </a:solidFill>
                          <a:effectLst/>
                          <a:latin typeface="Calibri" panose="020F0502020204030204" pitchFamily="34" charset="0"/>
                        </a:rPr>
                        <a:t>Pandemiden kaynaklı olarak online eğitim sistemine geçilmesi</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smtClean="0">
                          <a:solidFill>
                            <a:srgbClr val="000000"/>
                          </a:solidFill>
                          <a:effectLst/>
                          <a:latin typeface="Calibri" panose="020F0502020204030204" pitchFamily="34" charset="0"/>
                        </a:rPr>
                        <a:t>4</a:t>
                      </a:r>
                      <a:endParaRPr lang="en-US" sz="600" b="1"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smtClean="0">
                          <a:solidFill>
                            <a:srgbClr val="000000"/>
                          </a:solidFill>
                          <a:effectLst/>
                          <a:latin typeface="Calibri" panose="020F0502020204030204" pitchFamily="34" charset="0"/>
                        </a:rPr>
                        <a:t>* Üniversitemizin bir yönetmeliği olduğu ve bu yönetmelik maddelerine uymakla yükümlü olduğumuz, eğitimlerde öğrencilere vurgulanarak anlatılacaktır.    * Öğrencilerimizin psikolojilerine yardımcı olmak amacıyla ders ve sınav saatleri 20 yaş altı'nın dışarıya çıkabilceği saatlere göre ayarlanmıştır. * Üniversitemizin PDR Merkezi tarafından öğrencilerimize düzenli olarak atölye çalışmaları açılmış ve isteyen öğrenciler bu atölye çalışmalarına katılmıştır.  </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smtClean="0">
                          <a:solidFill>
                            <a:srgbClr val="000000"/>
                          </a:solidFill>
                          <a:effectLst/>
                          <a:latin typeface="Calibri" panose="020F0502020204030204" pitchFamily="34" charset="0"/>
                        </a:rPr>
                        <a:t>3</a:t>
                      </a:r>
                      <a:endParaRPr lang="en-US" sz="600" b="1"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smtClean="0">
                          <a:solidFill>
                            <a:srgbClr val="000000"/>
                          </a:solidFill>
                          <a:effectLst/>
                          <a:latin typeface="Calibri" panose="020F0502020204030204" pitchFamily="34" charset="0"/>
                        </a:rPr>
                        <a:t>60</a:t>
                      </a:r>
                      <a:endParaRPr lang="en-US" sz="600" b="1"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smtClean="0">
                          <a:solidFill>
                            <a:srgbClr val="000000"/>
                          </a:solidFill>
                          <a:effectLst/>
                          <a:latin typeface="Calibri" panose="020F0502020204030204" pitchFamily="34" charset="0"/>
                        </a:rPr>
                        <a:t> </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smtClean="0">
                          <a:solidFill>
                            <a:srgbClr val="000000"/>
                          </a:solidFill>
                          <a:effectLst/>
                          <a:latin typeface="Calibri" panose="020F0502020204030204" pitchFamily="34" charset="0"/>
                        </a:rPr>
                        <a:t> </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600" b="0" i="0" u="none" strike="noStrike" smtClean="0">
                          <a:solidFill>
                            <a:srgbClr val="000000"/>
                          </a:solidFill>
                          <a:effectLst/>
                          <a:latin typeface="Calibri" panose="020F0502020204030204" pitchFamily="34" charset="0"/>
                        </a:rPr>
                        <a:t> </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smtClean="0">
                          <a:solidFill>
                            <a:srgbClr val="000000"/>
                          </a:solidFill>
                          <a:effectLst/>
                          <a:latin typeface="Calibri" panose="020F0502020204030204" pitchFamily="34" charset="0"/>
                        </a:rPr>
                        <a:t> </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smtClean="0">
                          <a:solidFill>
                            <a:srgbClr val="000000"/>
                          </a:solidFill>
                          <a:effectLst/>
                          <a:latin typeface="Calibri" panose="020F0502020204030204" pitchFamily="34" charset="0"/>
                        </a:rPr>
                        <a:t> </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smtClean="0">
                          <a:solidFill>
                            <a:srgbClr val="000000"/>
                          </a:solidFill>
                          <a:effectLst/>
                          <a:latin typeface="Calibri" panose="020F0502020204030204" pitchFamily="34" charset="0"/>
                        </a:rPr>
                        <a:t> </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smtClean="0">
                          <a:solidFill>
                            <a:srgbClr val="000000"/>
                          </a:solidFill>
                          <a:effectLst/>
                          <a:latin typeface="Calibri" panose="020F0502020204030204" pitchFamily="34" charset="0"/>
                        </a:rPr>
                        <a:t> </a:t>
                      </a:r>
                      <a:endParaRPr lang="en-US" sz="600" b="1"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8045078"/>
                  </a:ext>
                </a:extLst>
              </a:tr>
              <a:tr h="251194">
                <a:tc>
                  <a:txBody>
                    <a:bodyPr/>
                    <a:lstStyle/>
                    <a:p>
                      <a:pPr algn="l" fontAlgn="ctr"/>
                      <a:r>
                        <a:rPr lang="en-US" sz="600" b="0" i="0" u="none" strike="noStrike" smtClean="0">
                          <a:solidFill>
                            <a:srgbClr val="000000"/>
                          </a:solidFill>
                          <a:effectLst/>
                          <a:latin typeface="Calibri" panose="020F0502020204030204" pitchFamily="34" charset="0"/>
                        </a:rPr>
                        <a:t>*We don’t have a academic calendar for test results so they explain our results whenever they read the papers.</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600" b="0" i="0" u="none" strike="noStrike" smtClean="0">
                          <a:solidFill>
                            <a:srgbClr val="000000"/>
                          </a:solidFill>
                          <a:effectLst/>
                          <a:latin typeface="Calibri" panose="020F0502020204030204" pitchFamily="34" charset="0"/>
                        </a:rPr>
                        <a:t>Öğrenci memnuniyetsizliği</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600" b="1" i="0" u="none" strike="noStrike" smtClean="0">
                          <a:solidFill>
                            <a:srgbClr val="000000"/>
                          </a:solidFill>
                          <a:effectLst/>
                          <a:latin typeface="Calibri" panose="020F0502020204030204" pitchFamily="34" charset="0"/>
                        </a:rPr>
                        <a:t>4</a:t>
                      </a:r>
                      <a:endParaRPr lang="en-US" sz="600" b="1"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smtClean="0">
                          <a:solidFill>
                            <a:srgbClr val="000000"/>
                          </a:solidFill>
                          <a:effectLst/>
                          <a:latin typeface="Calibri" panose="020F0502020204030204" pitchFamily="34" charset="0"/>
                        </a:rPr>
                        <a:t>Öğrencinin akademik takvimi web sitesinden kontrol etmemesi</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600" b="1" i="0" u="none" strike="noStrike" smtClean="0">
                          <a:solidFill>
                            <a:srgbClr val="000000"/>
                          </a:solidFill>
                          <a:effectLst/>
                          <a:latin typeface="Calibri" panose="020F0502020204030204" pitchFamily="34" charset="0"/>
                        </a:rPr>
                        <a:t>3</a:t>
                      </a:r>
                      <a:endParaRPr lang="en-US" sz="600" b="1"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smtClean="0">
                          <a:solidFill>
                            <a:srgbClr val="000000"/>
                          </a:solidFill>
                          <a:effectLst/>
                          <a:latin typeface="Calibri" panose="020F0502020204030204" pitchFamily="34" charset="0"/>
                        </a:rPr>
                        <a:t>Yüksekokulumuzun Akademik Takvimi mevcuttur ve sınav sonuçları akademik takvimde belirtilen tarihlerde ilan edilmiştir ve Akademik Takvim her öğrenciye mail olarak gönderilmiştir.</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600" b="1" i="0" u="none" strike="noStrike" smtClean="0">
                          <a:solidFill>
                            <a:srgbClr val="000000"/>
                          </a:solidFill>
                          <a:effectLst/>
                          <a:latin typeface="Calibri" panose="020F0502020204030204" pitchFamily="34" charset="0"/>
                        </a:rPr>
                        <a:t>2</a:t>
                      </a:r>
                      <a:endParaRPr lang="en-US" sz="600" b="1"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600" b="1" i="0" u="none" strike="noStrike" smtClean="0">
                          <a:solidFill>
                            <a:srgbClr val="000000"/>
                          </a:solidFill>
                          <a:effectLst/>
                          <a:latin typeface="Calibri" panose="020F0502020204030204" pitchFamily="34" charset="0"/>
                        </a:rPr>
                        <a:t>24</a:t>
                      </a:r>
                      <a:endParaRPr lang="en-US" sz="600" b="1"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smtClean="0">
                          <a:solidFill>
                            <a:srgbClr val="000000"/>
                          </a:solidFill>
                          <a:effectLst/>
                          <a:latin typeface="Calibri" panose="020F0502020204030204" pitchFamily="34" charset="0"/>
                        </a:rPr>
                        <a:t> </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600" b="0" i="0" u="none" strike="noStrike" smtClean="0">
                          <a:solidFill>
                            <a:srgbClr val="000000"/>
                          </a:solidFill>
                          <a:effectLst/>
                          <a:latin typeface="Calibri" panose="020F0502020204030204" pitchFamily="34" charset="0"/>
                        </a:rPr>
                        <a:t> </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600" b="0" i="0" u="none" strike="noStrike" smtClean="0">
                          <a:solidFill>
                            <a:srgbClr val="000000"/>
                          </a:solidFill>
                          <a:effectLst/>
                          <a:latin typeface="Calibri" panose="020F0502020204030204" pitchFamily="34" charset="0"/>
                        </a:rPr>
                        <a:t> </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600" b="0" i="0" u="none" strike="noStrike" smtClean="0">
                          <a:solidFill>
                            <a:srgbClr val="000000"/>
                          </a:solidFill>
                          <a:effectLst/>
                          <a:latin typeface="Calibri" panose="020F0502020204030204" pitchFamily="34" charset="0"/>
                        </a:rPr>
                        <a:t> </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600" b="0" i="0" u="none" strike="noStrike" smtClean="0">
                          <a:solidFill>
                            <a:srgbClr val="000000"/>
                          </a:solidFill>
                          <a:effectLst/>
                          <a:latin typeface="Calibri" panose="020F0502020204030204" pitchFamily="34" charset="0"/>
                        </a:rPr>
                        <a:t> </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600" b="0" i="0" u="none" strike="noStrike" smtClean="0">
                          <a:solidFill>
                            <a:srgbClr val="000000"/>
                          </a:solidFill>
                          <a:effectLst/>
                          <a:latin typeface="Calibri" panose="020F0502020204030204" pitchFamily="34" charset="0"/>
                        </a:rPr>
                        <a:t> </a:t>
                      </a:r>
                      <a:endParaRPr lang="en-US"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600" b="1" i="0" u="none" strike="noStrike" dirty="0" smtClean="0">
                          <a:solidFill>
                            <a:srgbClr val="000000"/>
                          </a:solidFill>
                          <a:effectLst/>
                          <a:latin typeface="Calibri" panose="020F0502020204030204" pitchFamily="34" charset="0"/>
                        </a:rPr>
                        <a:t>90</a:t>
                      </a:r>
                      <a:endParaRPr lang="en-US" sz="600" b="1"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55806278"/>
                  </a:ext>
                </a:extLst>
              </a:tr>
            </a:tbl>
          </a:graphicData>
        </a:graphic>
      </p:graphicFrame>
    </p:spTree>
    <p:extLst>
      <p:ext uri="{BB962C8B-B14F-4D97-AF65-F5344CB8AC3E}">
        <p14:creationId xmlns:p14="http://schemas.microsoft.com/office/powerpoint/2010/main" val="4172920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95947" y="18443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SWOT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2</a:t>
            </a:fld>
            <a:endParaRPr lang="tr-TR"/>
          </a:p>
        </p:txBody>
      </p:sp>
      <p:pic>
        <p:nvPicPr>
          <p:cNvPr id="9" name="Resim 8"/>
          <p:cNvPicPr/>
          <p:nvPr/>
        </p:nvPicPr>
        <p:blipFill>
          <a:blip r:embed="rId2"/>
          <a:stretch>
            <a:fillRect/>
          </a:stretch>
        </p:blipFill>
        <p:spPr>
          <a:xfrm>
            <a:off x="127795" y="130693"/>
            <a:ext cx="2736304" cy="576064"/>
          </a:xfrm>
          <a:prstGeom prst="rect">
            <a:avLst/>
          </a:prstGeom>
        </p:spPr>
      </p:pic>
      <p:graphicFrame>
        <p:nvGraphicFramePr>
          <p:cNvPr id="8" name="Tablo 2"/>
          <p:cNvGraphicFramePr>
            <a:graphicFrameLocks noGrp="1"/>
          </p:cNvGraphicFramePr>
          <p:nvPr>
            <p:extLst>
              <p:ext uri="{D42A27DB-BD31-4B8C-83A1-F6EECF244321}">
                <p14:modId xmlns:p14="http://schemas.microsoft.com/office/powerpoint/2010/main" val="3554440378"/>
              </p:ext>
            </p:extLst>
          </p:nvPr>
        </p:nvGraphicFramePr>
        <p:xfrm>
          <a:off x="147593" y="744658"/>
          <a:ext cx="8712968" cy="6141969"/>
        </p:xfrm>
        <a:graphic>
          <a:graphicData uri="http://schemas.openxmlformats.org/drawingml/2006/table">
            <a:tbl>
              <a:tblPr firstRow="1" bandRow="1">
                <a:tableStyleId>{F5AB1C69-6EDB-4FF4-983F-18BD219EF322}</a:tableStyleId>
              </a:tblPr>
              <a:tblGrid>
                <a:gridCol w="6970374">
                  <a:extLst>
                    <a:ext uri="{9D8B030D-6E8A-4147-A177-3AD203B41FA5}">
                      <a16:colId xmlns:a16="http://schemas.microsoft.com/office/drawing/2014/main" val="20000"/>
                    </a:ext>
                  </a:extLst>
                </a:gridCol>
                <a:gridCol w="1742594">
                  <a:extLst>
                    <a:ext uri="{9D8B030D-6E8A-4147-A177-3AD203B41FA5}">
                      <a16:colId xmlns:a16="http://schemas.microsoft.com/office/drawing/2014/main" val="20001"/>
                    </a:ext>
                  </a:extLst>
                </a:gridCol>
              </a:tblGrid>
              <a:tr h="367613">
                <a:tc>
                  <a:txBody>
                    <a:bodyPr/>
                    <a:lstStyle/>
                    <a:p>
                      <a:pPr algn="ctr"/>
                      <a:r>
                        <a:rPr lang="tr-TR" sz="2000" dirty="0" smtClean="0">
                          <a:latin typeface="+mj-lt"/>
                        </a:rPr>
                        <a:t>Güçlü/Zayıf/Fırsat/Tehdit </a:t>
                      </a:r>
                      <a:r>
                        <a:rPr lang="tr-TR" sz="2000" baseline="0" dirty="0" smtClean="0">
                          <a:latin typeface="+mj-lt"/>
                        </a:rPr>
                        <a:t>Tanımı</a:t>
                      </a:r>
                      <a:endParaRPr lang="tr-TR" sz="2000" dirty="0">
                        <a:latin typeface="+mj-lt"/>
                      </a:endParaRPr>
                    </a:p>
                  </a:txBody>
                  <a:tcPr/>
                </a:tc>
                <a:tc>
                  <a:txBody>
                    <a:bodyPr/>
                    <a:lstStyle/>
                    <a:p>
                      <a:pPr algn="ctr"/>
                      <a:r>
                        <a:rPr lang="tr-TR" sz="1800" dirty="0" smtClean="0">
                          <a:latin typeface="+mj-lt"/>
                        </a:rPr>
                        <a:t>Durumu</a:t>
                      </a:r>
                      <a:endParaRPr lang="tr-TR" sz="1800" dirty="0">
                        <a:latin typeface="+mj-lt"/>
                      </a:endParaRPr>
                    </a:p>
                  </a:txBody>
                  <a:tcPr/>
                </a:tc>
                <a:extLst>
                  <a:ext uri="{0D108BD9-81ED-4DB2-BD59-A6C34878D82A}">
                    <a16:rowId xmlns:a16="http://schemas.microsoft.com/office/drawing/2014/main" val="10000"/>
                  </a:ext>
                </a:extLst>
              </a:tr>
              <a:tr h="480723">
                <a:tc>
                  <a:txBody>
                    <a:bodyPr/>
                    <a:lstStyle/>
                    <a:p>
                      <a:pPr algn="l"/>
                      <a:r>
                        <a:rPr lang="tr-TR" sz="1400" dirty="0" smtClean="0">
                          <a:latin typeface="+mj-lt"/>
                        </a:rPr>
                        <a:t>(G-1) Öğretim Görevlileri ve Öğrenciler için YDYO Yönetim kadrosuna kolay ulaşılabilirlik </a:t>
                      </a:r>
                      <a:endParaRPr lang="tr-TR" sz="1400" dirty="0">
                        <a:latin typeface="+mj-lt"/>
                      </a:endParaRPr>
                    </a:p>
                  </a:txBody>
                  <a:tcPr/>
                </a:tc>
                <a:tc>
                  <a:txBody>
                    <a:bodyPr/>
                    <a:lstStyle/>
                    <a:p>
                      <a:pPr algn="ctr"/>
                      <a:r>
                        <a:rPr lang="en-US" sz="1400" dirty="0" smtClean="0">
                          <a:latin typeface="+mj-lt"/>
                          <a:sym typeface="Wingdings" panose="05000000000000000000" pitchFamily="2" charset="2"/>
                        </a:rPr>
                        <a:t></a:t>
                      </a:r>
                      <a:r>
                        <a:rPr lang="tr-TR" sz="1400" dirty="0" smtClean="0">
                          <a:latin typeface="+mj-lt"/>
                        </a:rPr>
                        <a:t> Hala Güçlü </a:t>
                      </a:r>
                      <a:endParaRPr lang="tr-TR" sz="1400" dirty="0">
                        <a:latin typeface="+mj-lt"/>
                      </a:endParaRPr>
                    </a:p>
                  </a:txBody>
                  <a:tcPr/>
                </a:tc>
                <a:extLst>
                  <a:ext uri="{0D108BD9-81ED-4DB2-BD59-A6C34878D82A}">
                    <a16:rowId xmlns:a16="http://schemas.microsoft.com/office/drawing/2014/main" val="10001"/>
                  </a:ext>
                </a:extLst>
              </a:tr>
              <a:tr h="373690">
                <a:tc>
                  <a:txBody>
                    <a:bodyPr/>
                    <a:lstStyle/>
                    <a:p>
                      <a:pPr algn="l"/>
                      <a:r>
                        <a:rPr lang="tr-TR" sz="1400" dirty="0" smtClean="0">
                          <a:latin typeface="+mj-lt"/>
                        </a:rPr>
                        <a:t>(G-2) Ölçme ve Değerlendirme Komisyonunun olması</a:t>
                      </a:r>
                      <a:endParaRPr lang="tr-TR" sz="14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j-lt"/>
                          <a:sym typeface="Wingdings" panose="05000000000000000000" pitchFamily="2" charset="2"/>
                        </a:rPr>
                        <a:t></a:t>
                      </a:r>
                      <a:r>
                        <a:rPr lang="tr-TR" sz="1400" dirty="0" smtClean="0">
                          <a:latin typeface="+mj-lt"/>
                        </a:rPr>
                        <a:t> Hala Güçlü </a:t>
                      </a:r>
                    </a:p>
                  </a:txBody>
                  <a:tcPr/>
                </a:tc>
                <a:extLst>
                  <a:ext uri="{0D108BD9-81ED-4DB2-BD59-A6C34878D82A}">
                    <a16:rowId xmlns:a16="http://schemas.microsoft.com/office/drawing/2014/main" val="1538875994"/>
                  </a:ext>
                </a:extLst>
              </a:tr>
              <a:tr h="513043">
                <a:tc>
                  <a:txBody>
                    <a:bodyPr/>
                    <a:lstStyle/>
                    <a:p>
                      <a:pPr algn="l"/>
                      <a:r>
                        <a:rPr lang="tr-TR" sz="1400" dirty="0" smtClean="0">
                          <a:latin typeface="+mj-lt"/>
                        </a:rPr>
                        <a:t>(G-3) Net ölçme değerlendirme sisteminin olması ve bunun Öğretim Görevlileri ve öğrenciler ile paylaşılması </a:t>
                      </a:r>
                      <a:endParaRPr lang="tr-TR" sz="140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j-lt"/>
                          <a:ea typeface="+mn-ea"/>
                          <a:cs typeface="+mn-cs"/>
                          <a:sym typeface="Wingdings" panose="05000000000000000000" pitchFamily="2" charset="2"/>
                        </a:rPr>
                        <a:t></a:t>
                      </a:r>
                      <a:r>
                        <a:rPr kumimoji="0" lang="tr-TR" sz="1400" b="0" i="0" u="none" strike="noStrike" kern="1200" cap="none" spc="0" normalizeH="0" baseline="0" noProof="0" dirty="0" smtClean="0">
                          <a:ln>
                            <a:noFill/>
                          </a:ln>
                          <a:solidFill>
                            <a:prstClr val="black"/>
                          </a:solidFill>
                          <a:effectLst/>
                          <a:uLnTx/>
                          <a:uFillTx/>
                          <a:latin typeface="+mj-lt"/>
                          <a:ea typeface="+mn-ea"/>
                          <a:cs typeface="+mn-cs"/>
                        </a:rPr>
                        <a:t> Hala Güçlü </a:t>
                      </a:r>
                    </a:p>
                  </a:txBody>
                  <a:tcPr/>
                </a:tc>
                <a:extLst>
                  <a:ext uri="{0D108BD9-81ED-4DB2-BD59-A6C34878D82A}">
                    <a16:rowId xmlns:a16="http://schemas.microsoft.com/office/drawing/2014/main" val="792031769"/>
                  </a:ext>
                </a:extLst>
              </a:tr>
              <a:tr h="367613">
                <a:tc>
                  <a:txBody>
                    <a:bodyPr/>
                    <a:lstStyle/>
                    <a:p>
                      <a:pPr algn="l" fontAlgn="t"/>
                      <a:r>
                        <a:rPr lang="en-US" sz="1400" b="0" i="0" u="none" strike="noStrike" dirty="0">
                          <a:effectLst/>
                          <a:latin typeface="+mj-lt"/>
                        </a:rPr>
                        <a:t>(G-4) </a:t>
                      </a:r>
                      <a:r>
                        <a:rPr lang="en-US" sz="1400" b="0" i="0" u="none" strike="noStrike" dirty="0" err="1">
                          <a:effectLst/>
                          <a:latin typeface="+mj-lt"/>
                        </a:rPr>
                        <a:t>Mesleki</a:t>
                      </a:r>
                      <a:r>
                        <a:rPr lang="en-US" sz="1400" b="0" i="0" u="none" strike="noStrike" dirty="0">
                          <a:effectLst/>
                          <a:latin typeface="+mj-lt"/>
                        </a:rPr>
                        <a:t> </a:t>
                      </a:r>
                      <a:r>
                        <a:rPr lang="en-US" sz="1400" b="0" i="0" u="none" strike="noStrike" dirty="0" err="1">
                          <a:effectLst/>
                          <a:latin typeface="+mj-lt"/>
                        </a:rPr>
                        <a:t>Gelişim</a:t>
                      </a:r>
                      <a:r>
                        <a:rPr lang="en-US" sz="1400" b="0" i="0" u="none" strike="noStrike" dirty="0">
                          <a:effectLst/>
                          <a:latin typeface="+mj-lt"/>
                        </a:rPr>
                        <a:t> </a:t>
                      </a:r>
                      <a:r>
                        <a:rPr lang="en-US" sz="1400" b="0" i="0" u="none" strike="noStrike" dirty="0" err="1">
                          <a:effectLst/>
                          <a:latin typeface="+mj-lt"/>
                        </a:rPr>
                        <a:t>Eğitmenimizin</a:t>
                      </a:r>
                      <a:r>
                        <a:rPr lang="en-US" sz="1400" b="0" i="0" u="none" strike="noStrike" dirty="0">
                          <a:effectLst/>
                          <a:latin typeface="+mj-lt"/>
                        </a:rPr>
                        <a:t> </a:t>
                      </a:r>
                      <a:r>
                        <a:rPr lang="en-US" sz="1400" b="0" i="0" u="none" strike="noStrike" dirty="0" err="1">
                          <a:effectLst/>
                          <a:latin typeface="+mj-lt"/>
                        </a:rPr>
                        <a:t>olması</a:t>
                      </a:r>
                      <a:r>
                        <a:rPr lang="en-US" sz="1400" b="0" i="0" u="none" strike="noStrike" dirty="0">
                          <a:effectLst/>
                          <a:latin typeface="+mj-lt"/>
                        </a:rPr>
                        <a:t> </a:t>
                      </a:r>
                    </a:p>
                  </a:txBody>
                  <a:tcPr marL="9525" marR="9525" marT="9525"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prstClr val="black"/>
                          </a:solidFill>
                          <a:effectLst/>
                          <a:uLnTx/>
                          <a:uFillTx/>
                          <a:latin typeface="+mj-lt"/>
                          <a:ea typeface="+mn-ea"/>
                          <a:cs typeface="+mn-cs"/>
                          <a:sym typeface="Wingdings" panose="05000000000000000000" pitchFamily="2" charset="2"/>
                        </a:rPr>
                        <a:t></a:t>
                      </a:r>
                      <a:r>
                        <a:rPr kumimoji="0" lang="tr-TR" sz="1400" b="0" i="0" u="none" strike="noStrike" kern="1200" cap="none" spc="0" normalizeH="0" baseline="0" noProof="0" smtClean="0">
                          <a:ln>
                            <a:noFill/>
                          </a:ln>
                          <a:solidFill>
                            <a:prstClr val="black"/>
                          </a:solidFill>
                          <a:effectLst/>
                          <a:uLnTx/>
                          <a:uFillTx/>
                          <a:latin typeface="+mj-lt"/>
                          <a:ea typeface="+mn-ea"/>
                          <a:cs typeface="+mn-cs"/>
                        </a:rPr>
                        <a:t> Hala Güçlü </a:t>
                      </a:r>
                      <a:endParaRPr kumimoji="0" lang="tr-TR" sz="1400" b="0" i="0" u="none" strike="noStrike" kern="1200" cap="none" spc="0" normalizeH="0" baseline="0" noProof="0" dirty="0" smtClean="0">
                        <a:ln>
                          <a:noFill/>
                        </a:ln>
                        <a:solidFill>
                          <a:prstClr val="black"/>
                        </a:solidFill>
                        <a:effectLst/>
                        <a:uLnTx/>
                        <a:uFillTx/>
                        <a:latin typeface="+mj-lt"/>
                        <a:ea typeface="+mn-ea"/>
                        <a:cs typeface="+mn-cs"/>
                      </a:endParaRPr>
                    </a:p>
                  </a:txBody>
                  <a:tcPr/>
                </a:tc>
                <a:extLst>
                  <a:ext uri="{0D108BD9-81ED-4DB2-BD59-A6C34878D82A}">
                    <a16:rowId xmlns:a16="http://schemas.microsoft.com/office/drawing/2014/main" val="4270120186"/>
                  </a:ext>
                </a:extLst>
              </a:tr>
              <a:tr h="643191">
                <a:tc>
                  <a:txBody>
                    <a:bodyPr/>
                    <a:lstStyle/>
                    <a:p>
                      <a:pPr algn="l" fontAlgn="t"/>
                      <a:r>
                        <a:rPr lang="en-US" sz="1400" b="0" i="0" u="none" strike="noStrike" dirty="0">
                          <a:effectLst/>
                          <a:latin typeface="+mj-lt"/>
                        </a:rPr>
                        <a:t>(G-5) </a:t>
                      </a:r>
                      <a:r>
                        <a:rPr lang="en-US" sz="1400" b="0" i="0" u="none" strike="noStrike" dirty="0" err="1" smtClean="0">
                          <a:effectLst/>
                          <a:latin typeface="+mj-lt"/>
                        </a:rPr>
                        <a:t>Akademik</a:t>
                      </a:r>
                      <a:r>
                        <a:rPr lang="en-US" sz="1400" b="0" i="0" u="none" strike="noStrike" dirty="0" smtClean="0">
                          <a:effectLst/>
                          <a:latin typeface="+mj-lt"/>
                        </a:rPr>
                        <a:t> </a:t>
                      </a:r>
                      <a:r>
                        <a:rPr lang="en-US" sz="1400" b="0" i="0" u="none" strike="noStrike" dirty="0" err="1" smtClean="0">
                          <a:effectLst/>
                          <a:latin typeface="+mj-lt"/>
                        </a:rPr>
                        <a:t>yıl</a:t>
                      </a:r>
                      <a:r>
                        <a:rPr lang="en-US" sz="1400" b="0" i="0" u="none" strike="noStrike" dirty="0" smtClean="0">
                          <a:effectLst/>
                          <a:latin typeface="+mj-lt"/>
                        </a:rPr>
                        <a:t> </a:t>
                      </a:r>
                      <a:r>
                        <a:rPr lang="en-US" sz="1400" b="0" i="0" u="none" strike="noStrike" dirty="0" err="1" smtClean="0">
                          <a:effectLst/>
                          <a:latin typeface="+mj-lt"/>
                        </a:rPr>
                        <a:t>boyunca</a:t>
                      </a:r>
                      <a:r>
                        <a:rPr lang="en-US" sz="1400" b="0" i="0" u="none" strike="noStrike" dirty="0" smtClean="0">
                          <a:effectLst/>
                          <a:latin typeface="+mj-lt"/>
                        </a:rPr>
                        <a:t> </a:t>
                      </a:r>
                      <a:r>
                        <a:rPr lang="en-US" sz="1400" b="0" i="0" u="none" strike="noStrike" dirty="0" err="1" smtClean="0">
                          <a:effectLst/>
                          <a:latin typeface="+mj-lt"/>
                        </a:rPr>
                        <a:t>öğretim</a:t>
                      </a:r>
                      <a:r>
                        <a:rPr lang="en-US" sz="1400" b="0" i="0" u="none" strike="noStrike" dirty="0" smtClean="0">
                          <a:effectLst/>
                          <a:latin typeface="+mj-lt"/>
                        </a:rPr>
                        <a:t> </a:t>
                      </a:r>
                      <a:r>
                        <a:rPr lang="en-US" sz="1400" b="0" i="0" u="none" strike="noStrike" dirty="0" err="1" smtClean="0">
                          <a:effectLst/>
                          <a:latin typeface="+mj-lt"/>
                        </a:rPr>
                        <a:t>görevlilerine</a:t>
                      </a:r>
                      <a:r>
                        <a:rPr lang="en-US" sz="1400" b="0" i="0" u="none" strike="noStrike" dirty="0" smtClean="0">
                          <a:effectLst/>
                          <a:latin typeface="+mj-lt"/>
                        </a:rPr>
                        <a:t> </a:t>
                      </a:r>
                      <a:r>
                        <a:rPr lang="en-US" sz="1400" b="0" i="0" u="none" strike="noStrike" dirty="0" err="1" smtClean="0">
                          <a:effectLst/>
                          <a:latin typeface="+mj-lt"/>
                        </a:rPr>
                        <a:t>Yabancı</a:t>
                      </a:r>
                      <a:r>
                        <a:rPr lang="en-US" sz="1400" b="0" i="0" u="none" strike="noStrike" dirty="0" smtClean="0">
                          <a:effectLst/>
                          <a:latin typeface="+mj-lt"/>
                        </a:rPr>
                        <a:t> Diller </a:t>
                      </a:r>
                      <a:r>
                        <a:rPr lang="en-US" sz="1400" b="0" i="0" u="none" strike="noStrike" dirty="0" err="1" smtClean="0">
                          <a:effectLst/>
                          <a:latin typeface="+mj-lt"/>
                        </a:rPr>
                        <a:t>Eğitim</a:t>
                      </a:r>
                      <a:r>
                        <a:rPr lang="en-US" sz="1400" b="0" i="0" u="none" strike="noStrike" dirty="0" smtClean="0">
                          <a:effectLst/>
                          <a:latin typeface="+mj-lt"/>
                        </a:rPr>
                        <a:t> </a:t>
                      </a:r>
                      <a:r>
                        <a:rPr lang="en-US" sz="1400" b="0" i="0" u="none" strike="noStrike" dirty="0" err="1" smtClean="0">
                          <a:effectLst/>
                          <a:latin typeface="+mj-lt"/>
                        </a:rPr>
                        <a:t>Koordinatörlüğünün</a:t>
                      </a:r>
                      <a:r>
                        <a:rPr lang="en-US" sz="1400" b="0" i="0" u="none" strike="noStrike" dirty="0" smtClean="0">
                          <a:effectLst/>
                          <a:latin typeface="+mj-lt"/>
                        </a:rPr>
                        <a:t> </a:t>
                      </a:r>
                      <a:r>
                        <a:rPr lang="en-US" sz="1400" b="0" i="0" u="none" strike="noStrike" dirty="0" err="1" smtClean="0">
                          <a:effectLst/>
                          <a:latin typeface="+mj-lt"/>
                        </a:rPr>
                        <a:t>koordinasyonunda</a:t>
                      </a:r>
                      <a:r>
                        <a:rPr lang="en-US" sz="1400" b="0" i="0" u="none" strike="noStrike" dirty="0" smtClean="0">
                          <a:effectLst/>
                          <a:latin typeface="+mj-lt"/>
                        </a:rPr>
                        <a:t> </a:t>
                      </a:r>
                      <a:r>
                        <a:rPr lang="en-US" sz="1400" b="0" i="0" u="none" strike="noStrike" dirty="0" err="1" smtClean="0">
                          <a:effectLst/>
                          <a:latin typeface="+mj-lt"/>
                        </a:rPr>
                        <a:t>tecrübeli</a:t>
                      </a:r>
                      <a:r>
                        <a:rPr lang="en-US" sz="1400" b="0" i="0" u="none" strike="noStrike" dirty="0" smtClean="0">
                          <a:effectLst/>
                          <a:latin typeface="+mj-lt"/>
                        </a:rPr>
                        <a:t> </a:t>
                      </a:r>
                      <a:r>
                        <a:rPr lang="en-US" sz="1400" b="0" i="0" u="none" strike="noStrike" dirty="0" err="1" smtClean="0">
                          <a:effectLst/>
                          <a:latin typeface="+mj-lt"/>
                        </a:rPr>
                        <a:t>Öğretim</a:t>
                      </a:r>
                      <a:r>
                        <a:rPr lang="en-US" sz="1400" b="0" i="0" u="none" strike="noStrike" dirty="0" smtClean="0">
                          <a:effectLst/>
                          <a:latin typeface="+mj-lt"/>
                        </a:rPr>
                        <a:t> </a:t>
                      </a:r>
                      <a:r>
                        <a:rPr lang="en-US" sz="1400" b="0" i="0" u="none" strike="noStrike" dirty="0" err="1" smtClean="0">
                          <a:effectLst/>
                          <a:latin typeface="+mj-lt"/>
                        </a:rPr>
                        <a:t>Görevlileri</a:t>
                      </a:r>
                      <a:r>
                        <a:rPr lang="en-US" sz="1400" b="0" i="0" u="none" strike="noStrike" dirty="0" smtClean="0">
                          <a:effectLst/>
                          <a:latin typeface="+mj-lt"/>
                        </a:rPr>
                        <a:t> </a:t>
                      </a:r>
                      <a:r>
                        <a:rPr lang="en-US" sz="1400" b="0" i="0" u="none" strike="noStrike" dirty="0" err="1" smtClean="0">
                          <a:effectLst/>
                          <a:latin typeface="+mj-lt"/>
                        </a:rPr>
                        <a:t>tarafından</a:t>
                      </a:r>
                      <a:r>
                        <a:rPr lang="en-US" sz="1400" b="0" i="0" u="none" strike="noStrike" dirty="0" smtClean="0">
                          <a:effectLst/>
                          <a:latin typeface="+mj-lt"/>
                        </a:rPr>
                        <a:t> </a:t>
                      </a:r>
                      <a:r>
                        <a:rPr lang="en-US" sz="1400" b="0" i="0" u="none" strike="noStrike" dirty="0" err="1" smtClean="0">
                          <a:effectLst/>
                          <a:latin typeface="+mj-lt"/>
                        </a:rPr>
                        <a:t>ders</a:t>
                      </a:r>
                      <a:r>
                        <a:rPr lang="en-US" sz="1400" b="0" i="0" u="none" strike="noStrike" dirty="0" smtClean="0">
                          <a:effectLst/>
                          <a:latin typeface="+mj-lt"/>
                        </a:rPr>
                        <a:t> </a:t>
                      </a:r>
                      <a:r>
                        <a:rPr lang="en-US" sz="1400" b="0" i="0" u="none" strike="noStrike" dirty="0" err="1" smtClean="0">
                          <a:effectLst/>
                          <a:latin typeface="+mj-lt"/>
                        </a:rPr>
                        <a:t>gözlemi</a:t>
                      </a:r>
                      <a:r>
                        <a:rPr lang="en-US" sz="1400" b="0" i="0" u="none" strike="noStrike" dirty="0" smtClean="0">
                          <a:effectLst/>
                          <a:latin typeface="+mj-lt"/>
                        </a:rPr>
                        <a:t> </a:t>
                      </a:r>
                      <a:r>
                        <a:rPr lang="en-US" sz="1400" b="0" i="0" u="none" strike="noStrike" dirty="0" err="1" smtClean="0">
                          <a:effectLst/>
                          <a:latin typeface="+mj-lt"/>
                        </a:rPr>
                        <a:t>ve</a:t>
                      </a:r>
                      <a:r>
                        <a:rPr lang="en-US" sz="1400" b="0" i="0" u="none" strike="noStrike" dirty="0" smtClean="0">
                          <a:effectLst/>
                          <a:latin typeface="+mj-lt"/>
                        </a:rPr>
                        <a:t> </a:t>
                      </a:r>
                      <a:r>
                        <a:rPr lang="en-US" sz="1400" b="0" i="0" u="none" strike="noStrike" dirty="0" err="1" smtClean="0">
                          <a:effectLst/>
                          <a:latin typeface="+mj-lt"/>
                        </a:rPr>
                        <a:t>geri</a:t>
                      </a:r>
                      <a:r>
                        <a:rPr lang="en-US" sz="1400" b="0" i="0" u="none" strike="noStrike" dirty="0" smtClean="0">
                          <a:effectLst/>
                          <a:latin typeface="+mj-lt"/>
                        </a:rPr>
                        <a:t> </a:t>
                      </a:r>
                      <a:r>
                        <a:rPr lang="en-US" sz="1400" b="0" i="0" u="none" strike="noStrike" dirty="0" err="1" smtClean="0">
                          <a:effectLst/>
                          <a:latin typeface="+mj-lt"/>
                        </a:rPr>
                        <a:t>bildirim</a:t>
                      </a:r>
                      <a:r>
                        <a:rPr lang="en-US" sz="1400" b="0" i="0" u="none" strike="noStrike" dirty="0" smtClean="0">
                          <a:effectLst/>
                          <a:latin typeface="+mj-lt"/>
                        </a:rPr>
                        <a:t> </a:t>
                      </a:r>
                      <a:r>
                        <a:rPr lang="en-US" sz="1400" b="0" i="0" u="none" strike="noStrike" dirty="0" err="1" smtClean="0">
                          <a:effectLst/>
                          <a:latin typeface="+mj-lt"/>
                        </a:rPr>
                        <a:t>yapılarak</a:t>
                      </a:r>
                      <a:r>
                        <a:rPr lang="en-US" sz="1400" b="0" i="0" u="none" strike="noStrike" dirty="0" smtClean="0">
                          <a:effectLst/>
                          <a:latin typeface="+mj-lt"/>
                        </a:rPr>
                        <a:t> </a:t>
                      </a:r>
                      <a:r>
                        <a:rPr lang="en-US" sz="1400" b="0" i="0" u="none" strike="noStrike" dirty="0" err="1" smtClean="0">
                          <a:effectLst/>
                          <a:latin typeface="+mj-lt"/>
                        </a:rPr>
                        <a:t>destek</a:t>
                      </a:r>
                      <a:r>
                        <a:rPr lang="en-US" sz="1400" b="0" i="0" u="none" strike="noStrike" dirty="0" smtClean="0">
                          <a:effectLst/>
                          <a:latin typeface="+mj-lt"/>
                        </a:rPr>
                        <a:t> </a:t>
                      </a:r>
                      <a:r>
                        <a:rPr lang="en-US" sz="1400" b="0" i="0" u="none" strike="noStrike" dirty="0" err="1" smtClean="0">
                          <a:effectLst/>
                          <a:latin typeface="+mj-lt"/>
                        </a:rPr>
                        <a:t>sağlanması</a:t>
                      </a:r>
                      <a:endParaRPr lang="en-US" sz="1400" b="0" i="0" u="none" strike="noStrike" dirty="0">
                        <a:effectLst/>
                        <a:latin typeface="+mj-lt"/>
                      </a:endParaRPr>
                    </a:p>
                  </a:txBody>
                  <a:tcPr marL="9525" marR="9525" marT="9525"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j-lt"/>
                          <a:ea typeface="+mn-ea"/>
                          <a:cs typeface="+mn-cs"/>
                          <a:sym typeface="Wingdings" panose="05000000000000000000" pitchFamily="2" charset="2"/>
                        </a:rPr>
                        <a:t></a:t>
                      </a:r>
                      <a:r>
                        <a:rPr kumimoji="0" lang="tr-TR" sz="1400" b="0" i="0" u="none" strike="noStrike" kern="1200" cap="none" spc="0" normalizeH="0" baseline="0" noProof="0" dirty="0" smtClean="0">
                          <a:ln>
                            <a:noFill/>
                          </a:ln>
                          <a:solidFill>
                            <a:prstClr val="black"/>
                          </a:solidFill>
                          <a:effectLst/>
                          <a:uLnTx/>
                          <a:uFillTx/>
                          <a:latin typeface="+mj-lt"/>
                          <a:ea typeface="+mn-ea"/>
                          <a:cs typeface="+mn-cs"/>
                        </a:rPr>
                        <a:t> Hala Güçlü </a:t>
                      </a:r>
                    </a:p>
                  </a:txBody>
                  <a:tcPr/>
                </a:tc>
                <a:extLst>
                  <a:ext uri="{0D108BD9-81ED-4DB2-BD59-A6C34878D82A}">
                    <a16:rowId xmlns:a16="http://schemas.microsoft.com/office/drawing/2014/main" val="2122803882"/>
                  </a:ext>
                </a:extLst>
              </a:tr>
              <a:tr h="602673">
                <a:tc>
                  <a:txBody>
                    <a:bodyPr/>
                    <a:lstStyle/>
                    <a:p>
                      <a:pPr algn="l" fontAlgn="t"/>
                      <a:r>
                        <a:rPr lang="en-US" sz="1400" b="0" i="0" u="none" strike="noStrike" dirty="0">
                          <a:effectLst/>
                          <a:latin typeface="+mj-lt"/>
                        </a:rPr>
                        <a:t>(G-6) </a:t>
                      </a:r>
                      <a:r>
                        <a:rPr lang="en-US" sz="1400" b="0" i="0" u="none" strike="noStrike" dirty="0" err="1">
                          <a:effectLst/>
                          <a:latin typeface="+mj-lt"/>
                        </a:rPr>
                        <a:t>Akademik</a:t>
                      </a:r>
                      <a:r>
                        <a:rPr lang="en-US" sz="1400" b="0" i="0" u="none" strike="noStrike" dirty="0">
                          <a:effectLst/>
                          <a:latin typeface="+mj-lt"/>
                        </a:rPr>
                        <a:t> </a:t>
                      </a:r>
                      <a:r>
                        <a:rPr lang="en-US" sz="1400" b="0" i="0" u="none" strike="noStrike" dirty="0" err="1">
                          <a:effectLst/>
                          <a:latin typeface="+mj-lt"/>
                        </a:rPr>
                        <a:t>yıl</a:t>
                      </a:r>
                      <a:r>
                        <a:rPr lang="en-US" sz="1400" b="0" i="0" u="none" strike="noStrike" dirty="0">
                          <a:effectLst/>
                          <a:latin typeface="+mj-lt"/>
                        </a:rPr>
                        <a:t> </a:t>
                      </a:r>
                      <a:r>
                        <a:rPr lang="en-US" sz="1400" b="0" i="0" u="none" strike="noStrike" dirty="0" err="1">
                          <a:effectLst/>
                          <a:latin typeface="+mj-lt"/>
                        </a:rPr>
                        <a:t>içinde</a:t>
                      </a:r>
                      <a:r>
                        <a:rPr lang="en-US" sz="1400" b="0" i="0" u="none" strike="noStrike" dirty="0">
                          <a:effectLst/>
                          <a:latin typeface="+mj-lt"/>
                        </a:rPr>
                        <a:t> belli </a:t>
                      </a:r>
                      <a:r>
                        <a:rPr lang="en-US" sz="1400" b="0" i="0" u="none" strike="noStrike" dirty="0" err="1">
                          <a:effectLst/>
                          <a:latin typeface="+mj-lt"/>
                        </a:rPr>
                        <a:t>aralıklarla</a:t>
                      </a:r>
                      <a:r>
                        <a:rPr lang="en-US" sz="1400" b="0" i="0" u="none" strike="noStrike" dirty="0">
                          <a:effectLst/>
                          <a:latin typeface="+mj-lt"/>
                        </a:rPr>
                        <a:t> </a:t>
                      </a:r>
                      <a:r>
                        <a:rPr lang="en-US" sz="1400" b="0" i="0" u="none" strike="noStrike" dirty="0" err="1">
                          <a:effectLst/>
                          <a:latin typeface="+mj-lt"/>
                        </a:rPr>
                        <a:t>öğretim</a:t>
                      </a:r>
                      <a:r>
                        <a:rPr lang="en-US" sz="1400" b="0" i="0" u="none" strike="noStrike" dirty="0">
                          <a:effectLst/>
                          <a:latin typeface="+mj-lt"/>
                        </a:rPr>
                        <a:t> </a:t>
                      </a:r>
                      <a:r>
                        <a:rPr lang="en-US" sz="1400" b="0" i="0" u="none" strike="noStrike" dirty="0" err="1">
                          <a:effectLst/>
                          <a:latin typeface="+mj-lt"/>
                        </a:rPr>
                        <a:t>görevlilerine</a:t>
                      </a:r>
                      <a:r>
                        <a:rPr lang="en-US" sz="1400" b="0" i="0" u="none" strike="noStrike" dirty="0">
                          <a:effectLst/>
                          <a:latin typeface="+mj-lt"/>
                        </a:rPr>
                        <a:t> </a:t>
                      </a:r>
                      <a:r>
                        <a:rPr lang="en-US" sz="1400" b="0" i="0" u="none" strike="noStrike" dirty="0" err="1">
                          <a:effectLst/>
                          <a:latin typeface="+mj-lt"/>
                        </a:rPr>
                        <a:t>mesleki</a:t>
                      </a:r>
                      <a:r>
                        <a:rPr lang="en-US" sz="1400" b="0" i="0" u="none" strike="noStrike" dirty="0">
                          <a:effectLst/>
                          <a:latin typeface="+mj-lt"/>
                        </a:rPr>
                        <a:t> </a:t>
                      </a:r>
                      <a:r>
                        <a:rPr lang="en-US" sz="1400" b="0" i="0" u="none" strike="noStrike" dirty="0" err="1">
                          <a:effectLst/>
                          <a:latin typeface="+mj-lt"/>
                        </a:rPr>
                        <a:t>gelişim</a:t>
                      </a:r>
                      <a:r>
                        <a:rPr lang="en-US" sz="1400" b="0" i="0" u="none" strike="noStrike" dirty="0">
                          <a:effectLst/>
                          <a:latin typeface="+mj-lt"/>
                        </a:rPr>
                        <a:t> </a:t>
                      </a:r>
                      <a:r>
                        <a:rPr lang="en-US" sz="1400" b="0" i="0" u="none" strike="noStrike" dirty="0" err="1">
                          <a:effectLst/>
                          <a:latin typeface="+mj-lt"/>
                        </a:rPr>
                        <a:t>amacı</a:t>
                      </a:r>
                      <a:r>
                        <a:rPr lang="en-US" sz="1400" b="0" i="0" u="none" strike="noStrike" dirty="0">
                          <a:effectLst/>
                          <a:latin typeface="+mj-lt"/>
                        </a:rPr>
                        <a:t> </a:t>
                      </a:r>
                      <a:r>
                        <a:rPr lang="en-US" sz="1400" b="0" i="0" u="none" strike="noStrike" dirty="0" err="1">
                          <a:effectLst/>
                          <a:latin typeface="+mj-lt"/>
                        </a:rPr>
                        <a:t>ile</a:t>
                      </a:r>
                      <a:r>
                        <a:rPr lang="en-US" sz="1400" b="0" i="0" u="none" strike="noStrike" dirty="0">
                          <a:effectLst/>
                          <a:latin typeface="+mj-lt"/>
                        </a:rPr>
                        <a:t> </a:t>
                      </a:r>
                      <a:r>
                        <a:rPr lang="en-US" sz="1400" b="0" i="0" u="none" strike="noStrike" dirty="0" err="1">
                          <a:effectLst/>
                          <a:latin typeface="+mj-lt"/>
                        </a:rPr>
                        <a:t>çalıştaylar</a:t>
                      </a:r>
                      <a:r>
                        <a:rPr lang="en-US" sz="1400" b="0" i="0" u="none" strike="noStrike" dirty="0">
                          <a:effectLst/>
                          <a:latin typeface="+mj-lt"/>
                        </a:rPr>
                        <a:t> </a:t>
                      </a:r>
                      <a:r>
                        <a:rPr lang="en-US" sz="1400" b="0" i="0" u="none" strike="noStrike" dirty="0" err="1">
                          <a:effectLst/>
                          <a:latin typeface="+mj-lt"/>
                        </a:rPr>
                        <a:t>ve</a:t>
                      </a:r>
                      <a:r>
                        <a:rPr lang="en-US" sz="1400" b="0" i="0" u="none" strike="noStrike" dirty="0">
                          <a:effectLst/>
                          <a:latin typeface="+mj-lt"/>
                        </a:rPr>
                        <a:t> </a:t>
                      </a:r>
                      <a:r>
                        <a:rPr lang="en-US" sz="1400" b="0" i="0" u="none" strike="noStrike" dirty="0" err="1">
                          <a:effectLst/>
                          <a:latin typeface="+mj-lt"/>
                        </a:rPr>
                        <a:t>konferans</a:t>
                      </a:r>
                      <a:r>
                        <a:rPr lang="en-US" sz="1400" b="0" i="0" u="none" strike="noStrike" dirty="0">
                          <a:effectLst/>
                          <a:latin typeface="+mj-lt"/>
                        </a:rPr>
                        <a:t> </a:t>
                      </a:r>
                      <a:r>
                        <a:rPr lang="en-US" sz="1400" b="0" i="0" u="none" strike="noStrike" dirty="0" err="1">
                          <a:effectLst/>
                          <a:latin typeface="+mj-lt"/>
                        </a:rPr>
                        <a:t>düzenlenmesi</a:t>
                      </a:r>
                      <a:r>
                        <a:rPr lang="en-US" sz="1400" b="0" i="0" u="none" strike="noStrike" dirty="0">
                          <a:effectLst/>
                          <a:latin typeface="+mj-lt"/>
                        </a:rPr>
                        <a:t> </a:t>
                      </a:r>
                    </a:p>
                  </a:txBody>
                  <a:tcPr marL="9525" marR="9525" marT="9525"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prstClr val="black"/>
                          </a:solidFill>
                          <a:effectLst/>
                          <a:uLnTx/>
                          <a:uFillTx/>
                          <a:latin typeface="+mj-lt"/>
                          <a:ea typeface="+mn-ea"/>
                          <a:cs typeface="+mn-cs"/>
                          <a:sym typeface="Wingdings" panose="05000000000000000000" pitchFamily="2" charset="2"/>
                        </a:rPr>
                        <a:t></a:t>
                      </a:r>
                      <a:r>
                        <a:rPr kumimoji="0" lang="tr-TR" sz="1400" b="0" i="0" u="none" strike="noStrike" kern="1200" cap="none" spc="0" normalizeH="0" baseline="0" noProof="0" smtClean="0">
                          <a:ln>
                            <a:noFill/>
                          </a:ln>
                          <a:solidFill>
                            <a:prstClr val="black"/>
                          </a:solidFill>
                          <a:effectLst/>
                          <a:uLnTx/>
                          <a:uFillTx/>
                          <a:latin typeface="+mj-lt"/>
                          <a:ea typeface="+mn-ea"/>
                          <a:cs typeface="+mn-cs"/>
                        </a:rPr>
                        <a:t> Hala Güçlü </a:t>
                      </a:r>
                      <a:endParaRPr kumimoji="0" lang="tr-TR" sz="1400" b="0" i="0" u="none" strike="noStrike" kern="1200" cap="none" spc="0" normalizeH="0" baseline="0" noProof="0" dirty="0" smtClean="0">
                        <a:ln>
                          <a:noFill/>
                        </a:ln>
                        <a:solidFill>
                          <a:prstClr val="black"/>
                        </a:solidFill>
                        <a:effectLst/>
                        <a:uLnTx/>
                        <a:uFillTx/>
                        <a:latin typeface="+mj-lt"/>
                        <a:ea typeface="+mn-ea"/>
                        <a:cs typeface="+mn-cs"/>
                      </a:endParaRPr>
                    </a:p>
                  </a:txBody>
                  <a:tcPr/>
                </a:tc>
                <a:extLst>
                  <a:ext uri="{0D108BD9-81ED-4DB2-BD59-A6C34878D82A}">
                    <a16:rowId xmlns:a16="http://schemas.microsoft.com/office/drawing/2014/main" val="455485800"/>
                  </a:ext>
                </a:extLst>
              </a:tr>
              <a:tr h="367613">
                <a:tc>
                  <a:txBody>
                    <a:bodyPr/>
                    <a:lstStyle/>
                    <a:p>
                      <a:pPr algn="l" fontAlgn="t"/>
                      <a:r>
                        <a:rPr lang="en-US" sz="1400" b="0" i="0" u="none" strike="noStrike" dirty="0">
                          <a:effectLst/>
                          <a:latin typeface="+mj-lt"/>
                        </a:rPr>
                        <a:t>(G-7) </a:t>
                      </a:r>
                      <a:r>
                        <a:rPr lang="en-US" sz="1400" b="0" i="0" u="none" strike="noStrike" dirty="0" err="1">
                          <a:effectLst/>
                          <a:latin typeface="+mj-lt"/>
                        </a:rPr>
                        <a:t>Öğrencilerin</a:t>
                      </a:r>
                      <a:r>
                        <a:rPr lang="en-US" sz="1400" b="0" i="0" u="none" strike="noStrike" dirty="0">
                          <a:effectLst/>
                          <a:latin typeface="+mj-lt"/>
                        </a:rPr>
                        <a:t> </a:t>
                      </a:r>
                      <a:r>
                        <a:rPr lang="en-US" sz="1400" b="0" i="0" u="none" strike="noStrike" dirty="0" err="1">
                          <a:effectLst/>
                          <a:latin typeface="+mj-lt"/>
                        </a:rPr>
                        <a:t>öğretim</a:t>
                      </a:r>
                      <a:r>
                        <a:rPr lang="en-US" sz="1400" b="0" i="0" u="none" strike="noStrike" dirty="0">
                          <a:effectLst/>
                          <a:latin typeface="+mj-lt"/>
                        </a:rPr>
                        <a:t> </a:t>
                      </a:r>
                      <a:r>
                        <a:rPr lang="en-US" sz="1400" b="0" i="0" u="none" strike="noStrike" dirty="0" err="1">
                          <a:effectLst/>
                          <a:latin typeface="+mj-lt"/>
                        </a:rPr>
                        <a:t>görevlilerine</a:t>
                      </a:r>
                      <a:r>
                        <a:rPr lang="en-US" sz="1400" b="0" i="0" u="none" strike="noStrike" dirty="0">
                          <a:effectLst/>
                          <a:latin typeface="+mj-lt"/>
                        </a:rPr>
                        <a:t> </a:t>
                      </a:r>
                      <a:r>
                        <a:rPr lang="en-US" sz="1400" b="0" i="0" u="none" strike="noStrike" dirty="0" err="1">
                          <a:effectLst/>
                          <a:latin typeface="+mj-lt"/>
                        </a:rPr>
                        <a:t>kolay</a:t>
                      </a:r>
                      <a:r>
                        <a:rPr lang="en-US" sz="1400" b="0" i="0" u="none" strike="noStrike" dirty="0">
                          <a:effectLst/>
                          <a:latin typeface="+mj-lt"/>
                        </a:rPr>
                        <a:t> </a:t>
                      </a:r>
                      <a:r>
                        <a:rPr lang="en-US" sz="1400" b="0" i="0" u="none" strike="noStrike" dirty="0" err="1">
                          <a:effectLst/>
                          <a:latin typeface="+mj-lt"/>
                        </a:rPr>
                        <a:t>ulaşabilmesi</a:t>
                      </a:r>
                      <a:r>
                        <a:rPr lang="en-US" sz="1400" b="0" i="0" u="none" strike="noStrike" dirty="0">
                          <a:effectLst/>
                          <a:latin typeface="+mj-lt"/>
                        </a:rPr>
                        <a:t> </a:t>
                      </a:r>
                    </a:p>
                  </a:txBody>
                  <a:tcPr marL="9525" marR="9525" marT="9525"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prstClr val="black"/>
                          </a:solidFill>
                          <a:effectLst/>
                          <a:uLnTx/>
                          <a:uFillTx/>
                          <a:latin typeface="+mj-lt"/>
                          <a:ea typeface="+mn-ea"/>
                          <a:cs typeface="+mn-cs"/>
                          <a:sym typeface="Wingdings" panose="05000000000000000000" pitchFamily="2" charset="2"/>
                        </a:rPr>
                        <a:t></a:t>
                      </a:r>
                      <a:r>
                        <a:rPr kumimoji="0" lang="tr-TR" sz="1400" b="0" i="0" u="none" strike="noStrike" kern="1200" cap="none" spc="0" normalizeH="0" baseline="0" noProof="0" smtClean="0">
                          <a:ln>
                            <a:noFill/>
                          </a:ln>
                          <a:solidFill>
                            <a:prstClr val="black"/>
                          </a:solidFill>
                          <a:effectLst/>
                          <a:uLnTx/>
                          <a:uFillTx/>
                          <a:latin typeface="+mj-lt"/>
                          <a:ea typeface="+mn-ea"/>
                          <a:cs typeface="+mn-cs"/>
                        </a:rPr>
                        <a:t> Hala Güçlü </a:t>
                      </a:r>
                      <a:endParaRPr kumimoji="0" lang="tr-TR" sz="1400" b="0" i="0" u="none" strike="noStrike" kern="1200" cap="none" spc="0" normalizeH="0" baseline="0" noProof="0" dirty="0" smtClean="0">
                        <a:ln>
                          <a:noFill/>
                        </a:ln>
                        <a:solidFill>
                          <a:prstClr val="black"/>
                        </a:solidFill>
                        <a:effectLst/>
                        <a:uLnTx/>
                        <a:uFillTx/>
                        <a:latin typeface="+mj-lt"/>
                        <a:ea typeface="+mn-ea"/>
                        <a:cs typeface="+mn-cs"/>
                      </a:endParaRPr>
                    </a:p>
                  </a:txBody>
                  <a:tcPr/>
                </a:tc>
                <a:extLst>
                  <a:ext uri="{0D108BD9-81ED-4DB2-BD59-A6C34878D82A}">
                    <a16:rowId xmlns:a16="http://schemas.microsoft.com/office/drawing/2014/main" val="1029154790"/>
                  </a:ext>
                </a:extLst>
              </a:tr>
              <a:tr h="404727">
                <a:tc>
                  <a:txBody>
                    <a:bodyPr/>
                    <a:lstStyle/>
                    <a:p>
                      <a:pPr algn="l" fontAlgn="t"/>
                      <a:r>
                        <a:rPr lang="en-US" sz="1400" b="0" i="0" u="none" strike="noStrike" dirty="0">
                          <a:effectLst/>
                          <a:latin typeface="+mj-lt"/>
                        </a:rPr>
                        <a:t>(G-8) </a:t>
                      </a:r>
                      <a:r>
                        <a:rPr lang="en-US" sz="1400" b="0" i="0" u="none" strike="noStrike" dirty="0" err="1">
                          <a:effectLst/>
                          <a:latin typeface="+mj-lt"/>
                        </a:rPr>
                        <a:t>Öğrencilere</a:t>
                      </a:r>
                      <a:r>
                        <a:rPr lang="en-US" sz="1400" b="0" i="0" u="none" strike="noStrike" dirty="0">
                          <a:effectLst/>
                          <a:latin typeface="+mj-lt"/>
                        </a:rPr>
                        <a:t> 2. </a:t>
                      </a:r>
                      <a:r>
                        <a:rPr lang="en-US" sz="1400" b="0" i="0" u="none" strike="noStrike" dirty="0" err="1">
                          <a:effectLst/>
                          <a:latin typeface="+mj-lt"/>
                        </a:rPr>
                        <a:t>sınıftan</a:t>
                      </a:r>
                      <a:r>
                        <a:rPr lang="en-US" sz="1400" b="0" i="0" u="none" strike="noStrike" dirty="0">
                          <a:effectLst/>
                          <a:latin typeface="+mj-lt"/>
                        </a:rPr>
                        <a:t> </a:t>
                      </a:r>
                      <a:r>
                        <a:rPr lang="en-US" sz="1400" b="0" i="0" u="none" strike="noStrike" dirty="0" err="1">
                          <a:effectLst/>
                          <a:latin typeface="+mj-lt"/>
                        </a:rPr>
                        <a:t>itibaren</a:t>
                      </a:r>
                      <a:r>
                        <a:rPr lang="en-US" sz="1400" b="0" i="0" u="none" strike="noStrike" dirty="0">
                          <a:effectLst/>
                          <a:latin typeface="+mj-lt"/>
                        </a:rPr>
                        <a:t> </a:t>
                      </a:r>
                      <a:r>
                        <a:rPr lang="en-US" sz="1400" b="0" i="0" u="none" strike="noStrike" dirty="0" err="1">
                          <a:effectLst/>
                          <a:latin typeface="+mj-lt"/>
                        </a:rPr>
                        <a:t>seçmeli</a:t>
                      </a:r>
                      <a:r>
                        <a:rPr lang="en-US" sz="1400" b="0" i="0" u="none" strike="noStrike" dirty="0">
                          <a:effectLst/>
                          <a:latin typeface="+mj-lt"/>
                        </a:rPr>
                        <a:t> </a:t>
                      </a:r>
                      <a:r>
                        <a:rPr lang="en-US" sz="1400" b="0" i="0" u="none" strike="noStrike" dirty="0" err="1">
                          <a:effectLst/>
                          <a:latin typeface="+mj-lt"/>
                        </a:rPr>
                        <a:t>yabancı</a:t>
                      </a:r>
                      <a:r>
                        <a:rPr lang="en-US" sz="1400" b="0" i="0" u="none" strike="noStrike" dirty="0">
                          <a:effectLst/>
                          <a:latin typeface="+mj-lt"/>
                        </a:rPr>
                        <a:t> </a:t>
                      </a:r>
                      <a:r>
                        <a:rPr lang="en-US" sz="1400" b="0" i="0" u="none" strike="noStrike" dirty="0" err="1">
                          <a:effectLst/>
                          <a:latin typeface="+mj-lt"/>
                        </a:rPr>
                        <a:t>dillerin</a:t>
                      </a:r>
                      <a:r>
                        <a:rPr lang="en-US" sz="1400" b="0" i="0" u="none" strike="noStrike" dirty="0">
                          <a:effectLst/>
                          <a:latin typeface="+mj-lt"/>
                        </a:rPr>
                        <a:t> </a:t>
                      </a:r>
                      <a:r>
                        <a:rPr lang="en-US" sz="1400" b="0" i="0" u="none" strike="noStrike" dirty="0" err="1">
                          <a:effectLst/>
                          <a:latin typeface="+mj-lt"/>
                        </a:rPr>
                        <a:t>öğrencilere</a:t>
                      </a:r>
                      <a:r>
                        <a:rPr lang="en-US" sz="1400" b="0" i="0" u="none" strike="noStrike" dirty="0">
                          <a:effectLst/>
                          <a:latin typeface="+mj-lt"/>
                        </a:rPr>
                        <a:t> </a:t>
                      </a:r>
                      <a:r>
                        <a:rPr lang="en-US" sz="1400" b="0" i="0" u="none" strike="noStrike" dirty="0" err="1">
                          <a:effectLst/>
                          <a:latin typeface="+mj-lt"/>
                        </a:rPr>
                        <a:t>sunulması</a:t>
                      </a:r>
                      <a:r>
                        <a:rPr lang="en-US" sz="1400" b="0" i="0" u="none" strike="noStrike" dirty="0">
                          <a:effectLst/>
                          <a:latin typeface="+mj-lt"/>
                        </a:rPr>
                        <a:t> </a:t>
                      </a:r>
                    </a:p>
                  </a:txBody>
                  <a:tcPr marL="9525" marR="9525" marT="9525"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prstClr val="black"/>
                          </a:solidFill>
                          <a:effectLst/>
                          <a:uLnTx/>
                          <a:uFillTx/>
                          <a:latin typeface="+mj-lt"/>
                          <a:ea typeface="+mn-ea"/>
                          <a:cs typeface="+mn-cs"/>
                          <a:sym typeface="Wingdings" panose="05000000000000000000" pitchFamily="2" charset="2"/>
                        </a:rPr>
                        <a:t></a:t>
                      </a:r>
                      <a:r>
                        <a:rPr kumimoji="0" lang="tr-TR" sz="1400" b="0" i="0" u="none" strike="noStrike" kern="1200" cap="none" spc="0" normalizeH="0" baseline="0" noProof="0" smtClean="0">
                          <a:ln>
                            <a:noFill/>
                          </a:ln>
                          <a:solidFill>
                            <a:prstClr val="black"/>
                          </a:solidFill>
                          <a:effectLst/>
                          <a:uLnTx/>
                          <a:uFillTx/>
                          <a:latin typeface="+mj-lt"/>
                          <a:ea typeface="+mn-ea"/>
                          <a:cs typeface="+mn-cs"/>
                        </a:rPr>
                        <a:t> Hala Güçlü </a:t>
                      </a:r>
                      <a:endParaRPr kumimoji="0" lang="tr-TR" sz="1400" b="0" i="0" u="none" strike="noStrike" kern="1200" cap="none" spc="0" normalizeH="0" baseline="0" noProof="0" dirty="0" smtClean="0">
                        <a:ln>
                          <a:noFill/>
                        </a:ln>
                        <a:solidFill>
                          <a:prstClr val="black"/>
                        </a:solidFill>
                        <a:effectLst/>
                        <a:uLnTx/>
                        <a:uFillTx/>
                        <a:latin typeface="+mj-lt"/>
                        <a:ea typeface="+mn-ea"/>
                        <a:cs typeface="+mn-cs"/>
                      </a:endParaRPr>
                    </a:p>
                  </a:txBody>
                  <a:tcPr/>
                </a:tc>
                <a:extLst>
                  <a:ext uri="{0D108BD9-81ED-4DB2-BD59-A6C34878D82A}">
                    <a16:rowId xmlns:a16="http://schemas.microsoft.com/office/drawing/2014/main" val="2043358054"/>
                  </a:ext>
                </a:extLst>
              </a:tr>
              <a:tr h="404727">
                <a:tc>
                  <a:txBody>
                    <a:bodyPr/>
                    <a:lstStyle/>
                    <a:p>
                      <a:pPr algn="l" fontAlgn="t"/>
                      <a:r>
                        <a:rPr lang="en-US" sz="1400" b="0" i="0" u="none" strike="noStrike" dirty="0">
                          <a:effectLst/>
                          <a:latin typeface="+mj-lt"/>
                        </a:rPr>
                        <a:t>(G-9) 1. </a:t>
                      </a:r>
                      <a:r>
                        <a:rPr lang="en-US" sz="1400" b="0" i="0" u="none" strike="noStrike" dirty="0" err="1">
                          <a:effectLst/>
                          <a:latin typeface="+mj-lt"/>
                        </a:rPr>
                        <a:t>sınıf</a:t>
                      </a:r>
                      <a:r>
                        <a:rPr lang="en-US" sz="1400" b="0" i="0" u="none" strike="noStrike" dirty="0">
                          <a:effectLst/>
                          <a:latin typeface="+mj-lt"/>
                        </a:rPr>
                        <a:t> </a:t>
                      </a:r>
                      <a:r>
                        <a:rPr lang="en-US" sz="1400" b="0" i="0" u="none" strike="noStrike" dirty="0" err="1">
                          <a:effectLst/>
                          <a:latin typeface="+mj-lt"/>
                        </a:rPr>
                        <a:t>öğrencilerine</a:t>
                      </a:r>
                      <a:r>
                        <a:rPr lang="en-US" sz="1400" b="0" i="0" u="none" strike="noStrike" dirty="0">
                          <a:effectLst/>
                          <a:latin typeface="+mj-lt"/>
                        </a:rPr>
                        <a:t> </a:t>
                      </a:r>
                      <a:r>
                        <a:rPr lang="en-US" sz="1400" b="0" i="0" u="none" strike="noStrike" dirty="0" err="1">
                          <a:effectLst/>
                          <a:latin typeface="+mj-lt"/>
                        </a:rPr>
                        <a:t>zorunlu</a:t>
                      </a:r>
                      <a:r>
                        <a:rPr lang="en-US" sz="1400" b="0" i="0" u="none" strike="noStrike" dirty="0">
                          <a:effectLst/>
                          <a:latin typeface="+mj-lt"/>
                        </a:rPr>
                        <a:t> </a:t>
                      </a:r>
                      <a:r>
                        <a:rPr lang="en-US" sz="1400" b="0" i="0" u="none" strike="noStrike" dirty="0" err="1">
                          <a:effectLst/>
                          <a:latin typeface="+mj-lt"/>
                        </a:rPr>
                        <a:t>Akademik</a:t>
                      </a:r>
                      <a:r>
                        <a:rPr lang="en-US" sz="1400" b="0" i="0" u="none" strike="noStrike" dirty="0">
                          <a:effectLst/>
                          <a:latin typeface="+mj-lt"/>
                        </a:rPr>
                        <a:t> </a:t>
                      </a:r>
                      <a:r>
                        <a:rPr lang="en-US" sz="1400" b="0" i="0" u="none" strike="noStrike" dirty="0" err="1">
                          <a:effectLst/>
                          <a:latin typeface="+mj-lt"/>
                        </a:rPr>
                        <a:t>İngilizce</a:t>
                      </a:r>
                      <a:r>
                        <a:rPr lang="en-US" sz="1400" b="0" i="0" u="none" strike="noStrike" dirty="0">
                          <a:effectLst/>
                          <a:latin typeface="+mj-lt"/>
                        </a:rPr>
                        <a:t> </a:t>
                      </a:r>
                      <a:r>
                        <a:rPr lang="en-US" sz="1400" b="0" i="0" u="none" strike="noStrike" dirty="0" err="1">
                          <a:effectLst/>
                          <a:latin typeface="+mj-lt"/>
                        </a:rPr>
                        <a:t>derslerinin</a:t>
                      </a:r>
                      <a:r>
                        <a:rPr lang="en-US" sz="1400" b="0" i="0" u="none" strike="noStrike" dirty="0">
                          <a:effectLst/>
                          <a:latin typeface="+mj-lt"/>
                        </a:rPr>
                        <a:t> </a:t>
                      </a:r>
                      <a:r>
                        <a:rPr lang="en-US" sz="1400" b="0" i="0" u="none" strike="noStrike" dirty="0" err="1">
                          <a:effectLst/>
                          <a:latin typeface="+mj-lt"/>
                        </a:rPr>
                        <a:t>verilmesi</a:t>
                      </a:r>
                      <a:r>
                        <a:rPr lang="en-US" sz="1400" b="0" i="0" u="none" strike="noStrike" dirty="0">
                          <a:effectLst/>
                          <a:latin typeface="+mj-lt"/>
                        </a:rPr>
                        <a:t> </a:t>
                      </a:r>
                    </a:p>
                  </a:txBody>
                  <a:tcPr marL="9525" marR="9525" marT="9525"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j-lt"/>
                          <a:ea typeface="+mn-ea"/>
                          <a:cs typeface="+mn-cs"/>
                          <a:sym typeface="Wingdings" panose="05000000000000000000" pitchFamily="2" charset="2"/>
                        </a:rPr>
                        <a:t></a:t>
                      </a:r>
                      <a:r>
                        <a:rPr kumimoji="0" lang="tr-TR" sz="1400" b="0" i="0" u="none" strike="noStrike" kern="1200" cap="none" spc="0" normalizeH="0" baseline="0" noProof="0" dirty="0" smtClean="0">
                          <a:ln>
                            <a:noFill/>
                          </a:ln>
                          <a:solidFill>
                            <a:prstClr val="black"/>
                          </a:solidFill>
                          <a:effectLst/>
                          <a:uLnTx/>
                          <a:uFillTx/>
                          <a:latin typeface="+mj-lt"/>
                          <a:ea typeface="+mn-ea"/>
                          <a:cs typeface="+mn-cs"/>
                        </a:rPr>
                        <a:t> Hala Güçlü </a:t>
                      </a:r>
                    </a:p>
                  </a:txBody>
                  <a:tcPr/>
                </a:tc>
                <a:extLst>
                  <a:ext uri="{0D108BD9-81ED-4DB2-BD59-A6C34878D82A}">
                    <a16:rowId xmlns:a16="http://schemas.microsoft.com/office/drawing/2014/main" val="3724823105"/>
                  </a:ext>
                </a:extLst>
              </a:tr>
              <a:tr h="367613">
                <a:tc>
                  <a:txBody>
                    <a:bodyPr/>
                    <a:lstStyle/>
                    <a:p>
                      <a:pPr algn="l" fontAlgn="t"/>
                      <a:r>
                        <a:rPr lang="en-US" sz="1400" b="0" i="0" u="none" strike="noStrike" dirty="0">
                          <a:effectLst/>
                          <a:latin typeface="+mj-lt"/>
                        </a:rPr>
                        <a:t>(G-10) </a:t>
                      </a:r>
                      <a:r>
                        <a:rPr lang="en-US" sz="1400" b="0" i="0" u="none" strike="noStrike" dirty="0" err="1">
                          <a:effectLst/>
                          <a:latin typeface="+mj-lt"/>
                        </a:rPr>
                        <a:t>Hazırlık</a:t>
                      </a:r>
                      <a:r>
                        <a:rPr lang="en-US" sz="1400" b="0" i="0" u="none" strike="noStrike" dirty="0">
                          <a:effectLst/>
                          <a:latin typeface="+mj-lt"/>
                        </a:rPr>
                        <a:t> </a:t>
                      </a:r>
                      <a:r>
                        <a:rPr lang="en-US" sz="1400" b="0" i="0" u="none" strike="noStrike" dirty="0" err="1">
                          <a:effectLst/>
                          <a:latin typeface="+mj-lt"/>
                        </a:rPr>
                        <a:t>Sınıfı</a:t>
                      </a:r>
                      <a:r>
                        <a:rPr lang="en-US" sz="1400" b="0" i="0" u="none" strike="noStrike" dirty="0">
                          <a:effectLst/>
                          <a:latin typeface="+mj-lt"/>
                        </a:rPr>
                        <a:t> </a:t>
                      </a:r>
                      <a:r>
                        <a:rPr lang="en-US" sz="1400" b="0" i="0" u="none" strike="noStrike" dirty="0" err="1">
                          <a:effectLst/>
                          <a:latin typeface="+mj-lt"/>
                        </a:rPr>
                        <a:t>mevcutlarının</a:t>
                      </a:r>
                      <a:r>
                        <a:rPr lang="en-US" sz="1400" b="0" i="0" u="none" strike="noStrike" dirty="0">
                          <a:effectLst/>
                          <a:latin typeface="+mj-lt"/>
                        </a:rPr>
                        <a:t> 20'nin </a:t>
                      </a:r>
                      <a:r>
                        <a:rPr lang="en-US" sz="1400" b="0" i="0" u="none" strike="noStrike" dirty="0" err="1">
                          <a:effectLst/>
                          <a:latin typeface="+mj-lt"/>
                        </a:rPr>
                        <a:t>altında</a:t>
                      </a:r>
                      <a:r>
                        <a:rPr lang="en-US" sz="1400" b="0" i="0" u="none" strike="noStrike" dirty="0">
                          <a:effectLst/>
                          <a:latin typeface="+mj-lt"/>
                        </a:rPr>
                        <a:t> </a:t>
                      </a:r>
                      <a:r>
                        <a:rPr lang="en-US" sz="1400" b="0" i="0" u="none" strike="noStrike" dirty="0" err="1">
                          <a:effectLst/>
                          <a:latin typeface="+mj-lt"/>
                        </a:rPr>
                        <a:t>olması</a:t>
                      </a:r>
                      <a:r>
                        <a:rPr lang="en-US" sz="1400" b="0" i="0" u="none" strike="noStrike" dirty="0">
                          <a:effectLst/>
                          <a:latin typeface="+mj-lt"/>
                        </a:rPr>
                        <a:t> </a:t>
                      </a:r>
                    </a:p>
                  </a:txBody>
                  <a:tcPr marL="9525" marR="9525" marT="9525"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j-lt"/>
                          <a:ea typeface="+mn-ea"/>
                          <a:cs typeface="+mn-cs"/>
                          <a:sym typeface="Wingdings" panose="05000000000000000000" pitchFamily="2" charset="2"/>
                        </a:rPr>
                        <a:t></a:t>
                      </a:r>
                      <a:r>
                        <a:rPr kumimoji="0" lang="tr-TR" sz="1400" b="0" i="0" u="none" strike="noStrike" kern="1200" cap="none" spc="0" normalizeH="0" baseline="0" noProof="0" dirty="0" smtClean="0">
                          <a:ln>
                            <a:noFill/>
                          </a:ln>
                          <a:solidFill>
                            <a:prstClr val="black"/>
                          </a:solidFill>
                          <a:effectLst/>
                          <a:uLnTx/>
                          <a:uFillTx/>
                          <a:latin typeface="+mj-lt"/>
                          <a:ea typeface="+mn-ea"/>
                          <a:cs typeface="+mn-cs"/>
                        </a:rPr>
                        <a:t> Hala Güçlü </a:t>
                      </a:r>
                    </a:p>
                  </a:txBody>
                  <a:tcPr/>
                </a:tc>
                <a:extLst>
                  <a:ext uri="{0D108BD9-81ED-4DB2-BD59-A6C34878D82A}">
                    <a16:rowId xmlns:a16="http://schemas.microsoft.com/office/drawing/2014/main" val="3721635099"/>
                  </a:ext>
                </a:extLst>
              </a:tr>
              <a:tr h="431938">
                <a:tc>
                  <a:txBody>
                    <a:bodyPr/>
                    <a:lstStyle/>
                    <a:p>
                      <a:pPr algn="l" fontAlgn="t"/>
                      <a:r>
                        <a:rPr lang="en-US" sz="1400" b="0" i="0" u="none" strike="noStrike" dirty="0">
                          <a:effectLst/>
                          <a:latin typeface="+mj-lt"/>
                        </a:rPr>
                        <a:t>(G-11) </a:t>
                      </a:r>
                      <a:r>
                        <a:rPr lang="en-US" sz="1400" b="0" i="0" u="none" strike="noStrike" dirty="0" err="1">
                          <a:effectLst/>
                          <a:latin typeface="+mj-lt"/>
                        </a:rPr>
                        <a:t>Teknolojik</a:t>
                      </a:r>
                      <a:r>
                        <a:rPr lang="en-US" sz="1400" b="0" i="0" u="none" strike="noStrike" dirty="0">
                          <a:effectLst/>
                          <a:latin typeface="+mj-lt"/>
                        </a:rPr>
                        <a:t> </a:t>
                      </a:r>
                      <a:r>
                        <a:rPr lang="en-US" sz="1400" b="0" i="0" u="none" strike="noStrike" dirty="0" err="1">
                          <a:effectLst/>
                          <a:latin typeface="+mj-lt"/>
                        </a:rPr>
                        <a:t>olarak</a:t>
                      </a:r>
                      <a:r>
                        <a:rPr lang="en-US" sz="1400" b="0" i="0" u="none" strike="noStrike" dirty="0">
                          <a:effectLst/>
                          <a:latin typeface="+mj-lt"/>
                        </a:rPr>
                        <a:t> </a:t>
                      </a:r>
                      <a:r>
                        <a:rPr lang="en-US" sz="1400" b="0" i="0" u="none" strike="noStrike" dirty="0" err="1">
                          <a:effectLst/>
                          <a:latin typeface="+mj-lt"/>
                        </a:rPr>
                        <a:t>donanımlı</a:t>
                      </a:r>
                      <a:r>
                        <a:rPr lang="en-US" sz="1400" b="0" i="0" u="none" strike="noStrike" dirty="0">
                          <a:effectLst/>
                          <a:latin typeface="+mj-lt"/>
                        </a:rPr>
                        <a:t> </a:t>
                      </a:r>
                      <a:r>
                        <a:rPr lang="en-US" sz="1400" b="0" i="0" u="none" strike="noStrike" dirty="0" err="1">
                          <a:effectLst/>
                          <a:latin typeface="+mj-lt"/>
                        </a:rPr>
                        <a:t>sınıflar</a:t>
                      </a:r>
                      <a:r>
                        <a:rPr lang="en-US" sz="1400" b="0" i="0" u="none" strike="noStrike" dirty="0">
                          <a:effectLst/>
                          <a:latin typeface="+mj-lt"/>
                        </a:rPr>
                        <a:t> (her </a:t>
                      </a:r>
                      <a:r>
                        <a:rPr lang="en-US" sz="1400" b="0" i="0" u="none" strike="noStrike" dirty="0" err="1">
                          <a:effectLst/>
                          <a:latin typeface="+mj-lt"/>
                        </a:rPr>
                        <a:t>sınıfta</a:t>
                      </a:r>
                      <a:r>
                        <a:rPr lang="en-US" sz="1400" b="0" i="0" u="none" strike="noStrike" dirty="0">
                          <a:effectLst/>
                          <a:latin typeface="+mj-lt"/>
                        </a:rPr>
                        <a:t> </a:t>
                      </a:r>
                      <a:r>
                        <a:rPr lang="en-US" sz="1400" b="0" i="0" u="none" strike="noStrike" dirty="0" err="1">
                          <a:effectLst/>
                          <a:latin typeface="+mj-lt"/>
                        </a:rPr>
                        <a:t>bilgisayar</a:t>
                      </a:r>
                      <a:r>
                        <a:rPr lang="en-US" sz="1400" b="0" i="0" u="none" strike="noStrike" dirty="0">
                          <a:effectLst/>
                          <a:latin typeface="+mj-lt"/>
                        </a:rPr>
                        <a:t>, </a:t>
                      </a:r>
                      <a:r>
                        <a:rPr lang="en-US" sz="1400" b="0" i="0" u="none" strike="noStrike" dirty="0" err="1">
                          <a:effectLst/>
                          <a:latin typeface="+mj-lt"/>
                        </a:rPr>
                        <a:t>projeksiyon</a:t>
                      </a:r>
                      <a:r>
                        <a:rPr lang="en-US" sz="1400" b="0" i="0" u="none" strike="noStrike" dirty="0">
                          <a:effectLst/>
                          <a:latin typeface="+mj-lt"/>
                        </a:rPr>
                        <a:t> </a:t>
                      </a:r>
                      <a:r>
                        <a:rPr lang="en-US" sz="1400" b="0" i="0" u="none" strike="noStrike" dirty="0" err="1">
                          <a:effectLst/>
                          <a:latin typeface="+mj-lt"/>
                        </a:rPr>
                        <a:t>ve</a:t>
                      </a:r>
                      <a:r>
                        <a:rPr lang="en-US" sz="1400" b="0" i="0" u="none" strike="noStrike" dirty="0">
                          <a:effectLst/>
                          <a:latin typeface="+mj-lt"/>
                        </a:rPr>
                        <a:t> </a:t>
                      </a:r>
                      <a:r>
                        <a:rPr lang="en-US" sz="1400" b="0" i="0" u="none" strike="noStrike" dirty="0" err="1">
                          <a:effectLst/>
                          <a:latin typeface="+mj-lt"/>
                        </a:rPr>
                        <a:t>ses</a:t>
                      </a:r>
                      <a:r>
                        <a:rPr lang="en-US" sz="1400" b="0" i="0" u="none" strike="noStrike" dirty="0">
                          <a:effectLst/>
                          <a:latin typeface="+mj-lt"/>
                        </a:rPr>
                        <a:t> </a:t>
                      </a:r>
                      <a:r>
                        <a:rPr lang="en-US" sz="1400" b="0" i="0" u="none" strike="noStrike" dirty="0" err="1">
                          <a:effectLst/>
                          <a:latin typeface="+mj-lt"/>
                        </a:rPr>
                        <a:t>sisteminin</a:t>
                      </a:r>
                      <a:r>
                        <a:rPr lang="en-US" sz="1400" b="0" i="0" u="none" strike="noStrike" dirty="0">
                          <a:effectLst/>
                          <a:latin typeface="+mj-lt"/>
                        </a:rPr>
                        <a:t> </a:t>
                      </a:r>
                      <a:r>
                        <a:rPr lang="en-US" sz="1400" b="0" i="0" u="none" strike="noStrike" dirty="0" err="1">
                          <a:effectLst/>
                          <a:latin typeface="+mj-lt"/>
                        </a:rPr>
                        <a:t>olması</a:t>
                      </a:r>
                      <a:r>
                        <a:rPr lang="en-US" sz="1400" b="0" i="0" u="none" strike="noStrike" dirty="0">
                          <a:effectLst/>
                          <a:latin typeface="+mj-lt"/>
                        </a:rPr>
                        <a:t>) </a:t>
                      </a:r>
                    </a:p>
                  </a:txBody>
                  <a:tcPr marL="9525" marR="9525" marT="9525"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j-lt"/>
                          <a:ea typeface="+mn-ea"/>
                          <a:cs typeface="+mn-cs"/>
                          <a:sym typeface="Wingdings" panose="05000000000000000000" pitchFamily="2" charset="2"/>
                        </a:rPr>
                        <a:t></a:t>
                      </a:r>
                      <a:r>
                        <a:rPr kumimoji="0" lang="tr-TR" sz="1400" b="0" i="0" u="none" strike="noStrike" kern="1200" cap="none" spc="0" normalizeH="0" baseline="0" noProof="0" dirty="0" smtClean="0">
                          <a:ln>
                            <a:noFill/>
                          </a:ln>
                          <a:solidFill>
                            <a:prstClr val="black"/>
                          </a:solidFill>
                          <a:effectLst/>
                          <a:uLnTx/>
                          <a:uFillTx/>
                          <a:latin typeface="+mj-lt"/>
                          <a:ea typeface="+mn-ea"/>
                          <a:cs typeface="+mn-cs"/>
                        </a:rPr>
                        <a:t> Hala Güçlü </a:t>
                      </a:r>
                    </a:p>
                  </a:txBody>
                  <a:tcPr/>
                </a:tc>
                <a:extLst>
                  <a:ext uri="{0D108BD9-81ED-4DB2-BD59-A6C34878D82A}">
                    <a16:rowId xmlns:a16="http://schemas.microsoft.com/office/drawing/2014/main" val="304354119"/>
                  </a:ext>
                </a:extLst>
              </a:tr>
              <a:tr h="367613">
                <a:tc>
                  <a:txBody>
                    <a:bodyPr/>
                    <a:lstStyle/>
                    <a:p>
                      <a:pPr algn="l" fontAlgn="t"/>
                      <a:r>
                        <a:rPr lang="en-US" sz="1400" b="0" i="0" u="none" strike="noStrike" dirty="0">
                          <a:effectLst/>
                          <a:latin typeface="+mj-lt"/>
                        </a:rPr>
                        <a:t>(G-12) </a:t>
                      </a:r>
                      <a:r>
                        <a:rPr lang="en-US" sz="1400" b="0" i="0" u="none" strike="noStrike" dirty="0" err="1">
                          <a:effectLst/>
                          <a:latin typeface="+mj-lt"/>
                        </a:rPr>
                        <a:t>Öğrenci</a:t>
                      </a:r>
                      <a:r>
                        <a:rPr lang="en-US" sz="1400" b="0" i="0" u="none" strike="noStrike" dirty="0">
                          <a:effectLst/>
                          <a:latin typeface="+mj-lt"/>
                        </a:rPr>
                        <a:t> </a:t>
                      </a:r>
                      <a:r>
                        <a:rPr lang="en-US" sz="1400" b="0" i="0" u="none" strike="noStrike" dirty="0" err="1">
                          <a:effectLst/>
                          <a:latin typeface="+mj-lt"/>
                        </a:rPr>
                        <a:t>merkezli</a:t>
                      </a:r>
                      <a:r>
                        <a:rPr lang="en-US" sz="1400" b="0" i="0" u="none" strike="noStrike" dirty="0">
                          <a:effectLst/>
                          <a:latin typeface="+mj-lt"/>
                        </a:rPr>
                        <a:t> </a:t>
                      </a:r>
                      <a:r>
                        <a:rPr lang="en-US" sz="1400" b="0" i="0" u="none" strike="noStrike" dirty="0" err="1">
                          <a:effectLst/>
                          <a:latin typeface="+mj-lt"/>
                        </a:rPr>
                        <a:t>eğitim</a:t>
                      </a:r>
                      <a:r>
                        <a:rPr lang="en-US" sz="1400" b="0" i="0" u="none" strike="noStrike" dirty="0">
                          <a:effectLst/>
                          <a:latin typeface="+mj-lt"/>
                        </a:rPr>
                        <a:t> </a:t>
                      </a:r>
                      <a:r>
                        <a:rPr lang="en-US" sz="1400" b="0" i="0" u="none" strike="noStrike" dirty="0" err="1">
                          <a:effectLst/>
                          <a:latin typeface="+mj-lt"/>
                        </a:rPr>
                        <a:t>sisteminin</a:t>
                      </a:r>
                      <a:r>
                        <a:rPr lang="en-US" sz="1400" b="0" i="0" u="none" strike="noStrike" dirty="0">
                          <a:effectLst/>
                          <a:latin typeface="+mj-lt"/>
                        </a:rPr>
                        <a:t> </a:t>
                      </a:r>
                      <a:r>
                        <a:rPr lang="en-US" sz="1400" b="0" i="0" u="none" strike="noStrike" dirty="0" err="1">
                          <a:effectLst/>
                          <a:latin typeface="+mj-lt"/>
                        </a:rPr>
                        <a:t>olması</a:t>
                      </a:r>
                      <a:r>
                        <a:rPr lang="en-US" sz="1400" b="0" i="0" u="none" strike="noStrike" dirty="0">
                          <a:effectLst/>
                          <a:latin typeface="+mj-lt"/>
                        </a:rPr>
                        <a:t> </a:t>
                      </a:r>
                    </a:p>
                  </a:txBody>
                  <a:tcPr marL="9525" marR="9525" marT="9525"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j-lt"/>
                          <a:ea typeface="+mn-ea"/>
                          <a:cs typeface="+mn-cs"/>
                          <a:sym typeface="Wingdings" panose="05000000000000000000" pitchFamily="2" charset="2"/>
                        </a:rPr>
                        <a:t></a:t>
                      </a:r>
                      <a:r>
                        <a:rPr kumimoji="0" lang="tr-TR" sz="1400" b="0" i="0" u="none" strike="noStrike" kern="1200" cap="none" spc="0" normalizeH="0" baseline="0" noProof="0" dirty="0" smtClean="0">
                          <a:ln>
                            <a:noFill/>
                          </a:ln>
                          <a:solidFill>
                            <a:prstClr val="black"/>
                          </a:solidFill>
                          <a:effectLst/>
                          <a:uLnTx/>
                          <a:uFillTx/>
                          <a:latin typeface="+mj-lt"/>
                          <a:ea typeface="+mn-ea"/>
                          <a:cs typeface="+mn-cs"/>
                        </a:rPr>
                        <a:t> Hala Güçlü </a:t>
                      </a:r>
                    </a:p>
                  </a:txBody>
                  <a:tcPr/>
                </a:tc>
                <a:extLst>
                  <a:ext uri="{0D108BD9-81ED-4DB2-BD59-A6C34878D82A}">
                    <a16:rowId xmlns:a16="http://schemas.microsoft.com/office/drawing/2014/main" val="1654141546"/>
                  </a:ext>
                </a:extLst>
              </a:tr>
              <a:tr h="404727">
                <a:tc>
                  <a:txBody>
                    <a:bodyPr/>
                    <a:lstStyle/>
                    <a:p>
                      <a:pPr algn="l" fontAlgn="t"/>
                      <a:r>
                        <a:rPr lang="en-US" sz="1400" b="0" i="0" u="none" strike="noStrike" dirty="0">
                          <a:effectLst/>
                          <a:latin typeface="+mj-lt"/>
                        </a:rPr>
                        <a:t>(G-13) </a:t>
                      </a:r>
                      <a:r>
                        <a:rPr lang="en-US" sz="1400" b="0" i="0" u="none" strike="noStrike" dirty="0" err="1">
                          <a:effectLst/>
                          <a:latin typeface="+mj-lt"/>
                        </a:rPr>
                        <a:t>Öğrenciler</a:t>
                      </a:r>
                      <a:r>
                        <a:rPr lang="en-US" sz="1400" b="0" i="0" u="none" strike="noStrike" dirty="0">
                          <a:effectLst/>
                          <a:latin typeface="+mj-lt"/>
                        </a:rPr>
                        <a:t> </a:t>
                      </a:r>
                      <a:r>
                        <a:rPr lang="en-US" sz="1400" b="0" i="0" u="none" strike="noStrike" dirty="0" err="1">
                          <a:effectLst/>
                          <a:latin typeface="+mj-lt"/>
                        </a:rPr>
                        <a:t>ve</a:t>
                      </a:r>
                      <a:r>
                        <a:rPr lang="en-US" sz="1400" b="0" i="0" u="none" strike="noStrike" dirty="0">
                          <a:effectLst/>
                          <a:latin typeface="+mj-lt"/>
                        </a:rPr>
                        <a:t> </a:t>
                      </a:r>
                      <a:r>
                        <a:rPr lang="en-US" sz="1400" b="0" i="0" u="none" strike="noStrike" dirty="0" err="1">
                          <a:effectLst/>
                          <a:latin typeface="+mj-lt"/>
                        </a:rPr>
                        <a:t>Öğretim</a:t>
                      </a:r>
                      <a:r>
                        <a:rPr lang="en-US" sz="1400" b="0" i="0" u="none" strike="noStrike" dirty="0">
                          <a:effectLst/>
                          <a:latin typeface="+mj-lt"/>
                        </a:rPr>
                        <a:t> </a:t>
                      </a:r>
                      <a:r>
                        <a:rPr lang="en-US" sz="1400" b="0" i="0" u="none" strike="noStrike" dirty="0" err="1">
                          <a:effectLst/>
                          <a:latin typeface="+mj-lt"/>
                        </a:rPr>
                        <a:t>Görevlileri</a:t>
                      </a:r>
                      <a:r>
                        <a:rPr lang="en-US" sz="1400" b="0" i="0" u="none" strike="noStrike" dirty="0">
                          <a:effectLst/>
                          <a:latin typeface="+mj-lt"/>
                        </a:rPr>
                        <a:t> </a:t>
                      </a:r>
                      <a:r>
                        <a:rPr lang="en-US" sz="1400" b="0" i="0" u="none" strike="noStrike" dirty="0" err="1">
                          <a:effectLst/>
                          <a:latin typeface="+mj-lt"/>
                        </a:rPr>
                        <a:t>için</a:t>
                      </a:r>
                      <a:r>
                        <a:rPr lang="en-US" sz="1400" b="0" i="0" u="none" strike="noStrike" dirty="0">
                          <a:effectLst/>
                          <a:latin typeface="+mj-lt"/>
                        </a:rPr>
                        <a:t> net </a:t>
                      </a:r>
                      <a:r>
                        <a:rPr lang="en-US" sz="1400" b="0" i="0" u="none" strike="noStrike" dirty="0" err="1">
                          <a:effectLst/>
                          <a:latin typeface="+mj-lt"/>
                        </a:rPr>
                        <a:t>tanımlanmış</a:t>
                      </a:r>
                      <a:r>
                        <a:rPr lang="en-US" sz="1400" b="0" i="0" u="none" strike="noStrike" dirty="0">
                          <a:effectLst/>
                          <a:latin typeface="+mj-lt"/>
                        </a:rPr>
                        <a:t> </a:t>
                      </a:r>
                      <a:r>
                        <a:rPr lang="en-US" sz="1400" b="0" i="0" u="none" strike="noStrike" dirty="0" err="1">
                          <a:effectLst/>
                          <a:latin typeface="+mj-lt"/>
                        </a:rPr>
                        <a:t>eğitim</a:t>
                      </a:r>
                      <a:r>
                        <a:rPr lang="en-US" sz="1400" b="0" i="0" u="none" strike="noStrike" dirty="0">
                          <a:effectLst/>
                          <a:latin typeface="+mj-lt"/>
                        </a:rPr>
                        <a:t> </a:t>
                      </a:r>
                      <a:r>
                        <a:rPr lang="en-US" sz="1400" b="0" i="0" u="none" strike="noStrike" dirty="0" err="1">
                          <a:effectLst/>
                          <a:latin typeface="+mj-lt"/>
                        </a:rPr>
                        <a:t>çıktılarının</a:t>
                      </a:r>
                      <a:r>
                        <a:rPr lang="en-US" sz="1400" b="0" i="0" u="none" strike="noStrike" dirty="0">
                          <a:effectLst/>
                          <a:latin typeface="+mj-lt"/>
                        </a:rPr>
                        <a:t> </a:t>
                      </a:r>
                      <a:r>
                        <a:rPr lang="en-US" sz="1400" b="0" i="0" u="none" strike="noStrike" dirty="0" err="1">
                          <a:effectLst/>
                          <a:latin typeface="+mj-lt"/>
                        </a:rPr>
                        <a:t>olması</a:t>
                      </a:r>
                      <a:endParaRPr lang="en-US" sz="1400" b="0" i="0" u="none" strike="noStrike" dirty="0">
                        <a:effectLst/>
                        <a:latin typeface="+mj-lt"/>
                      </a:endParaRPr>
                    </a:p>
                  </a:txBody>
                  <a:tcPr marL="9525" marR="9525" marT="9525"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j-lt"/>
                          <a:ea typeface="+mn-ea"/>
                          <a:cs typeface="+mn-cs"/>
                          <a:sym typeface="Wingdings" panose="05000000000000000000" pitchFamily="2" charset="2"/>
                        </a:rPr>
                        <a:t></a:t>
                      </a:r>
                      <a:r>
                        <a:rPr kumimoji="0" lang="tr-TR" sz="1400" b="0" i="0" u="none" strike="noStrike" kern="1200" cap="none" spc="0" normalizeH="0" baseline="0" noProof="0" dirty="0" smtClean="0">
                          <a:ln>
                            <a:noFill/>
                          </a:ln>
                          <a:solidFill>
                            <a:prstClr val="black"/>
                          </a:solidFill>
                          <a:effectLst/>
                          <a:uLnTx/>
                          <a:uFillTx/>
                          <a:latin typeface="+mj-lt"/>
                          <a:ea typeface="+mn-ea"/>
                          <a:cs typeface="+mn-cs"/>
                        </a:rPr>
                        <a:t> Hala Güçlü </a:t>
                      </a:r>
                    </a:p>
                  </a:txBody>
                  <a:tcPr/>
                </a:tc>
                <a:extLst>
                  <a:ext uri="{0D108BD9-81ED-4DB2-BD59-A6C34878D82A}">
                    <a16:rowId xmlns:a16="http://schemas.microsoft.com/office/drawing/2014/main" val="2775399828"/>
                  </a:ext>
                </a:extLst>
              </a:tr>
            </a:tbl>
          </a:graphicData>
        </a:graphic>
      </p:graphicFrame>
    </p:spTree>
    <p:extLst>
      <p:ext uri="{BB962C8B-B14F-4D97-AF65-F5344CB8AC3E}">
        <p14:creationId xmlns:p14="http://schemas.microsoft.com/office/powerpoint/2010/main" val="19388223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907704" y="111530"/>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20</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graphicFrame>
        <p:nvGraphicFramePr>
          <p:cNvPr id="10" name="Chart 9"/>
          <p:cNvGraphicFramePr>
            <a:graphicFrameLocks/>
          </p:cNvGraphicFramePr>
          <p:nvPr>
            <p:extLst>
              <p:ext uri="{D42A27DB-BD31-4B8C-83A1-F6EECF244321}">
                <p14:modId xmlns:p14="http://schemas.microsoft.com/office/powerpoint/2010/main" val="1793624795"/>
              </p:ext>
            </p:extLst>
          </p:nvPr>
        </p:nvGraphicFramePr>
        <p:xfrm>
          <a:off x="107504" y="708624"/>
          <a:ext cx="9001000" cy="59918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p14="http://schemas.microsoft.com/office/powerpoint/2010/main" val="3555387114"/>
              </p:ext>
            </p:extLst>
          </p:nvPr>
        </p:nvGraphicFramePr>
        <p:xfrm>
          <a:off x="467544" y="980729"/>
          <a:ext cx="8424936" cy="555818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459970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39F893C-C32F-4835-A1E5-850973405C58}" type="slidenum">
              <a:rPr lang="tr-TR" smtClean="0"/>
              <a:t>21</a:t>
            </a:fld>
            <a:endParaRPr lang="tr-TR"/>
          </a:p>
        </p:txBody>
      </p:sp>
      <p:sp>
        <p:nvSpPr>
          <p:cNvPr id="7" name="Metin kutusu 4"/>
          <p:cNvSpPr txBox="1">
            <a:spLocks noGrp="1"/>
          </p:cNvSpPr>
          <p:nvPr>
            <p:ph type="title"/>
          </p:nvPr>
        </p:nvSpPr>
        <p:spPr>
          <a:xfrm>
            <a:off x="2819371" y="108195"/>
            <a:ext cx="6480720"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pic>
        <p:nvPicPr>
          <p:cNvPr id="8" name="Resim 5"/>
          <p:cNvPicPr/>
          <p:nvPr/>
        </p:nvPicPr>
        <p:blipFill>
          <a:blip r:embed="rId2"/>
          <a:stretch>
            <a:fillRect/>
          </a:stretch>
        </p:blipFill>
        <p:spPr>
          <a:xfrm>
            <a:off x="107504" y="132560"/>
            <a:ext cx="2736304" cy="576064"/>
          </a:xfrm>
          <a:prstGeom prst="rect">
            <a:avLst/>
          </a:prstGeom>
        </p:spPr>
      </p:pic>
      <p:graphicFrame>
        <p:nvGraphicFramePr>
          <p:cNvPr id="10" name="Content Placeholder 9"/>
          <p:cNvGraphicFramePr>
            <a:graphicFrameLocks noGrp="1"/>
          </p:cNvGraphicFramePr>
          <p:nvPr>
            <p:ph idx="1"/>
            <p:extLst>
              <p:ext uri="{D42A27DB-BD31-4B8C-83A1-F6EECF244321}">
                <p14:modId xmlns:p14="http://schemas.microsoft.com/office/powerpoint/2010/main" val="4110881075"/>
              </p:ext>
            </p:extLst>
          </p:nvPr>
        </p:nvGraphicFramePr>
        <p:xfrm>
          <a:off x="323528" y="1124744"/>
          <a:ext cx="8363272" cy="52316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013828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005768" y="980526"/>
            <a:ext cx="7495803"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 (</a:t>
            </a:r>
            <a:r>
              <a:rPr lang="en-US" sz="3600" b="1" dirty="0" smtClean="0">
                <a:solidFill>
                  <a:srgbClr val="FF0000"/>
                </a:solidFill>
                <a:effectLst>
                  <a:outerShdw blurRad="38100" dist="38100" dir="2700000" algn="tl">
                    <a:srgbClr val="000000">
                      <a:alpha val="43137"/>
                    </a:srgbClr>
                  </a:outerShdw>
                </a:effectLst>
              </a:rPr>
              <a:t>2020</a:t>
            </a:r>
            <a:r>
              <a:rPr lang="tr-TR" sz="3600" b="1" dirty="0" smtClean="0">
                <a:solidFill>
                  <a:srgbClr val="FF0000"/>
                </a:solidFill>
                <a:effectLst>
                  <a:outerShdw blurRad="38100" dist="38100" dir="2700000" algn="tl">
                    <a:srgbClr val="000000">
                      <a:alpha val="43137"/>
                    </a:srgbClr>
                  </a:outerShdw>
                </a:effectLst>
              </a:rPr>
              <a:t>)</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22</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graphicFrame>
        <p:nvGraphicFramePr>
          <p:cNvPr id="102" name="Table 101"/>
          <p:cNvGraphicFramePr>
            <a:graphicFrameLocks noGrp="1"/>
          </p:cNvGraphicFramePr>
          <p:nvPr>
            <p:extLst>
              <p:ext uri="{D42A27DB-BD31-4B8C-83A1-F6EECF244321}">
                <p14:modId xmlns:p14="http://schemas.microsoft.com/office/powerpoint/2010/main" val="550043290"/>
              </p:ext>
            </p:extLst>
          </p:nvPr>
        </p:nvGraphicFramePr>
        <p:xfrm>
          <a:off x="2218644" y="1882276"/>
          <a:ext cx="5072568" cy="4539842"/>
        </p:xfrm>
        <a:graphic>
          <a:graphicData uri="http://schemas.openxmlformats.org/drawingml/2006/table">
            <a:tbl>
              <a:tblPr/>
              <a:tblGrid>
                <a:gridCol w="413408">
                  <a:extLst>
                    <a:ext uri="{9D8B030D-6E8A-4147-A177-3AD203B41FA5}">
                      <a16:colId xmlns:a16="http://schemas.microsoft.com/office/drawing/2014/main" val="3260203615"/>
                    </a:ext>
                  </a:extLst>
                </a:gridCol>
                <a:gridCol w="370642">
                  <a:extLst>
                    <a:ext uri="{9D8B030D-6E8A-4147-A177-3AD203B41FA5}">
                      <a16:colId xmlns:a16="http://schemas.microsoft.com/office/drawing/2014/main" val="2504526781"/>
                    </a:ext>
                  </a:extLst>
                </a:gridCol>
                <a:gridCol w="456175">
                  <a:extLst>
                    <a:ext uri="{9D8B030D-6E8A-4147-A177-3AD203B41FA5}">
                      <a16:colId xmlns:a16="http://schemas.microsoft.com/office/drawing/2014/main" val="817999019"/>
                    </a:ext>
                  </a:extLst>
                </a:gridCol>
                <a:gridCol w="456175">
                  <a:extLst>
                    <a:ext uri="{9D8B030D-6E8A-4147-A177-3AD203B41FA5}">
                      <a16:colId xmlns:a16="http://schemas.microsoft.com/office/drawing/2014/main" val="1795284082"/>
                    </a:ext>
                  </a:extLst>
                </a:gridCol>
                <a:gridCol w="498941">
                  <a:extLst>
                    <a:ext uri="{9D8B030D-6E8A-4147-A177-3AD203B41FA5}">
                      <a16:colId xmlns:a16="http://schemas.microsoft.com/office/drawing/2014/main" val="3363121789"/>
                    </a:ext>
                  </a:extLst>
                </a:gridCol>
                <a:gridCol w="456175">
                  <a:extLst>
                    <a:ext uri="{9D8B030D-6E8A-4147-A177-3AD203B41FA5}">
                      <a16:colId xmlns:a16="http://schemas.microsoft.com/office/drawing/2014/main" val="19557404"/>
                    </a:ext>
                  </a:extLst>
                </a:gridCol>
                <a:gridCol w="185321">
                  <a:extLst>
                    <a:ext uri="{9D8B030D-6E8A-4147-A177-3AD203B41FA5}">
                      <a16:colId xmlns:a16="http://schemas.microsoft.com/office/drawing/2014/main" val="3493501077"/>
                    </a:ext>
                  </a:extLst>
                </a:gridCol>
                <a:gridCol w="456175">
                  <a:extLst>
                    <a:ext uri="{9D8B030D-6E8A-4147-A177-3AD203B41FA5}">
                      <a16:colId xmlns:a16="http://schemas.microsoft.com/office/drawing/2014/main" val="3094153416"/>
                    </a:ext>
                  </a:extLst>
                </a:gridCol>
                <a:gridCol w="731780">
                  <a:extLst>
                    <a:ext uri="{9D8B030D-6E8A-4147-A177-3AD203B41FA5}">
                      <a16:colId xmlns:a16="http://schemas.microsoft.com/office/drawing/2014/main" val="3766221631"/>
                    </a:ext>
                  </a:extLst>
                </a:gridCol>
                <a:gridCol w="456175">
                  <a:extLst>
                    <a:ext uri="{9D8B030D-6E8A-4147-A177-3AD203B41FA5}">
                      <a16:colId xmlns:a16="http://schemas.microsoft.com/office/drawing/2014/main" val="2934602495"/>
                    </a:ext>
                  </a:extLst>
                </a:gridCol>
                <a:gridCol w="591601">
                  <a:extLst>
                    <a:ext uri="{9D8B030D-6E8A-4147-A177-3AD203B41FA5}">
                      <a16:colId xmlns:a16="http://schemas.microsoft.com/office/drawing/2014/main" val="179221137"/>
                    </a:ext>
                  </a:extLst>
                </a:gridCol>
              </a:tblGrid>
              <a:tr h="227554">
                <a:tc gridSpan="11">
                  <a:txBody>
                    <a:bodyPr/>
                    <a:lstStyle/>
                    <a:p>
                      <a:pPr algn="ctr" fontAlgn="ctr"/>
                      <a:r>
                        <a:rPr lang="en-US" sz="1500" b="1" i="0" u="none" strike="noStrike" dirty="0">
                          <a:solidFill>
                            <a:srgbClr val="000000"/>
                          </a:solidFill>
                          <a:effectLst/>
                          <a:latin typeface="Tahoma" panose="020B0604030504040204" pitchFamily="34" charset="0"/>
                        </a:rPr>
                        <a:t>DÜZELTİCİ FAALİYET FORMU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9365667"/>
                  </a:ext>
                </a:extLst>
              </a:tr>
              <a:tr h="135110">
                <a:tc>
                  <a:txBody>
                    <a:bodyPr/>
                    <a:lstStyle/>
                    <a:p>
                      <a:pPr algn="l" fontAlgn="b"/>
                      <a:r>
                        <a:rPr lang="en-US" sz="700" b="1" i="0" u="none" strike="noStrike">
                          <a:solidFill>
                            <a:srgbClr val="000000"/>
                          </a:solidFill>
                          <a:effectLst/>
                          <a:latin typeface="Tahoma" panose="020B0604030504040204" pitchFamily="34" charset="0"/>
                        </a:rPr>
                        <a:t>DF NO</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n-US" sz="700" b="0" i="0" u="none" strike="noStrike">
                          <a:solidFill>
                            <a:srgbClr val="000000"/>
                          </a:solidFill>
                          <a:effectLst/>
                          <a:latin typeface="Tahoma" panose="020B0604030504040204" pitchFamily="34" charset="0"/>
                        </a:rPr>
                        <a:t>2020-0082</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800" b="1" i="0" u="none" strike="noStrike">
                          <a:solidFill>
                            <a:srgbClr val="000000"/>
                          </a:solidFill>
                          <a:effectLst/>
                          <a:latin typeface="Tahoma" panose="020B0604030504040204" pitchFamily="34" charset="0"/>
                        </a:rPr>
                        <a:t>Tarih:</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Tahoma" panose="020B0604030504040204" pitchFamily="34" charset="0"/>
                        </a:rPr>
                        <a:t>27.01.2020</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fontAlgn="b"/>
                      <a:r>
                        <a:rPr lang="en-US" sz="700" b="0" i="0" u="none" strike="noStrike">
                          <a:solidFill>
                            <a:srgbClr val="000000"/>
                          </a:solidFill>
                          <a:effectLst/>
                          <a:latin typeface="Tahoma" panose="020B0604030504040204" pitchFamily="34" charset="0"/>
                        </a:rPr>
                        <a:t>Tekrarlayan Bir Uygunsuzluk mu?</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800" b="0" i="0" u="none" strike="noStrike">
                          <a:solidFill>
                            <a:srgbClr val="000000"/>
                          </a:solidFill>
                          <a:effectLst/>
                          <a:latin typeface="Tahoma" panose="020B0604030504040204" pitchFamily="34" charset="0"/>
                        </a:rPr>
                        <a:t>E</a:t>
                      </a:r>
                      <a:endParaRPr lang="en-US" sz="800" b="0" i="0" u="none" strike="noStrike">
                        <a:solidFill>
                          <a:srgbClr val="000000"/>
                        </a:solidFill>
                        <a:effectLst/>
                        <a:latin typeface="Calibri" panose="020F0502020204030204" pitchFamily="34" charset="0"/>
                      </a:endParaRPr>
                    </a:p>
                  </a:txBody>
                  <a:tcPr marL="0" marR="0" marT="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Tahoma" panose="020B0604030504040204" pitchFamily="34" charset="0"/>
                        </a:rPr>
                        <a:t>H</a:t>
                      </a:r>
                      <a:endParaRPr lang="en-US" sz="800" b="0" i="0" u="none" strike="noStrike">
                        <a:solidFill>
                          <a:srgbClr val="000000"/>
                        </a:solidFill>
                        <a:effectLst/>
                        <a:latin typeface="Calibri" panose="020F0502020204030204" pitchFamily="34" charset="0"/>
                      </a:endParaRPr>
                    </a:p>
                  </a:txBody>
                  <a:tcPr marL="0" marR="0" marT="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8859224"/>
                  </a:ext>
                </a:extLst>
              </a:tr>
              <a:tr h="113777">
                <a:tc>
                  <a:txBody>
                    <a:bodyPr/>
                    <a:lstStyle/>
                    <a:p>
                      <a:pPr algn="l" fontAlgn="b"/>
                      <a:r>
                        <a:rPr lang="en-US" sz="7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8322386"/>
                  </a:ext>
                </a:extLst>
              </a:tr>
              <a:tr h="120888">
                <a:tc gridSpan="2">
                  <a:txBody>
                    <a:bodyPr/>
                    <a:lstStyle/>
                    <a:p>
                      <a:pPr algn="l" fontAlgn="b"/>
                      <a:r>
                        <a:rPr lang="en-US" sz="700" b="1" i="0" u="none" strike="noStrike">
                          <a:solidFill>
                            <a:srgbClr val="000000"/>
                          </a:solidFill>
                          <a:effectLst/>
                          <a:latin typeface="Tahoma" panose="020B0604030504040204" pitchFamily="34" charset="0"/>
                        </a:rPr>
                        <a:t>TESPİT YERİ</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hMerge="1">
                  <a:txBody>
                    <a:bodyPr/>
                    <a:lstStyle/>
                    <a:p>
                      <a:endParaRPr lang="en-US"/>
                    </a:p>
                  </a:txBody>
                  <a:tcPr/>
                </a:tc>
                <a:tc gridSpan="3">
                  <a:txBody>
                    <a:bodyPr/>
                    <a:lstStyle/>
                    <a:p>
                      <a:pPr algn="l" fontAlgn="b"/>
                      <a:r>
                        <a:rPr lang="en-US" sz="700" b="0" i="0" u="none" strike="noStrike">
                          <a:solidFill>
                            <a:srgbClr val="000000"/>
                          </a:solidFill>
                          <a:effectLst/>
                          <a:latin typeface="Tahoma" panose="020B0604030504040204" pitchFamily="34" charset="0"/>
                        </a:rPr>
                        <a:t>İç Denetim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a:txBody>
                    <a:bodyPr/>
                    <a:lstStyle/>
                    <a:p>
                      <a:pPr algn="ctr" fontAlgn="b"/>
                      <a:r>
                        <a:rPr lang="en-US" sz="700" b="1" i="0" u="none" strike="noStrike">
                          <a:solidFill>
                            <a:srgbClr val="FFFFFF"/>
                          </a:solidFill>
                          <a:effectLst/>
                          <a:latin typeface="Wingdings" panose="05000000000000000000" pitchFamily="2" charset="2"/>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en-US" sz="700" b="0" i="0" u="none" strike="noStrike">
                          <a:solidFill>
                            <a:srgbClr val="000000"/>
                          </a:solidFill>
                          <a:effectLst/>
                          <a:latin typeface="Tahoma" panose="020B0604030504040204" pitchFamily="34" charset="0"/>
                        </a:rPr>
                        <a:t>İç Müşteri Memnuniyetsizliği</a:t>
                      </a:r>
                    </a:p>
                  </a:txBody>
                  <a:tcPr marL="0" marR="0" marT="0" marB="0" anchor="b">
                    <a:lnL>
                      <a:noFill/>
                    </a:lnL>
                    <a:lnR>
                      <a:noFill/>
                    </a:lnR>
                    <a:lnT>
                      <a:noFill/>
                    </a:lnT>
                    <a:lnB>
                      <a:noFill/>
                    </a:lnB>
                  </a:tcPr>
                </a:tc>
                <a:tc hMerge="1">
                  <a:txBody>
                    <a:bodyPr/>
                    <a:lstStyle/>
                    <a:p>
                      <a:endParaRPr lang="en-US"/>
                    </a:p>
                  </a:txBody>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5248569"/>
                  </a:ext>
                </a:extLst>
              </a:tr>
              <a:tr h="120888">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gridSpan="3">
                  <a:txBody>
                    <a:bodyPr/>
                    <a:lstStyle/>
                    <a:p>
                      <a:pPr algn="l" fontAlgn="b"/>
                      <a:r>
                        <a:rPr lang="en-US" sz="700" b="0" i="0" u="none" strike="noStrike">
                          <a:solidFill>
                            <a:srgbClr val="000000"/>
                          </a:solidFill>
                          <a:effectLst/>
                          <a:latin typeface="Tahoma" panose="020B0604030504040204" pitchFamily="34" charset="0"/>
                        </a:rPr>
                        <a:t>Dış Denetim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en-US" sz="700" b="0" i="0" u="none" strike="noStrike">
                          <a:solidFill>
                            <a:srgbClr val="000000"/>
                          </a:solidFill>
                          <a:effectLst/>
                          <a:latin typeface="Tahoma" panose="020B0604030504040204" pitchFamily="34" charset="0"/>
                        </a:rPr>
                        <a:t>Dış Müşteri Memnuniyetsizliği</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5181350"/>
                  </a:ext>
                </a:extLst>
              </a:tr>
              <a:tr h="135110">
                <a:tc>
                  <a:txBody>
                    <a:bodyPr/>
                    <a:lstStyle/>
                    <a:p>
                      <a:pPr algn="l" fontAlgn="b"/>
                      <a:r>
                        <a:rPr lang="en-US" sz="8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gridSpan="2">
                  <a:txBody>
                    <a:bodyPr/>
                    <a:lstStyle/>
                    <a:p>
                      <a:pPr algn="l" fontAlgn="b"/>
                      <a:r>
                        <a:rPr lang="en-US" sz="700" b="0" i="0" u="none" strike="noStrike">
                          <a:solidFill>
                            <a:srgbClr val="000000"/>
                          </a:solidFill>
                          <a:effectLst/>
                          <a:latin typeface="Tahoma" panose="020B0604030504040204" pitchFamily="34" charset="0"/>
                        </a:rPr>
                        <a:t>Eğitim Sonuçları</a:t>
                      </a:r>
                    </a:p>
                  </a:txBody>
                  <a:tcPr marL="0" marR="0" marT="0" marB="0" anchor="b">
                    <a:lnL>
                      <a:noFill/>
                    </a:lnL>
                    <a:lnR>
                      <a:noFill/>
                    </a:lnR>
                    <a:lnT>
                      <a:noFill/>
                    </a:lnT>
                    <a:lnB>
                      <a:noFill/>
                    </a:lnB>
                  </a:tcPr>
                </a:tc>
                <a:tc hMerge="1">
                  <a:txBody>
                    <a:bodyPr/>
                    <a:lstStyle/>
                    <a:p>
                      <a:endParaRPr lang="en-US"/>
                    </a:p>
                  </a:txBody>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en-US" sz="700" b="0" i="0" u="none" strike="noStrike">
                          <a:solidFill>
                            <a:srgbClr val="000000"/>
                          </a:solidFill>
                          <a:effectLst/>
                          <a:latin typeface="Tahoma" panose="020B0604030504040204" pitchFamily="34" charset="0"/>
                        </a:rPr>
                        <a:t>Çalışan Memnuniyetsizliği</a:t>
                      </a:r>
                    </a:p>
                  </a:txBody>
                  <a:tcPr marL="0" marR="0" marT="0" marB="0" anchor="b">
                    <a:lnL>
                      <a:noFill/>
                    </a:lnL>
                    <a:lnR>
                      <a:noFill/>
                    </a:lnR>
                    <a:lnT>
                      <a:noFill/>
                    </a:lnT>
                    <a:lnB>
                      <a:noFill/>
                    </a:lnB>
                  </a:tcPr>
                </a:tc>
                <a:tc hMerge="1">
                  <a:txBody>
                    <a:bodyPr/>
                    <a:lstStyle/>
                    <a:p>
                      <a:endParaRPr lang="en-US"/>
                    </a:p>
                  </a:txBody>
                  <a:tcPr/>
                </a:tc>
                <a:tc>
                  <a:txBody>
                    <a:bodyPr/>
                    <a:lstStyle/>
                    <a:p>
                      <a:pPr algn="l" fontAlgn="b"/>
                      <a:endParaRPr lang="en-US" sz="800" b="0" i="0" u="none" strike="noStrike">
                        <a:solidFill>
                          <a:srgbClr val="000000"/>
                        </a:solidFill>
                        <a:effectLst/>
                        <a:latin typeface="Tahoma" panose="020B060403050404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8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5760359"/>
                  </a:ext>
                </a:extLst>
              </a:tr>
              <a:tr h="135110">
                <a:tc>
                  <a:txBody>
                    <a:bodyPr/>
                    <a:lstStyle/>
                    <a:p>
                      <a:pPr algn="l" fontAlgn="b"/>
                      <a:r>
                        <a:rPr lang="en-US" sz="8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gridSpan="3">
                  <a:txBody>
                    <a:bodyPr/>
                    <a:lstStyle/>
                    <a:p>
                      <a:pPr algn="l" fontAlgn="b"/>
                      <a:r>
                        <a:rPr lang="en-US" sz="700" b="0" i="0" u="none" strike="noStrike">
                          <a:solidFill>
                            <a:srgbClr val="000000"/>
                          </a:solidFill>
                          <a:effectLst/>
                          <a:latin typeface="Tahoma" panose="020B0604030504040204" pitchFamily="34" charset="0"/>
                        </a:rPr>
                        <a:t>Personel Performans Değerlendirme</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en-US" sz="700" b="0" i="0" u="none" strike="noStrike">
                          <a:solidFill>
                            <a:srgbClr val="000000"/>
                          </a:solidFill>
                          <a:effectLst/>
                          <a:latin typeface="Tahoma" panose="020B0604030504040204" pitchFamily="34" charset="0"/>
                        </a:rPr>
                        <a:t>Kalite Hedef Uygunsuzluğu</a:t>
                      </a:r>
                    </a:p>
                  </a:txBody>
                  <a:tcPr marL="0" marR="0" marT="0" marB="0" anchor="b">
                    <a:lnL>
                      <a:noFill/>
                    </a:lnL>
                    <a:lnR>
                      <a:noFill/>
                    </a:lnR>
                    <a:lnT>
                      <a:noFill/>
                    </a:lnT>
                    <a:lnB>
                      <a:noFill/>
                    </a:lnB>
                  </a:tcPr>
                </a:tc>
                <a:tc hMerge="1">
                  <a:txBody>
                    <a:bodyPr/>
                    <a:lstStyle/>
                    <a:p>
                      <a:endParaRPr lang="en-US"/>
                    </a:p>
                  </a:txBody>
                  <a:tcPr/>
                </a:tc>
                <a:tc>
                  <a:txBody>
                    <a:bodyPr/>
                    <a:lstStyle/>
                    <a:p>
                      <a:pPr algn="l" fontAlgn="b"/>
                      <a:endParaRPr lang="en-US" sz="800" b="0" i="0" u="none" strike="noStrike">
                        <a:solidFill>
                          <a:srgbClr val="000000"/>
                        </a:solidFill>
                        <a:effectLst/>
                        <a:latin typeface="Tahoma" panose="020B060403050404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1" i="0" u="none" strike="noStrike">
                          <a:solidFill>
                            <a:srgbClr val="000000"/>
                          </a:solidFill>
                          <a:effectLst/>
                          <a:latin typeface="Tahoma" panose="020B0604030504040204" pitchFamily="34" charset="0"/>
                        </a:rPr>
                        <a:t>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290758"/>
                  </a:ext>
                </a:extLst>
              </a:tr>
              <a:tr h="135110">
                <a:tc>
                  <a:txBody>
                    <a:bodyPr/>
                    <a:lstStyle/>
                    <a:p>
                      <a:pPr algn="l" fontAlgn="b"/>
                      <a:r>
                        <a:rPr lang="en-US" sz="8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gridSpan="3">
                  <a:txBody>
                    <a:bodyPr/>
                    <a:lstStyle/>
                    <a:p>
                      <a:pPr algn="l" fontAlgn="b"/>
                      <a:r>
                        <a:rPr lang="en-US" sz="700" b="0" i="0" u="none" strike="noStrike">
                          <a:solidFill>
                            <a:srgbClr val="000000"/>
                          </a:solidFill>
                          <a:effectLst/>
                          <a:latin typeface="Tahoma" panose="020B0604030504040204" pitchFamily="34" charset="0"/>
                        </a:rPr>
                        <a:t>Tedarikçi Değerlendirme</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en-US" sz="700" b="0" i="0" u="none" strike="noStrike">
                          <a:solidFill>
                            <a:srgbClr val="000000"/>
                          </a:solidFill>
                          <a:effectLst/>
                          <a:latin typeface="Tahoma" panose="020B0604030504040204" pitchFamily="34" charset="0"/>
                        </a:rPr>
                        <a:t>Dokümantasyon</a:t>
                      </a:r>
                    </a:p>
                  </a:txBody>
                  <a:tcPr marL="0" marR="0" marT="0" marB="0" anchor="b">
                    <a:lnL>
                      <a:noFill/>
                    </a:lnL>
                    <a:lnR>
                      <a:noFill/>
                    </a:lnR>
                    <a:lnT>
                      <a:noFill/>
                    </a:lnT>
                    <a:lnB>
                      <a:noFill/>
                    </a:lnB>
                  </a:tcPr>
                </a:tc>
                <a:tc hMerge="1">
                  <a:txBody>
                    <a:bodyPr/>
                    <a:lstStyle/>
                    <a:p>
                      <a:endParaRPr lang="en-US"/>
                    </a:p>
                  </a:txBody>
                  <a:tcPr/>
                </a:tc>
                <a:tc>
                  <a:txBody>
                    <a:bodyPr/>
                    <a:lstStyle/>
                    <a:p>
                      <a:pPr algn="l" fontAlgn="b"/>
                      <a:endParaRPr lang="en-US" sz="800" b="0" i="0" u="none" strike="noStrike">
                        <a:solidFill>
                          <a:srgbClr val="000000"/>
                        </a:solidFill>
                        <a:effectLst/>
                        <a:latin typeface="Tahoma" panose="020B060403050404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402700"/>
                  </a:ext>
                </a:extLst>
              </a:tr>
              <a:tr h="135110">
                <a:tc>
                  <a:txBody>
                    <a:bodyPr/>
                    <a:lstStyle/>
                    <a:p>
                      <a:pPr algn="l" fontAlgn="b"/>
                      <a:r>
                        <a:rPr lang="en-US" sz="8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gridSpan="3">
                  <a:txBody>
                    <a:bodyPr/>
                    <a:lstStyle/>
                    <a:p>
                      <a:pPr algn="l" fontAlgn="b"/>
                      <a:r>
                        <a:rPr lang="en-US" sz="700" b="0" i="0" u="none" strike="noStrike">
                          <a:solidFill>
                            <a:srgbClr val="000000"/>
                          </a:solidFill>
                          <a:effectLst/>
                          <a:latin typeface="Tahoma" panose="020B0604030504040204" pitchFamily="34" charset="0"/>
                        </a:rPr>
                        <a:t>İşgüvenliği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en-US" sz="700" b="0" i="0" u="none" strike="noStrike">
                          <a:solidFill>
                            <a:srgbClr val="000000"/>
                          </a:solidFill>
                          <a:effectLst/>
                          <a:latin typeface="Tahoma" panose="020B0604030504040204" pitchFamily="34" charset="0"/>
                        </a:rPr>
                        <a:t>Diğer (Açıklayınız)</a:t>
                      </a:r>
                    </a:p>
                  </a:txBody>
                  <a:tcPr marL="0" marR="0" marT="0" marB="0" anchor="b">
                    <a:lnL>
                      <a:noFill/>
                    </a:lnL>
                    <a:lnR>
                      <a:noFill/>
                    </a:lnR>
                    <a:lnT>
                      <a:noFill/>
                    </a:lnT>
                    <a:lnB>
                      <a:noFill/>
                    </a:lnB>
                  </a:tcPr>
                </a:tc>
                <a:tc hMerge="1">
                  <a:txBody>
                    <a:bodyPr/>
                    <a:lstStyle/>
                    <a:p>
                      <a:endParaRPr lang="en-US"/>
                    </a:p>
                  </a:txBody>
                  <a:tcPr/>
                </a:tc>
                <a:tc>
                  <a:txBody>
                    <a:bodyPr/>
                    <a:lstStyle/>
                    <a:p>
                      <a:pPr algn="l" fontAlgn="b"/>
                      <a:endParaRPr lang="en-US" sz="800" b="0" i="0" u="none" strike="noStrike">
                        <a:solidFill>
                          <a:srgbClr val="000000"/>
                        </a:solidFill>
                        <a:effectLst/>
                        <a:latin typeface="Tahoma" panose="020B060403050404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7245019"/>
                  </a:ext>
                </a:extLst>
              </a:tr>
              <a:tr h="135110">
                <a:tc>
                  <a:txBody>
                    <a:bodyPr/>
                    <a:lstStyle/>
                    <a:p>
                      <a:pPr algn="l" fontAlgn="b"/>
                      <a:r>
                        <a:rPr lang="en-US" sz="8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gridSpan="2">
                  <a:txBody>
                    <a:bodyPr/>
                    <a:lstStyle/>
                    <a:p>
                      <a:pPr algn="l" fontAlgn="b"/>
                      <a:r>
                        <a:rPr lang="en-US" sz="700" b="0" i="0" u="none" strike="noStrike">
                          <a:solidFill>
                            <a:srgbClr val="000000"/>
                          </a:solidFill>
                          <a:effectLst/>
                          <a:latin typeface="Tahoma" panose="020B0604030504040204" pitchFamily="34" charset="0"/>
                        </a:rPr>
                        <a:t>Acil Durumlar</a:t>
                      </a:r>
                    </a:p>
                  </a:txBody>
                  <a:tcPr marL="0" marR="0" marT="0" marB="0" anchor="b">
                    <a:lnL>
                      <a:noFill/>
                    </a:lnL>
                    <a:lnR>
                      <a:noFill/>
                    </a:lnR>
                    <a:lnT>
                      <a:noFill/>
                    </a:lnT>
                    <a:lnB>
                      <a:noFill/>
                    </a:lnB>
                  </a:tcPr>
                </a:tc>
                <a:tc hMerge="1">
                  <a:txBody>
                    <a:bodyPr/>
                    <a:lstStyle/>
                    <a:p>
                      <a:endParaRPr lang="en-US"/>
                    </a:p>
                  </a:txBody>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en-US" sz="700" b="0" i="0" u="none" strike="noStrike">
                          <a:solidFill>
                            <a:srgbClr val="000000"/>
                          </a:solidFill>
                          <a:effectLst/>
                          <a:latin typeface="Tahoma" panose="020B0604030504040204" pitchFamily="34" charset="0"/>
                        </a:rPr>
                        <a:t>Diğer (Açıklayınız)</a:t>
                      </a:r>
                    </a:p>
                  </a:txBody>
                  <a:tcPr marL="0" marR="0" marT="0" marB="0" anchor="b">
                    <a:lnL>
                      <a:noFill/>
                    </a:lnL>
                    <a:lnR>
                      <a:noFill/>
                    </a:lnR>
                    <a:lnT>
                      <a:noFill/>
                    </a:lnT>
                    <a:lnB>
                      <a:noFill/>
                    </a:lnB>
                  </a:tcPr>
                </a:tc>
                <a:tc hMerge="1">
                  <a:txBody>
                    <a:bodyPr/>
                    <a:lstStyle/>
                    <a:p>
                      <a:endParaRPr lang="en-US"/>
                    </a:p>
                  </a:txBody>
                  <a:tcPr/>
                </a:tc>
                <a:tc>
                  <a:txBody>
                    <a:bodyPr/>
                    <a:lstStyle/>
                    <a:p>
                      <a:pPr algn="l" fontAlgn="b"/>
                      <a:endParaRPr lang="en-US" sz="800" b="0" i="0" u="none" strike="noStrike">
                        <a:solidFill>
                          <a:srgbClr val="000000"/>
                        </a:solidFill>
                        <a:effectLst/>
                        <a:latin typeface="Tahoma" panose="020B060403050404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6291072"/>
                  </a:ext>
                </a:extLst>
              </a:tr>
              <a:tr h="135110">
                <a:tc>
                  <a:txBody>
                    <a:bodyPr/>
                    <a:lstStyle/>
                    <a:p>
                      <a:pPr algn="l" fontAlgn="b"/>
                      <a:r>
                        <a:rPr lang="en-US" sz="8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gridSpan="2">
                  <a:txBody>
                    <a:bodyPr/>
                    <a:lstStyle/>
                    <a:p>
                      <a:pPr algn="l" fontAlgn="b"/>
                      <a:r>
                        <a:rPr lang="en-US" sz="700" b="0" i="0" u="none" strike="noStrike">
                          <a:solidFill>
                            <a:srgbClr val="000000"/>
                          </a:solidFill>
                          <a:effectLst/>
                          <a:latin typeface="Tahoma" panose="020B0604030504040204" pitchFamily="34" charset="0"/>
                        </a:rPr>
                        <a:t>Veri Analizi</a:t>
                      </a:r>
                    </a:p>
                  </a:txBody>
                  <a:tcPr marL="0" marR="0" marT="0" marB="0" anchor="b">
                    <a:lnL>
                      <a:noFill/>
                    </a:lnL>
                    <a:lnR>
                      <a:noFill/>
                    </a:lnR>
                    <a:lnT>
                      <a:noFill/>
                    </a:lnT>
                    <a:lnB>
                      <a:noFill/>
                    </a:lnB>
                  </a:tcPr>
                </a:tc>
                <a:tc hMerge="1">
                  <a:txBody>
                    <a:bodyPr/>
                    <a:lstStyle/>
                    <a:p>
                      <a:endParaRPr lang="en-US"/>
                    </a:p>
                  </a:txBody>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en-US" sz="700" b="0" i="0" u="none" strike="noStrike">
                          <a:solidFill>
                            <a:srgbClr val="000000"/>
                          </a:solidFill>
                          <a:effectLst/>
                          <a:latin typeface="Tahoma" panose="020B0604030504040204" pitchFamily="34" charset="0"/>
                        </a:rPr>
                        <a:t>Diğer (Açıklayınız)</a:t>
                      </a:r>
                    </a:p>
                  </a:txBody>
                  <a:tcPr marL="0" marR="0" marT="0" marB="0" anchor="b">
                    <a:lnL>
                      <a:noFill/>
                    </a:lnL>
                    <a:lnR>
                      <a:noFill/>
                    </a:lnR>
                    <a:lnT>
                      <a:noFill/>
                    </a:lnT>
                    <a:lnB>
                      <a:noFill/>
                    </a:lnB>
                  </a:tcPr>
                </a:tc>
                <a:tc hMerge="1">
                  <a:txBody>
                    <a:bodyPr/>
                    <a:lstStyle/>
                    <a:p>
                      <a:endParaRPr lang="en-US"/>
                    </a:p>
                  </a:txBody>
                  <a:tcPr/>
                </a:tc>
                <a:tc>
                  <a:txBody>
                    <a:bodyPr/>
                    <a:lstStyle/>
                    <a:p>
                      <a:pPr algn="l" fontAlgn="b"/>
                      <a:endParaRPr lang="en-US" sz="800" b="0" i="0" u="none" strike="noStrike">
                        <a:solidFill>
                          <a:srgbClr val="000000"/>
                        </a:solidFill>
                        <a:effectLst/>
                        <a:latin typeface="Tahoma" panose="020B060403050404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3671499"/>
                  </a:ext>
                </a:extLst>
              </a:tr>
              <a:tr h="113777">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Tahoma" panose="020B060403050404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6751531"/>
                  </a:ext>
                </a:extLst>
              </a:tr>
              <a:tr h="120888">
                <a:tc gridSpan="11">
                  <a:txBody>
                    <a:bodyPr/>
                    <a:lstStyle/>
                    <a:p>
                      <a:pPr algn="l" fontAlgn="b"/>
                      <a:r>
                        <a:rPr lang="en-US" sz="700" b="1" i="0" u="none" strike="noStrike">
                          <a:solidFill>
                            <a:srgbClr val="000000"/>
                          </a:solidFill>
                          <a:effectLst/>
                          <a:latin typeface="Tahoma" panose="020B0604030504040204" pitchFamily="34" charset="0"/>
                        </a:rPr>
                        <a:t>UYGUNSUZLUK TANIMI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81333932"/>
                  </a:ext>
                </a:extLst>
              </a:tr>
              <a:tr h="122785">
                <a:tc gridSpan="11">
                  <a:txBody>
                    <a:bodyPr/>
                    <a:lstStyle/>
                    <a:p>
                      <a:pPr algn="l" fontAlgn="b"/>
                      <a:r>
                        <a:rPr lang="en-US" sz="700" b="0" i="0" u="none" strike="noStrike">
                          <a:solidFill>
                            <a:srgbClr val="000000"/>
                          </a:solidFill>
                          <a:effectLst/>
                          <a:latin typeface="Tahoma" panose="020B0604030504040204" pitchFamily="34" charset="0"/>
                        </a:rPr>
                        <a:t>Kalite Hedefleri gerçekleşme oranının hedefin altında kalması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70113941"/>
                  </a:ext>
                </a:extLst>
              </a:tr>
              <a:tr h="120888">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263061583"/>
                  </a:ext>
                </a:extLst>
              </a:tr>
              <a:tr h="120888">
                <a:tc>
                  <a:txBody>
                    <a:bodyPr/>
                    <a:lstStyle/>
                    <a:p>
                      <a:pPr algn="l" fontAlgn="b"/>
                      <a:r>
                        <a:rPr lang="en-US" sz="7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6854128"/>
                  </a:ext>
                </a:extLst>
              </a:tr>
              <a:tr h="120888">
                <a:tc gridSpan="5">
                  <a:txBody>
                    <a:bodyPr/>
                    <a:lstStyle/>
                    <a:p>
                      <a:pPr algn="ctr" fontAlgn="b"/>
                      <a:r>
                        <a:rPr lang="en-US" sz="700" b="1" i="0" u="none" strike="noStrike">
                          <a:solidFill>
                            <a:srgbClr val="000000"/>
                          </a:solidFill>
                          <a:effectLst/>
                          <a:latin typeface="Tahoma" panose="020B0604030504040204" pitchFamily="34" charset="0"/>
                        </a:rPr>
                        <a:t>DF AÇILAN BÖLÜM ONAYI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b"/>
                      <a:r>
                        <a:rPr lang="en-US" sz="700" b="1" i="0" u="none" strike="noStrike">
                          <a:solidFill>
                            <a:srgbClr val="000000"/>
                          </a:solidFill>
                          <a:effectLst/>
                          <a:latin typeface="Tahoma" panose="020B0604030504040204" pitchFamily="34" charset="0"/>
                        </a:rPr>
                        <a:t>DF AÇAN ONAYI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96086541"/>
                  </a:ext>
                </a:extLst>
              </a:tr>
              <a:tr h="483553">
                <a:tc gridSpan="5">
                  <a:txBody>
                    <a:bodyPr/>
                    <a:lstStyle/>
                    <a:p>
                      <a:pPr algn="ctr" fontAlgn="ctr"/>
                      <a:r>
                        <a:rPr lang="en-US" sz="700" b="0" i="0" u="none" strike="noStrike">
                          <a:solidFill>
                            <a:srgbClr val="000000"/>
                          </a:solidFill>
                          <a:effectLst/>
                          <a:latin typeface="Tahoma" panose="020B0604030504040204" pitchFamily="34" charset="0"/>
                        </a:rPr>
                        <a:t>Yabancı Diller Yüksekokulu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ctr"/>
                      <a:r>
                        <a:rPr lang="en-US" sz="700" b="0" i="0" u="none" strike="noStrike">
                          <a:solidFill>
                            <a:srgbClr val="000000"/>
                          </a:solidFill>
                          <a:effectLst/>
                          <a:latin typeface="Tahoma" panose="020B0604030504040204" pitchFamily="34" charset="0"/>
                        </a:rPr>
                        <a:t>Kalite Koordinatörlüğü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366237"/>
                  </a:ext>
                </a:extLst>
              </a:tr>
              <a:tr h="120888">
                <a:tc gridSpan="11">
                  <a:txBody>
                    <a:bodyPr/>
                    <a:lstStyle/>
                    <a:p>
                      <a:pPr algn="l" fontAlgn="b"/>
                      <a:r>
                        <a:rPr lang="en-US" sz="700" b="1" i="0" u="none" strike="noStrike">
                          <a:solidFill>
                            <a:srgbClr val="000000"/>
                          </a:solidFill>
                          <a:effectLst/>
                          <a:latin typeface="Tahoma" panose="020B0604030504040204" pitchFamily="34" charset="0"/>
                        </a:rPr>
                        <a:t>KÖK NEDEN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1119730"/>
                  </a:ext>
                </a:extLst>
              </a:tr>
              <a:tr h="307198">
                <a:tc gridSpan="11">
                  <a:txBody>
                    <a:bodyPr/>
                    <a:lstStyle/>
                    <a:p>
                      <a:pPr algn="l" fontAlgn="t"/>
                      <a:r>
                        <a:rPr lang="en-US" sz="700" b="0" i="0" u="none" strike="noStrike">
                          <a:solidFill>
                            <a:srgbClr val="000000"/>
                          </a:solidFill>
                          <a:effectLst/>
                          <a:latin typeface="Tahoma" panose="020B0604030504040204" pitchFamily="34" charset="0"/>
                        </a:rPr>
                        <a:t>Tüm önerilerin hayata geçirilmesinin mümkün olmaması, ŞYS'nin birimimize ait şikayeti ilgili kişilere e-mail yolu ile bildirmemesi,  İş kazası ve önerilerin sayısı birimimizce takibi mümkün olmayan hedef olması nedeniyle SPİK'te gerçekleşmeyen hedeflerin kontrolün dışında hedefler olması</a:t>
                      </a:r>
                    </a:p>
                  </a:txBody>
                  <a:tcPr marL="0" marR="0" marT="0" marB="0">
                    <a:lnL>
                      <a:noFill/>
                    </a:lnL>
                    <a:lnR>
                      <a:noFill/>
                    </a:lnR>
                    <a:lnT>
                      <a:noFill/>
                    </a:lnT>
                    <a:lnB w="6350" cap="flat" cmpd="sng" algn="ctr">
                      <a:solidFill>
                        <a:srgbClr val="000000"/>
                      </a:solidFill>
                      <a:prstDash val="dash"/>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54573318"/>
                  </a:ext>
                </a:extLst>
              </a:tr>
              <a:tr h="120888">
                <a:tc gridSpan="11">
                  <a:txBody>
                    <a:bodyPr/>
                    <a:lstStyle/>
                    <a:p>
                      <a:pPr algn="l" fontAlgn="b"/>
                      <a:r>
                        <a:rPr lang="en-US" sz="700" b="1" i="0" u="none" strike="noStrike">
                          <a:solidFill>
                            <a:srgbClr val="000000"/>
                          </a:solidFill>
                          <a:effectLst/>
                          <a:latin typeface="Tahoma" panose="020B0604030504040204" pitchFamily="34" charset="0"/>
                        </a:rPr>
                        <a:t>YAPILACAK GEÇİCİ FAALİYET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11882480"/>
                  </a:ext>
                </a:extLst>
              </a:tr>
              <a:tr h="120888">
                <a:tc>
                  <a:txBody>
                    <a:bodyPr/>
                    <a:lstStyle/>
                    <a:p>
                      <a:pPr algn="ctr" fontAlgn="b"/>
                      <a:r>
                        <a:rPr lang="en-US" sz="700" b="1" i="0" u="none" strike="noStrike">
                          <a:solidFill>
                            <a:srgbClr val="000000"/>
                          </a:solidFill>
                          <a:effectLst/>
                          <a:latin typeface="Tahoma" panose="020B0604030504040204" pitchFamily="34" charset="0"/>
                        </a:rPr>
                        <a:t>No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en-US" sz="700" b="1" i="0" u="none" strike="noStrike">
                          <a:solidFill>
                            <a:srgbClr val="000000"/>
                          </a:solidFill>
                          <a:effectLst/>
                          <a:latin typeface="Tahoma" panose="020B0604030504040204" pitchFamily="34" charset="0"/>
                        </a:rPr>
                        <a:t>Faaliyet Tanımı</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700" b="1" i="0" u="none" strike="noStrike">
                          <a:solidFill>
                            <a:srgbClr val="000000"/>
                          </a:solidFill>
                          <a:effectLst/>
                          <a:latin typeface="Tahoma" panose="020B0604030504040204" pitchFamily="34" charset="0"/>
                        </a:rPr>
                        <a:t>Sorumlu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700" b="1" i="0" u="none" strike="noStrike">
                          <a:solidFill>
                            <a:srgbClr val="000000"/>
                          </a:solidFill>
                          <a:effectLst/>
                          <a:latin typeface="Tahoma" panose="020B0604030504040204" pitchFamily="34" charset="0"/>
                        </a:rPr>
                        <a:t>Termin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418576128"/>
                  </a:ext>
                </a:extLst>
              </a:tr>
              <a:tr h="120888">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711285719"/>
                  </a:ext>
                </a:extLst>
              </a:tr>
              <a:tr h="120888">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506241756"/>
                  </a:ext>
                </a:extLst>
              </a:tr>
              <a:tr h="120888">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818189075"/>
                  </a:ext>
                </a:extLst>
              </a:tr>
              <a:tr h="120888">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7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446450246"/>
                  </a:ext>
                </a:extLst>
              </a:tr>
              <a:tr h="120888">
                <a:tc gridSpan="11">
                  <a:txBody>
                    <a:bodyPr/>
                    <a:lstStyle/>
                    <a:p>
                      <a:pPr algn="l" fontAlgn="b"/>
                      <a:r>
                        <a:rPr lang="en-US" sz="700" b="1" i="0" u="none" strike="noStrike">
                          <a:solidFill>
                            <a:srgbClr val="000000"/>
                          </a:solidFill>
                          <a:effectLst/>
                          <a:latin typeface="Tahoma" panose="020B0604030504040204" pitchFamily="34" charset="0"/>
                        </a:rPr>
                        <a:t>YAPILACAK KALICI FAALİYET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70017499"/>
                  </a:ext>
                </a:extLst>
              </a:tr>
              <a:tr h="120888">
                <a:tc>
                  <a:txBody>
                    <a:bodyPr/>
                    <a:lstStyle/>
                    <a:p>
                      <a:pPr algn="ctr" fontAlgn="b"/>
                      <a:r>
                        <a:rPr lang="en-US" sz="700" b="1" i="0" u="none" strike="noStrike">
                          <a:solidFill>
                            <a:srgbClr val="000000"/>
                          </a:solidFill>
                          <a:effectLst/>
                          <a:latin typeface="Tahoma" panose="020B0604030504040204" pitchFamily="34" charset="0"/>
                        </a:rPr>
                        <a:t>No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en-US" sz="700" b="1" i="0" u="none" strike="noStrike">
                          <a:solidFill>
                            <a:srgbClr val="000000"/>
                          </a:solidFill>
                          <a:effectLst/>
                          <a:latin typeface="Tahoma" panose="020B0604030504040204" pitchFamily="34" charset="0"/>
                        </a:rPr>
                        <a:t>Faaliyet Tanımı</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700" b="1" i="0" u="none" strike="noStrike">
                          <a:solidFill>
                            <a:srgbClr val="000000"/>
                          </a:solidFill>
                          <a:effectLst/>
                          <a:latin typeface="Tahoma" panose="020B0604030504040204" pitchFamily="34" charset="0"/>
                        </a:rPr>
                        <a:t>Sorumlu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700" b="1" i="0" u="none" strike="noStrike">
                          <a:solidFill>
                            <a:srgbClr val="000000"/>
                          </a:solidFill>
                          <a:effectLst/>
                          <a:latin typeface="Tahoma" panose="020B0604030504040204" pitchFamily="34" charset="0"/>
                        </a:rPr>
                        <a:t>Termin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186299909"/>
                  </a:ext>
                </a:extLst>
              </a:tr>
              <a:tr h="398220">
                <a:tc>
                  <a:txBody>
                    <a:bodyPr/>
                    <a:lstStyle/>
                    <a:p>
                      <a:pPr algn="ctr" fontAlgn="b"/>
                      <a:r>
                        <a:rPr lang="en-US" sz="700" b="0" i="0" u="none" strike="noStrike">
                          <a:solidFill>
                            <a:srgbClr val="000000"/>
                          </a:solidFill>
                          <a:effectLst/>
                          <a:latin typeface="Tahoma" panose="020B060403050404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l" fontAlgn="t"/>
                      <a:r>
                        <a:rPr lang="en-US" sz="700" b="0" i="0" u="none" strike="noStrike">
                          <a:solidFill>
                            <a:srgbClr val="000000"/>
                          </a:solidFill>
                          <a:effectLst/>
                          <a:latin typeface="Tahoma" panose="020B0604030504040204" pitchFamily="34" charset="0"/>
                        </a:rPr>
                        <a:t>Kalite Hedeflerinin daha sıkı takip edilmesi ve aylık olarak SPİK Karnesine işlenmesi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700" b="0" i="0" u="none" strike="noStrike">
                          <a:solidFill>
                            <a:srgbClr val="000000"/>
                          </a:solidFill>
                          <a:effectLst/>
                          <a:latin typeface="Tahoma" panose="020B0604030504040204" pitchFamily="34" charset="0"/>
                        </a:rPr>
                        <a:t>Hatice KARAÇELİK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700" b="0" i="0" u="none" strike="noStrike" dirty="0">
                          <a:solidFill>
                            <a:srgbClr val="000000"/>
                          </a:solidFill>
                          <a:effectLst/>
                          <a:latin typeface="Tahoma" panose="020B0604030504040204" pitchFamily="34" charset="0"/>
                        </a:rPr>
                        <a:t>12/31/2020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107757587"/>
                  </a:ext>
                </a:extLst>
              </a:tr>
            </a:tbl>
          </a:graphicData>
        </a:graphic>
      </p:graphicFrame>
    </p:spTree>
    <p:extLst>
      <p:ext uri="{BB962C8B-B14F-4D97-AF65-F5344CB8AC3E}">
        <p14:creationId xmlns:p14="http://schemas.microsoft.com/office/powerpoint/2010/main" val="23402444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719914"/>
            <a:ext cx="7495803"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 (</a:t>
            </a:r>
            <a:r>
              <a:rPr lang="en-US" sz="3600" b="1" dirty="0" smtClean="0">
                <a:solidFill>
                  <a:srgbClr val="FF0000"/>
                </a:solidFill>
                <a:effectLst>
                  <a:outerShdw blurRad="38100" dist="38100" dir="2700000" algn="tl">
                    <a:srgbClr val="000000">
                      <a:alpha val="43137"/>
                    </a:srgbClr>
                  </a:outerShdw>
                </a:effectLst>
              </a:rPr>
              <a:t>2020</a:t>
            </a:r>
            <a:r>
              <a:rPr lang="tr-TR" sz="3600" b="1" dirty="0" smtClean="0">
                <a:solidFill>
                  <a:srgbClr val="FF0000"/>
                </a:solidFill>
                <a:effectLst>
                  <a:outerShdw blurRad="38100" dist="38100" dir="2700000" algn="tl">
                    <a:srgbClr val="000000">
                      <a:alpha val="43137"/>
                    </a:srgbClr>
                  </a:outerShdw>
                </a:effectLst>
              </a:rPr>
              <a:t>)</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23</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pic>
        <p:nvPicPr>
          <p:cNvPr id="2" name="Picture 1"/>
          <p:cNvPicPr>
            <a:picLocks noChangeAspect="1"/>
          </p:cNvPicPr>
          <p:nvPr/>
        </p:nvPicPr>
        <p:blipFill>
          <a:blip r:embed="rId3"/>
          <a:stretch>
            <a:fillRect/>
          </a:stretch>
        </p:blipFill>
        <p:spPr>
          <a:xfrm>
            <a:off x="2180740" y="1454254"/>
            <a:ext cx="5347669" cy="4974358"/>
          </a:xfrm>
          <a:prstGeom prst="rect">
            <a:avLst/>
          </a:prstGeom>
        </p:spPr>
      </p:pic>
    </p:spTree>
    <p:extLst>
      <p:ext uri="{BB962C8B-B14F-4D97-AF65-F5344CB8AC3E}">
        <p14:creationId xmlns:p14="http://schemas.microsoft.com/office/powerpoint/2010/main" val="265831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719914"/>
            <a:ext cx="7495803"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 (</a:t>
            </a:r>
            <a:r>
              <a:rPr lang="en-US" sz="3600" b="1" dirty="0" smtClean="0">
                <a:solidFill>
                  <a:srgbClr val="FF0000"/>
                </a:solidFill>
                <a:effectLst>
                  <a:outerShdw blurRad="38100" dist="38100" dir="2700000" algn="tl">
                    <a:srgbClr val="000000">
                      <a:alpha val="43137"/>
                    </a:srgbClr>
                  </a:outerShdw>
                </a:effectLst>
              </a:rPr>
              <a:t>2020</a:t>
            </a:r>
            <a:r>
              <a:rPr lang="tr-TR" sz="3600" b="1" dirty="0" smtClean="0">
                <a:solidFill>
                  <a:srgbClr val="FF0000"/>
                </a:solidFill>
                <a:effectLst>
                  <a:outerShdw blurRad="38100" dist="38100" dir="2700000" algn="tl">
                    <a:srgbClr val="000000">
                      <a:alpha val="43137"/>
                    </a:srgbClr>
                  </a:outerShdw>
                </a:effectLst>
              </a:rPr>
              <a:t>)</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24</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pic>
        <p:nvPicPr>
          <p:cNvPr id="2" name="Picture 1"/>
          <p:cNvPicPr>
            <a:picLocks noChangeAspect="1"/>
          </p:cNvPicPr>
          <p:nvPr/>
        </p:nvPicPr>
        <p:blipFill>
          <a:blip r:embed="rId3"/>
          <a:stretch>
            <a:fillRect/>
          </a:stretch>
        </p:blipFill>
        <p:spPr>
          <a:xfrm>
            <a:off x="1979712" y="1446961"/>
            <a:ext cx="5422274" cy="5210866"/>
          </a:xfrm>
          <a:prstGeom prst="rect">
            <a:avLst/>
          </a:prstGeom>
        </p:spPr>
      </p:pic>
    </p:spTree>
    <p:extLst>
      <p:ext uri="{BB962C8B-B14F-4D97-AF65-F5344CB8AC3E}">
        <p14:creationId xmlns:p14="http://schemas.microsoft.com/office/powerpoint/2010/main" val="16404586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719914"/>
            <a:ext cx="7495803"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 (</a:t>
            </a:r>
            <a:r>
              <a:rPr lang="en-US" sz="3600" b="1" dirty="0" smtClean="0">
                <a:solidFill>
                  <a:srgbClr val="FF0000"/>
                </a:solidFill>
                <a:effectLst>
                  <a:outerShdw blurRad="38100" dist="38100" dir="2700000" algn="tl">
                    <a:srgbClr val="000000">
                      <a:alpha val="43137"/>
                    </a:srgbClr>
                  </a:outerShdw>
                </a:effectLst>
              </a:rPr>
              <a:t>2020</a:t>
            </a:r>
            <a:r>
              <a:rPr lang="tr-TR" sz="3600" b="1" dirty="0" smtClean="0">
                <a:solidFill>
                  <a:srgbClr val="FF0000"/>
                </a:solidFill>
                <a:effectLst>
                  <a:outerShdw blurRad="38100" dist="38100" dir="2700000" algn="tl">
                    <a:srgbClr val="000000">
                      <a:alpha val="43137"/>
                    </a:srgbClr>
                  </a:outerShdw>
                </a:effectLst>
              </a:rPr>
              <a:t>)</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25</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pic>
        <p:nvPicPr>
          <p:cNvPr id="3" name="Picture 2"/>
          <p:cNvPicPr>
            <a:picLocks noChangeAspect="1"/>
          </p:cNvPicPr>
          <p:nvPr/>
        </p:nvPicPr>
        <p:blipFill>
          <a:blip r:embed="rId3"/>
          <a:stretch>
            <a:fillRect/>
          </a:stretch>
        </p:blipFill>
        <p:spPr>
          <a:xfrm>
            <a:off x="2108223" y="1430339"/>
            <a:ext cx="5344097" cy="5000981"/>
          </a:xfrm>
          <a:prstGeom prst="rect">
            <a:avLst/>
          </a:prstGeom>
        </p:spPr>
      </p:pic>
    </p:spTree>
    <p:extLst>
      <p:ext uri="{BB962C8B-B14F-4D97-AF65-F5344CB8AC3E}">
        <p14:creationId xmlns:p14="http://schemas.microsoft.com/office/powerpoint/2010/main" val="7422094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719914"/>
            <a:ext cx="7495803"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 (</a:t>
            </a:r>
            <a:r>
              <a:rPr lang="en-US" sz="3600" b="1" dirty="0" smtClean="0">
                <a:solidFill>
                  <a:srgbClr val="FF0000"/>
                </a:solidFill>
                <a:effectLst>
                  <a:outerShdw blurRad="38100" dist="38100" dir="2700000" algn="tl">
                    <a:srgbClr val="000000">
                      <a:alpha val="43137"/>
                    </a:srgbClr>
                  </a:outerShdw>
                </a:effectLst>
              </a:rPr>
              <a:t>2020</a:t>
            </a:r>
            <a:r>
              <a:rPr lang="tr-TR" sz="3600" b="1" dirty="0" smtClean="0">
                <a:solidFill>
                  <a:srgbClr val="FF0000"/>
                </a:solidFill>
                <a:effectLst>
                  <a:outerShdw blurRad="38100" dist="38100" dir="2700000" algn="tl">
                    <a:srgbClr val="000000">
                      <a:alpha val="43137"/>
                    </a:srgbClr>
                  </a:outerShdw>
                </a:effectLst>
              </a:rPr>
              <a:t>)</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26</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pic>
        <p:nvPicPr>
          <p:cNvPr id="2" name="Picture 1"/>
          <p:cNvPicPr>
            <a:picLocks noChangeAspect="1"/>
          </p:cNvPicPr>
          <p:nvPr/>
        </p:nvPicPr>
        <p:blipFill>
          <a:blip r:embed="rId3"/>
          <a:stretch>
            <a:fillRect/>
          </a:stretch>
        </p:blipFill>
        <p:spPr>
          <a:xfrm>
            <a:off x="2267744" y="1494058"/>
            <a:ext cx="5348914" cy="5061100"/>
          </a:xfrm>
          <a:prstGeom prst="rect">
            <a:avLst/>
          </a:prstGeom>
        </p:spPr>
      </p:pic>
    </p:spTree>
    <p:extLst>
      <p:ext uri="{BB962C8B-B14F-4D97-AF65-F5344CB8AC3E}">
        <p14:creationId xmlns:p14="http://schemas.microsoft.com/office/powerpoint/2010/main" val="10849323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719914"/>
            <a:ext cx="7495803"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 (</a:t>
            </a:r>
            <a:r>
              <a:rPr lang="en-US" sz="3600" b="1" dirty="0" smtClean="0">
                <a:solidFill>
                  <a:srgbClr val="FF0000"/>
                </a:solidFill>
                <a:effectLst>
                  <a:outerShdw blurRad="38100" dist="38100" dir="2700000" algn="tl">
                    <a:srgbClr val="000000">
                      <a:alpha val="43137"/>
                    </a:srgbClr>
                  </a:outerShdw>
                </a:effectLst>
              </a:rPr>
              <a:t>2020</a:t>
            </a:r>
            <a:r>
              <a:rPr lang="tr-TR" sz="3600" b="1" dirty="0" smtClean="0">
                <a:solidFill>
                  <a:srgbClr val="FF0000"/>
                </a:solidFill>
                <a:effectLst>
                  <a:outerShdw blurRad="38100" dist="38100" dir="2700000" algn="tl">
                    <a:srgbClr val="000000">
                      <a:alpha val="43137"/>
                    </a:srgbClr>
                  </a:outerShdw>
                </a:effectLst>
              </a:rPr>
              <a:t>)</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27</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pic>
        <p:nvPicPr>
          <p:cNvPr id="68" name="Picture 67"/>
          <p:cNvPicPr>
            <a:picLocks noChangeAspect="1"/>
          </p:cNvPicPr>
          <p:nvPr/>
        </p:nvPicPr>
        <p:blipFill>
          <a:blip r:embed="rId3"/>
          <a:stretch>
            <a:fillRect/>
          </a:stretch>
        </p:blipFill>
        <p:spPr>
          <a:xfrm>
            <a:off x="2092282" y="1442745"/>
            <a:ext cx="5524585" cy="5171824"/>
          </a:xfrm>
          <a:prstGeom prst="rect">
            <a:avLst/>
          </a:prstGeom>
        </p:spPr>
      </p:pic>
    </p:spTree>
    <p:extLst>
      <p:ext uri="{BB962C8B-B14F-4D97-AF65-F5344CB8AC3E}">
        <p14:creationId xmlns:p14="http://schemas.microsoft.com/office/powerpoint/2010/main" val="1888412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719914"/>
            <a:ext cx="7495803"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 (</a:t>
            </a:r>
            <a:r>
              <a:rPr lang="en-US" sz="3600" b="1" dirty="0" smtClean="0">
                <a:solidFill>
                  <a:srgbClr val="FF0000"/>
                </a:solidFill>
                <a:effectLst>
                  <a:outerShdw blurRad="38100" dist="38100" dir="2700000" algn="tl">
                    <a:srgbClr val="000000">
                      <a:alpha val="43137"/>
                    </a:srgbClr>
                  </a:outerShdw>
                </a:effectLst>
              </a:rPr>
              <a:t>2020</a:t>
            </a:r>
            <a:r>
              <a:rPr lang="tr-TR" sz="3600" b="1" dirty="0" smtClean="0">
                <a:solidFill>
                  <a:srgbClr val="FF0000"/>
                </a:solidFill>
                <a:effectLst>
                  <a:outerShdw blurRad="38100" dist="38100" dir="2700000" algn="tl">
                    <a:srgbClr val="000000">
                      <a:alpha val="43137"/>
                    </a:srgbClr>
                  </a:outerShdw>
                </a:effectLst>
              </a:rPr>
              <a:t>)</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28</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pic>
        <p:nvPicPr>
          <p:cNvPr id="2" name="Picture 1"/>
          <p:cNvPicPr>
            <a:picLocks noChangeAspect="1"/>
          </p:cNvPicPr>
          <p:nvPr/>
        </p:nvPicPr>
        <p:blipFill>
          <a:blip r:embed="rId3"/>
          <a:stretch>
            <a:fillRect/>
          </a:stretch>
        </p:blipFill>
        <p:spPr>
          <a:xfrm>
            <a:off x="2271229" y="1455596"/>
            <a:ext cx="5328592" cy="5196368"/>
          </a:xfrm>
          <a:prstGeom prst="rect">
            <a:avLst/>
          </a:prstGeom>
        </p:spPr>
      </p:pic>
    </p:spTree>
    <p:extLst>
      <p:ext uri="{BB962C8B-B14F-4D97-AF65-F5344CB8AC3E}">
        <p14:creationId xmlns:p14="http://schemas.microsoft.com/office/powerpoint/2010/main" val="32860679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31640" y="130216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GELEN ŞİKAYETLER VE SONUÇLARI</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29</a:t>
            </a:fld>
            <a:endParaRPr lang="tr-TR"/>
          </a:p>
        </p:txBody>
      </p:sp>
      <p:graphicFrame>
        <p:nvGraphicFramePr>
          <p:cNvPr id="2" name="Tablo 1"/>
          <p:cNvGraphicFramePr>
            <a:graphicFrameLocks noGrp="1"/>
          </p:cNvGraphicFramePr>
          <p:nvPr>
            <p:extLst>
              <p:ext uri="{D42A27DB-BD31-4B8C-83A1-F6EECF244321}">
                <p14:modId xmlns:p14="http://schemas.microsoft.com/office/powerpoint/2010/main" val="3865288585"/>
              </p:ext>
            </p:extLst>
          </p:nvPr>
        </p:nvGraphicFramePr>
        <p:xfrm>
          <a:off x="26910" y="2232973"/>
          <a:ext cx="9117090" cy="2060123"/>
        </p:xfrm>
        <a:graphic>
          <a:graphicData uri="http://schemas.openxmlformats.org/drawingml/2006/table">
            <a:tbl>
              <a:tblPr firstRow="1" bandRow="1">
                <a:tableStyleId>{00A15C55-8517-42AA-B614-E9B94910E393}</a:tableStyleId>
              </a:tblPr>
              <a:tblGrid>
                <a:gridCol w="2312492">
                  <a:extLst>
                    <a:ext uri="{9D8B030D-6E8A-4147-A177-3AD203B41FA5}">
                      <a16:colId xmlns:a16="http://schemas.microsoft.com/office/drawing/2014/main" val="20000"/>
                    </a:ext>
                  </a:extLst>
                </a:gridCol>
                <a:gridCol w="2871843">
                  <a:extLst>
                    <a:ext uri="{9D8B030D-6E8A-4147-A177-3AD203B41FA5}">
                      <a16:colId xmlns:a16="http://schemas.microsoft.com/office/drawing/2014/main" val="20001"/>
                    </a:ext>
                  </a:extLst>
                </a:gridCol>
                <a:gridCol w="3932755">
                  <a:extLst>
                    <a:ext uri="{9D8B030D-6E8A-4147-A177-3AD203B41FA5}">
                      <a16:colId xmlns:a16="http://schemas.microsoft.com/office/drawing/2014/main" val="20002"/>
                    </a:ext>
                  </a:extLst>
                </a:gridCol>
              </a:tblGrid>
              <a:tr h="836470">
                <a:tc>
                  <a:txBody>
                    <a:bodyPr/>
                    <a:lstStyle/>
                    <a:p>
                      <a:pPr algn="ctr"/>
                      <a:r>
                        <a:rPr lang="tr-TR" dirty="0" smtClean="0"/>
                        <a:t>Şikayet</a:t>
                      </a:r>
                      <a:r>
                        <a:rPr lang="tr-TR" baseline="0" dirty="0" smtClean="0"/>
                        <a:t> Tarihi</a:t>
                      </a:r>
                      <a:endParaRPr lang="tr-TR" dirty="0"/>
                    </a:p>
                  </a:txBody>
                  <a:tcPr/>
                </a:tc>
                <a:tc>
                  <a:txBody>
                    <a:bodyPr/>
                    <a:lstStyle/>
                    <a:p>
                      <a:pPr algn="ctr"/>
                      <a:r>
                        <a:rPr lang="tr-TR" dirty="0" smtClean="0"/>
                        <a:t>Şikayet Konusu</a:t>
                      </a:r>
                      <a:endParaRPr lang="tr-TR" dirty="0"/>
                    </a:p>
                  </a:txBody>
                  <a:tcPr/>
                </a:tc>
                <a:tc>
                  <a:txBody>
                    <a:bodyPr/>
                    <a:lstStyle/>
                    <a:p>
                      <a:pPr algn="ctr"/>
                      <a:r>
                        <a:rPr lang="tr-TR" dirty="0" smtClean="0"/>
                        <a:t>Sonuç</a:t>
                      </a:r>
                      <a:endParaRPr lang="tr-TR" dirty="0"/>
                    </a:p>
                  </a:txBody>
                  <a:tcPr/>
                </a:tc>
                <a:extLst>
                  <a:ext uri="{0D108BD9-81ED-4DB2-BD59-A6C34878D82A}">
                    <a16:rowId xmlns:a16="http://schemas.microsoft.com/office/drawing/2014/main" val="10000"/>
                  </a:ext>
                </a:extLst>
              </a:tr>
              <a:tr h="1223653">
                <a:tc>
                  <a:txBody>
                    <a:bodyPr/>
                    <a:lstStyle/>
                    <a:p>
                      <a:pPr algn="ctr">
                        <a:lnSpc>
                          <a:spcPct val="200000"/>
                        </a:lnSpc>
                      </a:pPr>
                      <a:r>
                        <a:rPr lang="en-US" dirty="0" smtClean="0"/>
                        <a:t>18 </a:t>
                      </a:r>
                      <a:r>
                        <a:rPr lang="en-US" dirty="0" err="1" smtClean="0"/>
                        <a:t>Haziran</a:t>
                      </a:r>
                      <a:r>
                        <a:rPr lang="en-US" dirty="0" smtClean="0"/>
                        <a:t> 2020</a:t>
                      </a:r>
                      <a:endParaRPr lang="tr-TR" dirty="0"/>
                    </a:p>
                  </a:txBody>
                  <a:tcPr/>
                </a:tc>
                <a:tc>
                  <a:txBody>
                    <a:bodyPr/>
                    <a:lstStyle/>
                    <a:p>
                      <a:pPr algn="ctr"/>
                      <a:r>
                        <a:rPr lang="tr-TR" dirty="0" smtClean="0"/>
                        <a:t>264</a:t>
                      </a:r>
                      <a:r>
                        <a:rPr lang="en-US" baseline="0" dirty="0" smtClean="0"/>
                        <a:t> </a:t>
                      </a:r>
                      <a:r>
                        <a:rPr lang="en-US" baseline="0" dirty="0" err="1" smtClean="0"/>
                        <a:t>nolu</a:t>
                      </a:r>
                      <a:r>
                        <a:rPr lang="en-US" baseline="0" dirty="0" smtClean="0"/>
                        <a:t> </a:t>
                      </a:r>
                      <a:r>
                        <a:rPr lang="en-US" baseline="0" dirty="0" err="1" smtClean="0"/>
                        <a:t>şikayet</a:t>
                      </a:r>
                      <a:r>
                        <a:rPr lang="en-US" baseline="0" dirty="0" smtClean="0"/>
                        <a:t>: </a:t>
                      </a:r>
                      <a:r>
                        <a:rPr lang="en-US" baseline="0" dirty="0" err="1" smtClean="0"/>
                        <a:t>Sınavlar</a:t>
                      </a:r>
                      <a:r>
                        <a:rPr lang="en-US" baseline="0" dirty="0" smtClean="0"/>
                        <a:t> </a:t>
                      </a:r>
                      <a:r>
                        <a:rPr lang="en-US" baseline="0" dirty="0" err="1" smtClean="0"/>
                        <a:t>konusunda</a:t>
                      </a:r>
                      <a:r>
                        <a:rPr lang="en-US" baseline="0" dirty="0" smtClean="0"/>
                        <a:t> </a:t>
                      </a:r>
                      <a:r>
                        <a:rPr lang="en-US" baseline="0" dirty="0" err="1" smtClean="0"/>
                        <a:t>kolaylık</a:t>
                      </a:r>
                      <a:r>
                        <a:rPr lang="en-US" baseline="0" dirty="0" smtClean="0"/>
                        <a:t> </a:t>
                      </a:r>
                      <a:r>
                        <a:rPr lang="en-US" baseline="0" dirty="0" err="1" smtClean="0"/>
                        <a:t>sağlanması</a:t>
                      </a:r>
                      <a:r>
                        <a:rPr lang="en-US" baseline="0" dirty="0" smtClean="0"/>
                        <a:t> </a:t>
                      </a:r>
                      <a:r>
                        <a:rPr lang="en-US" baseline="0" dirty="0" err="1" smtClean="0"/>
                        <a:t>talebi</a:t>
                      </a:r>
                      <a:endParaRPr lang="tr-TR" dirty="0"/>
                    </a:p>
                  </a:txBody>
                  <a:tcPr/>
                </a:tc>
                <a:tc>
                  <a:txBody>
                    <a:bodyPr/>
                    <a:lstStyle/>
                    <a:p>
                      <a:pPr algn="ctr"/>
                      <a:r>
                        <a:rPr lang="en-US" dirty="0" err="1" smtClean="0"/>
                        <a:t>Şikayet</a:t>
                      </a:r>
                      <a:r>
                        <a:rPr lang="en-US" dirty="0" smtClean="0"/>
                        <a:t> </a:t>
                      </a:r>
                      <a:r>
                        <a:rPr lang="en-US" dirty="0" err="1" smtClean="0"/>
                        <a:t>uygun</a:t>
                      </a:r>
                      <a:r>
                        <a:rPr lang="en-US" baseline="0" dirty="0" smtClean="0"/>
                        <a:t> </a:t>
                      </a:r>
                      <a:r>
                        <a:rPr lang="en-US" baseline="0" dirty="0" err="1" smtClean="0"/>
                        <a:t>şekilde</a:t>
                      </a:r>
                      <a:r>
                        <a:rPr lang="en-US" baseline="0" dirty="0" smtClean="0"/>
                        <a:t> </a:t>
                      </a:r>
                      <a:r>
                        <a:rPr lang="en-US" baseline="0" dirty="0" err="1" smtClean="0"/>
                        <a:t>yanıtlanmıştır</a:t>
                      </a:r>
                      <a:r>
                        <a:rPr lang="en-US" baseline="0" dirty="0" smtClean="0"/>
                        <a:t> </a:t>
                      </a:r>
                      <a:r>
                        <a:rPr lang="en-US" baseline="0" dirty="0" err="1" smtClean="0"/>
                        <a:t>fakat</a:t>
                      </a:r>
                      <a:r>
                        <a:rPr lang="en-US" baseline="0" dirty="0" smtClean="0"/>
                        <a:t> </a:t>
                      </a:r>
                      <a:r>
                        <a:rPr lang="en-US" baseline="0" dirty="0" err="1" smtClean="0"/>
                        <a:t>ş</a:t>
                      </a:r>
                      <a:r>
                        <a:rPr lang="en-US" dirty="0" err="1" smtClean="0"/>
                        <a:t>ikayeti</a:t>
                      </a:r>
                      <a:r>
                        <a:rPr lang="en-US" baseline="0" dirty="0" smtClean="0"/>
                        <a:t> </a:t>
                      </a:r>
                      <a:r>
                        <a:rPr lang="en-US" baseline="0" dirty="0" err="1" smtClean="0"/>
                        <a:t>yazan</a:t>
                      </a:r>
                      <a:r>
                        <a:rPr lang="en-US" baseline="0" dirty="0" smtClean="0"/>
                        <a:t> </a:t>
                      </a:r>
                      <a:r>
                        <a:rPr lang="en-US" baseline="0" dirty="0" err="1" smtClean="0"/>
                        <a:t>kişinin</a:t>
                      </a:r>
                      <a:r>
                        <a:rPr lang="en-US" baseline="0" dirty="0" smtClean="0"/>
                        <a:t> </a:t>
                      </a:r>
                      <a:r>
                        <a:rPr lang="en-US" baseline="0" dirty="0" err="1" smtClean="0"/>
                        <a:t>kimliği</a:t>
                      </a:r>
                      <a:r>
                        <a:rPr lang="en-US" baseline="0" dirty="0" smtClean="0"/>
                        <a:t> </a:t>
                      </a:r>
                      <a:r>
                        <a:rPr lang="en-US" baseline="0" dirty="0" err="1" smtClean="0"/>
                        <a:t>belirsiz</a:t>
                      </a:r>
                      <a:r>
                        <a:rPr lang="en-US" baseline="0" dirty="0" smtClean="0"/>
                        <a:t> </a:t>
                      </a:r>
                      <a:r>
                        <a:rPr lang="en-US" baseline="0" dirty="0" err="1" smtClean="0"/>
                        <a:t>olduğu</a:t>
                      </a:r>
                      <a:r>
                        <a:rPr lang="en-US" baseline="0" dirty="0" smtClean="0"/>
                        <a:t> </a:t>
                      </a:r>
                      <a:r>
                        <a:rPr lang="en-US" baseline="0" dirty="0" err="1" smtClean="0"/>
                        <a:t>için</a:t>
                      </a:r>
                      <a:r>
                        <a:rPr lang="en-US" baseline="0" dirty="0" smtClean="0"/>
                        <a:t> </a:t>
                      </a:r>
                      <a:r>
                        <a:rPr lang="en-US" baseline="0" dirty="0" err="1" smtClean="0"/>
                        <a:t>çözüm</a:t>
                      </a:r>
                      <a:r>
                        <a:rPr lang="en-US" baseline="0" dirty="0" smtClean="0"/>
                        <a:t> </a:t>
                      </a:r>
                      <a:r>
                        <a:rPr lang="en-US" baseline="0" dirty="0" err="1" smtClean="0"/>
                        <a:t>memnuniyet</a:t>
                      </a:r>
                      <a:r>
                        <a:rPr lang="en-US" baseline="0" dirty="0" smtClean="0"/>
                        <a:t> </a:t>
                      </a:r>
                      <a:r>
                        <a:rPr lang="en-US" baseline="0" dirty="0" err="1" smtClean="0"/>
                        <a:t>oranı</a:t>
                      </a:r>
                      <a:r>
                        <a:rPr lang="en-US" baseline="0" dirty="0" smtClean="0"/>
                        <a:t> </a:t>
                      </a:r>
                      <a:r>
                        <a:rPr lang="en-US" baseline="0" dirty="0" err="1" smtClean="0"/>
                        <a:t>ölçümlenememiştir</a:t>
                      </a:r>
                      <a:r>
                        <a:rPr lang="en-US" baseline="0" dirty="0" smtClean="0"/>
                        <a:t>.</a:t>
                      </a:r>
                      <a:endParaRPr lang="tr-TR" dirty="0"/>
                    </a:p>
                  </a:txBody>
                  <a:tcPr/>
                </a:tc>
                <a:extLst>
                  <a:ext uri="{0D108BD9-81ED-4DB2-BD59-A6C34878D82A}">
                    <a16:rowId xmlns:a16="http://schemas.microsoft.com/office/drawing/2014/main" val="10001"/>
                  </a:ext>
                </a:extLst>
              </a:tr>
            </a:tbl>
          </a:graphicData>
        </a:graphic>
      </p:graphicFrame>
      <p:pic>
        <p:nvPicPr>
          <p:cNvPr id="65" name="Resim 64"/>
          <p:cNvPicPr/>
          <p:nvPr/>
        </p:nvPicPr>
        <p:blipFill>
          <a:blip r:embed="rId2"/>
          <a:stretch>
            <a:fillRect/>
          </a:stretch>
        </p:blipFill>
        <p:spPr>
          <a:xfrm>
            <a:off x="20434" y="188640"/>
            <a:ext cx="2736304" cy="576064"/>
          </a:xfrm>
          <a:prstGeom prst="rect">
            <a:avLst/>
          </a:prstGeom>
        </p:spPr>
      </p:pic>
    </p:spTree>
    <p:extLst>
      <p:ext uri="{BB962C8B-B14F-4D97-AF65-F5344CB8AC3E}">
        <p14:creationId xmlns:p14="http://schemas.microsoft.com/office/powerpoint/2010/main" val="35439875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39F893C-C32F-4835-A1E5-850973405C58}" type="slidenum">
              <a:rPr lang="tr-TR" smtClean="0"/>
              <a:t>3</a:t>
            </a:fld>
            <a:endParaRPr lang="tr-TR"/>
          </a:p>
        </p:txBody>
      </p:sp>
      <p:pic>
        <p:nvPicPr>
          <p:cNvPr id="5" name="Picture 4"/>
          <p:cNvPicPr>
            <a:picLocks noChangeAspect="1"/>
          </p:cNvPicPr>
          <p:nvPr/>
        </p:nvPicPr>
        <p:blipFill>
          <a:blip r:embed="rId2"/>
          <a:stretch>
            <a:fillRect/>
          </a:stretch>
        </p:blipFill>
        <p:spPr>
          <a:xfrm>
            <a:off x="107504" y="185533"/>
            <a:ext cx="2737341" cy="579170"/>
          </a:xfrm>
          <a:prstGeom prst="rect">
            <a:avLst/>
          </a:prstGeom>
        </p:spPr>
      </p:pic>
      <p:sp>
        <p:nvSpPr>
          <p:cNvPr id="6" name="Metin kutusu 4"/>
          <p:cNvSpPr txBox="1"/>
          <p:nvPr/>
        </p:nvSpPr>
        <p:spPr>
          <a:xfrm>
            <a:off x="1824577" y="118372"/>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SWOT ANALİZİ</a:t>
            </a:r>
            <a:endParaRPr lang="tr-TR" sz="3600" b="1" dirty="0">
              <a:solidFill>
                <a:srgbClr val="FF0000"/>
              </a:solidFill>
              <a:effectLst>
                <a:outerShdw blurRad="38100" dist="38100" dir="2700000" algn="tl">
                  <a:srgbClr val="000000">
                    <a:alpha val="43137"/>
                  </a:srgbClr>
                </a:outerShdw>
              </a:effectLst>
            </a:endParaRPr>
          </a:p>
        </p:txBody>
      </p:sp>
      <p:graphicFrame>
        <p:nvGraphicFramePr>
          <p:cNvPr id="8" name="Tablo 2"/>
          <p:cNvGraphicFramePr>
            <a:graphicFrameLocks noGrp="1"/>
          </p:cNvGraphicFramePr>
          <p:nvPr>
            <p:extLst>
              <p:ext uri="{D42A27DB-BD31-4B8C-83A1-F6EECF244321}">
                <p14:modId xmlns:p14="http://schemas.microsoft.com/office/powerpoint/2010/main" val="2515018507"/>
              </p:ext>
            </p:extLst>
          </p:nvPr>
        </p:nvGraphicFramePr>
        <p:xfrm>
          <a:off x="107504" y="818924"/>
          <a:ext cx="8781612" cy="6015032"/>
        </p:xfrm>
        <a:graphic>
          <a:graphicData uri="http://schemas.openxmlformats.org/drawingml/2006/table">
            <a:tbl>
              <a:tblPr firstRow="1" bandRow="1">
                <a:tableStyleId>{F5AB1C69-6EDB-4FF4-983F-18BD219EF322}</a:tableStyleId>
              </a:tblPr>
              <a:tblGrid>
                <a:gridCol w="6638940">
                  <a:extLst>
                    <a:ext uri="{9D8B030D-6E8A-4147-A177-3AD203B41FA5}">
                      <a16:colId xmlns:a16="http://schemas.microsoft.com/office/drawing/2014/main" val="20000"/>
                    </a:ext>
                  </a:extLst>
                </a:gridCol>
                <a:gridCol w="2142672">
                  <a:extLst>
                    <a:ext uri="{9D8B030D-6E8A-4147-A177-3AD203B41FA5}">
                      <a16:colId xmlns:a16="http://schemas.microsoft.com/office/drawing/2014/main" val="20001"/>
                    </a:ext>
                  </a:extLst>
                </a:gridCol>
              </a:tblGrid>
              <a:tr h="484865">
                <a:tc>
                  <a:txBody>
                    <a:bodyPr/>
                    <a:lstStyle/>
                    <a:p>
                      <a:pPr algn="ctr"/>
                      <a:r>
                        <a:rPr lang="tr-TR" sz="1800" dirty="0" smtClean="0"/>
                        <a:t>Güçlü/Zayıf/Fırsat/Tehdit </a:t>
                      </a:r>
                      <a:r>
                        <a:rPr lang="tr-TR" sz="1800" baseline="0" dirty="0" smtClean="0"/>
                        <a:t>Tanımı</a:t>
                      </a:r>
                      <a:endParaRPr lang="tr-TR" sz="1800" dirty="0"/>
                    </a:p>
                  </a:txBody>
                  <a:tcPr/>
                </a:tc>
                <a:tc>
                  <a:txBody>
                    <a:bodyPr/>
                    <a:lstStyle/>
                    <a:p>
                      <a:pPr algn="ctr"/>
                      <a:r>
                        <a:rPr lang="tr-TR" sz="1800" dirty="0" smtClean="0"/>
                        <a:t>Durumu</a:t>
                      </a:r>
                      <a:endParaRPr lang="tr-TR" sz="1800" dirty="0"/>
                    </a:p>
                  </a:txBody>
                  <a:tcPr/>
                </a:tc>
                <a:extLst>
                  <a:ext uri="{0D108BD9-81ED-4DB2-BD59-A6C34878D82A}">
                    <a16:rowId xmlns:a16="http://schemas.microsoft.com/office/drawing/2014/main" val="10000"/>
                  </a:ext>
                </a:extLst>
              </a:tr>
              <a:tr h="664357">
                <a:tc>
                  <a:txBody>
                    <a:bodyPr/>
                    <a:lstStyle/>
                    <a:p>
                      <a:pPr lvl="0" algn="l"/>
                      <a:r>
                        <a:rPr lang="en-US" sz="1400" dirty="0" smtClean="0">
                          <a:latin typeface="+mn-lt"/>
                        </a:rPr>
                        <a:t>(G-14) </a:t>
                      </a:r>
                      <a:r>
                        <a:rPr lang="en-US" sz="1400" dirty="0" err="1" smtClean="0">
                          <a:latin typeface="+mn-lt"/>
                        </a:rPr>
                        <a:t>Fakültede</a:t>
                      </a:r>
                      <a:r>
                        <a:rPr lang="en-US" sz="1400" dirty="0" smtClean="0">
                          <a:latin typeface="+mn-lt"/>
                        </a:rPr>
                        <a:t> </a:t>
                      </a:r>
                      <a:r>
                        <a:rPr lang="en-US" sz="1400" dirty="0" err="1" smtClean="0">
                          <a:latin typeface="+mn-lt"/>
                        </a:rPr>
                        <a:t>sunulan</a:t>
                      </a:r>
                      <a:r>
                        <a:rPr lang="en-US" sz="1400" dirty="0" smtClean="0">
                          <a:latin typeface="+mn-lt"/>
                        </a:rPr>
                        <a:t> </a:t>
                      </a:r>
                      <a:r>
                        <a:rPr lang="en-US" sz="1400" dirty="0" err="1" smtClean="0">
                          <a:latin typeface="+mn-lt"/>
                        </a:rPr>
                        <a:t>ikinci</a:t>
                      </a:r>
                      <a:r>
                        <a:rPr lang="en-US" sz="1400" dirty="0" smtClean="0">
                          <a:latin typeface="+mn-lt"/>
                        </a:rPr>
                        <a:t> </a:t>
                      </a:r>
                      <a:r>
                        <a:rPr lang="en-US" sz="1400" dirty="0" err="1" smtClean="0">
                          <a:latin typeface="+mn-lt"/>
                        </a:rPr>
                        <a:t>yabancı</a:t>
                      </a:r>
                      <a:r>
                        <a:rPr lang="en-US" sz="1400" dirty="0" smtClean="0">
                          <a:latin typeface="+mn-lt"/>
                        </a:rPr>
                        <a:t> </a:t>
                      </a:r>
                      <a:r>
                        <a:rPr lang="en-US" sz="1400" dirty="0" err="1" smtClean="0">
                          <a:latin typeface="+mn-lt"/>
                        </a:rPr>
                        <a:t>dil</a:t>
                      </a:r>
                      <a:r>
                        <a:rPr lang="en-US" sz="1400" dirty="0" smtClean="0">
                          <a:latin typeface="+mn-lt"/>
                        </a:rPr>
                        <a:t> </a:t>
                      </a:r>
                      <a:r>
                        <a:rPr lang="en-US" sz="1400" dirty="0" err="1" smtClean="0">
                          <a:latin typeface="+mn-lt"/>
                        </a:rPr>
                        <a:t>çaşitliliğinin</a:t>
                      </a:r>
                      <a:r>
                        <a:rPr lang="en-US" sz="1400" baseline="0" dirty="0" smtClean="0">
                          <a:latin typeface="+mn-lt"/>
                        </a:rPr>
                        <a:t> </a:t>
                      </a:r>
                      <a:r>
                        <a:rPr lang="en-US" sz="1400" baseline="0" dirty="0" err="1" smtClean="0">
                          <a:latin typeface="+mn-lt"/>
                        </a:rPr>
                        <a:t>yeterli</a:t>
                      </a:r>
                      <a:r>
                        <a:rPr lang="en-US" sz="1400" baseline="0" dirty="0" smtClean="0">
                          <a:latin typeface="+mn-lt"/>
                        </a:rPr>
                        <a:t> </a:t>
                      </a:r>
                      <a:r>
                        <a:rPr lang="en-US" sz="1400" baseline="0" dirty="0" err="1" smtClean="0">
                          <a:latin typeface="+mn-lt"/>
                        </a:rPr>
                        <a:t>olması</a:t>
                      </a:r>
                      <a:endParaRPr lang="tr-TR" sz="1400" dirty="0">
                        <a:latin typeface="+mn-lt"/>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sym typeface="Wingdings" panose="05000000000000000000" pitchFamily="2" charset="2"/>
                        </a:rPr>
                        <a:t></a:t>
                      </a:r>
                      <a:r>
                        <a:rPr kumimoji="0" lang="tr-TR" sz="1400" b="0" i="0" u="none" strike="noStrike" kern="1200" cap="none" spc="0" normalizeH="0" baseline="0" noProof="0" dirty="0" smtClean="0">
                          <a:ln>
                            <a:noFill/>
                          </a:ln>
                          <a:solidFill>
                            <a:prstClr val="black"/>
                          </a:solidFill>
                          <a:effectLst/>
                          <a:uLnTx/>
                          <a:uFillTx/>
                          <a:latin typeface="+mn-lt"/>
                          <a:ea typeface="+mn-ea"/>
                          <a:cs typeface="+mn-cs"/>
                        </a:rPr>
                        <a:t> Hala Güçlü </a:t>
                      </a:r>
                    </a:p>
                    <a:p>
                      <a:pPr algn="ctr"/>
                      <a:endParaRPr lang="tr-TR" sz="2400" dirty="0">
                        <a:latin typeface="+mn-lt"/>
                      </a:endParaRPr>
                    </a:p>
                  </a:txBody>
                  <a:tcPr anchor="ctr"/>
                </a:tc>
                <a:extLst>
                  <a:ext uri="{0D108BD9-81ED-4DB2-BD59-A6C34878D82A}">
                    <a16:rowId xmlns:a16="http://schemas.microsoft.com/office/drawing/2014/main" val="2691240262"/>
                  </a:ext>
                </a:extLst>
              </a:tr>
              <a:tr h="513367">
                <a:tc>
                  <a:txBody>
                    <a:bodyPr/>
                    <a:lstStyle/>
                    <a:p>
                      <a:pPr marL="0" indent="0" algn="l">
                        <a:tabLst/>
                      </a:pPr>
                      <a:r>
                        <a:rPr lang="en-US" sz="1400" dirty="0" smtClean="0">
                          <a:latin typeface="+mn-lt"/>
                        </a:rPr>
                        <a:t>(G-15)</a:t>
                      </a:r>
                      <a:r>
                        <a:rPr lang="en-US" sz="1400" baseline="0" dirty="0" smtClean="0">
                          <a:latin typeface="+mn-lt"/>
                        </a:rPr>
                        <a:t> </a:t>
                      </a:r>
                      <a:r>
                        <a:rPr lang="en-US" sz="1400" baseline="0" dirty="0" err="1" smtClean="0">
                          <a:latin typeface="+mn-lt"/>
                        </a:rPr>
                        <a:t>Uzaktan</a:t>
                      </a:r>
                      <a:r>
                        <a:rPr lang="en-US" sz="1400" baseline="0" dirty="0" smtClean="0">
                          <a:latin typeface="+mn-lt"/>
                        </a:rPr>
                        <a:t> </a:t>
                      </a:r>
                      <a:r>
                        <a:rPr lang="en-US" sz="1400" baseline="0" dirty="0" err="1" smtClean="0">
                          <a:latin typeface="+mn-lt"/>
                        </a:rPr>
                        <a:t>eğitim</a:t>
                      </a:r>
                      <a:r>
                        <a:rPr lang="en-US" sz="1400" baseline="0" dirty="0" smtClean="0">
                          <a:latin typeface="+mn-lt"/>
                        </a:rPr>
                        <a:t> </a:t>
                      </a:r>
                      <a:r>
                        <a:rPr lang="en-US" sz="1400" baseline="0" dirty="0" err="1" smtClean="0">
                          <a:latin typeface="+mn-lt"/>
                        </a:rPr>
                        <a:t>sürecine</a:t>
                      </a:r>
                      <a:r>
                        <a:rPr lang="en-US" sz="1400" baseline="0" dirty="0" smtClean="0">
                          <a:latin typeface="+mn-lt"/>
                        </a:rPr>
                        <a:t> </a:t>
                      </a:r>
                      <a:r>
                        <a:rPr lang="en-US" sz="1400" baseline="0" dirty="0" err="1" smtClean="0">
                          <a:latin typeface="+mn-lt"/>
                        </a:rPr>
                        <a:t>hızlı</a:t>
                      </a:r>
                      <a:r>
                        <a:rPr lang="en-US" sz="1400" baseline="0" dirty="0" smtClean="0">
                          <a:latin typeface="+mn-lt"/>
                        </a:rPr>
                        <a:t> </a:t>
                      </a:r>
                      <a:r>
                        <a:rPr lang="en-US" sz="1400" baseline="0" dirty="0" err="1" smtClean="0">
                          <a:latin typeface="+mn-lt"/>
                        </a:rPr>
                        <a:t>adapte</a:t>
                      </a:r>
                      <a:r>
                        <a:rPr lang="en-US" sz="1400" baseline="0" dirty="0" smtClean="0">
                          <a:latin typeface="+mn-lt"/>
                        </a:rPr>
                        <a:t> </a:t>
                      </a:r>
                      <a:r>
                        <a:rPr lang="en-US" sz="1400" baseline="0" dirty="0" err="1" smtClean="0">
                          <a:latin typeface="+mn-lt"/>
                        </a:rPr>
                        <a:t>olunması</a:t>
                      </a:r>
                      <a:r>
                        <a:rPr lang="en-US" sz="1400" baseline="0" dirty="0" smtClean="0">
                          <a:latin typeface="+mn-lt"/>
                        </a:rPr>
                        <a:t> </a:t>
                      </a:r>
                      <a:r>
                        <a:rPr lang="en-US" sz="1400" baseline="0" dirty="0" err="1" smtClean="0">
                          <a:latin typeface="+mn-lt"/>
                        </a:rPr>
                        <a:t>ve</a:t>
                      </a:r>
                      <a:r>
                        <a:rPr lang="en-US" sz="1400" baseline="0" dirty="0" smtClean="0">
                          <a:latin typeface="+mn-lt"/>
                        </a:rPr>
                        <a:t> </a:t>
                      </a:r>
                      <a:r>
                        <a:rPr lang="en-US" sz="1400" baseline="0" dirty="0" err="1" smtClean="0">
                          <a:latin typeface="+mn-lt"/>
                        </a:rPr>
                        <a:t>sürecin</a:t>
                      </a:r>
                      <a:r>
                        <a:rPr lang="en-US" sz="1400" baseline="0" dirty="0" smtClean="0">
                          <a:latin typeface="+mn-lt"/>
                        </a:rPr>
                        <a:t> </a:t>
                      </a:r>
                      <a:r>
                        <a:rPr lang="en-US" sz="1400" baseline="0" dirty="0" err="1" smtClean="0">
                          <a:latin typeface="+mn-lt"/>
                        </a:rPr>
                        <a:t>başarılı</a:t>
                      </a:r>
                      <a:r>
                        <a:rPr lang="en-US" sz="1400" baseline="0" dirty="0" smtClean="0">
                          <a:latin typeface="+mn-lt"/>
                        </a:rPr>
                        <a:t> </a:t>
                      </a:r>
                      <a:r>
                        <a:rPr lang="en-US" sz="1400" baseline="0" dirty="0" err="1" smtClean="0">
                          <a:latin typeface="+mn-lt"/>
                        </a:rPr>
                        <a:t>bir</a:t>
                      </a:r>
                      <a:r>
                        <a:rPr lang="en-US" sz="1400" baseline="0" dirty="0" smtClean="0">
                          <a:latin typeface="+mn-lt"/>
                        </a:rPr>
                        <a:t> </a:t>
                      </a:r>
                      <a:r>
                        <a:rPr lang="en-US" sz="1400" baseline="0" dirty="0" err="1" smtClean="0">
                          <a:latin typeface="+mn-lt"/>
                        </a:rPr>
                        <a:t>şekilde</a:t>
                      </a:r>
                      <a:r>
                        <a:rPr lang="en-US" sz="1400" baseline="0" dirty="0" smtClean="0">
                          <a:latin typeface="+mn-lt"/>
                        </a:rPr>
                        <a:t> </a:t>
                      </a:r>
                      <a:r>
                        <a:rPr lang="en-US" sz="1400" baseline="0" dirty="0" err="1" smtClean="0">
                          <a:latin typeface="+mn-lt"/>
                        </a:rPr>
                        <a:t>yönetilmesi</a:t>
                      </a:r>
                      <a:endParaRPr lang="tr-TR" sz="1400" dirty="0">
                        <a:latin typeface="+mn-lt"/>
                      </a:endParaRPr>
                    </a:p>
                  </a:txBody>
                  <a:tcPr anchor="ctr"/>
                </a:tc>
                <a:tc>
                  <a:txBody>
                    <a:bodyPr/>
                    <a:lstStyle/>
                    <a:p>
                      <a:pPr algn="ctr"/>
                      <a:r>
                        <a:rPr lang="en-US" sz="1400" dirty="0" smtClean="0">
                          <a:latin typeface="+mn-lt"/>
                          <a:sym typeface="Wingdings" panose="05000000000000000000" pitchFamily="2" charset="2"/>
                        </a:rPr>
                        <a:t> </a:t>
                      </a:r>
                      <a:r>
                        <a:rPr lang="en-US" sz="1400" dirty="0" err="1" smtClean="0">
                          <a:latin typeface="+mn-lt"/>
                          <a:sym typeface="Wingdings" panose="05000000000000000000" pitchFamily="2" charset="2"/>
                        </a:rPr>
                        <a:t>Hala</a:t>
                      </a:r>
                      <a:r>
                        <a:rPr lang="en-US" sz="1400" dirty="0" smtClean="0">
                          <a:latin typeface="+mn-lt"/>
                          <a:sym typeface="Wingdings" panose="05000000000000000000" pitchFamily="2" charset="2"/>
                        </a:rPr>
                        <a:t> </a:t>
                      </a:r>
                      <a:r>
                        <a:rPr lang="en-US" sz="1400" dirty="0" err="1" smtClean="0">
                          <a:latin typeface="+mn-lt"/>
                          <a:sym typeface="Wingdings" panose="05000000000000000000" pitchFamily="2" charset="2"/>
                        </a:rPr>
                        <a:t>güçlü</a:t>
                      </a:r>
                      <a:endParaRPr lang="tr-TR" sz="1400" dirty="0">
                        <a:latin typeface="+mn-lt"/>
                      </a:endParaRPr>
                    </a:p>
                  </a:txBody>
                  <a:tcPr anchor="ctr"/>
                </a:tc>
                <a:extLst>
                  <a:ext uri="{0D108BD9-81ED-4DB2-BD59-A6C34878D82A}">
                    <a16:rowId xmlns:a16="http://schemas.microsoft.com/office/drawing/2014/main" val="1659709371"/>
                  </a:ext>
                </a:extLst>
              </a:tr>
              <a:tr h="472161">
                <a:tc>
                  <a:txBody>
                    <a:bodyPr/>
                    <a:lstStyle/>
                    <a:p>
                      <a:pPr algn="l" fontAlgn="t"/>
                      <a:r>
                        <a:rPr lang="en-US" sz="1400" b="0" i="0" u="none" strike="noStrike" dirty="0">
                          <a:effectLst/>
                          <a:latin typeface="+mn-lt"/>
                        </a:rPr>
                        <a:t>(Z-1) </a:t>
                      </a:r>
                      <a:r>
                        <a:rPr lang="en-US" sz="1400" b="0" i="0" u="none" strike="noStrike" dirty="0" err="1">
                          <a:effectLst/>
                          <a:latin typeface="+mn-lt"/>
                        </a:rPr>
                        <a:t>Yeni</a:t>
                      </a:r>
                      <a:r>
                        <a:rPr lang="en-US" sz="1400" b="0" i="0" u="none" strike="noStrike" dirty="0">
                          <a:effectLst/>
                          <a:latin typeface="+mn-lt"/>
                        </a:rPr>
                        <a:t> </a:t>
                      </a:r>
                      <a:r>
                        <a:rPr lang="en-US" sz="1400" b="0" i="0" u="none" strike="noStrike" dirty="0" err="1">
                          <a:effectLst/>
                          <a:latin typeface="+mn-lt"/>
                        </a:rPr>
                        <a:t>mezun</a:t>
                      </a:r>
                      <a:r>
                        <a:rPr lang="en-US" sz="1400" b="0" i="0" u="none" strike="noStrike" dirty="0">
                          <a:effectLst/>
                          <a:latin typeface="+mn-lt"/>
                        </a:rPr>
                        <a:t> </a:t>
                      </a:r>
                      <a:r>
                        <a:rPr lang="en-US" sz="1400" b="0" i="0" u="none" strike="noStrike" dirty="0" err="1">
                          <a:effectLst/>
                          <a:latin typeface="+mn-lt"/>
                        </a:rPr>
                        <a:t>Öğretim</a:t>
                      </a:r>
                      <a:r>
                        <a:rPr lang="en-US" sz="1400" b="0" i="0" u="none" strike="noStrike" dirty="0">
                          <a:effectLst/>
                          <a:latin typeface="+mn-lt"/>
                        </a:rPr>
                        <a:t> </a:t>
                      </a:r>
                      <a:r>
                        <a:rPr lang="en-US" sz="1400" b="0" i="0" u="none" strike="noStrike" dirty="0" err="1">
                          <a:effectLst/>
                          <a:latin typeface="+mn-lt"/>
                        </a:rPr>
                        <a:t>Görevlilerinin</a:t>
                      </a:r>
                      <a:r>
                        <a:rPr lang="en-US" sz="1400" b="0" i="0" u="none" strike="noStrike" dirty="0">
                          <a:effectLst/>
                          <a:latin typeface="+mn-lt"/>
                        </a:rPr>
                        <a:t> </a:t>
                      </a:r>
                      <a:r>
                        <a:rPr lang="en-US" sz="1400" b="0" i="0" u="none" strike="noStrike" dirty="0" err="1">
                          <a:effectLst/>
                          <a:latin typeface="+mn-lt"/>
                        </a:rPr>
                        <a:t>mevcudunun</a:t>
                      </a:r>
                      <a:r>
                        <a:rPr lang="en-US" sz="1400" b="0" i="0" u="none" strike="noStrike" dirty="0">
                          <a:effectLst/>
                          <a:latin typeface="+mn-lt"/>
                        </a:rPr>
                        <a:t> </a:t>
                      </a:r>
                      <a:r>
                        <a:rPr lang="en-US" sz="1400" b="0" i="0" u="none" strike="noStrike" dirty="0" err="1">
                          <a:effectLst/>
                          <a:latin typeface="+mn-lt"/>
                        </a:rPr>
                        <a:t>fazla</a:t>
                      </a:r>
                      <a:r>
                        <a:rPr lang="en-US" sz="1400" b="0" i="0" u="none" strike="noStrike" dirty="0">
                          <a:effectLst/>
                          <a:latin typeface="+mn-lt"/>
                        </a:rPr>
                        <a:t> </a:t>
                      </a:r>
                      <a:r>
                        <a:rPr lang="en-US" sz="1400" b="0" i="0" u="none" strike="noStrike" dirty="0" err="1">
                          <a:effectLst/>
                          <a:latin typeface="+mn-lt"/>
                        </a:rPr>
                        <a:t>olması</a:t>
                      </a:r>
                      <a:r>
                        <a:rPr lang="en-US" sz="1400" b="0" i="0" u="none" strike="noStrike" dirty="0">
                          <a:effectLst/>
                          <a:latin typeface="+mn-lt"/>
                        </a:rPr>
                        <a:t> </a:t>
                      </a:r>
                    </a:p>
                  </a:txBody>
                  <a:tcPr marL="9525" marR="9525" marT="9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n-lt"/>
                          <a:sym typeface="Wingdings" panose="05000000000000000000" pitchFamily="2" charset="2"/>
                        </a:rPr>
                        <a:t></a:t>
                      </a:r>
                      <a:r>
                        <a:rPr lang="tr-TR" sz="1400" dirty="0" smtClean="0">
                          <a:latin typeface="+mn-lt"/>
                        </a:rPr>
                        <a:t>  Hala Zayıf </a:t>
                      </a:r>
                      <a:endParaRPr lang="tr-TR" sz="1400" dirty="0">
                        <a:latin typeface="+mn-lt"/>
                      </a:endParaRPr>
                    </a:p>
                  </a:txBody>
                  <a:tcPr anchor="ctr"/>
                </a:tc>
                <a:extLst>
                  <a:ext uri="{0D108BD9-81ED-4DB2-BD59-A6C34878D82A}">
                    <a16:rowId xmlns:a16="http://schemas.microsoft.com/office/drawing/2014/main" val="10001"/>
                  </a:ext>
                </a:extLst>
              </a:tr>
              <a:tr h="472161">
                <a:tc>
                  <a:txBody>
                    <a:bodyPr/>
                    <a:lstStyle/>
                    <a:p>
                      <a:pPr algn="l" fontAlgn="t"/>
                      <a:r>
                        <a:rPr lang="en-US" sz="1400" b="0" i="0" u="none" strike="noStrike" dirty="0">
                          <a:effectLst/>
                          <a:latin typeface="+mn-lt"/>
                        </a:rPr>
                        <a:t>(Z-2</a:t>
                      </a:r>
                      <a:r>
                        <a:rPr lang="en-US" sz="1400" b="0" i="0" u="none" strike="noStrike" dirty="0" smtClean="0">
                          <a:effectLst/>
                          <a:latin typeface="+mn-lt"/>
                        </a:rPr>
                        <a:t>)</a:t>
                      </a:r>
                      <a:r>
                        <a:rPr lang="en-US" sz="1400" b="0" i="0" u="none" strike="noStrike" baseline="0" dirty="0" smtClean="0">
                          <a:effectLst/>
                          <a:latin typeface="+mn-lt"/>
                        </a:rPr>
                        <a:t> YDYO </a:t>
                      </a:r>
                      <a:r>
                        <a:rPr lang="en-US" sz="1400" b="0" i="0" u="none" strike="noStrike" baseline="0" dirty="0" err="1" smtClean="0">
                          <a:effectLst/>
                          <a:latin typeface="+mn-lt"/>
                        </a:rPr>
                        <a:t>için</a:t>
                      </a:r>
                      <a:r>
                        <a:rPr lang="en-US" sz="1400" b="0" i="0" u="none" strike="noStrike" baseline="0" dirty="0" smtClean="0">
                          <a:effectLst/>
                          <a:latin typeface="+mn-lt"/>
                        </a:rPr>
                        <a:t> </a:t>
                      </a:r>
                      <a:r>
                        <a:rPr lang="en-US" sz="1400" b="0" i="0" u="none" strike="noStrike" baseline="0" dirty="0" err="1" smtClean="0">
                          <a:effectLst/>
                          <a:latin typeface="+mn-lt"/>
                        </a:rPr>
                        <a:t>Öğrenci</a:t>
                      </a:r>
                      <a:r>
                        <a:rPr lang="en-US" sz="1400" b="0" i="0" u="none" strike="noStrike" baseline="0" dirty="0" smtClean="0">
                          <a:effectLst/>
                          <a:latin typeface="+mn-lt"/>
                        </a:rPr>
                        <a:t> </a:t>
                      </a:r>
                      <a:r>
                        <a:rPr lang="en-US" sz="1400" b="0" i="0" u="none" strike="noStrike" baseline="0" dirty="0" err="1" smtClean="0">
                          <a:effectLst/>
                          <a:latin typeface="+mn-lt"/>
                        </a:rPr>
                        <a:t>Bilgi</a:t>
                      </a:r>
                      <a:r>
                        <a:rPr lang="en-US" sz="1400" b="0" i="0" u="none" strike="noStrike" baseline="0" dirty="0" smtClean="0">
                          <a:effectLst/>
                          <a:latin typeface="+mn-lt"/>
                        </a:rPr>
                        <a:t> </a:t>
                      </a:r>
                      <a:r>
                        <a:rPr lang="en-US" sz="1400" b="0" i="0" u="none" strike="noStrike" baseline="0" dirty="0" err="1" smtClean="0">
                          <a:effectLst/>
                          <a:latin typeface="+mn-lt"/>
                        </a:rPr>
                        <a:t>sisteminin</a:t>
                      </a:r>
                      <a:r>
                        <a:rPr lang="en-US" sz="1400" b="0" i="0" u="none" strike="noStrike" baseline="0" dirty="0" smtClean="0">
                          <a:effectLst/>
                          <a:latin typeface="+mn-lt"/>
                        </a:rPr>
                        <a:t> </a:t>
                      </a:r>
                      <a:r>
                        <a:rPr lang="en-US" sz="1400" b="0" i="0" u="none" strike="noStrike" baseline="0" dirty="0" err="1" smtClean="0">
                          <a:effectLst/>
                          <a:latin typeface="+mn-lt"/>
                        </a:rPr>
                        <a:t>hazır</a:t>
                      </a:r>
                      <a:r>
                        <a:rPr lang="en-US" sz="1400" b="0" i="0" u="none" strike="noStrike" baseline="0" dirty="0" smtClean="0">
                          <a:effectLst/>
                          <a:latin typeface="+mn-lt"/>
                        </a:rPr>
                        <a:t> </a:t>
                      </a:r>
                      <a:r>
                        <a:rPr lang="en-US" sz="1400" b="0" i="0" u="none" strike="noStrike" baseline="0" dirty="0" err="1" smtClean="0">
                          <a:effectLst/>
                          <a:latin typeface="+mn-lt"/>
                        </a:rPr>
                        <a:t>olmaması</a:t>
                      </a:r>
                      <a:endParaRPr lang="en-US" sz="1400" b="0" i="0" u="none" strike="noStrike" dirty="0">
                        <a:effectLst/>
                        <a:latin typeface="+mn-lt"/>
                      </a:endParaRPr>
                    </a:p>
                  </a:txBody>
                  <a:tcPr marL="9525" marR="9525" marT="9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sym typeface="Wingdings" panose="05000000000000000000" pitchFamily="2" charset="2"/>
                        </a:rPr>
                        <a:t></a:t>
                      </a:r>
                      <a:r>
                        <a:rPr lang="tr-TR" sz="1400" kern="1200" dirty="0" smtClean="0">
                          <a:solidFill>
                            <a:schemeClr val="dk1"/>
                          </a:solidFill>
                          <a:latin typeface="+mn-lt"/>
                          <a:ea typeface="+mn-ea"/>
                          <a:cs typeface="+mn-cs"/>
                        </a:rPr>
                        <a:t>  Hala Zayıf </a:t>
                      </a:r>
                      <a:endParaRPr lang="tr-TR" sz="1400" kern="1200" dirty="0">
                        <a:solidFill>
                          <a:schemeClr val="dk1"/>
                        </a:solidFill>
                        <a:latin typeface="+mn-lt"/>
                        <a:ea typeface="+mn-ea"/>
                        <a:cs typeface="+mn-cs"/>
                      </a:endParaRPr>
                    </a:p>
                  </a:txBody>
                  <a:tcPr anchor="ctr"/>
                </a:tc>
                <a:extLst>
                  <a:ext uri="{0D108BD9-81ED-4DB2-BD59-A6C34878D82A}">
                    <a16:rowId xmlns:a16="http://schemas.microsoft.com/office/drawing/2014/main" val="1538875994"/>
                  </a:ext>
                </a:extLst>
              </a:tr>
              <a:tr h="472161">
                <a:tc>
                  <a:txBody>
                    <a:bodyPr/>
                    <a:lstStyle/>
                    <a:p>
                      <a:pPr algn="l" fontAlgn="t"/>
                      <a:r>
                        <a:rPr lang="en-US" sz="1400" b="0" i="0" u="none" strike="noStrike" dirty="0">
                          <a:effectLst/>
                          <a:latin typeface="+mn-lt"/>
                        </a:rPr>
                        <a:t>(F-1) </a:t>
                      </a:r>
                      <a:r>
                        <a:rPr lang="en-US" sz="1400" b="0" i="0" u="none" strike="noStrike" dirty="0" err="1">
                          <a:effectLst/>
                          <a:latin typeface="+mn-lt"/>
                        </a:rPr>
                        <a:t>Turizm</a:t>
                      </a:r>
                      <a:r>
                        <a:rPr lang="en-US" sz="1400" b="0" i="0" u="none" strike="noStrike" dirty="0">
                          <a:effectLst/>
                          <a:latin typeface="+mn-lt"/>
                        </a:rPr>
                        <a:t> </a:t>
                      </a:r>
                      <a:r>
                        <a:rPr lang="en-US" sz="1400" b="0" i="0" u="none" strike="noStrike" dirty="0" err="1">
                          <a:effectLst/>
                          <a:latin typeface="+mn-lt"/>
                        </a:rPr>
                        <a:t>kenti</a:t>
                      </a:r>
                      <a:r>
                        <a:rPr lang="en-US" sz="1400" b="0" i="0" u="none" strike="noStrike" dirty="0">
                          <a:effectLst/>
                          <a:latin typeface="+mn-lt"/>
                        </a:rPr>
                        <a:t> </a:t>
                      </a:r>
                      <a:r>
                        <a:rPr lang="en-US" sz="1400" b="0" i="0" u="none" strike="noStrike" dirty="0" err="1">
                          <a:effectLst/>
                          <a:latin typeface="+mn-lt"/>
                        </a:rPr>
                        <a:t>olmasından</a:t>
                      </a:r>
                      <a:r>
                        <a:rPr lang="en-US" sz="1400" b="0" i="0" u="none" strike="noStrike" dirty="0">
                          <a:effectLst/>
                          <a:latin typeface="+mn-lt"/>
                        </a:rPr>
                        <a:t> </a:t>
                      </a:r>
                      <a:r>
                        <a:rPr lang="en-US" sz="1400" b="0" i="0" u="none" strike="noStrike" dirty="0" err="1">
                          <a:effectLst/>
                          <a:latin typeface="+mn-lt"/>
                        </a:rPr>
                        <a:t>dolayı</a:t>
                      </a:r>
                      <a:r>
                        <a:rPr lang="en-US" sz="1400" b="0" i="0" u="none" strike="noStrike" dirty="0">
                          <a:effectLst/>
                          <a:latin typeface="+mn-lt"/>
                        </a:rPr>
                        <a:t> </a:t>
                      </a:r>
                      <a:r>
                        <a:rPr lang="en-US" sz="1400" b="0" i="0" u="none" strike="noStrike" dirty="0" err="1">
                          <a:effectLst/>
                          <a:latin typeface="+mn-lt"/>
                        </a:rPr>
                        <a:t>öğrencilerin</a:t>
                      </a:r>
                      <a:r>
                        <a:rPr lang="en-US" sz="1400" b="0" i="0" u="none" strike="noStrike" dirty="0">
                          <a:effectLst/>
                          <a:latin typeface="+mn-lt"/>
                        </a:rPr>
                        <a:t> </a:t>
                      </a:r>
                      <a:r>
                        <a:rPr lang="en-US" sz="1400" b="0" i="0" u="none" strike="noStrike" dirty="0" err="1">
                          <a:effectLst/>
                          <a:latin typeface="+mn-lt"/>
                        </a:rPr>
                        <a:t>sınıf</a:t>
                      </a:r>
                      <a:r>
                        <a:rPr lang="en-US" sz="1400" b="0" i="0" u="none" strike="noStrike" dirty="0">
                          <a:effectLst/>
                          <a:latin typeface="+mn-lt"/>
                        </a:rPr>
                        <a:t> </a:t>
                      </a:r>
                      <a:r>
                        <a:rPr lang="en-US" sz="1400" b="0" i="0" u="none" strike="noStrike" dirty="0" err="1">
                          <a:effectLst/>
                          <a:latin typeface="+mn-lt"/>
                        </a:rPr>
                        <a:t>dışında</a:t>
                      </a:r>
                      <a:r>
                        <a:rPr lang="en-US" sz="1400" b="0" i="0" u="none" strike="noStrike" dirty="0">
                          <a:effectLst/>
                          <a:latin typeface="+mn-lt"/>
                        </a:rPr>
                        <a:t> </a:t>
                      </a:r>
                      <a:r>
                        <a:rPr lang="en-US" sz="1400" b="0" i="0" u="none" strike="noStrike" dirty="0" err="1">
                          <a:effectLst/>
                          <a:latin typeface="+mn-lt"/>
                        </a:rPr>
                        <a:t>yabancı</a:t>
                      </a:r>
                      <a:r>
                        <a:rPr lang="en-US" sz="1400" b="0" i="0" u="none" strike="noStrike" dirty="0">
                          <a:effectLst/>
                          <a:latin typeface="+mn-lt"/>
                        </a:rPr>
                        <a:t> </a:t>
                      </a:r>
                      <a:r>
                        <a:rPr lang="en-US" sz="1400" b="0" i="0" u="none" strike="noStrike" dirty="0" err="1">
                          <a:effectLst/>
                          <a:latin typeface="+mn-lt"/>
                        </a:rPr>
                        <a:t>dillerini</a:t>
                      </a:r>
                      <a:r>
                        <a:rPr lang="en-US" sz="1400" b="0" i="0" u="none" strike="noStrike" dirty="0">
                          <a:effectLst/>
                          <a:latin typeface="+mn-lt"/>
                        </a:rPr>
                        <a:t> </a:t>
                      </a:r>
                      <a:r>
                        <a:rPr lang="en-US" sz="1400" b="0" i="0" u="none" strike="noStrike" dirty="0" err="1">
                          <a:effectLst/>
                          <a:latin typeface="+mn-lt"/>
                        </a:rPr>
                        <a:t>geliştirme</a:t>
                      </a:r>
                      <a:r>
                        <a:rPr lang="en-US" sz="1400" b="0" i="0" u="none" strike="noStrike" dirty="0">
                          <a:effectLst/>
                          <a:latin typeface="+mn-lt"/>
                        </a:rPr>
                        <a:t> </a:t>
                      </a:r>
                      <a:r>
                        <a:rPr lang="en-US" sz="1400" b="0" i="0" u="none" strike="noStrike" dirty="0" err="1">
                          <a:effectLst/>
                          <a:latin typeface="+mn-lt"/>
                        </a:rPr>
                        <a:t>olanağının</a:t>
                      </a:r>
                      <a:r>
                        <a:rPr lang="en-US" sz="1400" b="0" i="0" u="none" strike="noStrike" dirty="0">
                          <a:effectLst/>
                          <a:latin typeface="+mn-lt"/>
                        </a:rPr>
                        <a:t> </a:t>
                      </a:r>
                      <a:r>
                        <a:rPr lang="en-US" sz="1400" b="0" i="0" u="none" strike="noStrike" dirty="0" err="1">
                          <a:effectLst/>
                          <a:latin typeface="+mn-lt"/>
                        </a:rPr>
                        <a:t>olması</a:t>
                      </a:r>
                      <a:r>
                        <a:rPr lang="en-US" sz="1400" b="0" i="0" u="none" strike="noStrike" dirty="0">
                          <a:effectLst/>
                          <a:latin typeface="+mn-lt"/>
                        </a:rPr>
                        <a:t>  </a:t>
                      </a:r>
                    </a:p>
                  </a:txBody>
                  <a:tcPr marL="9525" marR="9525" marT="9525" marB="0" anchor="ctr"/>
                </a:tc>
                <a:tc>
                  <a:txBody>
                    <a:bodyPr/>
                    <a:lstStyle/>
                    <a:p>
                      <a:pPr algn="ctr"/>
                      <a:r>
                        <a:rPr lang="en-US" sz="1400" dirty="0" smtClean="0">
                          <a:latin typeface="+mn-lt"/>
                          <a:sym typeface="Wingdings" panose="05000000000000000000" pitchFamily="2" charset="2"/>
                        </a:rPr>
                        <a:t> </a:t>
                      </a:r>
                      <a:r>
                        <a:rPr lang="en-US" sz="1400" dirty="0" err="1" smtClean="0">
                          <a:latin typeface="+mn-lt"/>
                          <a:sym typeface="Wingdings" panose="05000000000000000000" pitchFamily="2" charset="2"/>
                        </a:rPr>
                        <a:t>Hala</a:t>
                      </a:r>
                      <a:r>
                        <a:rPr lang="en-US" sz="1400" dirty="0" smtClean="0">
                          <a:latin typeface="+mn-lt"/>
                          <a:sym typeface="Wingdings" panose="05000000000000000000" pitchFamily="2" charset="2"/>
                        </a:rPr>
                        <a:t> </a:t>
                      </a:r>
                      <a:r>
                        <a:rPr lang="en-US" sz="1400" dirty="0" err="1" smtClean="0">
                          <a:latin typeface="+mn-lt"/>
                          <a:sym typeface="Wingdings" panose="05000000000000000000" pitchFamily="2" charset="2"/>
                        </a:rPr>
                        <a:t>fırsat</a:t>
                      </a:r>
                      <a:endParaRPr lang="tr-TR" sz="1400" dirty="0">
                        <a:latin typeface="+mn-lt"/>
                      </a:endParaRPr>
                    </a:p>
                  </a:txBody>
                  <a:tcPr anchor="ctr"/>
                </a:tc>
                <a:extLst>
                  <a:ext uri="{0D108BD9-81ED-4DB2-BD59-A6C34878D82A}">
                    <a16:rowId xmlns:a16="http://schemas.microsoft.com/office/drawing/2014/main" val="792031769"/>
                  </a:ext>
                </a:extLst>
              </a:tr>
              <a:tr h="472161">
                <a:tc>
                  <a:txBody>
                    <a:bodyPr/>
                    <a:lstStyle/>
                    <a:p>
                      <a:pPr algn="l" fontAlgn="t"/>
                      <a:r>
                        <a:rPr lang="en-US" sz="1400" b="0" i="0" u="none" strike="noStrike" dirty="0">
                          <a:effectLst/>
                          <a:latin typeface="+mn-lt"/>
                        </a:rPr>
                        <a:t>(F-2) </a:t>
                      </a:r>
                      <a:r>
                        <a:rPr lang="en-US" sz="1400" b="0" i="0" u="none" strike="noStrike" dirty="0" err="1">
                          <a:effectLst/>
                          <a:latin typeface="+mn-lt"/>
                        </a:rPr>
                        <a:t>Üniversitenin</a:t>
                      </a:r>
                      <a:r>
                        <a:rPr lang="en-US" sz="1400" b="0" i="0" u="none" strike="noStrike" dirty="0">
                          <a:effectLst/>
                          <a:latin typeface="+mn-lt"/>
                        </a:rPr>
                        <a:t> </a:t>
                      </a:r>
                      <a:r>
                        <a:rPr lang="en-US" sz="1400" b="0" i="0" u="none" strike="noStrike" dirty="0" err="1">
                          <a:effectLst/>
                          <a:latin typeface="+mn-lt"/>
                        </a:rPr>
                        <a:t>Antalya’da</a:t>
                      </a:r>
                      <a:r>
                        <a:rPr lang="en-US" sz="1400" b="0" i="0" u="none" strike="noStrike" dirty="0">
                          <a:effectLst/>
                          <a:latin typeface="+mn-lt"/>
                        </a:rPr>
                        <a:t> </a:t>
                      </a:r>
                      <a:r>
                        <a:rPr lang="en-US" sz="1400" b="0" i="0" u="none" strike="noStrike" dirty="0" err="1">
                          <a:effectLst/>
                          <a:latin typeface="+mn-lt"/>
                        </a:rPr>
                        <a:t>olması</a:t>
                      </a:r>
                      <a:r>
                        <a:rPr lang="en-US" sz="1400" b="0" i="0" u="none" strike="noStrike" dirty="0">
                          <a:effectLst/>
                          <a:latin typeface="+mn-lt"/>
                        </a:rPr>
                        <a:t> (</a:t>
                      </a:r>
                      <a:r>
                        <a:rPr lang="en-US" sz="1400" b="0" i="0" u="none" strike="noStrike" dirty="0" err="1">
                          <a:effectLst/>
                          <a:latin typeface="+mn-lt"/>
                        </a:rPr>
                        <a:t>Çevre</a:t>
                      </a:r>
                      <a:r>
                        <a:rPr lang="en-US" sz="1400" b="0" i="0" u="none" strike="noStrike" dirty="0">
                          <a:effectLst/>
                          <a:latin typeface="+mn-lt"/>
                        </a:rPr>
                        <a:t> </a:t>
                      </a:r>
                      <a:r>
                        <a:rPr lang="en-US" sz="1400" b="0" i="0" u="none" strike="noStrike" dirty="0" err="1">
                          <a:effectLst/>
                          <a:latin typeface="+mn-lt"/>
                        </a:rPr>
                        <a:t>illerden</a:t>
                      </a:r>
                      <a:r>
                        <a:rPr lang="en-US" sz="1400" b="0" i="0" u="none" strike="noStrike" dirty="0">
                          <a:effectLst/>
                          <a:latin typeface="+mn-lt"/>
                        </a:rPr>
                        <a:t> </a:t>
                      </a:r>
                      <a:r>
                        <a:rPr lang="en-US" sz="1400" b="0" i="0" u="none" strike="noStrike" dirty="0" err="1">
                          <a:effectLst/>
                          <a:latin typeface="+mn-lt"/>
                        </a:rPr>
                        <a:t>ve</a:t>
                      </a:r>
                      <a:r>
                        <a:rPr lang="en-US" sz="1400" b="0" i="0" u="none" strike="noStrike" dirty="0">
                          <a:effectLst/>
                          <a:latin typeface="+mn-lt"/>
                        </a:rPr>
                        <a:t> </a:t>
                      </a:r>
                      <a:r>
                        <a:rPr lang="en-US" sz="1400" b="0" i="0" u="none" strike="noStrike" dirty="0" err="1">
                          <a:effectLst/>
                          <a:latin typeface="+mn-lt"/>
                        </a:rPr>
                        <a:t>ülkelerden</a:t>
                      </a:r>
                      <a:r>
                        <a:rPr lang="en-US" sz="1400" b="0" i="0" u="none" strike="noStrike" dirty="0">
                          <a:effectLst/>
                          <a:latin typeface="+mn-lt"/>
                        </a:rPr>
                        <a:t> </a:t>
                      </a:r>
                      <a:r>
                        <a:rPr lang="en-US" sz="1400" b="0" i="0" u="none" strike="noStrike" dirty="0" err="1">
                          <a:effectLst/>
                          <a:latin typeface="+mn-lt"/>
                        </a:rPr>
                        <a:t>gelecek</a:t>
                      </a:r>
                      <a:r>
                        <a:rPr lang="en-US" sz="1400" b="0" i="0" u="none" strike="noStrike" dirty="0">
                          <a:effectLst/>
                          <a:latin typeface="+mn-lt"/>
                        </a:rPr>
                        <a:t> </a:t>
                      </a:r>
                      <a:r>
                        <a:rPr lang="en-US" sz="1400" b="0" i="0" u="none" strike="noStrike" dirty="0" err="1">
                          <a:effectLst/>
                          <a:latin typeface="+mn-lt"/>
                        </a:rPr>
                        <a:t>öğrenciler</a:t>
                      </a:r>
                      <a:r>
                        <a:rPr lang="en-US" sz="1400" b="0" i="0" u="none" strike="noStrike" dirty="0">
                          <a:effectLst/>
                          <a:latin typeface="+mn-lt"/>
                        </a:rPr>
                        <a:t> </a:t>
                      </a:r>
                      <a:r>
                        <a:rPr lang="en-US" sz="1400" b="0" i="0" u="none" strike="noStrike" dirty="0" err="1">
                          <a:effectLst/>
                          <a:latin typeface="+mn-lt"/>
                        </a:rPr>
                        <a:t>için</a:t>
                      </a:r>
                      <a:r>
                        <a:rPr lang="en-US" sz="1400" b="0" i="0" u="none" strike="noStrike" dirty="0">
                          <a:effectLst/>
                          <a:latin typeface="+mn-lt"/>
                        </a:rPr>
                        <a:t> </a:t>
                      </a:r>
                      <a:r>
                        <a:rPr lang="en-US" sz="1400" b="0" i="0" u="none" strike="noStrike" dirty="0" err="1">
                          <a:effectLst/>
                          <a:latin typeface="+mn-lt"/>
                        </a:rPr>
                        <a:t>cazip</a:t>
                      </a:r>
                      <a:r>
                        <a:rPr lang="en-US" sz="1400" b="0" i="0" u="none" strike="noStrike" dirty="0">
                          <a:effectLst/>
                          <a:latin typeface="+mn-lt"/>
                        </a:rPr>
                        <a:t> </a:t>
                      </a:r>
                      <a:r>
                        <a:rPr lang="en-US" sz="1400" b="0" i="0" u="none" strike="noStrike" dirty="0" err="1">
                          <a:effectLst/>
                          <a:latin typeface="+mn-lt"/>
                        </a:rPr>
                        <a:t>bir</a:t>
                      </a:r>
                      <a:r>
                        <a:rPr lang="en-US" sz="1400" b="0" i="0" u="none" strike="noStrike" dirty="0">
                          <a:effectLst/>
                          <a:latin typeface="+mn-lt"/>
                        </a:rPr>
                        <a:t> </a:t>
                      </a:r>
                      <a:r>
                        <a:rPr lang="en-US" sz="1400" b="0" i="0" u="none" strike="noStrike" dirty="0" err="1">
                          <a:effectLst/>
                          <a:latin typeface="+mn-lt"/>
                        </a:rPr>
                        <a:t>bölgede</a:t>
                      </a:r>
                      <a:r>
                        <a:rPr lang="en-US" sz="1400" b="0" i="0" u="none" strike="noStrike" dirty="0">
                          <a:effectLst/>
                          <a:latin typeface="+mn-lt"/>
                        </a:rPr>
                        <a:t> </a:t>
                      </a:r>
                      <a:r>
                        <a:rPr lang="en-US" sz="1400" b="0" i="0" u="none" strike="noStrike" dirty="0" err="1">
                          <a:effectLst/>
                          <a:latin typeface="+mn-lt"/>
                        </a:rPr>
                        <a:t>olması</a:t>
                      </a:r>
                      <a:r>
                        <a:rPr lang="en-US" sz="1400" b="0" i="0" u="none" strike="noStrike" dirty="0">
                          <a:effectLst/>
                          <a:latin typeface="+mn-lt"/>
                        </a:rPr>
                        <a:t>) </a:t>
                      </a:r>
                    </a:p>
                  </a:txBody>
                  <a:tcPr marL="9525" marR="9525" marT="9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n-lt"/>
                          <a:sym typeface="Wingdings" panose="05000000000000000000" pitchFamily="2" charset="2"/>
                        </a:rPr>
                        <a:t> </a:t>
                      </a:r>
                      <a:r>
                        <a:rPr lang="en-US" sz="1400" dirty="0" err="1" smtClean="0">
                          <a:latin typeface="+mn-lt"/>
                          <a:sym typeface="Wingdings" panose="05000000000000000000" pitchFamily="2" charset="2"/>
                        </a:rPr>
                        <a:t>Hala</a:t>
                      </a:r>
                      <a:r>
                        <a:rPr lang="en-US" sz="1400" dirty="0" smtClean="0">
                          <a:latin typeface="+mn-lt"/>
                          <a:sym typeface="Wingdings" panose="05000000000000000000" pitchFamily="2" charset="2"/>
                        </a:rPr>
                        <a:t> </a:t>
                      </a:r>
                      <a:r>
                        <a:rPr lang="en-US" sz="1400" dirty="0" err="1" smtClean="0">
                          <a:latin typeface="+mn-lt"/>
                          <a:sym typeface="Wingdings" panose="05000000000000000000" pitchFamily="2" charset="2"/>
                        </a:rPr>
                        <a:t>fırsat</a:t>
                      </a:r>
                      <a:endParaRPr lang="tr-TR" sz="1400" dirty="0" smtClean="0">
                        <a:latin typeface="+mn-lt"/>
                      </a:endParaRPr>
                    </a:p>
                  </a:txBody>
                  <a:tcPr anchor="ctr"/>
                </a:tc>
                <a:extLst>
                  <a:ext uri="{0D108BD9-81ED-4DB2-BD59-A6C34878D82A}">
                    <a16:rowId xmlns:a16="http://schemas.microsoft.com/office/drawing/2014/main" val="4270120186"/>
                  </a:ext>
                </a:extLst>
              </a:tr>
              <a:tr h="513367">
                <a:tc>
                  <a:txBody>
                    <a:bodyPr/>
                    <a:lstStyle/>
                    <a:p>
                      <a:pPr algn="l" fontAlgn="t"/>
                      <a:r>
                        <a:rPr lang="en-US" sz="1400" b="0" i="0" u="none" strike="noStrike" dirty="0">
                          <a:effectLst/>
                          <a:latin typeface="+mn-lt"/>
                        </a:rPr>
                        <a:t>(F-3) Antalya </a:t>
                      </a:r>
                      <a:r>
                        <a:rPr lang="en-US" sz="1400" b="0" i="0" u="none" strike="noStrike" dirty="0" err="1">
                          <a:effectLst/>
                          <a:latin typeface="+mn-lt"/>
                        </a:rPr>
                        <a:t>merkezinde</a:t>
                      </a:r>
                      <a:r>
                        <a:rPr lang="en-US" sz="1400" b="0" i="0" u="none" strike="noStrike" dirty="0">
                          <a:effectLst/>
                          <a:latin typeface="+mn-lt"/>
                        </a:rPr>
                        <a:t> </a:t>
                      </a:r>
                      <a:r>
                        <a:rPr lang="en-US" sz="1400" b="0" i="0" u="none" strike="noStrike" dirty="0" err="1">
                          <a:effectLst/>
                          <a:latin typeface="+mn-lt"/>
                        </a:rPr>
                        <a:t>orta</a:t>
                      </a:r>
                      <a:r>
                        <a:rPr lang="en-US" sz="1400" b="0" i="0" u="none" strike="noStrike" dirty="0">
                          <a:effectLst/>
                          <a:latin typeface="+mn-lt"/>
                        </a:rPr>
                        <a:t> </a:t>
                      </a:r>
                      <a:r>
                        <a:rPr lang="en-US" sz="1400" b="0" i="0" u="none" strike="noStrike" dirty="0" err="1">
                          <a:effectLst/>
                          <a:latin typeface="+mn-lt"/>
                        </a:rPr>
                        <a:t>düzey</a:t>
                      </a:r>
                      <a:r>
                        <a:rPr lang="en-US" sz="1400" b="0" i="0" u="none" strike="noStrike" dirty="0">
                          <a:effectLst/>
                          <a:latin typeface="+mn-lt"/>
                        </a:rPr>
                        <a:t> </a:t>
                      </a:r>
                      <a:r>
                        <a:rPr lang="en-US" sz="1400" b="0" i="0" u="none" strike="noStrike" dirty="0" err="1">
                          <a:effectLst/>
                          <a:latin typeface="+mn-lt"/>
                        </a:rPr>
                        <a:t>üzerinde</a:t>
                      </a:r>
                      <a:r>
                        <a:rPr lang="en-US" sz="1400" b="0" i="0" u="none" strike="noStrike" dirty="0">
                          <a:effectLst/>
                          <a:latin typeface="+mn-lt"/>
                        </a:rPr>
                        <a:t> </a:t>
                      </a:r>
                      <a:r>
                        <a:rPr lang="en-US" sz="1400" b="0" i="0" u="none" strike="noStrike" dirty="0" err="1">
                          <a:effectLst/>
                          <a:latin typeface="+mn-lt"/>
                        </a:rPr>
                        <a:t>İngilizce</a:t>
                      </a:r>
                      <a:r>
                        <a:rPr lang="en-US" sz="1400" b="0" i="0" u="none" strike="noStrike" dirty="0">
                          <a:effectLst/>
                          <a:latin typeface="+mn-lt"/>
                        </a:rPr>
                        <a:t> </a:t>
                      </a:r>
                      <a:r>
                        <a:rPr lang="en-US" sz="1400" b="0" i="0" u="none" strike="noStrike" dirty="0" err="1">
                          <a:effectLst/>
                          <a:latin typeface="+mn-lt"/>
                        </a:rPr>
                        <a:t>dil</a:t>
                      </a:r>
                      <a:r>
                        <a:rPr lang="en-US" sz="1400" b="0" i="0" u="none" strike="noStrike" dirty="0">
                          <a:effectLst/>
                          <a:latin typeface="+mn-lt"/>
                        </a:rPr>
                        <a:t> </a:t>
                      </a:r>
                      <a:r>
                        <a:rPr lang="en-US" sz="1400" b="0" i="0" u="none" strike="noStrike" dirty="0" err="1">
                          <a:effectLst/>
                          <a:latin typeface="+mn-lt"/>
                        </a:rPr>
                        <a:t>eğitimi</a:t>
                      </a:r>
                      <a:r>
                        <a:rPr lang="en-US" sz="1400" b="0" i="0" u="none" strike="noStrike" dirty="0">
                          <a:effectLst/>
                          <a:latin typeface="+mn-lt"/>
                        </a:rPr>
                        <a:t> </a:t>
                      </a:r>
                      <a:r>
                        <a:rPr lang="en-US" sz="1400" b="0" i="0" u="none" strike="noStrike" dirty="0" err="1">
                          <a:effectLst/>
                          <a:latin typeface="+mn-lt"/>
                        </a:rPr>
                        <a:t>veren</a:t>
                      </a:r>
                      <a:r>
                        <a:rPr lang="en-US" sz="1400" b="0" i="0" u="none" strike="noStrike" dirty="0">
                          <a:effectLst/>
                          <a:latin typeface="+mn-lt"/>
                        </a:rPr>
                        <a:t> </a:t>
                      </a:r>
                      <a:r>
                        <a:rPr lang="en-US" sz="1400" b="0" i="0" u="none" strike="noStrike" dirty="0" err="1">
                          <a:effectLst/>
                          <a:latin typeface="+mn-lt"/>
                        </a:rPr>
                        <a:t>başka</a:t>
                      </a:r>
                      <a:r>
                        <a:rPr lang="en-US" sz="1400" b="0" i="0" u="none" strike="noStrike" dirty="0">
                          <a:effectLst/>
                          <a:latin typeface="+mn-lt"/>
                        </a:rPr>
                        <a:t> </a:t>
                      </a:r>
                      <a:r>
                        <a:rPr lang="en-US" sz="1400" b="0" i="0" u="none" strike="noStrike" dirty="0" err="1">
                          <a:effectLst/>
                          <a:latin typeface="+mn-lt"/>
                        </a:rPr>
                        <a:t>bir</a:t>
                      </a:r>
                      <a:r>
                        <a:rPr lang="en-US" sz="1400" b="0" i="0" u="none" strike="noStrike" dirty="0">
                          <a:effectLst/>
                          <a:latin typeface="+mn-lt"/>
                        </a:rPr>
                        <a:t> </a:t>
                      </a:r>
                      <a:r>
                        <a:rPr lang="en-US" sz="1400" b="0" i="0" u="none" strike="noStrike" dirty="0" err="1">
                          <a:effectLst/>
                          <a:latin typeface="+mn-lt"/>
                        </a:rPr>
                        <a:t>üniversitenin</a:t>
                      </a:r>
                      <a:r>
                        <a:rPr lang="en-US" sz="1400" b="0" i="0" u="none" strike="noStrike" dirty="0">
                          <a:effectLst/>
                          <a:latin typeface="+mn-lt"/>
                        </a:rPr>
                        <a:t> </a:t>
                      </a:r>
                      <a:r>
                        <a:rPr lang="en-US" sz="1400" b="0" i="0" u="none" strike="noStrike" dirty="0" err="1">
                          <a:effectLst/>
                          <a:latin typeface="+mn-lt"/>
                        </a:rPr>
                        <a:t>bulunmaması</a:t>
                      </a:r>
                      <a:r>
                        <a:rPr lang="en-US" sz="1400" b="0" i="0" u="none" strike="noStrike" dirty="0">
                          <a:effectLst/>
                          <a:latin typeface="+mn-lt"/>
                        </a:rPr>
                        <a:t> </a:t>
                      </a:r>
                    </a:p>
                  </a:txBody>
                  <a:tcPr marL="9525" marR="9525" marT="9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n-lt"/>
                          <a:sym typeface="Wingdings" panose="05000000000000000000" pitchFamily="2" charset="2"/>
                        </a:rPr>
                        <a:t> </a:t>
                      </a:r>
                      <a:r>
                        <a:rPr lang="en-US" sz="1400" dirty="0" err="1" smtClean="0">
                          <a:latin typeface="+mn-lt"/>
                          <a:sym typeface="Wingdings" panose="05000000000000000000" pitchFamily="2" charset="2"/>
                        </a:rPr>
                        <a:t>Hala</a:t>
                      </a:r>
                      <a:r>
                        <a:rPr lang="en-US" sz="1400" dirty="0" smtClean="0">
                          <a:latin typeface="+mn-lt"/>
                          <a:sym typeface="Wingdings" panose="05000000000000000000" pitchFamily="2" charset="2"/>
                        </a:rPr>
                        <a:t> </a:t>
                      </a:r>
                      <a:r>
                        <a:rPr lang="en-US" sz="1400" dirty="0" err="1" smtClean="0">
                          <a:latin typeface="+mn-lt"/>
                          <a:sym typeface="Wingdings" panose="05000000000000000000" pitchFamily="2" charset="2"/>
                        </a:rPr>
                        <a:t>fırsat</a:t>
                      </a:r>
                      <a:endParaRPr lang="tr-TR" sz="1400" dirty="0" smtClean="0">
                        <a:latin typeface="+mn-lt"/>
                      </a:endParaRPr>
                    </a:p>
                    <a:p>
                      <a:pPr algn="ctr"/>
                      <a:endParaRPr lang="tr-TR" sz="1400" dirty="0">
                        <a:latin typeface="+mn-lt"/>
                      </a:endParaRPr>
                    </a:p>
                  </a:txBody>
                  <a:tcPr anchor="ctr"/>
                </a:tc>
                <a:extLst>
                  <a:ext uri="{0D108BD9-81ED-4DB2-BD59-A6C34878D82A}">
                    <a16:rowId xmlns:a16="http://schemas.microsoft.com/office/drawing/2014/main" val="2122803882"/>
                  </a:ext>
                </a:extLst>
              </a:tr>
              <a:tr h="472161">
                <a:tc>
                  <a:txBody>
                    <a:bodyPr/>
                    <a:lstStyle/>
                    <a:p>
                      <a:pPr algn="l" fontAlgn="t"/>
                      <a:r>
                        <a:rPr lang="en-US" sz="1400" b="0" i="0" u="none" strike="noStrike" dirty="0">
                          <a:effectLst/>
                          <a:latin typeface="+mn-lt"/>
                        </a:rPr>
                        <a:t>(T1) </a:t>
                      </a:r>
                      <a:r>
                        <a:rPr lang="en-US" sz="1400" b="0" i="0" u="none" strike="noStrike" dirty="0" err="1">
                          <a:effectLst/>
                          <a:latin typeface="+mn-lt"/>
                        </a:rPr>
                        <a:t>Öğrencilerimizin</a:t>
                      </a:r>
                      <a:r>
                        <a:rPr lang="en-US" sz="1400" b="0" i="0" u="none" strike="noStrike" dirty="0">
                          <a:effectLst/>
                          <a:latin typeface="+mn-lt"/>
                        </a:rPr>
                        <a:t> </a:t>
                      </a:r>
                      <a:r>
                        <a:rPr lang="en-US" sz="1400" b="0" i="0" u="none" strike="noStrike" dirty="0" err="1">
                          <a:effectLst/>
                          <a:latin typeface="+mn-lt"/>
                        </a:rPr>
                        <a:t>çoğunluğunun</a:t>
                      </a:r>
                      <a:r>
                        <a:rPr lang="en-US" sz="1400" b="0" i="0" u="none" strike="noStrike" dirty="0">
                          <a:effectLst/>
                          <a:latin typeface="+mn-lt"/>
                        </a:rPr>
                        <a:t> </a:t>
                      </a:r>
                      <a:r>
                        <a:rPr lang="en-US" sz="1400" b="0" i="0" u="none" strike="noStrike" dirty="0" err="1">
                          <a:effectLst/>
                          <a:latin typeface="+mn-lt"/>
                        </a:rPr>
                        <a:t>başlangıç</a:t>
                      </a:r>
                      <a:r>
                        <a:rPr lang="en-US" sz="1400" b="0" i="0" u="none" strike="noStrike" dirty="0">
                          <a:effectLst/>
                          <a:latin typeface="+mn-lt"/>
                        </a:rPr>
                        <a:t> (A1) </a:t>
                      </a:r>
                      <a:r>
                        <a:rPr lang="en-US" sz="1400" b="0" i="0" u="none" strike="noStrike" dirty="0" err="1">
                          <a:effectLst/>
                          <a:latin typeface="+mn-lt"/>
                        </a:rPr>
                        <a:t>seviyesinden</a:t>
                      </a:r>
                      <a:r>
                        <a:rPr lang="en-US" sz="1400" b="0" i="0" u="none" strike="noStrike" dirty="0">
                          <a:effectLst/>
                          <a:latin typeface="+mn-lt"/>
                        </a:rPr>
                        <a:t> </a:t>
                      </a:r>
                      <a:r>
                        <a:rPr lang="en-US" sz="1400" b="0" i="0" u="none" strike="noStrike" dirty="0" err="1">
                          <a:effectLst/>
                          <a:latin typeface="+mn-lt"/>
                        </a:rPr>
                        <a:t>başlaması</a:t>
                      </a:r>
                      <a:r>
                        <a:rPr lang="en-US" sz="1400" b="0" i="0" u="none" strike="noStrike" dirty="0">
                          <a:effectLst/>
                          <a:latin typeface="+mn-lt"/>
                        </a:rPr>
                        <a:t> </a:t>
                      </a:r>
                      <a:endParaRPr lang="en-US" sz="1400" b="0" i="0" u="none" strike="noStrike" dirty="0" smtClean="0">
                        <a:effectLst/>
                        <a:latin typeface="+mn-lt"/>
                      </a:endParaRPr>
                    </a:p>
                  </a:txBody>
                  <a:tcPr marL="9525" marR="9525" marT="9525" marB="0" anchor="ctr"/>
                </a:tc>
                <a:tc>
                  <a:txBody>
                    <a:bodyPr/>
                    <a:lstStyle/>
                    <a:p>
                      <a:pPr algn="ctr"/>
                      <a:r>
                        <a:rPr lang="en-US" sz="1400" dirty="0" smtClean="0">
                          <a:latin typeface="+mn-lt"/>
                          <a:sym typeface="Wingdings" panose="05000000000000000000" pitchFamily="2" charset="2"/>
                        </a:rPr>
                        <a:t> </a:t>
                      </a:r>
                      <a:r>
                        <a:rPr lang="tr-TR" sz="1400" dirty="0" smtClean="0">
                          <a:latin typeface="+mn-lt"/>
                        </a:rPr>
                        <a:t>Hala Tehdit </a:t>
                      </a:r>
                      <a:endParaRPr lang="tr-TR" sz="1400" dirty="0">
                        <a:latin typeface="+mn-lt"/>
                      </a:endParaRPr>
                    </a:p>
                  </a:txBody>
                  <a:tcPr anchor="ctr"/>
                </a:tc>
                <a:extLst>
                  <a:ext uri="{0D108BD9-81ED-4DB2-BD59-A6C34878D82A}">
                    <a16:rowId xmlns:a16="http://schemas.microsoft.com/office/drawing/2014/main" val="455485800"/>
                  </a:ext>
                </a:extLst>
              </a:tr>
              <a:tr h="513367">
                <a:tc>
                  <a:txBody>
                    <a:bodyPr/>
                    <a:lstStyle/>
                    <a:p>
                      <a:pPr algn="l" fontAlgn="t"/>
                      <a:r>
                        <a:rPr lang="en-US" sz="1400" b="0" i="0" u="none" strike="noStrike" dirty="0">
                          <a:effectLst/>
                          <a:latin typeface="+mn-lt"/>
                        </a:rPr>
                        <a:t>(T2) </a:t>
                      </a:r>
                      <a:r>
                        <a:rPr lang="en-US" sz="1400" b="0" i="0" u="none" strike="noStrike" dirty="0" err="1">
                          <a:effectLst/>
                          <a:latin typeface="+mn-lt"/>
                        </a:rPr>
                        <a:t>Gelecek</a:t>
                      </a:r>
                      <a:r>
                        <a:rPr lang="en-US" sz="1400" b="0" i="0" u="none" strike="noStrike" dirty="0">
                          <a:effectLst/>
                          <a:latin typeface="+mn-lt"/>
                        </a:rPr>
                        <a:t> </a:t>
                      </a:r>
                      <a:r>
                        <a:rPr lang="en-US" sz="1400" b="0" i="0" u="none" strike="noStrike" dirty="0" err="1">
                          <a:effectLst/>
                          <a:latin typeface="+mn-lt"/>
                        </a:rPr>
                        <a:t>olan</a:t>
                      </a:r>
                      <a:r>
                        <a:rPr lang="en-US" sz="1400" b="0" i="0" u="none" strike="noStrike" dirty="0">
                          <a:effectLst/>
                          <a:latin typeface="+mn-lt"/>
                        </a:rPr>
                        <a:t> </a:t>
                      </a:r>
                      <a:r>
                        <a:rPr lang="en-US" sz="1400" b="0" i="0" u="none" strike="noStrike" dirty="0" err="1">
                          <a:effectLst/>
                          <a:latin typeface="+mn-lt"/>
                        </a:rPr>
                        <a:t>öğretim</a:t>
                      </a:r>
                      <a:r>
                        <a:rPr lang="en-US" sz="1400" b="0" i="0" u="none" strike="noStrike" dirty="0">
                          <a:effectLst/>
                          <a:latin typeface="+mn-lt"/>
                        </a:rPr>
                        <a:t> </a:t>
                      </a:r>
                      <a:r>
                        <a:rPr lang="en-US" sz="1400" b="0" i="0" u="none" strike="noStrike" dirty="0" err="1">
                          <a:effectLst/>
                          <a:latin typeface="+mn-lt"/>
                        </a:rPr>
                        <a:t>görevlilerinin</a:t>
                      </a:r>
                      <a:r>
                        <a:rPr lang="en-US" sz="1400" b="0" i="0" u="none" strike="noStrike" dirty="0">
                          <a:effectLst/>
                          <a:latin typeface="+mn-lt"/>
                        </a:rPr>
                        <a:t> </a:t>
                      </a:r>
                      <a:r>
                        <a:rPr lang="en-US" sz="1400" b="0" i="0" u="none" strike="noStrike" dirty="0" err="1">
                          <a:effectLst/>
                          <a:latin typeface="+mn-lt"/>
                        </a:rPr>
                        <a:t>yeterli</a:t>
                      </a:r>
                      <a:r>
                        <a:rPr lang="en-US" sz="1400" b="0" i="0" u="none" strike="noStrike" dirty="0">
                          <a:effectLst/>
                          <a:latin typeface="+mn-lt"/>
                        </a:rPr>
                        <a:t> </a:t>
                      </a:r>
                      <a:r>
                        <a:rPr lang="en-US" sz="1400" b="0" i="0" u="none" strike="noStrike" dirty="0" err="1">
                          <a:effectLst/>
                          <a:latin typeface="+mn-lt"/>
                        </a:rPr>
                        <a:t>tecrübede</a:t>
                      </a:r>
                      <a:r>
                        <a:rPr lang="en-US" sz="1400" b="0" i="0" u="none" strike="noStrike" dirty="0">
                          <a:effectLst/>
                          <a:latin typeface="+mn-lt"/>
                        </a:rPr>
                        <a:t> </a:t>
                      </a:r>
                      <a:r>
                        <a:rPr lang="en-US" sz="1400" b="0" i="0" u="none" strike="noStrike" dirty="0" err="1">
                          <a:effectLst/>
                          <a:latin typeface="+mn-lt"/>
                        </a:rPr>
                        <a:t>olmama</a:t>
                      </a:r>
                      <a:r>
                        <a:rPr lang="en-US" sz="1400" b="0" i="0" u="none" strike="noStrike" dirty="0">
                          <a:effectLst/>
                          <a:latin typeface="+mn-lt"/>
                        </a:rPr>
                        <a:t> </a:t>
                      </a:r>
                      <a:r>
                        <a:rPr lang="en-US" sz="1400" b="0" i="0" u="none" strike="noStrike" dirty="0" err="1">
                          <a:effectLst/>
                          <a:latin typeface="+mn-lt"/>
                        </a:rPr>
                        <a:t>olasılığı</a:t>
                      </a:r>
                      <a:r>
                        <a:rPr lang="en-US" sz="1400" b="0" i="0" u="none" strike="noStrike" dirty="0">
                          <a:effectLst/>
                          <a:latin typeface="+mn-lt"/>
                        </a:rPr>
                        <a:t>  </a:t>
                      </a:r>
                    </a:p>
                  </a:txBody>
                  <a:tcPr marL="9525" marR="9525" marT="9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n-lt"/>
                          <a:sym typeface="Wingdings" panose="05000000000000000000" pitchFamily="2" charset="2"/>
                        </a:rPr>
                        <a:t> </a:t>
                      </a:r>
                      <a:r>
                        <a:rPr lang="tr-TR" sz="1400" dirty="0" smtClean="0">
                          <a:latin typeface="+mn-lt"/>
                        </a:rPr>
                        <a:t>Hala Tehdit </a:t>
                      </a:r>
                    </a:p>
                    <a:p>
                      <a:pPr algn="ctr"/>
                      <a:endParaRPr lang="tr-TR" sz="1400" dirty="0">
                        <a:latin typeface="+mn-lt"/>
                      </a:endParaRPr>
                    </a:p>
                  </a:txBody>
                  <a:tcPr anchor="ctr"/>
                </a:tc>
                <a:extLst>
                  <a:ext uri="{0D108BD9-81ED-4DB2-BD59-A6C34878D82A}">
                    <a16:rowId xmlns:a16="http://schemas.microsoft.com/office/drawing/2014/main" val="1029154790"/>
                  </a:ext>
                </a:extLst>
              </a:tr>
              <a:tr h="472161">
                <a:tc>
                  <a:txBody>
                    <a:bodyPr/>
                    <a:lstStyle/>
                    <a:p>
                      <a:pPr algn="l" fontAlgn="t"/>
                      <a:r>
                        <a:rPr lang="en-US" sz="1400" b="0" i="0" u="none" strike="noStrike" dirty="0" smtClean="0">
                          <a:effectLst/>
                          <a:latin typeface="+mn-lt"/>
                        </a:rPr>
                        <a:t>(T-3) </a:t>
                      </a:r>
                      <a:r>
                        <a:rPr lang="en-US" sz="1400" b="0" i="0" u="none" strike="noStrike" dirty="0" err="1" smtClean="0">
                          <a:effectLst/>
                          <a:latin typeface="+mn-lt"/>
                        </a:rPr>
                        <a:t>Antalya'nın</a:t>
                      </a:r>
                      <a:r>
                        <a:rPr lang="en-US" sz="1400" b="0" i="0" u="none" strike="noStrike" dirty="0" smtClean="0">
                          <a:effectLst/>
                          <a:latin typeface="+mn-lt"/>
                        </a:rPr>
                        <a:t> </a:t>
                      </a:r>
                      <a:r>
                        <a:rPr lang="en-US" sz="1400" b="0" i="0" u="none" strike="noStrike" dirty="0" err="1" smtClean="0">
                          <a:effectLst/>
                          <a:latin typeface="+mn-lt"/>
                        </a:rPr>
                        <a:t>tecrübeli</a:t>
                      </a:r>
                      <a:r>
                        <a:rPr lang="en-US" sz="1400" b="0" i="0" u="none" strike="noStrike" dirty="0" smtClean="0">
                          <a:effectLst/>
                          <a:latin typeface="+mn-lt"/>
                        </a:rPr>
                        <a:t> </a:t>
                      </a:r>
                      <a:r>
                        <a:rPr lang="en-US" sz="1400" b="0" i="0" u="none" strike="noStrike" dirty="0" err="1" smtClean="0">
                          <a:effectLst/>
                          <a:latin typeface="+mn-lt"/>
                        </a:rPr>
                        <a:t>Öğretim</a:t>
                      </a:r>
                      <a:r>
                        <a:rPr lang="en-US" sz="1400" b="0" i="0" u="none" strike="noStrike" dirty="0" smtClean="0">
                          <a:effectLst/>
                          <a:latin typeface="+mn-lt"/>
                        </a:rPr>
                        <a:t> </a:t>
                      </a:r>
                      <a:r>
                        <a:rPr lang="en-US" sz="1400" b="0" i="0" u="none" strike="noStrike" dirty="0" err="1" smtClean="0">
                          <a:effectLst/>
                          <a:latin typeface="+mn-lt"/>
                        </a:rPr>
                        <a:t>Görevlileri</a:t>
                      </a:r>
                      <a:r>
                        <a:rPr lang="en-US" sz="1400" b="0" i="0" u="none" strike="noStrike" dirty="0" smtClean="0">
                          <a:effectLst/>
                          <a:latin typeface="+mn-lt"/>
                        </a:rPr>
                        <a:t> </a:t>
                      </a:r>
                      <a:r>
                        <a:rPr lang="en-US" sz="1400" b="0" i="0" u="none" strike="noStrike" dirty="0" err="1" smtClean="0">
                          <a:effectLst/>
                          <a:latin typeface="+mn-lt"/>
                        </a:rPr>
                        <a:t>için</a:t>
                      </a:r>
                      <a:r>
                        <a:rPr lang="en-US" sz="1400" b="0" i="0" u="none" strike="noStrike" dirty="0" smtClean="0">
                          <a:effectLst/>
                          <a:latin typeface="+mn-lt"/>
                        </a:rPr>
                        <a:t> </a:t>
                      </a:r>
                      <a:r>
                        <a:rPr lang="en-US" sz="1400" b="0" i="0" u="none" strike="noStrike" dirty="0" err="1" smtClean="0">
                          <a:effectLst/>
                          <a:latin typeface="+mn-lt"/>
                        </a:rPr>
                        <a:t>kariyer</a:t>
                      </a:r>
                      <a:r>
                        <a:rPr lang="en-US" sz="1400" b="0" i="0" u="none" strike="noStrike" dirty="0" smtClean="0">
                          <a:effectLst/>
                          <a:latin typeface="+mn-lt"/>
                        </a:rPr>
                        <a:t> </a:t>
                      </a:r>
                      <a:r>
                        <a:rPr lang="en-US" sz="1400" b="0" i="0" u="none" strike="noStrike" dirty="0" err="1" smtClean="0">
                          <a:effectLst/>
                          <a:latin typeface="+mn-lt"/>
                        </a:rPr>
                        <a:t>olanakları</a:t>
                      </a:r>
                      <a:r>
                        <a:rPr lang="en-US" sz="1400" b="0" i="0" u="none" strike="noStrike" dirty="0" smtClean="0">
                          <a:effectLst/>
                          <a:latin typeface="+mn-lt"/>
                        </a:rPr>
                        <a:t> </a:t>
                      </a:r>
                      <a:r>
                        <a:rPr lang="en-US" sz="1400" b="0" i="0" u="none" strike="noStrike" dirty="0" err="1" smtClean="0">
                          <a:effectLst/>
                          <a:latin typeface="+mn-lt"/>
                        </a:rPr>
                        <a:t>açısından</a:t>
                      </a:r>
                      <a:r>
                        <a:rPr lang="en-US" sz="1400" b="0" i="0" u="none" strike="noStrike" dirty="0" smtClean="0">
                          <a:effectLst/>
                          <a:latin typeface="+mn-lt"/>
                        </a:rPr>
                        <a:t> </a:t>
                      </a:r>
                      <a:r>
                        <a:rPr lang="en-US" sz="1400" b="0" i="0" u="none" strike="noStrike" dirty="0" err="1" smtClean="0">
                          <a:effectLst/>
                          <a:latin typeface="+mn-lt"/>
                        </a:rPr>
                        <a:t>daha</a:t>
                      </a:r>
                      <a:r>
                        <a:rPr lang="en-US" sz="1400" b="0" i="0" u="none" strike="noStrike" dirty="0" smtClean="0">
                          <a:effectLst/>
                          <a:latin typeface="+mn-lt"/>
                        </a:rPr>
                        <a:t> </a:t>
                      </a:r>
                      <a:r>
                        <a:rPr lang="en-US" sz="1400" b="0" i="0" u="none" strike="noStrike" dirty="0" err="1" smtClean="0">
                          <a:effectLst/>
                          <a:latin typeface="+mn-lt"/>
                        </a:rPr>
                        <a:t>az</a:t>
                      </a:r>
                      <a:r>
                        <a:rPr lang="en-US" sz="1400" b="0" i="0" u="none" strike="noStrike" dirty="0" smtClean="0">
                          <a:effectLst/>
                          <a:latin typeface="+mn-lt"/>
                        </a:rPr>
                        <a:t> </a:t>
                      </a:r>
                      <a:r>
                        <a:rPr lang="en-US" sz="1400" b="0" i="0" u="none" strike="noStrike" dirty="0" err="1" smtClean="0">
                          <a:effectLst/>
                          <a:latin typeface="+mn-lt"/>
                        </a:rPr>
                        <a:t>cazip</a:t>
                      </a:r>
                      <a:r>
                        <a:rPr lang="en-US" sz="1400" b="0" i="0" u="none" strike="noStrike" dirty="0" smtClean="0">
                          <a:effectLst/>
                          <a:latin typeface="+mn-lt"/>
                        </a:rPr>
                        <a:t> </a:t>
                      </a:r>
                      <a:r>
                        <a:rPr lang="en-US" sz="1400" b="0" i="0" u="none" strike="noStrike" dirty="0" err="1" smtClean="0">
                          <a:effectLst/>
                          <a:latin typeface="+mn-lt"/>
                        </a:rPr>
                        <a:t>bir</a:t>
                      </a:r>
                      <a:r>
                        <a:rPr lang="en-US" sz="1400" b="0" i="0" u="none" strike="noStrike" dirty="0" smtClean="0">
                          <a:effectLst/>
                          <a:latin typeface="+mn-lt"/>
                        </a:rPr>
                        <a:t> </a:t>
                      </a:r>
                      <a:r>
                        <a:rPr lang="en-US" sz="1400" b="0" i="0" u="none" strike="noStrike" dirty="0" err="1" smtClean="0">
                          <a:effectLst/>
                          <a:latin typeface="+mn-lt"/>
                        </a:rPr>
                        <a:t>şehir</a:t>
                      </a:r>
                      <a:r>
                        <a:rPr lang="en-US" sz="1400" b="0" i="0" u="none" strike="noStrike" dirty="0" smtClean="0">
                          <a:effectLst/>
                          <a:latin typeface="+mn-lt"/>
                        </a:rPr>
                        <a:t> </a:t>
                      </a:r>
                      <a:r>
                        <a:rPr lang="en-US" sz="1400" b="0" i="0" u="none" strike="noStrike" dirty="0" err="1" smtClean="0">
                          <a:effectLst/>
                          <a:latin typeface="+mn-lt"/>
                        </a:rPr>
                        <a:t>olması</a:t>
                      </a:r>
                      <a:endParaRPr lang="en-US" sz="1400" b="0" i="0" u="none" strike="noStrike" dirty="0">
                        <a:effectLst/>
                        <a:latin typeface="+mn-lt"/>
                      </a:endParaRP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prstClr val="black"/>
                          </a:solidFill>
                          <a:effectLst/>
                          <a:uLnTx/>
                          <a:uFillTx/>
                          <a:latin typeface="+mn-lt"/>
                          <a:ea typeface="+mn-ea"/>
                          <a:cs typeface="+mn-cs"/>
                          <a:sym typeface="Wingdings" panose="05000000000000000000" pitchFamily="2" charset="2"/>
                        </a:rPr>
                        <a:t> </a:t>
                      </a:r>
                      <a:r>
                        <a:rPr kumimoji="0" lang="tr-TR" sz="1400" b="0" i="0" u="none" strike="noStrike" kern="1200" cap="none" spc="0" normalizeH="0" baseline="0" noProof="0" smtClean="0">
                          <a:ln>
                            <a:noFill/>
                          </a:ln>
                          <a:solidFill>
                            <a:prstClr val="black"/>
                          </a:solidFill>
                          <a:effectLst/>
                          <a:uLnTx/>
                          <a:uFillTx/>
                          <a:latin typeface="+mn-lt"/>
                          <a:ea typeface="+mn-ea"/>
                          <a:cs typeface="+mn-cs"/>
                        </a:rPr>
                        <a:t>Hala Tehdit </a:t>
                      </a:r>
                      <a:endParaRPr kumimoji="0" lang="tr-TR" sz="1400" b="0" i="0" u="none" strike="noStrike" kern="1200" cap="none" spc="0" normalizeH="0" baseline="0" noProof="0" dirty="0" smtClean="0">
                        <a:ln>
                          <a:noFill/>
                        </a:ln>
                        <a:solidFill>
                          <a:prstClr val="black"/>
                        </a:solidFill>
                        <a:effectLst/>
                        <a:uLnTx/>
                        <a:uFillTx/>
                        <a:latin typeface="+mn-lt"/>
                        <a:ea typeface="+mn-ea"/>
                        <a:cs typeface="+mn-cs"/>
                      </a:endParaRPr>
                    </a:p>
                  </a:txBody>
                  <a:tcPr anchor="ctr"/>
                </a:tc>
                <a:extLst>
                  <a:ext uri="{0D108BD9-81ED-4DB2-BD59-A6C34878D82A}">
                    <a16:rowId xmlns:a16="http://schemas.microsoft.com/office/drawing/2014/main" val="2209245284"/>
                  </a:ext>
                </a:extLst>
              </a:tr>
              <a:tr h="472161">
                <a:tc>
                  <a:txBody>
                    <a:bodyPr/>
                    <a:lstStyle/>
                    <a:p>
                      <a:pPr algn="l" fontAlgn="t"/>
                      <a:r>
                        <a:rPr lang="en-US" sz="1400" b="0" i="0" u="none" strike="noStrike" dirty="0" smtClean="0">
                          <a:effectLst/>
                          <a:latin typeface="+mn-lt"/>
                        </a:rPr>
                        <a:t>(T-4) </a:t>
                      </a:r>
                      <a:r>
                        <a:rPr lang="en-US" sz="1400" b="0" i="0" u="none" strike="noStrike" dirty="0" err="1" smtClean="0">
                          <a:effectLst/>
                          <a:latin typeface="+mn-lt"/>
                        </a:rPr>
                        <a:t>Pandemi</a:t>
                      </a:r>
                      <a:r>
                        <a:rPr lang="en-US" sz="1400" b="0" i="0" u="none" strike="noStrike" dirty="0" smtClean="0">
                          <a:effectLst/>
                          <a:latin typeface="+mn-lt"/>
                        </a:rPr>
                        <a:t> </a:t>
                      </a:r>
                      <a:r>
                        <a:rPr lang="en-US" sz="1400" b="0" i="0" u="none" strike="noStrike" dirty="0" err="1" smtClean="0">
                          <a:effectLst/>
                          <a:latin typeface="+mn-lt"/>
                        </a:rPr>
                        <a:t>sürecinde</a:t>
                      </a:r>
                      <a:r>
                        <a:rPr lang="en-US" sz="1400" b="0" i="0" u="none" strike="noStrike" dirty="0" smtClean="0">
                          <a:effectLst/>
                          <a:latin typeface="+mn-lt"/>
                        </a:rPr>
                        <a:t> </a:t>
                      </a:r>
                      <a:r>
                        <a:rPr lang="en-US" sz="1400" b="0" i="0" u="none" strike="noStrike" dirty="0" err="1" smtClean="0">
                          <a:effectLst/>
                          <a:latin typeface="+mn-lt"/>
                        </a:rPr>
                        <a:t>öğrencilerin</a:t>
                      </a:r>
                      <a:r>
                        <a:rPr lang="en-US" sz="1400" b="0" i="0" u="none" strike="noStrike" dirty="0" smtClean="0">
                          <a:effectLst/>
                          <a:latin typeface="+mn-lt"/>
                        </a:rPr>
                        <a:t> </a:t>
                      </a:r>
                      <a:r>
                        <a:rPr lang="en-US" sz="1400" b="0" i="0" u="none" strike="noStrike" dirty="0" err="1" smtClean="0">
                          <a:effectLst/>
                          <a:latin typeface="+mn-lt"/>
                        </a:rPr>
                        <a:t>üniversitesiye</a:t>
                      </a:r>
                      <a:r>
                        <a:rPr lang="en-US" sz="1400" b="0" i="0" u="none" strike="noStrike" dirty="0" smtClean="0">
                          <a:effectLst/>
                          <a:latin typeface="+mn-lt"/>
                        </a:rPr>
                        <a:t> </a:t>
                      </a:r>
                      <a:r>
                        <a:rPr lang="en-US" sz="1400" b="0" i="0" u="none" strike="noStrike" dirty="0" err="1" smtClean="0">
                          <a:effectLst/>
                          <a:latin typeface="+mn-lt"/>
                        </a:rPr>
                        <a:t>adapte</a:t>
                      </a:r>
                      <a:r>
                        <a:rPr lang="en-US" sz="1400" b="0" i="0" u="none" strike="noStrike" dirty="0" smtClean="0">
                          <a:effectLst/>
                          <a:latin typeface="+mn-lt"/>
                        </a:rPr>
                        <a:t> </a:t>
                      </a:r>
                      <a:r>
                        <a:rPr lang="en-US" sz="1400" b="0" i="0" u="none" strike="noStrike" dirty="0" err="1" smtClean="0">
                          <a:effectLst/>
                          <a:latin typeface="+mn-lt"/>
                        </a:rPr>
                        <a:t>olmakta</a:t>
                      </a:r>
                      <a:r>
                        <a:rPr lang="en-US" sz="1400" b="0" i="0" u="none" strike="noStrike" dirty="0" smtClean="0">
                          <a:effectLst/>
                          <a:latin typeface="+mn-lt"/>
                        </a:rPr>
                        <a:t> </a:t>
                      </a:r>
                      <a:r>
                        <a:rPr lang="en-US" sz="1400" b="0" i="0" u="none" strike="noStrike" dirty="0" err="1" smtClean="0">
                          <a:effectLst/>
                          <a:latin typeface="+mn-lt"/>
                        </a:rPr>
                        <a:t>güçlük</a:t>
                      </a:r>
                      <a:r>
                        <a:rPr lang="en-US" sz="1400" b="0" i="0" u="none" strike="noStrike" dirty="0" smtClean="0">
                          <a:effectLst/>
                          <a:latin typeface="+mn-lt"/>
                        </a:rPr>
                        <a:t> </a:t>
                      </a:r>
                      <a:r>
                        <a:rPr lang="en-US" sz="1400" b="0" i="0" u="none" strike="noStrike" dirty="0" err="1" smtClean="0">
                          <a:effectLst/>
                          <a:latin typeface="+mn-lt"/>
                        </a:rPr>
                        <a:t>çekmeleri</a:t>
                      </a:r>
                      <a:endParaRPr lang="en-US" sz="1400" b="0" i="0" u="none" strike="noStrike" dirty="0">
                        <a:effectLst/>
                        <a:latin typeface="+mn-lt"/>
                      </a:endParaRP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sym typeface="Wingdings" panose="05000000000000000000" pitchFamily="2" charset="2"/>
                        </a:rPr>
                        <a:t> </a:t>
                      </a:r>
                      <a:r>
                        <a:rPr kumimoji="0" lang="tr-TR" sz="1400" b="0" i="0" u="none" strike="noStrike" kern="1200" cap="none" spc="0" normalizeH="0" baseline="0" noProof="0" dirty="0" smtClean="0">
                          <a:ln>
                            <a:noFill/>
                          </a:ln>
                          <a:solidFill>
                            <a:prstClr val="black"/>
                          </a:solidFill>
                          <a:effectLst/>
                          <a:uLnTx/>
                          <a:uFillTx/>
                          <a:latin typeface="+mn-lt"/>
                          <a:ea typeface="+mn-ea"/>
                          <a:cs typeface="+mn-cs"/>
                        </a:rPr>
                        <a:t>Hala Tehdit </a:t>
                      </a:r>
                    </a:p>
                  </a:txBody>
                  <a:tcPr anchor="ctr"/>
                </a:tc>
                <a:extLst>
                  <a:ext uri="{0D108BD9-81ED-4DB2-BD59-A6C34878D82A}">
                    <a16:rowId xmlns:a16="http://schemas.microsoft.com/office/drawing/2014/main" val="4006493774"/>
                  </a:ext>
                </a:extLst>
              </a:tr>
            </a:tbl>
          </a:graphicData>
        </a:graphic>
      </p:graphicFrame>
    </p:spTree>
    <p:extLst>
      <p:ext uri="{BB962C8B-B14F-4D97-AF65-F5344CB8AC3E}">
        <p14:creationId xmlns:p14="http://schemas.microsoft.com/office/powerpoint/2010/main" val="9318574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30</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sp>
        <p:nvSpPr>
          <p:cNvPr id="68" name="TextBox 67"/>
          <p:cNvSpPr txBox="1"/>
          <p:nvPr/>
        </p:nvSpPr>
        <p:spPr>
          <a:xfrm>
            <a:off x="6351746" y="836712"/>
            <a:ext cx="2536507" cy="3385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600" b="1" dirty="0" smtClean="0">
                <a:solidFill>
                  <a:srgbClr val="FF0000"/>
                </a:solidFill>
              </a:rPr>
              <a:t>*</a:t>
            </a:r>
            <a:r>
              <a:rPr lang="en-US" sz="1600" dirty="0" smtClean="0"/>
              <a:t>KYS </a:t>
            </a:r>
            <a:r>
              <a:rPr lang="en-US" sz="1600" dirty="0" err="1" smtClean="0"/>
              <a:t>İç</a:t>
            </a:r>
            <a:r>
              <a:rPr lang="en-US" sz="1600" dirty="0" smtClean="0"/>
              <a:t> </a:t>
            </a:r>
            <a:r>
              <a:rPr lang="en-US" sz="1600" dirty="0" err="1" smtClean="0"/>
              <a:t>Denetim</a:t>
            </a:r>
            <a:r>
              <a:rPr lang="en-US" sz="1600" dirty="0" smtClean="0"/>
              <a:t> </a:t>
            </a:r>
            <a:r>
              <a:rPr lang="en-US" sz="1600" dirty="0" err="1" smtClean="0"/>
              <a:t>Puanı</a:t>
            </a:r>
            <a:r>
              <a:rPr lang="en-US" sz="1600" dirty="0" smtClean="0"/>
              <a:t>: </a:t>
            </a:r>
            <a:r>
              <a:rPr lang="en-US" sz="1600" b="1" dirty="0" smtClean="0"/>
              <a:t>%94</a:t>
            </a:r>
            <a:endParaRPr lang="en-US" sz="1600" b="1" dirty="0"/>
          </a:p>
        </p:txBody>
      </p:sp>
      <p:sp>
        <p:nvSpPr>
          <p:cNvPr id="69" name="Metin kutusu 4"/>
          <p:cNvSpPr txBox="1"/>
          <p:nvPr/>
        </p:nvSpPr>
        <p:spPr>
          <a:xfrm>
            <a:off x="1694230" y="12443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İÇ DENETİMLER</a:t>
            </a:r>
            <a:endParaRPr lang="tr-TR" sz="3600" b="1" dirty="0">
              <a:solidFill>
                <a:srgbClr val="FF0000"/>
              </a:solidFill>
              <a:effectLst>
                <a:outerShdw blurRad="38100" dist="38100" dir="2700000" algn="tl">
                  <a:srgbClr val="000000">
                    <a:alpha val="43137"/>
                  </a:srgbClr>
                </a:outerShdw>
              </a:effectLst>
            </a:endParaRPr>
          </a:p>
        </p:txBody>
      </p:sp>
      <p:graphicFrame>
        <p:nvGraphicFramePr>
          <p:cNvPr id="67" name="Table 66"/>
          <p:cNvGraphicFramePr>
            <a:graphicFrameLocks noGrp="1"/>
          </p:cNvGraphicFramePr>
          <p:nvPr>
            <p:extLst>
              <p:ext uri="{D42A27DB-BD31-4B8C-83A1-F6EECF244321}">
                <p14:modId xmlns:p14="http://schemas.microsoft.com/office/powerpoint/2010/main" val="1983492035"/>
              </p:ext>
            </p:extLst>
          </p:nvPr>
        </p:nvGraphicFramePr>
        <p:xfrm>
          <a:off x="899591" y="1096704"/>
          <a:ext cx="7344817" cy="5625444"/>
        </p:xfrm>
        <a:graphic>
          <a:graphicData uri="http://schemas.openxmlformats.org/drawingml/2006/table">
            <a:tbl>
              <a:tblPr/>
              <a:tblGrid>
                <a:gridCol w="845550">
                  <a:extLst>
                    <a:ext uri="{9D8B030D-6E8A-4147-A177-3AD203B41FA5}">
                      <a16:colId xmlns:a16="http://schemas.microsoft.com/office/drawing/2014/main" val="3301727994"/>
                    </a:ext>
                  </a:extLst>
                </a:gridCol>
                <a:gridCol w="745231">
                  <a:extLst>
                    <a:ext uri="{9D8B030D-6E8A-4147-A177-3AD203B41FA5}">
                      <a16:colId xmlns:a16="http://schemas.microsoft.com/office/drawing/2014/main" val="1812004153"/>
                    </a:ext>
                  </a:extLst>
                </a:gridCol>
                <a:gridCol w="892125">
                  <a:extLst>
                    <a:ext uri="{9D8B030D-6E8A-4147-A177-3AD203B41FA5}">
                      <a16:colId xmlns:a16="http://schemas.microsoft.com/office/drawing/2014/main" val="2972678919"/>
                    </a:ext>
                  </a:extLst>
                </a:gridCol>
                <a:gridCol w="773895">
                  <a:extLst>
                    <a:ext uri="{9D8B030D-6E8A-4147-A177-3AD203B41FA5}">
                      <a16:colId xmlns:a16="http://schemas.microsoft.com/office/drawing/2014/main" val="356279983"/>
                    </a:ext>
                  </a:extLst>
                </a:gridCol>
                <a:gridCol w="623415">
                  <a:extLst>
                    <a:ext uri="{9D8B030D-6E8A-4147-A177-3AD203B41FA5}">
                      <a16:colId xmlns:a16="http://schemas.microsoft.com/office/drawing/2014/main" val="1346780180"/>
                    </a:ext>
                  </a:extLst>
                </a:gridCol>
                <a:gridCol w="784641">
                  <a:extLst>
                    <a:ext uri="{9D8B030D-6E8A-4147-A177-3AD203B41FA5}">
                      <a16:colId xmlns:a16="http://schemas.microsoft.com/office/drawing/2014/main" val="2231791293"/>
                    </a:ext>
                  </a:extLst>
                </a:gridCol>
                <a:gridCol w="630578">
                  <a:extLst>
                    <a:ext uri="{9D8B030D-6E8A-4147-A177-3AD203B41FA5}">
                      <a16:colId xmlns:a16="http://schemas.microsoft.com/office/drawing/2014/main" val="3200070877"/>
                    </a:ext>
                  </a:extLst>
                </a:gridCol>
                <a:gridCol w="587586">
                  <a:extLst>
                    <a:ext uri="{9D8B030D-6E8A-4147-A177-3AD203B41FA5}">
                      <a16:colId xmlns:a16="http://schemas.microsoft.com/office/drawing/2014/main" val="1267115374"/>
                    </a:ext>
                  </a:extLst>
                </a:gridCol>
                <a:gridCol w="286628">
                  <a:extLst>
                    <a:ext uri="{9D8B030D-6E8A-4147-A177-3AD203B41FA5}">
                      <a16:colId xmlns:a16="http://schemas.microsoft.com/office/drawing/2014/main" val="4106507255"/>
                    </a:ext>
                  </a:extLst>
                </a:gridCol>
                <a:gridCol w="630578">
                  <a:extLst>
                    <a:ext uri="{9D8B030D-6E8A-4147-A177-3AD203B41FA5}">
                      <a16:colId xmlns:a16="http://schemas.microsoft.com/office/drawing/2014/main" val="2507110772"/>
                    </a:ext>
                  </a:extLst>
                </a:gridCol>
                <a:gridCol w="544590">
                  <a:extLst>
                    <a:ext uri="{9D8B030D-6E8A-4147-A177-3AD203B41FA5}">
                      <a16:colId xmlns:a16="http://schemas.microsoft.com/office/drawing/2014/main" val="2500474754"/>
                    </a:ext>
                  </a:extLst>
                </a:gridCol>
              </a:tblGrid>
              <a:tr h="193362">
                <a:tc gridSpan="11">
                  <a:txBody>
                    <a:bodyPr/>
                    <a:lstStyle/>
                    <a:p>
                      <a:pPr algn="ctr" fontAlgn="ctr"/>
                      <a:r>
                        <a:rPr lang="en-US" sz="1100" b="1" i="0" u="none" strike="noStrike">
                          <a:solidFill>
                            <a:srgbClr val="000000"/>
                          </a:solidFill>
                          <a:effectLst/>
                          <a:latin typeface="Tahoma" panose="020B0604030504040204" pitchFamily="34" charset="0"/>
                        </a:rPr>
                        <a:t>           İÇ DENETİM RAPORU</a:t>
                      </a:r>
                    </a:p>
                  </a:txBody>
                  <a:tcPr marL="4547" marR="4547" marT="4547"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68509925"/>
                  </a:ext>
                </a:extLst>
              </a:tr>
              <a:tr h="93246">
                <a:tc gridSpan="3">
                  <a:txBody>
                    <a:bodyPr/>
                    <a:lstStyle/>
                    <a:p>
                      <a:pPr algn="ctr" fontAlgn="ctr"/>
                      <a:r>
                        <a:rPr lang="en-US" sz="500" b="1" i="0" u="none" strike="noStrike">
                          <a:solidFill>
                            <a:srgbClr val="000000"/>
                          </a:solidFill>
                          <a:effectLst/>
                          <a:latin typeface="Tahoma" panose="020B0604030504040204" pitchFamily="34" charset="0"/>
                        </a:rPr>
                        <a:t>TARİH</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hMerge="1">
                  <a:txBody>
                    <a:bodyPr/>
                    <a:lstStyle/>
                    <a:p>
                      <a:endParaRPr lang="en-US"/>
                    </a:p>
                  </a:txBody>
                  <a:tcPr/>
                </a:tc>
                <a:tc gridSpan="8">
                  <a:txBody>
                    <a:bodyPr/>
                    <a:lstStyle/>
                    <a:p>
                      <a:pPr algn="ctr" fontAlgn="ctr"/>
                      <a:r>
                        <a:rPr lang="en-US" sz="500" b="1" i="0" u="none" strike="noStrike">
                          <a:solidFill>
                            <a:srgbClr val="000000"/>
                          </a:solidFill>
                          <a:effectLst/>
                          <a:latin typeface="Tahoma" panose="020B0604030504040204" pitchFamily="34" charset="0"/>
                        </a:rPr>
                        <a:t>DENETİMDE KARŞILAŞILAN KİŞİLER VE GÖREVLERİ</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13987424"/>
                  </a:ext>
                </a:extLst>
              </a:tr>
              <a:tr h="348446">
                <a:tc gridSpan="3">
                  <a:txBody>
                    <a:bodyPr/>
                    <a:lstStyle/>
                    <a:p>
                      <a:pPr algn="ctr" fontAlgn="ctr"/>
                      <a:r>
                        <a:rPr lang="en-US" sz="600" b="1" i="0" u="none" strike="noStrike" dirty="0">
                          <a:solidFill>
                            <a:srgbClr val="000000"/>
                          </a:solidFill>
                          <a:effectLst/>
                          <a:latin typeface="Tahoma" panose="020B0604030504040204" pitchFamily="34" charset="0"/>
                        </a:rPr>
                        <a:t>17/12/2020</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8">
                  <a:txBody>
                    <a:bodyPr/>
                    <a:lstStyle/>
                    <a:p>
                      <a:pPr algn="l" fontAlgn="ctr"/>
                      <a:r>
                        <a:rPr lang="en-US" sz="500" b="0" i="0" u="none" strike="noStrike" dirty="0">
                          <a:solidFill>
                            <a:srgbClr val="000000"/>
                          </a:solidFill>
                          <a:effectLst/>
                          <a:latin typeface="Tahoma" panose="020B0604030504040204" pitchFamily="34" charset="0"/>
                        </a:rPr>
                        <a:t>Murat KAPLAN (</a:t>
                      </a:r>
                      <a:r>
                        <a:rPr lang="en-US" sz="500" b="0" i="0" u="none" strike="noStrike" dirty="0" err="1">
                          <a:solidFill>
                            <a:srgbClr val="000000"/>
                          </a:solidFill>
                          <a:effectLst/>
                          <a:latin typeface="Tahoma" panose="020B0604030504040204" pitchFamily="34" charset="0"/>
                        </a:rPr>
                        <a:t>Müdür</a:t>
                      </a:r>
                      <a:r>
                        <a:rPr lang="en-US" sz="500" b="0" i="0" u="none" strike="noStrike" dirty="0">
                          <a:solidFill>
                            <a:srgbClr val="000000"/>
                          </a:solidFill>
                          <a:effectLst/>
                          <a:latin typeface="Tahoma" panose="020B0604030504040204" pitchFamily="34" charset="0"/>
                        </a:rPr>
                        <a:t>), </a:t>
                      </a:r>
                      <a:r>
                        <a:rPr lang="en-US" sz="500" b="0" i="0" u="none" strike="noStrike" dirty="0" err="1">
                          <a:solidFill>
                            <a:srgbClr val="000000"/>
                          </a:solidFill>
                          <a:effectLst/>
                          <a:latin typeface="Tahoma" panose="020B0604030504040204" pitchFamily="34" charset="0"/>
                        </a:rPr>
                        <a:t>Fatih</a:t>
                      </a:r>
                      <a:r>
                        <a:rPr lang="en-US" sz="500" b="0" i="0" u="none" strike="noStrike" dirty="0">
                          <a:solidFill>
                            <a:srgbClr val="000000"/>
                          </a:solidFill>
                          <a:effectLst/>
                          <a:latin typeface="Tahoma" panose="020B0604030504040204" pitchFamily="34" charset="0"/>
                        </a:rPr>
                        <a:t> BOZOĞLU (</a:t>
                      </a:r>
                      <a:r>
                        <a:rPr lang="en-US" sz="500" b="0" i="0" u="none" strike="noStrike" dirty="0" err="1">
                          <a:solidFill>
                            <a:srgbClr val="000000"/>
                          </a:solidFill>
                          <a:effectLst/>
                          <a:latin typeface="Tahoma" panose="020B0604030504040204" pitchFamily="34" charset="0"/>
                        </a:rPr>
                        <a:t>Müdür</a:t>
                      </a:r>
                      <a:r>
                        <a:rPr lang="en-US" sz="500" b="0" i="0" u="none" strike="noStrike" dirty="0">
                          <a:solidFill>
                            <a:srgbClr val="000000"/>
                          </a:solidFill>
                          <a:effectLst/>
                          <a:latin typeface="Tahoma" panose="020B0604030504040204" pitchFamily="34" charset="0"/>
                        </a:rPr>
                        <a:t> </a:t>
                      </a:r>
                      <a:r>
                        <a:rPr lang="en-US" sz="500" b="0" i="0" u="none" strike="noStrike" dirty="0" err="1">
                          <a:solidFill>
                            <a:srgbClr val="000000"/>
                          </a:solidFill>
                          <a:effectLst/>
                          <a:latin typeface="Tahoma" panose="020B0604030504040204" pitchFamily="34" charset="0"/>
                        </a:rPr>
                        <a:t>Yardımcısı-Mesleki</a:t>
                      </a:r>
                      <a:r>
                        <a:rPr lang="en-US" sz="500" b="0" i="0" u="none" strike="noStrike" dirty="0">
                          <a:solidFill>
                            <a:srgbClr val="000000"/>
                          </a:solidFill>
                          <a:effectLst/>
                          <a:latin typeface="Tahoma" panose="020B0604030504040204" pitchFamily="34" charset="0"/>
                        </a:rPr>
                        <a:t> </a:t>
                      </a:r>
                      <a:r>
                        <a:rPr lang="en-US" sz="500" b="0" i="0" u="none" strike="noStrike" dirty="0" err="1">
                          <a:solidFill>
                            <a:srgbClr val="000000"/>
                          </a:solidFill>
                          <a:effectLst/>
                          <a:latin typeface="Tahoma" panose="020B0604030504040204" pitchFamily="34" charset="0"/>
                        </a:rPr>
                        <a:t>Gelişim</a:t>
                      </a:r>
                      <a:r>
                        <a:rPr lang="en-US" sz="500" b="0" i="0" u="none" strike="noStrike" dirty="0">
                          <a:solidFill>
                            <a:srgbClr val="000000"/>
                          </a:solidFill>
                          <a:effectLst/>
                          <a:latin typeface="Tahoma" panose="020B0604030504040204" pitchFamily="34" charset="0"/>
                        </a:rPr>
                        <a:t> </a:t>
                      </a:r>
                      <a:r>
                        <a:rPr lang="en-US" sz="500" b="0" i="0" u="none" strike="noStrike" dirty="0" err="1">
                          <a:solidFill>
                            <a:srgbClr val="000000"/>
                          </a:solidFill>
                          <a:effectLst/>
                          <a:latin typeface="Tahoma" panose="020B0604030504040204" pitchFamily="34" charset="0"/>
                        </a:rPr>
                        <a:t>Eğitmeni</a:t>
                      </a:r>
                      <a:r>
                        <a:rPr lang="en-US" sz="500" b="0" i="0" u="none" strike="noStrike" dirty="0">
                          <a:solidFill>
                            <a:srgbClr val="000000"/>
                          </a:solidFill>
                          <a:effectLst/>
                          <a:latin typeface="Tahoma" panose="020B0604030504040204" pitchFamily="34" charset="0"/>
                        </a:rPr>
                        <a:t>), Hatice KARAÇELİK (YDYO </a:t>
                      </a:r>
                      <a:r>
                        <a:rPr lang="en-US" sz="500" b="0" i="0" u="none" strike="noStrike" dirty="0" err="1">
                          <a:solidFill>
                            <a:srgbClr val="000000"/>
                          </a:solidFill>
                          <a:effectLst/>
                          <a:latin typeface="Tahoma" panose="020B0604030504040204" pitchFamily="34" charset="0"/>
                        </a:rPr>
                        <a:t>Sekreteri</a:t>
                      </a:r>
                      <a:r>
                        <a:rPr lang="en-US" sz="500" b="0" i="0" u="none" strike="noStrike" dirty="0">
                          <a:solidFill>
                            <a:srgbClr val="000000"/>
                          </a:solidFill>
                          <a:effectLst/>
                          <a:latin typeface="Tahoma" panose="020B0604030504040204" pitchFamily="34" charset="0"/>
                        </a:rPr>
                        <a:t>)</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6608892"/>
                  </a:ext>
                </a:extLst>
              </a:tr>
              <a:tr h="136494">
                <a:tc>
                  <a:txBody>
                    <a:bodyPr/>
                    <a:lstStyle/>
                    <a:p>
                      <a:pPr algn="l" fontAlgn="ctr"/>
                      <a:endParaRPr lang="en-US" sz="800" b="1"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1"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1" i="0" u="none" strike="noStrike">
                        <a:solidFill>
                          <a:srgbClr val="000000"/>
                        </a:solidFill>
                        <a:effectLst/>
                        <a:latin typeface="Tahoma" panose="020B0604030504040204" pitchFamily="34" charset="0"/>
                      </a:endParaRPr>
                    </a:p>
                  </a:txBody>
                  <a:tcPr marL="4547" marR="4547" marT="454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Tahoma" panose="020B0604030504040204" pitchFamily="34" charset="0"/>
                        </a:rPr>
                        <a:t> </a:t>
                      </a:r>
                    </a:p>
                  </a:txBody>
                  <a:tcPr marL="4547" marR="4547" marT="454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800" b="1"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1"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1"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1"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1"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1"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1"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3088702"/>
                  </a:ext>
                </a:extLst>
              </a:tr>
              <a:tr h="98154">
                <a:tc gridSpan="11">
                  <a:txBody>
                    <a:bodyPr/>
                    <a:lstStyle/>
                    <a:p>
                      <a:pPr algn="ctr" fontAlgn="ctr"/>
                      <a:r>
                        <a:rPr lang="en-US" sz="500" b="1" i="0" u="none" strike="noStrike" dirty="0">
                          <a:solidFill>
                            <a:srgbClr val="000000"/>
                          </a:solidFill>
                          <a:effectLst/>
                          <a:latin typeface="Tahoma" panose="020B0604030504040204" pitchFamily="34" charset="0"/>
                        </a:rPr>
                        <a:t>TESPİT EDİLEN UYGUNSUZLUKLAR LLLL</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79417698"/>
                  </a:ext>
                </a:extLst>
              </a:tr>
              <a:tr h="220846">
                <a:tc>
                  <a:txBody>
                    <a:bodyPr/>
                    <a:lstStyle/>
                    <a:p>
                      <a:pPr algn="l" fontAlgn="ctr"/>
                      <a:r>
                        <a:rPr lang="en-US" sz="400" b="1" i="0" u="none" strike="noStrike">
                          <a:solidFill>
                            <a:srgbClr val="000000"/>
                          </a:solidFill>
                          <a:effectLst/>
                          <a:latin typeface="Tahoma" panose="020B0604030504040204" pitchFamily="34" charset="0"/>
                        </a:rPr>
                        <a:t>MAJOR BULGU SAYISI</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FF0000"/>
                          </a:solidFill>
                          <a:effectLst/>
                          <a:latin typeface="Tahoma" panose="020B0604030504040204" pitchFamily="34" charset="0"/>
                        </a:rPr>
                        <a:t>0</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1" i="0" u="none" strike="noStrike">
                          <a:solidFill>
                            <a:srgbClr val="000000"/>
                          </a:solidFill>
                          <a:effectLst/>
                          <a:latin typeface="Tahoma" panose="020B0604030504040204" pitchFamily="34" charset="0"/>
                        </a:rPr>
                        <a:t>Madde No'ları:</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ctr" fontAlgn="ctr"/>
                      <a:r>
                        <a:rPr lang="en-US" sz="500" b="1" i="0" u="none" strike="noStrike" dirty="0">
                          <a:solidFill>
                            <a:srgbClr val="000000"/>
                          </a:solidFill>
                          <a:effectLst/>
                          <a:latin typeface="Tahoma" panose="020B0604030504040204" pitchFamily="34" charset="0"/>
                        </a:rPr>
                        <a:t> </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37634008"/>
                  </a:ext>
                </a:extLst>
              </a:tr>
              <a:tr h="330124">
                <a:tc>
                  <a:txBody>
                    <a:bodyPr/>
                    <a:lstStyle/>
                    <a:p>
                      <a:pPr algn="l" fontAlgn="ctr"/>
                      <a:r>
                        <a:rPr lang="en-US" sz="400" b="1" i="0" u="none" strike="noStrike">
                          <a:solidFill>
                            <a:srgbClr val="000000"/>
                          </a:solidFill>
                          <a:effectLst/>
                          <a:latin typeface="Tahoma" panose="020B0604030504040204" pitchFamily="34" charset="0"/>
                        </a:rPr>
                        <a:t>MİNÖR  BULGU SAYISI</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FF0000"/>
                          </a:solidFill>
                          <a:effectLst/>
                          <a:latin typeface="Tahoma" panose="020B0604030504040204" pitchFamily="34" charset="0"/>
                        </a:rPr>
                        <a:t>3</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1" i="0" u="none" strike="noStrike">
                          <a:solidFill>
                            <a:srgbClr val="000000"/>
                          </a:solidFill>
                          <a:effectLst/>
                          <a:latin typeface="Tahoma" panose="020B0604030504040204" pitchFamily="34" charset="0"/>
                        </a:rPr>
                        <a:t>Madde No'ları:</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l" fontAlgn="ctr"/>
                      <a:r>
                        <a:rPr lang="en-US" sz="500" b="1" i="0" u="none" strike="noStrike" dirty="0">
                          <a:solidFill>
                            <a:srgbClr val="000000"/>
                          </a:solidFill>
                          <a:effectLst/>
                          <a:latin typeface="Tahoma" panose="020B0604030504040204" pitchFamily="34" charset="0"/>
                        </a:rPr>
                        <a:t>6.1.2 , 6.2.2/6.3 , 9.1.-9.1.1./8.1</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24109145"/>
                  </a:ext>
                </a:extLst>
              </a:tr>
              <a:tr h="120046">
                <a:tc gridSpan="5">
                  <a:txBody>
                    <a:bodyPr/>
                    <a:lstStyle/>
                    <a:p>
                      <a:pPr algn="l" fontAlgn="ctr"/>
                      <a:r>
                        <a:rPr lang="en-US" sz="500" b="1" i="1" u="none" strike="noStrike" dirty="0" err="1">
                          <a:solidFill>
                            <a:srgbClr val="FF0000"/>
                          </a:solidFill>
                          <a:effectLst/>
                          <a:latin typeface="Tahoma" panose="020B0604030504040204" pitchFamily="34" charset="0"/>
                        </a:rPr>
                        <a:t>Uygunsuzluklar</a:t>
                      </a:r>
                      <a:r>
                        <a:rPr lang="en-US" sz="500" b="1" i="1" u="none" strike="noStrike" dirty="0">
                          <a:solidFill>
                            <a:srgbClr val="FF0000"/>
                          </a:solidFill>
                          <a:effectLst/>
                          <a:latin typeface="Tahoma" panose="020B0604030504040204" pitchFamily="34" charset="0"/>
                        </a:rPr>
                        <a:t> DF </a:t>
                      </a:r>
                      <a:r>
                        <a:rPr lang="en-US" sz="500" b="1" i="1" u="none" strike="noStrike" dirty="0" err="1">
                          <a:solidFill>
                            <a:srgbClr val="FF0000"/>
                          </a:solidFill>
                          <a:effectLst/>
                          <a:latin typeface="Tahoma" panose="020B0604030504040204" pitchFamily="34" charset="0"/>
                        </a:rPr>
                        <a:t>Formlarında</a:t>
                      </a:r>
                      <a:r>
                        <a:rPr lang="en-US" sz="500" b="1" i="1" u="none" strike="noStrike" dirty="0">
                          <a:solidFill>
                            <a:srgbClr val="FF0000"/>
                          </a:solidFill>
                          <a:effectLst/>
                          <a:latin typeface="Tahoma" panose="020B0604030504040204" pitchFamily="34" charset="0"/>
                        </a:rPr>
                        <a:t> </a:t>
                      </a:r>
                      <a:r>
                        <a:rPr lang="en-US" sz="500" b="1" i="1" u="none" strike="noStrike" dirty="0" err="1">
                          <a:solidFill>
                            <a:srgbClr val="FF0000"/>
                          </a:solidFill>
                          <a:effectLst/>
                          <a:latin typeface="Tahoma" panose="020B0604030504040204" pitchFamily="34" charset="0"/>
                        </a:rPr>
                        <a:t>tanımlanmaktadır</a:t>
                      </a:r>
                      <a:r>
                        <a:rPr lang="en-US" sz="500" b="1" i="1" u="none" strike="noStrike" dirty="0">
                          <a:solidFill>
                            <a:srgbClr val="FF0000"/>
                          </a:solidFill>
                          <a:effectLst/>
                          <a:latin typeface="Tahoma" panose="020B0604030504040204" pitchFamily="34" charset="0"/>
                        </a:rPr>
                        <a:t>.</a:t>
                      </a: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700" b="1"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700" b="1"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700" b="1"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700" b="1"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700" b="1" i="0" u="none" strike="noStrike" dirty="0">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700" b="1"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4258338"/>
                  </a:ext>
                </a:extLst>
              </a:tr>
              <a:tr h="103597">
                <a:tc gridSpan="11">
                  <a:txBody>
                    <a:bodyPr/>
                    <a:lstStyle/>
                    <a:p>
                      <a:pPr algn="ctr" fontAlgn="ctr"/>
                      <a:r>
                        <a:rPr lang="en-US" sz="600" b="1" i="0" u="none" strike="noStrike">
                          <a:solidFill>
                            <a:srgbClr val="000000"/>
                          </a:solidFill>
                          <a:effectLst/>
                          <a:latin typeface="Tahoma" panose="020B0604030504040204" pitchFamily="34" charset="0"/>
                        </a:rPr>
                        <a:t>İYİLEŞTİRİLMESİ GEREKEN YÖNLER-GÖZLEMLER KKKK</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67851986"/>
                  </a:ext>
                </a:extLst>
              </a:tr>
              <a:tr h="465458">
                <a:tc>
                  <a:txBody>
                    <a:bodyPr/>
                    <a:lstStyle/>
                    <a:p>
                      <a:pPr algn="ctr" fontAlgn="ctr"/>
                      <a:r>
                        <a:rPr lang="en-US" sz="700" b="1" i="0" u="none" strike="noStrike">
                          <a:solidFill>
                            <a:srgbClr val="000000"/>
                          </a:solidFill>
                          <a:effectLst/>
                          <a:latin typeface="Tahoma" panose="020B0604030504040204" pitchFamily="34" charset="0"/>
                        </a:rPr>
                        <a:t>ISO 9001/10002 Madde No</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0">
                  <a:txBody>
                    <a:bodyPr/>
                    <a:lstStyle/>
                    <a:p>
                      <a:pPr algn="ctr" fontAlgn="ctr"/>
                      <a:r>
                        <a:rPr lang="en-US" sz="800" b="1" i="0" u="none" strike="noStrike" dirty="0" err="1">
                          <a:solidFill>
                            <a:srgbClr val="000000"/>
                          </a:solidFill>
                          <a:effectLst/>
                          <a:latin typeface="Tahoma" panose="020B0604030504040204" pitchFamily="34" charset="0"/>
                        </a:rPr>
                        <a:t>Gözlem</a:t>
                      </a:r>
                      <a:r>
                        <a:rPr lang="en-US" sz="800" b="1" i="0" u="none" strike="noStrike" dirty="0">
                          <a:solidFill>
                            <a:srgbClr val="000000"/>
                          </a:solidFill>
                          <a:effectLst/>
                          <a:latin typeface="Tahoma" panose="020B0604030504040204" pitchFamily="34" charset="0"/>
                        </a:rPr>
                        <a:t> </a:t>
                      </a:r>
                      <a:r>
                        <a:rPr lang="en-US" sz="800" b="1" i="0" u="none" strike="noStrike" dirty="0" err="1">
                          <a:solidFill>
                            <a:srgbClr val="000000"/>
                          </a:solidFill>
                          <a:effectLst/>
                          <a:latin typeface="Tahoma" panose="020B0604030504040204" pitchFamily="34" charset="0"/>
                        </a:rPr>
                        <a:t>Tanımı</a:t>
                      </a:r>
                      <a:endParaRPr lang="en-US" sz="800" b="1" i="0" u="none" strike="noStrike" dirty="0">
                        <a:solidFill>
                          <a:srgbClr val="000000"/>
                        </a:solidFill>
                        <a:effectLst/>
                        <a:latin typeface="Tahoma" panose="020B0604030504040204" pitchFamily="34" charset="0"/>
                      </a:endParaRP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245524"/>
                  </a:ext>
                </a:extLst>
              </a:tr>
              <a:tr h="323908">
                <a:tc>
                  <a:txBody>
                    <a:bodyPr/>
                    <a:lstStyle/>
                    <a:p>
                      <a:pPr algn="ctr" fontAlgn="ctr"/>
                      <a:r>
                        <a:rPr lang="en-US" sz="800" b="1" i="0" u="none" strike="noStrike">
                          <a:solidFill>
                            <a:srgbClr val="000000"/>
                          </a:solidFill>
                          <a:effectLst/>
                          <a:latin typeface="Tahoma" panose="020B0604030504040204" pitchFamily="34" charset="0"/>
                        </a:rPr>
                        <a:t>4.1</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0">
                  <a:txBody>
                    <a:bodyPr/>
                    <a:lstStyle/>
                    <a:p>
                      <a:pPr algn="l" fontAlgn="ctr"/>
                      <a:r>
                        <a:rPr lang="en-US" sz="800" b="0" i="0" u="none" strike="noStrike" dirty="0" err="1">
                          <a:solidFill>
                            <a:srgbClr val="000000"/>
                          </a:solidFill>
                          <a:effectLst/>
                          <a:latin typeface="Tahoma" panose="020B0604030504040204" pitchFamily="34" charset="0"/>
                        </a:rPr>
                        <a:t>Yüzyüze</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eğitimin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aksaması</a:t>
                      </a:r>
                      <a:r>
                        <a:rPr lang="en-US" sz="800" b="0" i="0" u="none" strike="noStrike" dirty="0">
                          <a:solidFill>
                            <a:srgbClr val="000000"/>
                          </a:solidFill>
                          <a:effectLst/>
                          <a:latin typeface="Tahoma" panose="020B0604030504040204" pitchFamily="34" charset="0"/>
                        </a:rPr>
                        <a:t>(</a:t>
                      </a:r>
                      <a:r>
                        <a:rPr lang="en-US" sz="800" b="0" i="0" u="none" strike="noStrike" dirty="0" err="1">
                          <a:solidFill>
                            <a:srgbClr val="000000"/>
                          </a:solidFill>
                          <a:effectLst/>
                          <a:latin typeface="Tahoma" panose="020B0604030504040204" pitchFamily="34" charset="0"/>
                        </a:rPr>
                        <a:t>Pandemi</a:t>
                      </a:r>
                      <a:r>
                        <a:rPr lang="en-US" sz="800" b="0" i="0" u="none" strike="noStrike" dirty="0">
                          <a:solidFill>
                            <a:srgbClr val="000000"/>
                          </a:solidFill>
                          <a:effectLst/>
                          <a:latin typeface="Tahoma" panose="020B0604030504040204" pitchFamily="34" charset="0"/>
                        </a:rPr>
                        <a:t>) FT  Online </a:t>
                      </a:r>
                      <a:r>
                        <a:rPr lang="en-US" sz="800" b="0" i="0" u="none" strike="noStrike" dirty="0" err="1">
                          <a:solidFill>
                            <a:srgbClr val="000000"/>
                          </a:solidFill>
                          <a:effectLst/>
                          <a:latin typeface="Tahoma" panose="020B0604030504040204" pitchFamily="34" charset="0"/>
                        </a:rPr>
                        <a:t>Eğitimin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Yaygınlaşması</a:t>
                      </a:r>
                      <a:r>
                        <a:rPr lang="en-US" sz="800" b="0" i="0" u="none" strike="noStrike" dirty="0">
                          <a:solidFill>
                            <a:srgbClr val="000000"/>
                          </a:solidFill>
                          <a:effectLst/>
                          <a:latin typeface="Tahoma" panose="020B0604030504040204" pitchFamily="34" charset="0"/>
                        </a:rPr>
                        <a:t>(</a:t>
                      </a:r>
                      <a:r>
                        <a:rPr lang="en-US" sz="800" b="0" i="0" u="none" strike="noStrike" dirty="0" err="1">
                          <a:solidFill>
                            <a:srgbClr val="000000"/>
                          </a:solidFill>
                          <a:effectLst/>
                          <a:latin typeface="Tahoma" panose="020B0604030504040204" pitchFamily="34" charset="0"/>
                        </a:rPr>
                        <a:t>Pandemi</a:t>
                      </a:r>
                      <a:r>
                        <a:rPr lang="en-US" sz="800" b="0" i="0" u="none" strike="noStrike" dirty="0">
                          <a:solidFill>
                            <a:srgbClr val="000000"/>
                          </a:solidFill>
                          <a:effectLst/>
                          <a:latin typeface="Tahoma" panose="020B0604030504040204" pitchFamily="34" charset="0"/>
                        </a:rPr>
                        <a:t>) FT </a:t>
                      </a:r>
                      <a:r>
                        <a:rPr lang="en-US" sz="800" b="0" i="0" u="none" strike="noStrike" dirty="0" err="1">
                          <a:solidFill>
                            <a:srgbClr val="000000"/>
                          </a:solidFill>
                          <a:effectLst/>
                          <a:latin typeface="Tahoma" panose="020B0604030504040204" pitchFamily="34" charset="0"/>
                        </a:rPr>
                        <a:t>olabilir</a:t>
                      </a:r>
                      <a:r>
                        <a:rPr lang="en-US" sz="800" b="0" i="0" u="none" strike="noStrike" dirty="0">
                          <a:solidFill>
                            <a:srgbClr val="000000"/>
                          </a:solidFill>
                          <a:effectLst/>
                          <a:latin typeface="Tahoma" panose="020B0604030504040204" pitchFamily="34" charset="0"/>
                        </a:rPr>
                        <a:t>. Bu </a:t>
                      </a:r>
                      <a:r>
                        <a:rPr lang="en-US" sz="800" b="0" i="0" u="none" strike="noStrike" dirty="0" err="1">
                          <a:solidFill>
                            <a:srgbClr val="000000"/>
                          </a:solidFill>
                          <a:effectLst/>
                          <a:latin typeface="Tahoma" panose="020B0604030504040204" pitchFamily="34" charset="0"/>
                        </a:rPr>
                        <a:t>konuyla</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ilgili</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bir</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madde</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eklenmemiş</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Swot</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gözden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geçirilmelidir</a:t>
                      </a:r>
                      <a:r>
                        <a:rPr lang="en-US" sz="800" b="0" i="0" u="none" strike="noStrike" dirty="0">
                          <a:solidFill>
                            <a:srgbClr val="000000"/>
                          </a:solidFill>
                          <a:effectLst/>
                          <a:latin typeface="Tahoma" panose="020B0604030504040204" pitchFamily="34" charset="0"/>
                        </a:rPr>
                        <a:t>.</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57497674"/>
                  </a:ext>
                </a:extLst>
              </a:tr>
              <a:tr h="369811">
                <a:tc>
                  <a:txBody>
                    <a:bodyPr/>
                    <a:lstStyle/>
                    <a:p>
                      <a:pPr algn="ctr" fontAlgn="ctr"/>
                      <a:r>
                        <a:rPr lang="en-US" sz="800" b="1" i="0" u="none" strike="noStrike">
                          <a:solidFill>
                            <a:srgbClr val="000000"/>
                          </a:solidFill>
                          <a:effectLst/>
                          <a:latin typeface="Tahoma" panose="020B0604030504040204" pitchFamily="34" charset="0"/>
                        </a:rPr>
                        <a:t>4.2</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0">
                  <a:txBody>
                    <a:bodyPr/>
                    <a:lstStyle/>
                    <a:p>
                      <a:pPr algn="l" fontAlgn="ctr"/>
                      <a:r>
                        <a:rPr lang="en-US" sz="800" b="0" i="0" u="none" strike="noStrike" dirty="0">
                          <a:solidFill>
                            <a:srgbClr val="000000"/>
                          </a:solidFill>
                          <a:effectLst/>
                          <a:latin typeface="Tahoma" panose="020B0604030504040204" pitchFamily="34" charset="0"/>
                        </a:rPr>
                        <a:t>2020 ÜY-FR-0005  </a:t>
                      </a:r>
                      <a:r>
                        <a:rPr lang="en-US" sz="800" b="0" i="0" u="none" strike="noStrike" dirty="0" err="1">
                          <a:solidFill>
                            <a:srgbClr val="000000"/>
                          </a:solidFill>
                          <a:effectLst/>
                          <a:latin typeface="Tahoma" panose="020B0604030504040204" pitchFamily="34" charset="0"/>
                        </a:rPr>
                        <a:t>İdari</a:t>
                      </a:r>
                      <a:r>
                        <a:rPr lang="en-US" sz="800" b="0" i="0" u="none" strike="noStrike" dirty="0">
                          <a:solidFill>
                            <a:srgbClr val="000000"/>
                          </a:solidFill>
                          <a:effectLst/>
                          <a:latin typeface="Tahoma" panose="020B0604030504040204" pitchFamily="34" charset="0"/>
                        </a:rPr>
                        <a:t> 2020 </a:t>
                      </a:r>
                      <a:r>
                        <a:rPr lang="en-US" sz="800" b="0" i="0" u="none" strike="noStrike" dirty="0" err="1">
                          <a:solidFill>
                            <a:srgbClr val="000000"/>
                          </a:solidFill>
                          <a:effectLst/>
                          <a:latin typeface="Tahoma" panose="020B0604030504040204" pitchFamily="34" charset="0"/>
                        </a:rPr>
                        <a:t>anket</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analizine</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bakıldı</a:t>
                      </a:r>
                      <a:r>
                        <a:rPr lang="en-US" sz="800" b="0" i="0" u="none" strike="noStrike" dirty="0">
                          <a:solidFill>
                            <a:srgbClr val="000000"/>
                          </a:solidFill>
                          <a:effectLst/>
                          <a:latin typeface="Tahoma" panose="020B0604030504040204" pitchFamily="34" charset="0"/>
                        </a:rPr>
                        <a:t>. 16 </a:t>
                      </a:r>
                      <a:r>
                        <a:rPr lang="en-US" sz="800" b="0" i="0" u="none" strike="noStrike" dirty="0" err="1">
                          <a:solidFill>
                            <a:srgbClr val="000000"/>
                          </a:solidFill>
                          <a:effectLst/>
                          <a:latin typeface="Tahoma" panose="020B0604030504040204" pitchFamily="34" charset="0"/>
                        </a:rPr>
                        <a:t>numaralı</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aksiyon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planı</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yüksekokul</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faliyetlerinden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memnun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değilim</a:t>
                      </a:r>
                      <a:r>
                        <a:rPr lang="en-US" sz="800" b="0" i="0" u="none" strike="noStrike" dirty="0">
                          <a:solidFill>
                            <a:srgbClr val="000000"/>
                          </a:solidFill>
                          <a:effectLst/>
                          <a:latin typeface="Tahoma" panose="020B0604030504040204" pitchFamily="34" charset="0"/>
                        </a:rPr>
                        <a:t> " </a:t>
                      </a:r>
                      <a:r>
                        <a:rPr lang="en-US" sz="800" b="0" i="0" u="none" strike="noStrike" dirty="0" err="1">
                          <a:solidFill>
                            <a:srgbClr val="000000"/>
                          </a:solidFill>
                          <a:effectLst/>
                          <a:latin typeface="Tahoma" panose="020B0604030504040204" pitchFamily="34" charset="0"/>
                        </a:rPr>
                        <a:t>aksiyona</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gerekli</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değil</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yazılmış</a:t>
                      </a:r>
                      <a:r>
                        <a:rPr lang="en-US" sz="800" b="0" i="0" u="none" strike="noStrike" dirty="0">
                          <a:solidFill>
                            <a:srgbClr val="000000"/>
                          </a:solidFill>
                          <a:effectLst/>
                          <a:latin typeface="Tahoma" panose="020B0604030504040204" pitchFamily="34" charset="0"/>
                        </a:rPr>
                        <a:t>. AAP </a:t>
                      </a:r>
                      <a:r>
                        <a:rPr lang="en-US" sz="800" b="0" i="0" u="none" strike="noStrike" dirty="0" err="1">
                          <a:solidFill>
                            <a:srgbClr val="000000"/>
                          </a:solidFill>
                          <a:effectLst/>
                          <a:latin typeface="Tahoma" panose="020B0604030504040204" pitchFamily="34" charset="0"/>
                        </a:rPr>
                        <a:t>formları</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gözden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geçirilmelidir</a:t>
                      </a:r>
                      <a:r>
                        <a:rPr lang="en-US" sz="800" b="0" i="0" u="none" strike="noStrike" dirty="0">
                          <a:solidFill>
                            <a:srgbClr val="000000"/>
                          </a:solidFill>
                          <a:effectLst/>
                          <a:latin typeface="Tahoma" panose="020B0604030504040204" pitchFamily="34" charset="0"/>
                        </a:rPr>
                        <a:t>.</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36349704"/>
                  </a:ext>
                </a:extLst>
              </a:tr>
              <a:tr h="248054">
                <a:tc>
                  <a:txBody>
                    <a:bodyPr/>
                    <a:lstStyle/>
                    <a:p>
                      <a:pPr algn="ctr" fontAlgn="ctr"/>
                      <a:r>
                        <a:rPr lang="en-US" sz="800" b="1" i="0" u="none" strike="noStrike">
                          <a:solidFill>
                            <a:srgbClr val="000000"/>
                          </a:solidFill>
                          <a:effectLst/>
                          <a:latin typeface="Tahoma" panose="020B0604030504040204" pitchFamily="34" charset="0"/>
                        </a:rPr>
                        <a:t>4.4</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0">
                  <a:txBody>
                    <a:bodyPr/>
                    <a:lstStyle/>
                    <a:p>
                      <a:pPr algn="l" fontAlgn="ctr"/>
                      <a:r>
                        <a:rPr lang="en-US" sz="800" b="0" i="0" u="none" strike="noStrike" dirty="0">
                          <a:solidFill>
                            <a:srgbClr val="000000"/>
                          </a:solidFill>
                          <a:effectLst/>
                          <a:latin typeface="Tahoma" panose="020B0604030504040204" pitchFamily="34" charset="0"/>
                        </a:rPr>
                        <a:t>YD-SR-0001 </a:t>
                      </a:r>
                      <a:r>
                        <a:rPr lang="en-US" sz="800" b="0" i="0" u="none" strike="noStrike" dirty="0" err="1">
                          <a:solidFill>
                            <a:srgbClr val="000000"/>
                          </a:solidFill>
                          <a:effectLst/>
                          <a:latin typeface="Tahoma" panose="020B0604030504040204" pitchFamily="34" charset="0"/>
                        </a:rPr>
                        <a:t>kaplubağa</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şeması</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bakıldı</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Yeni</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bir</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görev</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tanımı</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eklenmiş</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Kaplumbağa</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şemasında</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ayrı</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birim</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ise</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Koordinatör</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tanımının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çıkarılması</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gerekir</a:t>
                      </a:r>
                      <a:r>
                        <a:rPr lang="en-US" sz="800" b="0" i="0" u="none" strike="noStrike" dirty="0">
                          <a:solidFill>
                            <a:srgbClr val="000000"/>
                          </a:solidFill>
                          <a:effectLst/>
                          <a:latin typeface="Tahoma" panose="020B0604030504040204" pitchFamily="34" charset="0"/>
                        </a:rPr>
                        <a:t>. </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42119286"/>
                  </a:ext>
                </a:extLst>
              </a:tr>
              <a:tr h="248054">
                <a:tc>
                  <a:txBody>
                    <a:bodyPr/>
                    <a:lstStyle/>
                    <a:p>
                      <a:pPr algn="ctr" fontAlgn="ctr"/>
                      <a:r>
                        <a:rPr lang="en-US" sz="800" b="1" i="0" u="none" strike="noStrike">
                          <a:solidFill>
                            <a:srgbClr val="000000"/>
                          </a:solidFill>
                          <a:effectLst/>
                          <a:latin typeface="Tahoma" panose="020B0604030504040204" pitchFamily="34" charset="0"/>
                        </a:rPr>
                        <a:t>6.1.1.</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0">
                  <a:txBody>
                    <a:bodyPr/>
                    <a:lstStyle/>
                    <a:p>
                      <a:pPr algn="l" fontAlgn="ctr"/>
                      <a:r>
                        <a:rPr lang="en-US" sz="800" b="0" i="0" u="none" strike="noStrike" dirty="0">
                          <a:solidFill>
                            <a:srgbClr val="000000"/>
                          </a:solidFill>
                          <a:effectLst/>
                          <a:latin typeface="Tahoma" panose="020B0604030504040204" pitchFamily="34" charset="0"/>
                        </a:rPr>
                        <a:t>Risk </a:t>
                      </a:r>
                      <a:r>
                        <a:rPr lang="en-US" sz="800" b="0" i="0" u="none" strike="noStrike" dirty="0" err="1">
                          <a:solidFill>
                            <a:srgbClr val="000000"/>
                          </a:solidFill>
                          <a:effectLst/>
                          <a:latin typeface="Tahoma" panose="020B0604030504040204" pitchFamily="34" charset="0"/>
                        </a:rPr>
                        <a:t>analizi</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gözden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geçirilmelidir</a:t>
                      </a:r>
                      <a:r>
                        <a:rPr lang="en-US" sz="800" b="0" i="0" u="none" strike="noStrike" dirty="0">
                          <a:solidFill>
                            <a:srgbClr val="000000"/>
                          </a:solidFill>
                          <a:effectLst/>
                          <a:latin typeface="Tahoma" panose="020B0604030504040204" pitchFamily="34" charset="0"/>
                        </a:rPr>
                        <a:t>, SWOT ta </a:t>
                      </a:r>
                      <a:r>
                        <a:rPr lang="en-US" sz="800" b="0" i="0" u="none" strike="noStrike" dirty="0" err="1">
                          <a:solidFill>
                            <a:srgbClr val="000000"/>
                          </a:solidFill>
                          <a:effectLst/>
                          <a:latin typeface="Tahoma" panose="020B0604030504040204" pitchFamily="34" charset="0"/>
                        </a:rPr>
                        <a:t>yapılacak</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değişiklikler</a:t>
                      </a:r>
                      <a:r>
                        <a:rPr lang="en-US" sz="800" b="0" i="0" u="none" strike="noStrike" dirty="0">
                          <a:solidFill>
                            <a:srgbClr val="000000"/>
                          </a:solidFill>
                          <a:effectLst/>
                          <a:latin typeface="Tahoma" panose="020B0604030504040204" pitchFamily="34" charset="0"/>
                        </a:rPr>
                        <a:t> risk </a:t>
                      </a:r>
                      <a:r>
                        <a:rPr lang="en-US" sz="800" b="0" i="0" u="none" strike="noStrike" dirty="0" err="1">
                          <a:solidFill>
                            <a:srgbClr val="000000"/>
                          </a:solidFill>
                          <a:effectLst/>
                          <a:latin typeface="Tahoma" panose="020B0604030504040204" pitchFamily="34" charset="0"/>
                        </a:rPr>
                        <a:t>analizine</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yansıtılmalıdır</a:t>
                      </a:r>
                      <a:r>
                        <a:rPr lang="en-US" sz="800" b="0" i="0" u="none" strike="noStrike" dirty="0">
                          <a:solidFill>
                            <a:srgbClr val="000000"/>
                          </a:solidFill>
                          <a:effectLst/>
                          <a:latin typeface="Tahoma" panose="020B0604030504040204" pitchFamily="34" charset="0"/>
                        </a:rPr>
                        <a:t>.(</a:t>
                      </a:r>
                      <a:r>
                        <a:rPr lang="en-US" sz="800" b="0" i="0" u="none" strike="noStrike" dirty="0" err="1">
                          <a:solidFill>
                            <a:srgbClr val="000000"/>
                          </a:solidFill>
                          <a:effectLst/>
                          <a:latin typeface="Tahoma" panose="020B0604030504040204" pitchFamily="34" charset="0"/>
                        </a:rPr>
                        <a:t>pandemi</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etkisi</a:t>
                      </a:r>
                      <a:r>
                        <a:rPr lang="en-US" sz="800" b="0" i="0" u="none" strike="noStrike" dirty="0">
                          <a:solidFill>
                            <a:srgbClr val="000000"/>
                          </a:solidFill>
                          <a:effectLst/>
                          <a:latin typeface="Tahoma" panose="020B0604030504040204" pitchFamily="34" charset="0"/>
                        </a:rPr>
                        <a:t>)</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37574598"/>
                  </a:ext>
                </a:extLst>
              </a:tr>
              <a:tr h="157046">
                <a:tc>
                  <a:txBody>
                    <a:bodyPr/>
                    <a:lstStyle/>
                    <a:p>
                      <a:pPr algn="ctr" fontAlgn="ctr"/>
                      <a:r>
                        <a:rPr lang="en-US" sz="800" b="1" i="0" u="none" strike="noStrike">
                          <a:solidFill>
                            <a:srgbClr val="000000"/>
                          </a:solidFill>
                          <a:effectLst/>
                          <a:latin typeface="Tahoma" panose="020B0604030504040204" pitchFamily="34" charset="0"/>
                        </a:rPr>
                        <a:t>6.1.2</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0">
                  <a:txBody>
                    <a:bodyPr/>
                    <a:lstStyle/>
                    <a:p>
                      <a:pPr algn="l" fontAlgn="ctr"/>
                      <a:r>
                        <a:rPr lang="en-US" sz="800" b="0" i="0" u="none" strike="noStrike" dirty="0" err="1">
                          <a:solidFill>
                            <a:srgbClr val="000000"/>
                          </a:solidFill>
                          <a:effectLst/>
                          <a:latin typeface="Tahoma" panose="020B0604030504040204" pitchFamily="34" charset="0"/>
                        </a:rPr>
                        <a:t>Güçlü</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yön</a:t>
                      </a:r>
                      <a:r>
                        <a:rPr lang="en-US" sz="800" b="0" i="0" u="none" strike="noStrike" dirty="0">
                          <a:solidFill>
                            <a:srgbClr val="000000"/>
                          </a:solidFill>
                          <a:effectLst/>
                          <a:latin typeface="Tahoma" panose="020B0604030504040204" pitchFamily="34" charset="0"/>
                        </a:rPr>
                        <a:t> risk </a:t>
                      </a:r>
                      <a:r>
                        <a:rPr lang="en-US" sz="800" b="0" i="0" u="none" strike="noStrike" dirty="0" err="1">
                          <a:solidFill>
                            <a:srgbClr val="000000"/>
                          </a:solidFill>
                          <a:effectLst/>
                          <a:latin typeface="Tahoma" panose="020B0604030504040204" pitchFamily="34" charset="0"/>
                        </a:rPr>
                        <a:t>olarak</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yazılmış</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Fırsat</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yaratan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tehdit</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eklenmelidir</a:t>
                      </a:r>
                      <a:r>
                        <a:rPr lang="en-US" sz="800" b="0" i="0" u="none" strike="noStrike" dirty="0">
                          <a:solidFill>
                            <a:srgbClr val="000000"/>
                          </a:solidFill>
                          <a:effectLst/>
                          <a:latin typeface="Tahoma" panose="020B0604030504040204" pitchFamily="34" charset="0"/>
                        </a:rPr>
                        <a:t>.</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52833489"/>
                  </a:ext>
                </a:extLst>
              </a:tr>
              <a:tr h="170788">
                <a:tc>
                  <a:txBody>
                    <a:bodyPr/>
                    <a:lstStyle/>
                    <a:p>
                      <a:pPr algn="ctr" fontAlgn="ctr"/>
                      <a:r>
                        <a:rPr lang="en-US" sz="700" b="1" i="0" u="none" strike="noStrike">
                          <a:solidFill>
                            <a:srgbClr val="000000"/>
                          </a:solidFill>
                          <a:effectLst/>
                          <a:latin typeface="Tahoma" panose="020B0604030504040204" pitchFamily="34" charset="0"/>
                        </a:rPr>
                        <a:t>6.2.1/6.2</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0">
                  <a:txBody>
                    <a:bodyPr/>
                    <a:lstStyle/>
                    <a:p>
                      <a:pPr algn="l" fontAlgn="ctr"/>
                      <a:r>
                        <a:rPr lang="en-US" sz="800" b="0" i="0" u="none" strike="noStrike" dirty="0" err="1">
                          <a:solidFill>
                            <a:srgbClr val="000000"/>
                          </a:solidFill>
                          <a:effectLst/>
                          <a:latin typeface="Tahoma" panose="020B0604030504040204" pitchFamily="34" charset="0"/>
                        </a:rPr>
                        <a:t>Tüm</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hedeflerin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düzgün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takip</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edilmediği</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görülmüştür</a:t>
                      </a:r>
                      <a:r>
                        <a:rPr lang="en-US" sz="800" b="0" i="0" u="none" strike="noStrike" dirty="0">
                          <a:solidFill>
                            <a:srgbClr val="000000"/>
                          </a:solidFill>
                          <a:effectLst/>
                          <a:latin typeface="Tahoma" panose="020B0604030504040204" pitchFamily="34" charset="0"/>
                        </a:rPr>
                        <a:t>.</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8002589"/>
                  </a:ext>
                </a:extLst>
              </a:tr>
              <a:tr h="268079">
                <a:tc>
                  <a:txBody>
                    <a:bodyPr/>
                    <a:lstStyle/>
                    <a:p>
                      <a:pPr algn="ctr" fontAlgn="ctr"/>
                      <a:r>
                        <a:rPr lang="en-US" sz="800" b="1" i="0" u="none" strike="noStrike">
                          <a:solidFill>
                            <a:srgbClr val="000000"/>
                          </a:solidFill>
                          <a:effectLst/>
                          <a:latin typeface="Tahoma" panose="020B0604030504040204" pitchFamily="34" charset="0"/>
                        </a:rPr>
                        <a:t>6.2.2/6.3</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0">
                  <a:txBody>
                    <a:bodyPr/>
                    <a:lstStyle/>
                    <a:p>
                      <a:pPr algn="l" fontAlgn="ctr"/>
                      <a:r>
                        <a:rPr lang="en-US" sz="800" b="0" i="0" u="none" strike="noStrike" dirty="0" err="1">
                          <a:solidFill>
                            <a:srgbClr val="000000"/>
                          </a:solidFill>
                          <a:effectLst/>
                          <a:latin typeface="Tahoma" panose="020B0604030504040204" pitchFamily="34" charset="0"/>
                        </a:rPr>
                        <a:t>İlgili</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yıl</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içinde</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hiçbir</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faaliyet</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planlanmamış</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olan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maddeler</a:t>
                      </a:r>
                      <a:r>
                        <a:rPr lang="en-US" sz="800" b="0" i="0" u="none" strike="noStrike" dirty="0">
                          <a:solidFill>
                            <a:srgbClr val="000000"/>
                          </a:solidFill>
                          <a:effectLst/>
                          <a:latin typeface="Tahoma" panose="020B0604030504040204" pitchFamily="34" charset="0"/>
                        </a:rPr>
                        <a:t> KFP den </a:t>
                      </a:r>
                      <a:r>
                        <a:rPr lang="en-US" sz="800" b="0" i="0" u="none" strike="noStrike" dirty="0" err="1">
                          <a:solidFill>
                            <a:srgbClr val="000000"/>
                          </a:solidFill>
                          <a:effectLst/>
                          <a:latin typeface="Tahoma" panose="020B0604030504040204" pitchFamily="34" charset="0"/>
                        </a:rPr>
                        <a:t>çıkarılmalı</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ve</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sadece</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planlama</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yapılan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satırlar</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bulunmalıdır</a:t>
                      </a:r>
                      <a:r>
                        <a:rPr lang="en-US" sz="800" b="0" i="0" u="none" strike="noStrike" dirty="0">
                          <a:solidFill>
                            <a:srgbClr val="000000"/>
                          </a:solidFill>
                          <a:effectLst/>
                          <a:latin typeface="Tahoma" panose="020B0604030504040204" pitchFamily="34" charset="0"/>
                        </a:rPr>
                        <a:t>.(</a:t>
                      </a:r>
                      <a:r>
                        <a:rPr lang="en-US" sz="800" b="0" i="0" u="none" strike="noStrike" dirty="0" err="1">
                          <a:solidFill>
                            <a:srgbClr val="000000"/>
                          </a:solidFill>
                          <a:effectLst/>
                          <a:latin typeface="Tahoma" panose="020B0604030504040204" pitchFamily="34" charset="0"/>
                        </a:rPr>
                        <a:t>boyanmamış</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yer</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kalmasın</a:t>
                      </a:r>
                      <a:r>
                        <a:rPr lang="en-US" sz="800" b="0" i="0" u="none" strike="noStrike" dirty="0">
                          <a:solidFill>
                            <a:srgbClr val="000000"/>
                          </a:solidFill>
                          <a:effectLst/>
                          <a:latin typeface="Tahoma" panose="020B0604030504040204" pitchFamily="34" charset="0"/>
                        </a:rPr>
                        <a:t>)</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56428759"/>
                  </a:ext>
                </a:extLst>
              </a:tr>
              <a:tr h="248054">
                <a:tc>
                  <a:txBody>
                    <a:bodyPr/>
                    <a:lstStyle/>
                    <a:p>
                      <a:pPr algn="ctr" fontAlgn="ctr"/>
                      <a:r>
                        <a:rPr lang="en-US" sz="800" b="1" i="0" u="none" strike="noStrike">
                          <a:solidFill>
                            <a:srgbClr val="000000"/>
                          </a:solidFill>
                          <a:effectLst/>
                          <a:latin typeface="Tahoma" panose="020B0604030504040204" pitchFamily="34" charset="0"/>
                        </a:rPr>
                        <a:t>7.1.4</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0">
                  <a:txBody>
                    <a:bodyPr/>
                    <a:lstStyle/>
                    <a:p>
                      <a:pPr algn="l" fontAlgn="ctr"/>
                      <a:r>
                        <a:rPr lang="en-US" sz="800" b="0" i="0" u="none" strike="noStrike" dirty="0" err="1">
                          <a:solidFill>
                            <a:srgbClr val="000000"/>
                          </a:solidFill>
                          <a:effectLst/>
                          <a:latin typeface="Tahoma" panose="020B0604030504040204" pitchFamily="34" charset="0"/>
                        </a:rPr>
                        <a:t>Asansör</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yetersiz</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yüzyüze</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eğitimde</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klima</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sisteminin</a:t>
                      </a:r>
                      <a:r>
                        <a:rPr lang="en-US" sz="800" b="0" i="0" u="none" strike="noStrike" dirty="0">
                          <a:solidFill>
                            <a:srgbClr val="000000"/>
                          </a:solidFill>
                          <a:effectLst/>
                          <a:latin typeface="Tahoma" panose="020B0604030504040204" pitchFamily="34" charset="0"/>
                        </a:rPr>
                        <a:t> her </a:t>
                      </a:r>
                      <a:r>
                        <a:rPr lang="en-US" sz="800" b="0" i="0" u="none" strike="noStrike" dirty="0" err="1">
                          <a:solidFill>
                            <a:srgbClr val="000000"/>
                          </a:solidFill>
                          <a:effectLst/>
                          <a:latin typeface="Tahoma" panose="020B0604030504040204" pitchFamily="34" charset="0"/>
                        </a:rPr>
                        <a:t>sınıf</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için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aynı</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olması</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sıkıntı</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vermektedir</a:t>
                      </a:r>
                      <a:r>
                        <a:rPr lang="en-US" sz="800" b="0" i="0" u="none" strike="noStrike" dirty="0">
                          <a:solidFill>
                            <a:srgbClr val="000000"/>
                          </a:solidFill>
                          <a:effectLst/>
                          <a:latin typeface="Tahoma" panose="020B0604030504040204" pitchFamily="34" charset="0"/>
                        </a:rPr>
                        <a:t>. </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36471558"/>
                  </a:ext>
                </a:extLst>
              </a:tr>
              <a:tr h="248054">
                <a:tc>
                  <a:txBody>
                    <a:bodyPr/>
                    <a:lstStyle/>
                    <a:p>
                      <a:pPr algn="ctr" fontAlgn="ctr"/>
                      <a:r>
                        <a:rPr lang="en-US" sz="800" b="1" i="0" u="none" strike="noStrike">
                          <a:solidFill>
                            <a:srgbClr val="000000"/>
                          </a:solidFill>
                          <a:effectLst/>
                          <a:latin typeface="Tahoma" panose="020B0604030504040204" pitchFamily="34" charset="0"/>
                        </a:rPr>
                        <a:t>10.2/7.9</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10">
                  <a:txBody>
                    <a:bodyPr/>
                    <a:lstStyle/>
                    <a:p>
                      <a:pPr algn="l" fontAlgn="ctr"/>
                      <a:r>
                        <a:rPr lang="en-US" sz="800" b="0" i="0" u="none" strike="noStrike" dirty="0">
                          <a:solidFill>
                            <a:srgbClr val="000000"/>
                          </a:solidFill>
                          <a:effectLst/>
                          <a:latin typeface="Tahoma" panose="020B0604030504040204" pitchFamily="34" charset="0"/>
                        </a:rPr>
                        <a:t>Risk </a:t>
                      </a:r>
                      <a:r>
                        <a:rPr lang="en-US" sz="800" b="0" i="0" u="none" strike="noStrike" dirty="0" err="1">
                          <a:solidFill>
                            <a:srgbClr val="000000"/>
                          </a:solidFill>
                          <a:effectLst/>
                          <a:latin typeface="Tahoma" panose="020B0604030504040204" pitchFamily="34" charset="0"/>
                        </a:rPr>
                        <a:t>analizinde</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gelen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şikayetle</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ilgili</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satırın</a:t>
                      </a:r>
                      <a:r>
                        <a:rPr lang="en-US" sz="800" b="0" i="0" u="none" strike="noStrike" dirty="0">
                          <a:solidFill>
                            <a:srgbClr val="000000"/>
                          </a:solidFill>
                          <a:effectLst/>
                          <a:latin typeface="Tahoma" panose="020B0604030504040204" pitchFamily="34" charset="0"/>
                        </a:rPr>
                        <a:t> ilk RÖF </a:t>
                      </a:r>
                      <a:r>
                        <a:rPr lang="en-US" sz="800" b="0" i="0" u="none" strike="noStrike" dirty="0" err="1">
                          <a:solidFill>
                            <a:srgbClr val="000000"/>
                          </a:solidFill>
                          <a:effectLst/>
                          <a:latin typeface="Tahoma" panose="020B0604030504040204" pitchFamily="34" charset="0"/>
                        </a:rPr>
                        <a:t>değeri</a:t>
                      </a:r>
                      <a:r>
                        <a:rPr lang="en-US" sz="800" b="0" i="0" u="none" strike="noStrike" dirty="0">
                          <a:solidFill>
                            <a:srgbClr val="000000"/>
                          </a:solidFill>
                          <a:effectLst/>
                          <a:latin typeface="Tahoma" panose="020B0604030504040204" pitchFamily="34" charset="0"/>
                        </a:rPr>
                        <a:t> 100 </a:t>
                      </a:r>
                      <a:r>
                        <a:rPr lang="en-US" sz="800" b="0" i="0" u="none" strike="noStrike" dirty="0" err="1">
                          <a:solidFill>
                            <a:srgbClr val="000000"/>
                          </a:solidFill>
                          <a:effectLst/>
                          <a:latin typeface="Tahoma" panose="020B0604030504040204" pitchFamily="34" charset="0"/>
                        </a:rPr>
                        <a:t>ve</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üzeri</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olmalıdır</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ve</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yeni</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aksiyon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planı</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ile</a:t>
                      </a:r>
                      <a:r>
                        <a:rPr lang="en-US" sz="800" b="0" i="0" u="none" strike="noStrike" dirty="0">
                          <a:solidFill>
                            <a:srgbClr val="000000"/>
                          </a:solidFill>
                          <a:effectLst/>
                          <a:latin typeface="Tahoma" panose="020B0604030504040204" pitchFamily="34" charset="0"/>
                        </a:rPr>
                        <a:t> risk </a:t>
                      </a:r>
                      <a:r>
                        <a:rPr lang="en-US" sz="800" b="0" i="0" u="none" strike="noStrike" dirty="0" err="1">
                          <a:solidFill>
                            <a:srgbClr val="000000"/>
                          </a:solidFill>
                          <a:effectLst/>
                          <a:latin typeface="Tahoma" panose="020B0604030504040204" pitchFamily="34" charset="0"/>
                        </a:rPr>
                        <a:t>yürütülmelidir</a:t>
                      </a:r>
                      <a:r>
                        <a:rPr lang="en-US" sz="800" b="0" i="0" u="none" strike="noStrike" dirty="0">
                          <a:solidFill>
                            <a:srgbClr val="000000"/>
                          </a:solidFill>
                          <a:effectLst/>
                          <a:latin typeface="Tahoma" panose="020B0604030504040204" pitchFamily="34" charset="0"/>
                        </a:rPr>
                        <a:t>.</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28416668"/>
                  </a:ext>
                </a:extLst>
              </a:tr>
              <a:tr h="126297">
                <a:tc gridSpan="11">
                  <a:txBody>
                    <a:bodyPr/>
                    <a:lstStyle/>
                    <a:p>
                      <a:pPr algn="ctr" fontAlgn="ctr"/>
                      <a:r>
                        <a:rPr lang="en-US" sz="800" b="1" i="0" u="none" strike="noStrike" dirty="0">
                          <a:solidFill>
                            <a:srgbClr val="000000"/>
                          </a:solidFill>
                          <a:effectLst/>
                          <a:latin typeface="Tahoma" panose="020B0604030504040204" pitchFamily="34" charset="0"/>
                        </a:rPr>
                        <a:t>KUVVETLİ YÖNLER JJJJ</a:t>
                      </a:r>
                    </a:p>
                  </a:txBody>
                  <a:tcPr marL="4547" marR="4547" marT="45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85937830"/>
                  </a:ext>
                </a:extLst>
              </a:tr>
              <a:tr h="126297">
                <a:tc>
                  <a:txBody>
                    <a:bodyPr/>
                    <a:lstStyle/>
                    <a:p>
                      <a:pPr algn="ctr" fontAlgn="ctr"/>
                      <a:r>
                        <a:rPr lang="en-US" sz="800" b="1" i="0" u="none" strike="noStrike">
                          <a:solidFill>
                            <a:srgbClr val="000000"/>
                          </a:solidFill>
                          <a:effectLst/>
                          <a:latin typeface="Tahoma" panose="020B0604030504040204" pitchFamily="34" charset="0"/>
                        </a:rPr>
                        <a:t>Madde No</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0">
                  <a:txBody>
                    <a:bodyPr/>
                    <a:lstStyle/>
                    <a:p>
                      <a:pPr algn="ctr" fontAlgn="ctr"/>
                      <a:r>
                        <a:rPr lang="en-US" sz="800" b="1" i="0" u="none" strike="noStrike" dirty="0" err="1">
                          <a:solidFill>
                            <a:srgbClr val="000000"/>
                          </a:solidFill>
                          <a:effectLst/>
                          <a:latin typeface="Tahoma" panose="020B0604030504040204" pitchFamily="34" charset="0"/>
                        </a:rPr>
                        <a:t>Gözlem</a:t>
                      </a:r>
                      <a:r>
                        <a:rPr lang="en-US" sz="800" b="1" i="0" u="none" strike="noStrike" dirty="0">
                          <a:solidFill>
                            <a:srgbClr val="000000"/>
                          </a:solidFill>
                          <a:effectLst/>
                          <a:latin typeface="Tahoma" panose="020B0604030504040204" pitchFamily="34" charset="0"/>
                        </a:rPr>
                        <a:t> </a:t>
                      </a:r>
                      <a:r>
                        <a:rPr lang="en-US" sz="800" b="1" i="0" u="none" strike="noStrike" dirty="0" err="1">
                          <a:solidFill>
                            <a:srgbClr val="000000"/>
                          </a:solidFill>
                          <a:effectLst/>
                          <a:latin typeface="Tahoma" panose="020B0604030504040204" pitchFamily="34" charset="0"/>
                        </a:rPr>
                        <a:t>Tanımı</a:t>
                      </a:r>
                      <a:endParaRPr lang="en-US" sz="800" b="1" i="0" u="none" strike="noStrike" dirty="0">
                        <a:solidFill>
                          <a:srgbClr val="000000"/>
                        </a:solidFill>
                        <a:effectLst/>
                        <a:latin typeface="Tahoma" panose="020B0604030504040204" pitchFamily="34" charset="0"/>
                      </a:endParaRP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86262182"/>
                  </a:ext>
                </a:extLst>
              </a:tr>
              <a:tr h="131527">
                <a:tc>
                  <a:txBody>
                    <a:bodyPr/>
                    <a:lstStyle/>
                    <a:p>
                      <a:pPr algn="ctr" fontAlgn="ctr"/>
                      <a:r>
                        <a:rPr lang="en-US" sz="800" b="1" i="0" u="none" strike="noStrike">
                          <a:solidFill>
                            <a:srgbClr val="000000"/>
                          </a:solidFill>
                          <a:effectLst/>
                          <a:latin typeface="Tahoma" panose="020B0604030504040204" pitchFamily="34" charset="0"/>
                        </a:rPr>
                        <a:t>7.1.4.</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0">
                  <a:txBody>
                    <a:bodyPr/>
                    <a:lstStyle/>
                    <a:p>
                      <a:pPr algn="l" fontAlgn="ctr"/>
                      <a:r>
                        <a:rPr lang="en-US" sz="800" b="0" i="0" u="none" strike="noStrike" dirty="0" err="1">
                          <a:solidFill>
                            <a:srgbClr val="000000"/>
                          </a:solidFill>
                          <a:effectLst/>
                          <a:latin typeface="Tahoma" panose="020B0604030504040204" pitchFamily="34" charset="0"/>
                        </a:rPr>
                        <a:t>Farkındalığı</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yüksek</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ekibinin</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motivasyonunu</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artırma</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konusunda</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yapıcı</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bir</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lidere</a:t>
                      </a:r>
                      <a:r>
                        <a:rPr lang="en-US" sz="800" b="0" i="0" u="none" strike="noStrike" dirty="0">
                          <a:solidFill>
                            <a:srgbClr val="000000"/>
                          </a:solidFill>
                          <a:effectLst/>
                          <a:latin typeface="Tahoma" panose="020B0604030504040204" pitchFamily="34" charset="0"/>
                        </a:rPr>
                        <a:t> </a:t>
                      </a:r>
                      <a:r>
                        <a:rPr lang="en-US" sz="800" b="0" i="0" u="none" strike="noStrike" dirty="0" err="1">
                          <a:solidFill>
                            <a:srgbClr val="000000"/>
                          </a:solidFill>
                          <a:effectLst/>
                          <a:latin typeface="Tahoma" panose="020B0604030504040204" pitchFamily="34" charset="0"/>
                        </a:rPr>
                        <a:t>sahiptirler</a:t>
                      </a:r>
                      <a:r>
                        <a:rPr lang="en-US" sz="800" b="0" i="0" u="none" strike="noStrike" dirty="0">
                          <a:solidFill>
                            <a:srgbClr val="000000"/>
                          </a:solidFill>
                          <a:effectLst/>
                          <a:latin typeface="Tahoma" panose="020B0604030504040204" pitchFamily="34" charset="0"/>
                        </a:rPr>
                        <a:t>.</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89330554"/>
                  </a:ext>
                </a:extLst>
              </a:tr>
              <a:tr h="87148">
                <a:tc>
                  <a:txBody>
                    <a:bodyPr/>
                    <a:lstStyle/>
                    <a:p>
                      <a:pPr algn="l" fontAlgn="ctr"/>
                      <a:endParaRPr lang="en-US" sz="500" b="0"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500" b="0"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500" b="0"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500" b="0"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500" b="0"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500" b="0"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500" b="0" i="0" u="none" strike="noStrike" dirty="0">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500" b="0"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500" b="0"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500" b="0"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500" b="0" i="0" u="none" strike="noStrike" dirty="0">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9187108"/>
                  </a:ext>
                </a:extLst>
              </a:tr>
              <a:tr h="103597">
                <a:tc gridSpan="3">
                  <a:txBody>
                    <a:bodyPr/>
                    <a:lstStyle/>
                    <a:p>
                      <a:pPr algn="ctr" fontAlgn="ctr"/>
                      <a:r>
                        <a:rPr lang="en-US" sz="600" b="1" i="0" u="none" strike="noStrike">
                          <a:solidFill>
                            <a:srgbClr val="000000"/>
                          </a:solidFill>
                          <a:effectLst/>
                          <a:latin typeface="Tahoma" panose="020B0604030504040204" pitchFamily="34" charset="0"/>
                        </a:rPr>
                        <a:t>ONAY</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hMerge="1">
                  <a:txBody>
                    <a:bodyPr/>
                    <a:lstStyle/>
                    <a:p>
                      <a:endParaRPr lang="en-US"/>
                    </a:p>
                  </a:txBody>
                  <a:tcPr/>
                </a:tc>
                <a:tc gridSpan="3">
                  <a:txBody>
                    <a:bodyPr/>
                    <a:lstStyle/>
                    <a:p>
                      <a:pPr algn="ctr" fontAlgn="ctr"/>
                      <a:r>
                        <a:rPr lang="en-US" sz="600" b="1" i="0" u="none" strike="noStrike">
                          <a:solidFill>
                            <a:srgbClr val="000000"/>
                          </a:solidFill>
                          <a:effectLst/>
                          <a:latin typeface="Tahoma" panose="020B0604030504040204" pitchFamily="34" charset="0"/>
                        </a:rPr>
                        <a:t>İSİM</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hMerge="1">
                  <a:txBody>
                    <a:bodyPr/>
                    <a:lstStyle/>
                    <a:p>
                      <a:endParaRPr lang="en-US"/>
                    </a:p>
                  </a:txBody>
                  <a:tcPr/>
                </a:tc>
                <a:tc gridSpan="2">
                  <a:txBody>
                    <a:bodyPr/>
                    <a:lstStyle/>
                    <a:p>
                      <a:pPr algn="ctr" fontAlgn="ctr"/>
                      <a:r>
                        <a:rPr lang="en-US" sz="600" b="1" i="0" u="none" strike="noStrike" dirty="0">
                          <a:solidFill>
                            <a:srgbClr val="000000"/>
                          </a:solidFill>
                          <a:effectLst/>
                          <a:latin typeface="Tahoma" panose="020B0604030504040204" pitchFamily="34" charset="0"/>
                        </a:rPr>
                        <a:t>TARİH</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gridSpan="3">
                  <a:txBody>
                    <a:bodyPr/>
                    <a:lstStyle/>
                    <a:p>
                      <a:pPr algn="ctr" fontAlgn="ctr"/>
                      <a:r>
                        <a:rPr lang="en-US" sz="600" b="1" i="0" u="none" strike="noStrike" dirty="0">
                          <a:solidFill>
                            <a:srgbClr val="000000"/>
                          </a:solidFill>
                          <a:effectLst/>
                          <a:latin typeface="Tahoma" panose="020B0604030504040204" pitchFamily="34" charset="0"/>
                        </a:rPr>
                        <a:t>İMZA</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96125591"/>
                  </a:ext>
                </a:extLst>
              </a:tr>
              <a:tr h="164571">
                <a:tc gridSpan="3">
                  <a:txBody>
                    <a:bodyPr/>
                    <a:lstStyle/>
                    <a:p>
                      <a:pPr algn="l" fontAlgn="ctr"/>
                      <a:r>
                        <a:rPr lang="en-US" sz="600" b="1" i="0" u="none" strike="noStrike">
                          <a:solidFill>
                            <a:srgbClr val="000000"/>
                          </a:solidFill>
                          <a:effectLst/>
                          <a:latin typeface="Tahoma" panose="020B0604030504040204" pitchFamily="34" charset="0"/>
                        </a:rPr>
                        <a:t>DENETÇİ 1</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ctr"/>
                      <a:r>
                        <a:rPr lang="en-US" sz="600" b="1" i="0" u="none" strike="noStrike">
                          <a:solidFill>
                            <a:srgbClr val="000000"/>
                          </a:solidFill>
                          <a:effectLst/>
                          <a:latin typeface="Tahoma" panose="020B0604030504040204" pitchFamily="34" charset="0"/>
                        </a:rPr>
                        <a:t>Semail ÜLGEN</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algn="ctr" fontAlgn="ctr"/>
                      <a:r>
                        <a:rPr lang="en-US" sz="600" b="1" i="0" u="none" strike="noStrike" dirty="0">
                          <a:solidFill>
                            <a:srgbClr val="000000"/>
                          </a:solidFill>
                          <a:effectLst/>
                          <a:latin typeface="Tahoma" panose="020B0604030504040204" pitchFamily="34" charset="0"/>
                        </a:rPr>
                        <a:t>19/12/2020</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algn="ctr" fontAlgn="ctr"/>
                      <a:r>
                        <a:rPr lang="en-US" sz="600" b="1" i="0" u="none" strike="noStrike" dirty="0">
                          <a:solidFill>
                            <a:srgbClr val="000000"/>
                          </a:solidFill>
                          <a:effectLst/>
                          <a:latin typeface="Tahoma" panose="020B0604030504040204" pitchFamily="34" charset="0"/>
                        </a:rPr>
                        <a:t> </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56276103"/>
                  </a:ext>
                </a:extLst>
              </a:tr>
              <a:tr h="164571">
                <a:tc gridSpan="3">
                  <a:txBody>
                    <a:bodyPr/>
                    <a:lstStyle/>
                    <a:p>
                      <a:pPr algn="l" fontAlgn="ctr"/>
                      <a:r>
                        <a:rPr lang="en-US" sz="600" b="1" i="0" u="none" strike="noStrike">
                          <a:solidFill>
                            <a:srgbClr val="000000"/>
                          </a:solidFill>
                          <a:effectLst/>
                          <a:latin typeface="Tahoma" panose="020B0604030504040204" pitchFamily="34" charset="0"/>
                        </a:rPr>
                        <a:t>DENETÇİ 2</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ctr"/>
                      <a:r>
                        <a:rPr lang="en-US" sz="600" b="1" i="0" u="none" strike="noStrike">
                          <a:solidFill>
                            <a:srgbClr val="000000"/>
                          </a:solidFill>
                          <a:effectLst/>
                          <a:latin typeface="Tahoma" panose="020B0604030504040204" pitchFamily="34" charset="0"/>
                        </a:rPr>
                        <a:t>Pınar ÖZTÜRK</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algn="ctr" fontAlgn="ctr"/>
                      <a:r>
                        <a:rPr lang="en-US" sz="600" b="1" i="0" u="none" strike="noStrike" dirty="0">
                          <a:solidFill>
                            <a:srgbClr val="000000"/>
                          </a:solidFill>
                          <a:effectLst/>
                          <a:latin typeface="Tahoma" panose="020B0604030504040204" pitchFamily="34" charset="0"/>
                        </a:rPr>
                        <a:t>19/12/2021</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algn="ctr" fontAlgn="ctr"/>
                      <a:r>
                        <a:rPr lang="en-US" sz="600" b="1" i="0" u="none" strike="noStrike" dirty="0">
                          <a:solidFill>
                            <a:srgbClr val="000000"/>
                          </a:solidFill>
                          <a:effectLst/>
                          <a:latin typeface="Tahoma" panose="020B0604030504040204" pitchFamily="34" charset="0"/>
                        </a:rPr>
                        <a:t> </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98804433"/>
                  </a:ext>
                </a:extLst>
              </a:tr>
              <a:tr h="164571">
                <a:tc gridSpan="3">
                  <a:txBody>
                    <a:bodyPr/>
                    <a:lstStyle/>
                    <a:p>
                      <a:pPr algn="l" fontAlgn="ctr"/>
                      <a:r>
                        <a:rPr lang="en-US" sz="600" b="1" i="0" u="none" strike="noStrike">
                          <a:solidFill>
                            <a:srgbClr val="000000"/>
                          </a:solidFill>
                          <a:effectLst/>
                          <a:latin typeface="Tahoma" panose="020B0604030504040204" pitchFamily="34" charset="0"/>
                        </a:rPr>
                        <a:t>DENETLENEN</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ctr"/>
                      <a:r>
                        <a:rPr lang="en-US" sz="600" b="1" i="0" u="none" strike="noStrike">
                          <a:solidFill>
                            <a:srgbClr val="000000"/>
                          </a:solidFill>
                          <a:effectLst/>
                          <a:latin typeface="Tahoma" panose="020B0604030504040204" pitchFamily="34" charset="0"/>
                        </a:rPr>
                        <a:t>Murat KAPLAN</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algn="ctr" fontAlgn="ctr"/>
                      <a:r>
                        <a:rPr lang="en-US" sz="600" b="1" i="0" u="none" strike="noStrike">
                          <a:solidFill>
                            <a:srgbClr val="000000"/>
                          </a:solidFill>
                          <a:effectLst/>
                          <a:latin typeface="Tahoma" panose="020B0604030504040204" pitchFamily="34" charset="0"/>
                        </a:rPr>
                        <a:t>19/12/2022</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algn="ctr" fontAlgn="ctr"/>
                      <a:r>
                        <a:rPr lang="en-US" sz="600" b="1" i="0" u="none" strike="noStrike">
                          <a:solidFill>
                            <a:srgbClr val="000000"/>
                          </a:solidFill>
                          <a:effectLst/>
                          <a:latin typeface="Tahoma" panose="020B0604030504040204" pitchFamily="34" charset="0"/>
                        </a:rPr>
                        <a:t> </a:t>
                      </a:r>
                    </a:p>
                  </a:txBody>
                  <a:tcPr marL="4547" marR="4547" marT="45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70871827"/>
                  </a:ext>
                </a:extLst>
              </a:tr>
              <a:tr h="164571">
                <a:tc gridSpan="9">
                  <a:txBody>
                    <a:bodyPr/>
                    <a:lstStyle/>
                    <a:p>
                      <a:pPr algn="l" fontAlgn="ctr"/>
                      <a:r>
                        <a:rPr lang="en-US" sz="400" b="1" i="0" u="none" strike="noStrike">
                          <a:solidFill>
                            <a:srgbClr val="000000"/>
                          </a:solidFill>
                          <a:effectLst/>
                          <a:latin typeface="Times New Roman" panose="02020603050405020304" pitchFamily="18" charset="0"/>
                        </a:rPr>
                        <a:t>Form No:KY-FR-0030 Yayın Tarihi:03.05.2018 Değ.Tarihi:-Değ.No:0</a:t>
                      </a:r>
                    </a:p>
                  </a:txBody>
                  <a:tcPr marL="4547" marR="4547" marT="4547"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500" b="0" i="0" u="none" strike="noStrike">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US" sz="500" b="0" i="0" u="none" strike="noStrike" dirty="0">
                        <a:solidFill>
                          <a:srgbClr val="000000"/>
                        </a:solidFill>
                        <a:effectLst/>
                        <a:latin typeface="Tahoma" panose="020B0604030504040204" pitchFamily="34" charset="0"/>
                      </a:endParaRPr>
                    </a:p>
                  </a:txBody>
                  <a:tcPr marL="4547" marR="4547" marT="4547"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436270408"/>
                  </a:ext>
                </a:extLst>
              </a:tr>
            </a:tbl>
          </a:graphicData>
        </a:graphic>
      </p:graphicFrame>
    </p:spTree>
    <p:extLst>
      <p:ext uri="{BB962C8B-B14F-4D97-AF65-F5344CB8AC3E}">
        <p14:creationId xmlns:p14="http://schemas.microsoft.com/office/powerpoint/2010/main" val="5589866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1254315"/>
            <a:ext cx="6984776" cy="646331"/>
          </a:xfrm>
          <a:prstGeom prst="rect">
            <a:avLst/>
          </a:prstGeom>
          <a:noFill/>
        </p:spPr>
        <p:txBody>
          <a:bodyPr wrap="square" rtlCol="0">
            <a:spAutoFit/>
          </a:bodyPr>
          <a:lstStyle/>
          <a:p>
            <a:pPr algn="ctr"/>
            <a:r>
              <a:rPr lang="tr-TR" sz="3600" b="1" dirty="0">
                <a:solidFill>
                  <a:srgbClr val="FF0000"/>
                </a:solidFill>
                <a:effectLst>
                  <a:outerShdw blurRad="38100" dist="38100" dir="2700000" algn="tl">
                    <a:srgbClr val="000000">
                      <a:alpha val="43137"/>
                    </a:srgbClr>
                  </a:outerShdw>
                </a:effectLst>
              </a:rPr>
              <a:t>DEĞİŞİKLİKLERİN YÖNETİMİ</a:t>
            </a: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31</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390843058"/>
              </p:ext>
            </p:extLst>
          </p:nvPr>
        </p:nvGraphicFramePr>
        <p:xfrm>
          <a:off x="467544" y="1980019"/>
          <a:ext cx="8102600" cy="4168368"/>
        </p:xfrm>
        <a:graphic>
          <a:graphicData uri="http://schemas.openxmlformats.org/drawingml/2006/table">
            <a:tbl>
              <a:tblPr/>
              <a:tblGrid>
                <a:gridCol w="1409700">
                  <a:extLst>
                    <a:ext uri="{9D8B030D-6E8A-4147-A177-3AD203B41FA5}">
                      <a16:colId xmlns:a16="http://schemas.microsoft.com/office/drawing/2014/main" val="1173552365"/>
                    </a:ext>
                  </a:extLst>
                </a:gridCol>
                <a:gridCol w="2120900">
                  <a:extLst>
                    <a:ext uri="{9D8B030D-6E8A-4147-A177-3AD203B41FA5}">
                      <a16:colId xmlns:a16="http://schemas.microsoft.com/office/drawing/2014/main" val="127973277"/>
                    </a:ext>
                  </a:extLst>
                </a:gridCol>
                <a:gridCol w="3314700">
                  <a:extLst>
                    <a:ext uri="{9D8B030D-6E8A-4147-A177-3AD203B41FA5}">
                      <a16:colId xmlns:a16="http://schemas.microsoft.com/office/drawing/2014/main" val="1319473565"/>
                    </a:ext>
                  </a:extLst>
                </a:gridCol>
                <a:gridCol w="1257300">
                  <a:extLst>
                    <a:ext uri="{9D8B030D-6E8A-4147-A177-3AD203B41FA5}">
                      <a16:colId xmlns:a16="http://schemas.microsoft.com/office/drawing/2014/main" val="3659721836"/>
                    </a:ext>
                  </a:extLst>
                </a:gridCol>
              </a:tblGrid>
              <a:tr h="347364">
                <a:tc>
                  <a:txBody>
                    <a:bodyPr/>
                    <a:lstStyle/>
                    <a:p>
                      <a:pPr algn="l" fontAlgn="ctr"/>
                      <a:r>
                        <a:rPr lang="en-US" sz="1100" b="1" i="0" u="none" strike="noStrike" dirty="0" err="1">
                          <a:solidFill>
                            <a:srgbClr val="000000"/>
                          </a:solidFill>
                          <a:effectLst/>
                          <a:latin typeface="Calibri" panose="020F0502020204030204" pitchFamily="34" charset="0"/>
                        </a:rPr>
                        <a:t>Değişiklik</a:t>
                      </a:r>
                      <a:r>
                        <a:rPr lang="en-US" sz="1100" b="1" i="0" u="none" strike="noStrike" dirty="0">
                          <a:solidFill>
                            <a:srgbClr val="000000"/>
                          </a:solidFill>
                          <a:effectLst/>
                          <a:latin typeface="Calibri" panose="020F0502020204030204" pitchFamily="34" charset="0"/>
                        </a:rPr>
                        <a:t> 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1" i="0" u="none" strike="noStrike">
                          <a:solidFill>
                            <a:srgbClr val="000000"/>
                          </a:solidFill>
                          <a:effectLst/>
                          <a:latin typeface="Calibri" panose="020F0502020204030204" pitchFamily="34" charset="0"/>
                        </a:rPr>
                        <a:t>Değişikliği Talep Eden Birim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1" i="0" u="none" strike="noStrike">
                          <a:solidFill>
                            <a:srgbClr val="000000"/>
                          </a:solidFill>
                          <a:effectLst/>
                          <a:latin typeface="Calibri" panose="020F0502020204030204" pitchFamily="34" charset="0"/>
                        </a:rPr>
                        <a:t>Değişiklik Tanımı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1" i="0" u="none" strike="noStrike">
                          <a:solidFill>
                            <a:srgbClr val="000000"/>
                          </a:solidFill>
                          <a:effectLst/>
                          <a:latin typeface="Calibri" panose="020F0502020204030204" pitchFamily="34" charset="0"/>
                        </a:rPr>
                        <a:t>Sonuç</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9438934"/>
                  </a:ext>
                </a:extLst>
              </a:tr>
              <a:tr h="347364">
                <a:tc>
                  <a:txBody>
                    <a:bodyPr/>
                    <a:lstStyle/>
                    <a:p>
                      <a:pPr algn="l" fontAlgn="ctr"/>
                      <a:r>
                        <a:rPr lang="en-US" sz="1100" b="0" i="0" u="none" strike="noStrike">
                          <a:solidFill>
                            <a:srgbClr val="000000"/>
                          </a:solidFill>
                          <a:effectLst/>
                          <a:latin typeface="Calibri" panose="020F0502020204030204" pitchFamily="34" charset="0"/>
                        </a:rPr>
                        <a:t>2020-0234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Yabancı Diller Yüksekoklu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2020 yılı risk analizine madde ekleme/çıkartma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Revize edilmiştir.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6488213"/>
                  </a:ext>
                </a:extLst>
              </a:tr>
              <a:tr h="347364">
                <a:tc>
                  <a:txBody>
                    <a:bodyPr/>
                    <a:lstStyle/>
                    <a:p>
                      <a:pPr algn="l" fontAlgn="ctr"/>
                      <a:r>
                        <a:rPr lang="en-US" sz="1100" b="0" i="0" u="none" strike="noStrike">
                          <a:solidFill>
                            <a:srgbClr val="000000"/>
                          </a:solidFill>
                          <a:effectLst/>
                          <a:latin typeface="Calibri" panose="020F0502020204030204" pitchFamily="34" charset="0"/>
                        </a:rPr>
                        <a:t>2020-0235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Yabancı Diller Yüksekoklu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2020 SPİK'te madde çıkartma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Revize edilmiştir.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7147927"/>
                  </a:ext>
                </a:extLst>
              </a:tr>
              <a:tr h="347364">
                <a:tc>
                  <a:txBody>
                    <a:bodyPr/>
                    <a:lstStyle/>
                    <a:p>
                      <a:pPr algn="l" fontAlgn="ctr"/>
                      <a:r>
                        <a:rPr lang="en-US" sz="1100" b="0" i="0" u="none" strike="noStrike">
                          <a:solidFill>
                            <a:srgbClr val="000000"/>
                          </a:solidFill>
                          <a:effectLst/>
                          <a:latin typeface="Calibri" panose="020F0502020204030204" pitchFamily="34" charset="0"/>
                        </a:rPr>
                        <a:t>2020-0236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Yabancı Diller Yüksekoklu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2020 Swot analizine madde ekleme/çıkartma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Revize edilmiştir.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6910425"/>
                  </a:ext>
                </a:extLst>
              </a:tr>
              <a:tr h="347364">
                <a:tc>
                  <a:txBody>
                    <a:bodyPr/>
                    <a:lstStyle/>
                    <a:p>
                      <a:pPr algn="l" fontAlgn="ctr"/>
                      <a:r>
                        <a:rPr lang="en-US" sz="1100" b="0" i="0" u="none" strike="noStrike">
                          <a:solidFill>
                            <a:srgbClr val="000000"/>
                          </a:solidFill>
                          <a:effectLst/>
                          <a:latin typeface="Calibri" panose="020F0502020204030204" pitchFamily="34" charset="0"/>
                        </a:rPr>
                        <a:t>2020-0237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Yabancı Diller Yüksekoklu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Kaplumbağa Şemasına ekleme/çıkartma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Revize edilmiştir.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7934817"/>
                  </a:ext>
                </a:extLst>
              </a:tr>
              <a:tr h="347364">
                <a:tc>
                  <a:txBody>
                    <a:bodyPr/>
                    <a:lstStyle/>
                    <a:p>
                      <a:pPr algn="l" fontAlgn="ctr"/>
                      <a:r>
                        <a:rPr lang="en-US" sz="1100" b="0" i="0" u="none" strike="noStrike">
                          <a:solidFill>
                            <a:srgbClr val="000000"/>
                          </a:solidFill>
                          <a:effectLst/>
                          <a:latin typeface="Calibri" panose="020F0502020204030204" pitchFamily="34" charset="0"/>
                        </a:rPr>
                        <a:t>2020-0327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Yabancı Diller Yüksekoklu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YD-İA-0005 nolu İş Akış Şemasında değişiklik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Revize edilmiştir.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3000538"/>
                  </a:ext>
                </a:extLst>
              </a:tr>
              <a:tr h="347364">
                <a:tc>
                  <a:txBody>
                    <a:bodyPr/>
                    <a:lstStyle/>
                    <a:p>
                      <a:pPr algn="l" fontAlgn="ctr"/>
                      <a:r>
                        <a:rPr lang="en-US" sz="1100" b="0" i="0" u="none" strike="noStrike">
                          <a:solidFill>
                            <a:srgbClr val="000000"/>
                          </a:solidFill>
                          <a:effectLst/>
                          <a:latin typeface="Calibri" panose="020F0502020204030204" pitchFamily="34" charset="0"/>
                        </a:rPr>
                        <a:t>2020-0328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Yabancı Diller Yüksekoklu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Kalite Faaliyet Planında güncelleme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Revize edilmiştir.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0963234"/>
                  </a:ext>
                </a:extLst>
              </a:tr>
              <a:tr h="347364">
                <a:tc>
                  <a:txBody>
                    <a:bodyPr/>
                    <a:lstStyle/>
                    <a:p>
                      <a:pPr algn="l" fontAlgn="ctr"/>
                      <a:r>
                        <a:rPr lang="en-US" sz="1100" b="0" i="0" u="none" strike="noStrike">
                          <a:solidFill>
                            <a:srgbClr val="000000"/>
                          </a:solidFill>
                          <a:effectLst/>
                          <a:latin typeface="Calibri" panose="020F0502020204030204" pitchFamily="34" charset="0"/>
                        </a:rPr>
                        <a:t>2020-0329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Yabancı Diller Yüksekoklu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2020 yılı risk analizine madde ekleme/çıkartma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Revize edilmiştir.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6490860"/>
                  </a:ext>
                </a:extLst>
              </a:tr>
              <a:tr h="347364">
                <a:tc>
                  <a:txBody>
                    <a:bodyPr/>
                    <a:lstStyle/>
                    <a:p>
                      <a:pPr algn="l" fontAlgn="ctr"/>
                      <a:r>
                        <a:rPr lang="en-US" sz="1100" b="0" i="0" u="none" strike="noStrike">
                          <a:solidFill>
                            <a:srgbClr val="000000"/>
                          </a:solidFill>
                          <a:effectLst/>
                          <a:latin typeface="Calibri" panose="020F0502020204030204" pitchFamily="34" charset="0"/>
                        </a:rPr>
                        <a:t>2020-0330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Yabancı Diller Yüksekoklu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2020 Swot analizine madde ekleme/çıkartma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Revize edilmiştir.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6126946"/>
                  </a:ext>
                </a:extLst>
              </a:tr>
              <a:tr h="347364">
                <a:tc>
                  <a:txBody>
                    <a:bodyPr/>
                    <a:lstStyle/>
                    <a:p>
                      <a:pPr algn="l" fontAlgn="ctr"/>
                      <a:r>
                        <a:rPr lang="en-US" sz="1100" b="0" i="0" u="none" strike="noStrike">
                          <a:solidFill>
                            <a:srgbClr val="000000"/>
                          </a:solidFill>
                          <a:effectLst/>
                          <a:latin typeface="Calibri" panose="020F0502020204030204" pitchFamily="34" charset="0"/>
                        </a:rPr>
                        <a:t>2020-0331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Yabancı Diller Yüksekoklu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2020 SPİK'te madde çıkartma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Revize edilmiştir.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1945604"/>
                  </a:ext>
                </a:extLst>
              </a:tr>
              <a:tr h="347364">
                <a:tc>
                  <a:txBody>
                    <a:bodyPr/>
                    <a:lstStyle/>
                    <a:p>
                      <a:pPr algn="l" fontAlgn="ctr"/>
                      <a:r>
                        <a:rPr lang="en-US" sz="1100" b="0" i="0" u="none" strike="noStrike">
                          <a:solidFill>
                            <a:srgbClr val="000000"/>
                          </a:solidFill>
                          <a:effectLst/>
                          <a:latin typeface="Calibri" panose="020F0502020204030204" pitchFamily="34" charset="0"/>
                        </a:rPr>
                        <a:t>2020-0332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Yabancı Diller Yüksekoklu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Kaplumbağa Şemasına ekleme/çıkartma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Revize edilmiştir.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4136919"/>
                  </a:ext>
                </a:extLst>
              </a:tr>
              <a:tr h="347364">
                <a:tc>
                  <a:txBody>
                    <a:bodyPr/>
                    <a:lstStyle/>
                    <a:p>
                      <a:pPr algn="l" fontAlgn="ctr"/>
                      <a:r>
                        <a:rPr lang="en-US" sz="1100" b="0" i="0" u="none" strike="noStrike">
                          <a:solidFill>
                            <a:srgbClr val="000000"/>
                          </a:solidFill>
                          <a:effectLst/>
                          <a:latin typeface="Calibri" panose="020F0502020204030204" pitchFamily="34" charset="0"/>
                        </a:rPr>
                        <a:t>2020-0338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Yabancı Diller Yüksekoklu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Paydaş analizine ekleme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rgbClr val="000000"/>
                          </a:solidFill>
                          <a:effectLst/>
                          <a:latin typeface="Calibri" panose="020F0502020204030204" pitchFamily="34" charset="0"/>
                        </a:rPr>
                        <a:t>Revize</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edilmiştir</a:t>
                      </a:r>
                      <a:r>
                        <a:rPr lang="en-US" sz="1100" b="0" i="0" u="none" strike="noStrike" dirty="0">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3599764"/>
                  </a:ext>
                </a:extLst>
              </a:tr>
            </a:tbl>
          </a:graphicData>
        </a:graphic>
      </p:graphicFrame>
    </p:spTree>
    <p:extLst>
      <p:ext uri="{BB962C8B-B14F-4D97-AF65-F5344CB8AC3E}">
        <p14:creationId xmlns:p14="http://schemas.microsoft.com/office/powerpoint/2010/main" val="14153632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15616" y="943893"/>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KAYNAK İHTİYACI</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 name="Slayt Numarası Yer Tutucusu 2"/>
          <p:cNvSpPr>
            <a:spLocks noGrp="1"/>
          </p:cNvSpPr>
          <p:nvPr>
            <p:ph type="sldNum" sz="quarter" idx="12"/>
          </p:nvPr>
        </p:nvSpPr>
        <p:spPr/>
        <p:txBody>
          <a:bodyPr/>
          <a:lstStyle/>
          <a:p>
            <a:fld id="{439F893C-C32F-4835-A1E5-850973405C58}" type="slidenum">
              <a:rPr lang="tr-TR" smtClean="0"/>
              <a:t>32</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sp>
        <p:nvSpPr>
          <p:cNvPr id="2" name="TextBox 1"/>
          <p:cNvSpPr txBox="1"/>
          <p:nvPr/>
        </p:nvSpPr>
        <p:spPr>
          <a:xfrm>
            <a:off x="467544" y="2204864"/>
            <a:ext cx="8280920" cy="1938992"/>
          </a:xfrm>
          <a:prstGeom prst="rect">
            <a:avLst/>
          </a:prstGeom>
          <a:noFill/>
        </p:spPr>
        <p:txBody>
          <a:bodyPr wrap="square" rtlCol="0">
            <a:spAutoFit/>
          </a:bodyPr>
          <a:lstStyle/>
          <a:p>
            <a:pPr marL="342900" indent="-342900">
              <a:lnSpc>
                <a:spcPct val="150000"/>
              </a:lnSpc>
              <a:buFontTx/>
              <a:buChar char="-"/>
            </a:pPr>
            <a:r>
              <a:rPr lang="en-US" sz="2000" b="1" dirty="0" err="1" smtClean="0">
                <a:cs typeface="Times New Roman" panose="02020603050405020304" pitchFamily="18" charset="0"/>
              </a:rPr>
              <a:t>Hazırlık</a:t>
            </a:r>
            <a:r>
              <a:rPr lang="en-US" sz="2000" b="1" dirty="0" smtClean="0">
                <a:cs typeface="Times New Roman" panose="02020603050405020304" pitchFamily="18" charset="0"/>
              </a:rPr>
              <a:t> </a:t>
            </a:r>
            <a:r>
              <a:rPr lang="en-US" sz="2000" b="1" dirty="0" err="1" smtClean="0">
                <a:cs typeface="Times New Roman" panose="02020603050405020304" pitchFamily="18" charset="0"/>
              </a:rPr>
              <a:t>Modülünün</a:t>
            </a:r>
            <a:r>
              <a:rPr lang="en-US" sz="2000" b="1" dirty="0" smtClean="0">
                <a:cs typeface="Times New Roman" panose="02020603050405020304" pitchFamily="18" charset="0"/>
              </a:rPr>
              <a:t> </a:t>
            </a:r>
            <a:r>
              <a:rPr lang="en-US" sz="2000" b="1" dirty="0" err="1" smtClean="0">
                <a:cs typeface="Times New Roman" panose="02020603050405020304" pitchFamily="18" charset="0"/>
              </a:rPr>
              <a:t>Bilgi</a:t>
            </a:r>
            <a:r>
              <a:rPr lang="en-US" sz="2000" b="1" dirty="0" smtClean="0">
                <a:cs typeface="Times New Roman" panose="02020603050405020304" pitchFamily="18" charset="0"/>
              </a:rPr>
              <a:t> </a:t>
            </a:r>
            <a:r>
              <a:rPr lang="en-US" sz="2000" b="1" dirty="0" err="1" smtClean="0">
                <a:cs typeface="Times New Roman" panose="02020603050405020304" pitchFamily="18" charset="0"/>
              </a:rPr>
              <a:t>İşlem</a:t>
            </a:r>
            <a:r>
              <a:rPr lang="en-US" sz="2000" b="1" dirty="0" smtClean="0">
                <a:cs typeface="Times New Roman" panose="02020603050405020304" pitchFamily="18" charset="0"/>
              </a:rPr>
              <a:t> Müdürlüğü </a:t>
            </a:r>
            <a:r>
              <a:rPr lang="en-US" sz="2000" b="1" dirty="0" err="1" smtClean="0">
                <a:cs typeface="Times New Roman" panose="02020603050405020304" pitchFamily="18" charset="0"/>
              </a:rPr>
              <a:t>tarafından</a:t>
            </a:r>
            <a:r>
              <a:rPr lang="en-US" sz="2000" b="1" dirty="0">
                <a:cs typeface="Times New Roman" panose="02020603050405020304" pitchFamily="18" charset="0"/>
              </a:rPr>
              <a:t> </a:t>
            </a:r>
            <a:r>
              <a:rPr lang="en-US" sz="2000" b="1" dirty="0" err="1">
                <a:cs typeface="Times New Roman" panose="02020603050405020304" pitchFamily="18" charset="0"/>
              </a:rPr>
              <a:t>Öğrenci</a:t>
            </a:r>
            <a:r>
              <a:rPr lang="en-US" sz="2000" b="1" dirty="0">
                <a:cs typeface="Times New Roman" panose="02020603050405020304" pitchFamily="18" charset="0"/>
              </a:rPr>
              <a:t> </a:t>
            </a:r>
            <a:r>
              <a:rPr lang="en-US" sz="2000" b="1" dirty="0" err="1">
                <a:cs typeface="Times New Roman" panose="02020603050405020304" pitchFamily="18" charset="0"/>
              </a:rPr>
              <a:t>Bilgi</a:t>
            </a:r>
            <a:r>
              <a:rPr lang="en-US" sz="2000" b="1" dirty="0">
                <a:cs typeface="Times New Roman" panose="02020603050405020304" pitchFamily="18" charset="0"/>
              </a:rPr>
              <a:t> </a:t>
            </a:r>
            <a:r>
              <a:rPr lang="en-US" sz="2000" b="1" dirty="0" err="1">
                <a:cs typeface="Times New Roman" panose="02020603050405020304" pitchFamily="18" charset="0"/>
              </a:rPr>
              <a:t>Sistemine</a:t>
            </a:r>
            <a:r>
              <a:rPr lang="en-US" sz="2000" b="1" dirty="0" smtClean="0">
                <a:cs typeface="Times New Roman" panose="02020603050405020304" pitchFamily="18" charset="0"/>
              </a:rPr>
              <a:t> </a:t>
            </a:r>
            <a:r>
              <a:rPr lang="en-US" sz="2000" b="1" dirty="0" err="1" smtClean="0">
                <a:cs typeface="Times New Roman" panose="02020603050405020304" pitchFamily="18" charset="0"/>
              </a:rPr>
              <a:t>tanımlanması</a:t>
            </a:r>
            <a:r>
              <a:rPr lang="en-US" sz="2000" b="1" dirty="0" smtClean="0">
                <a:cs typeface="Times New Roman" panose="02020603050405020304" pitchFamily="18" charset="0"/>
              </a:rPr>
              <a:t> </a:t>
            </a:r>
            <a:r>
              <a:rPr lang="en-US" sz="2000" b="1" dirty="0" err="1" smtClean="0">
                <a:cs typeface="Times New Roman" panose="02020603050405020304" pitchFamily="18" charset="0"/>
              </a:rPr>
              <a:t>talebinde</a:t>
            </a:r>
            <a:r>
              <a:rPr lang="en-US" sz="2000" b="1" dirty="0" smtClean="0">
                <a:cs typeface="Times New Roman" panose="02020603050405020304" pitchFamily="18" charset="0"/>
              </a:rPr>
              <a:t> </a:t>
            </a:r>
            <a:r>
              <a:rPr lang="en-US" sz="2000" b="1" dirty="0" err="1" smtClean="0">
                <a:cs typeface="Times New Roman" panose="02020603050405020304" pitchFamily="18" charset="0"/>
              </a:rPr>
              <a:t>bulunulmuştur</a:t>
            </a:r>
            <a:r>
              <a:rPr lang="en-US" sz="2000" b="1" dirty="0" smtClean="0">
                <a:cs typeface="Times New Roman" panose="02020603050405020304" pitchFamily="18" charset="0"/>
              </a:rPr>
              <a:t>. (</a:t>
            </a:r>
            <a:r>
              <a:rPr lang="en-US" sz="2000" b="1" dirty="0" err="1" smtClean="0">
                <a:cs typeface="Times New Roman" panose="02020603050405020304" pitchFamily="18" charset="0"/>
              </a:rPr>
              <a:t>Termin</a:t>
            </a:r>
            <a:r>
              <a:rPr lang="en-US" sz="2000" b="1" dirty="0" smtClean="0">
                <a:cs typeface="Times New Roman" panose="02020603050405020304" pitchFamily="18" charset="0"/>
              </a:rPr>
              <a:t> </a:t>
            </a:r>
            <a:r>
              <a:rPr lang="en-US" sz="2000" b="1" dirty="0" err="1" smtClean="0">
                <a:cs typeface="Times New Roman" panose="02020603050405020304" pitchFamily="18" charset="0"/>
              </a:rPr>
              <a:t>Tarihi</a:t>
            </a:r>
            <a:r>
              <a:rPr lang="en-US" sz="2000" b="1" dirty="0" smtClean="0">
                <a:cs typeface="Times New Roman" panose="02020603050405020304" pitchFamily="18" charset="0"/>
              </a:rPr>
              <a:t>: 01.04.2021)</a:t>
            </a:r>
          </a:p>
          <a:p>
            <a:pPr>
              <a:lnSpc>
                <a:spcPct val="150000"/>
              </a:lnSpc>
            </a:pPr>
            <a:endParaRPr lang="en-US" sz="2000" b="1" dirty="0" smtClean="0">
              <a:cs typeface="Times New Roman" panose="02020603050405020304" pitchFamily="18" charset="0"/>
            </a:endParaRPr>
          </a:p>
        </p:txBody>
      </p:sp>
    </p:spTree>
    <p:extLst>
      <p:ext uri="{BB962C8B-B14F-4D97-AF65-F5344CB8AC3E}">
        <p14:creationId xmlns:p14="http://schemas.microsoft.com/office/powerpoint/2010/main" val="1432691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31640" y="1174279"/>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SÜREKLİ İYİLEŞTİRME ÖNERİLERİ</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 name="Slayt Numarası Yer Tutucusu 2"/>
          <p:cNvSpPr>
            <a:spLocks noGrp="1"/>
          </p:cNvSpPr>
          <p:nvPr>
            <p:ph type="sldNum" sz="quarter" idx="12"/>
          </p:nvPr>
        </p:nvSpPr>
        <p:spPr/>
        <p:txBody>
          <a:bodyPr/>
          <a:lstStyle/>
          <a:p>
            <a:fld id="{439F893C-C32F-4835-A1E5-850973405C58}" type="slidenum">
              <a:rPr lang="tr-TR" smtClean="0"/>
              <a:t>33</a:t>
            </a:fld>
            <a:endParaRPr lang="tr-TR"/>
          </a:p>
        </p:txBody>
      </p:sp>
      <p:sp>
        <p:nvSpPr>
          <p:cNvPr id="66" name="Metin kutusu 65"/>
          <p:cNvSpPr txBox="1"/>
          <p:nvPr/>
        </p:nvSpPr>
        <p:spPr>
          <a:xfrm>
            <a:off x="467544" y="2263523"/>
            <a:ext cx="8415777" cy="4093428"/>
          </a:xfrm>
          <a:prstGeom prst="rect">
            <a:avLst/>
          </a:prstGeom>
          <a:noFill/>
        </p:spPr>
        <p:txBody>
          <a:bodyPr wrap="square" rtlCol="0">
            <a:spAutoFit/>
          </a:bodyPr>
          <a:lstStyle/>
          <a:p>
            <a:pPr marL="342900" indent="-342900">
              <a:lnSpc>
                <a:spcPct val="150000"/>
              </a:lnSpc>
              <a:buFontTx/>
              <a:buChar char="-"/>
            </a:pPr>
            <a:r>
              <a:rPr lang="en-US" sz="2000" b="1" dirty="0" err="1">
                <a:cs typeface="Times New Roman" panose="02020603050405020304" pitchFamily="18" charset="0"/>
              </a:rPr>
              <a:t>Hazırlık</a:t>
            </a:r>
            <a:r>
              <a:rPr lang="en-US" sz="2000" b="1" dirty="0">
                <a:cs typeface="Times New Roman" panose="02020603050405020304" pitchFamily="18" charset="0"/>
              </a:rPr>
              <a:t> </a:t>
            </a:r>
            <a:r>
              <a:rPr lang="en-US" sz="2000" b="1" dirty="0" err="1">
                <a:cs typeface="Times New Roman" panose="02020603050405020304" pitchFamily="18" charset="0"/>
              </a:rPr>
              <a:t>Modülünün</a:t>
            </a:r>
            <a:r>
              <a:rPr lang="en-US" sz="2000" b="1" dirty="0">
                <a:cs typeface="Times New Roman" panose="02020603050405020304" pitchFamily="18" charset="0"/>
              </a:rPr>
              <a:t> </a:t>
            </a:r>
            <a:r>
              <a:rPr lang="en-US" sz="2000" b="1" dirty="0" err="1">
                <a:cs typeface="Times New Roman" panose="02020603050405020304" pitchFamily="18" charset="0"/>
              </a:rPr>
              <a:t>Öğrenci</a:t>
            </a:r>
            <a:r>
              <a:rPr lang="en-US" sz="2000" b="1" dirty="0">
                <a:cs typeface="Times New Roman" panose="02020603050405020304" pitchFamily="18" charset="0"/>
              </a:rPr>
              <a:t> </a:t>
            </a:r>
            <a:r>
              <a:rPr lang="en-US" sz="2000" b="1" dirty="0" err="1">
                <a:cs typeface="Times New Roman" panose="02020603050405020304" pitchFamily="18" charset="0"/>
              </a:rPr>
              <a:t>Bilgi</a:t>
            </a:r>
            <a:r>
              <a:rPr lang="en-US" sz="2000" b="1" dirty="0">
                <a:cs typeface="Times New Roman" panose="02020603050405020304" pitchFamily="18" charset="0"/>
              </a:rPr>
              <a:t> </a:t>
            </a:r>
            <a:r>
              <a:rPr lang="en-US" sz="2000" b="1" dirty="0" err="1" smtClean="0">
                <a:cs typeface="Times New Roman" panose="02020603050405020304" pitchFamily="18" charset="0"/>
              </a:rPr>
              <a:t>Sisteminde</a:t>
            </a:r>
            <a:r>
              <a:rPr lang="en-US" sz="2000" b="1" dirty="0">
                <a:cs typeface="Times New Roman" panose="02020603050405020304" pitchFamily="18" charset="0"/>
              </a:rPr>
              <a:t> </a:t>
            </a:r>
            <a:r>
              <a:rPr lang="en-US" sz="2000" b="1" dirty="0" err="1" smtClean="0">
                <a:cs typeface="Times New Roman" panose="02020603050405020304" pitchFamily="18" charset="0"/>
              </a:rPr>
              <a:t>tanımlı</a:t>
            </a:r>
            <a:r>
              <a:rPr lang="en-US" sz="2000" b="1" dirty="0" smtClean="0">
                <a:cs typeface="Times New Roman" panose="02020603050405020304" pitchFamily="18" charset="0"/>
              </a:rPr>
              <a:t> </a:t>
            </a:r>
            <a:r>
              <a:rPr lang="en-US" sz="2000" b="1" dirty="0" err="1" smtClean="0">
                <a:cs typeface="Times New Roman" panose="02020603050405020304" pitchFamily="18" charset="0"/>
              </a:rPr>
              <a:t>olmamasından</a:t>
            </a:r>
            <a:r>
              <a:rPr lang="en-US" sz="2000" b="1" dirty="0" smtClean="0">
                <a:cs typeface="Times New Roman" panose="02020603050405020304" pitchFamily="18" charset="0"/>
              </a:rPr>
              <a:t> </a:t>
            </a:r>
            <a:r>
              <a:rPr lang="en-US" sz="2000" b="1" dirty="0" err="1" smtClean="0">
                <a:cs typeface="Times New Roman" panose="02020603050405020304" pitchFamily="18" charset="0"/>
              </a:rPr>
              <a:t>dolayı</a:t>
            </a:r>
            <a:r>
              <a:rPr lang="en-US" sz="2000" b="1" dirty="0" smtClean="0">
                <a:cs typeface="Times New Roman" panose="02020603050405020304" pitchFamily="18" charset="0"/>
              </a:rPr>
              <a:t> </a:t>
            </a:r>
            <a:r>
              <a:rPr lang="en-US" sz="2000" b="1" dirty="0" err="1" smtClean="0">
                <a:cs typeface="Times New Roman" panose="02020603050405020304" pitchFamily="18" charset="0"/>
              </a:rPr>
              <a:t>öğrenciler</a:t>
            </a:r>
            <a:r>
              <a:rPr lang="en-US" sz="2000" b="1" dirty="0" smtClean="0">
                <a:cs typeface="Times New Roman" panose="02020603050405020304" pitchFamily="18" charset="0"/>
              </a:rPr>
              <a:t> </a:t>
            </a:r>
            <a:r>
              <a:rPr lang="en-US" sz="2000" b="1" dirty="0" err="1" smtClean="0">
                <a:cs typeface="Times New Roman" panose="02020603050405020304" pitchFamily="18" charset="0"/>
              </a:rPr>
              <a:t>yoklama</a:t>
            </a:r>
            <a:r>
              <a:rPr lang="en-US" sz="2000" b="1" dirty="0" smtClean="0">
                <a:cs typeface="Times New Roman" panose="02020603050405020304" pitchFamily="18" charset="0"/>
              </a:rPr>
              <a:t> </a:t>
            </a:r>
            <a:r>
              <a:rPr lang="en-US" sz="2000" b="1" dirty="0" err="1" smtClean="0">
                <a:cs typeface="Times New Roman" panose="02020603050405020304" pitchFamily="18" charset="0"/>
              </a:rPr>
              <a:t>ve</a:t>
            </a:r>
            <a:r>
              <a:rPr lang="en-US" sz="2000" b="1" dirty="0" smtClean="0">
                <a:cs typeface="Times New Roman" panose="02020603050405020304" pitchFamily="18" charset="0"/>
              </a:rPr>
              <a:t> </a:t>
            </a:r>
            <a:r>
              <a:rPr lang="en-US" sz="2000" b="1" dirty="0" err="1" smtClean="0">
                <a:cs typeface="Times New Roman" panose="02020603050405020304" pitchFamily="18" charset="0"/>
              </a:rPr>
              <a:t>ders</a:t>
            </a:r>
            <a:r>
              <a:rPr lang="en-US" sz="2000" b="1" dirty="0" smtClean="0">
                <a:cs typeface="Times New Roman" panose="02020603050405020304" pitchFamily="18" charset="0"/>
              </a:rPr>
              <a:t> </a:t>
            </a:r>
            <a:r>
              <a:rPr lang="en-US" sz="2000" b="1" dirty="0" err="1" smtClean="0">
                <a:cs typeface="Times New Roman" panose="02020603050405020304" pitchFamily="18" charset="0"/>
              </a:rPr>
              <a:t>notları</a:t>
            </a:r>
            <a:r>
              <a:rPr lang="en-US" sz="2000" b="1" dirty="0" smtClean="0">
                <a:cs typeface="Times New Roman" panose="02020603050405020304" pitchFamily="18" charset="0"/>
              </a:rPr>
              <a:t> </a:t>
            </a:r>
            <a:r>
              <a:rPr lang="en-US" sz="2000" b="1" dirty="0" err="1" smtClean="0">
                <a:cs typeface="Times New Roman" panose="02020603050405020304" pitchFamily="18" charset="0"/>
              </a:rPr>
              <a:t>takibini</a:t>
            </a:r>
            <a:r>
              <a:rPr lang="en-US" sz="2000" b="1" dirty="0" smtClean="0">
                <a:cs typeface="Times New Roman" panose="02020603050405020304" pitchFamily="18" charset="0"/>
              </a:rPr>
              <a:t> </a:t>
            </a:r>
            <a:r>
              <a:rPr lang="en-US" sz="2000" b="1" dirty="0" err="1" smtClean="0">
                <a:cs typeface="Times New Roman" panose="02020603050405020304" pitchFamily="18" charset="0"/>
              </a:rPr>
              <a:t>kendileri</a:t>
            </a:r>
            <a:r>
              <a:rPr lang="en-US" sz="2000" b="1" dirty="0" smtClean="0">
                <a:cs typeface="Times New Roman" panose="02020603050405020304" pitchFamily="18" charset="0"/>
              </a:rPr>
              <a:t> </a:t>
            </a:r>
            <a:r>
              <a:rPr lang="en-US" sz="2000" b="1" dirty="0" err="1" smtClean="0">
                <a:cs typeface="Times New Roman" panose="02020603050405020304" pitchFamily="18" charset="0"/>
              </a:rPr>
              <a:t>yapamamaktadır</a:t>
            </a:r>
            <a:r>
              <a:rPr lang="en-US" sz="2000" b="1" dirty="0" smtClean="0">
                <a:cs typeface="Times New Roman" panose="02020603050405020304" pitchFamily="18" charset="0"/>
              </a:rPr>
              <a:t>. </a:t>
            </a:r>
            <a:r>
              <a:rPr lang="en-US" sz="2000" b="1" dirty="0" err="1" smtClean="0">
                <a:cs typeface="Times New Roman" panose="02020603050405020304" pitchFamily="18" charset="0"/>
              </a:rPr>
              <a:t>Hazılık</a:t>
            </a:r>
            <a:r>
              <a:rPr lang="en-US" sz="2000" b="1" dirty="0" smtClean="0">
                <a:cs typeface="Times New Roman" panose="02020603050405020304" pitchFamily="18" charset="0"/>
              </a:rPr>
              <a:t> </a:t>
            </a:r>
            <a:r>
              <a:rPr lang="en-US" sz="2000" b="1" dirty="0" err="1" smtClean="0">
                <a:cs typeface="Times New Roman" panose="02020603050405020304" pitchFamily="18" charset="0"/>
              </a:rPr>
              <a:t>Modülünün</a:t>
            </a:r>
            <a:r>
              <a:rPr lang="en-US" sz="2000" b="1" dirty="0" smtClean="0">
                <a:cs typeface="Times New Roman" panose="02020603050405020304" pitchFamily="18" charset="0"/>
              </a:rPr>
              <a:t> </a:t>
            </a:r>
            <a:r>
              <a:rPr lang="en-US" sz="2000" b="1" dirty="0" err="1" smtClean="0">
                <a:cs typeface="Times New Roman" panose="02020603050405020304" pitchFamily="18" charset="0"/>
              </a:rPr>
              <a:t>sisteme</a:t>
            </a:r>
            <a:r>
              <a:rPr lang="en-US" sz="2000" b="1" dirty="0" smtClean="0">
                <a:cs typeface="Times New Roman" panose="02020603050405020304" pitchFamily="18" charset="0"/>
              </a:rPr>
              <a:t> </a:t>
            </a:r>
            <a:r>
              <a:rPr lang="en-US" sz="2000" b="1" dirty="0" err="1" smtClean="0">
                <a:cs typeface="Times New Roman" panose="02020603050405020304" pitchFamily="18" charset="0"/>
              </a:rPr>
              <a:t>tanımlanması</a:t>
            </a:r>
            <a:r>
              <a:rPr lang="en-US" sz="2000" b="1" dirty="0" smtClean="0">
                <a:cs typeface="Times New Roman" panose="02020603050405020304" pitchFamily="18" charset="0"/>
              </a:rPr>
              <a:t> </a:t>
            </a:r>
            <a:r>
              <a:rPr lang="en-US" sz="2000" b="1" dirty="0" err="1" smtClean="0">
                <a:cs typeface="Times New Roman" panose="02020603050405020304" pitchFamily="18" charset="0"/>
              </a:rPr>
              <a:t>öğrenci</a:t>
            </a:r>
            <a:r>
              <a:rPr lang="en-US" sz="2000" b="1" dirty="0" smtClean="0">
                <a:cs typeface="Times New Roman" panose="02020603050405020304" pitchFamily="18" charset="0"/>
              </a:rPr>
              <a:t> </a:t>
            </a:r>
            <a:r>
              <a:rPr lang="en-US" sz="2000" b="1" dirty="0" err="1" smtClean="0">
                <a:cs typeface="Times New Roman" panose="02020603050405020304" pitchFamily="18" charset="0"/>
              </a:rPr>
              <a:t>memnuniyetinin</a:t>
            </a:r>
            <a:r>
              <a:rPr lang="en-US" sz="2000" b="1" dirty="0" smtClean="0">
                <a:cs typeface="Times New Roman" panose="02020603050405020304" pitchFamily="18" charset="0"/>
              </a:rPr>
              <a:t> </a:t>
            </a:r>
            <a:r>
              <a:rPr lang="en-US" sz="2000" b="1" dirty="0" err="1" smtClean="0">
                <a:cs typeface="Times New Roman" panose="02020603050405020304" pitchFamily="18" charset="0"/>
              </a:rPr>
              <a:t>artmasına</a:t>
            </a:r>
            <a:r>
              <a:rPr lang="en-US" sz="2000" b="1" dirty="0" smtClean="0">
                <a:cs typeface="Times New Roman" panose="02020603050405020304" pitchFamily="18" charset="0"/>
              </a:rPr>
              <a:t> </a:t>
            </a:r>
            <a:r>
              <a:rPr lang="en-US" sz="2000" b="1" dirty="0" err="1" smtClean="0">
                <a:cs typeface="Times New Roman" panose="02020603050405020304" pitchFamily="18" charset="0"/>
              </a:rPr>
              <a:t>katkı</a:t>
            </a:r>
            <a:r>
              <a:rPr lang="en-US" sz="2000" b="1" dirty="0" smtClean="0">
                <a:cs typeface="Times New Roman" panose="02020603050405020304" pitchFamily="18" charset="0"/>
              </a:rPr>
              <a:t> </a:t>
            </a:r>
            <a:r>
              <a:rPr lang="en-US" sz="2000" b="1" dirty="0" err="1" smtClean="0">
                <a:cs typeface="Times New Roman" panose="02020603050405020304" pitchFamily="18" charset="0"/>
              </a:rPr>
              <a:t>sağlayacaktır</a:t>
            </a:r>
            <a:r>
              <a:rPr lang="en-US" sz="2000" b="1" dirty="0" smtClean="0">
                <a:cs typeface="Times New Roman" panose="02020603050405020304" pitchFamily="18" charset="0"/>
              </a:rPr>
              <a:t>. </a:t>
            </a:r>
          </a:p>
          <a:p>
            <a:pPr>
              <a:lnSpc>
                <a:spcPct val="150000"/>
              </a:lnSpc>
            </a:pPr>
            <a:endParaRPr lang="en-US" sz="2000" b="1" dirty="0" smtClean="0">
              <a:cs typeface="Times New Roman" panose="02020603050405020304" pitchFamily="18" charset="0"/>
            </a:endParaRPr>
          </a:p>
          <a:p>
            <a:pPr marL="342900" indent="-342900">
              <a:lnSpc>
                <a:spcPct val="150000"/>
              </a:lnSpc>
              <a:buFontTx/>
              <a:buChar char="-"/>
            </a:pPr>
            <a:r>
              <a:rPr lang="tr-TR" sz="2000" b="1" dirty="0" smtClean="0"/>
              <a:t>Öğrencilerin Fakültedeki öğretim elemanları ile </a:t>
            </a:r>
            <a:r>
              <a:rPr lang="en-US" sz="2000" b="1" dirty="0" err="1" smtClean="0"/>
              <a:t>bir</a:t>
            </a:r>
            <a:r>
              <a:rPr lang="en-US" sz="2000" b="1" dirty="0" smtClean="0"/>
              <a:t> </a:t>
            </a:r>
            <a:r>
              <a:rPr lang="en-US" sz="2000" b="1" dirty="0" err="1" smtClean="0"/>
              <a:t>araya</a:t>
            </a:r>
            <a:r>
              <a:rPr lang="en-US" sz="2000" b="1" dirty="0" smtClean="0"/>
              <a:t> </a:t>
            </a:r>
            <a:r>
              <a:rPr lang="en-US" sz="2000" b="1" dirty="0" err="1" smtClean="0"/>
              <a:t>gelmesi</a:t>
            </a:r>
            <a:r>
              <a:rPr lang="tr-TR" sz="2000" b="1" dirty="0" smtClean="0"/>
              <a:t> İngilizce öğrenme motivasyonlarını artırmakta</a:t>
            </a:r>
            <a:r>
              <a:rPr lang="en-US" sz="2000" b="1" dirty="0" smtClean="0"/>
              <a:t> </a:t>
            </a:r>
            <a:r>
              <a:rPr lang="en-US" sz="2000" b="1" dirty="0" err="1" smtClean="0"/>
              <a:t>olup</a:t>
            </a:r>
            <a:r>
              <a:rPr lang="en-US" sz="2000" b="1" dirty="0" smtClean="0"/>
              <a:t>, </a:t>
            </a:r>
            <a:r>
              <a:rPr lang="en-US" sz="2000" b="1" dirty="0" err="1" smtClean="0"/>
              <a:t>daha</a:t>
            </a:r>
            <a:r>
              <a:rPr lang="en-US" sz="2000" b="1" dirty="0" smtClean="0"/>
              <a:t> </a:t>
            </a:r>
            <a:r>
              <a:rPr lang="en-US" sz="2000" b="1" dirty="0" err="1" smtClean="0"/>
              <a:t>disiplinli</a:t>
            </a:r>
            <a:r>
              <a:rPr lang="en-US" sz="2000" b="1" dirty="0" smtClean="0"/>
              <a:t> </a:t>
            </a:r>
            <a:r>
              <a:rPr lang="en-US" sz="2000" b="1" dirty="0" err="1" smtClean="0"/>
              <a:t>çalışmalarını</a:t>
            </a:r>
            <a:r>
              <a:rPr lang="en-US" sz="2000" b="1" dirty="0" smtClean="0"/>
              <a:t> </a:t>
            </a:r>
            <a:r>
              <a:rPr lang="en-US" sz="2000" b="1" dirty="0" err="1" smtClean="0"/>
              <a:t>sağlamaktadır</a:t>
            </a:r>
            <a:r>
              <a:rPr lang="en-US" sz="2000" b="1" dirty="0" smtClean="0"/>
              <a:t>.</a:t>
            </a:r>
            <a:r>
              <a:rPr lang="tr-TR" sz="2000" b="1" dirty="0" smtClean="0"/>
              <a:t> </a:t>
            </a:r>
            <a:endParaRPr lang="en-US" sz="2000" b="1" dirty="0" smtClean="0"/>
          </a:p>
          <a:p>
            <a:pPr algn="just"/>
            <a:endParaRPr lang="en-US" sz="2000" b="1" dirty="0" smtClean="0"/>
          </a:p>
        </p:txBody>
      </p:sp>
      <p:pic>
        <p:nvPicPr>
          <p:cNvPr id="67" name="Resim 6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3843808"/>
            <a:ext cx="2093801" cy="93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 name="Resim 64"/>
          <p:cNvPicPr/>
          <p:nvPr/>
        </p:nvPicPr>
        <p:blipFill>
          <a:blip r:embed="rId3"/>
          <a:stretch>
            <a:fillRect/>
          </a:stretch>
        </p:blipFill>
        <p:spPr>
          <a:xfrm>
            <a:off x="20434" y="188640"/>
            <a:ext cx="2736304" cy="576064"/>
          </a:xfrm>
          <a:prstGeom prst="rect">
            <a:avLst/>
          </a:prstGeom>
        </p:spPr>
      </p:pic>
    </p:spTree>
    <p:extLst>
      <p:ext uri="{BB962C8B-B14F-4D97-AF65-F5344CB8AC3E}">
        <p14:creationId xmlns:p14="http://schemas.microsoft.com/office/powerpoint/2010/main" val="20399092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699792" y="0"/>
            <a:ext cx="5688632"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PAYDAŞ BEKLENTİLERİ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4</a:t>
            </a:fld>
            <a:endParaRPr lang="tr-TR"/>
          </a:p>
        </p:txBody>
      </p:sp>
      <p:graphicFrame>
        <p:nvGraphicFramePr>
          <p:cNvPr id="4" name="Tablo 3"/>
          <p:cNvGraphicFramePr>
            <a:graphicFrameLocks noGrp="1"/>
          </p:cNvGraphicFramePr>
          <p:nvPr>
            <p:extLst>
              <p:ext uri="{D42A27DB-BD31-4B8C-83A1-F6EECF244321}">
                <p14:modId xmlns:p14="http://schemas.microsoft.com/office/powerpoint/2010/main" val="585548227"/>
              </p:ext>
            </p:extLst>
          </p:nvPr>
        </p:nvGraphicFramePr>
        <p:xfrm>
          <a:off x="179512" y="556845"/>
          <a:ext cx="8856984" cy="6273165"/>
        </p:xfrm>
        <a:graphic>
          <a:graphicData uri="http://schemas.openxmlformats.org/drawingml/2006/table">
            <a:tbl>
              <a:tblPr firstRow="1" bandRow="1">
                <a:tableStyleId>{00A15C55-8517-42AA-B614-E9B94910E393}</a:tableStyleId>
              </a:tblPr>
              <a:tblGrid>
                <a:gridCol w="2554024">
                  <a:extLst>
                    <a:ext uri="{9D8B030D-6E8A-4147-A177-3AD203B41FA5}">
                      <a16:colId xmlns:a16="http://schemas.microsoft.com/office/drawing/2014/main" val="20000"/>
                    </a:ext>
                  </a:extLst>
                </a:gridCol>
                <a:gridCol w="2425084">
                  <a:extLst>
                    <a:ext uri="{9D8B030D-6E8A-4147-A177-3AD203B41FA5}">
                      <a16:colId xmlns:a16="http://schemas.microsoft.com/office/drawing/2014/main" val="20001"/>
                    </a:ext>
                  </a:extLst>
                </a:gridCol>
                <a:gridCol w="3877876">
                  <a:extLst>
                    <a:ext uri="{9D8B030D-6E8A-4147-A177-3AD203B41FA5}">
                      <a16:colId xmlns:a16="http://schemas.microsoft.com/office/drawing/2014/main" val="20002"/>
                    </a:ext>
                  </a:extLst>
                </a:gridCol>
              </a:tblGrid>
              <a:tr h="353778">
                <a:tc>
                  <a:txBody>
                    <a:bodyPr/>
                    <a:lstStyle/>
                    <a:p>
                      <a:r>
                        <a:rPr lang="tr-TR" dirty="0" smtClean="0"/>
                        <a:t>Paydaş</a:t>
                      </a:r>
                      <a:r>
                        <a:rPr lang="tr-TR" baseline="0" dirty="0" smtClean="0"/>
                        <a:t> Adı</a:t>
                      </a:r>
                      <a:endParaRPr lang="tr-TR" dirty="0"/>
                    </a:p>
                  </a:txBody>
                  <a:tcPr/>
                </a:tc>
                <a:tc>
                  <a:txBody>
                    <a:bodyPr/>
                    <a:lstStyle/>
                    <a:p>
                      <a:r>
                        <a:rPr lang="tr-TR" dirty="0" smtClean="0"/>
                        <a:t>Paydaş Beklentisi</a:t>
                      </a:r>
                      <a:endParaRPr lang="tr-TR" dirty="0"/>
                    </a:p>
                  </a:txBody>
                  <a:tcPr/>
                </a:tc>
                <a:tc>
                  <a:txBody>
                    <a:bodyPr/>
                    <a:lstStyle/>
                    <a:p>
                      <a:r>
                        <a:rPr lang="tr-TR" dirty="0" smtClean="0"/>
                        <a:t>Karşılanma</a:t>
                      </a:r>
                      <a:r>
                        <a:rPr lang="tr-TR" baseline="0" dirty="0" smtClean="0"/>
                        <a:t> Durumu</a:t>
                      </a:r>
                      <a:endParaRPr lang="tr-TR" dirty="0"/>
                    </a:p>
                  </a:txBody>
                  <a:tcPr/>
                </a:tc>
                <a:extLst>
                  <a:ext uri="{0D108BD9-81ED-4DB2-BD59-A6C34878D82A}">
                    <a16:rowId xmlns:a16="http://schemas.microsoft.com/office/drawing/2014/main" val="10000"/>
                  </a:ext>
                </a:extLst>
              </a:tr>
              <a:tr h="777240">
                <a:tc>
                  <a:txBody>
                    <a:bodyPr/>
                    <a:lstStyle/>
                    <a:p>
                      <a:pPr algn="l" fontAlgn="ctr"/>
                      <a:r>
                        <a:rPr lang="en-US" sz="1800" b="0" i="0" u="none" strike="noStrike" dirty="0" err="1" smtClean="0">
                          <a:solidFill>
                            <a:srgbClr val="000000"/>
                          </a:solidFill>
                          <a:effectLst/>
                          <a:latin typeface="+mn-lt"/>
                        </a:rPr>
                        <a:t>Öğrenciler</a:t>
                      </a:r>
                      <a:endParaRPr lang="en-US" sz="1800" b="0" i="0" u="none" strike="noStrike" dirty="0">
                        <a:solidFill>
                          <a:srgbClr val="000000"/>
                        </a:solidFill>
                        <a:effectLst/>
                        <a:latin typeface="+mn-lt"/>
                      </a:endParaRPr>
                    </a:p>
                  </a:txBody>
                  <a:tcPr marL="9525" marR="9525" marT="9525" marB="0" anchor="ctr"/>
                </a:tc>
                <a:tc>
                  <a:txBody>
                    <a:bodyPr/>
                    <a:lstStyle/>
                    <a:p>
                      <a:pPr algn="l"/>
                      <a:r>
                        <a:rPr lang="fi-FI" sz="1800" dirty="0" smtClean="0">
                          <a:latin typeface="+mn-lt"/>
                        </a:rPr>
                        <a:t>Eğitimin verimli ve kesintisiz sürmesi</a:t>
                      </a:r>
                      <a:endParaRPr lang="tr-TR" sz="1800" dirty="0">
                        <a:latin typeface="+mn-lt"/>
                      </a:endParaRPr>
                    </a:p>
                  </a:txBody>
                  <a:tcPr/>
                </a:tc>
                <a:tc>
                  <a:txBody>
                    <a:bodyPr/>
                    <a:lstStyle/>
                    <a:p>
                      <a:pPr algn="l"/>
                      <a:r>
                        <a:rPr lang="en-US" sz="1800" baseline="0" dirty="0" err="1" smtClean="0">
                          <a:latin typeface="+mn-lt"/>
                        </a:rPr>
                        <a:t>Öğrenci</a:t>
                      </a:r>
                      <a:r>
                        <a:rPr lang="en-US" sz="1800" baseline="0" dirty="0" smtClean="0">
                          <a:latin typeface="+mn-lt"/>
                        </a:rPr>
                        <a:t> </a:t>
                      </a:r>
                      <a:r>
                        <a:rPr lang="tr-TR" sz="1800" baseline="0" dirty="0" smtClean="0">
                          <a:latin typeface="+mn-lt"/>
                        </a:rPr>
                        <a:t>memnuniyet </a:t>
                      </a:r>
                      <a:r>
                        <a:rPr lang="en-US" sz="1800" baseline="0" dirty="0" err="1" smtClean="0">
                          <a:latin typeface="+mn-lt"/>
                        </a:rPr>
                        <a:t>anketi</a:t>
                      </a:r>
                      <a:r>
                        <a:rPr lang="en-US" sz="1800" baseline="0" dirty="0" smtClean="0">
                          <a:latin typeface="+mn-lt"/>
                        </a:rPr>
                        <a:t> </a:t>
                      </a:r>
                      <a:r>
                        <a:rPr lang="en-US" sz="1800" baseline="0" dirty="0" err="1" smtClean="0">
                          <a:latin typeface="+mn-lt"/>
                        </a:rPr>
                        <a:t>sonucu</a:t>
                      </a:r>
                      <a:r>
                        <a:rPr lang="en-US" sz="1800" baseline="0" dirty="0" smtClean="0">
                          <a:latin typeface="+mn-lt"/>
                        </a:rPr>
                        <a:t> </a:t>
                      </a:r>
                      <a:r>
                        <a:rPr lang="tr-TR" sz="1800" baseline="0" dirty="0" smtClean="0">
                          <a:latin typeface="+mn-lt"/>
                        </a:rPr>
                        <a:t>%</a:t>
                      </a:r>
                      <a:r>
                        <a:rPr lang="en-US" sz="1800" baseline="0" dirty="0" smtClean="0">
                          <a:latin typeface="+mn-lt"/>
                        </a:rPr>
                        <a:t> 87.2</a:t>
                      </a:r>
                      <a:endParaRPr lang="tr-TR" sz="1800" dirty="0">
                        <a:solidFill>
                          <a:srgbClr val="FF0000"/>
                        </a:solidFill>
                        <a:latin typeface="+mn-lt"/>
                      </a:endParaRPr>
                    </a:p>
                  </a:txBody>
                  <a:tcPr/>
                </a:tc>
                <a:extLst>
                  <a:ext uri="{0D108BD9-81ED-4DB2-BD59-A6C34878D82A}">
                    <a16:rowId xmlns:a16="http://schemas.microsoft.com/office/drawing/2014/main" val="10001"/>
                  </a:ext>
                </a:extLst>
              </a:tr>
              <a:tr h="777240">
                <a:tc>
                  <a:txBody>
                    <a:bodyPr/>
                    <a:lstStyle/>
                    <a:p>
                      <a:pPr algn="l" fontAlgn="ctr"/>
                      <a:r>
                        <a:rPr lang="en-US" sz="1800" b="0" i="0" u="none" strike="noStrike" dirty="0" err="1">
                          <a:solidFill>
                            <a:srgbClr val="000000"/>
                          </a:solidFill>
                          <a:effectLst/>
                          <a:latin typeface="+mn-lt"/>
                        </a:rPr>
                        <a:t>Öğretim</a:t>
                      </a:r>
                      <a:r>
                        <a:rPr lang="en-US" sz="1800" b="0" i="0" u="none" strike="noStrike" dirty="0">
                          <a:solidFill>
                            <a:srgbClr val="000000"/>
                          </a:solidFill>
                          <a:effectLst/>
                          <a:latin typeface="+mn-lt"/>
                        </a:rPr>
                        <a:t> </a:t>
                      </a:r>
                      <a:r>
                        <a:rPr lang="en-US" sz="1800" b="0" i="0" u="none" strike="noStrike" dirty="0" err="1">
                          <a:solidFill>
                            <a:srgbClr val="000000"/>
                          </a:solidFill>
                          <a:effectLst/>
                          <a:latin typeface="+mn-lt"/>
                        </a:rPr>
                        <a:t>Görevlileri</a:t>
                      </a:r>
                      <a:endParaRPr lang="en-US" sz="1800" b="0" i="0" u="none" strike="noStrike" dirty="0">
                        <a:solidFill>
                          <a:srgbClr val="000000"/>
                        </a:solidFill>
                        <a:effectLst/>
                        <a:latin typeface="+mn-lt"/>
                      </a:endParaRPr>
                    </a:p>
                  </a:txBody>
                  <a:tcPr marL="9525" marR="9525" marT="9525" marB="0" anchor="ctr"/>
                </a:tc>
                <a:tc>
                  <a:txBody>
                    <a:bodyPr/>
                    <a:lstStyle/>
                    <a:p>
                      <a:pPr algn="l" fontAlgn="ctr"/>
                      <a:r>
                        <a:rPr lang="en-US" sz="1800" b="0" i="0" u="none" strike="noStrike" dirty="0" err="1">
                          <a:solidFill>
                            <a:srgbClr val="000000"/>
                          </a:solidFill>
                          <a:effectLst/>
                          <a:latin typeface="+mn-lt"/>
                        </a:rPr>
                        <a:t>Akademik</a:t>
                      </a:r>
                      <a:r>
                        <a:rPr lang="en-US" sz="1800" b="0" i="0" u="none" strike="noStrike" dirty="0">
                          <a:solidFill>
                            <a:srgbClr val="000000"/>
                          </a:solidFill>
                          <a:effectLst/>
                          <a:latin typeface="+mn-lt"/>
                        </a:rPr>
                        <a:t> </a:t>
                      </a:r>
                      <a:r>
                        <a:rPr lang="en-US" sz="1800" b="0" i="0" u="none" strike="noStrike" dirty="0" err="1">
                          <a:solidFill>
                            <a:srgbClr val="000000"/>
                          </a:solidFill>
                          <a:effectLst/>
                          <a:latin typeface="+mn-lt"/>
                        </a:rPr>
                        <a:t>ve</a:t>
                      </a:r>
                      <a:r>
                        <a:rPr lang="en-US" sz="1800" b="0" i="0" u="none" strike="noStrike" dirty="0">
                          <a:solidFill>
                            <a:srgbClr val="000000"/>
                          </a:solidFill>
                          <a:effectLst/>
                          <a:latin typeface="+mn-lt"/>
                        </a:rPr>
                        <a:t> </a:t>
                      </a:r>
                      <a:r>
                        <a:rPr lang="en-US" sz="1800" b="0" i="0" u="none" strike="noStrike" dirty="0" err="1">
                          <a:solidFill>
                            <a:srgbClr val="000000"/>
                          </a:solidFill>
                          <a:effectLst/>
                          <a:latin typeface="+mn-lt"/>
                        </a:rPr>
                        <a:t>İdari</a:t>
                      </a:r>
                      <a:r>
                        <a:rPr lang="en-US" sz="1800" b="0" i="0" u="none" strike="noStrike" dirty="0">
                          <a:solidFill>
                            <a:srgbClr val="000000"/>
                          </a:solidFill>
                          <a:effectLst/>
                          <a:latin typeface="+mn-lt"/>
                        </a:rPr>
                        <a:t> </a:t>
                      </a:r>
                      <a:r>
                        <a:rPr lang="en-US" sz="1800" b="0" i="0" u="none" strike="noStrike" dirty="0" err="1">
                          <a:solidFill>
                            <a:srgbClr val="000000"/>
                          </a:solidFill>
                          <a:effectLst/>
                          <a:latin typeface="+mn-lt"/>
                        </a:rPr>
                        <a:t>süreçlerin</a:t>
                      </a:r>
                      <a:r>
                        <a:rPr lang="en-US" sz="1800" b="0" i="0" u="none" strike="noStrike" dirty="0">
                          <a:solidFill>
                            <a:srgbClr val="000000"/>
                          </a:solidFill>
                          <a:effectLst/>
                          <a:latin typeface="+mn-lt"/>
                        </a:rPr>
                        <a:t> </a:t>
                      </a:r>
                      <a:r>
                        <a:rPr lang="en-US" sz="1800" b="0" i="0" u="none" strike="noStrike" dirty="0" err="1">
                          <a:solidFill>
                            <a:srgbClr val="000000"/>
                          </a:solidFill>
                          <a:effectLst/>
                          <a:latin typeface="+mn-lt"/>
                        </a:rPr>
                        <a:t>yürütülmesi</a:t>
                      </a:r>
                      <a:endParaRPr lang="en-US" sz="1800" b="0" i="0" u="none" strike="noStrike" dirty="0">
                        <a:solidFill>
                          <a:srgbClr val="000000"/>
                        </a:solidFill>
                        <a:effectLst/>
                        <a:latin typeface="+mn-lt"/>
                      </a:endParaRPr>
                    </a:p>
                  </a:txBody>
                  <a:tcPr marL="9525" marR="9525" marT="9525" marB="0" anchor="ctr"/>
                </a:tc>
                <a:tc>
                  <a:txBody>
                    <a:bodyPr/>
                    <a:lstStyle/>
                    <a:p>
                      <a:pPr algn="l"/>
                      <a:r>
                        <a:rPr lang="en-US" sz="1800" dirty="0" err="1" smtClean="0">
                          <a:latin typeface="+mn-lt"/>
                        </a:rPr>
                        <a:t>Öğretim</a:t>
                      </a:r>
                      <a:r>
                        <a:rPr lang="en-US" sz="1800" dirty="0" smtClean="0">
                          <a:latin typeface="+mn-lt"/>
                        </a:rPr>
                        <a:t> </a:t>
                      </a:r>
                      <a:r>
                        <a:rPr lang="en-US" sz="1800" dirty="0" err="1" smtClean="0">
                          <a:latin typeface="+mn-lt"/>
                        </a:rPr>
                        <a:t>görevlileri</a:t>
                      </a:r>
                      <a:r>
                        <a:rPr lang="en-US" sz="1800" dirty="0" smtClean="0">
                          <a:latin typeface="+mn-lt"/>
                        </a:rPr>
                        <a:t> </a:t>
                      </a:r>
                      <a:r>
                        <a:rPr lang="en-US" sz="1800" dirty="0" err="1" smtClean="0">
                          <a:latin typeface="+mn-lt"/>
                        </a:rPr>
                        <a:t>memnuniyet</a:t>
                      </a:r>
                      <a:r>
                        <a:rPr lang="en-US" sz="1800" baseline="0" dirty="0" smtClean="0">
                          <a:latin typeface="+mn-lt"/>
                        </a:rPr>
                        <a:t> </a:t>
                      </a:r>
                      <a:r>
                        <a:rPr lang="en-US" sz="1800" baseline="0" dirty="0" err="1" smtClean="0">
                          <a:latin typeface="+mn-lt"/>
                        </a:rPr>
                        <a:t>anketi</a:t>
                      </a:r>
                      <a:r>
                        <a:rPr lang="en-US" sz="1800" baseline="0" dirty="0" smtClean="0">
                          <a:latin typeface="+mn-lt"/>
                        </a:rPr>
                        <a:t> </a:t>
                      </a:r>
                      <a:r>
                        <a:rPr lang="en-US" sz="1800" baseline="0" dirty="0" err="1" smtClean="0">
                          <a:latin typeface="+mn-lt"/>
                        </a:rPr>
                        <a:t>sonucu</a:t>
                      </a:r>
                      <a:r>
                        <a:rPr lang="en-US" sz="1800" baseline="0" dirty="0" smtClean="0">
                          <a:latin typeface="+mn-lt"/>
                        </a:rPr>
                        <a:t> % 90.55</a:t>
                      </a:r>
                      <a:endParaRPr lang="tr-TR" sz="1800" dirty="0">
                        <a:latin typeface="+mn-lt"/>
                      </a:endParaRPr>
                    </a:p>
                  </a:txBody>
                  <a:tcPr/>
                </a:tc>
                <a:extLst>
                  <a:ext uri="{0D108BD9-81ED-4DB2-BD59-A6C34878D82A}">
                    <a16:rowId xmlns:a16="http://schemas.microsoft.com/office/drawing/2014/main" val="482869573"/>
                  </a:ext>
                </a:extLst>
              </a:tr>
              <a:tr h="777240">
                <a:tc>
                  <a:txBody>
                    <a:bodyPr/>
                    <a:lstStyle/>
                    <a:p>
                      <a:pPr algn="l" fontAlgn="ctr"/>
                      <a:r>
                        <a:rPr lang="en-US" sz="1800" b="0" i="0" u="none" strike="noStrike" dirty="0" err="1">
                          <a:solidFill>
                            <a:srgbClr val="000000"/>
                          </a:solidFill>
                          <a:effectLst/>
                          <a:latin typeface="+mn-lt"/>
                        </a:rPr>
                        <a:t>Rektörlük</a:t>
                      </a:r>
                      <a:endParaRPr lang="en-US" sz="1800" b="0" i="0" u="none" strike="noStrike" dirty="0">
                        <a:solidFill>
                          <a:srgbClr val="000000"/>
                        </a:solidFill>
                        <a:effectLst/>
                        <a:latin typeface="+mn-lt"/>
                      </a:endParaRPr>
                    </a:p>
                  </a:txBody>
                  <a:tcPr marL="9525" marR="9525" marT="9525" marB="0" anchor="ctr"/>
                </a:tc>
                <a:tc>
                  <a:txBody>
                    <a:bodyPr/>
                    <a:lstStyle/>
                    <a:p>
                      <a:pPr algn="l" fontAlgn="ctr"/>
                      <a:r>
                        <a:rPr lang="en-US" sz="1800" b="0" i="0" u="none" strike="noStrike" dirty="0" err="1">
                          <a:solidFill>
                            <a:srgbClr val="000000"/>
                          </a:solidFill>
                          <a:effectLst/>
                          <a:latin typeface="+mn-lt"/>
                        </a:rPr>
                        <a:t>İdari</a:t>
                      </a:r>
                      <a:r>
                        <a:rPr lang="en-US" sz="1800" b="0" i="0" u="none" strike="noStrike" dirty="0">
                          <a:solidFill>
                            <a:srgbClr val="000000"/>
                          </a:solidFill>
                          <a:effectLst/>
                          <a:latin typeface="+mn-lt"/>
                        </a:rPr>
                        <a:t> </a:t>
                      </a:r>
                      <a:r>
                        <a:rPr lang="en-US" sz="1800" b="0" i="0" u="none" strike="noStrike" dirty="0" err="1">
                          <a:solidFill>
                            <a:srgbClr val="000000"/>
                          </a:solidFill>
                          <a:effectLst/>
                          <a:latin typeface="+mn-lt"/>
                        </a:rPr>
                        <a:t>ve</a:t>
                      </a:r>
                      <a:r>
                        <a:rPr lang="en-US" sz="1800" b="0" i="0" u="none" strike="noStrike" dirty="0">
                          <a:solidFill>
                            <a:srgbClr val="000000"/>
                          </a:solidFill>
                          <a:effectLst/>
                          <a:latin typeface="+mn-lt"/>
                        </a:rPr>
                        <a:t> </a:t>
                      </a:r>
                      <a:r>
                        <a:rPr lang="en-US" sz="1800" b="0" i="0" u="none" strike="noStrike" dirty="0" err="1">
                          <a:solidFill>
                            <a:srgbClr val="000000"/>
                          </a:solidFill>
                          <a:effectLst/>
                          <a:latin typeface="+mn-lt"/>
                        </a:rPr>
                        <a:t>Akademik</a:t>
                      </a:r>
                      <a:r>
                        <a:rPr lang="en-US" sz="1800" b="0" i="0" u="none" strike="noStrike" dirty="0">
                          <a:solidFill>
                            <a:srgbClr val="000000"/>
                          </a:solidFill>
                          <a:effectLst/>
                          <a:latin typeface="+mn-lt"/>
                        </a:rPr>
                        <a:t> </a:t>
                      </a:r>
                      <a:r>
                        <a:rPr lang="en-US" sz="1800" b="0" i="0" u="none" strike="noStrike" dirty="0" err="1">
                          <a:solidFill>
                            <a:srgbClr val="000000"/>
                          </a:solidFill>
                          <a:effectLst/>
                          <a:latin typeface="+mn-lt"/>
                        </a:rPr>
                        <a:t>süreçlerin</a:t>
                      </a:r>
                      <a:r>
                        <a:rPr lang="en-US" sz="1800" b="0" i="0" u="none" strike="noStrike" dirty="0">
                          <a:solidFill>
                            <a:srgbClr val="000000"/>
                          </a:solidFill>
                          <a:effectLst/>
                          <a:latin typeface="+mn-lt"/>
                        </a:rPr>
                        <a:t> </a:t>
                      </a:r>
                      <a:r>
                        <a:rPr lang="en-US" sz="1800" b="0" i="0" u="none" strike="noStrike" dirty="0" err="1">
                          <a:solidFill>
                            <a:srgbClr val="000000"/>
                          </a:solidFill>
                          <a:effectLst/>
                          <a:latin typeface="+mn-lt"/>
                        </a:rPr>
                        <a:t>yürütülmesi</a:t>
                      </a:r>
                      <a:endParaRPr lang="en-US" sz="1800" b="0" i="0" u="none" strike="noStrike" dirty="0">
                        <a:solidFill>
                          <a:srgbClr val="000000"/>
                        </a:solidFill>
                        <a:effectLst/>
                        <a:latin typeface="+mn-lt"/>
                      </a:endParaRPr>
                    </a:p>
                  </a:txBody>
                  <a:tcPr marL="9525" marR="9525" marT="9525" marB="0" anchor="ctr"/>
                </a:tc>
                <a:tc>
                  <a:txBody>
                    <a:bodyPr/>
                    <a:lstStyle/>
                    <a:p>
                      <a:pPr algn="l"/>
                      <a:r>
                        <a:rPr lang="tr-TR" sz="1800" dirty="0" smtClean="0">
                          <a:latin typeface="+mn-lt"/>
                        </a:rPr>
                        <a:t>Tüm talepler zamanında karşılanmaktadır.</a:t>
                      </a:r>
                      <a:endParaRPr lang="tr-TR" sz="1800" dirty="0">
                        <a:latin typeface="+mn-lt"/>
                      </a:endParaRPr>
                    </a:p>
                  </a:txBody>
                  <a:tcPr/>
                </a:tc>
                <a:extLst>
                  <a:ext uri="{0D108BD9-81ED-4DB2-BD59-A6C34878D82A}">
                    <a16:rowId xmlns:a16="http://schemas.microsoft.com/office/drawing/2014/main" val="2947551676"/>
                  </a:ext>
                </a:extLst>
              </a:tr>
              <a:tr h="777240">
                <a:tc>
                  <a:txBody>
                    <a:bodyPr/>
                    <a:lstStyle/>
                    <a:p>
                      <a:pPr algn="l" fontAlgn="ctr"/>
                      <a:r>
                        <a:rPr lang="en-US" sz="1800" b="0" i="0" u="none" strike="noStrike" dirty="0" err="1">
                          <a:solidFill>
                            <a:srgbClr val="000000"/>
                          </a:solidFill>
                          <a:effectLst/>
                          <a:latin typeface="+mn-lt"/>
                        </a:rPr>
                        <a:t>Genel</a:t>
                      </a:r>
                      <a:r>
                        <a:rPr lang="en-US" sz="1800" b="0" i="0" u="none" strike="noStrike" dirty="0">
                          <a:solidFill>
                            <a:srgbClr val="000000"/>
                          </a:solidFill>
                          <a:effectLst/>
                          <a:latin typeface="+mn-lt"/>
                        </a:rPr>
                        <a:t> </a:t>
                      </a:r>
                      <a:r>
                        <a:rPr lang="en-US" sz="1800" b="0" i="0" u="none" strike="noStrike" dirty="0" err="1">
                          <a:solidFill>
                            <a:srgbClr val="000000"/>
                          </a:solidFill>
                          <a:effectLst/>
                          <a:latin typeface="+mn-lt"/>
                        </a:rPr>
                        <a:t>Sekreterlik</a:t>
                      </a:r>
                      <a:endParaRPr lang="en-US" sz="1800" b="0" i="0" u="none" strike="noStrike" dirty="0">
                        <a:solidFill>
                          <a:srgbClr val="000000"/>
                        </a:solidFill>
                        <a:effectLst/>
                        <a:latin typeface="+mn-lt"/>
                      </a:endParaRPr>
                    </a:p>
                  </a:txBody>
                  <a:tcPr marL="9525" marR="9525" marT="9525" marB="0" anchor="ctr"/>
                </a:tc>
                <a:tc>
                  <a:txBody>
                    <a:bodyPr/>
                    <a:lstStyle/>
                    <a:p>
                      <a:pPr algn="l" fontAlgn="ctr"/>
                      <a:r>
                        <a:rPr lang="en-US" sz="1800" b="0" i="0" u="none" strike="noStrike" dirty="0" err="1">
                          <a:solidFill>
                            <a:srgbClr val="000000"/>
                          </a:solidFill>
                          <a:effectLst/>
                          <a:latin typeface="+mn-lt"/>
                        </a:rPr>
                        <a:t>İdari</a:t>
                      </a:r>
                      <a:r>
                        <a:rPr lang="en-US" sz="1800" b="0" i="0" u="none" strike="noStrike" dirty="0">
                          <a:solidFill>
                            <a:srgbClr val="000000"/>
                          </a:solidFill>
                          <a:effectLst/>
                          <a:latin typeface="+mn-lt"/>
                        </a:rPr>
                        <a:t> </a:t>
                      </a:r>
                      <a:r>
                        <a:rPr lang="en-US" sz="1800" b="0" i="0" u="none" strike="noStrike" dirty="0" err="1">
                          <a:solidFill>
                            <a:srgbClr val="000000"/>
                          </a:solidFill>
                          <a:effectLst/>
                          <a:latin typeface="+mn-lt"/>
                        </a:rPr>
                        <a:t>süreçlerin</a:t>
                      </a:r>
                      <a:r>
                        <a:rPr lang="en-US" sz="1800" b="0" i="0" u="none" strike="noStrike" dirty="0">
                          <a:solidFill>
                            <a:srgbClr val="000000"/>
                          </a:solidFill>
                          <a:effectLst/>
                          <a:latin typeface="+mn-lt"/>
                        </a:rPr>
                        <a:t> </a:t>
                      </a:r>
                      <a:r>
                        <a:rPr lang="en-US" sz="1800" b="0" i="0" u="none" strike="noStrike" dirty="0" err="1">
                          <a:solidFill>
                            <a:srgbClr val="000000"/>
                          </a:solidFill>
                          <a:effectLst/>
                          <a:latin typeface="+mn-lt"/>
                        </a:rPr>
                        <a:t>yürütülmesi</a:t>
                      </a:r>
                      <a:endParaRPr lang="en-US" sz="1800" b="0" i="0" u="none" strike="noStrike" dirty="0">
                        <a:solidFill>
                          <a:srgbClr val="000000"/>
                        </a:solidFill>
                        <a:effectLst/>
                        <a:latin typeface="+mn-lt"/>
                      </a:endParaRPr>
                    </a:p>
                  </a:txBody>
                  <a:tcPr marL="9525" marR="9525" marT="9525" marB="0" anchor="ctr"/>
                </a:tc>
                <a:tc>
                  <a:txBody>
                    <a:bodyPr/>
                    <a:lstStyle/>
                    <a:p>
                      <a:pPr algn="l"/>
                      <a:r>
                        <a:rPr lang="tr-TR" sz="1800" dirty="0" smtClean="0">
                          <a:latin typeface="+mn-lt"/>
                        </a:rPr>
                        <a:t>Tüm talepler zamanında karşılanmaktadır.</a:t>
                      </a:r>
                      <a:endParaRPr lang="tr-TR" sz="1800" dirty="0">
                        <a:latin typeface="+mn-lt"/>
                      </a:endParaRPr>
                    </a:p>
                  </a:txBody>
                  <a:tcPr/>
                </a:tc>
                <a:extLst>
                  <a:ext uri="{0D108BD9-81ED-4DB2-BD59-A6C34878D82A}">
                    <a16:rowId xmlns:a16="http://schemas.microsoft.com/office/drawing/2014/main" val="3126136247"/>
                  </a:ext>
                </a:extLst>
              </a:tr>
              <a:tr h="777240">
                <a:tc>
                  <a:txBody>
                    <a:bodyPr/>
                    <a:lstStyle/>
                    <a:p>
                      <a:pPr algn="l" fontAlgn="ctr"/>
                      <a:r>
                        <a:rPr lang="en-US" sz="1800" b="0" i="0" u="none" strike="noStrike" dirty="0">
                          <a:solidFill>
                            <a:srgbClr val="000000"/>
                          </a:solidFill>
                          <a:effectLst/>
                          <a:latin typeface="+mn-lt"/>
                        </a:rPr>
                        <a:t>YÖK</a:t>
                      </a:r>
                    </a:p>
                  </a:txBody>
                  <a:tcPr marL="9525" marR="9525" marT="9525" marB="0" anchor="ctr"/>
                </a:tc>
                <a:tc>
                  <a:txBody>
                    <a:bodyPr/>
                    <a:lstStyle/>
                    <a:p>
                      <a:pPr algn="l" fontAlgn="ctr"/>
                      <a:r>
                        <a:rPr lang="tr-TR" sz="1800" b="0" i="0" u="none" strike="noStrike" dirty="0" smtClean="0">
                          <a:solidFill>
                            <a:srgbClr val="000000"/>
                          </a:solidFill>
                          <a:effectLst/>
                          <a:latin typeface="+mn-lt"/>
                        </a:rPr>
                        <a:t>Paydaşlar</a:t>
                      </a:r>
                      <a:r>
                        <a:rPr lang="tr-TR" sz="1800" b="0" i="0" u="none" strike="noStrike" baseline="0" dirty="0" smtClean="0">
                          <a:solidFill>
                            <a:srgbClr val="000000"/>
                          </a:solidFill>
                          <a:effectLst/>
                          <a:latin typeface="+mn-lt"/>
                        </a:rPr>
                        <a:t> arası memnuniyeti arttırma, İşlemlerin mevzuata uygun yapılması</a:t>
                      </a:r>
                      <a:endParaRPr lang="en-US" sz="1800" b="0" i="0" u="none" strike="noStrike" dirty="0">
                        <a:solidFill>
                          <a:srgbClr val="000000"/>
                        </a:solidFill>
                        <a:effectLst/>
                        <a:latin typeface="+mn-lt"/>
                      </a:endParaRP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dirty="0" smtClean="0"/>
                        <a:t>YÖK denetiminde bir soruna rastlanmadı.</a:t>
                      </a:r>
                      <a:endParaRPr lang="en-US" sz="1800" dirty="0"/>
                    </a:p>
                  </a:txBody>
                  <a:tcPr/>
                </a:tc>
                <a:extLst>
                  <a:ext uri="{0D108BD9-81ED-4DB2-BD59-A6C34878D82A}">
                    <a16:rowId xmlns:a16="http://schemas.microsoft.com/office/drawing/2014/main" val="3894090957"/>
                  </a:ext>
                </a:extLst>
              </a:tr>
              <a:tr h="777240">
                <a:tc>
                  <a:txBody>
                    <a:bodyPr/>
                    <a:lstStyle/>
                    <a:p>
                      <a:pPr algn="l" fontAlgn="ctr"/>
                      <a:r>
                        <a:rPr lang="en-US" sz="1800" b="0" i="0" u="none" strike="noStrike" dirty="0" err="1">
                          <a:solidFill>
                            <a:srgbClr val="000000"/>
                          </a:solidFill>
                          <a:effectLst/>
                          <a:latin typeface="+mn-lt"/>
                        </a:rPr>
                        <a:t>İdari</a:t>
                      </a:r>
                      <a:r>
                        <a:rPr lang="en-US" sz="1800" b="0" i="0" u="none" strike="noStrike" dirty="0">
                          <a:solidFill>
                            <a:srgbClr val="000000"/>
                          </a:solidFill>
                          <a:effectLst/>
                          <a:latin typeface="+mn-lt"/>
                        </a:rPr>
                        <a:t> </a:t>
                      </a:r>
                      <a:r>
                        <a:rPr lang="en-US" sz="1800" b="0" i="0" u="none" strike="noStrike" dirty="0" err="1">
                          <a:solidFill>
                            <a:srgbClr val="000000"/>
                          </a:solidFill>
                          <a:effectLst/>
                          <a:latin typeface="+mn-lt"/>
                        </a:rPr>
                        <a:t>Birimler</a:t>
                      </a:r>
                      <a:r>
                        <a:rPr lang="en-US" sz="1800" b="0" i="0" u="none" strike="noStrike" dirty="0">
                          <a:solidFill>
                            <a:srgbClr val="000000"/>
                          </a:solidFill>
                          <a:effectLst/>
                          <a:latin typeface="+mn-lt"/>
                        </a:rPr>
                        <a:t> / </a:t>
                      </a:r>
                      <a:r>
                        <a:rPr lang="en-US" sz="1800" b="0" i="0" u="none" strike="noStrike" dirty="0" err="1">
                          <a:solidFill>
                            <a:srgbClr val="000000"/>
                          </a:solidFill>
                          <a:effectLst/>
                          <a:latin typeface="+mn-lt"/>
                        </a:rPr>
                        <a:t>Koordinatörlükler</a:t>
                      </a:r>
                      <a:endParaRPr lang="en-US" sz="1800" b="0" i="0" u="none" strike="noStrike" dirty="0">
                        <a:solidFill>
                          <a:srgbClr val="000000"/>
                        </a:solidFill>
                        <a:effectLst/>
                        <a:latin typeface="+mn-lt"/>
                      </a:endParaRPr>
                    </a:p>
                  </a:txBody>
                  <a:tcPr marL="9525" marR="9525" marT="9525" marB="0" anchor="ctr"/>
                </a:tc>
                <a:tc>
                  <a:txBody>
                    <a:bodyPr/>
                    <a:lstStyle/>
                    <a:p>
                      <a:pPr algn="l" fontAlgn="ctr"/>
                      <a:r>
                        <a:rPr lang="en-US" sz="1800" b="0" i="0" u="none" strike="noStrike" dirty="0" err="1">
                          <a:solidFill>
                            <a:srgbClr val="000000"/>
                          </a:solidFill>
                          <a:effectLst/>
                          <a:latin typeface="+mn-lt"/>
                        </a:rPr>
                        <a:t>İşbirliği</a:t>
                      </a:r>
                      <a:r>
                        <a:rPr lang="en-US" sz="1800" b="0" i="0" u="none" strike="noStrike" dirty="0">
                          <a:solidFill>
                            <a:srgbClr val="000000"/>
                          </a:solidFill>
                          <a:effectLst/>
                          <a:latin typeface="+mn-lt"/>
                        </a:rPr>
                        <a:t> </a:t>
                      </a:r>
                      <a:r>
                        <a:rPr lang="en-US" sz="1800" b="0" i="0" u="none" strike="noStrike" dirty="0" err="1">
                          <a:solidFill>
                            <a:srgbClr val="000000"/>
                          </a:solidFill>
                          <a:effectLst/>
                          <a:latin typeface="+mn-lt"/>
                        </a:rPr>
                        <a:t>yapılması</a:t>
                      </a:r>
                      <a:endParaRPr lang="en-US" sz="1800" b="0" i="0" u="none" strike="noStrike" dirty="0">
                        <a:solidFill>
                          <a:srgbClr val="000000"/>
                        </a:solidFill>
                        <a:effectLst/>
                        <a:latin typeface="+mn-lt"/>
                      </a:endParaRPr>
                    </a:p>
                  </a:txBody>
                  <a:tcPr marL="9525" marR="9525" marT="9525" marB="0" anchor="ctr"/>
                </a:tc>
                <a:tc>
                  <a:txBody>
                    <a:bodyPr/>
                    <a:lstStyle/>
                    <a:p>
                      <a:pPr algn="l"/>
                      <a:r>
                        <a:rPr lang="tr-TR" sz="1800" dirty="0" smtClean="0">
                          <a:latin typeface="+mn-lt"/>
                        </a:rPr>
                        <a:t>PDR Merkezi </a:t>
                      </a:r>
                      <a:r>
                        <a:rPr lang="en-US" sz="1800" dirty="0" err="1" smtClean="0">
                          <a:latin typeface="+mn-lt"/>
                        </a:rPr>
                        <a:t>tarafından</a:t>
                      </a:r>
                      <a:r>
                        <a:rPr lang="en-US" sz="1800" baseline="0" dirty="0" smtClean="0">
                          <a:latin typeface="+mn-lt"/>
                        </a:rPr>
                        <a:t> </a:t>
                      </a:r>
                      <a:r>
                        <a:rPr lang="en-US" sz="1800" dirty="0" smtClean="0">
                          <a:latin typeface="+mn-lt"/>
                        </a:rPr>
                        <a:t>YDYO </a:t>
                      </a:r>
                      <a:r>
                        <a:rPr lang="en-US" sz="1800" dirty="0" err="1" smtClean="0">
                          <a:latin typeface="+mn-lt"/>
                        </a:rPr>
                        <a:t>Öğr</a:t>
                      </a:r>
                      <a:r>
                        <a:rPr lang="en-US" sz="1800" dirty="0" smtClean="0">
                          <a:latin typeface="+mn-lt"/>
                        </a:rPr>
                        <a:t>.</a:t>
                      </a:r>
                      <a:r>
                        <a:rPr lang="en-US" sz="1800" baseline="0" dirty="0" smtClean="0">
                          <a:latin typeface="+mn-lt"/>
                        </a:rPr>
                        <a:t> </a:t>
                      </a:r>
                      <a:r>
                        <a:rPr lang="en-US" sz="1800" baseline="0" dirty="0" err="1" smtClean="0">
                          <a:latin typeface="+mn-lt"/>
                        </a:rPr>
                        <a:t>Görevlilerine</a:t>
                      </a:r>
                      <a:r>
                        <a:rPr lang="en-US" sz="1800" baseline="0" dirty="0" smtClean="0">
                          <a:latin typeface="+mn-lt"/>
                        </a:rPr>
                        <a:t> </a:t>
                      </a:r>
                      <a:r>
                        <a:rPr lang="en-US" sz="1800" dirty="0" err="1" smtClean="0">
                          <a:latin typeface="+mn-lt"/>
                        </a:rPr>
                        <a:t>Psikolojik</a:t>
                      </a:r>
                      <a:r>
                        <a:rPr lang="en-US" sz="1800" baseline="0" dirty="0" smtClean="0">
                          <a:latin typeface="+mn-lt"/>
                        </a:rPr>
                        <a:t> </a:t>
                      </a:r>
                      <a:r>
                        <a:rPr lang="en-US" sz="1800" baseline="0" dirty="0" err="1" smtClean="0">
                          <a:latin typeface="+mn-lt"/>
                        </a:rPr>
                        <a:t>Dayanıklılık</a:t>
                      </a:r>
                      <a:r>
                        <a:rPr lang="en-US" sz="1800" baseline="0" dirty="0" smtClean="0">
                          <a:latin typeface="+mn-lt"/>
                        </a:rPr>
                        <a:t> </a:t>
                      </a:r>
                      <a:r>
                        <a:rPr lang="en-US" sz="1800" baseline="0" dirty="0" err="1" smtClean="0">
                          <a:latin typeface="+mn-lt"/>
                        </a:rPr>
                        <a:t>Atölye</a:t>
                      </a:r>
                      <a:r>
                        <a:rPr lang="en-US" sz="1800" baseline="0" dirty="0" smtClean="0">
                          <a:latin typeface="+mn-lt"/>
                        </a:rPr>
                        <a:t> </a:t>
                      </a:r>
                      <a:r>
                        <a:rPr lang="tr-TR" sz="1800" baseline="0" dirty="0" smtClean="0">
                          <a:latin typeface="+mn-lt"/>
                        </a:rPr>
                        <a:t>çalışması yapıldı.</a:t>
                      </a:r>
                      <a:r>
                        <a:rPr lang="en-US" sz="1800" baseline="0" dirty="0" smtClean="0">
                          <a:latin typeface="+mn-lt"/>
                        </a:rPr>
                        <a:t> </a:t>
                      </a:r>
                      <a:endParaRPr lang="tr-TR" sz="1800" dirty="0">
                        <a:latin typeface="+mn-lt"/>
                      </a:endParaRPr>
                    </a:p>
                  </a:txBody>
                  <a:tcPr/>
                </a:tc>
                <a:extLst>
                  <a:ext uri="{0D108BD9-81ED-4DB2-BD59-A6C34878D82A}">
                    <a16:rowId xmlns:a16="http://schemas.microsoft.com/office/drawing/2014/main" val="167207156"/>
                  </a:ext>
                </a:extLst>
              </a:tr>
              <a:tr h="777240">
                <a:tc>
                  <a:txBody>
                    <a:bodyPr/>
                    <a:lstStyle/>
                    <a:p>
                      <a:pPr algn="l" fontAlgn="ctr"/>
                      <a:r>
                        <a:rPr lang="en-US" sz="1800" b="0" i="0" u="none" strike="noStrike" dirty="0" err="1">
                          <a:solidFill>
                            <a:srgbClr val="000000"/>
                          </a:solidFill>
                          <a:effectLst/>
                          <a:latin typeface="+mn-lt"/>
                        </a:rPr>
                        <a:t>İdari</a:t>
                      </a:r>
                      <a:r>
                        <a:rPr lang="en-US" sz="1800" b="0" i="0" u="none" strike="noStrike" dirty="0">
                          <a:solidFill>
                            <a:srgbClr val="000000"/>
                          </a:solidFill>
                          <a:effectLst/>
                          <a:latin typeface="+mn-lt"/>
                        </a:rPr>
                        <a:t> </a:t>
                      </a:r>
                      <a:r>
                        <a:rPr lang="en-US" sz="1800" b="0" i="0" u="none" strike="noStrike" dirty="0" err="1">
                          <a:solidFill>
                            <a:srgbClr val="000000"/>
                          </a:solidFill>
                          <a:effectLst/>
                          <a:latin typeface="+mn-lt"/>
                        </a:rPr>
                        <a:t>Birimler</a:t>
                      </a:r>
                      <a:r>
                        <a:rPr lang="en-US" sz="1800" b="0" i="0" u="none" strike="noStrike" dirty="0">
                          <a:solidFill>
                            <a:srgbClr val="000000"/>
                          </a:solidFill>
                          <a:effectLst/>
                          <a:latin typeface="+mn-lt"/>
                        </a:rPr>
                        <a:t> / </a:t>
                      </a:r>
                      <a:r>
                        <a:rPr lang="en-US" sz="1800" b="0" i="0" u="none" strike="noStrike" dirty="0" err="1">
                          <a:solidFill>
                            <a:srgbClr val="000000"/>
                          </a:solidFill>
                          <a:effectLst/>
                          <a:latin typeface="+mn-lt"/>
                        </a:rPr>
                        <a:t>Koordinatörlükler</a:t>
                      </a:r>
                      <a:endParaRPr lang="en-US" sz="1800" b="0" i="0" u="none" strike="noStrike" dirty="0">
                        <a:solidFill>
                          <a:srgbClr val="000000"/>
                        </a:solidFill>
                        <a:effectLst/>
                        <a:latin typeface="+mn-lt"/>
                      </a:endParaRPr>
                    </a:p>
                  </a:txBody>
                  <a:tcPr marL="9525" marR="9525" marT="9525" marB="0" anchor="ctr"/>
                </a:tc>
                <a:tc>
                  <a:txBody>
                    <a:bodyPr/>
                    <a:lstStyle/>
                    <a:p>
                      <a:pPr algn="l" fontAlgn="ctr"/>
                      <a:r>
                        <a:rPr lang="en-US" sz="1800" b="0" i="0" u="none" strike="noStrike" dirty="0" err="1">
                          <a:solidFill>
                            <a:srgbClr val="000000"/>
                          </a:solidFill>
                          <a:effectLst/>
                          <a:latin typeface="+mn-lt"/>
                        </a:rPr>
                        <a:t>İşbirliği</a:t>
                      </a:r>
                      <a:r>
                        <a:rPr lang="en-US" sz="1800" b="0" i="0" u="none" strike="noStrike" dirty="0">
                          <a:solidFill>
                            <a:srgbClr val="000000"/>
                          </a:solidFill>
                          <a:effectLst/>
                          <a:latin typeface="+mn-lt"/>
                        </a:rPr>
                        <a:t> </a:t>
                      </a:r>
                      <a:r>
                        <a:rPr lang="en-US" sz="1800" b="0" i="0" u="none" strike="noStrike" dirty="0" err="1">
                          <a:solidFill>
                            <a:srgbClr val="000000"/>
                          </a:solidFill>
                          <a:effectLst/>
                          <a:latin typeface="+mn-lt"/>
                        </a:rPr>
                        <a:t>yapılması</a:t>
                      </a:r>
                      <a:endParaRPr lang="en-US" sz="1800" b="0" i="0" u="none" strike="noStrike" dirty="0">
                        <a:solidFill>
                          <a:srgbClr val="000000"/>
                        </a:solidFill>
                        <a:effectLst/>
                        <a:latin typeface="+mn-lt"/>
                      </a:endParaRPr>
                    </a:p>
                  </a:txBody>
                  <a:tcPr marL="9525" marR="9525" marT="9525" marB="0" anchor="ctr"/>
                </a:tc>
                <a:tc>
                  <a:txBody>
                    <a:bodyPr/>
                    <a:lstStyle/>
                    <a:p>
                      <a:pPr algn="l"/>
                      <a:r>
                        <a:rPr lang="en-US" sz="1800" dirty="0" err="1" smtClean="0">
                          <a:latin typeface="+mn-lt"/>
                        </a:rPr>
                        <a:t>Yabancı</a:t>
                      </a:r>
                      <a:r>
                        <a:rPr lang="en-US" sz="1800" dirty="0" smtClean="0">
                          <a:latin typeface="+mn-lt"/>
                        </a:rPr>
                        <a:t> </a:t>
                      </a:r>
                      <a:r>
                        <a:rPr lang="en-US" sz="1800" dirty="0" err="1" smtClean="0">
                          <a:latin typeface="+mn-lt"/>
                        </a:rPr>
                        <a:t>Dil</a:t>
                      </a:r>
                      <a:r>
                        <a:rPr lang="en-US" sz="1800" dirty="0" smtClean="0">
                          <a:latin typeface="+mn-lt"/>
                        </a:rPr>
                        <a:t> </a:t>
                      </a:r>
                      <a:r>
                        <a:rPr lang="en-US" sz="1800" dirty="0" err="1" smtClean="0">
                          <a:latin typeface="+mn-lt"/>
                        </a:rPr>
                        <a:t>Eğitim</a:t>
                      </a:r>
                      <a:r>
                        <a:rPr lang="en-US" sz="1800" baseline="0" dirty="0" smtClean="0">
                          <a:latin typeface="+mn-lt"/>
                        </a:rPr>
                        <a:t> </a:t>
                      </a:r>
                      <a:r>
                        <a:rPr lang="en-US" sz="1800" baseline="0" dirty="0" err="1" smtClean="0">
                          <a:latin typeface="+mn-lt"/>
                        </a:rPr>
                        <a:t>Koordinatörlüğü</a:t>
                      </a:r>
                      <a:r>
                        <a:rPr lang="en-US" sz="1800" baseline="0" dirty="0" smtClean="0">
                          <a:latin typeface="+mn-lt"/>
                        </a:rPr>
                        <a:t> </a:t>
                      </a:r>
                      <a:r>
                        <a:rPr lang="en-US" sz="1800" baseline="0" dirty="0" err="1" smtClean="0">
                          <a:latin typeface="+mn-lt"/>
                        </a:rPr>
                        <a:t>ilr</a:t>
                      </a:r>
                      <a:r>
                        <a:rPr lang="en-US" sz="1800" baseline="0" dirty="0" smtClean="0">
                          <a:latin typeface="+mn-lt"/>
                        </a:rPr>
                        <a:t> </a:t>
                      </a:r>
                      <a:r>
                        <a:rPr lang="en-US" sz="1800" baseline="0" dirty="0" err="1" smtClean="0">
                          <a:latin typeface="+mn-lt"/>
                        </a:rPr>
                        <a:t>birlikte</a:t>
                      </a:r>
                      <a:r>
                        <a:rPr lang="en-US" sz="1800" baseline="0" dirty="0" smtClean="0">
                          <a:latin typeface="+mn-lt"/>
                        </a:rPr>
                        <a:t> </a:t>
                      </a:r>
                      <a:r>
                        <a:rPr lang="en-US" sz="1800" baseline="0" dirty="0" err="1" smtClean="0">
                          <a:latin typeface="+mn-lt"/>
                        </a:rPr>
                        <a:t>çalışılmaktadır</a:t>
                      </a:r>
                      <a:r>
                        <a:rPr lang="en-US" sz="1800" baseline="0" dirty="0" smtClean="0">
                          <a:latin typeface="+mn-lt"/>
                        </a:rPr>
                        <a:t>.</a:t>
                      </a:r>
                      <a:endParaRPr lang="tr-TR" sz="1800" dirty="0">
                        <a:latin typeface="+mn-lt"/>
                      </a:endParaRPr>
                    </a:p>
                  </a:txBody>
                  <a:tcPr/>
                </a:tc>
                <a:extLst>
                  <a:ext uri="{0D108BD9-81ED-4DB2-BD59-A6C34878D82A}">
                    <a16:rowId xmlns:a16="http://schemas.microsoft.com/office/drawing/2014/main" val="2605322069"/>
                  </a:ext>
                </a:extLst>
              </a:tr>
            </a:tbl>
          </a:graphicData>
        </a:graphic>
      </p:graphicFrame>
      <p:pic>
        <p:nvPicPr>
          <p:cNvPr id="6" name="Resim 5"/>
          <p:cNvPicPr/>
          <p:nvPr/>
        </p:nvPicPr>
        <p:blipFill>
          <a:blip r:embed="rId2"/>
          <a:stretch>
            <a:fillRect/>
          </a:stretch>
        </p:blipFill>
        <p:spPr>
          <a:xfrm>
            <a:off x="162127" y="3148"/>
            <a:ext cx="2449687" cy="553697"/>
          </a:xfrm>
          <a:prstGeom prst="rect">
            <a:avLst/>
          </a:prstGeom>
        </p:spPr>
      </p:pic>
    </p:spTree>
    <p:extLst>
      <p:ext uri="{BB962C8B-B14F-4D97-AF65-F5344CB8AC3E}">
        <p14:creationId xmlns:p14="http://schemas.microsoft.com/office/powerpoint/2010/main" val="39229089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39F893C-C32F-4835-A1E5-850973405C58}" type="slidenum">
              <a:rPr lang="tr-TR" smtClean="0"/>
              <a:t>5</a:t>
            </a:fld>
            <a:endParaRPr lang="tr-TR"/>
          </a:p>
        </p:txBody>
      </p:sp>
      <p:graphicFrame>
        <p:nvGraphicFramePr>
          <p:cNvPr id="5" name="Table 4"/>
          <p:cNvGraphicFramePr>
            <a:graphicFrameLocks noGrp="1"/>
          </p:cNvGraphicFramePr>
          <p:nvPr>
            <p:extLst>
              <p:ext uri="{D42A27DB-BD31-4B8C-83A1-F6EECF244321}">
                <p14:modId xmlns:p14="http://schemas.microsoft.com/office/powerpoint/2010/main" val="4260856440"/>
              </p:ext>
            </p:extLst>
          </p:nvPr>
        </p:nvGraphicFramePr>
        <p:xfrm>
          <a:off x="107504" y="789273"/>
          <a:ext cx="8874369" cy="6053574"/>
        </p:xfrm>
        <a:graphic>
          <a:graphicData uri="http://schemas.openxmlformats.org/drawingml/2006/table">
            <a:tbl>
              <a:tblPr firstRow="1" bandRow="1">
                <a:tableStyleId>{00A15C55-8517-42AA-B614-E9B94910E393}</a:tableStyleId>
              </a:tblPr>
              <a:tblGrid>
                <a:gridCol w="2571409">
                  <a:extLst>
                    <a:ext uri="{9D8B030D-6E8A-4147-A177-3AD203B41FA5}">
                      <a16:colId xmlns:a16="http://schemas.microsoft.com/office/drawing/2014/main" val="2543835110"/>
                    </a:ext>
                  </a:extLst>
                </a:gridCol>
                <a:gridCol w="2425084">
                  <a:extLst>
                    <a:ext uri="{9D8B030D-6E8A-4147-A177-3AD203B41FA5}">
                      <a16:colId xmlns:a16="http://schemas.microsoft.com/office/drawing/2014/main" val="1402500735"/>
                    </a:ext>
                  </a:extLst>
                </a:gridCol>
                <a:gridCol w="3877876">
                  <a:extLst>
                    <a:ext uri="{9D8B030D-6E8A-4147-A177-3AD203B41FA5}">
                      <a16:colId xmlns:a16="http://schemas.microsoft.com/office/drawing/2014/main" val="3241695185"/>
                    </a:ext>
                  </a:extLst>
                </a:gridCol>
              </a:tblGrid>
              <a:tr h="526281">
                <a:tc>
                  <a:txBody>
                    <a:bodyPr/>
                    <a:lstStyle/>
                    <a:p>
                      <a:r>
                        <a:rPr lang="tr-TR" sz="1800" dirty="0" smtClean="0"/>
                        <a:t>Paydaş</a:t>
                      </a:r>
                      <a:r>
                        <a:rPr lang="tr-TR" sz="1800" baseline="0" dirty="0" smtClean="0"/>
                        <a:t> Adı</a:t>
                      </a:r>
                      <a:endParaRPr lang="tr-TR" sz="1800" dirty="0"/>
                    </a:p>
                  </a:txBody>
                  <a:tcPr/>
                </a:tc>
                <a:tc>
                  <a:txBody>
                    <a:bodyPr/>
                    <a:lstStyle/>
                    <a:p>
                      <a:r>
                        <a:rPr lang="tr-TR" sz="1800" dirty="0" smtClean="0"/>
                        <a:t>Paydaş Beklentisi</a:t>
                      </a:r>
                      <a:endParaRPr lang="tr-TR" sz="1800" dirty="0"/>
                    </a:p>
                  </a:txBody>
                  <a:tcPr/>
                </a:tc>
                <a:tc>
                  <a:txBody>
                    <a:bodyPr/>
                    <a:lstStyle/>
                    <a:p>
                      <a:r>
                        <a:rPr lang="tr-TR" sz="1800" dirty="0" smtClean="0"/>
                        <a:t>Karşılanma</a:t>
                      </a:r>
                      <a:r>
                        <a:rPr lang="tr-TR" sz="1800" baseline="0" dirty="0" smtClean="0"/>
                        <a:t> Durumu</a:t>
                      </a:r>
                      <a:endParaRPr lang="tr-TR" sz="1800" dirty="0"/>
                    </a:p>
                  </a:txBody>
                  <a:tcPr/>
                </a:tc>
                <a:extLst>
                  <a:ext uri="{0D108BD9-81ED-4DB2-BD59-A6C34878D82A}">
                    <a16:rowId xmlns:a16="http://schemas.microsoft.com/office/drawing/2014/main" val="234682655"/>
                  </a:ext>
                </a:extLst>
              </a:tr>
              <a:tr h="12285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dirty="0" err="1" smtClean="0">
                          <a:solidFill>
                            <a:srgbClr val="000000"/>
                          </a:solidFill>
                          <a:effectLst/>
                          <a:latin typeface="+mn-lt"/>
                        </a:rPr>
                        <a:t>Diğer</a:t>
                      </a:r>
                      <a:r>
                        <a:rPr lang="en-US" sz="1800" b="0" i="0" u="none" strike="noStrike" dirty="0" smtClean="0">
                          <a:solidFill>
                            <a:srgbClr val="000000"/>
                          </a:solidFill>
                          <a:effectLst/>
                          <a:latin typeface="+mn-lt"/>
                        </a:rPr>
                        <a:t> </a:t>
                      </a:r>
                      <a:r>
                        <a:rPr lang="en-US" sz="1800" b="0" i="0" u="none" strike="noStrike" dirty="0" err="1" smtClean="0">
                          <a:solidFill>
                            <a:srgbClr val="000000"/>
                          </a:solidFill>
                          <a:effectLst/>
                          <a:latin typeface="+mn-lt"/>
                        </a:rPr>
                        <a:t>Akademik</a:t>
                      </a:r>
                      <a:r>
                        <a:rPr lang="en-US" sz="1800" b="0" i="0" u="none" strike="noStrike" dirty="0" smtClean="0">
                          <a:solidFill>
                            <a:srgbClr val="000000"/>
                          </a:solidFill>
                          <a:effectLst/>
                          <a:latin typeface="+mn-lt"/>
                        </a:rPr>
                        <a:t> </a:t>
                      </a:r>
                      <a:r>
                        <a:rPr lang="en-US" sz="1800" b="0" i="0" u="none" strike="noStrike" dirty="0" err="1" smtClean="0">
                          <a:solidFill>
                            <a:srgbClr val="000000"/>
                          </a:solidFill>
                          <a:effectLst/>
                          <a:latin typeface="+mn-lt"/>
                        </a:rPr>
                        <a:t>Birimler</a:t>
                      </a:r>
                      <a:endParaRPr lang="en-US" sz="1800" b="0" i="0" u="none" strike="noStrike" dirty="0" smtClean="0">
                        <a:solidFill>
                          <a:srgbClr val="000000"/>
                        </a:solidFill>
                        <a:effectLst/>
                        <a:latin typeface="+mn-lt"/>
                      </a:endParaRPr>
                    </a:p>
                    <a:p>
                      <a:endParaRPr lang="tr-TR"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dirty="0" err="1" smtClean="0">
                          <a:solidFill>
                            <a:srgbClr val="000000"/>
                          </a:solidFill>
                          <a:effectLst/>
                          <a:latin typeface="+mn-lt"/>
                        </a:rPr>
                        <a:t>İşbirliği</a:t>
                      </a:r>
                      <a:r>
                        <a:rPr lang="en-US" sz="1800" b="0" i="0" u="none" strike="noStrike" dirty="0" smtClean="0">
                          <a:solidFill>
                            <a:srgbClr val="000000"/>
                          </a:solidFill>
                          <a:effectLst/>
                          <a:latin typeface="+mn-lt"/>
                        </a:rPr>
                        <a:t> </a:t>
                      </a:r>
                      <a:r>
                        <a:rPr lang="en-US" sz="1800" b="0" i="0" u="none" strike="noStrike" dirty="0" err="1" smtClean="0">
                          <a:solidFill>
                            <a:srgbClr val="000000"/>
                          </a:solidFill>
                          <a:effectLst/>
                          <a:latin typeface="+mn-lt"/>
                        </a:rPr>
                        <a:t>yapılması</a:t>
                      </a:r>
                      <a:endParaRPr lang="en-US" sz="1800" b="0" i="0" u="none" strike="noStrike" dirty="0" smtClean="0">
                        <a:solidFill>
                          <a:srgbClr val="000000"/>
                        </a:solidFill>
                        <a:effectLst/>
                        <a:latin typeface="+mn-lt"/>
                      </a:endParaRPr>
                    </a:p>
                    <a:p>
                      <a:endParaRPr lang="tr-TR"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err="1" smtClean="0">
                          <a:latin typeface="+mn-lt"/>
                        </a:rPr>
                        <a:t>Fakültede</a:t>
                      </a:r>
                      <a:r>
                        <a:rPr lang="en-US" sz="1800" baseline="0" dirty="0" smtClean="0">
                          <a:latin typeface="+mn-lt"/>
                        </a:rPr>
                        <a:t> </a:t>
                      </a:r>
                      <a:r>
                        <a:rPr lang="en-US" sz="1800" baseline="0" dirty="0" err="1" smtClean="0">
                          <a:latin typeface="+mn-lt"/>
                        </a:rPr>
                        <a:t>verilen</a:t>
                      </a:r>
                      <a:r>
                        <a:rPr lang="en-US" sz="1800" baseline="0" dirty="0" smtClean="0">
                          <a:latin typeface="+mn-lt"/>
                        </a:rPr>
                        <a:t> </a:t>
                      </a:r>
                      <a:r>
                        <a:rPr lang="en-US" sz="1800" baseline="0" dirty="0" err="1" smtClean="0">
                          <a:latin typeface="+mn-lt"/>
                        </a:rPr>
                        <a:t>İngilizce</a:t>
                      </a:r>
                      <a:r>
                        <a:rPr lang="en-US" sz="1800" baseline="0" dirty="0" smtClean="0">
                          <a:latin typeface="+mn-lt"/>
                        </a:rPr>
                        <a:t> </a:t>
                      </a:r>
                      <a:r>
                        <a:rPr lang="en-US" sz="1800" baseline="0" dirty="0" err="1" smtClean="0">
                          <a:latin typeface="+mn-lt"/>
                        </a:rPr>
                        <a:t>ve</a:t>
                      </a:r>
                      <a:r>
                        <a:rPr lang="en-US" sz="1800" baseline="0" dirty="0" smtClean="0">
                          <a:latin typeface="+mn-lt"/>
                        </a:rPr>
                        <a:t> </a:t>
                      </a:r>
                      <a:r>
                        <a:rPr lang="en-US" sz="1800" baseline="0" dirty="0" err="1" smtClean="0">
                          <a:latin typeface="+mn-lt"/>
                        </a:rPr>
                        <a:t>ikinci</a:t>
                      </a:r>
                      <a:r>
                        <a:rPr lang="en-US" sz="1800" baseline="0" dirty="0" smtClean="0">
                          <a:latin typeface="+mn-lt"/>
                        </a:rPr>
                        <a:t> </a:t>
                      </a:r>
                      <a:r>
                        <a:rPr lang="en-US" sz="1800" baseline="0" dirty="0" err="1" smtClean="0">
                          <a:latin typeface="+mn-lt"/>
                        </a:rPr>
                        <a:t>yabancı</a:t>
                      </a:r>
                      <a:r>
                        <a:rPr lang="en-US" sz="1800" baseline="0" dirty="0" smtClean="0">
                          <a:latin typeface="+mn-lt"/>
                        </a:rPr>
                        <a:t> </a:t>
                      </a:r>
                      <a:r>
                        <a:rPr lang="en-US" sz="1800" baseline="0" dirty="0" err="1" smtClean="0">
                          <a:latin typeface="+mn-lt"/>
                        </a:rPr>
                        <a:t>dil</a:t>
                      </a:r>
                      <a:r>
                        <a:rPr lang="en-US" sz="1800" baseline="0" dirty="0" smtClean="0">
                          <a:latin typeface="+mn-lt"/>
                        </a:rPr>
                        <a:t> </a:t>
                      </a:r>
                      <a:r>
                        <a:rPr lang="en-US" sz="1800" baseline="0" dirty="0" err="1" smtClean="0">
                          <a:latin typeface="+mn-lt"/>
                        </a:rPr>
                        <a:t>derslerinin</a:t>
                      </a:r>
                      <a:r>
                        <a:rPr lang="en-US" sz="1800" baseline="0" dirty="0" smtClean="0">
                          <a:latin typeface="+mn-lt"/>
                        </a:rPr>
                        <a:t> </a:t>
                      </a:r>
                      <a:r>
                        <a:rPr lang="en-US" sz="1800" baseline="0" dirty="0" err="1" smtClean="0">
                          <a:latin typeface="+mn-lt"/>
                        </a:rPr>
                        <a:t>verimliliğini</a:t>
                      </a:r>
                      <a:r>
                        <a:rPr lang="en-US" sz="1800" baseline="0" dirty="0" smtClean="0">
                          <a:latin typeface="+mn-lt"/>
                        </a:rPr>
                        <a:t> </a:t>
                      </a:r>
                      <a:r>
                        <a:rPr lang="en-US" sz="1800" baseline="0" dirty="0" err="1" smtClean="0">
                          <a:latin typeface="+mn-lt"/>
                        </a:rPr>
                        <a:t>artırmak</a:t>
                      </a:r>
                      <a:r>
                        <a:rPr lang="en-US" sz="1800" baseline="0" dirty="0" smtClean="0">
                          <a:latin typeface="+mn-lt"/>
                        </a:rPr>
                        <a:t> </a:t>
                      </a:r>
                      <a:r>
                        <a:rPr lang="en-US" sz="1800" baseline="0" dirty="0" err="1" smtClean="0">
                          <a:latin typeface="+mn-lt"/>
                        </a:rPr>
                        <a:t>adına</a:t>
                      </a:r>
                      <a:r>
                        <a:rPr lang="en-US" sz="1800" baseline="0" dirty="0" smtClean="0">
                          <a:latin typeface="+mn-lt"/>
                        </a:rPr>
                        <a:t> </a:t>
                      </a:r>
                      <a:r>
                        <a:rPr lang="en-US" sz="1800" baseline="0" dirty="0" err="1" smtClean="0">
                          <a:latin typeface="+mn-lt"/>
                        </a:rPr>
                        <a:t>Akademik</a:t>
                      </a:r>
                      <a:r>
                        <a:rPr lang="en-US" sz="1800" baseline="0" dirty="0" smtClean="0">
                          <a:latin typeface="+mn-lt"/>
                        </a:rPr>
                        <a:t> </a:t>
                      </a:r>
                      <a:r>
                        <a:rPr lang="en-US" sz="1800" baseline="0" dirty="0" err="1" smtClean="0">
                          <a:latin typeface="+mn-lt"/>
                        </a:rPr>
                        <a:t>Birimlerle</a:t>
                      </a:r>
                      <a:r>
                        <a:rPr lang="en-US" sz="1800" baseline="0" dirty="0" smtClean="0">
                          <a:latin typeface="+mn-lt"/>
                        </a:rPr>
                        <a:t> </a:t>
                      </a:r>
                      <a:r>
                        <a:rPr lang="en-US" sz="1800" baseline="0" dirty="0" err="1" smtClean="0">
                          <a:latin typeface="+mn-lt"/>
                        </a:rPr>
                        <a:t>toplantılar</a:t>
                      </a:r>
                      <a:r>
                        <a:rPr lang="en-US" sz="1800" baseline="0" dirty="0" smtClean="0">
                          <a:latin typeface="+mn-lt"/>
                        </a:rPr>
                        <a:t> </a:t>
                      </a:r>
                      <a:r>
                        <a:rPr lang="en-US" sz="1800" baseline="0" dirty="0" err="1" smtClean="0">
                          <a:latin typeface="+mn-lt"/>
                        </a:rPr>
                        <a:t>yapılmaktadır</a:t>
                      </a:r>
                      <a:r>
                        <a:rPr lang="en-US" sz="1800" baseline="0" dirty="0" smtClean="0">
                          <a:latin typeface="+mn-lt"/>
                        </a:rPr>
                        <a:t>.</a:t>
                      </a:r>
                      <a:endParaRPr lang="tr-TR" sz="1800" dirty="0" smtClean="0">
                        <a:latin typeface="+mn-lt"/>
                      </a:endParaRPr>
                    </a:p>
                  </a:txBody>
                  <a:tcPr/>
                </a:tc>
                <a:extLst>
                  <a:ext uri="{0D108BD9-81ED-4DB2-BD59-A6C34878D82A}">
                    <a16:rowId xmlns:a16="http://schemas.microsoft.com/office/drawing/2014/main" val="2168490507"/>
                  </a:ext>
                </a:extLst>
              </a:tr>
              <a:tr h="731520">
                <a:tc>
                  <a:txBody>
                    <a:bodyPr/>
                    <a:lstStyle/>
                    <a:p>
                      <a:pPr algn="l" fontAlgn="ctr"/>
                      <a:r>
                        <a:rPr lang="en-US" sz="1800" b="0" i="0" u="none" strike="noStrike" dirty="0">
                          <a:solidFill>
                            <a:srgbClr val="000000"/>
                          </a:solidFill>
                          <a:effectLst/>
                          <a:latin typeface="+mn-lt"/>
                        </a:rPr>
                        <a:t>Yurt </a:t>
                      </a:r>
                      <a:r>
                        <a:rPr lang="en-US" sz="1800" b="0" i="0" u="none" strike="noStrike" dirty="0" err="1">
                          <a:solidFill>
                            <a:srgbClr val="000000"/>
                          </a:solidFill>
                          <a:effectLst/>
                          <a:latin typeface="+mn-lt"/>
                        </a:rPr>
                        <a:t>Dışı</a:t>
                      </a:r>
                      <a:r>
                        <a:rPr lang="en-US" sz="1800" b="0" i="0" u="none" strike="noStrike" dirty="0">
                          <a:solidFill>
                            <a:srgbClr val="000000"/>
                          </a:solidFill>
                          <a:effectLst/>
                          <a:latin typeface="+mn-lt"/>
                        </a:rPr>
                        <a:t> </a:t>
                      </a:r>
                      <a:r>
                        <a:rPr lang="en-US" sz="1800" b="0" i="0" u="none" strike="noStrike" dirty="0" err="1">
                          <a:solidFill>
                            <a:srgbClr val="000000"/>
                          </a:solidFill>
                          <a:effectLst/>
                          <a:latin typeface="+mn-lt"/>
                        </a:rPr>
                        <a:t>Yükseköğrenim</a:t>
                      </a:r>
                      <a:r>
                        <a:rPr lang="en-US" sz="1800" b="0" i="0" u="none" strike="noStrike" dirty="0">
                          <a:solidFill>
                            <a:srgbClr val="000000"/>
                          </a:solidFill>
                          <a:effectLst/>
                          <a:latin typeface="+mn-lt"/>
                        </a:rPr>
                        <a:t> </a:t>
                      </a:r>
                      <a:r>
                        <a:rPr lang="en-US" sz="1800" b="0" i="0" u="none" strike="noStrike" dirty="0" err="1">
                          <a:solidFill>
                            <a:srgbClr val="000000"/>
                          </a:solidFill>
                          <a:effectLst/>
                          <a:latin typeface="+mn-lt"/>
                        </a:rPr>
                        <a:t>Kurumları</a:t>
                      </a:r>
                      <a:endParaRPr lang="en-US" sz="1800" b="0" i="0" u="none" strike="noStrike" dirty="0">
                        <a:solidFill>
                          <a:srgbClr val="000000"/>
                        </a:solidFill>
                        <a:effectLst/>
                        <a:latin typeface="+mn-lt"/>
                      </a:endParaRPr>
                    </a:p>
                  </a:txBody>
                  <a:tcPr marL="9525" marR="9525" marT="9525" marB="0" anchor="ctr"/>
                </a:tc>
                <a:tc>
                  <a:txBody>
                    <a:bodyPr/>
                    <a:lstStyle/>
                    <a:p>
                      <a:pPr algn="l" fontAlgn="ctr"/>
                      <a:r>
                        <a:rPr lang="en-US" sz="1800" b="0" i="0" u="none" strike="noStrike" dirty="0" err="1">
                          <a:solidFill>
                            <a:srgbClr val="000000"/>
                          </a:solidFill>
                          <a:effectLst/>
                          <a:latin typeface="+mn-lt"/>
                        </a:rPr>
                        <a:t>Eğitim</a:t>
                      </a:r>
                      <a:r>
                        <a:rPr lang="en-US" sz="1800" b="0" i="0" u="none" strike="noStrike" dirty="0">
                          <a:solidFill>
                            <a:srgbClr val="000000"/>
                          </a:solidFill>
                          <a:effectLst/>
                          <a:latin typeface="+mn-lt"/>
                        </a:rPr>
                        <a:t> </a:t>
                      </a:r>
                      <a:r>
                        <a:rPr lang="en-US" sz="1800" b="0" i="0" u="none" strike="noStrike" dirty="0" err="1">
                          <a:solidFill>
                            <a:srgbClr val="000000"/>
                          </a:solidFill>
                          <a:effectLst/>
                          <a:latin typeface="+mn-lt"/>
                        </a:rPr>
                        <a:t>İşbirliği</a:t>
                      </a:r>
                      <a:endParaRPr lang="en-US" sz="1800" b="0" i="0" u="none" strike="noStrike" dirty="0">
                        <a:solidFill>
                          <a:srgbClr val="000000"/>
                        </a:solidFill>
                        <a:effectLst/>
                        <a:latin typeface="+mn-lt"/>
                      </a:endParaRPr>
                    </a:p>
                  </a:txBody>
                  <a:tcPr marL="9525" marR="9525" marT="9525" marB="0" anchor="ctr"/>
                </a:tc>
                <a:tc>
                  <a:txBody>
                    <a:bodyPr/>
                    <a:lstStyle/>
                    <a:p>
                      <a:pPr algn="l"/>
                      <a:r>
                        <a:rPr lang="tr-TR" sz="1800" dirty="0" err="1" smtClean="0">
                          <a:latin typeface="+mn-lt"/>
                        </a:rPr>
                        <a:t>Leicester</a:t>
                      </a:r>
                      <a:r>
                        <a:rPr lang="tr-TR" sz="1800" dirty="0" smtClean="0">
                          <a:latin typeface="+mn-lt"/>
                        </a:rPr>
                        <a:t> Üniversitesi ile protokol </a:t>
                      </a:r>
                      <a:r>
                        <a:rPr lang="en-US" sz="1800" dirty="0" err="1" smtClean="0">
                          <a:latin typeface="+mn-lt"/>
                        </a:rPr>
                        <a:t>devam</a:t>
                      </a:r>
                      <a:r>
                        <a:rPr lang="en-US" sz="1800" baseline="0" dirty="0" smtClean="0">
                          <a:latin typeface="+mn-lt"/>
                        </a:rPr>
                        <a:t> </a:t>
                      </a:r>
                      <a:r>
                        <a:rPr lang="en-US" sz="1800" baseline="0" dirty="0" err="1" smtClean="0">
                          <a:latin typeface="+mn-lt"/>
                        </a:rPr>
                        <a:t>etmektedir</a:t>
                      </a:r>
                      <a:r>
                        <a:rPr lang="en-US" sz="1800" baseline="0" dirty="0" smtClean="0">
                          <a:latin typeface="+mn-lt"/>
                        </a:rPr>
                        <a:t>.</a:t>
                      </a:r>
                      <a:endParaRPr lang="tr-TR" sz="1800" dirty="0">
                        <a:latin typeface="+mn-lt"/>
                      </a:endParaRPr>
                    </a:p>
                  </a:txBody>
                  <a:tcPr/>
                </a:tc>
                <a:extLst>
                  <a:ext uri="{0D108BD9-81ED-4DB2-BD59-A6C34878D82A}">
                    <a16:rowId xmlns:a16="http://schemas.microsoft.com/office/drawing/2014/main" val="1410967176"/>
                  </a:ext>
                </a:extLst>
              </a:tr>
              <a:tr h="731520">
                <a:tc>
                  <a:txBody>
                    <a:bodyPr/>
                    <a:lstStyle/>
                    <a:p>
                      <a:pPr algn="l" fontAlgn="ctr"/>
                      <a:r>
                        <a:rPr lang="en-US" sz="1800" b="0" i="0" u="none" strike="noStrike" dirty="0" err="1">
                          <a:solidFill>
                            <a:srgbClr val="000000"/>
                          </a:solidFill>
                          <a:effectLst/>
                          <a:latin typeface="+mn-lt"/>
                        </a:rPr>
                        <a:t>Yayınevleri</a:t>
                      </a:r>
                      <a:endParaRPr lang="en-US" sz="1800" b="0" i="0" u="none" strike="noStrike" dirty="0">
                        <a:solidFill>
                          <a:srgbClr val="000000"/>
                        </a:solidFill>
                        <a:effectLst/>
                        <a:latin typeface="+mn-lt"/>
                      </a:endParaRPr>
                    </a:p>
                  </a:txBody>
                  <a:tcPr marL="9525" marR="9525" marT="9525" marB="0" anchor="ctr"/>
                </a:tc>
                <a:tc>
                  <a:txBody>
                    <a:bodyPr/>
                    <a:lstStyle/>
                    <a:p>
                      <a:pPr algn="l" fontAlgn="ctr"/>
                      <a:r>
                        <a:rPr lang="en-US" sz="1800" b="0" i="0" u="none" strike="noStrike" dirty="0" err="1">
                          <a:solidFill>
                            <a:srgbClr val="000000"/>
                          </a:solidFill>
                          <a:effectLst/>
                          <a:latin typeface="+mn-lt"/>
                        </a:rPr>
                        <a:t>İşbirliği</a:t>
                      </a:r>
                      <a:r>
                        <a:rPr lang="en-US" sz="1800" b="0" i="0" u="none" strike="noStrike" dirty="0">
                          <a:solidFill>
                            <a:srgbClr val="000000"/>
                          </a:solidFill>
                          <a:effectLst/>
                          <a:latin typeface="+mn-lt"/>
                        </a:rPr>
                        <a:t> </a:t>
                      </a:r>
                      <a:r>
                        <a:rPr lang="en-US" sz="1800" b="0" i="0" u="none" strike="noStrike" dirty="0" err="1">
                          <a:solidFill>
                            <a:srgbClr val="000000"/>
                          </a:solidFill>
                          <a:effectLst/>
                          <a:latin typeface="+mn-lt"/>
                        </a:rPr>
                        <a:t>yapılması</a:t>
                      </a:r>
                      <a:endParaRPr lang="en-US" sz="1800" b="0" i="0" u="none" strike="noStrike" dirty="0">
                        <a:solidFill>
                          <a:srgbClr val="000000"/>
                        </a:solidFill>
                        <a:effectLst/>
                        <a:latin typeface="+mn-lt"/>
                      </a:endParaRPr>
                    </a:p>
                  </a:txBody>
                  <a:tcPr marL="9525" marR="9525" marT="9525" marB="0" anchor="ctr"/>
                </a:tc>
                <a:tc>
                  <a:txBody>
                    <a:bodyPr/>
                    <a:lstStyle/>
                    <a:p>
                      <a:pPr algn="l"/>
                      <a:r>
                        <a:rPr lang="tr-TR" sz="1800" dirty="0" smtClean="0">
                          <a:latin typeface="+mn-lt"/>
                        </a:rPr>
                        <a:t>Öğretim</a:t>
                      </a:r>
                      <a:r>
                        <a:rPr lang="tr-TR" sz="1800" baseline="0" dirty="0" smtClean="0">
                          <a:latin typeface="+mn-lt"/>
                        </a:rPr>
                        <a:t> Görevlileri ve öğrenciler için yayınevinden kitap temin edildi.</a:t>
                      </a:r>
                      <a:endParaRPr lang="tr-TR" sz="1800" dirty="0">
                        <a:latin typeface="+mn-lt"/>
                      </a:endParaRPr>
                    </a:p>
                  </a:txBody>
                  <a:tcPr/>
                </a:tc>
                <a:extLst>
                  <a:ext uri="{0D108BD9-81ED-4DB2-BD59-A6C34878D82A}">
                    <a16:rowId xmlns:a16="http://schemas.microsoft.com/office/drawing/2014/main" val="2204895818"/>
                  </a:ext>
                </a:extLst>
              </a:tr>
              <a:tr h="731520">
                <a:tc>
                  <a:txBody>
                    <a:bodyPr/>
                    <a:lstStyle/>
                    <a:p>
                      <a:pPr algn="l" fontAlgn="ctr"/>
                      <a:r>
                        <a:rPr lang="tr-TR" sz="1800" b="0" i="0" u="none" strike="noStrike" dirty="0" smtClean="0">
                          <a:solidFill>
                            <a:srgbClr val="000000"/>
                          </a:solidFill>
                          <a:effectLst/>
                          <a:latin typeface="+mn-lt"/>
                        </a:rPr>
                        <a:t>Öğrenci </a:t>
                      </a:r>
                      <a:r>
                        <a:rPr lang="en-US" sz="1800" b="0" i="0" u="none" strike="noStrike" dirty="0" err="1" smtClean="0">
                          <a:solidFill>
                            <a:srgbClr val="000000"/>
                          </a:solidFill>
                          <a:effectLst/>
                          <a:latin typeface="+mn-lt"/>
                        </a:rPr>
                        <a:t>Veliler</a:t>
                      </a:r>
                      <a:r>
                        <a:rPr lang="tr-TR" sz="1800" b="0" i="0" u="none" strike="noStrike" dirty="0" smtClean="0">
                          <a:solidFill>
                            <a:srgbClr val="000000"/>
                          </a:solidFill>
                          <a:effectLst/>
                          <a:latin typeface="+mn-lt"/>
                        </a:rPr>
                        <a:t>i</a:t>
                      </a:r>
                      <a:endParaRPr lang="en-US" sz="1800" b="0" i="0" u="none" strike="noStrike" dirty="0">
                        <a:solidFill>
                          <a:srgbClr val="000000"/>
                        </a:solidFill>
                        <a:effectLst/>
                        <a:latin typeface="+mn-lt"/>
                      </a:endParaRPr>
                    </a:p>
                  </a:txBody>
                  <a:tcPr marL="9525" marR="9525" marT="9525" marB="0" anchor="ctr"/>
                </a:tc>
                <a:tc>
                  <a:txBody>
                    <a:bodyPr/>
                    <a:lstStyle/>
                    <a:p>
                      <a:pPr algn="l" fontAlgn="ctr"/>
                      <a:r>
                        <a:rPr lang="tr-TR" sz="1800" b="0" i="0" u="none" strike="noStrike" dirty="0" smtClean="0">
                          <a:solidFill>
                            <a:srgbClr val="000000"/>
                          </a:solidFill>
                          <a:effectLst/>
                          <a:latin typeface="+mn-lt"/>
                        </a:rPr>
                        <a:t>Öğrencilere doğru bilgi ve gerekli desteği vermek</a:t>
                      </a:r>
                      <a:endParaRPr lang="en-US" sz="1800" b="0" i="0" u="none" strike="noStrike" dirty="0">
                        <a:solidFill>
                          <a:srgbClr val="000000"/>
                        </a:solidFill>
                        <a:effectLst/>
                        <a:latin typeface="+mn-lt"/>
                      </a:endParaRPr>
                    </a:p>
                  </a:txBody>
                  <a:tcPr marL="9525" marR="9525" marT="9525" marB="0" anchor="ctr"/>
                </a:tc>
                <a:tc>
                  <a:txBody>
                    <a:bodyPr/>
                    <a:lstStyle/>
                    <a:p>
                      <a:pPr algn="l"/>
                      <a:r>
                        <a:rPr lang="tr-TR" sz="1800" baseline="0" dirty="0" smtClean="0">
                          <a:latin typeface="+mn-lt"/>
                        </a:rPr>
                        <a:t>İşbirliğimiz devam etmektedir. </a:t>
                      </a:r>
                      <a:endParaRPr lang="tr-TR" sz="1800" dirty="0">
                        <a:latin typeface="+mn-lt"/>
                      </a:endParaRPr>
                    </a:p>
                  </a:txBody>
                  <a:tcPr/>
                </a:tc>
                <a:extLst>
                  <a:ext uri="{0D108BD9-81ED-4DB2-BD59-A6C34878D82A}">
                    <a16:rowId xmlns:a16="http://schemas.microsoft.com/office/drawing/2014/main" val="396551443"/>
                  </a:ext>
                </a:extLst>
              </a:tr>
              <a:tr h="731520">
                <a:tc>
                  <a:txBody>
                    <a:bodyPr/>
                    <a:lstStyle/>
                    <a:p>
                      <a:pPr algn="l" fontAlgn="ctr"/>
                      <a:r>
                        <a:rPr lang="tr-TR" sz="1800" b="0" i="0" u="none" strike="noStrike" dirty="0" smtClean="0">
                          <a:solidFill>
                            <a:srgbClr val="000000"/>
                          </a:solidFill>
                          <a:effectLst/>
                          <a:latin typeface="+mn-lt"/>
                        </a:rPr>
                        <a:t>Yabancı Diller Yüksekokul çalışanları</a:t>
                      </a:r>
                      <a:endParaRPr lang="en-US" sz="1800" b="0" i="0" u="none" strike="noStrike" dirty="0">
                        <a:solidFill>
                          <a:srgbClr val="000000"/>
                        </a:solidFill>
                        <a:effectLst/>
                        <a:latin typeface="+mn-lt"/>
                      </a:endParaRPr>
                    </a:p>
                  </a:txBody>
                  <a:tcPr marL="9525" marR="9525" marT="9525" marB="0" anchor="ctr"/>
                </a:tc>
                <a:tc>
                  <a:txBody>
                    <a:bodyPr/>
                    <a:lstStyle/>
                    <a:p>
                      <a:pPr algn="l" fontAlgn="ctr"/>
                      <a:r>
                        <a:rPr lang="en-US" sz="1800" b="0" i="0" u="none" strike="noStrike" dirty="0" err="1">
                          <a:solidFill>
                            <a:srgbClr val="000000"/>
                          </a:solidFill>
                          <a:effectLst/>
                          <a:latin typeface="+mn-lt"/>
                        </a:rPr>
                        <a:t>Motivasyon</a:t>
                      </a:r>
                      <a:r>
                        <a:rPr lang="en-US" sz="1800" b="0" i="0" u="none" strike="noStrike" dirty="0" smtClean="0">
                          <a:solidFill>
                            <a:srgbClr val="000000"/>
                          </a:solidFill>
                          <a:effectLst/>
                          <a:latin typeface="+mn-lt"/>
                        </a:rPr>
                        <a:t>, </a:t>
                      </a:r>
                      <a:r>
                        <a:rPr lang="en-US" sz="1800" b="0" i="0" u="none" strike="noStrike" dirty="0" err="1" smtClean="0">
                          <a:solidFill>
                            <a:srgbClr val="000000"/>
                          </a:solidFill>
                          <a:effectLst/>
                          <a:latin typeface="+mn-lt"/>
                        </a:rPr>
                        <a:t>kariyer</a:t>
                      </a:r>
                      <a:r>
                        <a:rPr lang="tr-TR" sz="1800" b="0" i="0" u="none" strike="noStrike" dirty="0" smtClean="0">
                          <a:solidFill>
                            <a:srgbClr val="000000"/>
                          </a:solidFill>
                          <a:effectLst/>
                          <a:latin typeface="+mn-lt"/>
                        </a:rPr>
                        <a:t>, ücret, devamlılık</a:t>
                      </a:r>
                      <a:endParaRPr lang="en-US" sz="1800" b="0" i="0" u="none" strike="noStrike" dirty="0">
                        <a:solidFill>
                          <a:srgbClr val="000000"/>
                        </a:solidFill>
                        <a:effectLst/>
                        <a:latin typeface="+mn-lt"/>
                      </a:endParaRPr>
                    </a:p>
                  </a:txBody>
                  <a:tcPr marL="9525" marR="9525" marT="9525" marB="0" anchor="ctr"/>
                </a:tc>
                <a:tc>
                  <a:txBody>
                    <a:bodyPr/>
                    <a:lstStyle/>
                    <a:p>
                      <a:pPr algn="l"/>
                      <a:r>
                        <a:rPr lang="en-US" sz="1800" dirty="0" err="1" smtClean="0">
                          <a:solidFill>
                            <a:schemeClr val="tx1"/>
                          </a:solidFill>
                          <a:latin typeface="+mn-lt"/>
                        </a:rPr>
                        <a:t>Mesleki</a:t>
                      </a:r>
                      <a:r>
                        <a:rPr lang="en-US" sz="1800" dirty="0" smtClean="0">
                          <a:solidFill>
                            <a:schemeClr val="tx1"/>
                          </a:solidFill>
                          <a:latin typeface="+mn-lt"/>
                        </a:rPr>
                        <a:t> </a:t>
                      </a:r>
                      <a:r>
                        <a:rPr lang="en-US" sz="1800" dirty="0" err="1" smtClean="0">
                          <a:solidFill>
                            <a:schemeClr val="tx1"/>
                          </a:solidFill>
                          <a:latin typeface="+mn-lt"/>
                        </a:rPr>
                        <a:t>gelişim</a:t>
                      </a:r>
                      <a:r>
                        <a:rPr lang="en-US" sz="1800" dirty="0" smtClean="0">
                          <a:solidFill>
                            <a:schemeClr val="tx1"/>
                          </a:solidFill>
                          <a:latin typeface="+mn-lt"/>
                        </a:rPr>
                        <a:t> </a:t>
                      </a:r>
                      <a:r>
                        <a:rPr lang="en-US" sz="1800" baseline="0" dirty="0" err="1" smtClean="0">
                          <a:solidFill>
                            <a:schemeClr val="tx1"/>
                          </a:solidFill>
                          <a:latin typeface="+mn-lt"/>
                        </a:rPr>
                        <a:t>eğitimleri</a:t>
                      </a:r>
                      <a:r>
                        <a:rPr lang="en-US" sz="1800" baseline="0" dirty="0" smtClean="0">
                          <a:solidFill>
                            <a:schemeClr val="tx1"/>
                          </a:solidFill>
                          <a:latin typeface="+mn-lt"/>
                        </a:rPr>
                        <a:t> </a:t>
                      </a:r>
                      <a:r>
                        <a:rPr lang="en-US" sz="1800" baseline="0" dirty="0" err="1" smtClean="0">
                          <a:solidFill>
                            <a:schemeClr val="tx1"/>
                          </a:solidFill>
                          <a:latin typeface="+mn-lt"/>
                        </a:rPr>
                        <a:t>yapıldı</a:t>
                      </a:r>
                      <a:r>
                        <a:rPr lang="en-US" sz="1800" baseline="0" dirty="0" smtClean="0">
                          <a:solidFill>
                            <a:schemeClr val="tx1"/>
                          </a:solidFill>
                          <a:latin typeface="+mn-lt"/>
                        </a:rPr>
                        <a:t>.</a:t>
                      </a:r>
                      <a:endParaRPr lang="tr-TR" sz="1800" dirty="0">
                        <a:solidFill>
                          <a:schemeClr val="tx1"/>
                        </a:solidFill>
                        <a:latin typeface="+mn-lt"/>
                      </a:endParaRPr>
                    </a:p>
                  </a:txBody>
                  <a:tcPr/>
                </a:tc>
                <a:extLst>
                  <a:ext uri="{0D108BD9-81ED-4DB2-BD59-A6C34878D82A}">
                    <a16:rowId xmlns:a16="http://schemas.microsoft.com/office/drawing/2014/main" val="4058778619"/>
                  </a:ext>
                </a:extLst>
              </a:tr>
              <a:tr h="458296">
                <a:tc>
                  <a:txBody>
                    <a:bodyPr/>
                    <a:lstStyle/>
                    <a:p>
                      <a:pPr algn="l" fontAlgn="ctr"/>
                      <a:r>
                        <a:rPr lang="en-US" sz="1800" b="0" i="0" u="none" strike="noStrike" dirty="0" smtClean="0">
                          <a:solidFill>
                            <a:srgbClr val="000000"/>
                          </a:solidFill>
                          <a:effectLst/>
                          <a:latin typeface="+mn-lt"/>
                        </a:rPr>
                        <a:t>YÖKAK</a:t>
                      </a:r>
                      <a:endParaRPr lang="en-US" sz="1800" b="0" i="0" u="none" strike="noStrike" dirty="0">
                        <a:solidFill>
                          <a:srgbClr val="000000"/>
                        </a:solidFill>
                        <a:effectLst/>
                        <a:latin typeface="+mn-lt"/>
                      </a:endParaRPr>
                    </a:p>
                  </a:txBody>
                  <a:tcPr marL="7620" marR="7620" marT="7620" marB="0" anchor="ctr"/>
                </a:tc>
                <a:tc>
                  <a:txBody>
                    <a:bodyPr/>
                    <a:lstStyle/>
                    <a:p>
                      <a:r>
                        <a:rPr lang="tr-TR" sz="1800" dirty="0" smtClean="0">
                          <a:latin typeface="+mn-lt"/>
                        </a:rPr>
                        <a:t>Raporlama</a:t>
                      </a:r>
                      <a:endParaRPr lang="tr-TR" sz="1800" dirty="0">
                        <a:latin typeface="+mn-lt"/>
                      </a:endParaRPr>
                    </a:p>
                  </a:txBody>
                  <a:tcPr anchor="ctr"/>
                </a:tc>
                <a:tc>
                  <a:txBody>
                    <a:bodyPr/>
                    <a:lstStyle/>
                    <a:p>
                      <a:r>
                        <a:rPr lang="tr-TR" sz="1800" dirty="0" smtClean="0">
                          <a:latin typeface="+mn-lt"/>
                        </a:rPr>
                        <a:t>Yıllık</a:t>
                      </a:r>
                      <a:r>
                        <a:rPr lang="tr-TR" sz="1800" baseline="0" dirty="0" smtClean="0">
                          <a:latin typeface="+mn-lt"/>
                        </a:rPr>
                        <a:t> faaliyet raporu hazırlandı.</a:t>
                      </a:r>
                      <a:endParaRPr lang="tr-TR" sz="1800" dirty="0">
                        <a:latin typeface="+mn-lt"/>
                      </a:endParaRPr>
                    </a:p>
                  </a:txBody>
                  <a:tcPr anchor="ctr"/>
                </a:tc>
                <a:extLst>
                  <a:ext uri="{0D108BD9-81ED-4DB2-BD59-A6C34878D82A}">
                    <a16:rowId xmlns:a16="http://schemas.microsoft.com/office/drawing/2014/main" val="494431815"/>
                  </a:ext>
                </a:extLst>
              </a:tr>
              <a:tr h="731520">
                <a:tc>
                  <a:txBody>
                    <a:bodyPr/>
                    <a:lstStyle/>
                    <a:p>
                      <a:pPr algn="l" fontAlgn="ctr"/>
                      <a:r>
                        <a:rPr lang="tr-TR" sz="1800" b="0" i="0" u="none" strike="noStrike" dirty="0" smtClean="0">
                          <a:solidFill>
                            <a:schemeClr val="tx1"/>
                          </a:solidFill>
                          <a:effectLst/>
                          <a:latin typeface="+mn-lt"/>
                        </a:rPr>
                        <a:t>Bağımsız</a:t>
                      </a:r>
                      <a:r>
                        <a:rPr lang="tr-TR" sz="1800" b="0" i="0" u="none" strike="noStrike" baseline="0" dirty="0" smtClean="0">
                          <a:solidFill>
                            <a:schemeClr val="tx1"/>
                          </a:solidFill>
                          <a:effectLst/>
                          <a:latin typeface="+mn-lt"/>
                        </a:rPr>
                        <a:t> Akredite </a:t>
                      </a:r>
                      <a:r>
                        <a:rPr lang="en-US" sz="1800" b="0" i="0" u="none" strike="noStrike" baseline="0" dirty="0" err="1" smtClean="0">
                          <a:solidFill>
                            <a:schemeClr val="tx1"/>
                          </a:solidFill>
                          <a:effectLst/>
                          <a:latin typeface="+mn-lt"/>
                        </a:rPr>
                        <a:t>Kuruluşu</a:t>
                      </a:r>
                      <a:endParaRPr lang="en-US" sz="1800" b="0" i="0" u="none" strike="noStrike" dirty="0">
                        <a:solidFill>
                          <a:schemeClr val="tx1"/>
                        </a:solidFill>
                        <a:effectLst/>
                        <a:latin typeface="+mn-lt"/>
                      </a:endParaRPr>
                    </a:p>
                  </a:txBody>
                  <a:tcPr marL="7620" marR="7620" marT="7620" marB="0" anchor="ctr"/>
                </a:tc>
                <a:tc>
                  <a:txBody>
                    <a:bodyPr/>
                    <a:lstStyle/>
                    <a:p>
                      <a:r>
                        <a:rPr lang="tr-TR" sz="1800" dirty="0" smtClean="0">
                          <a:latin typeface="+mn-lt"/>
                        </a:rPr>
                        <a:t>Raporlama, kalite bünyesinde faaliyet gösterme</a:t>
                      </a:r>
                      <a:endParaRPr lang="tr-TR" sz="1800" dirty="0">
                        <a:latin typeface="+mn-lt"/>
                      </a:endParaRPr>
                    </a:p>
                  </a:txBody>
                  <a:tcPr/>
                </a:tc>
                <a:tc>
                  <a:txBody>
                    <a:bodyPr/>
                    <a:lstStyle/>
                    <a:p>
                      <a:r>
                        <a:rPr lang="tr-TR" sz="1800" dirty="0" smtClean="0">
                          <a:latin typeface="+mn-lt"/>
                        </a:rPr>
                        <a:t>Stratejik</a:t>
                      </a:r>
                      <a:r>
                        <a:rPr lang="tr-TR" sz="1800" baseline="0" dirty="0" smtClean="0">
                          <a:latin typeface="+mn-lt"/>
                        </a:rPr>
                        <a:t> plana göre hareket edildi. Gerçekleşen etkinliklere ait memnuniyet anketleri yapıldı.</a:t>
                      </a:r>
                      <a:endParaRPr lang="tr-TR" sz="1800" dirty="0">
                        <a:latin typeface="+mn-lt"/>
                      </a:endParaRPr>
                    </a:p>
                  </a:txBody>
                  <a:tcPr/>
                </a:tc>
                <a:extLst>
                  <a:ext uri="{0D108BD9-81ED-4DB2-BD59-A6C34878D82A}">
                    <a16:rowId xmlns:a16="http://schemas.microsoft.com/office/drawing/2014/main" val="3920661533"/>
                  </a:ext>
                </a:extLst>
              </a:tr>
            </a:tbl>
          </a:graphicData>
        </a:graphic>
      </p:graphicFrame>
      <p:sp>
        <p:nvSpPr>
          <p:cNvPr id="6" name="Metin kutusu 4"/>
          <p:cNvSpPr txBox="1"/>
          <p:nvPr/>
        </p:nvSpPr>
        <p:spPr>
          <a:xfrm>
            <a:off x="2699792" y="0"/>
            <a:ext cx="5688632"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PAYDAŞ BEKLENTİLERİ</a:t>
            </a:r>
            <a:endParaRPr lang="tr-TR" sz="3600" b="1" dirty="0">
              <a:solidFill>
                <a:srgbClr val="FF0000"/>
              </a:solidFill>
              <a:effectLst>
                <a:outerShdw blurRad="38100" dist="38100" dir="2700000" algn="tl">
                  <a:srgbClr val="000000">
                    <a:alpha val="43137"/>
                  </a:srgbClr>
                </a:outerShdw>
              </a:effectLst>
            </a:endParaRPr>
          </a:p>
        </p:txBody>
      </p:sp>
      <p:pic>
        <p:nvPicPr>
          <p:cNvPr id="7" name="Resim 5"/>
          <p:cNvPicPr/>
          <p:nvPr/>
        </p:nvPicPr>
        <p:blipFill>
          <a:blip r:embed="rId2"/>
          <a:stretch>
            <a:fillRect/>
          </a:stretch>
        </p:blipFill>
        <p:spPr>
          <a:xfrm>
            <a:off x="226244" y="92634"/>
            <a:ext cx="2449687" cy="553697"/>
          </a:xfrm>
          <a:prstGeom prst="rect">
            <a:avLst/>
          </a:prstGeom>
        </p:spPr>
      </p:pic>
    </p:spTree>
    <p:extLst>
      <p:ext uri="{BB962C8B-B14F-4D97-AF65-F5344CB8AC3E}">
        <p14:creationId xmlns:p14="http://schemas.microsoft.com/office/powerpoint/2010/main" val="2887915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411760" y="188640"/>
            <a:ext cx="6984776" cy="461665"/>
          </a:xfrm>
          <a:prstGeom prst="rect">
            <a:avLst/>
          </a:prstGeom>
          <a:noFill/>
        </p:spPr>
        <p:txBody>
          <a:bodyPr wrap="square" rtlCol="0">
            <a:spAutoFit/>
          </a:bodyPr>
          <a:lstStyle/>
          <a:p>
            <a:pPr algn="ctr"/>
            <a:r>
              <a:rPr lang="tr-TR" sz="2400" b="1" dirty="0" smtClean="0">
                <a:solidFill>
                  <a:srgbClr val="FF0000"/>
                </a:solidFill>
                <a:effectLst>
                  <a:outerShdw blurRad="38100" dist="38100" dir="2700000" algn="tl">
                    <a:srgbClr val="000000">
                      <a:alpha val="43137"/>
                    </a:srgbClr>
                  </a:outerShdw>
                </a:effectLst>
              </a:rPr>
              <a:t>SÜREÇ PERFORMANS GÖSTERGELERİ (SPİK )</a:t>
            </a:r>
            <a:endParaRPr lang="tr-TR" sz="24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6</a:t>
            </a:fld>
            <a:endParaRPr lang="tr-TR"/>
          </a:p>
        </p:txBody>
      </p:sp>
      <p:pic>
        <p:nvPicPr>
          <p:cNvPr id="6" name="Resim 5"/>
          <p:cNvPicPr/>
          <p:nvPr/>
        </p:nvPicPr>
        <p:blipFill>
          <a:blip r:embed="rId2"/>
          <a:stretch>
            <a:fillRect/>
          </a:stretch>
        </p:blipFill>
        <p:spPr>
          <a:xfrm>
            <a:off x="179512" y="198074"/>
            <a:ext cx="2448272" cy="461665"/>
          </a:xfrm>
          <a:prstGeom prst="rect">
            <a:avLst/>
          </a:prstGeom>
        </p:spPr>
      </p:pic>
      <p:pic>
        <p:nvPicPr>
          <p:cNvPr id="8" name="Resim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87099" y="10365100"/>
            <a:ext cx="601703" cy="540249"/>
          </a:xfrm>
          <a:prstGeom prst="rect">
            <a:avLst/>
          </a:prstGeom>
          <a:noFill/>
          <a:extLst>
            <a:ext uri="{909E8E84-426E-40DD-AFC4-6F175D3DCCD1}">
              <a14:hiddenFill xmlns:a14="http://schemas.microsoft.com/office/drawing/2010/main">
                <a:solidFill>
                  <a:srgbClr val="FFFFFF"/>
                </a:solidFill>
              </a14:hiddenFill>
            </a:ext>
          </a:extLst>
        </p:spPr>
      </p:pic>
      <p:pic>
        <p:nvPicPr>
          <p:cNvPr id="9" name="Resim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064478" y="11100114"/>
            <a:ext cx="826437" cy="618262"/>
          </a:xfrm>
          <a:prstGeom prst="rect">
            <a:avLst/>
          </a:prstGeom>
          <a:noFill/>
          <a:extLst>
            <a:ext uri="{909E8E84-426E-40DD-AFC4-6F175D3DCCD1}">
              <a14:hiddenFill xmlns:a14="http://schemas.microsoft.com/office/drawing/2010/main">
                <a:solidFill>
                  <a:srgbClr val="FFFFFF"/>
                </a:solidFill>
              </a14:hiddenFill>
            </a:ext>
          </a:extLst>
        </p:spPr>
      </p:pic>
      <p:pic>
        <p:nvPicPr>
          <p:cNvPr id="10" name="Resim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517483" y="10868339"/>
            <a:ext cx="792606" cy="612412"/>
          </a:xfrm>
          <a:prstGeom prst="rect">
            <a:avLst/>
          </a:prstGeom>
          <a:noFill/>
          <a:extLst>
            <a:ext uri="{909E8E84-426E-40DD-AFC4-6F175D3DCCD1}">
              <a14:hiddenFill xmlns:a14="http://schemas.microsoft.com/office/drawing/2010/main">
                <a:solidFill>
                  <a:srgbClr val="FFFFFF"/>
                </a:solidFill>
              </a14:hiddenFill>
            </a:ext>
          </a:extLst>
        </p:spPr>
      </p:pic>
      <p:pic>
        <p:nvPicPr>
          <p:cNvPr id="11" name="Resim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363088" y="10279376"/>
            <a:ext cx="932761" cy="668972"/>
          </a:xfrm>
          <a:prstGeom prst="rect">
            <a:avLst/>
          </a:prstGeom>
          <a:noFill/>
          <a:extLst>
            <a:ext uri="{909E8E84-426E-40DD-AFC4-6F175D3DCCD1}">
              <a14:hiddenFill xmlns:a14="http://schemas.microsoft.com/office/drawing/2010/main">
                <a:solidFill>
                  <a:srgbClr val="FFFFFF"/>
                </a:solidFill>
              </a14:hiddenFill>
            </a:ext>
          </a:extLst>
        </p:spPr>
      </p:pic>
      <p:pic>
        <p:nvPicPr>
          <p:cNvPr id="12" name="Resim 6"/>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339761" y="11219176"/>
            <a:ext cx="352806" cy="31595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3" name="Table 12"/>
          <p:cNvGraphicFramePr>
            <a:graphicFrameLocks noGrp="1"/>
          </p:cNvGraphicFramePr>
          <p:nvPr>
            <p:extLst>
              <p:ext uri="{D42A27DB-BD31-4B8C-83A1-F6EECF244321}">
                <p14:modId xmlns:p14="http://schemas.microsoft.com/office/powerpoint/2010/main" val="2551766878"/>
              </p:ext>
            </p:extLst>
          </p:nvPr>
        </p:nvGraphicFramePr>
        <p:xfrm>
          <a:off x="179509" y="764703"/>
          <a:ext cx="8807589" cy="6073444"/>
        </p:xfrm>
        <a:graphic>
          <a:graphicData uri="http://schemas.openxmlformats.org/drawingml/2006/table">
            <a:tbl>
              <a:tblPr/>
              <a:tblGrid>
                <a:gridCol w="288957">
                  <a:extLst>
                    <a:ext uri="{9D8B030D-6E8A-4147-A177-3AD203B41FA5}">
                      <a16:colId xmlns:a16="http://schemas.microsoft.com/office/drawing/2014/main" val="1872417989"/>
                    </a:ext>
                  </a:extLst>
                </a:gridCol>
                <a:gridCol w="1614375">
                  <a:extLst>
                    <a:ext uri="{9D8B030D-6E8A-4147-A177-3AD203B41FA5}">
                      <a16:colId xmlns:a16="http://schemas.microsoft.com/office/drawing/2014/main" val="4144891498"/>
                    </a:ext>
                  </a:extLst>
                </a:gridCol>
                <a:gridCol w="79046">
                  <a:extLst>
                    <a:ext uri="{9D8B030D-6E8A-4147-A177-3AD203B41FA5}">
                      <a16:colId xmlns:a16="http://schemas.microsoft.com/office/drawing/2014/main" val="932755256"/>
                    </a:ext>
                  </a:extLst>
                </a:gridCol>
                <a:gridCol w="584633">
                  <a:extLst>
                    <a:ext uri="{9D8B030D-6E8A-4147-A177-3AD203B41FA5}">
                      <a16:colId xmlns:a16="http://schemas.microsoft.com/office/drawing/2014/main" val="3057374216"/>
                    </a:ext>
                  </a:extLst>
                </a:gridCol>
                <a:gridCol w="546555">
                  <a:extLst>
                    <a:ext uri="{9D8B030D-6E8A-4147-A177-3AD203B41FA5}">
                      <a16:colId xmlns:a16="http://schemas.microsoft.com/office/drawing/2014/main" val="1718309014"/>
                    </a:ext>
                  </a:extLst>
                </a:gridCol>
                <a:gridCol w="403197">
                  <a:extLst>
                    <a:ext uri="{9D8B030D-6E8A-4147-A177-3AD203B41FA5}">
                      <a16:colId xmlns:a16="http://schemas.microsoft.com/office/drawing/2014/main" val="2769990009"/>
                    </a:ext>
                  </a:extLst>
                </a:gridCol>
                <a:gridCol w="342716">
                  <a:extLst>
                    <a:ext uri="{9D8B030D-6E8A-4147-A177-3AD203B41FA5}">
                      <a16:colId xmlns:a16="http://schemas.microsoft.com/office/drawing/2014/main" val="1492067107"/>
                    </a:ext>
                  </a:extLst>
                </a:gridCol>
                <a:gridCol w="342716">
                  <a:extLst>
                    <a:ext uri="{9D8B030D-6E8A-4147-A177-3AD203B41FA5}">
                      <a16:colId xmlns:a16="http://schemas.microsoft.com/office/drawing/2014/main" val="4014000594"/>
                    </a:ext>
                  </a:extLst>
                </a:gridCol>
                <a:gridCol w="342716">
                  <a:extLst>
                    <a:ext uri="{9D8B030D-6E8A-4147-A177-3AD203B41FA5}">
                      <a16:colId xmlns:a16="http://schemas.microsoft.com/office/drawing/2014/main" val="1452324682"/>
                    </a:ext>
                  </a:extLst>
                </a:gridCol>
                <a:gridCol w="342716">
                  <a:extLst>
                    <a:ext uri="{9D8B030D-6E8A-4147-A177-3AD203B41FA5}">
                      <a16:colId xmlns:a16="http://schemas.microsoft.com/office/drawing/2014/main" val="2452326786"/>
                    </a:ext>
                  </a:extLst>
                </a:gridCol>
                <a:gridCol w="342716">
                  <a:extLst>
                    <a:ext uri="{9D8B030D-6E8A-4147-A177-3AD203B41FA5}">
                      <a16:colId xmlns:a16="http://schemas.microsoft.com/office/drawing/2014/main" val="3352816639"/>
                    </a:ext>
                  </a:extLst>
                </a:gridCol>
                <a:gridCol w="358396">
                  <a:extLst>
                    <a:ext uri="{9D8B030D-6E8A-4147-A177-3AD203B41FA5}">
                      <a16:colId xmlns:a16="http://schemas.microsoft.com/office/drawing/2014/main" val="3149025959"/>
                    </a:ext>
                  </a:extLst>
                </a:gridCol>
                <a:gridCol w="304636">
                  <a:extLst>
                    <a:ext uri="{9D8B030D-6E8A-4147-A177-3AD203B41FA5}">
                      <a16:colId xmlns:a16="http://schemas.microsoft.com/office/drawing/2014/main" val="120904961"/>
                    </a:ext>
                  </a:extLst>
                </a:gridCol>
                <a:gridCol w="288957">
                  <a:extLst>
                    <a:ext uri="{9D8B030D-6E8A-4147-A177-3AD203B41FA5}">
                      <a16:colId xmlns:a16="http://schemas.microsoft.com/office/drawing/2014/main" val="1960117477"/>
                    </a:ext>
                  </a:extLst>
                </a:gridCol>
                <a:gridCol w="385277">
                  <a:extLst>
                    <a:ext uri="{9D8B030D-6E8A-4147-A177-3AD203B41FA5}">
                      <a16:colId xmlns:a16="http://schemas.microsoft.com/office/drawing/2014/main" val="2292804187"/>
                    </a:ext>
                  </a:extLst>
                </a:gridCol>
                <a:gridCol w="367357">
                  <a:extLst>
                    <a:ext uri="{9D8B030D-6E8A-4147-A177-3AD203B41FA5}">
                      <a16:colId xmlns:a16="http://schemas.microsoft.com/office/drawing/2014/main" val="3361533782"/>
                    </a:ext>
                  </a:extLst>
                </a:gridCol>
                <a:gridCol w="331517">
                  <a:extLst>
                    <a:ext uri="{9D8B030D-6E8A-4147-A177-3AD203B41FA5}">
                      <a16:colId xmlns:a16="http://schemas.microsoft.com/office/drawing/2014/main" val="2652293870"/>
                    </a:ext>
                  </a:extLst>
                </a:gridCol>
                <a:gridCol w="367357">
                  <a:extLst>
                    <a:ext uri="{9D8B030D-6E8A-4147-A177-3AD203B41FA5}">
                      <a16:colId xmlns:a16="http://schemas.microsoft.com/office/drawing/2014/main" val="2766281896"/>
                    </a:ext>
                  </a:extLst>
                </a:gridCol>
                <a:gridCol w="456955">
                  <a:extLst>
                    <a:ext uri="{9D8B030D-6E8A-4147-A177-3AD203B41FA5}">
                      <a16:colId xmlns:a16="http://schemas.microsoft.com/office/drawing/2014/main" val="1190215173"/>
                    </a:ext>
                  </a:extLst>
                </a:gridCol>
                <a:gridCol w="367357">
                  <a:extLst>
                    <a:ext uri="{9D8B030D-6E8A-4147-A177-3AD203B41FA5}">
                      <a16:colId xmlns:a16="http://schemas.microsoft.com/office/drawing/2014/main" val="3175408078"/>
                    </a:ext>
                  </a:extLst>
                </a:gridCol>
                <a:gridCol w="349437">
                  <a:extLst>
                    <a:ext uri="{9D8B030D-6E8A-4147-A177-3AD203B41FA5}">
                      <a16:colId xmlns:a16="http://schemas.microsoft.com/office/drawing/2014/main" val="729554448"/>
                    </a:ext>
                  </a:extLst>
                </a:gridCol>
              </a:tblGrid>
              <a:tr h="125151">
                <a:tc rowSpan="2" gridSpan="4">
                  <a:txBody>
                    <a:bodyPr/>
                    <a:lstStyle/>
                    <a:p>
                      <a:pPr algn="l" fontAlgn="ctr"/>
                      <a:r>
                        <a:rPr lang="en-US" sz="600" b="1" i="0" u="none" strike="noStrike" dirty="0">
                          <a:solidFill>
                            <a:srgbClr val="FFFFFF"/>
                          </a:solidFill>
                          <a:effectLst/>
                          <a:latin typeface="Tahoma" panose="020B0604030504040204" pitchFamily="34" charset="0"/>
                        </a:rPr>
                        <a:t>SÜREÇ ADI: YDYO</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gridSpan="2">
                  <a:txBody>
                    <a:bodyPr/>
                    <a:lstStyle/>
                    <a:p>
                      <a:pPr algn="ctr" fontAlgn="ctr"/>
                      <a:r>
                        <a:rPr lang="en-US" sz="600" b="1" i="0" u="none" strike="noStrike">
                          <a:solidFill>
                            <a:srgbClr val="FFFFFF"/>
                          </a:solidFill>
                          <a:effectLst/>
                          <a:latin typeface="Tahoma" panose="020B0604030504040204" pitchFamily="34" charset="0"/>
                        </a:rPr>
                        <a:t>Süreç No</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hMerge="1">
                  <a:txBody>
                    <a:bodyPr/>
                    <a:lstStyle/>
                    <a:p>
                      <a:endParaRPr lang="en-US"/>
                    </a:p>
                  </a:txBody>
                  <a:tcPr/>
                </a:tc>
                <a:tc rowSpan="2" gridSpan="12">
                  <a:txBody>
                    <a:bodyPr/>
                    <a:lstStyle/>
                    <a:p>
                      <a:pPr algn="ctr" fontAlgn="ctr"/>
                      <a:r>
                        <a:rPr lang="en-US" sz="600" b="1" i="0" u="none" strike="noStrike">
                          <a:solidFill>
                            <a:srgbClr val="000000"/>
                          </a:solidFill>
                          <a:effectLst/>
                          <a:latin typeface="Tahoma" panose="020B0604030504040204" pitchFamily="34" charset="0"/>
                        </a:rPr>
                        <a:t>2020 GERÇEKLEŞEN GÖSTERGELERİ</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3">
                  <a:txBody>
                    <a:bodyPr/>
                    <a:lstStyle/>
                    <a:p>
                      <a:pPr algn="ctr" fontAlgn="ctr"/>
                      <a:r>
                        <a:rPr lang="en-US" sz="600" b="1" i="0" u="none" strike="noStrike">
                          <a:solidFill>
                            <a:srgbClr val="000000"/>
                          </a:solidFill>
                          <a:effectLst/>
                          <a:latin typeface="Tahoma" panose="020B0604030504040204" pitchFamily="34" charset="0"/>
                        </a:rPr>
                        <a:t>Toplam/           Ortalama </a:t>
                      </a:r>
                      <a:br>
                        <a:rPr lang="en-US" sz="600" b="1" i="0" u="none" strike="noStrike">
                          <a:solidFill>
                            <a:srgbClr val="000000"/>
                          </a:solidFill>
                          <a:effectLst/>
                          <a:latin typeface="Tahoma" panose="020B0604030504040204" pitchFamily="34" charset="0"/>
                        </a:rPr>
                      </a:br>
                      <a:r>
                        <a:rPr lang="en-US" sz="600" b="1" i="0" u="none" strike="noStrike">
                          <a:solidFill>
                            <a:srgbClr val="000000"/>
                          </a:solidFill>
                          <a:effectLst/>
                          <a:latin typeface="Tahoma" panose="020B0604030504040204" pitchFamily="34" charset="0"/>
                        </a:rPr>
                        <a:t>(% - Adet - Gün - Kişi - TL)</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3">
                  <a:txBody>
                    <a:bodyPr/>
                    <a:lstStyle/>
                    <a:p>
                      <a:pPr algn="ctr" fontAlgn="ctr"/>
                      <a:r>
                        <a:rPr lang="en-US" sz="600" b="1" i="0" u="none" strike="noStrike">
                          <a:solidFill>
                            <a:srgbClr val="000000"/>
                          </a:solidFill>
                          <a:effectLst/>
                          <a:latin typeface="Tahoma" panose="020B0604030504040204" pitchFamily="34" charset="0"/>
                        </a:rPr>
                        <a:t> Başarı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3">
                  <a:txBody>
                    <a:bodyPr/>
                    <a:lstStyle/>
                    <a:p>
                      <a:pPr algn="ctr" fontAlgn="ctr"/>
                      <a:r>
                        <a:rPr lang="en-US" sz="600" b="1" i="0" u="none" strike="noStrike">
                          <a:solidFill>
                            <a:srgbClr val="000000"/>
                          </a:solidFill>
                          <a:effectLst/>
                          <a:latin typeface="Tahoma" panose="020B0604030504040204" pitchFamily="34" charset="0"/>
                        </a:rPr>
                        <a:t>DF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extLst>
                  <a:ext uri="{0D108BD9-81ED-4DB2-BD59-A6C34878D82A}">
                    <a16:rowId xmlns:a16="http://schemas.microsoft.com/office/drawing/2014/main" val="100858798"/>
                  </a:ext>
                </a:extLst>
              </a:tr>
              <a:tr h="104291">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2">
                  <a:txBody>
                    <a:bodyPr/>
                    <a:lstStyle/>
                    <a:p>
                      <a:pPr algn="ctr" fontAlgn="ctr"/>
                      <a:r>
                        <a:rPr lang="en-US" sz="600" b="1" i="0" u="none" strike="noStrike">
                          <a:solidFill>
                            <a:srgbClr val="FFFFFF"/>
                          </a:solidFill>
                          <a:effectLst/>
                          <a:latin typeface="Tahoma" panose="020B0604030504040204" pitchFamily="34" charset="0"/>
                        </a:rPr>
                        <a:t> </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hMerge="1">
                  <a:txBody>
                    <a:bodyPr/>
                    <a:lstStyle/>
                    <a:p>
                      <a:endParaRPr lang="en-US"/>
                    </a:p>
                  </a:txBody>
                  <a:tcPr/>
                </a:tc>
                <a:tc gridSpan="12"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060675773"/>
                  </a:ext>
                </a:extLst>
              </a:tr>
              <a:tr h="354593">
                <a:tc>
                  <a:txBody>
                    <a:bodyPr/>
                    <a:lstStyle/>
                    <a:p>
                      <a:pPr algn="ctr" fontAlgn="ctr"/>
                      <a:r>
                        <a:rPr lang="en-US" sz="600" b="1" i="0" u="none" strike="noStrike">
                          <a:solidFill>
                            <a:srgbClr val="FFFFFF"/>
                          </a:solidFill>
                          <a:effectLst/>
                          <a:latin typeface="Tahoma" panose="020B0604030504040204" pitchFamily="34" charset="0"/>
                        </a:rPr>
                        <a:t>Sıra No</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gridSpan="2">
                  <a:txBody>
                    <a:bodyPr/>
                    <a:lstStyle/>
                    <a:p>
                      <a:pPr algn="ctr" fontAlgn="ctr"/>
                      <a:r>
                        <a:rPr lang="en-US" sz="600" b="1" i="0" u="none" strike="noStrike">
                          <a:solidFill>
                            <a:srgbClr val="FFFFFF"/>
                          </a:solidFill>
                          <a:effectLst/>
                          <a:latin typeface="Tahoma" panose="020B0604030504040204" pitchFamily="34" charset="0"/>
                        </a:rPr>
                        <a:t>Performans Kriteri</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n-US"/>
                    </a:p>
                  </a:txBody>
                  <a:tcPr/>
                </a:tc>
                <a:tc>
                  <a:txBody>
                    <a:bodyPr/>
                    <a:lstStyle/>
                    <a:p>
                      <a:pPr algn="ctr" fontAlgn="ctr"/>
                      <a:r>
                        <a:rPr lang="en-US" sz="600" b="1" i="0" u="none" strike="noStrike">
                          <a:solidFill>
                            <a:srgbClr val="FFFFFF"/>
                          </a:solidFill>
                          <a:effectLst/>
                          <a:latin typeface="Tahoma" panose="020B0604030504040204" pitchFamily="34" charset="0"/>
                        </a:rPr>
                        <a:t>İlgili Olduğu Stratejik Faaliyet No</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n-US" sz="600" b="1" i="0" u="none" strike="noStrike">
                          <a:solidFill>
                            <a:srgbClr val="FFFFFF"/>
                          </a:solidFill>
                          <a:effectLst/>
                          <a:latin typeface="Tahoma" panose="020B0604030504040204" pitchFamily="34" charset="0"/>
                        </a:rPr>
                        <a:t>2019 Gerçekleşen</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n-US" sz="600" b="1" i="0" u="none" strike="noStrike" dirty="0">
                          <a:solidFill>
                            <a:srgbClr val="FFFFFF"/>
                          </a:solidFill>
                          <a:effectLst/>
                          <a:latin typeface="Tahoma" panose="020B0604030504040204" pitchFamily="34" charset="0"/>
                        </a:rPr>
                        <a:t>2020 </a:t>
                      </a:r>
                      <a:r>
                        <a:rPr lang="en-US" sz="600" b="1" i="0" u="none" strike="noStrike" dirty="0" err="1">
                          <a:solidFill>
                            <a:srgbClr val="FFFFFF"/>
                          </a:solidFill>
                          <a:effectLst/>
                          <a:latin typeface="Tahoma" panose="020B0604030504040204" pitchFamily="34" charset="0"/>
                        </a:rPr>
                        <a:t>Hedef</a:t>
                      </a:r>
                      <a:endParaRPr lang="en-US" sz="600" b="1" i="0" u="none" strike="noStrike" dirty="0">
                        <a:solidFill>
                          <a:srgbClr val="FFFFFF"/>
                        </a:solidFill>
                        <a:effectLst/>
                        <a:latin typeface="Tahoma" panose="020B0604030504040204" pitchFamily="34" charset="0"/>
                      </a:endParaRP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n-US" sz="600" b="1" i="0" u="none" strike="noStrike">
                          <a:solidFill>
                            <a:srgbClr val="000000"/>
                          </a:solidFill>
                          <a:effectLst/>
                          <a:latin typeface="Tahoma" panose="020B0604030504040204" pitchFamily="34" charset="0"/>
                        </a:rPr>
                        <a:t>Ocak</a:t>
                      </a:r>
                    </a:p>
                  </a:txBody>
                  <a:tcPr marL="0" marR="0" marT="0" marB="0" vert="vert270" anchor="ctr">
                    <a:lnL w="6350" cap="flat" cmpd="sng" algn="ctr">
                      <a:solidFill>
                        <a:srgbClr val="EEECE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600" b="1" i="0" u="none" strike="noStrike">
                          <a:solidFill>
                            <a:srgbClr val="000000"/>
                          </a:solidFill>
                          <a:effectLst/>
                          <a:latin typeface="Tahoma" panose="020B0604030504040204" pitchFamily="34" charset="0"/>
                        </a:rPr>
                        <a:t>Şubat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600" b="1" i="0" u="none" strike="noStrike">
                          <a:solidFill>
                            <a:srgbClr val="000000"/>
                          </a:solidFill>
                          <a:effectLst/>
                          <a:latin typeface="Tahoma" panose="020B0604030504040204" pitchFamily="34" charset="0"/>
                        </a:rPr>
                        <a:t>Mart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600" b="1" i="0" u="none" strike="noStrike">
                          <a:solidFill>
                            <a:srgbClr val="000000"/>
                          </a:solidFill>
                          <a:effectLst/>
                          <a:latin typeface="Tahoma" panose="020B0604030504040204" pitchFamily="34" charset="0"/>
                        </a:rPr>
                        <a:t>Nisan</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600" b="1" i="0" u="none" strike="noStrike">
                          <a:solidFill>
                            <a:srgbClr val="000000"/>
                          </a:solidFill>
                          <a:effectLst/>
                          <a:latin typeface="Tahoma" panose="020B0604030504040204" pitchFamily="34" charset="0"/>
                        </a:rPr>
                        <a:t>Mayıs</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600" b="1" i="0" u="none" strike="noStrike">
                          <a:solidFill>
                            <a:srgbClr val="000000"/>
                          </a:solidFill>
                          <a:effectLst/>
                          <a:latin typeface="Tahoma" panose="020B0604030504040204" pitchFamily="34" charset="0"/>
                        </a:rPr>
                        <a:t>Haziran</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600" b="1" i="0" u="none" strike="noStrike">
                          <a:solidFill>
                            <a:srgbClr val="000000"/>
                          </a:solidFill>
                          <a:effectLst/>
                          <a:latin typeface="Tahoma" panose="020B0604030504040204" pitchFamily="34" charset="0"/>
                        </a:rPr>
                        <a:t>Temmuz</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600" b="1" i="0" u="none" strike="noStrike">
                          <a:solidFill>
                            <a:srgbClr val="000000"/>
                          </a:solidFill>
                          <a:effectLst/>
                          <a:latin typeface="Tahoma" panose="020B0604030504040204" pitchFamily="34" charset="0"/>
                        </a:rPr>
                        <a:t>Ağustos</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600" b="1" i="0" u="none" strike="noStrike">
                          <a:solidFill>
                            <a:srgbClr val="000000"/>
                          </a:solidFill>
                          <a:effectLst/>
                          <a:latin typeface="Tahoma" panose="020B0604030504040204" pitchFamily="34" charset="0"/>
                        </a:rPr>
                        <a:t>Eylül</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600" b="1" i="0" u="none" strike="noStrike">
                          <a:solidFill>
                            <a:srgbClr val="000000"/>
                          </a:solidFill>
                          <a:effectLst/>
                          <a:latin typeface="Tahoma" panose="020B0604030504040204" pitchFamily="34" charset="0"/>
                        </a:rPr>
                        <a:t>Ekim</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600" b="1" i="0" u="none" strike="noStrike">
                          <a:solidFill>
                            <a:srgbClr val="000000"/>
                          </a:solidFill>
                          <a:effectLst/>
                          <a:latin typeface="Tahoma" panose="020B0604030504040204" pitchFamily="34" charset="0"/>
                        </a:rPr>
                        <a:t>Kasım</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n-US" sz="600" b="1" i="0" u="none" strike="noStrike">
                          <a:solidFill>
                            <a:srgbClr val="000000"/>
                          </a:solidFill>
                          <a:effectLst/>
                          <a:latin typeface="Tahoma" panose="020B0604030504040204" pitchFamily="34" charset="0"/>
                        </a:rPr>
                        <a:t>Aralık</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851367588"/>
                  </a:ext>
                </a:extLst>
              </a:tr>
              <a:tr h="215463">
                <a:tc>
                  <a:txBody>
                    <a:bodyPr/>
                    <a:lstStyle/>
                    <a:p>
                      <a:pPr algn="ctr" fontAlgn="ctr"/>
                      <a:r>
                        <a:rPr lang="en-US" sz="700" b="0" i="0" u="none" strike="noStrike">
                          <a:solidFill>
                            <a:srgbClr val="000000"/>
                          </a:solidFill>
                          <a:effectLst/>
                          <a:latin typeface="Tahoma" panose="020B060403050404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700" b="0" i="0" u="none" strike="noStrike">
                          <a:solidFill>
                            <a:srgbClr val="000000"/>
                          </a:solidFill>
                          <a:effectLst/>
                          <a:latin typeface="Tahoma" panose="020B0604030504040204" pitchFamily="34" charset="0"/>
                        </a:rPr>
                        <a:t>Öğrenci Memnuniyet Oranı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ctr" fontAlgn="ctr"/>
                      <a:r>
                        <a:rPr lang="en-US" sz="700" b="0" i="0" u="none" strike="noStrike">
                          <a:solidFill>
                            <a:srgbClr val="000000"/>
                          </a:solidFill>
                          <a:effectLst/>
                          <a:latin typeface="Tahoma" panose="020B0604030504040204" pitchFamily="34" charset="0"/>
                        </a:rPr>
                        <a:t>1.1.1.-2.2.6-2.2.8-2.2.9.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effectLst/>
                          <a:latin typeface="Tahoma" panose="020B0604030504040204" pitchFamily="34" charset="0"/>
                        </a:rPr>
                        <a:t>92.5%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dirty="0">
                          <a:solidFill>
                            <a:srgbClr val="000000"/>
                          </a:solidFill>
                          <a:effectLst/>
                          <a:latin typeface="Tahoma" panose="020B0604030504040204" pitchFamily="34" charset="0"/>
                        </a:rPr>
                        <a:t>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dirty="0">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88.4%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Tahoma" panose="020B0604030504040204" pitchFamily="34" charset="0"/>
                        </a:rPr>
                        <a:t>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Tahoma" panose="020B0604030504040204" pitchFamily="34" charset="0"/>
                        </a:rPr>
                        <a:t>87.2%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121%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en-US"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732073089"/>
                  </a:ext>
                </a:extLst>
              </a:tr>
              <a:tr h="215463">
                <a:tc>
                  <a:txBody>
                    <a:bodyPr/>
                    <a:lstStyle/>
                    <a:p>
                      <a:pPr algn="ctr" fontAlgn="ctr"/>
                      <a:r>
                        <a:rPr lang="en-US"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700" b="0" i="0" u="none" strike="noStrike" dirty="0" err="1">
                          <a:solidFill>
                            <a:srgbClr val="000000"/>
                          </a:solidFill>
                          <a:effectLst/>
                          <a:latin typeface="Tahoma" panose="020B0604030504040204" pitchFamily="34" charset="0"/>
                        </a:rPr>
                        <a:t>Öğretim</a:t>
                      </a:r>
                      <a:r>
                        <a:rPr lang="en-US" sz="700" b="0" i="0" u="none" strike="noStrike" dirty="0">
                          <a:solidFill>
                            <a:srgbClr val="000000"/>
                          </a:solidFill>
                          <a:effectLst/>
                          <a:latin typeface="Tahoma" panose="020B0604030504040204" pitchFamily="34" charset="0"/>
                        </a:rPr>
                        <a:t> </a:t>
                      </a:r>
                      <a:r>
                        <a:rPr lang="en-US" sz="700" b="0" i="0" u="none" strike="noStrike" dirty="0" err="1">
                          <a:solidFill>
                            <a:srgbClr val="000000"/>
                          </a:solidFill>
                          <a:effectLst/>
                          <a:latin typeface="Tahoma" panose="020B0604030504040204" pitchFamily="34" charset="0"/>
                        </a:rPr>
                        <a:t>Görevlisi</a:t>
                      </a:r>
                      <a:r>
                        <a:rPr lang="en-US" sz="700" b="0" i="0" u="none" strike="noStrike" dirty="0">
                          <a:solidFill>
                            <a:srgbClr val="000000"/>
                          </a:solidFill>
                          <a:effectLst/>
                          <a:latin typeface="Tahoma" panose="020B0604030504040204" pitchFamily="34" charset="0"/>
                        </a:rPr>
                        <a:t> </a:t>
                      </a:r>
                      <a:r>
                        <a:rPr lang="en-US" sz="700" b="0" i="0" u="none" strike="noStrike" dirty="0" err="1">
                          <a:solidFill>
                            <a:srgbClr val="000000"/>
                          </a:solidFill>
                          <a:effectLst/>
                          <a:latin typeface="Tahoma" panose="020B0604030504040204" pitchFamily="34" charset="0"/>
                        </a:rPr>
                        <a:t>memnuniyet</a:t>
                      </a:r>
                      <a:r>
                        <a:rPr lang="en-US" sz="700" b="0" i="0" u="none" strike="noStrike" dirty="0">
                          <a:solidFill>
                            <a:srgbClr val="000000"/>
                          </a:solidFill>
                          <a:effectLst/>
                          <a:latin typeface="Tahoma" panose="020B0604030504040204" pitchFamily="34" charset="0"/>
                        </a:rPr>
                        <a:t> </a:t>
                      </a:r>
                      <a:r>
                        <a:rPr lang="en-US" sz="700" b="0" i="0" u="none" strike="noStrike" dirty="0" err="1">
                          <a:solidFill>
                            <a:srgbClr val="000000"/>
                          </a:solidFill>
                          <a:effectLst/>
                          <a:latin typeface="Tahoma" panose="020B0604030504040204" pitchFamily="34" charset="0"/>
                        </a:rPr>
                        <a:t>oranı</a:t>
                      </a:r>
                      <a:r>
                        <a:rPr lang="en-US" sz="700" b="0" i="0" u="none" strike="noStrike" dirty="0">
                          <a:solidFill>
                            <a:srgbClr val="000000"/>
                          </a:solidFill>
                          <a:effectLst/>
                          <a:latin typeface="Tahoma" panose="020B0604030504040204" pitchFamily="34" charset="0"/>
                        </a:rPr>
                        <a:t> (</a:t>
                      </a:r>
                      <a:r>
                        <a:rPr lang="en-US" sz="700" b="0" i="0" u="none" strike="noStrike" dirty="0" err="1">
                          <a:solidFill>
                            <a:srgbClr val="000000"/>
                          </a:solidFill>
                          <a:effectLst/>
                          <a:latin typeface="Tahoma" panose="020B0604030504040204" pitchFamily="34" charset="0"/>
                        </a:rPr>
                        <a:t>Eğitim</a:t>
                      </a:r>
                      <a:r>
                        <a:rPr lang="en-US" sz="700" b="0" i="0" u="none" strike="noStrike" dirty="0">
                          <a:solidFill>
                            <a:srgbClr val="000000"/>
                          </a:solidFill>
                          <a:effectLst/>
                          <a:latin typeface="Tahoma" panose="020B0604030504040204" pitchFamily="34" charset="0"/>
                        </a:rPr>
                        <a:t> </a:t>
                      </a:r>
                      <a:r>
                        <a:rPr lang="en-US" sz="700" b="0" i="0" u="none" strike="noStrike" dirty="0" err="1">
                          <a:solidFill>
                            <a:srgbClr val="000000"/>
                          </a:solidFill>
                          <a:effectLst/>
                          <a:latin typeface="Tahoma" panose="020B0604030504040204" pitchFamily="34" charset="0"/>
                        </a:rPr>
                        <a:t>ve</a:t>
                      </a:r>
                      <a:r>
                        <a:rPr lang="en-US" sz="700" b="0" i="0" u="none" strike="noStrike" dirty="0">
                          <a:solidFill>
                            <a:srgbClr val="000000"/>
                          </a:solidFill>
                          <a:effectLst/>
                          <a:latin typeface="Tahoma" panose="020B0604030504040204" pitchFamily="34" charset="0"/>
                        </a:rPr>
                        <a:t> </a:t>
                      </a:r>
                      <a:r>
                        <a:rPr lang="en-US" sz="700" b="0" i="0" u="none" strike="noStrike" dirty="0" err="1">
                          <a:solidFill>
                            <a:srgbClr val="000000"/>
                          </a:solidFill>
                          <a:effectLst/>
                          <a:latin typeface="Tahoma" panose="020B0604030504040204" pitchFamily="34" charset="0"/>
                        </a:rPr>
                        <a:t>Etkinliklerden</a:t>
                      </a:r>
                      <a:r>
                        <a:rPr lang="en-US" sz="700" b="0"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ctr" fontAlgn="ctr"/>
                      <a:r>
                        <a:rPr lang="en-US" sz="700" b="0" i="0" u="none" strike="noStrike">
                          <a:solidFill>
                            <a:srgbClr val="000000"/>
                          </a:solidFill>
                          <a:effectLst/>
                          <a:latin typeface="Tahoma" panose="020B0604030504040204" pitchFamily="34" charset="0"/>
                        </a:rPr>
                        <a:t>1.8.1-1.8.2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89.0%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79.50%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93.50%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effectLst/>
                          <a:latin typeface="Tahoma" panose="020B0604030504040204" pitchFamily="34" charset="0"/>
                        </a:rPr>
                        <a:t>92.1%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115%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en-US"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617268417"/>
                  </a:ext>
                </a:extLst>
              </a:tr>
              <a:tr h="177294">
                <a:tc>
                  <a:txBody>
                    <a:bodyPr/>
                    <a:lstStyle/>
                    <a:p>
                      <a:pPr algn="ctr" fontAlgn="ctr"/>
                      <a:r>
                        <a:rPr lang="en-US" sz="700" b="0" i="0" u="none" strike="noStrike">
                          <a:solidFill>
                            <a:srgbClr val="00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700" b="0" i="0" u="none" strike="noStrike" dirty="0">
                          <a:solidFill>
                            <a:srgbClr val="000000"/>
                          </a:solidFill>
                          <a:effectLst/>
                          <a:latin typeface="Tahoma" panose="020B0604030504040204" pitchFamily="34" charset="0"/>
                        </a:rPr>
                        <a:t>ELT </a:t>
                      </a:r>
                      <a:r>
                        <a:rPr lang="en-US" sz="700" b="0" i="0" u="none" strike="noStrike" dirty="0" err="1">
                          <a:solidFill>
                            <a:srgbClr val="000000"/>
                          </a:solidFill>
                          <a:effectLst/>
                          <a:latin typeface="Tahoma" panose="020B0604030504040204" pitchFamily="34" charset="0"/>
                        </a:rPr>
                        <a:t>Konferansı</a:t>
                      </a:r>
                      <a:r>
                        <a:rPr lang="en-US" sz="700" b="0" i="0" u="none" strike="noStrike" dirty="0">
                          <a:solidFill>
                            <a:srgbClr val="000000"/>
                          </a:solidFill>
                          <a:effectLst/>
                          <a:latin typeface="Tahoma" panose="020B0604030504040204" pitchFamily="34" charset="0"/>
                        </a:rPr>
                        <a:t> </a:t>
                      </a:r>
                      <a:r>
                        <a:rPr lang="en-US" sz="700" b="0" i="0" u="none" strike="noStrike" dirty="0" err="1">
                          <a:solidFill>
                            <a:srgbClr val="000000"/>
                          </a:solidFill>
                          <a:effectLst/>
                          <a:latin typeface="Tahoma" panose="020B0604030504040204" pitchFamily="34" charset="0"/>
                        </a:rPr>
                        <a:t>Memnuniyet</a:t>
                      </a:r>
                      <a:r>
                        <a:rPr lang="en-US" sz="700" b="0" i="0" u="none" strike="noStrike" dirty="0">
                          <a:solidFill>
                            <a:srgbClr val="000000"/>
                          </a:solidFill>
                          <a:effectLst/>
                          <a:latin typeface="Tahoma" panose="020B0604030504040204" pitchFamily="34" charset="0"/>
                        </a:rPr>
                        <a:t> </a:t>
                      </a:r>
                      <a:r>
                        <a:rPr lang="en-US" sz="700" b="0" i="0" u="none" strike="noStrike" dirty="0" err="1">
                          <a:solidFill>
                            <a:srgbClr val="000000"/>
                          </a:solidFill>
                          <a:effectLst/>
                          <a:latin typeface="Tahoma" panose="020B0604030504040204" pitchFamily="34" charset="0"/>
                        </a:rPr>
                        <a:t>Oranı</a:t>
                      </a:r>
                      <a:endParaRPr lang="en-US" sz="700" b="0" i="0" u="none" strike="noStrike" dirty="0">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ctr" fontAlgn="ctr"/>
                      <a:r>
                        <a:rPr lang="en-US" sz="700" b="0" i="0" u="none" strike="noStrike">
                          <a:solidFill>
                            <a:srgbClr val="000000"/>
                          </a:solidFill>
                          <a:effectLst/>
                          <a:latin typeface="Tahoma" panose="020B0604030504040204" pitchFamily="34" charset="0"/>
                        </a:rPr>
                        <a:t>1.8.1-1.8.2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79.50%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108%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en-US"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140392080"/>
                  </a:ext>
                </a:extLst>
              </a:tr>
              <a:tr h="215463">
                <a:tc>
                  <a:txBody>
                    <a:bodyPr/>
                    <a:lstStyle/>
                    <a:p>
                      <a:pPr algn="ctr" fontAlgn="ctr"/>
                      <a:r>
                        <a:rPr lang="en-US"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700" b="0" i="0" u="none" strike="noStrike" dirty="0">
                          <a:solidFill>
                            <a:srgbClr val="000000"/>
                          </a:solidFill>
                          <a:effectLst/>
                          <a:latin typeface="Tahoma" panose="020B0604030504040204" pitchFamily="34" charset="0"/>
                        </a:rPr>
                        <a:t>Major </a:t>
                      </a:r>
                      <a:r>
                        <a:rPr lang="en-US" sz="700" b="0" i="0" u="none" strike="noStrike" dirty="0" err="1">
                          <a:solidFill>
                            <a:srgbClr val="000000"/>
                          </a:solidFill>
                          <a:effectLst/>
                          <a:latin typeface="Tahoma" panose="020B0604030504040204" pitchFamily="34" charset="0"/>
                        </a:rPr>
                        <a:t>Hata</a:t>
                      </a:r>
                      <a:r>
                        <a:rPr lang="en-US" sz="700" b="0" i="0" u="none" strike="noStrike" dirty="0">
                          <a:solidFill>
                            <a:srgbClr val="000000"/>
                          </a:solidFill>
                          <a:effectLst/>
                          <a:latin typeface="Tahoma" panose="020B0604030504040204" pitchFamily="34" charset="0"/>
                        </a:rPr>
                        <a:t> </a:t>
                      </a:r>
                      <a:r>
                        <a:rPr lang="en-US" sz="700" b="0" i="0" u="none" strike="noStrike" dirty="0" err="1">
                          <a:solidFill>
                            <a:srgbClr val="000000"/>
                          </a:solidFill>
                          <a:effectLst/>
                          <a:latin typeface="Tahoma" panose="020B0604030504040204" pitchFamily="34" charset="0"/>
                        </a:rPr>
                        <a:t>Sayısı</a:t>
                      </a:r>
                      <a:endParaRPr lang="en-US" sz="700" b="0" i="0" u="none" strike="noStrike" dirty="0">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ctr" fontAlgn="ctr"/>
                      <a:r>
                        <a:rPr lang="en-US" sz="700" b="0" i="0" u="none" strike="noStrike">
                          <a:solidFill>
                            <a:srgbClr val="000000"/>
                          </a:solidFill>
                          <a:effectLst/>
                          <a:latin typeface="Tahoma" panose="020B0604030504040204" pitchFamily="34" charset="0"/>
                        </a:rPr>
                        <a:t>1.3.1.-1.3.3.-1.3.5.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en-US"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705461052"/>
                  </a:ext>
                </a:extLst>
              </a:tr>
              <a:tr h="215463">
                <a:tc>
                  <a:txBody>
                    <a:bodyPr/>
                    <a:lstStyle/>
                    <a:p>
                      <a:pPr algn="ctr" fontAlgn="ctr"/>
                      <a:r>
                        <a:rPr lang="en-US" sz="700" b="0" i="0" u="none" strike="noStrike">
                          <a:solidFill>
                            <a:srgbClr val="00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700" b="0" i="0" u="none" strike="noStrike">
                          <a:solidFill>
                            <a:srgbClr val="000000"/>
                          </a:solidFill>
                          <a:effectLst/>
                          <a:latin typeface="Tahoma" panose="020B0604030504040204" pitchFamily="34" charset="0"/>
                        </a:rPr>
                        <a:t>Düzeltici Faaliyet Kapanma Hızı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ctr" fontAlgn="ctr"/>
                      <a:r>
                        <a:rPr lang="en-US" sz="700" b="0" i="0" u="none" strike="noStrike">
                          <a:solidFill>
                            <a:srgbClr val="000000"/>
                          </a:solidFill>
                          <a:effectLst/>
                          <a:latin typeface="Tahoma" panose="020B0604030504040204" pitchFamily="34" charset="0"/>
                        </a:rPr>
                        <a:t>1.3.1.-1.3.3.-1.3.5.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en-US"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652503212"/>
                  </a:ext>
                </a:extLst>
              </a:tr>
              <a:tr h="177294">
                <a:tc>
                  <a:txBody>
                    <a:bodyPr/>
                    <a:lstStyle/>
                    <a:p>
                      <a:pPr algn="ctr" fontAlgn="ctr"/>
                      <a:r>
                        <a:rPr lang="en-US" sz="700" b="0" i="0" u="none" strike="noStrike">
                          <a:solidFill>
                            <a:srgbClr val="00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700" b="0" i="0" u="none" strike="noStrike">
                          <a:solidFill>
                            <a:srgbClr val="000000"/>
                          </a:solidFill>
                          <a:effectLst/>
                          <a:latin typeface="Tahoma" panose="020B0604030504040204" pitchFamily="34" charset="0"/>
                        </a:rPr>
                        <a:t>Risk Azaltma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ctr" fontAlgn="ctr"/>
                      <a:r>
                        <a:rPr lang="en-US" sz="700" b="0" i="0" u="none" strike="noStrike">
                          <a:solidFill>
                            <a:srgbClr val="000000"/>
                          </a:solidFill>
                          <a:effectLst/>
                          <a:latin typeface="Tahoma" panose="020B0604030504040204" pitchFamily="34" charset="0"/>
                        </a:rPr>
                        <a:t>1.3.1.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28.98%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2.56%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2.56%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5.13%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12.82%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23.07%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105%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en-US"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421400467"/>
                  </a:ext>
                </a:extLst>
              </a:tr>
              <a:tr h="177294">
                <a:tc>
                  <a:txBody>
                    <a:bodyPr/>
                    <a:lstStyle/>
                    <a:p>
                      <a:pPr algn="ctr" fontAlgn="ctr"/>
                      <a:r>
                        <a:rPr lang="en-US" sz="700" b="0" i="0" u="none" strike="noStrike">
                          <a:solidFill>
                            <a:srgbClr val="00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700" b="0" i="0" u="none" strike="noStrike">
                          <a:solidFill>
                            <a:srgbClr val="000000"/>
                          </a:solidFill>
                          <a:effectLst/>
                          <a:latin typeface="Tahoma" panose="020B0604030504040204" pitchFamily="34" charset="0"/>
                        </a:rPr>
                        <a:t>Kalite Hedefleri Gerçekleşme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700" b="0" i="0" u="none" strike="noStrike">
                          <a:solidFill>
                            <a:srgbClr val="000000"/>
                          </a:solidFill>
                          <a:effectLst/>
                          <a:latin typeface="Tahoma" panose="020B0604030504040204" pitchFamily="34" charset="0"/>
                        </a:rPr>
                        <a:t>1.3.1.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en-US"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41485465"/>
                  </a:ext>
                </a:extLst>
              </a:tr>
              <a:tr h="177294">
                <a:tc>
                  <a:txBody>
                    <a:bodyPr/>
                    <a:lstStyle/>
                    <a:p>
                      <a:pPr algn="ctr" fontAlgn="ctr"/>
                      <a:r>
                        <a:rPr lang="en-US" sz="700" b="0" i="0" u="none" strike="noStrike">
                          <a:solidFill>
                            <a:srgbClr val="000000"/>
                          </a:solidFill>
                          <a:effectLst/>
                          <a:latin typeface="Tahoma" panose="020B0604030504040204"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700" b="0" i="0" u="none" strike="noStrike">
                          <a:solidFill>
                            <a:srgbClr val="000000"/>
                          </a:solidFill>
                          <a:effectLst/>
                          <a:latin typeface="Tahoma" panose="020B0604030504040204" pitchFamily="34" charset="0"/>
                        </a:rPr>
                        <a:t>KYS İç Denetim Puanı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700" b="0" i="0" u="none" strike="noStrike">
                          <a:solidFill>
                            <a:srgbClr val="000000"/>
                          </a:solidFill>
                          <a:effectLst/>
                          <a:latin typeface="Tahoma" panose="020B0604030504040204" pitchFamily="34" charset="0"/>
                        </a:rPr>
                        <a:t>1.3.1.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87%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108%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en-US"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543673611"/>
                  </a:ext>
                </a:extLst>
              </a:tr>
              <a:tr h="215463">
                <a:tc>
                  <a:txBody>
                    <a:bodyPr/>
                    <a:lstStyle/>
                    <a:p>
                      <a:pPr algn="ctr" fontAlgn="ctr"/>
                      <a:r>
                        <a:rPr lang="en-US" sz="700" b="0" i="0" u="none" strike="noStrike">
                          <a:solidFill>
                            <a:srgbClr val="00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700" b="0" i="0" u="none" strike="noStrike">
                          <a:solidFill>
                            <a:srgbClr val="000000"/>
                          </a:solidFill>
                          <a:effectLst/>
                          <a:latin typeface="Tahoma" panose="020B0604030504040204" pitchFamily="34" charset="0"/>
                        </a:rPr>
                        <a:t>Şikayet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700" b="0" i="0" u="none" strike="noStrike">
                          <a:solidFill>
                            <a:srgbClr val="000000"/>
                          </a:solidFill>
                          <a:effectLst/>
                          <a:latin typeface="Tahoma" panose="020B0604030504040204" pitchFamily="34" charset="0"/>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en fazla 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en-US"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063479218"/>
                  </a:ext>
                </a:extLst>
              </a:tr>
              <a:tr h="177294">
                <a:tc>
                  <a:txBody>
                    <a:bodyPr/>
                    <a:lstStyle/>
                    <a:p>
                      <a:pPr algn="ctr" fontAlgn="ctr"/>
                      <a:r>
                        <a:rPr lang="en-US" sz="700" b="0" i="0" u="none" strike="noStrike">
                          <a:solidFill>
                            <a:srgbClr val="00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700" b="0" i="0" u="none" strike="noStrike">
                          <a:solidFill>
                            <a:srgbClr val="000000"/>
                          </a:solidFill>
                          <a:effectLst/>
                          <a:latin typeface="Tahoma" panose="020B0604030504040204" pitchFamily="34" charset="0"/>
                        </a:rPr>
                        <a:t>Şikayet Çözüm Memnuniyet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700" b="0" i="0" u="none" strike="noStrike">
                          <a:solidFill>
                            <a:srgbClr val="000000"/>
                          </a:solidFill>
                          <a:effectLst/>
                          <a:latin typeface="Tahoma" panose="020B0604030504040204" pitchFamily="34" charset="0"/>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18189375"/>
                  </a:ext>
                </a:extLst>
              </a:tr>
              <a:tr h="177294">
                <a:tc>
                  <a:txBody>
                    <a:bodyPr/>
                    <a:lstStyle/>
                    <a:p>
                      <a:pPr algn="ctr" fontAlgn="ctr"/>
                      <a:r>
                        <a:rPr lang="en-US" sz="700" b="0" i="0" u="none" strike="noStrike">
                          <a:solidFill>
                            <a:srgbClr val="000000"/>
                          </a:solidFill>
                          <a:effectLst/>
                          <a:latin typeface="Tahoma" panose="020B0604030504040204" pitchFamily="34" charset="0"/>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700" b="0" i="0" u="none" strike="noStrike">
                          <a:solidFill>
                            <a:srgbClr val="000000"/>
                          </a:solidFill>
                          <a:effectLst/>
                          <a:latin typeface="Tahoma" panose="020B0604030504040204" pitchFamily="34" charset="0"/>
                        </a:rPr>
                        <a:t>Şikayete Geri Dönüş/Cevap Verme Süresi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700" b="0" i="0" u="none" strike="noStrike">
                          <a:solidFill>
                            <a:srgbClr val="000000"/>
                          </a:solidFill>
                          <a:effectLst/>
                          <a:latin typeface="Tahoma" panose="020B0604030504040204" pitchFamily="34" charset="0"/>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&lt;=3 gün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1 gün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1 gün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en-US"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903317642"/>
                  </a:ext>
                </a:extLst>
              </a:tr>
              <a:tr h="215463">
                <a:tc>
                  <a:txBody>
                    <a:bodyPr/>
                    <a:lstStyle/>
                    <a:p>
                      <a:pPr algn="ctr" fontAlgn="ctr"/>
                      <a:r>
                        <a:rPr lang="en-US" sz="700" b="0" i="0" u="none" strike="noStrike">
                          <a:solidFill>
                            <a:srgbClr val="000000"/>
                          </a:solidFill>
                          <a:effectLst/>
                          <a:latin typeface="Tahoma" panose="020B0604030504040204" pitchFamily="34" charset="0"/>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700" b="0" i="0" u="none" strike="noStrike">
                          <a:solidFill>
                            <a:srgbClr val="000000"/>
                          </a:solidFill>
                          <a:effectLst/>
                          <a:latin typeface="Tahoma" panose="020B0604030504040204" pitchFamily="34" charset="0"/>
                        </a:rPr>
                        <a:t>Şikayetin Çözümü İçin Öngörülen Süre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700" b="0" i="0" u="none" strike="noStrike">
                          <a:solidFill>
                            <a:srgbClr val="000000"/>
                          </a:solidFill>
                          <a:effectLst/>
                          <a:latin typeface="Tahoma" panose="020B0604030504040204" pitchFamily="34" charset="0"/>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&lt;=14 gün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73424649"/>
                  </a:ext>
                </a:extLst>
              </a:tr>
              <a:tr h="215463">
                <a:tc>
                  <a:txBody>
                    <a:bodyPr/>
                    <a:lstStyle/>
                    <a:p>
                      <a:pPr algn="ctr" fontAlgn="ctr"/>
                      <a:r>
                        <a:rPr lang="en-US" sz="700" b="0" i="0" u="none" strike="noStrike">
                          <a:solidFill>
                            <a:srgbClr val="000000"/>
                          </a:solidFill>
                          <a:effectLst/>
                          <a:latin typeface="Tahoma" panose="020B0604030504040204" pitchFamily="34" charset="0"/>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700" b="0" i="0" u="none" strike="noStrike">
                          <a:solidFill>
                            <a:srgbClr val="000000"/>
                          </a:solidFill>
                          <a:effectLst/>
                          <a:latin typeface="Tahoma" panose="020B0604030504040204" pitchFamily="34" charset="0"/>
                        </a:rPr>
                        <a:t>Çözümün Gerçekleştirildiği Süre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700" b="0" i="0" u="none" strike="noStrike">
                          <a:solidFill>
                            <a:srgbClr val="000000"/>
                          </a:solidFill>
                          <a:effectLst/>
                          <a:latin typeface="Tahoma" panose="020B0604030504040204" pitchFamily="34" charset="0"/>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&lt;=14 gün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89861005"/>
                  </a:ext>
                </a:extLst>
              </a:tr>
              <a:tr h="177294">
                <a:tc>
                  <a:txBody>
                    <a:bodyPr/>
                    <a:lstStyle/>
                    <a:p>
                      <a:pPr algn="ctr" fontAlgn="ctr"/>
                      <a:r>
                        <a:rPr lang="en-US" sz="700" b="0" i="0" u="none" strike="noStrike">
                          <a:solidFill>
                            <a:srgbClr val="000000"/>
                          </a:solidFill>
                          <a:effectLst/>
                          <a:latin typeface="Tahoma" panose="020B060403050404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700" b="0" i="0" u="none" strike="noStrike">
                          <a:solidFill>
                            <a:srgbClr val="000000"/>
                          </a:solidFill>
                          <a:effectLst/>
                          <a:latin typeface="Tahoma" panose="020B0604030504040204" pitchFamily="34" charset="0"/>
                        </a:rPr>
                        <a:t>Tekrarlayan Şikayet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700" b="0" i="0" u="none" strike="noStrike">
                          <a:solidFill>
                            <a:srgbClr val="000000"/>
                          </a:solidFill>
                          <a:effectLst/>
                          <a:latin typeface="Tahoma" panose="020B0604030504040204" pitchFamily="34" charset="0"/>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en-US"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442133799"/>
                  </a:ext>
                </a:extLst>
              </a:tr>
              <a:tr h="177294">
                <a:tc>
                  <a:txBody>
                    <a:bodyPr/>
                    <a:lstStyle/>
                    <a:p>
                      <a:pPr algn="ctr" fontAlgn="ctr"/>
                      <a:r>
                        <a:rPr lang="en-US" sz="700" b="0" i="0" u="none" strike="noStrike">
                          <a:solidFill>
                            <a:srgbClr val="000000"/>
                          </a:solidFill>
                          <a:effectLst/>
                          <a:latin typeface="Tahoma" panose="020B0604030504040204" pitchFamily="34" charset="0"/>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700" b="0" i="0" u="none" strike="noStrike">
                          <a:solidFill>
                            <a:srgbClr val="000000"/>
                          </a:solidFill>
                          <a:effectLst/>
                          <a:latin typeface="Tahoma" panose="020B0604030504040204" pitchFamily="34" charset="0"/>
                        </a:rPr>
                        <a:t>Çevre Kazası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700" b="0" i="0" u="none" strike="noStrike">
                          <a:solidFill>
                            <a:srgbClr val="000000"/>
                          </a:solidFill>
                          <a:effectLst/>
                          <a:latin typeface="Calibri" panose="020F0502020204030204" pitchFamily="34" charset="0"/>
                        </a:rPr>
                        <a:t>1.3.3.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en-US"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47639280"/>
                  </a:ext>
                </a:extLst>
              </a:tr>
              <a:tr h="177294">
                <a:tc>
                  <a:txBody>
                    <a:bodyPr/>
                    <a:lstStyle/>
                    <a:p>
                      <a:pPr algn="ctr" fontAlgn="ctr"/>
                      <a:r>
                        <a:rPr lang="en-US" sz="700" b="0" i="0" u="none" strike="noStrike">
                          <a:solidFill>
                            <a:srgbClr val="000000"/>
                          </a:solidFill>
                          <a:effectLst/>
                          <a:latin typeface="Tahoma" panose="020B0604030504040204" pitchFamily="34" charset="0"/>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700" b="0" i="0" u="none" strike="noStrike">
                          <a:solidFill>
                            <a:srgbClr val="000000"/>
                          </a:solidFill>
                          <a:effectLst/>
                          <a:latin typeface="Tahoma" panose="020B0604030504040204" pitchFamily="34" charset="0"/>
                        </a:rPr>
                        <a:t>İş Kazası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700" b="0" i="0" u="none" strike="noStrike">
                          <a:solidFill>
                            <a:srgbClr val="000000"/>
                          </a:solidFill>
                          <a:effectLst/>
                          <a:latin typeface="Calibri" panose="020F0502020204030204" pitchFamily="34" charset="0"/>
                        </a:rPr>
                        <a:t>1.3.5.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Calibri" panose="020F050202020403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en-US"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416903102"/>
                  </a:ext>
                </a:extLst>
              </a:tr>
              <a:tr h="177294">
                <a:tc>
                  <a:txBody>
                    <a:bodyPr/>
                    <a:lstStyle/>
                    <a:p>
                      <a:pPr algn="ctr" fontAlgn="ctr"/>
                      <a:r>
                        <a:rPr lang="en-US" sz="700" b="0" i="0" u="none" strike="noStrike">
                          <a:solidFill>
                            <a:srgbClr val="000000"/>
                          </a:solidFill>
                          <a:effectLst/>
                          <a:latin typeface="Tahoma" panose="020B0604030504040204" pitchFamily="34" charset="0"/>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700" b="0" i="0" u="none" strike="noStrike">
                          <a:solidFill>
                            <a:srgbClr val="000000"/>
                          </a:solidFill>
                          <a:effectLst/>
                          <a:latin typeface="Tahoma" panose="020B0604030504040204" pitchFamily="34" charset="0"/>
                        </a:rPr>
                        <a:t>İş Kazası Ağırlık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700" b="0" i="0" u="none" strike="noStrike">
                          <a:solidFill>
                            <a:srgbClr val="000000"/>
                          </a:solidFill>
                          <a:effectLst/>
                          <a:latin typeface="Calibri" panose="020F0502020204030204" pitchFamily="34" charset="0"/>
                        </a:rPr>
                        <a:t>1.3.5.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en-US"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004120562"/>
                  </a:ext>
                </a:extLst>
              </a:tr>
              <a:tr h="177294">
                <a:tc>
                  <a:txBody>
                    <a:bodyPr/>
                    <a:lstStyle/>
                    <a:p>
                      <a:pPr algn="ctr" fontAlgn="ctr"/>
                      <a:r>
                        <a:rPr lang="en-US" sz="700" b="0" i="0" u="none" strike="noStrike">
                          <a:solidFill>
                            <a:srgbClr val="000000"/>
                          </a:solidFill>
                          <a:effectLst/>
                          <a:latin typeface="Tahoma" panose="020B0604030504040204" pitchFamily="34" charset="0"/>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700" b="0" i="0" u="none" strike="noStrike">
                          <a:solidFill>
                            <a:srgbClr val="000000"/>
                          </a:solidFill>
                          <a:effectLst/>
                          <a:latin typeface="Tahoma" panose="020B0604030504040204" pitchFamily="34" charset="0"/>
                        </a:rPr>
                        <a:t>Öneri Sayısı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700" b="0" i="0" u="none" strike="noStrike">
                          <a:solidFill>
                            <a:srgbClr val="000000"/>
                          </a:solidFill>
                          <a:effectLst/>
                          <a:latin typeface="Tahoma" panose="020B0604030504040204" pitchFamily="34" charset="0"/>
                        </a:rPr>
                        <a:t>1.3.6.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Calibri" panose="020F050202020403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4578150"/>
                  </a:ext>
                </a:extLst>
              </a:tr>
              <a:tr h="177294">
                <a:tc>
                  <a:txBody>
                    <a:bodyPr/>
                    <a:lstStyle/>
                    <a:p>
                      <a:pPr algn="ctr" fontAlgn="ctr"/>
                      <a:r>
                        <a:rPr lang="en-US" sz="700" b="0" i="0" u="none" strike="noStrike">
                          <a:solidFill>
                            <a:srgbClr val="000000"/>
                          </a:solidFill>
                          <a:effectLst/>
                          <a:latin typeface="Tahoma" panose="020B0604030504040204" pitchFamily="34" charset="0"/>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700" b="0" i="0" u="none" strike="noStrike">
                          <a:solidFill>
                            <a:srgbClr val="000000"/>
                          </a:solidFill>
                          <a:effectLst/>
                          <a:latin typeface="Tahoma" panose="020B0604030504040204" pitchFamily="34" charset="0"/>
                        </a:rPr>
                        <a:t>Önerilerin Hayata Geçirilme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700" b="0" i="0" u="none" strike="noStrike">
                          <a:solidFill>
                            <a:srgbClr val="000000"/>
                          </a:solidFill>
                          <a:effectLst/>
                          <a:latin typeface="Tahoma" panose="020B0604030504040204" pitchFamily="34" charset="0"/>
                        </a:rPr>
                        <a:t>1.3.6.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33068091"/>
                  </a:ext>
                </a:extLst>
              </a:tr>
              <a:tr h="177294">
                <a:tc>
                  <a:txBody>
                    <a:bodyPr/>
                    <a:lstStyle/>
                    <a:p>
                      <a:pPr algn="ctr" fontAlgn="ctr"/>
                      <a:r>
                        <a:rPr lang="en-US" sz="700" b="0" i="0" u="none" strike="noStrike">
                          <a:solidFill>
                            <a:srgbClr val="000000"/>
                          </a:solidFill>
                          <a:effectLst/>
                          <a:latin typeface="Tahoma" panose="020B0604030504040204" pitchFamily="34" charset="0"/>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700" b="0" i="0" u="none" strike="noStrike">
                          <a:solidFill>
                            <a:srgbClr val="000000"/>
                          </a:solidFill>
                          <a:effectLst/>
                          <a:latin typeface="Tahoma" panose="020B0604030504040204" pitchFamily="34" charset="0"/>
                        </a:rPr>
                        <a:t>Personel Performans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700" b="0" i="0" u="none" strike="noStrike">
                          <a:solidFill>
                            <a:srgbClr val="000000"/>
                          </a:solidFill>
                          <a:effectLst/>
                          <a:latin typeface="Tahoma" panose="020B0604030504040204" pitchFamily="34" charset="0"/>
                        </a:rPr>
                        <a:t>1.8.3.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85209389"/>
                  </a:ext>
                </a:extLst>
              </a:tr>
              <a:tr h="177294">
                <a:tc>
                  <a:txBody>
                    <a:bodyPr/>
                    <a:lstStyle/>
                    <a:p>
                      <a:pPr algn="ctr" fontAlgn="ctr"/>
                      <a:r>
                        <a:rPr lang="en-US" sz="700" b="0" i="0" u="none" strike="noStrike">
                          <a:solidFill>
                            <a:srgbClr val="000000"/>
                          </a:solidFill>
                          <a:effectLst/>
                          <a:latin typeface="Tahoma" panose="020B0604030504040204" pitchFamily="34" charset="0"/>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700" b="0" i="0" u="none" strike="noStrike">
                          <a:solidFill>
                            <a:srgbClr val="000000"/>
                          </a:solidFill>
                          <a:effectLst/>
                          <a:latin typeface="Tahoma" panose="020B0604030504040204" pitchFamily="34" charset="0"/>
                        </a:rPr>
                        <a:t>Süreç Memnuniyet Oranı (İç Müşteri)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700" b="0" i="0" u="none" strike="noStrike">
                          <a:solidFill>
                            <a:srgbClr val="000000"/>
                          </a:solidFill>
                          <a:effectLst/>
                          <a:latin typeface="Tahoma" panose="020B0604030504040204" pitchFamily="34" charset="0"/>
                        </a:rPr>
                        <a:t>1.14.1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Tahoma" panose="020B0604030504040204" pitchFamily="34" charset="0"/>
                        </a:rPr>
                        <a:t>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Tahoma" panose="020B0604030504040204" pitchFamily="34" charset="0"/>
                        </a:rPr>
                        <a:t>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700" b="0" i="0" u="none" strike="noStrike">
                          <a:solidFill>
                            <a:srgbClr val="000000"/>
                          </a:solidFill>
                          <a:effectLst/>
                          <a:latin typeface="Tahoma" panose="020B0604030504040204" pitchFamily="34" charset="0"/>
                        </a:rPr>
                        <a:t>117%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en-US" sz="700" b="0"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928977718"/>
                  </a:ext>
                </a:extLst>
              </a:tr>
              <a:tr h="156438">
                <a:tc gridSpan="11">
                  <a:txBody>
                    <a:bodyPr/>
                    <a:lstStyle/>
                    <a:p>
                      <a:pPr algn="ctr" fontAlgn="ctr"/>
                      <a:r>
                        <a:rPr lang="en-US" sz="700" b="1" i="0" u="none" strike="noStrike">
                          <a:solidFill>
                            <a:srgbClr val="FFFFFF"/>
                          </a:solidFill>
                          <a:effectLst/>
                          <a:latin typeface="Tahoma" panose="020B0604030504040204" pitchFamily="34" charset="0"/>
                        </a:rPr>
                        <a:t>2020  GENEL SONUÇ</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0">
                  <a:txBody>
                    <a:bodyPr/>
                    <a:lstStyle/>
                    <a:p>
                      <a:pPr algn="ctr" fontAlgn="ctr"/>
                      <a:r>
                        <a:rPr lang="en-US" sz="700" b="1" i="0" u="none" strike="noStrike">
                          <a:solidFill>
                            <a:srgbClr val="FFFFFF"/>
                          </a:solidFill>
                          <a:effectLst/>
                          <a:latin typeface="Tahoma" panose="020B0604030504040204" pitchFamily="34" charset="0"/>
                        </a:rPr>
                        <a:t>SEMBOLLERİN ANLAMLARI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20252481"/>
                  </a:ext>
                </a:extLst>
              </a:tr>
              <a:tr h="312916">
                <a:tc gridSpan="2">
                  <a:txBody>
                    <a:bodyPr/>
                    <a:lstStyle/>
                    <a:p>
                      <a:pPr algn="l" fontAlgn="ctr"/>
                      <a:r>
                        <a:rPr lang="en-US" sz="700" b="1" i="0" u="none" strike="noStrike">
                          <a:solidFill>
                            <a:srgbClr val="000000"/>
                          </a:solidFill>
                          <a:effectLst/>
                          <a:latin typeface="Tahoma" panose="020B0604030504040204" pitchFamily="34" charset="0"/>
                        </a:rPr>
                        <a:t>TOPLAM HEDEF SAYISI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en-US" sz="700" b="1" i="0" u="none" strike="noStrike">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700" b="1" i="0" u="none" strike="noStrike">
                          <a:solidFill>
                            <a:srgbClr val="000000"/>
                          </a:solidFill>
                          <a:effectLst/>
                          <a:latin typeface="Tahoma" panose="020B0604030504040204" pitchFamily="34" charset="0"/>
                        </a:rPr>
                        <a:t>15</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l" fontAlgn="b"/>
                      <a:r>
                        <a:rPr lang="en-US" sz="700" b="1" i="0" u="none" strike="noStrike">
                          <a:solidFill>
                            <a:srgbClr val="000000"/>
                          </a:solidFill>
                          <a:effectLst/>
                          <a:latin typeface="Tahoma" panose="020B0604030504040204" pitchFamily="34" charset="0"/>
                        </a:rPr>
                        <a:t> </a:t>
                      </a:r>
                      <a:endParaRPr lang="en-US" sz="700" b="0" i="0" u="none" strike="noStrike">
                        <a:solidFill>
                          <a:srgbClr val="000000"/>
                        </a:solidFill>
                        <a:effectLst/>
                        <a:latin typeface="Calibri" panose="020F0502020204030204" pitchFamily="34" charset="0"/>
                      </a:endParaRPr>
                    </a:p>
                  </a:txBody>
                  <a:tcPr marL="0" marR="0" marT="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c>
                  <a:txBody>
                    <a:bodyPr/>
                    <a:lstStyle/>
                    <a:p>
                      <a:pPr algn="ctr" fontAlgn="ctr"/>
                      <a:r>
                        <a:rPr lang="en-US" sz="700" b="1" i="0" u="none" strike="noStrike">
                          <a:solidFill>
                            <a:srgbClr val="000000"/>
                          </a:solidFill>
                          <a:effectLst/>
                          <a:latin typeface="Tahoma" panose="020B0604030504040204" pitchFamily="34" charset="0"/>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700" b="1" i="0" u="none" strike="noStrike">
                          <a:solidFill>
                            <a:srgbClr val="000000"/>
                          </a:solidFill>
                          <a:effectLst/>
                          <a:latin typeface="Tahoma" panose="020B060403050404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700" b="1" i="0" u="none" strike="noStrike">
                          <a:solidFill>
                            <a:srgbClr val="000000"/>
                          </a:solidFill>
                          <a:effectLst/>
                          <a:latin typeface="Tahoma" panose="020B0604030504040204" pitchFamily="34" charset="0"/>
                        </a:rPr>
                        <a:t> </a:t>
                      </a:r>
                      <a:endParaRPr lang="en-US" sz="7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700" b="1" i="0" u="none" strike="noStrike">
                          <a:solidFill>
                            <a:srgbClr val="000000"/>
                          </a:solidFill>
                          <a:effectLst/>
                          <a:latin typeface="Tahoma" panose="020B0604030504040204" pitchFamily="34" charset="0"/>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700" b="1" i="0" u="none" strike="noStrike" dirty="0">
                          <a:solidFill>
                            <a:srgbClr val="000000"/>
                          </a:solidFill>
                          <a:effectLst/>
                          <a:latin typeface="Tahoma" panose="020B0604030504040204" pitchFamily="34" charset="0"/>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700" b="1" i="0" u="none" strike="noStrike">
                          <a:solidFill>
                            <a:srgbClr val="000000"/>
                          </a:solidFill>
                          <a:effectLst/>
                          <a:latin typeface="Tahoma" panose="020B0604030504040204" pitchFamily="34" charset="0"/>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700" b="1" i="0" u="none" strike="noStrike">
                          <a:solidFill>
                            <a:srgbClr val="000000"/>
                          </a:solidFill>
                          <a:effectLst/>
                          <a:latin typeface="Tahoma" panose="020B060403050404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135239470"/>
                  </a:ext>
                </a:extLst>
              </a:tr>
              <a:tr h="220922">
                <a:tc gridSpan="3">
                  <a:txBody>
                    <a:bodyPr/>
                    <a:lstStyle/>
                    <a:p>
                      <a:pPr algn="l" fontAlgn="b"/>
                      <a:r>
                        <a:rPr lang="en-US" sz="700" b="1" i="0" u="none" strike="noStrike">
                          <a:solidFill>
                            <a:srgbClr val="000000"/>
                          </a:solidFill>
                          <a:effectLst/>
                          <a:latin typeface="Tahoma" panose="020B0604030504040204" pitchFamily="34" charset="0"/>
                        </a:rPr>
                        <a:t>TUTAN HEDEF SAYISI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algn="l" fontAlgn="b"/>
                      <a:r>
                        <a:rPr lang="en-US" sz="700" b="1" i="0" u="none" strike="noStrike">
                          <a:solidFill>
                            <a:srgbClr val="000000"/>
                          </a:solidFill>
                          <a:effectLst/>
                          <a:latin typeface="Tahoma" panose="020B0604030504040204" pitchFamily="34" charset="0"/>
                        </a:rPr>
                        <a:t>15</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gridSpan="3">
                  <a:txBody>
                    <a:bodyPr/>
                    <a:lstStyle/>
                    <a:p>
                      <a:pPr algn="ctr" fontAlgn="b"/>
                      <a:r>
                        <a:rPr lang="en-US" sz="700" b="1" i="0" u="none" strike="noStrike">
                          <a:solidFill>
                            <a:srgbClr val="000000"/>
                          </a:solidFill>
                          <a:effectLst/>
                          <a:latin typeface="Tahoma" panose="020B0604030504040204" pitchFamily="34" charset="0"/>
                        </a:rPr>
                        <a:t>Mükemmel</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a:txBody>
                    <a:bodyPr/>
                    <a:lstStyle/>
                    <a:p>
                      <a:pPr algn="ctr" fontAlgn="ctr"/>
                      <a:endParaRPr lang="en-US" sz="700" b="1" i="0" u="none" strike="noStrike">
                        <a:solidFill>
                          <a:srgbClr val="000000"/>
                        </a:solidFill>
                        <a:effectLst/>
                        <a:latin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en-US" sz="7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a:txBody>
                    <a:bodyPr/>
                    <a:lstStyle/>
                    <a:p>
                      <a:pPr algn="ctr" fontAlgn="b"/>
                      <a:endParaRPr lang="en-US" sz="7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gridSpan="2">
                  <a:txBody>
                    <a:bodyPr/>
                    <a:lstStyle/>
                    <a:p>
                      <a:pPr algn="ctr" fontAlgn="b"/>
                      <a:r>
                        <a:rPr lang="en-US" sz="700" b="1" i="0" u="none" strike="noStrike">
                          <a:solidFill>
                            <a:srgbClr val="000000"/>
                          </a:solidFill>
                          <a:effectLst/>
                          <a:latin typeface="Tahoma" panose="020B0604030504040204" pitchFamily="34" charset="0"/>
                        </a:rPr>
                        <a:t>İyileştirilmeli</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extLst>
                  <a:ext uri="{0D108BD9-81ED-4DB2-BD59-A6C34878D82A}">
                    <a16:rowId xmlns:a16="http://schemas.microsoft.com/office/drawing/2014/main" val="2607654981"/>
                  </a:ext>
                </a:extLst>
              </a:tr>
              <a:tr h="220922">
                <a:tc gridSpan="3">
                  <a:txBody>
                    <a:bodyPr/>
                    <a:lstStyle/>
                    <a:p>
                      <a:pPr algn="l" fontAlgn="b"/>
                      <a:r>
                        <a:rPr lang="en-US" sz="700" b="1" i="0" u="none" strike="noStrike">
                          <a:solidFill>
                            <a:srgbClr val="000000"/>
                          </a:solidFill>
                          <a:effectLst/>
                          <a:latin typeface="Tahoma" panose="020B0604030504040204" pitchFamily="34" charset="0"/>
                        </a:rPr>
                        <a:t>TUTMAYAN HEDEF SAYISI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algn="l" fontAlgn="b"/>
                      <a:r>
                        <a:rPr lang="en-US" sz="700" b="1" i="0" u="none" strike="noStrike">
                          <a:solidFill>
                            <a:srgbClr val="000000"/>
                          </a:solidFill>
                          <a:effectLst/>
                          <a:latin typeface="Tahoma" panose="020B0604030504040204" pitchFamily="34" charset="0"/>
                        </a:rPr>
                        <a:t>0</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algn="ctr" fontAlgn="b"/>
                      <a:r>
                        <a:rPr lang="en-US" sz="700" b="1" i="0" u="none" strike="noStrike">
                          <a:solidFill>
                            <a:srgbClr val="000000"/>
                          </a:solidFill>
                          <a:effectLst/>
                          <a:latin typeface="Tahoma" panose="020B0604030504040204" pitchFamily="34" charset="0"/>
                        </a:rPr>
                        <a:t>100-90</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ctr"/>
                      <a:r>
                        <a:rPr lang="en-US"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700" b="1" i="0" u="none" strike="noStrike">
                          <a:solidFill>
                            <a:srgbClr val="000000"/>
                          </a:solidFill>
                          <a:effectLst/>
                          <a:latin typeface="Tahoma" panose="020B0604030504040204" pitchFamily="34" charset="0"/>
                        </a:rPr>
                        <a:t>   79-60</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902924694"/>
                  </a:ext>
                </a:extLst>
              </a:tr>
              <a:tr h="208231">
                <a:tc gridSpan="3">
                  <a:txBody>
                    <a:bodyPr/>
                    <a:lstStyle/>
                    <a:p>
                      <a:pPr algn="l" fontAlgn="b"/>
                      <a:r>
                        <a:rPr lang="en-US" sz="700" b="1" i="0" u="none" strike="noStrike">
                          <a:solidFill>
                            <a:srgbClr val="000000"/>
                          </a:solidFill>
                          <a:effectLst/>
                          <a:latin typeface="Tahoma" panose="020B0604030504040204" pitchFamily="34" charset="0"/>
                        </a:rPr>
                        <a:t>ORTALAMA PERFORMANS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algn="l" fontAlgn="ctr"/>
                      <a:r>
                        <a:rPr lang="en-US" sz="700" b="1"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Tahoma" panose="020B0604030504040204" pitchFamily="34" charset="0"/>
                        </a:rPr>
                        <a:t> </a:t>
                      </a:r>
                      <a:endParaRPr lang="en-US" sz="700" b="0" i="0" u="none" strike="noStrike">
                        <a:solidFill>
                          <a:srgbClr val="000000"/>
                        </a:solidFill>
                        <a:effectLst/>
                        <a:latin typeface="Calibri" panose="020F0502020204030204" pitchFamily="34" charset="0"/>
                      </a:endParaRPr>
                    </a:p>
                  </a:txBody>
                  <a:tcPr marL="0" marR="0" marT="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700" b="0" i="0" u="none" strike="noStrike">
                          <a:solidFill>
                            <a:srgbClr val="000000"/>
                          </a:solidFill>
                          <a:effectLst/>
                          <a:latin typeface="Tahoma" panose="020B0604030504040204" pitchFamily="34" charset="0"/>
                        </a:rPr>
                        <a:t> </a:t>
                      </a:r>
                      <a:endParaRPr lang="en-US" sz="700" b="0" i="0" u="none" strike="noStrike">
                        <a:solidFill>
                          <a:srgbClr val="000000"/>
                        </a:solidFill>
                        <a:effectLst/>
                        <a:latin typeface="Calibri" panose="020F0502020204030204" pitchFamily="34" charset="0"/>
                      </a:endParaRPr>
                    </a:p>
                  </a:txBody>
                  <a:tcPr marL="0" marR="0" marT="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700" b="0"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66502873"/>
                  </a:ext>
                </a:extLst>
              </a:tr>
              <a:tr h="233614">
                <a:tc gridSpan="3">
                  <a:txBody>
                    <a:bodyPr/>
                    <a:lstStyle/>
                    <a:p>
                      <a:pPr algn="l" fontAlgn="b"/>
                      <a:r>
                        <a:rPr lang="en-US" sz="700" b="1" i="0" u="none" strike="noStrike">
                          <a:solidFill>
                            <a:srgbClr val="000000"/>
                          </a:solidFill>
                          <a:effectLst/>
                          <a:latin typeface="Tahoma" panose="020B0604030504040204" pitchFamily="34" charset="0"/>
                        </a:rPr>
                        <a:t>SONUÇ</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gridSpan="8">
                  <a:txBody>
                    <a:bodyPr/>
                    <a:lstStyle/>
                    <a:p>
                      <a:pPr algn="l" fontAlgn="b"/>
                      <a:r>
                        <a:rPr lang="en-US" sz="700" b="1" i="0" u="none" strike="noStrike">
                          <a:solidFill>
                            <a:srgbClr val="000000"/>
                          </a:solidFill>
                          <a:effectLst/>
                          <a:latin typeface="Tahoma" panose="020B0604030504040204" pitchFamily="34" charset="0"/>
                        </a:rPr>
                        <a:t>Mükemmel</a:t>
                      </a:r>
                      <a:endParaRPr lang="en-US" sz="700" b="0" i="0" u="none" strike="noStrike">
                        <a:solidFill>
                          <a:srgbClr val="000000"/>
                        </a:solidFill>
                        <a:effectLst/>
                        <a:latin typeface="Calibri" panose="020F050202020403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gridSpan="3">
                  <a:txBody>
                    <a:bodyPr/>
                    <a:lstStyle/>
                    <a:p>
                      <a:pPr algn="ctr" fontAlgn="b"/>
                      <a:r>
                        <a:rPr lang="en-US" sz="700" b="1" i="0" u="none" strike="noStrike">
                          <a:solidFill>
                            <a:srgbClr val="000000"/>
                          </a:solidFill>
                          <a:effectLst/>
                          <a:latin typeface="Tahoma" panose="020B0604030504040204" pitchFamily="34" charset="0"/>
                        </a:rPr>
                        <a:t>Başarılı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b"/>
                      <a:endParaRPr lang="en-US" sz="7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a:noFill/>
                    </a:lnT>
                    <a:lnB>
                      <a:noFill/>
                    </a:lnB>
                    <a:solidFill>
                      <a:srgbClr val="FFFFFF"/>
                    </a:solidFill>
                  </a:tcPr>
                </a:tc>
                <a:tc gridSpan="2">
                  <a:txBody>
                    <a:bodyPr/>
                    <a:lstStyle/>
                    <a:p>
                      <a:pPr algn="l" fontAlgn="b"/>
                      <a:r>
                        <a:rPr lang="en-US" sz="700" b="1" i="0" u="none" strike="noStrike">
                          <a:solidFill>
                            <a:srgbClr val="000000"/>
                          </a:solidFill>
                          <a:effectLst/>
                          <a:latin typeface="Tahoma" panose="020B0604030504040204" pitchFamily="34" charset="0"/>
                        </a:rPr>
                        <a:t>  Başarısız</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extLst>
                  <a:ext uri="{0D108BD9-81ED-4DB2-BD59-A6C34878D82A}">
                    <a16:rowId xmlns:a16="http://schemas.microsoft.com/office/drawing/2014/main" val="3941797114"/>
                  </a:ext>
                </a:extLst>
              </a:tr>
              <a:tr h="146009">
                <a:tc gridSpan="3">
                  <a:txBody>
                    <a:bodyPr/>
                    <a:lstStyle/>
                    <a:p>
                      <a:pPr algn="l" fontAlgn="ctr"/>
                      <a:r>
                        <a:rPr lang="en-US" sz="700" b="1" i="0" u="none" strike="noStrike">
                          <a:solidFill>
                            <a:srgbClr val="000000"/>
                          </a:solidFill>
                          <a:effectLst/>
                          <a:latin typeface="Tahoma" panose="020B0604030504040204" pitchFamily="34" charset="0"/>
                        </a:rPr>
                        <a:t>SEMBOL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algn="l" fontAlgn="b"/>
                      <a:r>
                        <a:rPr lang="en-US" sz="7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algn="ctr" fontAlgn="b"/>
                      <a:r>
                        <a:rPr lang="en-US" sz="700" b="1" i="0" u="none" strike="noStrike">
                          <a:solidFill>
                            <a:srgbClr val="000000"/>
                          </a:solidFill>
                          <a:effectLst/>
                          <a:latin typeface="Tahoma" panose="020B0604030504040204" pitchFamily="34" charset="0"/>
                        </a:rPr>
                        <a:t>  89-80</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b"/>
                      <a:r>
                        <a:rPr lang="en-US" sz="7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700" b="1" i="0" u="none" strike="noStrike">
                          <a:solidFill>
                            <a:srgbClr val="000000"/>
                          </a:solidFill>
                          <a:effectLst/>
                          <a:latin typeface="Tahoma" panose="020B060403050404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Tahoma" panose="020B060403050404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en-US" sz="700" b="1" i="0" u="none" strike="noStrike" dirty="0">
                          <a:solidFill>
                            <a:srgbClr val="000000"/>
                          </a:solidFill>
                          <a:effectLst/>
                          <a:latin typeface="Tahoma" panose="020B0604030504040204" pitchFamily="34" charset="0"/>
                        </a:rPr>
                        <a:t>59-0</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075469829"/>
                  </a:ext>
                </a:extLst>
              </a:tr>
            </a:tbl>
          </a:graphicData>
        </a:graphic>
      </p:graphicFrame>
      <p:pic>
        <p:nvPicPr>
          <p:cNvPr id="14" name="Resim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55138" y="10547349"/>
            <a:ext cx="465067" cy="517365"/>
          </a:xfrm>
          <a:prstGeom prst="rect">
            <a:avLst/>
          </a:prstGeom>
          <a:noFill/>
          <a:extLst>
            <a:ext uri="{909E8E84-426E-40DD-AFC4-6F175D3DCCD1}">
              <a14:hiddenFill xmlns:a14="http://schemas.microsoft.com/office/drawing/2010/main">
                <a:solidFill>
                  <a:srgbClr val="FFFFFF"/>
                </a:solidFill>
              </a14:hiddenFill>
            </a:ext>
          </a:extLst>
        </p:spPr>
      </p:pic>
      <p:pic>
        <p:nvPicPr>
          <p:cNvPr id="15" name="Resim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458325" y="11125199"/>
            <a:ext cx="640636" cy="592075"/>
          </a:xfrm>
          <a:prstGeom prst="rect">
            <a:avLst/>
          </a:prstGeom>
          <a:noFill/>
          <a:extLst>
            <a:ext uri="{909E8E84-426E-40DD-AFC4-6F175D3DCCD1}">
              <a14:hiddenFill xmlns:a14="http://schemas.microsoft.com/office/drawing/2010/main">
                <a:solidFill>
                  <a:srgbClr val="FFFFFF"/>
                </a:solidFill>
              </a14:hiddenFill>
            </a:ext>
          </a:extLst>
        </p:spPr>
      </p:pic>
      <p:pic>
        <p:nvPicPr>
          <p:cNvPr id="16" name="Resim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914187" y="11050588"/>
            <a:ext cx="612619" cy="586471"/>
          </a:xfrm>
          <a:prstGeom prst="rect">
            <a:avLst/>
          </a:prstGeom>
          <a:noFill/>
          <a:extLst>
            <a:ext uri="{909E8E84-426E-40DD-AFC4-6F175D3DCCD1}">
              <a14:hiddenFill xmlns:a14="http://schemas.microsoft.com/office/drawing/2010/main">
                <a:solidFill>
                  <a:srgbClr val="FFFFFF"/>
                </a:solidFill>
              </a14:hiddenFill>
            </a:ext>
          </a:extLst>
        </p:spPr>
      </p:pic>
      <p:pic>
        <p:nvPicPr>
          <p:cNvPr id="17" name="Resim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780838" y="10461625"/>
            <a:ext cx="720948" cy="640636"/>
          </a:xfrm>
          <a:prstGeom prst="rect">
            <a:avLst/>
          </a:prstGeom>
          <a:noFill/>
          <a:extLst>
            <a:ext uri="{909E8E84-426E-40DD-AFC4-6F175D3DCCD1}">
              <a14:hiddenFill xmlns:a14="http://schemas.microsoft.com/office/drawing/2010/main">
                <a:solidFill>
                  <a:srgbClr val="FFFFFF"/>
                </a:solidFill>
              </a14:hiddenFill>
            </a:ext>
          </a:extLst>
        </p:spPr>
      </p:pic>
      <p:pic>
        <p:nvPicPr>
          <p:cNvPr id="18" name="Resim 6"/>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670425" y="11401425"/>
            <a:ext cx="272690" cy="302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16541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339752" y="-19893"/>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KALİTE FAALİYET PLANLARI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7</a:t>
            </a:fld>
            <a:endParaRPr lang="tr-TR"/>
          </a:p>
        </p:txBody>
      </p:sp>
      <p:pic>
        <p:nvPicPr>
          <p:cNvPr id="6" name="Resim 5"/>
          <p:cNvPicPr/>
          <p:nvPr/>
        </p:nvPicPr>
        <p:blipFill>
          <a:blip r:embed="rId2"/>
          <a:stretch>
            <a:fillRect/>
          </a:stretch>
        </p:blipFill>
        <p:spPr>
          <a:xfrm>
            <a:off x="107504" y="18519"/>
            <a:ext cx="2736304" cy="576064"/>
          </a:xfrm>
          <a:prstGeom prst="rect">
            <a:avLst/>
          </a:prstGeom>
        </p:spPr>
      </p:pic>
      <p:graphicFrame>
        <p:nvGraphicFramePr>
          <p:cNvPr id="10" name="Table 9"/>
          <p:cNvGraphicFramePr>
            <a:graphicFrameLocks noGrp="1"/>
          </p:cNvGraphicFramePr>
          <p:nvPr>
            <p:extLst>
              <p:ext uri="{D42A27DB-BD31-4B8C-83A1-F6EECF244321}">
                <p14:modId xmlns:p14="http://schemas.microsoft.com/office/powerpoint/2010/main" val="3333504758"/>
              </p:ext>
            </p:extLst>
          </p:nvPr>
        </p:nvGraphicFramePr>
        <p:xfrm>
          <a:off x="35496" y="684809"/>
          <a:ext cx="8965400" cy="6088229"/>
        </p:xfrm>
        <a:graphic>
          <a:graphicData uri="http://schemas.openxmlformats.org/drawingml/2006/table">
            <a:tbl>
              <a:tblPr/>
              <a:tblGrid>
                <a:gridCol w="2016224">
                  <a:extLst>
                    <a:ext uri="{9D8B030D-6E8A-4147-A177-3AD203B41FA5}">
                      <a16:colId xmlns:a16="http://schemas.microsoft.com/office/drawing/2014/main" val="2110165207"/>
                    </a:ext>
                  </a:extLst>
                </a:gridCol>
                <a:gridCol w="648072">
                  <a:extLst>
                    <a:ext uri="{9D8B030D-6E8A-4147-A177-3AD203B41FA5}">
                      <a16:colId xmlns:a16="http://schemas.microsoft.com/office/drawing/2014/main" val="595407762"/>
                    </a:ext>
                  </a:extLst>
                </a:gridCol>
                <a:gridCol w="586216">
                  <a:extLst>
                    <a:ext uri="{9D8B030D-6E8A-4147-A177-3AD203B41FA5}">
                      <a16:colId xmlns:a16="http://schemas.microsoft.com/office/drawing/2014/main" val="4122243067"/>
                    </a:ext>
                  </a:extLst>
                </a:gridCol>
                <a:gridCol w="690638">
                  <a:extLst>
                    <a:ext uri="{9D8B030D-6E8A-4147-A177-3AD203B41FA5}">
                      <a16:colId xmlns:a16="http://schemas.microsoft.com/office/drawing/2014/main" val="1204240729"/>
                    </a:ext>
                  </a:extLst>
                </a:gridCol>
                <a:gridCol w="220093">
                  <a:extLst>
                    <a:ext uri="{9D8B030D-6E8A-4147-A177-3AD203B41FA5}">
                      <a16:colId xmlns:a16="http://schemas.microsoft.com/office/drawing/2014/main" val="4080487650"/>
                    </a:ext>
                  </a:extLst>
                </a:gridCol>
                <a:gridCol w="85382">
                  <a:extLst>
                    <a:ext uri="{9D8B030D-6E8A-4147-A177-3AD203B41FA5}">
                      <a16:colId xmlns:a16="http://schemas.microsoft.com/office/drawing/2014/main" val="3802937039"/>
                    </a:ext>
                  </a:extLst>
                </a:gridCol>
                <a:gridCol w="85382">
                  <a:extLst>
                    <a:ext uri="{9D8B030D-6E8A-4147-A177-3AD203B41FA5}">
                      <a16:colId xmlns:a16="http://schemas.microsoft.com/office/drawing/2014/main" val="1359050698"/>
                    </a:ext>
                  </a:extLst>
                </a:gridCol>
                <a:gridCol w="85382">
                  <a:extLst>
                    <a:ext uri="{9D8B030D-6E8A-4147-A177-3AD203B41FA5}">
                      <a16:colId xmlns:a16="http://schemas.microsoft.com/office/drawing/2014/main" val="31880927"/>
                    </a:ext>
                  </a:extLst>
                </a:gridCol>
                <a:gridCol w="85382">
                  <a:extLst>
                    <a:ext uri="{9D8B030D-6E8A-4147-A177-3AD203B41FA5}">
                      <a16:colId xmlns:a16="http://schemas.microsoft.com/office/drawing/2014/main" val="3176549717"/>
                    </a:ext>
                  </a:extLst>
                </a:gridCol>
                <a:gridCol w="85382">
                  <a:extLst>
                    <a:ext uri="{9D8B030D-6E8A-4147-A177-3AD203B41FA5}">
                      <a16:colId xmlns:a16="http://schemas.microsoft.com/office/drawing/2014/main" val="4177513409"/>
                    </a:ext>
                  </a:extLst>
                </a:gridCol>
                <a:gridCol w="85382">
                  <a:extLst>
                    <a:ext uri="{9D8B030D-6E8A-4147-A177-3AD203B41FA5}">
                      <a16:colId xmlns:a16="http://schemas.microsoft.com/office/drawing/2014/main" val="1898763525"/>
                    </a:ext>
                  </a:extLst>
                </a:gridCol>
                <a:gridCol w="85382">
                  <a:extLst>
                    <a:ext uri="{9D8B030D-6E8A-4147-A177-3AD203B41FA5}">
                      <a16:colId xmlns:a16="http://schemas.microsoft.com/office/drawing/2014/main" val="2395367589"/>
                    </a:ext>
                  </a:extLst>
                </a:gridCol>
                <a:gridCol w="85382">
                  <a:extLst>
                    <a:ext uri="{9D8B030D-6E8A-4147-A177-3AD203B41FA5}">
                      <a16:colId xmlns:a16="http://schemas.microsoft.com/office/drawing/2014/main" val="1491385566"/>
                    </a:ext>
                  </a:extLst>
                </a:gridCol>
                <a:gridCol w="85382">
                  <a:extLst>
                    <a:ext uri="{9D8B030D-6E8A-4147-A177-3AD203B41FA5}">
                      <a16:colId xmlns:a16="http://schemas.microsoft.com/office/drawing/2014/main" val="17106618"/>
                    </a:ext>
                  </a:extLst>
                </a:gridCol>
                <a:gridCol w="85382">
                  <a:extLst>
                    <a:ext uri="{9D8B030D-6E8A-4147-A177-3AD203B41FA5}">
                      <a16:colId xmlns:a16="http://schemas.microsoft.com/office/drawing/2014/main" val="3624956626"/>
                    </a:ext>
                  </a:extLst>
                </a:gridCol>
                <a:gridCol w="85382">
                  <a:extLst>
                    <a:ext uri="{9D8B030D-6E8A-4147-A177-3AD203B41FA5}">
                      <a16:colId xmlns:a16="http://schemas.microsoft.com/office/drawing/2014/main" val="587738792"/>
                    </a:ext>
                  </a:extLst>
                </a:gridCol>
                <a:gridCol w="85382">
                  <a:extLst>
                    <a:ext uri="{9D8B030D-6E8A-4147-A177-3AD203B41FA5}">
                      <a16:colId xmlns:a16="http://schemas.microsoft.com/office/drawing/2014/main" val="380199487"/>
                    </a:ext>
                  </a:extLst>
                </a:gridCol>
                <a:gridCol w="85382">
                  <a:extLst>
                    <a:ext uri="{9D8B030D-6E8A-4147-A177-3AD203B41FA5}">
                      <a16:colId xmlns:a16="http://schemas.microsoft.com/office/drawing/2014/main" val="760067826"/>
                    </a:ext>
                  </a:extLst>
                </a:gridCol>
                <a:gridCol w="85382">
                  <a:extLst>
                    <a:ext uri="{9D8B030D-6E8A-4147-A177-3AD203B41FA5}">
                      <a16:colId xmlns:a16="http://schemas.microsoft.com/office/drawing/2014/main" val="1211053653"/>
                    </a:ext>
                  </a:extLst>
                </a:gridCol>
                <a:gridCol w="85382">
                  <a:extLst>
                    <a:ext uri="{9D8B030D-6E8A-4147-A177-3AD203B41FA5}">
                      <a16:colId xmlns:a16="http://schemas.microsoft.com/office/drawing/2014/main" val="3106367670"/>
                    </a:ext>
                  </a:extLst>
                </a:gridCol>
                <a:gridCol w="85382">
                  <a:extLst>
                    <a:ext uri="{9D8B030D-6E8A-4147-A177-3AD203B41FA5}">
                      <a16:colId xmlns:a16="http://schemas.microsoft.com/office/drawing/2014/main" val="383270129"/>
                    </a:ext>
                  </a:extLst>
                </a:gridCol>
                <a:gridCol w="85382">
                  <a:extLst>
                    <a:ext uri="{9D8B030D-6E8A-4147-A177-3AD203B41FA5}">
                      <a16:colId xmlns:a16="http://schemas.microsoft.com/office/drawing/2014/main" val="658330526"/>
                    </a:ext>
                  </a:extLst>
                </a:gridCol>
                <a:gridCol w="85382">
                  <a:extLst>
                    <a:ext uri="{9D8B030D-6E8A-4147-A177-3AD203B41FA5}">
                      <a16:colId xmlns:a16="http://schemas.microsoft.com/office/drawing/2014/main" val="3199159590"/>
                    </a:ext>
                  </a:extLst>
                </a:gridCol>
                <a:gridCol w="85382">
                  <a:extLst>
                    <a:ext uri="{9D8B030D-6E8A-4147-A177-3AD203B41FA5}">
                      <a16:colId xmlns:a16="http://schemas.microsoft.com/office/drawing/2014/main" val="1558430330"/>
                    </a:ext>
                  </a:extLst>
                </a:gridCol>
                <a:gridCol w="85382">
                  <a:extLst>
                    <a:ext uri="{9D8B030D-6E8A-4147-A177-3AD203B41FA5}">
                      <a16:colId xmlns:a16="http://schemas.microsoft.com/office/drawing/2014/main" val="3706500138"/>
                    </a:ext>
                  </a:extLst>
                </a:gridCol>
                <a:gridCol w="85382">
                  <a:extLst>
                    <a:ext uri="{9D8B030D-6E8A-4147-A177-3AD203B41FA5}">
                      <a16:colId xmlns:a16="http://schemas.microsoft.com/office/drawing/2014/main" val="500935211"/>
                    </a:ext>
                  </a:extLst>
                </a:gridCol>
                <a:gridCol w="85382">
                  <a:extLst>
                    <a:ext uri="{9D8B030D-6E8A-4147-A177-3AD203B41FA5}">
                      <a16:colId xmlns:a16="http://schemas.microsoft.com/office/drawing/2014/main" val="174808910"/>
                    </a:ext>
                  </a:extLst>
                </a:gridCol>
                <a:gridCol w="85382">
                  <a:extLst>
                    <a:ext uri="{9D8B030D-6E8A-4147-A177-3AD203B41FA5}">
                      <a16:colId xmlns:a16="http://schemas.microsoft.com/office/drawing/2014/main" val="1470957995"/>
                    </a:ext>
                  </a:extLst>
                </a:gridCol>
                <a:gridCol w="85382">
                  <a:extLst>
                    <a:ext uri="{9D8B030D-6E8A-4147-A177-3AD203B41FA5}">
                      <a16:colId xmlns:a16="http://schemas.microsoft.com/office/drawing/2014/main" val="4076817530"/>
                    </a:ext>
                  </a:extLst>
                </a:gridCol>
                <a:gridCol w="85382">
                  <a:extLst>
                    <a:ext uri="{9D8B030D-6E8A-4147-A177-3AD203B41FA5}">
                      <a16:colId xmlns:a16="http://schemas.microsoft.com/office/drawing/2014/main" val="1525021248"/>
                    </a:ext>
                  </a:extLst>
                </a:gridCol>
                <a:gridCol w="85382">
                  <a:extLst>
                    <a:ext uri="{9D8B030D-6E8A-4147-A177-3AD203B41FA5}">
                      <a16:colId xmlns:a16="http://schemas.microsoft.com/office/drawing/2014/main" val="1342112742"/>
                    </a:ext>
                  </a:extLst>
                </a:gridCol>
                <a:gridCol w="85382">
                  <a:extLst>
                    <a:ext uri="{9D8B030D-6E8A-4147-A177-3AD203B41FA5}">
                      <a16:colId xmlns:a16="http://schemas.microsoft.com/office/drawing/2014/main" val="152591011"/>
                    </a:ext>
                  </a:extLst>
                </a:gridCol>
                <a:gridCol w="85382">
                  <a:extLst>
                    <a:ext uri="{9D8B030D-6E8A-4147-A177-3AD203B41FA5}">
                      <a16:colId xmlns:a16="http://schemas.microsoft.com/office/drawing/2014/main" val="2738932227"/>
                    </a:ext>
                  </a:extLst>
                </a:gridCol>
                <a:gridCol w="85382">
                  <a:extLst>
                    <a:ext uri="{9D8B030D-6E8A-4147-A177-3AD203B41FA5}">
                      <a16:colId xmlns:a16="http://schemas.microsoft.com/office/drawing/2014/main" val="1233743060"/>
                    </a:ext>
                  </a:extLst>
                </a:gridCol>
                <a:gridCol w="85382">
                  <a:extLst>
                    <a:ext uri="{9D8B030D-6E8A-4147-A177-3AD203B41FA5}">
                      <a16:colId xmlns:a16="http://schemas.microsoft.com/office/drawing/2014/main" val="1925404371"/>
                    </a:ext>
                  </a:extLst>
                </a:gridCol>
                <a:gridCol w="85382">
                  <a:extLst>
                    <a:ext uri="{9D8B030D-6E8A-4147-A177-3AD203B41FA5}">
                      <a16:colId xmlns:a16="http://schemas.microsoft.com/office/drawing/2014/main" val="4265743146"/>
                    </a:ext>
                  </a:extLst>
                </a:gridCol>
                <a:gridCol w="85382">
                  <a:extLst>
                    <a:ext uri="{9D8B030D-6E8A-4147-A177-3AD203B41FA5}">
                      <a16:colId xmlns:a16="http://schemas.microsoft.com/office/drawing/2014/main" val="3420030076"/>
                    </a:ext>
                  </a:extLst>
                </a:gridCol>
                <a:gridCol w="85382">
                  <a:extLst>
                    <a:ext uri="{9D8B030D-6E8A-4147-A177-3AD203B41FA5}">
                      <a16:colId xmlns:a16="http://schemas.microsoft.com/office/drawing/2014/main" val="3680690322"/>
                    </a:ext>
                  </a:extLst>
                </a:gridCol>
                <a:gridCol w="85382">
                  <a:extLst>
                    <a:ext uri="{9D8B030D-6E8A-4147-A177-3AD203B41FA5}">
                      <a16:colId xmlns:a16="http://schemas.microsoft.com/office/drawing/2014/main" val="1749727060"/>
                    </a:ext>
                  </a:extLst>
                </a:gridCol>
                <a:gridCol w="85382">
                  <a:extLst>
                    <a:ext uri="{9D8B030D-6E8A-4147-A177-3AD203B41FA5}">
                      <a16:colId xmlns:a16="http://schemas.microsoft.com/office/drawing/2014/main" val="1927773634"/>
                    </a:ext>
                  </a:extLst>
                </a:gridCol>
                <a:gridCol w="85382">
                  <a:extLst>
                    <a:ext uri="{9D8B030D-6E8A-4147-A177-3AD203B41FA5}">
                      <a16:colId xmlns:a16="http://schemas.microsoft.com/office/drawing/2014/main" val="3708310079"/>
                    </a:ext>
                  </a:extLst>
                </a:gridCol>
                <a:gridCol w="85382">
                  <a:extLst>
                    <a:ext uri="{9D8B030D-6E8A-4147-A177-3AD203B41FA5}">
                      <a16:colId xmlns:a16="http://schemas.microsoft.com/office/drawing/2014/main" val="1298179553"/>
                    </a:ext>
                  </a:extLst>
                </a:gridCol>
                <a:gridCol w="85382">
                  <a:extLst>
                    <a:ext uri="{9D8B030D-6E8A-4147-A177-3AD203B41FA5}">
                      <a16:colId xmlns:a16="http://schemas.microsoft.com/office/drawing/2014/main" val="187121027"/>
                    </a:ext>
                  </a:extLst>
                </a:gridCol>
                <a:gridCol w="85382">
                  <a:extLst>
                    <a:ext uri="{9D8B030D-6E8A-4147-A177-3AD203B41FA5}">
                      <a16:colId xmlns:a16="http://schemas.microsoft.com/office/drawing/2014/main" val="493100721"/>
                    </a:ext>
                  </a:extLst>
                </a:gridCol>
                <a:gridCol w="85382">
                  <a:extLst>
                    <a:ext uri="{9D8B030D-6E8A-4147-A177-3AD203B41FA5}">
                      <a16:colId xmlns:a16="http://schemas.microsoft.com/office/drawing/2014/main" val="2415597466"/>
                    </a:ext>
                  </a:extLst>
                </a:gridCol>
                <a:gridCol w="85382">
                  <a:extLst>
                    <a:ext uri="{9D8B030D-6E8A-4147-A177-3AD203B41FA5}">
                      <a16:colId xmlns:a16="http://schemas.microsoft.com/office/drawing/2014/main" val="1782750130"/>
                    </a:ext>
                  </a:extLst>
                </a:gridCol>
                <a:gridCol w="85382">
                  <a:extLst>
                    <a:ext uri="{9D8B030D-6E8A-4147-A177-3AD203B41FA5}">
                      <a16:colId xmlns:a16="http://schemas.microsoft.com/office/drawing/2014/main" val="3881300110"/>
                    </a:ext>
                  </a:extLst>
                </a:gridCol>
                <a:gridCol w="85382">
                  <a:extLst>
                    <a:ext uri="{9D8B030D-6E8A-4147-A177-3AD203B41FA5}">
                      <a16:colId xmlns:a16="http://schemas.microsoft.com/office/drawing/2014/main" val="4131245839"/>
                    </a:ext>
                  </a:extLst>
                </a:gridCol>
                <a:gridCol w="85382">
                  <a:extLst>
                    <a:ext uri="{9D8B030D-6E8A-4147-A177-3AD203B41FA5}">
                      <a16:colId xmlns:a16="http://schemas.microsoft.com/office/drawing/2014/main" val="2816434998"/>
                    </a:ext>
                  </a:extLst>
                </a:gridCol>
                <a:gridCol w="85382">
                  <a:extLst>
                    <a:ext uri="{9D8B030D-6E8A-4147-A177-3AD203B41FA5}">
                      <a16:colId xmlns:a16="http://schemas.microsoft.com/office/drawing/2014/main" val="3082603843"/>
                    </a:ext>
                  </a:extLst>
                </a:gridCol>
                <a:gridCol w="85382">
                  <a:extLst>
                    <a:ext uri="{9D8B030D-6E8A-4147-A177-3AD203B41FA5}">
                      <a16:colId xmlns:a16="http://schemas.microsoft.com/office/drawing/2014/main" val="4221600871"/>
                    </a:ext>
                  </a:extLst>
                </a:gridCol>
                <a:gridCol w="85382">
                  <a:extLst>
                    <a:ext uri="{9D8B030D-6E8A-4147-A177-3AD203B41FA5}">
                      <a16:colId xmlns:a16="http://schemas.microsoft.com/office/drawing/2014/main" val="1075144212"/>
                    </a:ext>
                  </a:extLst>
                </a:gridCol>
                <a:gridCol w="85382">
                  <a:extLst>
                    <a:ext uri="{9D8B030D-6E8A-4147-A177-3AD203B41FA5}">
                      <a16:colId xmlns:a16="http://schemas.microsoft.com/office/drawing/2014/main" val="826081589"/>
                    </a:ext>
                  </a:extLst>
                </a:gridCol>
                <a:gridCol w="85382">
                  <a:extLst>
                    <a:ext uri="{9D8B030D-6E8A-4147-A177-3AD203B41FA5}">
                      <a16:colId xmlns:a16="http://schemas.microsoft.com/office/drawing/2014/main" val="1820701452"/>
                    </a:ext>
                  </a:extLst>
                </a:gridCol>
                <a:gridCol w="85382">
                  <a:extLst>
                    <a:ext uri="{9D8B030D-6E8A-4147-A177-3AD203B41FA5}">
                      <a16:colId xmlns:a16="http://schemas.microsoft.com/office/drawing/2014/main" val="3424705180"/>
                    </a:ext>
                  </a:extLst>
                </a:gridCol>
                <a:gridCol w="85382">
                  <a:extLst>
                    <a:ext uri="{9D8B030D-6E8A-4147-A177-3AD203B41FA5}">
                      <a16:colId xmlns:a16="http://schemas.microsoft.com/office/drawing/2014/main" val="2718710827"/>
                    </a:ext>
                  </a:extLst>
                </a:gridCol>
                <a:gridCol w="85382">
                  <a:extLst>
                    <a:ext uri="{9D8B030D-6E8A-4147-A177-3AD203B41FA5}">
                      <a16:colId xmlns:a16="http://schemas.microsoft.com/office/drawing/2014/main" val="1536825946"/>
                    </a:ext>
                  </a:extLst>
                </a:gridCol>
                <a:gridCol w="364293">
                  <a:extLst>
                    <a:ext uri="{9D8B030D-6E8A-4147-A177-3AD203B41FA5}">
                      <a16:colId xmlns:a16="http://schemas.microsoft.com/office/drawing/2014/main" val="705821131"/>
                    </a:ext>
                  </a:extLst>
                </a:gridCol>
              </a:tblGrid>
              <a:tr h="177194">
                <a:tc rowSpan="2">
                  <a:txBody>
                    <a:bodyPr/>
                    <a:lstStyle/>
                    <a:p>
                      <a:pPr algn="ctr" fontAlgn="ctr"/>
                      <a:r>
                        <a:rPr lang="en-US" sz="800" b="1" i="0" u="none" strike="noStrike">
                          <a:solidFill>
                            <a:srgbClr val="FFFFFF"/>
                          </a:solidFill>
                          <a:effectLst/>
                          <a:latin typeface="Verdana" panose="020B0604030504040204" pitchFamily="34" charset="0"/>
                        </a:rPr>
                        <a:t>   FAALİYETİN ADI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en-US" sz="700" b="1" i="0" u="none" strike="noStrike" dirty="0" err="1">
                          <a:solidFill>
                            <a:srgbClr val="FFFFFF"/>
                          </a:solidFill>
                          <a:effectLst/>
                          <a:latin typeface="Verdana" panose="020B0604030504040204" pitchFamily="34" charset="0"/>
                        </a:rPr>
                        <a:t>Sorumlu</a:t>
                      </a:r>
                      <a:endParaRPr lang="en-US" sz="700" b="1" i="0" u="none" strike="noStrike" dirty="0">
                        <a:solidFill>
                          <a:srgbClr val="FFFFFF"/>
                        </a:solidFill>
                        <a:effectLst/>
                        <a:latin typeface="Verdana" panose="020B060403050404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en-US" sz="700" b="1" i="0" u="none" strike="noStrike" dirty="0" err="1">
                          <a:solidFill>
                            <a:srgbClr val="FFFFFF"/>
                          </a:solidFill>
                          <a:effectLst/>
                          <a:latin typeface="Verdana" panose="020B0604030504040204" pitchFamily="34" charset="0"/>
                        </a:rPr>
                        <a:t>Kaynak</a:t>
                      </a:r>
                      <a:endParaRPr lang="en-US" sz="700" b="1" i="0" u="none" strike="noStrike" dirty="0">
                        <a:solidFill>
                          <a:srgbClr val="FFFFFF"/>
                        </a:solidFill>
                        <a:effectLst/>
                        <a:latin typeface="Verdana" panose="020B060403050404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en-US" sz="700" b="1" i="0" u="none" strike="noStrike" dirty="0" err="1">
                          <a:solidFill>
                            <a:srgbClr val="FFFFFF"/>
                          </a:solidFill>
                          <a:effectLst/>
                          <a:latin typeface="Verdana" panose="020B0604030504040204" pitchFamily="34" charset="0"/>
                        </a:rPr>
                        <a:t>Takip</a:t>
                      </a:r>
                      <a:r>
                        <a:rPr lang="en-US" sz="700" b="1" i="0" u="none" strike="noStrike" dirty="0">
                          <a:solidFill>
                            <a:srgbClr val="FFFFFF"/>
                          </a:solidFill>
                          <a:effectLst/>
                          <a:latin typeface="Verdana" panose="020B0604030504040204" pitchFamily="34" charset="0"/>
                        </a:rPr>
                        <a:t>          </a:t>
                      </a:r>
                      <a:r>
                        <a:rPr lang="en-US" sz="700" b="1" i="0" u="none" strike="noStrike" dirty="0" err="1">
                          <a:solidFill>
                            <a:srgbClr val="FFFFFF"/>
                          </a:solidFill>
                          <a:effectLst/>
                          <a:latin typeface="Verdana" panose="020B0604030504040204" pitchFamily="34" charset="0"/>
                        </a:rPr>
                        <a:t>Göstergesi</a:t>
                      </a:r>
                      <a:endParaRPr lang="en-US" sz="700" b="1" i="0" u="none" strike="noStrike" dirty="0">
                        <a:solidFill>
                          <a:srgbClr val="FFFFFF"/>
                        </a:solidFill>
                        <a:effectLst/>
                        <a:latin typeface="Verdana" panose="020B060403050404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en-US" sz="500" b="1" i="0" u="none" strike="noStrike">
                          <a:solidFill>
                            <a:srgbClr val="000000"/>
                          </a:solidFill>
                          <a:effectLst/>
                          <a:latin typeface="Verdana" panose="020B0604030504040204" pitchFamily="34" charset="0"/>
                        </a:rPr>
                        <a:t>Termin</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gridSpan="5">
                  <a:txBody>
                    <a:bodyPr/>
                    <a:lstStyle/>
                    <a:p>
                      <a:pPr algn="ctr" fontAlgn="ctr"/>
                      <a:r>
                        <a:rPr lang="en-US" sz="400" b="1" i="0" u="none" strike="noStrike">
                          <a:solidFill>
                            <a:srgbClr val="000000"/>
                          </a:solidFill>
                          <a:effectLst/>
                          <a:latin typeface="Verdana" panose="020B0604030504040204" pitchFamily="34" charset="0"/>
                        </a:rPr>
                        <a:t>OCAK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ŞUBAT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MART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NİSAN</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b="1" i="0" u="none" strike="noStrike">
                          <a:solidFill>
                            <a:srgbClr val="000000"/>
                          </a:solidFill>
                          <a:effectLst/>
                          <a:latin typeface="Verdana" panose="020B0604030504040204" pitchFamily="34" charset="0"/>
                        </a:rPr>
                        <a:t>MAYIS</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HAZİRAN</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TEMMUZ</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b="1" i="0" u="none" strike="noStrike">
                          <a:solidFill>
                            <a:srgbClr val="000000"/>
                          </a:solidFill>
                          <a:effectLst/>
                          <a:latin typeface="Verdana" panose="020B0604030504040204" pitchFamily="34" charset="0"/>
                        </a:rPr>
                        <a:t>AĞUSTOS</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EYLÜL</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EKİM</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KASIM</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b="1" i="0" u="none" strike="noStrike">
                          <a:solidFill>
                            <a:srgbClr val="000000"/>
                          </a:solidFill>
                          <a:effectLst/>
                          <a:latin typeface="Verdana" panose="020B0604030504040204" pitchFamily="34" charset="0"/>
                        </a:rPr>
                        <a:t>ARALIK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727230711"/>
                  </a:ext>
                </a:extLst>
              </a:tr>
              <a:tr h="17719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0" i="0" u="none" strike="noStrike">
                          <a:solidFill>
                            <a:srgbClr val="000000"/>
                          </a:solidFill>
                          <a:effectLst/>
                          <a:latin typeface="Verdana" panose="020B0604030504040204" pitchFamily="34" charset="0"/>
                        </a:rPr>
                        <a:t>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50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51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52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1273980227"/>
                  </a:ext>
                </a:extLst>
              </a:tr>
              <a:tr h="177194">
                <a:tc rowSpan="2">
                  <a:txBody>
                    <a:bodyPr/>
                    <a:lstStyle/>
                    <a:p>
                      <a:pPr algn="l" fontAlgn="ctr"/>
                      <a:r>
                        <a:rPr lang="en-US" sz="900" b="1" i="0" u="none" strike="noStrike" dirty="0">
                          <a:solidFill>
                            <a:srgbClr val="000000"/>
                          </a:solidFill>
                          <a:effectLst/>
                          <a:latin typeface="Calibri" panose="020F0502020204030204" pitchFamily="34" charset="0"/>
                        </a:rPr>
                        <a:t>1.Öğrenci </a:t>
                      </a:r>
                      <a:r>
                        <a:rPr lang="en-US" sz="900" b="1" i="0" u="none" strike="noStrike" dirty="0" err="1">
                          <a:solidFill>
                            <a:srgbClr val="000000"/>
                          </a:solidFill>
                          <a:effectLst/>
                          <a:latin typeface="Calibri" panose="020F0502020204030204" pitchFamily="34" charset="0"/>
                        </a:rPr>
                        <a:t>Memnuniyet</a:t>
                      </a:r>
                      <a:r>
                        <a:rPr lang="en-US" sz="900" b="1" i="0" u="none" strike="noStrike" dirty="0">
                          <a:solidFill>
                            <a:srgbClr val="000000"/>
                          </a:solidFill>
                          <a:effectLst/>
                          <a:latin typeface="Calibri" panose="020F0502020204030204" pitchFamily="34" charset="0"/>
                        </a:rPr>
                        <a:t> </a:t>
                      </a:r>
                      <a:r>
                        <a:rPr lang="en-US" sz="900" b="1" i="0" u="none" strike="noStrike" dirty="0" err="1">
                          <a:solidFill>
                            <a:srgbClr val="000000"/>
                          </a:solidFill>
                          <a:effectLst/>
                          <a:latin typeface="Calibri" panose="020F0502020204030204" pitchFamily="34" charset="0"/>
                        </a:rPr>
                        <a:t>Oranı</a:t>
                      </a:r>
                      <a:endParaRPr lang="en-US" sz="900" b="1"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Verdana" panose="020B060403050404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700" b="1"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4150692008"/>
                  </a:ext>
                </a:extLst>
              </a:tr>
              <a:tr h="17719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0" i="0" u="none" strike="noStrike">
                          <a:solidFill>
                            <a:srgbClr val="000000"/>
                          </a:solidFill>
                          <a:effectLst/>
                          <a:latin typeface="Verdana" panose="020B060403050404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1411268287"/>
                  </a:ext>
                </a:extLst>
              </a:tr>
              <a:tr h="335736">
                <a:tc rowSpan="2">
                  <a:txBody>
                    <a:bodyPr/>
                    <a:lstStyle/>
                    <a:p>
                      <a:pPr algn="l" fontAlgn="ctr"/>
                      <a:r>
                        <a:rPr lang="en-US" sz="800" b="0" i="0" u="none" strike="noStrike" dirty="0">
                          <a:solidFill>
                            <a:srgbClr val="000000"/>
                          </a:solidFill>
                          <a:effectLst/>
                          <a:latin typeface="Calibri" panose="020F0502020204030204" pitchFamily="34" charset="0"/>
                        </a:rPr>
                        <a:t>1.1 </a:t>
                      </a:r>
                      <a:r>
                        <a:rPr lang="en-US" sz="800" b="0" i="0" u="none" strike="noStrike" dirty="0" err="1">
                          <a:solidFill>
                            <a:srgbClr val="000000"/>
                          </a:solidFill>
                          <a:effectLst/>
                          <a:latin typeface="Calibri" panose="020F0502020204030204" pitchFamily="34" charset="0"/>
                        </a:rPr>
                        <a:t>İngilizce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bilgi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yarışması</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düzenlenmesi</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dirty="0" err="1">
                          <a:solidFill>
                            <a:srgbClr val="000000"/>
                          </a:solidFill>
                          <a:effectLst/>
                          <a:latin typeface="Calibri" panose="020F0502020204030204" pitchFamily="34" charset="0"/>
                        </a:rPr>
                        <a:t>Öğretim</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Görevlisi</a:t>
                      </a:r>
                      <a:endParaRPr lang="en-US"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 / KT / TK / EK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Fotoğraf, bilgilendirme E-postaları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dirty="0">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Verdana" panose="020B0604030504040204" pitchFamily="34" charset="0"/>
                        </a:rPr>
                        <a:t>+</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dirty="0">
                          <a:solidFill>
                            <a:srgbClr val="000000"/>
                          </a:solidFill>
                          <a:effectLst/>
                          <a:latin typeface="Verdana" panose="020B0604030504040204" pitchFamily="34" charset="0"/>
                        </a:rPr>
                        <a:t>2021'de </a:t>
                      </a:r>
                      <a:r>
                        <a:rPr lang="en-US" sz="500" b="0" i="0" u="none" strike="noStrike" dirty="0" err="1">
                          <a:solidFill>
                            <a:srgbClr val="000000"/>
                          </a:solidFill>
                          <a:effectLst/>
                          <a:latin typeface="Verdana" panose="020B0604030504040204" pitchFamily="34" charset="0"/>
                        </a:rPr>
                        <a:t>planlanacaktır</a:t>
                      </a:r>
                      <a:r>
                        <a:rPr lang="en-US" sz="500" b="0" i="0" u="none" strike="noStrike" dirty="0">
                          <a:solidFill>
                            <a:srgbClr val="000000"/>
                          </a:solidFill>
                          <a:effectLst/>
                          <a:latin typeface="Verdana" panose="020B0604030504040204" pitchFamily="34" charset="0"/>
                        </a:rPr>
                        <a:t>.</a:t>
                      </a: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2550944085"/>
                  </a:ext>
                </a:extLst>
              </a:tr>
              <a:tr h="17719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endParaRPr lang="en-US" sz="600" b="0" i="0" u="none" strike="noStrike" dirty="0">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353223176"/>
                  </a:ext>
                </a:extLst>
              </a:tr>
              <a:tr h="177194">
                <a:tc rowSpan="2">
                  <a:txBody>
                    <a:bodyPr/>
                    <a:lstStyle/>
                    <a:p>
                      <a:pPr algn="l" fontAlgn="ctr"/>
                      <a:r>
                        <a:rPr lang="en-US" sz="800" b="0" i="0" u="none" strike="noStrike" dirty="0">
                          <a:solidFill>
                            <a:srgbClr val="000000"/>
                          </a:solidFill>
                          <a:effectLst/>
                          <a:latin typeface="Calibri" panose="020F0502020204030204" pitchFamily="34" charset="0"/>
                        </a:rPr>
                        <a:t>1.2 </a:t>
                      </a:r>
                      <a:r>
                        <a:rPr lang="en-US" sz="800" b="0" i="0" u="none" strike="noStrike" dirty="0" err="1">
                          <a:solidFill>
                            <a:srgbClr val="000000"/>
                          </a:solidFill>
                          <a:effectLst/>
                          <a:latin typeface="Calibri" panose="020F0502020204030204" pitchFamily="34" charset="0"/>
                        </a:rPr>
                        <a:t>İngilizce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tiyatro</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oyunu</a:t>
                      </a:r>
                      <a:r>
                        <a:rPr lang="en-US" sz="8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Öğretim Görevlisi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 / KT / TK / EK / FS</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Fotoğraf, bilgilendirme E-postaları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7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3022268541"/>
                  </a:ext>
                </a:extLst>
              </a:tr>
              <a:tr h="17719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3029193672"/>
                  </a:ext>
                </a:extLst>
              </a:tr>
              <a:tr h="240921">
                <a:tc rowSpan="2">
                  <a:txBody>
                    <a:bodyPr/>
                    <a:lstStyle/>
                    <a:p>
                      <a:pPr algn="l" fontAlgn="ctr"/>
                      <a:r>
                        <a:rPr lang="en-US" sz="800" b="0" i="0" u="none" strike="noStrike" dirty="0">
                          <a:solidFill>
                            <a:srgbClr val="000000"/>
                          </a:solidFill>
                          <a:effectLst/>
                          <a:latin typeface="Calibri" panose="020F0502020204030204" pitchFamily="34" charset="0"/>
                        </a:rPr>
                        <a:t>1.3 </a:t>
                      </a:r>
                      <a:r>
                        <a:rPr lang="en-US" sz="800" b="0" i="0" u="none" strike="noStrike" dirty="0" err="1">
                          <a:solidFill>
                            <a:srgbClr val="000000"/>
                          </a:solidFill>
                          <a:effectLst/>
                          <a:latin typeface="Calibri" panose="020F0502020204030204" pitchFamily="34" charset="0"/>
                        </a:rPr>
                        <a:t>Ders</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dışı</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İngilizce'yi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geliştirmeye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yönelik</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konuşma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ve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kelime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bilgisini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geliştirecek</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aktivitelerin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düzenlenmesi</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dirty="0" err="1">
                          <a:solidFill>
                            <a:srgbClr val="000000"/>
                          </a:solidFill>
                          <a:effectLst/>
                          <a:latin typeface="Calibri" panose="020F0502020204030204" pitchFamily="34" charset="0"/>
                        </a:rPr>
                        <a:t>Öğretim</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Görevlisi</a:t>
                      </a:r>
                      <a:endParaRPr lang="en-US"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 / KT / TK / EK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İmza çizelgesi, Birim İçi Toplantı Tutanakları, Bilgilendirme E-postaları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3177979848"/>
                  </a:ext>
                </a:extLst>
              </a:tr>
              <a:tr h="24092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377827135"/>
                  </a:ext>
                </a:extLst>
              </a:tr>
              <a:tr h="170976">
                <a:tc rowSpan="2">
                  <a:txBody>
                    <a:bodyPr/>
                    <a:lstStyle/>
                    <a:p>
                      <a:pPr algn="l" fontAlgn="ctr"/>
                      <a:r>
                        <a:rPr lang="en-US" sz="800" b="0" i="0" u="none" strike="noStrike" dirty="0">
                          <a:solidFill>
                            <a:srgbClr val="000000"/>
                          </a:solidFill>
                          <a:effectLst/>
                          <a:latin typeface="Calibri" panose="020F0502020204030204" pitchFamily="34" charset="0"/>
                        </a:rPr>
                        <a:t>1.4 </a:t>
                      </a:r>
                      <a:r>
                        <a:rPr lang="en-US" sz="800" b="0" i="0" u="none" strike="noStrike" dirty="0" err="1">
                          <a:solidFill>
                            <a:srgbClr val="000000"/>
                          </a:solidFill>
                          <a:effectLst/>
                          <a:latin typeface="Calibri" panose="020F0502020204030204" pitchFamily="34" charset="0"/>
                        </a:rPr>
                        <a:t>Fakültelerdeki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öğretim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üyelerinin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hazırlık</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sınıfı</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öğrencilerine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bölümlerine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yönelik</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seminer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vermesi</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 / KT / TK / EK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Fotoğraf, bilgilendirme E-postaları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7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2786616748"/>
                  </a:ext>
                </a:extLst>
              </a:tr>
              <a:tr h="28651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1051365216"/>
                  </a:ext>
                </a:extLst>
              </a:tr>
              <a:tr h="177194">
                <a:tc rowSpan="2">
                  <a:txBody>
                    <a:bodyPr/>
                    <a:lstStyle/>
                    <a:p>
                      <a:pPr algn="l" fontAlgn="ctr"/>
                      <a:r>
                        <a:rPr lang="en-US" sz="800" b="0" i="0" u="none" strike="noStrike">
                          <a:solidFill>
                            <a:srgbClr val="000000"/>
                          </a:solidFill>
                          <a:effectLst/>
                          <a:latin typeface="Calibri" panose="020F0502020204030204" pitchFamily="34" charset="0"/>
                        </a:rPr>
                        <a:t>1.5 Öğrencilerin Öğretim görevlileri ile ders dışında birebir görüşmesi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Öğretim Görevlisi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 / KT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Ofis saatleri çizelgesi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263800556"/>
                  </a:ext>
                </a:extLst>
              </a:tr>
              <a:tr h="17719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2385928420"/>
                  </a:ext>
                </a:extLst>
              </a:tr>
              <a:tr h="177194">
                <a:tc rowSpan="2">
                  <a:txBody>
                    <a:bodyPr/>
                    <a:lstStyle/>
                    <a:p>
                      <a:pPr algn="l" fontAlgn="ctr"/>
                      <a:r>
                        <a:rPr lang="en-US" sz="800" b="0" i="0" u="none" strike="noStrike" dirty="0">
                          <a:solidFill>
                            <a:srgbClr val="000000"/>
                          </a:solidFill>
                          <a:effectLst/>
                          <a:latin typeface="Calibri" panose="020F0502020204030204" pitchFamily="34" charset="0"/>
                        </a:rPr>
                        <a:t> 1.6 </a:t>
                      </a:r>
                      <a:r>
                        <a:rPr lang="en-US" sz="800" b="0" i="0" u="none" strike="noStrike" dirty="0" err="1">
                          <a:solidFill>
                            <a:srgbClr val="000000"/>
                          </a:solidFill>
                          <a:effectLst/>
                          <a:latin typeface="Calibri" panose="020F0502020204030204" pitchFamily="34" charset="0"/>
                        </a:rPr>
                        <a:t>Öğretim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Görevlileri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için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eğitimler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düzenlenmesi</a:t>
                      </a:r>
                      <a:r>
                        <a:rPr lang="en-US" sz="8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İG / KT / TK / EK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İmza çizelgesi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420714942"/>
                  </a:ext>
                </a:extLst>
              </a:tr>
              <a:tr h="17719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0" i="0" u="none" strike="noStrike">
                          <a:solidFill>
                            <a:srgbClr val="000000"/>
                          </a:solidFill>
                          <a:effectLst/>
                          <a:latin typeface="Calibri" panose="020F050202020403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1094458899"/>
                  </a:ext>
                </a:extLst>
              </a:tr>
              <a:tr h="178748">
                <a:tc rowSpan="2">
                  <a:txBody>
                    <a:bodyPr/>
                    <a:lstStyle/>
                    <a:p>
                      <a:pPr algn="l" fontAlgn="ctr"/>
                      <a:r>
                        <a:rPr lang="en-US" sz="800" b="0" i="0" u="none" strike="noStrike" dirty="0">
                          <a:solidFill>
                            <a:srgbClr val="000000"/>
                          </a:solidFill>
                          <a:effectLst/>
                          <a:latin typeface="Calibri" panose="020F0502020204030204" pitchFamily="34" charset="0"/>
                        </a:rPr>
                        <a:t> 1.7 </a:t>
                      </a:r>
                      <a:r>
                        <a:rPr lang="en-US" sz="800" b="0" i="0" u="none" strike="noStrike" dirty="0" err="1">
                          <a:solidFill>
                            <a:srgbClr val="000000"/>
                          </a:solidFill>
                          <a:effectLst/>
                          <a:latin typeface="Calibri" panose="020F0502020204030204" pitchFamily="34" charset="0"/>
                        </a:rPr>
                        <a:t>Mesleki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Gelişim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Eğitmeninin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önderliğinde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Öğretim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Görevlilerinin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kullanabilecekleri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materyal</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havuzunun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oluşturulması</a:t>
                      </a:r>
                      <a:r>
                        <a:rPr lang="en-US" sz="8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Mesleki Gelişim Eğitmeni/ Öğretim Görevlileri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 / KT / TK / EK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Fotoğraf, OneDrive</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7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4056708215"/>
                  </a:ext>
                </a:extLst>
              </a:tr>
              <a:tr h="43123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0" i="0" u="none" strike="noStrike">
                          <a:solidFill>
                            <a:srgbClr val="000000"/>
                          </a:solidFill>
                          <a:effectLst/>
                          <a:latin typeface="Calibri" panose="020F050202020403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700" b="0" i="0" u="none" strike="noStrike">
                          <a:solidFill>
                            <a:srgbClr val="FFFFFF"/>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3674679565"/>
                  </a:ext>
                </a:extLst>
              </a:tr>
              <a:tr h="272008">
                <a:tc>
                  <a:txBody>
                    <a:bodyPr/>
                    <a:lstStyle/>
                    <a:p>
                      <a:pPr algn="l" fontAlgn="ctr"/>
                      <a:r>
                        <a:rPr lang="en-US" sz="800" b="1" i="0" u="none" strike="noStrike">
                          <a:solidFill>
                            <a:srgbClr val="000000"/>
                          </a:solidFill>
                          <a:effectLst/>
                          <a:latin typeface="Calibri" panose="020F0502020204030204" pitchFamily="34" charset="0"/>
                        </a:rPr>
                        <a:t>2. Öğretim Görevlisi Memnuniyet Oranı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n-US" sz="9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9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Verdana" panose="020B060403050404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4070644777"/>
                  </a:ext>
                </a:extLst>
              </a:tr>
              <a:tr h="177194">
                <a:tc rowSpan="2">
                  <a:txBody>
                    <a:bodyPr/>
                    <a:lstStyle/>
                    <a:p>
                      <a:pPr algn="l" fontAlgn="ctr"/>
                      <a:r>
                        <a:rPr lang="en-US" sz="800" b="0" i="0" u="none" strike="noStrike" dirty="0">
                          <a:solidFill>
                            <a:srgbClr val="000000"/>
                          </a:solidFill>
                          <a:effectLst/>
                          <a:latin typeface="Calibri" panose="020F0502020204030204" pitchFamily="34" charset="0"/>
                        </a:rPr>
                        <a:t>2.1 </a:t>
                      </a:r>
                      <a:r>
                        <a:rPr lang="en-US" sz="800" b="0" i="0" u="none" strike="noStrike" dirty="0" err="1">
                          <a:solidFill>
                            <a:srgbClr val="000000"/>
                          </a:solidFill>
                          <a:effectLst/>
                          <a:latin typeface="Calibri" panose="020F0502020204030204" pitchFamily="34" charset="0"/>
                        </a:rPr>
                        <a:t>Hizmet</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içi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eğitimler</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Mesleki Gelişim Eğitmeni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İG / KT / TK / EK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dirty="0" err="1">
                          <a:solidFill>
                            <a:srgbClr val="000000"/>
                          </a:solidFill>
                          <a:effectLst/>
                          <a:latin typeface="Calibri" panose="020F0502020204030204" pitchFamily="34" charset="0"/>
                        </a:rPr>
                        <a:t>Birim</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içi</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toplantı</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tutanakları</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İmza</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çizelgesi</a:t>
                      </a:r>
                      <a:endParaRPr lang="en-US"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2422599367"/>
                  </a:ext>
                </a:extLst>
              </a:tr>
              <a:tr h="17719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96296023"/>
                  </a:ext>
                </a:extLst>
              </a:tr>
              <a:tr h="177194">
                <a:tc rowSpan="2">
                  <a:txBody>
                    <a:bodyPr/>
                    <a:lstStyle/>
                    <a:p>
                      <a:pPr algn="l" fontAlgn="ctr"/>
                      <a:r>
                        <a:rPr lang="en-US" sz="800" b="0" i="0" u="none" strike="noStrike" dirty="0">
                          <a:solidFill>
                            <a:srgbClr val="000000"/>
                          </a:solidFill>
                          <a:effectLst/>
                          <a:latin typeface="Calibri" panose="020F0502020204030204" pitchFamily="34" charset="0"/>
                        </a:rPr>
                        <a:t>2.2 </a:t>
                      </a:r>
                      <a:r>
                        <a:rPr lang="en-US" sz="800" b="0" i="0" u="none" strike="noStrike" dirty="0" err="1">
                          <a:solidFill>
                            <a:srgbClr val="000000"/>
                          </a:solidFill>
                          <a:effectLst/>
                          <a:latin typeface="Calibri" panose="020F0502020204030204" pitchFamily="34" charset="0"/>
                        </a:rPr>
                        <a:t>Kişişel</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dönüşüm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eğitimleri</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 / KT / TK / EK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dirty="0" err="1">
                          <a:solidFill>
                            <a:srgbClr val="000000"/>
                          </a:solidFill>
                          <a:effectLst/>
                          <a:latin typeface="Calibri" panose="020F0502020204030204" pitchFamily="34" charset="0"/>
                        </a:rPr>
                        <a:t>İmza</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çizelgesi</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fotoğraf</a:t>
                      </a:r>
                      <a:endParaRPr lang="en-US"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2176990165"/>
                  </a:ext>
                </a:extLst>
              </a:tr>
              <a:tr h="17719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1266383705"/>
                  </a:ext>
                </a:extLst>
              </a:tr>
              <a:tr h="177194">
                <a:tc rowSpan="2">
                  <a:txBody>
                    <a:bodyPr/>
                    <a:lstStyle/>
                    <a:p>
                      <a:pPr algn="l" fontAlgn="ctr"/>
                      <a:r>
                        <a:rPr lang="en-US" sz="800" b="0" i="0" u="none" strike="noStrike" dirty="0">
                          <a:solidFill>
                            <a:srgbClr val="000000"/>
                          </a:solidFill>
                          <a:effectLst/>
                          <a:latin typeface="Calibri" panose="020F0502020204030204" pitchFamily="34" charset="0"/>
                        </a:rPr>
                        <a:t>2.3 </a:t>
                      </a:r>
                      <a:r>
                        <a:rPr lang="en-US" sz="800" b="0" i="0" u="none" strike="noStrike" dirty="0" err="1">
                          <a:solidFill>
                            <a:srgbClr val="000000"/>
                          </a:solidFill>
                          <a:effectLst/>
                          <a:latin typeface="Calibri" panose="020F0502020204030204" pitchFamily="34" charset="0"/>
                        </a:rPr>
                        <a:t>Hobi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faaliyetleri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düzenlenmesi</a:t>
                      </a:r>
                      <a:endParaRPr lang="en-US" sz="800" b="0" i="0" u="none" strike="noStrike" dirty="0">
                        <a:solidFill>
                          <a:srgbClr val="000000"/>
                        </a:solidFill>
                        <a:effectLst/>
                        <a:latin typeface="Calibri" panose="020F0502020204030204" pitchFamily="34" charset="0"/>
                      </a:endParaRPr>
                    </a:p>
                  </a:txBody>
                  <a:tcPr marL="0" marR="0" marT="0"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 / KT / TK / EK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Fotoğraf</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2371912132"/>
                  </a:ext>
                </a:extLst>
              </a:tr>
              <a:tr h="33573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500" b="0" i="0" u="none" strike="noStrike">
                          <a:solidFill>
                            <a:srgbClr val="FF0000"/>
                          </a:solidFill>
                          <a:effectLst/>
                          <a:latin typeface="Verdana" panose="020B0604030504040204" pitchFamily="34" charset="0"/>
                        </a:rPr>
                        <a:t>+</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500" b="0" i="0" u="none" strike="noStrike">
                          <a:solidFill>
                            <a:srgbClr val="000000"/>
                          </a:solidFill>
                          <a:effectLst/>
                          <a:latin typeface="Verdana" panose="020B0604030504040204" pitchFamily="34" charset="0"/>
                        </a:rPr>
                        <a:t>2021'de planlanacaktır.</a:t>
                      </a: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2528331543"/>
                  </a:ext>
                </a:extLst>
              </a:tr>
              <a:tr h="177194">
                <a:tc rowSpan="2">
                  <a:txBody>
                    <a:bodyPr/>
                    <a:lstStyle/>
                    <a:p>
                      <a:pPr algn="l" fontAlgn="ctr"/>
                      <a:r>
                        <a:rPr lang="en-US" sz="800" b="1" i="0" u="none" strike="noStrike" dirty="0">
                          <a:solidFill>
                            <a:srgbClr val="000000"/>
                          </a:solidFill>
                          <a:effectLst/>
                          <a:latin typeface="Calibri" panose="020F0502020204030204" pitchFamily="34" charset="0"/>
                        </a:rPr>
                        <a:t>3.ELT </a:t>
                      </a:r>
                      <a:r>
                        <a:rPr lang="en-US" sz="800" b="1" i="0" u="none" strike="noStrike" dirty="0" err="1">
                          <a:solidFill>
                            <a:srgbClr val="000000"/>
                          </a:solidFill>
                          <a:effectLst/>
                          <a:latin typeface="Calibri" panose="020F0502020204030204" pitchFamily="34" charset="0"/>
                        </a:rPr>
                        <a:t>Konferansı</a:t>
                      </a:r>
                      <a:r>
                        <a:rPr lang="en-US" sz="800" b="1" i="0" u="none" strike="noStrike" dirty="0">
                          <a:solidFill>
                            <a:srgbClr val="000000"/>
                          </a:solidFill>
                          <a:effectLst/>
                          <a:latin typeface="Calibri" panose="020F0502020204030204" pitchFamily="34" charset="0"/>
                        </a:rPr>
                        <a:t> </a:t>
                      </a:r>
                      <a:r>
                        <a:rPr lang="en-US" sz="800" b="1" i="0" u="none" strike="noStrike" dirty="0" err="1">
                          <a:solidFill>
                            <a:srgbClr val="000000"/>
                          </a:solidFill>
                          <a:effectLst/>
                          <a:latin typeface="Calibri" panose="020F0502020204030204" pitchFamily="34" charset="0"/>
                        </a:rPr>
                        <a:t>Memnuniyet</a:t>
                      </a:r>
                      <a:r>
                        <a:rPr lang="en-US" sz="800" b="1" i="0" u="none" strike="noStrike" dirty="0">
                          <a:solidFill>
                            <a:srgbClr val="000000"/>
                          </a:solidFill>
                          <a:effectLst/>
                          <a:latin typeface="Calibri" panose="020F0502020204030204" pitchFamily="34" charset="0"/>
                        </a:rPr>
                        <a:t> </a:t>
                      </a:r>
                      <a:r>
                        <a:rPr lang="en-US" sz="800" b="1" i="0" u="none" strike="noStrike" dirty="0" err="1">
                          <a:solidFill>
                            <a:srgbClr val="000000"/>
                          </a:solidFill>
                          <a:effectLst/>
                          <a:latin typeface="Calibri" panose="020F0502020204030204" pitchFamily="34" charset="0"/>
                        </a:rPr>
                        <a:t>Oranı</a:t>
                      </a:r>
                      <a:endParaRPr lang="en-US" sz="800" b="1"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n-US" sz="9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9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Verdana" panose="020B060403050404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3596357147"/>
                  </a:ext>
                </a:extLst>
              </a:tr>
              <a:tr h="177194">
                <a:tc vMerge="1">
                  <a:txBody>
                    <a:bodyPr/>
                    <a:lstStyle/>
                    <a:p>
                      <a:endParaRPr lang="en-US"/>
                    </a:p>
                  </a:txBody>
                  <a:tcPr/>
                </a:tc>
                <a:tc>
                  <a:txBody>
                    <a:bodyPr/>
                    <a:lstStyle/>
                    <a:p>
                      <a:pPr algn="l" fontAlgn="ctr"/>
                      <a:r>
                        <a:rPr lang="en-US" sz="9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9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Verdana" panose="020B060403050404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2734979011"/>
                  </a:ext>
                </a:extLst>
              </a:tr>
              <a:tr h="177194">
                <a:tc rowSpan="2">
                  <a:txBody>
                    <a:bodyPr/>
                    <a:lstStyle/>
                    <a:p>
                      <a:pPr algn="l" fontAlgn="ctr"/>
                      <a:r>
                        <a:rPr lang="en-US" sz="800" b="0" i="0" u="none" strike="noStrike" dirty="0">
                          <a:solidFill>
                            <a:srgbClr val="000000"/>
                          </a:solidFill>
                          <a:effectLst/>
                          <a:latin typeface="Calibri" panose="020F0502020204030204" pitchFamily="34" charset="0"/>
                        </a:rPr>
                        <a:t>3.1.Katılımcıların </a:t>
                      </a:r>
                      <a:r>
                        <a:rPr lang="en-US" sz="800" b="0" i="0" u="none" strike="noStrike" dirty="0" err="1">
                          <a:solidFill>
                            <a:srgbClr val="000000"/>
                          </a:solidFill>
                          <a:effectLst/>
                          <a:latin typeface="Calibri" panose="020F0502020204030204" pitchFamily="34" charset="0"/>
                        </a:rPr>
                        <a:t>memnuniyetinin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ölçülmesi</a:t>
                      </a:r>
                      <a:r>
                        <a:rPr lang="en-US" sz="800" b="0" i="0" u="none" strike="noStrike" dirty="0">
                          <a:solidFill>
                            <a:srgbClr val="000000"/>
                          </a:solidFill>
                          <a:effectLst/>
                          <a:latin typeface="Calibri" panose="020F0502020204030204" pitchFamily="34" charset="0"/>
                        </a:rPr>
                        <a: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Yüksekokul Kalite Komisyonu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 / KT / TK / EK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dirty="0" err="1">
                          <a:solidFill>
                            <a:srgbClr val="000000"/>
                          </a:solidFill>
                          <a:effectLst/>
                          <a:latin typeface="Calibri" panose="020F0502020204030204" pitchFamily="34" charset="0"/>
                        </a:rPr>
                        <a:t>Anket</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formları</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fotoğraf</a:t>
                      </a:r>
                      <a:endParaRPr lang="en-US"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endParaRPr lang="en-US" sz="600" b="0" i="0" u="none" strike="noStrike">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3862791314"/>
                  </a:ext>
                </a:extLst>
              </a:tr>
              <a:tr h="17719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endParaRPr lang="en-US" sz="600" b="0" i="0" u="none" strike="noStrike" dirty="0">
                        <a:solidFill>
                          <a:srgbClr val="000000"/>
                        </a:solidFill>
                        <a:effectLst/>
                        <a:latin typeface="Verdana" panose="020B0604030504040204" pitchFamily="34" charset="0"/>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2276482887"/>
                  </a:ext>
                </a:extLst>
              </a:tr>
            </a:tbl>
          </a:graphicData>
        </a:graphic>
      </p:graphicFrame>
    </p:spTree>
    <p:extLst>
      <p:ext uri="{BB962C8B-B14F-4D97-AF65-F5344CB8AC3E}">
        <p14:creationId xmlns:p14="http://schemas.microsoft.com/office/powerpoint/2010/main" val="27309538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39F893C-C32F-4835-A1E5-850973405C58}" type="slidenum">
              <a:rPr lang="tr-TR" smtClean="0"/>
              <a:t>8</a:t>
            </a:fld>
            <a:endParaRPr lang="tr-TR"/>
          </a:p>
        </p:txBody>
      </p:sp>
      <p:sp>
        <p:nvSpPr>
          <p:cNvPr id="5" name="Metin kutusu 4"/>
          <p:cNvSpPr txBox="1">
            <a:spLocks noGrp="1"/>
          </p:cNvSpPr>
          <p:nvPr>
            <p:ph type="title"/>
          </p:nvPr>
        </p:nvSpPr>
        <p:spPr>
          <a:xfrm>
            <a:off x="2859807" y="127895"/>
            <a:ext cx="5987008"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KALİTE FAALİYET PLANLARI</a:t>
            </a:r>
            <a:endParaRPr lang="tr-TR" sz="3600" b="1" dirty="0">
              <a:solidFill>
                <a:srgbClr val="FF0000"/>
              </a:solidFill>
              <a:effectLst>
                <a:outerShdw blurRad="38100" dist="38100" dir="2700000" algn="tl">
                  <a:srgbClr val="000000">
                    <a:alpha val="43137"/>
                  </a:srgbClr>
                </a:outerShdw>
              </a:effectLst>
            </a:endParaRPr>
          </a:p>
        </p:txBody>
      </p:sp>
      <p:pic>
        <p:nvPicPr>
          <p:cNvPr id="6" name="Resim 5"/>
          <p:cNvPicPr/>
          <p:nvPr/>
        </p:nvPicPr>
        <p:blipFill>
          <a:blip r:embed="rId2"/>
          <a:stretch>
            <a:fillRect/>
          </a:stretch>
        </p:blipFill>
        <p:spPr>
          <a:xfrm>
            <a:off x="107504" y="18519"/>
            <a:ext cx="2736304" cy="576064"/>
          </a:xfrm>
          <a:prstGeom prst="rect">
            <a:avLst/>
          </a:prstGeom>
        </p:spPr>
      </p:pic>
      <p:graphicFrame>
        <p:nvGraphicFramePr>
          <p:cNvPr id="14" name="Content Placeholder 13"/>
          <p:cNvGraphicFramePr>
            <a:graphicFrameLocks noGrp="1"/>
          </p:cNvGraphicFramePr>
          <p:nvPr>
            <p:ph idx="1"/>
            <p:extLst>
              <p:ext uri="{D42A27DB-BD31-4B8C-83A1-F6EECF244321}">
                <p14:modId xmlns:p14="http://schemas.microsoft.com/office/powerpoint/2010/main" val="3794039321"/>
              </p:ext>
            </p:extLst>
          </p:nvPr>
        </p:nvGraphicFramePr>
        <p:xfrm>
          <a:off x="107505" y="774216"/>
          <a:ext cx="8928991" cy="5880465"/>
        </p:xfrm>
        <a:graphic>
          <a:graphicData uri="http://schemas.openxmlformats.org/drawingml/2006/table">
            <a:tbl>
              <a:tblPr/>
              <a:tblGrid>
                <a:gridCol w="1950380">
                  <a:extLst>
                    <a:ext uri="{9D8B030D-6E8A-4147-A177-3AD203B41FA5}">
                      <a16:colId xmlns:a16="http://schemas.microsoft.com/office/drawing/2014/main" val="1779298604"/>
                    </a:ext>
                  </a:extLst>
                </a:gridCol>
                <a:gridCol w="680453">
                  <a:extLst>
                    <a:ext uri="{9D8B030D-6E8A-4147-A177-3AD203B41FA5}">
                      <a16:colId xmlns:a16="http://schemas.microsoft.com/office/drawing/2014/main" val="3018193509"/>
                    </a:ext>
                  </a:extLst>
                </a:gridCol>
                <a:gridCol w="720014">
                  <a:extLst>
                    <a:ext uri="{9D8B030D-6E8A-4147-A177-3AD203B41FA5}">
                      <a16:colId xmlns:a16="http://schemas.microsoft.com/office/drawing/2014/main" val="4205860099"/>
                    </a:ext>
                  </a:extLst>
                </a:gridCol>
                <a:gridCol w="720014">
                  <a:extLst>
                    <a:ext uri="{9D8B030D-6E8A-4147-A177-3AD203B41FA5}">
                      <a16:colId xmlns:a16="http://schemas.microsoft.com/office/drawing/2014/main" val="998019004"/>
                    </a:ext>
                  </a:extLst>
                </a:gridCol>
                <a:gridCol w="229454">
                  <a:extLst>
                    <a:ext uri="{9D8B030D-6E8A-4147-A177-3AD203B41FA5}">
                      <a16:colId xmlns:a16="http://schemas.microsoft.com/office/drawing/2014/main" val="2183445391"/>
                    </a:ext>
                  </a:extLst>
                </a:gridCol>
                <a:gridCol w="89013">
                  <a:extLst>
                    <a:ext uri="{9D8B030D-6E8A-4147-A177-3AD203B41FA5}">
                      <a16:colId xmlns:a16="http://schemas.microsoft.com/office/drawing/2014/main" val="1411751856"/>
                    </a:ext>
                  </a:extLst>
                </a:gridCol>
                <a:gridCol w="89013">
                  <a:extLst>
                    <a:ext uri="{9D8B030D-6E8A-4147-A177-3AD203B41FA5}">
                      <a16:colId xmlns:a16="http://schemas.microsoft.com/office/drawing/2014/main" val="3691676640"/>
                    </a:ext>
                  </a:extLst>
                </a:gridCol>
                <a:gridCol w="89013">
                  <a:extLst>
                    <a:ext uri="{9D8B030D-6E8A-4147-A177-3AD203B41FA5}">
                      <a16:colId xmlns:a16="http://schemas.microsoft.com/office/drawing/2014/main" val="2347275908"/>
                    </a:ext>
                  </a:extLst>
                </a:gridCol>
                <a:gridCol w="89013">
                  <a:extLst>
                    <a:ext uri="{9D8B030D-6E8A-4147-A177-3AD203B41FA5}">
                      <a16:colId xmlns:a16="http://schemas.microsoft.com/office/drawing/2014/main" val="2868527545"/>
                    </a:ext>
                  </a:extLst>
                </a:gridCol>
                <a:gridCol w="89013">
                  <a:extLst>
                    <a:ext uri="{9D8B030D-6E8A-4147-A177-3AD203B41FA5}">
                      <a16:colId xmlns:a16="http://schemas.microsoft.com/office/drawing/2014/main" val="1235054503"/>
                    </a:ext>
                  </a:extLst>
                </a:gridCol>
                <a:gridCol w="89013">
                  <a:extLst>
                    <a:ext uri="{9D8B030D-6E8A-4147-A177-3AD203B41FA5}">
                      <a16:colId xmlns:a16="http://schemas.microsoft.com/office/drawing/2014/main" val="1250677554"/>
                    </a:ext>
                  </a:extLst>
                </a:gridCol>
                <a:gridCol w="89013">
                  <a:extLst>
                    <a:ext uri="{9D8B030D-6E8A-4147-A177-3AD203B41FA5}">
                      <a16:colId xmlns:a16="http://schemas.microsoft.com/office/drawing/2014/main" val="3159361215"/>
                    </a:ext>
                  </a:extLst>
                </a:gridCol>
                <a:gridCol w="89013">
                  <a:extLst>
                    <a:ext uri="{9D8B030D-6E8A-4147-A177-3AD203B41FA5}">
                      <a16:colId xmlns:a16="http://schemas.microsoft.com/office/drawing/2014/main" val="1761637957"/>
                    </a:ext>
                  </a:extLst>
                </a:gridCol>
                <a:gridCol w="89013">
                  <a:extLst>
                    <a:ext uri="{9D8B030D-6E8A-4147-A177-3AD203B41FA5}">
                      <a16:colId xmlns:a16="http://schemas.microsoft.com/office/drawing/2014/main" val="4030620300"/>
                    </a:ext>
                  </a:extLst>
                </a:gridCol>
                <a:gridCol w="89013">
                  <a:extLst>
                    <a:ext uri="{9D8B030D-6E8A-4147-A177-3AD203B41FA5}">
                      <a16:colId xmlns:a16="http://schemas.microsoft.com/office/drawing/2014/main" val="791638159"/>
                    </a:ext>
                  </a:extLst>
                </a:gridCol>
                <a:gridCol w="89013">
                  <a:extLst>
                    <a:ext uri="{9D8B030D-6E8A-4147-A177-3AD203B41FA5}">
                      <a16:colId xmlns:a16="http://schemas.microsoft.com/office/drawing/2014/main" val="1165232718"/>
                    </a:ext>
                  </a:extLst>
                </a:gridCol>
                <a:gridCol w="89013">
                  <a:extLst>
                    <a:ext uri="{9D8B030D-6E8A-4147-A177-3AD203B41FA5}">
                      <a16:colId xmlns:a16="http://schemas.microsoft.com/office/drawing/2014/main" val="1673031747"/>
                    </a:ext>
                  </a:extLst>
                </a:gridCol>
                <a:gridCol w="89013">
                  <a:extLst>
                    <a:ext uri="{9D8B030D-6E8A-4147-A177-3AD203B41FA5}">
                      <a16:colId xmlns:a16="http://schemas.microsoft.com/office/drawing/2014/main" val="804050555"/>
                    </a:ext>
                  </a:extLst>
                </a:gridCol>
                <a:gridCol w="89013">
                  <a:extLst>
                    <a:ext uri="{9D8B030D-6E8A-4147-A177-3AD203B41FA5}">
                      <a16:colId xmlns:a16="http://schemas.microsoft.com/office/drawing/2014/main" val="502920339"/>
                    </a:ext>
                  </a:extLst>
                </a:gridCol>
                <a:gridCol w="89013">
                  <a:extLst>
                    <a:ext uri="{9D8B030D-6E8A-4147-A177-3AD203B41FA5}">
                      <a16:colId xmlns:a16="http://schemas.microsoft.com/office/drawing/2014/main" val="1123147411"/>
                    </a:ext>
                  </a:extLst>
                </a:gridCol>
                <a:gridCol w="89013">
                  <a:extLst>
                    <a:ext uri="{9D8B030D-6E8A-4147-A177-3AD203B41FA5}">
                      <a16:colId xmlns:a16="http://schemas.microsoft.com/office/drawing/2014/main" val="661388817"/>
                    </a:ext>
                  </a:extLst>
                </a:gridCol>
                <a:gridCol w="89013">
                  <a:extLst>
                    <a:ext uri="{9D8B030D-6E8A-4147-A177-3AD203B41FA5}">
                      <a16:colId xmlns:a16="http://schemas.microsoft.com/office/drawing/2014/main" val="3894385525"/>
                    </a:ext>
                  </a:extLst>
                </a:gridCol>
                <a:gridCol w="89013">
                  <a:extLst>
                    <a:ext uri="{9D8B030D-6E8A-4147-A177-3AD203B41FA5}">
                      <a16:colId xmlns:a16="http://schemas.microsoft.com/office/drawing/2014/main" val="1657933440"/>
                    </a:ext>
                  </a:extLst>
                </a:gridCol>
                <a:gridCol w="89013">
                  <a:extLst>
                    <a:ext uri="{9D8B030D-6E8A-4147-A177-3AD203B41FA5}">
                      <a16:colId xmlns:a16="http://schemas.microsoft.com/office/drawing/2014/main" val="1529774477"/>
                    </a:ext>
                  </a:extLst>
                </a:gridCol>
                <a:gridCol w="89013">
                  <a:extLst>
                    <a:ext uri="{9D8B030D-6E8A-4147-A177-3AD203B41FA5}">
                      <a16:colId xmlns:a16="http://schemas.microsoft.com/office/drawing/2014/main" val="2765943667"/>
                    </a:ext>
                  </a:extLst>
                </a:gridCol>
                <a:gridCol w="89013">
                  <a:extLst>
                    <a:ext uri="{9D8B030D-6E8A-4147-A177-3AD203B41FA5}">
                      <a16:colId xmlns:a16="http://schemas.microsoft.com/office/drawing/2014/main" val="459821812"/>
                    </a:ext>
                  </a:extLst>
                </a:gridCol>
                <a:gridCol w="89013">
                  <a:extLst>
                    <a:ext uri="{9D8B030D-6E8A-4147-A177-3AD203B41FA5}">
                      <a16:colId xmlns:a16="http://schemas.microsoft.com/office/drawing/2014/main" val="2078482287"/>
                    </a:ext>
                  </a:extLst>
                </a:gridCol>
                <a:gridCol w="89013">
                  <a:extLst>
                    <a:ext uri="{9D8B030D-6E8A-4147-A177-3AD203B41FA5}">
                      <a16:colId xmlns:a16="http://schemas.microsoft.com/office/drawing/2014/main" val="3530061511"/>
                    </a:ext>
                  </a:extLst>
                </a:gridCol>
                <a:gridCol w="89013">
                  <a:extLst>
                    <a:ext uri="{9D8B030D-6E8A-4147-A177-3AD203B41FA5}">
                      <a16:colId xmlns:a16="http://schemas.microsoft.com/office/drawing/2014/main" val="2316284847"/>
                    </a:ext>
                  </a:extLst>
                </a:gridCol>
                <a:gridCol w="89013">
                  <a:extLst>
                    <a:ext uri="{9D8B030D-6E8A-4147-A177-3AD203B41FA5}">
                      <a16:colId xmlns:a16="http://schemas.microsoft.com/office/drawing/2014/main" val="4142560261"/>
                    </a:ext>
                  </a:extLst>
                </a:gridCol>
                <a:gridCol w="89013">
                  <a:extLst>
                    <a:ext uri="{9D8B030D-6E8A-4147-A177-3AD203B41FA5}">
                      <a16:colId xmlns:a16="http://schemas.microsoft.com/office/drawing/2014/main" val="2428951529"/>
                    </a:ext>
                  </a:extLst>
                </a:gridCol>
                <a:gridCol w="89013">
                  <a:extLst>
                    <a:ext uri="{9D8B030D-6E8A-4147-A177-3AD203B41FA5}">
                      <a16:colId xmlns:a16="http://schemas.microsoft.com/office/drawing/2014/main" val="675805370"/>
                    </a:ext>
                  </a:extLst>
                </a:gridCol>
                <a:gridCol w="89013">
                  <a:extLst>
                    <a:ext uri="{9D8B030D-6E8A-4147-A177-3AD203B41FA5}">
                      <a16:colId xmlns:a16="http://schemas.microsoft.com/office/drawing/2014/main" val="86612077"/>
                    </a:ext>
                  </a:extLst>
                </a:gridCol>
                <a:gridCol w="89013">
                  <a:extLst>
                    <a:ext uri="{9D8B030D-6E8A-4147-A177-3AD203B41FA5}">
                      <a16:colId xmlns:a16="http://schemas.microsoft.com/office/drawing/2014/main" val="2895773880"/>
                    </a:ext>
                  </a:extLst>
                </a:gridCol>
                <a:gridCol w="89013">
                  <a:extLst>
                    <a:ext uri="{9D8B030D-6E8A-4147-A177-3AD203B41FA5}">
                      <a16:colId xmlns:a16="http://schemas.microsoft.com/office/drawing/2014/main" val="2547428698"/>
                    </a:ext>
                  </a:extLst>
                </a:gridCol>
                <a:gridCol w="89013">
                  <a:extLst>
                    <a:ext uri="{9D8B030D-6E8A-4147-A177-3AD203B41FA5}">
                      <a16:colId xmlns:a16="http://schemas.microsoft.com/office/drawing/2014/main" val="625162181"/>
                    </a:ext>
                  </a:extLst>
                </a:gridCol>
                <a:gridCol w="89013">
                  <a:extLst>
                    <a:ext uri="{9D8B030D-6E8A-4147-A177-3AD203B41FA5}">
                      <a16:colId xmlns:a16="http://schemas.microsoft.com/office/drawing/2014/main" val="1815722457"/>
                    </a:ext>
                  </a:extLst>
                </a:gridCol>
                <a:gridCol w="89013">
                  <a:extLst>
                    <a:ext uri="{9D8B030D-6E8A-4147-A177-3AD203B41FA5}">
                      <a16:colId xmlns:a16="http://schemas.microsoft.com/office/drawing/2014/main" val="1166507951"/>
                    </a:ext>
                  </a:extLst>
                </a:gridCol>
                <a:gridCol w="89013">
                  <a:extLst>
                    <a:ext uri="{9D8B030D-6E8A-4147-A177-3AD203B41FA5}">
                      <a16:colId xmlns:a16="http://schemas.microsoft.com/office/drawing/2014/main" val="4248180439"/>
                    </a:ext>
                  </a:extLst>
                </a:gridCol>
                <a:gridCol w="89013">
                  <a:extLst>
                    <a:ext uri="{9D8B030D-6E8A-4147-A177-3AD203B41FA5}">
                      <a16:colId xmlns:a16="http://schemas.microsoft.com/office/drawing/2014/main" val="1276787440"/>
                    </a:ext>
                  </a:extLst>
                </a:gridCol>
                <a:gridCol w="89013">
                  <a:extLst>
                    <a:ext uri="{9D8B030D-6E8A-4147-A177-3AD203B41FA5}">
                      <a16:colId xmlns:a16="http://schemas.microsoft.com/office/drawing/2014/main" val="3411875765"/>
                    </a:ext>
                  </a:extLst>
                </a:gridCol>
                <a:gridCol w="89013">
                  <a:extLst>
                    <a:ext uri="{9D8B030D-6E8A-4147-A177-3AD203B41FA5}">
                      <a16:colId xmlns:a16="http://schemas.microsoft.com/office/drawing/2014/main" val="1258495124"/>
                    </a:ext>
                  </a:extLst>
                </a:gridCol>
                <a:gridCol w="89013">
                  <a:extLst>
                    <a:ext uri="{9D8B030D-6E8A-4147-A177-3AD203B41FA5}">
                      <a16:colId xmlns:a16="http://schemas.microsoft.com/office/drawing/2014/main" val="3823887822"/>
                    </a:ext>
                  </a:extLst>
                </a:gridCol>
                <a:gridCol w="89013">
                  <a:extLst>
                    <a:ext uri="{9D8B030D-6E8A-4147-A177-3AD203B41FA5}">
                      <a16:colId xmlns:a16="http://schemas.microsoft.com/office/drawing/2014/main" val="1314562063"/>
                    </a:ext>
                  </a:extLst>
                </a:gridCol>
                <a:gridCol w="89013">
                  <a:extLst>
                    <a:ext uri="{9D8B030D-6E8A-4147-A177-3AD203B41FA5}">
                      <a16:colId xmlns:a16="http://schemas.microsoft.com/office/drawing/2014/main" val="29262844"/>
                    </a:ext>
                  </a:extLst>
                </a:gridCol>
                <a:gridCol w="89013">
                  <a:extLst>
                    <a:ext uri="{9D8B030D-6E8A-4147-A177-3AD203B41FA5}">
                      <a16:colId xmlns:a16="http://schemas.microsoft.com/office/drawing/2014/main" val="2060707289"/>
                    </a:ext>
                  </a:extLst>
                </a:gridCol>
                <a:gridCol w="89013">
                  <a:extLst>
                    <a:ext uri="{9D8B030D-6E8A-4147-A177-3AD203B41FA5}">
                      <a16:colId xmlns:a16="http://schemas.microsoft.com/office/drawing/2014/main" val="428596208"/>
                    </a:ext>
                  </a:extLst>
                </a:gridCol>
                <a:gridCol w="89013">
                  <a:extLst>
                    <a:ext uri="{9D8B030D-6E8A-4147-A177-3AD203B41FA5}">
                      <a16:colId xmlns:a16="http://schemas.microsoft.com/office/drawing/2014/main" val="2812508221"/>
                    </a:ext>
                  </a:extLst>
                </a:gridCol>
                <a:gridCol w="89013">
                  <a:extLst>
                    <a:ext uri="{9D8B030D-6E8A-4147-A177-3AD203B41FA5}">
                      <a16:colId xmlns:a16="http://schemas.microsoft.com/office/drawing/2014/main" val="2276104871"/>
                    </a:ext>
                  </a:extLst>
                </a:gridCol>
                <a:gridCol w="89013">
                  <a:extLst>
                    <a:ext uri="{9D8B030D-6E8A-4147-A177-3AD203B41FA5}">
                      <a16:colId xmlns:a16="http://schemas.microsoft.com/office/drawing/2014/main" val="1733109137"/>
                    </a:ext>
                  </a:extLst>
                </a:gridCol>
                <a:gridCol w="89013">
                  <a:extLst>
                    <a:ext uri="{9D8B030D-6E8A-4147-A177-3AD203B41FA5}">
                      <a16:colId xmlns:a16="http://schemas.microsoft.com/office/drawing/2014/main" val="137314799"/>
                    </a:ext>
                  </a:extLst>
                </a:gridCol>
                <a:gridCol w="89013">
                  <a:extLst>
                    <a:ext uri="{9D8B030D-6E8A-4147-A177-3AD203B41FA5}">
                      <a16:colId xmlns:a16="http://schemas.microsoft.com/office/drawing/2014/main" val="4083218681"/>
                    </a:ext>
                  </a:extLst>
                </a:gridCol>
                <a:gridCol w="89013">
                  <a:extLst>
                    <a:ext uri="{9D8B030D-6E8A-4147-A177-3AD203B41FA5}">
                      <a16:colId xmlns:a16="http://schemas.microsoft.com/office/drawing/2014/main" val="148685439"/>
                    </a:ext>
                  </a:extLst>
                </a:gridCol>
                <a:gridCol w="89013">
                  <a:extLst>
                    <a:ext uri="{9D8B030D-6E8A-4147-A177-3AD203B41FA5}">
                      <a16:colId xmlns:a16="http://schemas.microsoft.com/office/drawing/2014/main" val="3745609025"/>
                    </a:ext>
                  </a:extLst>
                </a:gridCol>
                <a:gridCol w="89013">
                  <a:extLst>
                    <a:ext uri="{9D8B030D-6E8A-4147-A177-3AD203B41FA5}">
                      <a16:colId xmlns:a16="http://schemas.microsoft.com/office/drawing/2014/main" val="3478052393"/>
                    </a:ext>
                  </a:extLst>
                </a:gridCol>
                <a:gridCol w="89013">
                  <a:extLst>
                    <a:ext uri="{9D8B030D-6E8A-4147-A177-3AD203B41FA5}">
                      <a16:colId xmlns:a16="http://schemas.microsoft.com/office/drawing/2014/main" val="910012633"/>
                    </a:ext>
                  </a:extLst>
                </a:gridCol>
                <a:gridCol w="89013">
                  <a:extLst>
                    <a:ext uri="{9D8B030D-6E8A-4147-A177-3AD203B41FA5}">
                      <a16:colId xmlns:a16="http://schemas.microsoft.com/office/drawing/2014/main" val="1435230227"/>
                    </a:ext>
                  </a:extLst>
                </a:gridCol>
              </a:tblGrid>
              <a:tr h="205268">
                <a:tc rowSpan="2">
                  <a:txBody>
                    <a:bodyPr/>
                    <a:lstStyle/>
                    <a:p>
                      <a:pPr algn="ctr" fontAlgn="ctr"/>
                      <a:r>
                        <a:rPr lang="en-US" sz="900" b="1" i="0" u="none" strike="noStrike">
                          <a:solidFill>
                            <a:srgbClr val="FFFFFF"/>
                          </a:solidFill>
                          <a:effectLst/>
                          <a:latin typeface="Verdana" panose="020B0604030504040204" pitchFamily="34" charset="0"/>
                        </a:rPr>
                        <a:t>   FAALİYETİN ADI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en-US" sz="700" b="1" i="0" u="none" strike="noStrike" dirty="0" err="1">
                          <a:solidFill>
                            <a:srgbClr val="FFFFFF"/>
                          </a:solidFill>
                          <a:effectLst/>
                          <a:latin typeface="Verdana" panose="020B0604030504040204" pitchFamily="34" charset="0"/>
                        </a:rPr>
                        <a:t>Sorumlu</a:t>
                      </a:r>
                      <a:endParaRPr lang="en-US" sz="700" b="1" i="0" u="none" strike="noStrike" dirty="0">
                        <a:solidFill>
                          <a:srgbClr val="FFFFFF"/>
                        </a:solidFill>
                        <a:effectLst/>
                        <a:latin typeface="Verdana" panose="020B060403050404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en-US" sz="700" b="1" i="0" u="none" strike="noStrike" dirty="0" err="1">
                          <a:solidFill>
                            <a:srgbClr val="FFFFFF"/>
                          </a:solidFill>
                          <a:effectLst/>
                          <a:latin typeface="Verdana" panose="020B0604030504040204" pitchFamily="34" charset="0"/>
                        </a:rPr>
                        <a:t>Kaynak</a:t>
                      </a:r>
                      <a:endParaRPr lang="en-US" sz="700" b="1" i="0" u="none" strike="noStrike" dirty="0">
                        <a:solidFill>
                          <a:srgbClr val="FFFFFF"/>
                        </a:solidFill>
                        <a:effectLst/>
                        <a:latin typeface="Verdana" panose="020B060403050404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en-US" sz="700" b="1" i="0" u="none" strike="noStrike" dirty="0" err="1">
                          <a:solidFill>
                            <a:srgbClr val="FFFFFF"/>
                          </a:solidFill>
                          <a:effectLst/>
                          <a:latin typeface="Verdana" panose="020B0604030504040204" pitchFamily="34" charset="0"/>
                        </a:rPr>
                        <a:t>Takip</a:t>
                      </a:r>
                      <a:r>
                        <a:rPr lang="en-US" sz="700" b="1" i="0" u="none" strike="noStrike" dirty="0">
                          <a:solidFill>
                            <a:srgbClr val="FFFFFF"/>
                          </a:solidFill>
                          <a:effectLst/>
                          <a:latin typeface="Verdana" panose="020B0604030504040204" pitchFamily="34" charset="0"/>
                        </a:rPr>
                        <a:t>          </a:t>
                      </a:r>
                      <a:r>
                        <a:rPr lang="en-US" sz="700" b="1" i="0" u="none" strike="noStrike" dirty="0" err="1">
                          <a:solidFill>
                            <a:srgbClr val="FFFFFF"/>
                          </a:solidFill>
                          <a:effectLst/>
                          <a:latin typeface="Verdana" panose="020B0604030504040204" pitchFamily="34" charset="0"/>
                        </a:rPr>
                        <a:t>Göstergesi</a:t>
                      </a:r>
                      <a:endParaRPr lang="en-US" sz="700" b="1" i="0" u="none" strike="noStrike" dirty="0">
                        <a:solidFill>
                          <a:srgbClr val="FFFFFF"/>
                        </a:solidFill>
                        <a:effectLst/>
                        <a:latin typeface="Verdana" panose="020B060403050404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en-US" sz="500" b="1" i="0" u="none" strike="noStrike">
                          <a:solidFill>
                            <a:srgbClr val="000000"/>
                          </a:solidFill>
                          <a:effectLst/>
                          <a:latin typeface="Verdana" panose="020B0604030504040204" pitchFamily="34" charset="0"/>
                        </a:rPr>
                        <a:t>Termin</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gridSpan="5">
                  <a:txBody>
                    <a:bodyPr/>
                    <a:lstStyle/>
                    <a:p>
                      <a:pPr algn="ctr" fontAlgn="ctr"/>
                      <a:r>
                        <a:rPr lang="en-US" sz="400" b="1" i="0" u="none" strike="noStrike">
                          <a:solidFill>
                            <a:srgbClr val="000000"/>
                          </a:solidFill>
                          <a:effectLst/>
                          <a:latin typeface="Verdana" panose="020B0604030504040204" pitchFamily="34" charset="0"/>
                        </a:rPr>
                        <a:t>OCAK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ŞUBAT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MART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NİSAN</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b="1" i="0" u="none" strike="noStrike">
                          <a:solidFill>
                            <a:srgbClr val="000000"/>
                          </a:solidFill>
                          <a:effectLst/>
                          <a:latin typeface="Verdana" panose="020B0604030504040204" pitchFamily="34" charset="0"/>
                        </a:rPr>
                        <a:t>MAYIS</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HAZİRAN</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TEMMUZ</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b="1" i="0" u="none" strike="noStrike">
                          <a:solidFill>
                            <a:srgbClr val="000000"/>
                          </a:solidFill>
                          <a:effectLst/>
                          <a:latin typeface="Verdana" panose="020B0604030504040204" pitchFamily="34" charset="0"/>
                        </a:rPr>
                        <a:t>AĞUSTOS</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EYLÜL</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EKİM</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KASIM</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b="1" i="0" u="none" strike="noStrike">
                          <a:solidFill>
                            <a:srgbClr val="000000"/>
                          </a:solidFill>
                          <a:effectLst/>
                          <a:latin typeface="Verdana" panose="020B0604030504040204" pitchFamily="34" charset="0"/>
                        </a:rPr>
                        <a:t>ARALIK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58468514"/>
                  </a:ext>
                </a:extLst>
              </a:tr>
              <a:tr h="205268">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0" i="0" u="none" strike="noStrike">
                          <a:solidFill>
                            <a:srgbClr val="000000"/>
                          </a:solidFill>
                          <a:effectLst/>
                          <a:latin typeface="Verdana" panose="020B0604030504040204" pitchFamily="34" charset="0"/>
                        </a:rPr>
                        <a:t>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50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51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52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extLst>
                  <a:ext uri="{0D108BD9-81ED-4DB2-BD59-A6C34878D82A}">
                    <a16:rowId xmlns:a16="http://schemas.microsoft.com/office/drawing/2014/main" val="3050957231"/>
                  </a:ext>
                </a:extLst>
              </a:tr>
              <a:tr h="205268">
                <a:tc rowSpan="2">
                  <a:txBody>
                    <a:bodyPr/>
                    <a:lstStyle/>
                    <a:p>
                      <a:pPr algn="l" fontAlgn="ctr"/>
                      <a:r>
                        <a:rPr lang="en-US" sz="800" b="1" i="0" u="none" strike="noStrike" dirty="0">
                          <a:solidFill>
                            <a:srgbClr val="000000"/>
                          </a:solidFill>
                          <a:effectLst/>
                          <a:latin typeface="Calibri" panose="020F0502020204030204" pitchFamily="34" charset="0"/>
                        </a:rPr>
                        <a:t>4.Major </a:t>
                      </a:r>
                      <a:r>
                        <a:rPr lang="en-US" sz="800" b="1" i="0" u="none" strike="noStrike" dirty="0" err="1">
                          <a:solidFill>
                            <a:srgbClr val="000000"/>
                          </a:solidFill>
                          <a:effectLst/>
                          <a:latin typeface="Calibri" panose="020F0502020204030204" pitchFamily="34" charset="0"/>
                        </a:rPr>
                        <a:t>Hata</a:t>
                      </a:r>
                      <a:r>
                        <a:rPr lang="en-US" sz="800" b="1" i="0" u="none" strike="noStrike" dirty="0">
                          <a:solidFill>
                            <a:srgbClr val="000000"/>
                          </a:solidFill>
                          <a:effectLst/>
                          <a:latin typeface="Calibri" panose="020F0502020204030204" pitchFamily="34" charset="0"/>
                        </a:rPr>
                        <a:t> Sayısı-8.KYS </a:t>
                      </a:r>
                      <a:r>
                        <a:rPr lang="en-US" sz="800" b="1" i="0" u="none" strike="noStrike" dirty="0" err="1">
                          <a:solidFill>
                            <a:srgbClr val="000000"/>
                          </a:solidFill>
                          <a:effectLst/>
                          <a:latin typeface="Calibri" panose="020F0502020204030204" pitchFamily="34" charset="0"/>
                        </a:rPr>
                        <a:t>İç</a:t>
                      </a:r>
                      <a:r>
                        <a:rPr lang="en-US" sz="800" b="1" i="0" u="none" strike="noStrike" dirty="0">
                          <a:solidFill>
                            <a:srgbClr val="000000"/>
                          </a:solidFill>
                          <a:effectLst/>
                          <a:latin typeface="Calibri" panose="020F0502020204030204" pitchFamily="34" charset="0"/>
                        </a:rPr>
                        <a:t> </a:t>
                      </a:r>
                      <a:r>
                        <a:rPr lang="en-US" sz="800" b="1" i="0" u="none" strike="noStrike" dirty="0" err="1">
                          <a:solidFill>
                            <a:srgbClr val="000000"/>
                          </a:solidFill>
                          <a:effectLst/>
                          <a:latin typeface="Calibri" panose="020F0502020204030204" pitchFamily="34" charset="0"/>
                        </a:rPr>
                        <a:t>Denetim</a:t>
                      </a:r>
                      <a:r>
                        <a:rPr lang="en-US" sz="800" b="1" i="0" u="none" strike="noStrike" dirty="0">
                          <a:solidFill>
                            <a:srgbClr val="000000"/>
                          </a:solidFill>
                          <a:effectLst/>
                          <a:latin typeface="Calibri" panose="020F0502020204030204" pitchFamily="34" charset="0"/>
                        </a:rPr>
                        <a:t> </a:t>
                      </a:r>
                      <a:r>
                        <a:rPr lang="en-US" sz="800" b="1" i="0" u="none" strike="noStrike" dirty="0" err="1">
                          <a:solidFill>
                            <a:srgbClr val="000000"/>
                          </a:solidFill>
                          <a:effectLst/>
                          <a:latin typeface="Calibri" panose="020F0502020204030204" pitchFamily="34" charset="0"/>
                        </a:rPr>
                        <a:t>Puanı</a:t>
                      </a:r>
                      <a:endParaRPr lang="en-US" sz="800" b="1"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4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600" b="0" i="0" u="none" strike="noStrike">
                          <a:solidFill>
                            <a:srgbClr val="FFFFFF"/>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15030839"/>
                  </a:ext>
                </a:extLst>
              </a:tr>
              <a:tr h="205268">
                <a:tc vMerge="1">
                  <a:txBody>
                    <a:bodyPr/>
                    <a:lstStyle/>
                    <a:p>
                      <a:endParaRPr lang="en-US"/>
                    </a:p>
                  </a:txBody>
                  <a:tcPr/>
                </a:tc>
                <a:tc>
                  <a:txBody>
                    <a:bodyPr/>
                    <a:lstStyle/>
                    <a:p>
                      <a:pPr algn="l"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4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816207081"/>
                  </a:ext>
                </a:extLst>
              </a:tr>
              <a:tr h="205268">
                <a:tc rowSpan="2">
                  <a:txBody>
                    <a:bodyPr/>
                    <a:lstStyle/>
                    <a:p>
                      <a:pPr algn="l" fontAlgn="ctr"/>
                      <a:r>
                        <a:rPr lang="en-US" sz="800" b="0" i="0" u="none" strike="noStrike">
                          <a:solidFill>
                            <a:srgbClr val="000000"/>
                          </a:solidFill>
                          <a:effectLst/>
                          <a:latin typeface="Calibri" panose="020F0502020204030204" pitchFamily="34" charset="0"/>
                        </a:rPr>
                        <a:t>4.1.-8.1.İç denetimler öncesi yapılan işlerin denetim check listeleri ile kıyaslanması ve kıyaslama sonucu var olan uygunsuzlukların giderilmesi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dirty="0" err="1">
                          <a:solidFill>
                            <a:srgbClr val="000000"/>
                          </a:solidFill>
                          <a:effectLst/>
                          <a:latin typeface="Calibri" panose="020F0502020204030204" pitchFamily="34" charset="0"/>
                        </a:rPr>
                        <a:t>Yüksekokul</a:t>
                      </a:r>
                      <a:r>
                        <a:rPr lang="en-US" sz="700" b="0" i="0" u="none" strike="noStrike" dirty="0">
                          <a:solidFill>
                            <a:srgbClr val="000000"/>
                          </a:solidFill>
                          <a:effectLst/>
                          <a:latin typeface="Calibri" panose="020F0502020204030204" pitchFamily="34" charset="0"/>
                        </a:rPr>
                        <a:t> Kalite </a:t>
                      </a:r>
                      <a:r>
                        <a:rPr lang="en-US" sz="700" b="0" i="0" u="none" strike="noStrike" dirty="0" err="1">
                          <a:solidFill>
                            <a:srgbClr val="000000"/>
                          </a:solidFill>
                          <a:effectLst/>
                          <a:latin typeface="Calibri" panose="020F0502020204030204" pitchFamily="34" charset="0"/>
                        </a:rPr>
                        <a:t>Komisyonu</a:t>
                      </a:r>
                      <a:endParaRPr lang="en-US"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İG-KT-FS-EK-TK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K Dosyası Birim Güncellemeleri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600" b="0" i="0" u="none" strike="noStrike">
                          <a:solidFill>
                            <a:srgbClr val="FFFFFF"/>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777721312"/>
                  </a:ext>
                </a:extLst>
              </a:tr>
              <a:tr h="225075">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183153162"/>
                  </a:ext>
                </a:extLst>
              </a:tr>
              <a:tr h="205268">
                <a:tc rowSpan="2">
                  <a:txBody>
                    <a:bodyPr/>
                    <a:lstStyle/>
                    <a:p>
                      <a:pPr algn="l" fontAlgn="ctr"/>
                      <a:r>
                        <a:rPr lang="en-US" sz="800" b="0" i="0" u="none" strike="noStrike">
                          <a:solidFill>
                            <a:srgbClr val="000000"/>
                          </a:solidFill>
                          <a:effectLst/>
                          <a:latin typeface="Calibri" panose="020F0502020204030204" pitchFamily="34" charset="0"/>
                        </a:rPr>
                        <a:t>4.2.-8.2.KYS gerekliliği olan işlerin düzenli takibi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Yüksekokul Kalite Komisyonu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İG-KT-EK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K Dosyası Birim Güncellemeleri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extLst>
                  <a:ext uri="{0D108BD9-81ED-4DB2-BD59-A6C34878D82A}">
                    <a16:rowId xmlns:a16="http://schemas.microsoft.com/office/drawing/2014/main" val="2302902166"/>
                  </a:ext>
                </a:extLst>
              </a:tr>
              <a:tr h="205268">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extLst>
                  <a:ext uri="{0D108BD9-81ED-4DB2-BD59-A6C34878D82A}">
                    <a16:rowId xmlns:a16="http://schemas.microsoft.com/office/drawing/2014/main" val="3146742155"/>
                  </a:ext>
                </a:extLst>
              </a:tr>
              <a:tr h="205268">
                <a:tc rowSpan="2">
                  <a:txBody>
                    <a:bodyPr/>
                    <a:lstStyle/>
                    <a:p>
                      <a:pPr algn="l" fontAlgn="ctr"/>
                      <a:r>
                        <a:rPr lang="en-US" sz="800" b="0" i="0" u="none" strike="noStrike">
                          <a:solidFill>
                            <a:srgbClr val="000000"/>
                          </a:solidFill>
                          <a:effectLst/>
                          <a:latin typeface="Calibri" panose="020F0502020204030204" pitchFamily="34" charset="0"/>
                        </a:rPr>
                        <a:t>8.4.İç denetim sonucu çıkan uygunsuzlukların giderilmesi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Yüksekokul Kalite Komisyonu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İG-KT-FS-EK-TK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Düzeltici Faaliyet Formları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675594115"/>
                  </a:ext>
                </a:extLst>
              </a:tr>
              <a:tr h="205268">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896206942"/>
                  </a:ext>
                </a:extLst>
              </a:tr>
              <a:tr h="205268">
                <a:tc rowSpan="2">
                  <a:txBody>
                    <a:bodyPr/>
                    <a:lstStyle/>
                    <a:p>
                      <a:pPr algn="l" fontAlgn="ctr"/>
                      <a:r>
                        <a:rPr lang="en-US" sz="800" b="1" i="0" u="none" strike="noStrike">
                          <a:solidFill>
                            <a:srgbClr val="000000"/>
                          </a:solidFill>
                          <a:effectLst/>
                          <a:latin typeface="Calibri" panose="020F0502020204030204" pitchFamily="34" charset="0"/>
                        </a:rPr>
                        <a:t>5.Düzeltici Faaliyet Kapanma Hızı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4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85230262"/>
                  </a:ext>
                </a:extLst>
              </a:tr>
              <a:tr h="205268">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659257143"/>
                  </a:ext>
                </a:extLst>
              </a:tr>
              <a:tr h="205268">
                <a:tc rowSpan="2">
                  <a:txBody>
                    <a:bodyPr/>
                    <a:lstStyle/>
                    <a:p>
                      <a:pPr algn="l" fontAlgn="ctr"/>
                      <a:r>
                        <a:rPr lang="nl-NL" sz="800" b="0" i="0" u="none" strike="noStrike" dirty="0">
                          <a:solidFill>
                            <a:srgbClr val="000000"/>
                          </a:solidFill>
                          <a:effectLst/>
                          <a:latin typeface="Calibri" panose="020F0502020204030204" pitchFamily="34" charset="0"/>
                        </a:rPr>
                        <a:t>5.1.Açılan düzeltici faaliyetlerin kök nedenlerin tespiti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Yüksekokul Kalite Komisyonu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İG-KT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Düzeltici Faaliyet Formları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883241551"/>
                  </a:ext>
                </a:extLst>
              </a:tr>
              <a:tr h="205268">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086478022"/>
                  </a:ext>
                </a:extLst>
              </a:tr>
              <a:tr h="205268">
                <a:tc rowSpan="2">
                  <a:txBody>
                    <a:bodyPr/>
                    <a:lstStyle/>
                    <a:p>
                      <a:pPr algn="l" fontAlgn="ctr"/>
                      <a:r>
                        <a:rPr lang="en-US" sz="800" b="0" i="0" u="none" strike="noStrike" dirty="0">
                          <a:solidFill>
                            <a:srgbClr val="000000"/>
                          </a:solidFill>
                          <a:effectLst/>
                          <a:latin typeface="Calibri" panose="020F0502020204030204" pitchFamily="34" charset="0"/>
                        </a:rPr>
                        <a:t>5.2.Aksiyonların </a:t>
                      </a:r>
                      <a:r>
                        <a:rPr lang="en-US" sz="800" b="0" i="0" u="none" strike="noStrike" dirty="0" err="1">
                          <a:solidFill>
                            <a:srgbClr val="000000"/>
                          </a:solidFill>
                          <a:effectLst/>
                          <a:latin typeface="Calibri" panose="020F0502020204030204" pitchFamily="34" charset="0"/>
                        </a:rPr>
                        <a:t>geliştirilmesi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ve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ilgili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uygunsuzlukların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giderilmesi</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Yüksekokul Kalite Komisyonu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İG-KT-FS-EK-TK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Düzeltici Faaliyet Formları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699457104"/>
                  </a:ext>
                </a:extLst>
              </a:tr>
              <a:tr h="205268">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589787798"/>
                  </a:ext>
                </a:extLst>
              </a:tr>
              <a:tr h="205268">
                <a:tc rowSpan="2">
                  <a:txBody>
                    <a:bodyPr/>
                    <a:lstStyle/>
                    <a:p>
                      <a:pPr algn="l" fontAlgn="ctr"/>
                      <a:r>
                        <a:rPr lang="en-US" sz="800" b="1" i="0" u="none" strike="noStrike">
                          <a:solidFill>
                            <a:srgbClr val="000000"/>
                          </a:solidFill>
                          <a:effectLst/>
                          <a:latin typeface="Calibri" panose="020F0502020204030204" pitchFamily="34" charset="0"/>
                        </a:rPr>
                        <a:t>6.Risk Azaltma Oranı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4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119224306"/>
                  </a:ext>
                </a:extLst>
              </a:tr>
              <a:tr h="205268">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537052526"/>
                  </a:ext>
                </a:extLst>
              </a:tr>
              <a:tr h="205268">
                <a:tc rowSpan="2">
                  <a:txBody>
                    <a:bodyPr/>
                    <a:lstStyle/>
                    <a:p>
                      <a:pPr algn="l" fontAlgn="ctr"/>
                      <a:r>
                        <a:rPr lang="en-US" sz="800" b="0" i="0" u="none" strike="noStrike" dirty="0">
                          <a:solidFill>
                            <a:srgbClr val="000000"/>
                          </a:solidFill>
                          <a:effectLst/>
                          <a:latin typeface="Calibri" panose="020F0502020204030204" pitchFamily="34" charset="0"/>
                        </a:rPr>
                        <a:t>6.1.Risk </a:t>
                      </a:r>
                      <a:r>
                        <a:rPr lang="en-US" sz="800" b="0" i="0" u="none" strike="noStrike" dirty="0" err="1">
                          <a:solidFill>
                            <a:srgbClr val="000000"/>
                          </a:solidFill>
                          <a:effectLst/>
                          <a:latin typeface="Calibri" panose="020F0502020204030204" pitchFamily="34" charset="0"/>
                        </a:rPr>
                        <a:t>analizlerinin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hazırlanması</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Yüksekokul Kalite Komisyonu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İG-KT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Risk Analizleri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ctr" fontAlgn="b"/>
                      <a:r>
                        <a:rPr lang="en-US" sz="600" b="0" i="0" u="none" strike="noStrike">
                          <a:solidFill>
                            <a:srgbClr val="FFFFFF"/>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949700253"/>
                  </a:ext>
                </a:extLst>
              </a:tr>
              <a:tr h="205268">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372525195"/>
                  </a:ext>
                </a:extLst>
              </a:tr>
              <a:tr h="205268">
                <a:tc rowSpan="2">
                  <a:txBody>
                    <a:bodyPr/>
                    <a:lstStyle/>
                    <a:p>
                      <a:pPr algn="l" fontAlgn="ctr"/>
                      <a:r>
                        <a:rPr lang="en-US" sz="800" b="0" i="0" u="none" strike="noStrike">
                          <a:solidFill>
                            <a:srgbClr val="000000"/>
                          </a:solidFill>
                          <a:effectLst/>
                          <a:latin typeface="Calibri" panose="020F0502020204030204" pitchFamily="34" charset="0"/>
                        </a:rPr>
                        <a:t>6.2.RÖF değeri 100 üzeri çıkan riskler için aksiyon geliştirilmesi ve takibi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Yüksekokul Kalite Komisyonu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İG-KT-FS-EK-TK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dirty="0">
                          <a:solidFill>
                            <a:srgbClr val="000000"/>
                          </a:solidFill>
                          <a:effectLst/>
                          <a:latin typeface="Calibri" panose="020F0502020204030204" pitchFamily="34" charset="0"/>
                        </a:rPr>
                        <a:t>Risk </a:t>
                      </a:r>
                      <a:r>
                        <a:rPr lang="en-US" sz="700" b="0" i="0" u="none" strike="noStrike" dirty="0" err="1">
                          <a:solidFill>
                            <a:srgbClr val="000000"/>
                          </a:solidFill>
                          <a:effectLst/>
                          <a:latin typeface="Calibri" panose="020F0502020204030204" pitchFamily="34" charset="0"/>
                        </a:rPr>
                        <a:t>Analizleri</a:t>
                      </a:r>
                      <a:endParaRPr lang="en-US"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094351679"/>
                  </a:ext>
                </a:extLst>
              </a:tr>
              <a:tr h="205268">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391248679"/>
                  </a:ext>
                </a:extLst>
              </a:tr>
              <a:tr h="205268">
                <a:tc rowSpan="2">
                  <a:txBody>
                    <a:bodyPr/>
                    <a:lstStyle/>
                    <a:p>
                      <a:pPr algn="l" fontAlgn="ctr"/>
                      <a:r>
                        <a:rPr lang="en-US" sz="800" b="0" i="0" u="none" strike="noStrike">
                          <a:solidFill>
                            <a:srgbClr val="000000"/>
                          </a:solidFill>
                          <a:effectLst/>
                          <a:latin typeface="Calibri" panose="020F0502020204030204" pitchFamily="34" charset="0"/>
                        </a:rPr>
                        <a:t>6.3.Gelen şikayet ve açılan düzeltici faaliyetlerin risk analizlerine yansıtılması ve aksiyonların geliştirilmesi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Yüksekokul Kalite Komisyonu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İG-KT-FS-EK-TK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Risk Analizleri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932770791"/>
                  </a:ext>
                </a:extLst>
              </a:tr>
              <a:tr h="205268">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636577304"/>
                  </a:ext>
                </a:extLst>
              </a:tr>
              <a:tr h="205268">
                <a:tc rowSpan="2">
                  <a:txBody>
                    <a:bodyPr/>
                    <a:lstStyle/>
                    <a:p>
                      <a:pPr algn="l" fontAlgn="ctr"/>
                      <a:r>
                        <a:rPr lang="en-US" sz="800" b="1" i="0" u="none" strike="noStrike" dirty="0">
                          <a:solidFill>
                            <a:srgbClr val="000000"/>
                          </a:solidFill>
                          <a:effectLst/>
                          <a:latin typeface="Calibri" panose="020F0502020204030204" pitchFamily="34" charset="0"/>
                        </a:rPr>
                        <a:t>7.Kalite </a:t>
                      </a:r>
                      <a:r>
                        <a:rPr lang="en-US" sz="800" b="1" i="0" u="none" strike="noStrike" dirty="0" err="1">
                          <a:solidFill>
                            <a:srgbClr val="000000"/>
                          </a:solidFill>
                          <a:effectLst/>
                          <a:latin typeface="Calibri" panose="020F0502020204030204" pitchFamily="34" charset="0"/>
                        </a:rPr>
                        <a:t>Hedefleri</a:t>
                      </a:r>
                      <a:r>
                        <a:rPr lang="en-US" sz="800" b="1" i="0" u="none" strike="noStrike" dirty="0">
                          <a:solidFill>
                            <a:srgbClr val="000000"/>
                          </a:solidFill>
                          <a:effectLst/>
                          <a:latin typeface="Calibri" panose="020F0502020204030204" pitchFamily="34" charset="0"/>
                        </a:rPr>
                        <a:t> </a:t>
                      </a:r>
                      <a:r>
                        <a:rPr lang="en-US" sz="800" b="1" i="0" u="none" strike="noStrike" dirty="0" err="1">
                          <a:solidFill>
                            <a:srgbClr val="000000"/>
                          </a:solidFill>
                          <a:effectLst/>
                          <a:latin typeface="Calibri" panose="020F0502020204030204" pitchFamily="34" charset="0"/>
                        </a:rPr>
                        <a:t>Gerçekleşme</a:t>
                      </a:r>
                      <a:r>
                        <a:rPr lang="en-US" sz="800" b="1" i="0" u="none" strike="noStrike" dirty="0">
                          <a:solidFill>
                            <a:srgbClr val="000000"/>
                          </a:solidFill>
                          <a:effectLst/>
                          <a:latin typeface="Calibri" panose="020F0502020204030204" pitchFamily="34" charset="0"/>
                        </a:rPr>
                        <a:t> </a:t>
                      </a:r>
                      <a:r>
                        <a:rPr lang="en-US" sz="800" b="1" i="0" u="none" strike="noStrike" dirty="0" err="1">
                          <a:solidFill>
                            <a:srgbClr val="000000"/>
                          </a:solidFill>
                          <a:effectLst/>
                          <a:latin typeface="Calibri" panose="020F0502020204030204" pitchFamily="34" charset="0"/>
                        </a:rPr>
                        <a:t>Oranı</a:t>
                      </a:r>
                      <a:endParaRPr lang="en-US" sz="800" b="1"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4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600" b="0" i="0" u="none" strike="noStrike">
                          <a:solidFill>
                            <a:srgbClr val="FFFFFF"/>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61161310"/>
                  </a:ext>
                </a:extLst>
              </a:tr>
              <a:tr h="205268">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4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776019656"/>
                  </a:ext>
                </a:extLst>
              </a:tr>
              <a:tr h="205268">
                <a:tc rowSpan="2">
                  <a:txBody>
                    <a:bodyPr/>
                    <a:lstStyle/>
                    <a:p>
                      <a:pPr algn="l" fontAlgn="ctr"/>
                      <a:r>
                        <a:rPr lang="en-US" sz="800" b="0" i="0" u="none" strike="noStrike" dirty="0">
                          <a:solidFill>
                            <a:srgbClr val="000000"/>
                          </a:solidFill>
                          <a:effectLst/>
                          <a:latin typeface="Calibri" panose="020F0502020204030204" pitchFamily="34" charset="0"/>
                        </a:rPr>
                        <a:t>7.1.Tüm SPİK </a:t>
                      </a:r>
                      <a:r>
                        <a:rPr lang="en-US" sz="800" b="0" i="0" u="none" strike="noStrike" dirty="0" err="1">
                          <a:solidFill>
                            <a:srgbClr val="000000"/>
                          </a:solidFill>
                          <a:effectLst/>
                          <a:latin typeface="Calibri" panose="020F0502020204030204" pitchFamily="34" charset="0"/>
                        </a:rPr>
                        <a:t>göstergelerinin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aylık</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kontrolü</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ve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tutmama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ihtimali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olan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göstergelere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ait</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acil</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eylemler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gerçekleştirilmesi</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Yüksekokul Kalite Komisyonu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İG-KT-FS-EK-TK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dirty="0">
                          <a:solidFill>
                            <a:srgbClr val="000000"/>
                          </a:solidFill>
                          <a:effectLst/>
                          <a:latin typeface="Calibri" panose="020F0502020204030204" pitchFamily="34" charset="0"/>
                        </a:rPr>
                        <a:t>SPİK </a:t>
                      </a:r>
                      <a:r>
                        <a:rPr lang="en-US" sz="700" b="0" i="0" u="none" strike="noStrike" dirty="0" err="1">
                          <a:solidFill>
                            <a:srgbClr val="000000"/>
                          </a:solidFill>
                          <a:effectLst/>
                          <a:latin typeface="Calibri" panose="020F0502020204030204" pitchFamily="34" charset="0"/>
                        </a:rPr>
                        <a:t>Karneleri-Birim</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İçi</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Toplantı</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Kayıtları</a:t>
                      </a:r>
                      <a:endParaRPr lang="en-US"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7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extLst>
                  <a:ext uri="{0D108BD9-81ED-4DB2-BD59-A6C34878D82A}">
                    <a16:rowId xmlns:a16="http://schemas.microsoft.com/office/drawing/2014/main" val="2953949438"/>
                  </a:ext>
                </a:extLst>
              </a:tr>
              <a:tr h="261085">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7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dirty="0">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extLst>
                  <a:ext uri="{0D108BD9-81ED-4DB2-BD59-A6C34878D82A}">
                    <a16:rowId xmlns:a16="http://schemas.microsoft.com/office/drawing/2014/main" val="1438154807"/>
                  </a:ext>
                </a:extLst>
              </a:tr>
            </a:tbl>
          </a:graphicData>
        </a:graphic>
      </p:graphicFrame>
    </p:spTree>
    <p:extLst>
      <p:ext uri="{BB962C8B-B14F-4D97-AF65-F5344CB8AC3E}">
        <p14:creationId xmlns:p14="http://schemas.microsoft.com/office/powerpoint/2010/main" val="29479599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39F893C-C32F-4835-A1E5-850973405C58}" type="slidenum">
              <a:rPr lang="tr-TR" smtClean="0"/>
              <a:t>9</a:t>
            </a:fld>
            <a:endParaRPr lang="tr-TR"/>
          </a:p>
        </p:txBody>
      </p:sp>
      <p:sp>
        <p:nvSpPr>
          <p:cNvPr id="5" name="Metin kutusu 4"/>
          <p:cNvSpPr txBox="1">
            <a:spLocks noGrp="1"/>
          </p:cNvSpPr>
          <p:nvPr>
            <p:ph type="title"/>
          </p:nvPr>
        </p:nvSpPr>
        <p:spPr>
          <a:xfrm>
            <a:off x="2995067" y="28561"/>
            <a:ext cx="56989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KALİTE FAALİYET PLANLARI</a:t>
            </a:r>
            <a:endParaRPr lang="tr-TR" sz="3600" b="1" dirty="0">
              <a:solidFill>
                <a:srgbClr val="FF0000"/>
              </a:solidFill>
              <a:effectLst>
                <a:outerShdw blurRad="38100" dist="38100" dir="2700000" algn="tl">
                  <a:srgbClr val="000000">
                    <a:alpha val="43137"/>
                  </a:srgbClr>
                </a:outerShdw>
              </a:effectLst>
            </a:endParaRPr>
          </a:p>
        </p:txBody>
      </p:sp>
      <p:pic>
        <p:nvPicPr>
          <p:cNvPr id="6" name="Resim 5"/>
          <p:cNvPicPr/>
          <p:nvPr/>
        </p:nvPicPr>
        <p:blipFill>
          <a:blip r:embed="rId2"/>
          <a:stretch>
            <a:fillRect/>
          </a:stretch>
        </p:blipFill>
        <p:spPr>
          <a:xfrm>
            <a:off x="107504" y="18519"/>
            <a:ext cx="2736304" cy="576064"/>
          </a:xfrm>
          <a:prstGeom prst="rect">
            <a:avLst/>
          </a:prstGeom>
        </p:spPr>
      </p:pic>
      <p:graphicFrame>
        <p:nvGraphicFramePr>
          <p:cNvPr id="3" name="Content Placeholder 2"/>
          <p:cNvGraphicFramePr>
            <a:graphicFrameLocks noGrp="1"/>
          </p:cNvGraphicFramePr>
          <p:nvPr>
            <p:ph idx="1"/>
            <p:extLst>
              <p:ext uri="{D42A27DB-BD31-4B8C-83A1-F6EECF244321}">
                <p14:modId xmlns:p14="http://schemas.microsoft.com/office/powerpoint/2010/main" val="1389426606"/>
              </p:ext>
            </p:extLst>
          </p:nvPr>
        </p:nvGraphicFramePr>
        <p:xfrm>
          <a:off x="107504" y="594583"/>
          <a:ext cx="8928987" cy="5939545"/>
        </p:xfrm>
        <a:graphic>
          <a:graphicData uri="http://schemas.openxmlformats.org/drawingml/2006/table">
            <a:tbl>
              <a:tblPr/>
              <a:tblGrid>
                <a:gridCol w="1738180">
                  <a:extLst>
                    <a:ext uri="{9D8B030D-6E8A-4147-A177-3AD203B41FA5}">
                      <a16:colId xmlns:a16="http://schemas.microsoft.com/office/drawing/2014/main" val="3119896287"/>
                    </a:ext>
                  </a:extLst>
                </a:gridCol>
                <a:gridCol w="724769">
                  <a:extLst>
                    <a:ext uri="{9D8B030D-6E8A-4147-A177-3AD203B41FA5}">
                      <a16:colId xmlns:a16="http://schemas.microsoft.com/office/drawing/2014/main" val="1743998226"/>
                    </a:ext>
                  </a:extLst>
                </a:gridCol>
                <a:gridCol w="524614">
                  <a:extLst>
                    <a:ext uri="{9D8B030D-6E8A-4147-A177-3AD203B41FA5}">
                      <a16:colId xmlns:a16="http://schemas.microsoft.com/office/drawing/2014/main" val="4235460458"/>
                    </a:ext>
                  </a:extLst>
                </a:gridCol>
                <a:gridCol w="766906">
                  <a:extLst>
                    <a:ext uri="{9D8B030D-6E8A-4147-A177-3AD203B41FA5}">
                      <a16:colId xmlns:a16="http://schemas.microsoft.com/office/drawing/2014/main" val="505925047"/>
                    </a:ext>
                  </a:extLst>
                </a:gridCol>
                <a:gridCol w="244398">
                  <a:extLst>
                    <a:ext uri="{9D8B030D-6E8A-4147-A177-3AD203B41FA5}">
                      <a16:colId xmlns:a16="http://schemas.microsoft.com/office/drawing/2014/main" val="3790885412"/>
                    </a:ext>
                  </a:extLst>
                </a:gridCol>
                <a:gridCol w="94810">
                  <a:extLst>
                    <a:ext uri="{9D8B030D-6E8A-4147-A177-3AD203B41FA5}">
                      <a16:colId xmlns:a16="http://schemas.microsoft.com/office/drawing/2014/main" val="762036155"/>
                    </a:ext>
                  </a:extLst>
                </a:gridCol>
                <a:gridCol w="94810">
                  <a:extLst>
                    <a:ext uri="{9D8B030D-6E8A-4147-A177-3AD203B41FA5}">
                      <a16:colId xmlns:a16="http://schemas.microsoft.com/office/drawing/2014/main" val="1150719968"/>
                    </a:ext>
                  </a:extLst>
                </a:gridCol>
                <a:gridCol w="94810">
                  <a:extLst>
                    <a:ext uri="{9D8B030D-6E8A-4147-A177-3AD203B41FA5}">
                      <a16:colId xmlns:a16="http://schemas.microsoft.com/office/drawing/2014/main" val="237133926"/>
                    </a:ext>
                  </a:extLst>
                </a:gridCol>
                <a:gridCol w="94810">
                  <a:extLst>
                    <a:ext uri="{9D8B030D-6E8A-4147-A177-3AD203B41FA5}">
                      <a16:colId xmlns:a16="http://schemas.microsoft.com/office/drawing/2014/main" val="2704983005"/>
                    </a:ext>
                  </a:extLst>
                </a:gridCol>
                <a:gridCol w="94810">
                  <a:extLst>
                    <a:ext uri="{9D8B030D-6E8A-4147-A177-3AD203B41FA5}">
                      <a16:colId xmlns:a16="http://schemas.microsoft.com/office/drawing/2014/main" val="1654150027"/>
                    </a:ext>
                  </a:extLst>
                </a:gridCol>
                <a:gridCol w="94810">
                  <a:extLst>
                    <a:ext uri="{9D8B030D-6E8A-4147-A177-3AD203B41FA5}">
                      <a16:colId xmlns:a16="http://schemas.microsoft.com/office/drawing/2014/main" val="570504318"/>
                    </a:ext>
                  </a:extLst>
                </a:gridCol>
                <a:gridCol w="94810">
                  <a:extLst>
                    <a:ext uri="{9D8B030D-6E8A-4147-A177-3AD203B41FA5}">
                      <a16:colId xmlns:a16="http://schemas.microsoft.com/office/drawing/2014/main" val="3617101347"/>
                    </a:ext>
                  </a:extLst>
                </a:gridCol>
                <a:gridCol w="94810">
                  <a:extLst>
                    <a:ext uri="{9D8B030D-6E8A-4147-A177-3AD203B41FA5}">
                      <a16:colId xmlns:a16="http://schemas.microsoft.com/office/drawing/2014/main" val="425947038"/>
                    </a:ext>
                  </a:extLst>
                </a:gridCol>
                <a:gridCol w="94810">
                  <a:extLst>
                    <a:ext uri="{9D8B030D-6E8A-4147-A177-3AD203B41FA5}">
                      <a16:colId xmlns:a16="http://schemas.microsoft.com/office/drawing/2014/main" val="293100211"/>
                    </a:ext>
                  </a:extLst>
                </a:gridCol>
                <a:gridCol w="94810">
                  <a:extLst>
                    <a:ext uri="{9D8B030D-6E8A-4147-A177-3AD203B41FA5}">
                      <a16:colId xmlns:a16="http://schemas.microsoft.com/office/drawing/2014/main" val="3118365255"/>
                    </a:ext>
                  </a:extLst>
                </a:gridCol>
                <a:gridCol w="94810">
                  <a:extLst>
                    <a:ext uri="{9D8B030D-6E8A-4147-A177-3AD203B41FA5}">
                      <a16:colId xmlns:a16="http://schemas.microsoft.com/office/drawing/2014/main" val="302515754"/>
                    </a:ext>
                  </a:extLst>
                </a:gridCol>
                <a:gridCol w="94810">
                  <a:extLst>
                    <a:ext uri="{9D8B030D-6E8A-4147-A177-3AD203B41FA5}">
                      <a16:colId xmlns:a16="http://schemas.microsoft.com/office/drawing/2014/main" val="114423648"/>
                    </a:ext>
                  </a:extLst>
                </a:gridCol>
                <a:gridCol w="94810">
                  <a:extLst>
                    <a:ext uri="{9D8B030D-6E8A-4147-A177-3AD203B41FA5}">
                      <a16:colId xmlns:a16="http://schemas.microsoft.com/office/drawing/2014/main" val="3900136677"/>
                    </a:ext>
                  </a:extLst>
                </a:gridCol>
                <a:gridCol w="94810">
                  <a:extLst>
                    <a:ext uri="{9D8B030D-6E8A-4147-A177-3AD203B41FA5}">
                      <a16:colId xmlns:a16="http://schemas.microsoft.com/office/drawing/2014/main" val="3130131435"/>
                    </a:ext>
                  </a:extLst>
                </a:gridCol>
                <a:gridCol w="94810">
                  <a:extLst>
                    <a:ext uri="{9D8B030D-6E8A-4147-A177-3AD203B41FA5}">
                      <a16:colId xmlns:a16="http://schemas.microsoft.com/office/drawing/2014/main" val="1463525300"/>
                    </a:ext>
                  </a:extLst>
                </a:gridCol>
                <a:gridCol w="94810">
                  <a:extLst>
                    <a:ext uri="{9D8B030D-6E8A-4147-A177-3AD203B41FA5}">
                      <a16:colId xmlns:a16="http://schemas.microsoft.com/office/drawing/2014/main" val="548739372"/>
                    </a:ext>
                  </a:extLst>
                </a:gridCol>
                <a:gridCol w="94810">
                  <a:extLst>
                    <a:ext uri="{9D8B030D-6E8A-4147-A177-3AD203B41FA5}">
                      <a16:colId xmlns:a16="http://schemas.microsoft.com/office/drawing/2014/main" val="3696083119"/>
                    </a:ext>
                  </a:extLst>
                </a:gridCol>
                <a:gridCol w="94810">
                  <a:extLst>
                    <a:ext uri="{9D8B030D-6E8A-4147-A177-3AD203B41FA5}">
                      <a16:colId xmlns:a16="http://schemas.microsoft.com/office/drawing/2014/main" val="2625097938"/>
                    </a:ext>
                  </a:extLst>
                </a:gridCol>
                <a:gridCol w="94810">
                  <a:extLst>
                    <a:ext uri="{9D8B030D-6E8A-4147-A177-3AD203B41FA5}">
                      <a16:colId xmlns:a16="http://schemas.microsoft.com/office/drawing/2014/main" val="478875216"/>
                    </a:ext>
                  </a:extLst>
                </a:gridCol>
                <a:gridCol w="94810">
                  <a:extLst>
                    <a:ext uri="{9D8B030D-6E8A-4147-A177-3AD203B41FA5}">
                      <a16:colId xmlns:a16="http://schemas.microsoft.com/office/drawing/2014/main" val="3677018188"/>
                    </a:ext>
                  </a:extLst>
                </a:gridCol>
                <a:gridCol w="94810">
                  <a:extLst>
                    <a:ext uri="{9D8B030D-6E8A-4147-A177-3AD203B41FA5}">
                      <a16:colId xmlns:a16="http://schemas.microsoft.com/office/drawing/2014/main" val="3220640436"/>
                    </a:ext>
                  </a:extLst>
                </a:gridCol>
                <a:gridCol w="94810">
                  <a:extLst>
                    <a:ext uri="{9D8B030D-6E8A-4147-A177-3AD203B41FA5}">
                      <a16:colId xmlns:a16="http://schemas.microsoft.com/office/drawing/2014/main" val="3381269392"/>
                    </a:ext>
                  </a:extLst>
                </a:gridCol>
                <a:gridCol w="94810">
                  <a:extLst>
                    <a:ext uri="{9D8B030D-6E8A-4147-A177-3AD203B41FA5}">
                      <a16:colId xmlns:a16="http://schemas.microsoft.com/office/drawing/2014/main" val="2838546723"/>
                    </a:ext>
                  </a:extLst>
                </a:gridCol>
                <a:gridCol w="94810">
                  <a:extLst>
                    <a:ext uri="{9D8B030D-6E8A-4147-A177-3AD203B41FA5}">
                      <a16:colId xmlns:a16="http://schemas.microsoft.com/office/drawing/2014/main" val="542495226"/>
                    </a:ext>
                  </a:extLst>
                </a:gridCol>
                <a:gridCol w="94810">
                  <a:extLst>
                    <a:ext uri="{9D8B030D-6E8A-4147-A177-3AD203B41FA5}">
                      <a16:colId xmlns:a16="http://schemas.microsoft.com/office/drawing/2014/main" val="4237789154"/>
                    </a:ext>
                  </a:extLst>
                </a:gridCol>
                <a:gridCol w="94810">
                  <a:extLst>
                    <a:ext uri="{9D8B030D-6E8A-4147-A177-3AD203B41FA5}">
                      <a16:colId xmlns:a16="http://schemas.microsoft.com/office/drawing/2014/main" val="836756643"/>
                    </a:ext>
                  </a:extLst>
                </a:gridCol>
                <a:gridCol w="94810">
                  <a:extLst>
                    <a:ext uri="{9D8B030D-6E8A-4147-A177-3AD203B41FA5}">
                      <a16:colId xmlns:a16="http://schemas.microsoft.com/office/drawing/2014/main" val="1686254983"/>
                    </a:ext>
                  </a:extLst>
                </a:gridCol>
                <a:gridCol w="94810">
                  <a:extLst>
                    <a:ext uri="{9D8B030D-6E8A-4147-A177-3AD203B41FA5}">
                      <a16:colId xmlns:a16="http://schemas.microsoft.com/office/drawing/2014/main" val="186408125"/>
                    </a:ext>
                  </a:extLst>
                </a:gridCol>
                <a:gridCol w="94810">
                  <a:extLst>
                    <a:ext uri="{9D8B030D-6E8A-4147-A177-3AD203B41FA5}">
                      <a16:colId xmlns:a16="http://schemas.microsoft.com/office/drawing/2014/main" val="2079469827"/>
                    </a:ext>
                  </a:extLst>
                </a:gridCol>
                <a:gridCol w="94810">
                  <a:extLst>
                    <a:ext uri="{9D8B030D-6E8A-4147-A177-3AD203B41FA5}">
                      <a16:colId xmlns:a16="http://schemas.microsoft.com/office/drawing/2014/main" val="1907377450"/>
                    </a:ext>
                  </a:extLst>
                </a:gridCol>
                <a:gridCol w="94810">
                  <a:extLst>
                    <a:ext uri="{9D8B030D-6E8A-4147-A177-3AD203B41FA5}">
                      <a16:colId xmlns:a16="http://schemas.microsoft.com/office/drawing/2014/main" val="3812736499"/>
                    </a:ext>
                  </a:extLst>
                </a:gridCol>
                <a:gridCol w="94810">
                  <a:extLst>
                    <a:ext uri="{9D8B030D-6E8A-4147-A177-3AD203B41FA5}">
                      <a16:colId xmlns:a16="http://schemas.microsoft.com/office/drawing/2014/main" val="759391375"/>
                    </a:ext>
                  </a:extLst>
                </a:gridCol>
                <a:gridCol w="94810">
                  <a:extLst>
                    <a:ext uri="{9D8B030D-6E8A-4147-A177-3AD203B41FA5}">
                      <a16:colId xmlns:a16="http://schemas.microsoft.com/office/drawing/2014/main" val="3531808610"/>
                    </a:ext>
                  </a:extLst>
                </a:gridCol>
                <a:gridCol w="94810">
                  <a:extLst>
                    <a:ext uri="{9D8B030D-6E8A-4147-A177-3AD203B41FA5}">
                      <a16:colId xmlns:a16="http://schemas.microsoft.com/office/drawing/2014/main" val="2901235966"/>
                    </a:ext>
                  </a:extLst>
                </a:gridCol>
                <a:gridCol w="94810">
                  <a:extLst>
                    <a:ext uri="{9D8B030D-6E8A-4147-A177-3AD203B41FA5}">
                      <a16:colId xmlns:a16="http://schemas.microsoft.com/office/drawing/2014/main" val="1400050511"/>
                    </a:ext>
                  </a:extLst>
                </a:gridCol>
                <a:gridCol w="94810">
                  <a:extLst>
                    <a:ext uri="{9D8B030D-6E8A-4147-A177-3AD203B41FA5}">
                      <a16:colId xmlns:a16="http://schemas.microsoft.com/office/drawing/2014/main" val="1239331703"/>
                    </a:ext>
                  </a:extLst>
                </a:gridCol>
                <a:gridCol w="94810">
                  <a:extLst>
                    <a:ext uri="{9D8B030D-6E8A-4147-A177-3AD203B41FA5}">
                      <a16:colId xmlns:a16="http://schemas.microsoft.com/office/drawing/2014/main" val="1234165705"/>
                    </a:ext>
                  </a:extLst>
                </a:gridCol>
                <a:gridCol w="94810">
                  <a:extLst>
                    <a:ext uri="{9D8B030D-6E8A-4147-A177-3AD203B41FA5}">
                      <a16:colId xmlns:a16="http://schemas.microsoft.com/office/drawing/2014/main" val="2820668148"/>
                    </a:ext>
                  </a:extLst>
                </a:gridCol>
                <a:gridCol w="94810">
                  <a:extLst>
                    <a:ext uri="{9D8B030D-6E8A-4147-A177-3AD203B41FA5}">
                      <a16:colId xmlns:a16="http://schemas.microsoft.com/office/drawing/2014/main" val="822978398"/>
                    </a:ext>
                  </a:extLst>
                </a:gridCol>
                <a:gridCol w="94810">
                  <a:extLst>
                    <a:ext uri="{9D8B030D-6E8A-4147-A177-3AD203B41FA5}">
                      <a16:colId xmlns:a16="http://schemas.microsoft.com/office/drawing/2014/main" val="756843926"/>
                    </a:ext>
                  </a:extLst>
                </a:gridCol>
                <a:gridCol w="94810">
                  <a:extLst>
                    <a:ext uri="{9D8B030D-6E8A-4147-A177-3AD203B41FA5}">
                      <a16:colId xmlns:a16="http://schemas.microsoft.com/office/drawing/2014/main" val="1063280038"/>
                    </a:ext>
                  </a:extLst>
                </a:gridCol>
                <a:gridCol w="94810">
                  <a:extLst>
                    <a:ext uri="{9D8B030D-6E8A-4147-A177-3AD203B41FA5}">
                      <a16:colId xmlns:a16="http://schemas.microsoft.com/office/drawing/2014/main" val="1582675735"/>
                    </a:ext>
                  </a:extLst>
                </a:gridCol>
                <a:gridCol w="94810">
                  <a:extLst>
                    <a:ext uri="{9D8B030D-6E8A-4147-A177-3AD203B41FA5}">
                      <a16:colId xmlns:a16="http://schemas.microsoft.com/office/drawing/2014/main" val="301952984"/>
                    </a:ext>
                  </a:extLst>
                </a:gridCol>
                <a:gridCol w="94810">
                  <a:extLst>
                    <a:ext uri="{9D8B030D-6E8A-4147-A177-3AD203B41FA5}">
                      <a16:colId xmlns:a16="http://schemas.microsoft.com/office/drawing/2014/main" val="3648111733"/>
                    </a:ext>
                  </a:extLst>
                </a:gridCol>
                <a:gridCol w="94810">
                  <a:extLst>
                    <a:ext uri="{9D8B030D-6E8A-4147-A177-3AD203B41FA5}">
                      <a16:colId xmlns:a16="http://schemas.microsoft.com/office/drawing/2014/main" val="1657819470"/>
                    </a:ext>
                  </a:extLst>
                </a:gridCol>
                <a:gridCol w="94810">
                  <a:extLst>
                    <a:ext uri="{9D8B030D-6E8A-4147-A177-3AD203B41FA5}">
                      <a16:colId xmlns:a16="http://schemas.microsoft.com/office/drawing/2014/main" val="792255647"/>
                    </a:ext>
                  </a:extLst>
                </a:gridCol>
                <a:gridCol w="94810">
                  <a:extLst>
                    <a:ext uri="{9D8B030D-6E8A-4147-A177-3AD203B41FA5}">
                      <a16:colId xmlns:a16="http://schemas.microsoft.com/office/drawing/2014/main" val="3570670885"/>
                    </a:ext>
                  </a:extLst>
                </a:gridCol>
                <a:gridCol w="94810">
                  <a:extLst>
                    <a:ext uri="{9D8B030D-6E8A-4147-A177-3AD203B41FA5}">
                      <a16:colId xmlns:a16="http://schemas.microsoft.com/office/drawing/2014/main" val="51281223"/>
                    </a:ext>
                  </a:extLst>
                </a:gridCol>
                <a:gridCol w="94810">
                  <a:extLst>
                    <a:ext uri="{9D8B030D-6E8A-4147-A177-3AD203B41FA5}">
                      <a16:colId xmlns:a16="http://schemas.microsoft.com/office/drawing/2014/main" val="1697341169"/>
                    </a:ext>
                  </a:extLst>
                </a:gridCol>
                <a:gridCol w="94810">
                  <a:extLst>
                    <a:ext uri="{9D8B030D-6E8A-4147-A177-3AD203B41FA5}">
                      <a16:colId xmlns:a16="http://schemas.microsoft.com/office/drawing/2014/main" val="1257148642"/>
                    </a:ext>
                  </a:extLst>
                </a:gridCol>
                <a:gridCol w="94810">
                  <a:extLst>
                    <a:ext uri="{9D8B030D-6E8A-4147-A177-3AD203B41FA5}">
                      <a16:colId xmlns:a16="http://schemas.microsoft.com/office/drawing/2014/main" val="3680660503"/>
                    </a:ext>
                  </a:extLst>
                </a:gridCol>
                <a:gridCol w="94810">
                  <a:extLst>
                    <a:ext uri="{9D8B030D-6E8A-4147-A177-3AD203B41FA5}">
                      <a16:colId xmlns:a16="http://schemas.microsoft.com/office/drawing/2014/main" val="3267252366"/>
                    </a:ext>
                  </a:extLst>
                </a:gridCol>
              </a:tblGrid>
              <a:tr h="108776">
                <a:tc rowSpan="2">
                  <a:txBody>
                    <a:bodyPr/>
                    <a:lstStyle/>
                    <a:p>
                      <a:pPr algn="ctr" fontAlgn="ctr"/>
                      <a:r>
                        <a:rPr lang="en-US" sz="800" b="1" i="0" u="none" strike="noStrike">
                          <a:solidFill>
                            <a:srgbClr val="FFFFFF"/>
                          </a:solidFill>
                          <a:effectLst/>
                          <a:latin typeface="Verdana" panose="020B0604030504040204" pitchFamily="34" charset="0"/>
                        </a:rPr>
                        <a:t>   FAALİYETİN ADI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en-US" sz="700" b="1" i="0" u="none" strike="noStrike" dirty="0" err="1">
                          <a:solidFill>
                            <a:srgbClr val="FFFFFF"/>
                          </a:solidFill>
                          <a:effectLst/>
                          <a:latin typeface="Verdana" panose="020B0604030504040204" pitchFamily="34" charset="0"/>
                        </a:rPr>
                        <a:t>Sorumlu</a:t>
                      </a:r>
                      <a:endParaRPr lang="en-US" sz="700" b="1" i="0" u="none" strike="noStrike" dirty="0">
                        <a:solidFill>
                          <a:srgbClr val="FFFFFF"/>
                        </a:solidFill>
                        <a:effectLst/>
                        <a:latin typeface="Verdana" panose="020B060403050404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en-US" sz="700" b="1" i="0" u="none" strike="noStrike">
                          <a:solidFill>
                            <a:srgbClr val="FFFFFF"/>
                          </a:solidFill>
                          <a:effectLst/>
                          <a:latin typeface="Verdana" panose="020B0604030504040204" pitchFamily="34" charset="0"/>
                        </a:rPr>
                        <a:t>Kaynak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en-US" sz="700" b="1" i="0" u="none" strike="noStrike" dirty="0" err="1">
                          <a:solidFill>
                            <a:srgbClr val="FFFFFF"/>
                          </a:solidFill>
                          <a:effectLst/>
                          <a:latin typeface="Verdana" panose="020B0604030504040204" pitchFamily="34" charset="0"/>
                        </a:rPr>
                        <a:t>Takip</a:t>
                      </a:r>
                      <a:r>
                        <a:rPr lang="en-US" sz="700" b="1" i="0" u="none" strike="noStrike" dirty="0">
                          <a:solidFill>
                            <a:srgbClr val="FFFFFF"/>
                          </a:solidFill>
                          <a:effectLst/>
                          <a:latin typeface="Verdana" panose="020B0604030504040204" pitchFamily="34" charset="0"/>
                        </a:rPr>
                        <a:t>          </a:t>
                      </a:r>
                      <a:r>
                        <a:rPr lang="en-US" sz="700" b="1" i="0" u="none" strike="noStrike" dirty="0" err="1">
                          <a:solidFill>
                            <a:srgbClr val="FFFFFF"/>
                          </a:solidFill>
                          <a:effectLst/>
                          <a:latin typeface="Verdana" panose="020B0604030504040204" pitchFamily="34" charset="0"/>
                        </a:rPr>
                        <a:t>Göstergesi</a:t>
                      </a:r>
                      <a:endParaRPr lang="en-US" sz="700" b="1" i="0" u="none" strike="noStrike" dirty="0">
                        <a:solidFill>
                          <a:srgbClr val="FFFFFF"/>
                        </a:solidFill>
                        <a:effectLst/>
                        <a:latin typeface="Verdana" panose="020B060403050404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en-US" sz="500" b="1" i="0" u="none" strike="noStrike">
                          <a:solidFill>
                            <a:srgbClr val="000000"/>
                          </a:solidFill>
                          <a:effectLst/>
                          <a:latin typeface="Verdana" panose="020B0604030504040204" pitchFamily="34" charset="0"/>
                        </a:rPr>
                        <a:t>Termin</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gridSpan="5">
                  <a:txBody>
                    <a:bodyPr/>
                    <a:lstStyle/>
                    <a:p>
                      <a:pPr algn="ctr" fontAlgn="ctr"/>
                      <a:r>
                        <a:rPr lang="en-US" sz="400" b="1" i="0" u="none" strike="noStrike">
                          <a:solidFill>
                            <a:srgbClr val="000000"/>
                          </a:solidFill>
                          <a:effectLst/>
                          <a:latin typeface="Verdana" panose="020B0604030504040204" pitchFamily="34" charset="0"/>
                        </a:rPr>
                        <a:t>OCAK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ŞUBAT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MART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NİSAN</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b="1" i="0" u="none" strike="noStrike">
                          <a:solidFill>
                            <a:srgbClr val="000000"/>
                          </a:solidFill>
                          <a:effectLst/>
                          <a:latin typeface="Verdana" panose="020B0604030504040204" pitchFamily="34" charset="0"/>
                        </a:rPr>
                        <a:t>MAYIS</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HAZİRAN</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TEMMUZ</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b="1" i="0" u="none" strike="noStrike">
                          <a:solidFill>
                            <a:srgbClr val="000000"/>
                          </a:solidFill>
                          <a:effectLst/>
                          <a:latin typeface="Verdana" panose="020B0604030504040204" pitchFamily="34" charset="0"/>
                        </a:rPr>
                        <a:t>AĞUSTOS</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EYLÜL</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EKİM</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a:solidFill>
                            <a:srgbClr val="000000"/>
                          </a:solidFill>
                          <a:effectLst/>
                          <a:latin typeface="Verdana" panose="020B0604030504040204" pitchFamily="34" charset="0"/>
                        </a:rPr>
                        <a:t>KASIM</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b="1" i="0" u="none" strike="noStrike">
                          <a:solidFill>
                            <a:srgbClr val="000000"/>
                          </a:solidFill>
                          <a:effectLst/>
                          <a:latin typeface="Verdana" panose="020B0604030504040204" pitchFamily="34" charset="0"/>
                        </a:rPr>
                        <a:t>ARALIK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77095483"/>
                  </a:ext>
                </a:extLst>
              </a:tr>
              <a:tr h="10877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0" i="0" u="none" strike="noStrike">
                          <a:solidFill>
                            <a:srgbClr val="000000"/>
                          </a:solidFill>
                          <a:effectLst/>
                          <a:latin typeface="Verdana" panose="020B0604030504040204" pitchFamily="34" charset="0"/>
                        </a:rPr>
                        <a:t>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19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29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39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43</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44</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45</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46</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47</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48</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49</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50</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51</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en-US" sz="500" b="0" i="0" u="none" strike="noStrike">
                          <a:solidFill>
                            <a:srgbClr val="000000"/>
                          </a:solidFill>
                          <a:effectLst/>
                          <a:latin typeface="Verdana" panose="020B0604030504040204" pitchFamily="34" charset="0"/>
                        </a:rPr>
                        <a:t>52</a:t>
                      </a:r>
                    </a:p>
                  </a:txBody>
                  <a:tcPr marL="0" marR="0" marT="0" marB="0" vert="vert27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extLst>
                  <a:ext uri="{0D108BD9-81ED-4DB2-BD59-A6C34878D82A}">
                    <a16:rowId xmlns:a16="http://schemas.microsoft.com/office/drawing/2014/main" val="4268794453"/>
                  </a:ext>
                </a:extLst>
              </a:tr>
              <a:tr h="108776">
                <a:tc rowSpan="2">
                  <a:txBody>
                    <a:bodyPr/>
                    <a:lstStyle/>
                    <a:p>
                      <a:pPr algn="l" fontAlgn="ctr"/>
                      <a:r>
                        <a:rPr lang="en-US" sz="800" b="1" i="0" u="none" strike="noStrike" dirty="0">
                          <a:solidFill>
                            <a:srgbClr val="000000"/>
                          </a:solidFill>
                          <a:effectLst/>
                          <a:latin typeface="Calibri" panose="020F0502020204030204" pitchFamily="34" charset="0"/>
                        </a:rPr>
                        <a:t>9.Şikayet Sayısı-10.Şikayet </a:t>
                      </a:r>
                      <a:r>
                        <a:rPr lang="en-US" sz="800" b="1" i="0" u="none" strike="noStrike" dirty="0" err="1">
                          <a:solidFill>
                            <a:srgbClr val="000000"/>
                          </a:solidFill>
                          <a:effectLst/>
                          <a:latin typeface="Calibri" panose="020F0502020204030204" pitchFamily="34" charset="0"/>
                        </a:rPr>
                        <a:t>Çözüm</a:t>
                      </a:r>
                      <a:r>
                        <a:rPr lang="en-US" sz="800" b="1" i="0" u="none" strike="noStrike" dirty="0">
                          <a:solidFill>
                            <a:srgbClr val="000000"/>
                          </a:solidFill>
                          <a:effectLst/>
                          <a:latin typeface="Calibri" panose="020F0502020204030204" pitchFamily="34" charset="0"/>
                        </a:rPr>
                        <a:t> </a:t>
                      </a:r>
                      <a:r>
                        <a:rPr lang="en-US" sz="800" b="1" i="0" u="none" strike="noStrike" dirty="0" err="1">
                          <a:solidFill>
                            <a:srgbClr val="000000"/>
                          </a:solidFill>
                          <a:effectLst/>
                          <a:latin typeface="Calibri" panose="020F0502020204030204" pitchFamily="34" charset="0"/>
                        </a:rPr>
                        <a:t>Memnuniyet</a:t>
                      </a:r>
                      <a:r>
                        <a:rPr lang="en-US" sz="800" b="1" i="0" u="none" strike="noStrike" dirty="0">
                          <a:solidFill>
                            <a:srgbClr val="000000"/>
                          </a:solidFill>
                          <a:effectLst/>
                          <a:latin typeface="Calibri" panose="020F0502020204030204" pitchFamily="34" charset="0"/>
                        </a:rPr>
                        <a:t> </a:t>
                      </a:r>
                      <a:r>
                        <a:rPr lang="en-US" sz="800" b="1" i="0" u="none" strike="noStrike" dirty="0" err="1">
                          <a:solidFill>
                            <a:srgbClr val="000000"/>
                          </a:solidFill>
                          <a:effectLst/>
                          <a:latin typeface="Calibri" panose="020F0502020204030204" pitchFamily="34" charset="0"/>
                        </a:rPr>
                        <a:t>Oranı</a:t>
                      </a:r>
                      <a:r>
                        <a:rPr lang="en-US" sz="800" b="1" i="0" u="none" strike="noStrike" dirty="0">
                          <a:solidFill>
                            <a:srgbClr val="000000"/>
                          </a:solidFill>
                          <a:effectLst/>
                          <a:latin typeface="Calibri" panose="020F0502020204030204" pitchFamily="34" charset="0"/>
                        </a:rPr>
                        <a:t> 14.Tekrarlayan </a:t>
                      </a:r>
                      <a:r>
                        <a:rPr lang="en-US" sz="800" b="1" i="0" u="none" strike="noStrike" dirty="0" err="1">
                          <a:solidFill>
                            <a:srgbClr val="000000"/>
                          </a:solidFill>
                          <a:effectLst/>
                          <a:latin typeface="Calibri" panose="020F0502020204030204" pitchFamily="34" charset="0"/>
                        </a:rPr>
                        <a:t>Şikayet</a:t>
                      </a:r>
                      <a:r>
                        <a:rPr lang="en-US" sz="800" b="1" i="0" u="none" strike="noStrike" dirty="0">
                          <a:solidFill>
                            <a:srgbClr val="000000"/>
                          </a:solidFill>
                          <a:effectLst/>
                          <a:latin typeface="Calibri" panose="020F0502020204030204" pitchFamily="34" charset="0"/>
                        </a:rPr>
                        <a:t> </a:t>
                      </a:r>
                      <a:r>
                        <a:rPr lang="en-US" sz="800" b="1" i="0" u="none" strike="noStrike" dirty="0" err="1">
                          <a:solidFill>
                            <a:srgbClr val="000000"/>
                          </a:solidFill>
                          <a:effectLst/>
                          <a:latin typeface="Calibri" panose="020F0502020204030204" pitchFamily="34" charset="0"/>
                        </a:rPr>
                        <a:t>Sayısı</a:t>
                      </a:r>
                      <a:endParaRPr lang="en-US" sz="800" b="1"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600" b="0" i="0" u="none" strike="noStrike">
                          <a:solidFill>
                            <a:srgbClr val="FFFFFF"/>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33522897"/>
                  </a:ext>
                </a:extLst>
              </a:tr>
              <a:tr h="28583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454850540"/>
                  </a:ext>
                </a:extLst>
              </a:tr>
              <a:tr h="128814">
                <a:tc rowSpan="2">
                  <a:txBody>
                    <a:bodyPr/>
                    <a:lstStyle/>
                    <a:p>
                      <a:pPr algn="l" fontAlgn="ctr"/>
                      <a:r>
                        <a:rPr lang="en-US" sz="800" b="0" i="0" u="none" strike="noStrike">
                          <a:solidFill>
                            <a:srgbClr val="000000"/>
                          </a:solidFill>
                          <a:effectLst/>
                          <a:latin typeface="Calibri" panose="020F0502020204030204" pitchFamily="34" charset="0"/>
                        </a:rPr>
                        <a:t>9.1.-10.1.-14.1.Yazılımdan gelen şikayetlerin kök nedenlerinin bulunması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dirty="0" err="1">
                          <a:solidFill>
                            <a:srgbClr val="000000"/>
                          </a:solidFill>
                          <a:effectLst/>
                          <a:latin typeface="Calibri" panose="020F0502020204030204" pitchFamily="34" charset="0"/>
                        </a:rPr>
                        <a:t>Yüksekokul</a:t>
                      </a:r>
                      <a:r>
                        <a:rPr lang="en-US" sz="700" b="0" i="0" u="none" strike="noStrike" dirty="0">
                          <a:solidFill>
                            <a:srgbClr val="000000"/>
                          </a:solidFill>
                          <a:effectLst/>
                          <a:latin typeface="Calibri" panose="020F0502020204030204" pitchFamily="34" charset="0"/>
                        </a:rPr>
                        <a:t> Kalite </a:t>
                      </a:r>
                      <a:r>
                        <a:rPr lang="en-US" sz="700" b="0" i="0" u="none" strike="noStrike" dirty="0" err="1">
                          <a:solidFill>
                            <a:srgbClr val="000000"/>
                          </a:solidFill>
                          <a:effectLst/>
                          <a:latin typeface="Calibri" panose="020F0502020204030204" pitchFamily="34" charset="0"/>
                        </a:rPr>
                        <a:t>Komisyonu</a:t>
                      </a:r>
                      <a:endParaRPr lang="en-US"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İG-KT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Şikayet Yazılım Kayıtları-DF Formları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6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600" b="0" i="0" u="none" strike="noStrike">
                          <a:solidFill>
                            <a:srgbClr val="FFFFFF"/>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600" b="0" i="0" u="none" strike="noStrike">
                          <a:solidFill>
                            <a:srgbClr val="FFFFFF"/>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99387869"/>
                  </a:ext>
                </a:extLst>
              </a:tr>
              <a:tr h="26579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276354858"/>
                  </a:ext>
                </a:extLst>
              </a:tr>
              <a:tr h="108776">
                <a:tc rowSpan="2">
                  <a:txBody>
                    <a:bodyPr/>
                    <a:lstStyle/>
                    <a:p>
                      <a:pPr algn="l" fontAlgn="ctr"/>
                      <a:r>
                        <a:rPr lang="en-US" sz="800" b="0" i="0" u="none" strike="noStrike">
                          <a:solidFill>
                            <a:srgbClr val="000000"/>
                          </a:solidFill>
                          <a:effectLst/>
                          <a:latin typeface="Calibri" panose="020F0502020204030204" pitchFamily="34" charset="0"/>
                        </a:rPr>
                        <a:t>9.2.-10.2.-14.2.Şikayetlerin çözümlenmesi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Yüksekokul Kalite Komisyonu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İG-KT-FS-EK-TK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Şikayet Yazılım Kayıtları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6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600" b="0" i="0" u="none" strike="noStrike">
                          <a:solidFill>
                            <a:srgbClr val="FFFFFF"/>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600" b="0" i="0" u="none" strike="noStrike">
                          <a:solidFill>
                            <a:srgbClr val="FFFFFF"/>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157485390"/>
                  </a:ext>
                </a:extLst>
              </a:tr>
              <a:tr h="15429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236815785"/>
                  </a:ext>
                </a:extLst>
              </a:tr>
              <a:tr h="90646">
                <a:tc rowSpan="2">
                  <a:txBody>
                    <a:bodyPr/>
                    <a:lstStyle/>
                    <a:p>
                      <a:pPr algn="l" fontAlgn="ctr"/>
                      <a:r>
                        <a:rPr lang="en-US" sz="800" b="0" i="0" u="none" strike="noStrike" dirty="0">
                          <a:solidFill>
                            <a:srgbClr val="000000"/>
                          </a:solidFill>
                          <a:effectLst/>
                          <a:latin typeface="Calibri" panose="020F0502020204030204" pitchFamily="34" charset="0"/>
                        </a:rPr>
                        <a:t>9.3.-10.3.-14.3.Şikayet </a:t>
                      </a:r>
                      <a:r>
                        <a:rPr lang="en-US" sz="800" b="0" i="0" u="none" strike="noStrike" dirty="0" err="1">
                          <a:solidFill>
                            <a:srgbClr val="000000"/>
                          </a:solidFill>
                          <a:effectLst/>
                          <a:latin typeface="Calibri" panose="020F0502020204030204" pitchFamily="34" charset="0"/>
                        </a:rPr>
                        <a:t>çözüm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memnuniyetlerinin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ölçümlenmesi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ve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ölçüm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sonucu</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şikayetin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kapatılması</a:t>
                      </a:r>
                      <a:r>
                        <a:rPr lang="en-US" sz="800" b="0" i="0" u="none" strike="noStrike" dirty="0">
                          <a:solidFill>
                            <a:srgbClr val="000000"/>
                          </a:solidFill>
                          <a:effectLst/>
                          <a:latin typeface="Calibri" panose="020F0502020204030204" pitchFamily="34" charset="0"/>
                        </a:rPr>
                        <a:t>/</a:t>
                      </a:r>
                      <a:r>
                        <a:rPr lang="en-US" sz="800" b="0" i="0" u="none" strike="noStrike" dirty="0" err="1">
                          <a:solidFill>
                            <a:srgbClr val="000000"/>
                          </a:solidFill>
                          <a:effectLst/>
                          <a:latin typeface="Calibri" panose="020F0502020204030204" pitchFamily="34" charset="0"/>
                        </a:rPr>
                        <a:t>yeni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aksiyonların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yapılması</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Yüksekokul Kalite Komisyonu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İG-KT-FS-EK-TK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Şikayet Yazılım Kayıtları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6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600" b="0" i="0" u="none" strike="noStrike">
                          <a:solidFill>
                            <a:srgbClr val="FFFFFF"/>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600" b="0" i="0" u="none" strike="noStrike">
                          <a:solidFill>
                            <a:srgbClr val="FFFFFF"/>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89562856"/>
                  </a:ext>
                </a:extLst>
              </a:tr>
              <a:tr h="56704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4052472200"/>
                  </a:ext>
                </a:extLst>
              </a:tr>
              <a:tr h="108776">
                <a:tc rowSpan="2">
                  <a:txBody>
                    <a:bodyPr/>
                    <a:lstStyle/>
                    <a:p>
                      <a:pPr algn="l" fontAlgn="ctr"/>
                      <a:r>
                        <a:rPr lang="en-US" sz="800" b="1" i="0" u="none" strike="noStrike">
                          <a:solidFill>
                            <a:srgbClr val="000000"/>
                          </a:solidFill>
                          <a:effectLst/>
                          <a:latin typeface="Calibri" panose="020F0502020204030204" pitchFamily="34" charset="0"/>
                        </a:rPr>
                        <a:t>11.Şikayete Geri Dönüş/Cevap Verme Süresi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688032723"/>
                  </a:ext>
                </a:extLst>
              </a:tr>
              <a:tr h="15429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575014508"/>
                  </a:ext>
                </a:extLst>
              </a:tr>
              <a:tr h="108776">
                <a:tc rowSpan="2">
                  <a:txBody>
                    <a:bodyPr/>
                    <a:lstStyle/>
                    <a:p>
                      <a:pPr algn="l" fontAlgn="ctr"/>
                      <a:r>
                        <a:rPr lang="en-US" sz="800" b="0" i="0" u="none" strike="noStrike">
                          <a:solidFill>
                            <a:srgbClr val="000000"/>
                          </a:solidFill>
                          <a:effectLst/>
                          <a:latin typeface="Calibri" panose="020F0502020204030204" pitchFamily="34" charset="0"/>
                        </a:rPr>
                        <a:t>11.1.Şikayet sahibine "şikayetiniz alınmıştır" şeklinde geri bildirim yapılması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Yüksekokul Kalite Komisyonu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İG-KT-EK-TK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Şikayet Yönetim Sistemi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6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128083366"/>
                  </a:ext>
                </a:extLst>
              </a:tr>
              <a:tr h="28583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345336518"/>
                  </a:ext>
                </a:extLst>
              </a:tr>
              <a:tr h="108776">
                <a:tc rowSpan="2">
                  <a:txBody>
                    <a:bodyPr/>
                    <a:lstStyle/>
                    <a:p>
                      <a:pPr algn="l" fontAlgn="ctr"/>
                      <a:r>
                        <a:rPr lang="en-US" sz="800" b="1" i="0" u="none" strike="noStrike">
                          <a:solidFill>
                            <a:srgbClr val="000000"/>
                          </a:solidFill>
                          <a:effectLst/>
                          <a:latin typeface="Calibri" panose="020F0502020204030204" pitchFamily="34" charset="0"/>
                        </a:rPr>
                        <a:t>12.Şikayetin Çözümü İçin Öngörülen Süre</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476382223"/>
                  </a:ext>
                </a:extLst>
              </a:tr>
              <a:tr h="15429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463654531"/>
                  </a:ext>
                </a:extLst>
              </a:tr>
              <a:tr h="108776">
                <a:tc rowSpan="2">
                  <a:txBody>
                    <a:bodyPr/>
                    <a:lstStyle/>
                    <a:p>
                      <a:pPr algn="l" fontAlgn="ctr"/>
                      <a:r>
                        <a:rPr lang="en-US" sz="800" b="0" i="0" u="none" strike="noStrike">
                          <a:solidFill>
                            <a:srgbClr val="000000"/>
                          </a:solidFill>
                          <a:effectLst/>
                          <a:latin typeface="Calibri" panose="020F0502020204030204" pitchFamily="34" charset="0"/>
                        </a:rPr>
                        <a:t>12.1.KY-PR-0004 DF Prosedürüne uygun DF gerçekleştirmek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Yüksekokul Kalite Komisyonu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İG-KT-EK-TK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dirty="0" err="1">
                          <a:solidFill>
                            <a:srgbClr val="000000"/>
                          </a:solidFill>
                          <a:effectLst/>
                          <a:latin typeface="Calibri" panose="020F0502020204030204" pitchFamily="34" charset="0"/>
                        </a:rPr>
                        <a:t>Düzeltici</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Faaliyet</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Formu</a:t>
                      </a:r>
                      <a:r>
                        <a:rPr lang="en-US" sz="7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6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795479419"/>
                  </a:ext>
                </a:extLst>
              </a:tr>
              <a:tr h="15429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13760760"/>
                  </a:ext>
                </a:extLst>
              </a:tr>
              <a:tr h="108776">
                <a:tc rowSpan="2">
                  <a:txBody>
                    <a:bodyPr/>
                    <a:lstStyle/>
                    <a:p>
                      <a:pPr algn="l" fontAlgn="ctr"/>
                      <a:r>
                        <a:rPr lang="en-US" sz="800" b="0" i="0" u="none" strike="noStrike">
                          <a:solidFill>
                            <a:srgbClr val="000000"/>
                          </a:solidFill>
                          <a:effectLst/>
                          <a:latin typeface="Calibri" panose="020F0502020204030204" pitchFamily="34" charset="0"/>
                        </a:rPr>
                        <a:t>12.2. Gerekiyor ise KY-FR-0009 Kök-Neden gerçekleştirmek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Yüksekokul Kalite Komisyonu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Tahoma" panose="020B0604030504040204" pitchFamily="34" charset="0"/>
                        </a:rPr>
                        <a:t>İG-KT-EK-TK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dirty="0" err="1">
                          <a:solidFill>
                            <a:srgbClr val="000000"/>
                          </a:solidFill>
                          <a:effectLst/>
                          <a:latin typeface="Calibri" panose="020F0502020204030204" pitchFamily="34" charset="0"/>
                        </a:rPr>
                        <a:t>Neden-Sonuç</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Formu</a:t>
                      </a:r>
                      <a:endParaRPr lang="en-US"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6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843113461"/>
                  </a:ext>
                </a:extLst>
              </a:tr>
              <a:tr h="15429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550300226"/>
                  </a:ext>
                </a:extLst>
              </a:tr>
              <a:tr h="108776">
                <a:tc rowSpan="2">
                  <a:txBody>
                    <a:bodyPr/>
                    <a:lstStyle/>
                    <a:p>
                      <a:pPr algn="l" fontAlgn="ctr"/>
                      <a:r>
                        <a:rPr lang="en-US" sz="800" b="1" i="0" u="none" strike="noStrike">
                          <a:solidFill>
                            <a:srgbClr val="000000"/>
                          </a:solidFill>
                          <a:effectLst/>
                          <a:latin typeface="Calibri" panose="020F0502020204030204" pitchFamily="34" charset="0"/>
                        </a:rPr>
                        <a:t>13.Çözümün Gerçekleştirildiği Süre</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8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600" b="0" i="0" u="none" strike="noStrike">
                          <a:solidFill>
                            <a:srgbClr val="000000"/>
                          </a:solidFill>
                          <a:effectLst/>
                          <a:latin typeface="Verdana" panose="020B060403050404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262669803"/>
                  </a:ext>
                </a:extLst>
              </a:tr>
              <a:tr h="10877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0" i="0" u="none" strike="noStrike">
                          <a:solidFill>
                            <a:srgbClr val="000000"/>
                          </a:solidFill>
                          <a:effectLst/>
                          <a:latin typeface="Verdana" panose="020B060403050404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033768369"/>
                  </a:ext>
                </a:extLst>
              </a:tr>
              <a:tr h="108776">
                <a:tc rowSpan="2">
                  <a:txBody>
                    <a:bodyPr/>
                    <a:lstStyle/>
                    <a:p>
                      <a:pPr algn="l" fontAlgn="ctr"/>
                      <a:r>
                        <a:rPr lang="en-US" sz="800" b="0" i="0" u="none" strike="noStrike" dirty="0">
                          <a:solidFill>
                            <a:srgbClr val="000000"/>
                          </a:solidFill>
                          <a:effectLst/>
                          <a:latin typeface="Calibri" panose="020F0502020204030204" pitchFamily="34" charset="0"/>
                        </a:rPr>
                        <a:t>13.1.Şikayet </a:t>
                      </a:r>
                      <a:r>
                        <a:rPr lang="en-US" sz="800" b="0" i="0" u="none" strike="noStrike" dirty="0" err="1">
                          <a:solidFill>
                            <a:srgbClr val="000000"/>
                          </a:solidFill>
                          <a:effectLst/>
                          <a:latin typeface="Calibri" panose="020F0502020204030204" pitchFamily="34" charset="0"/>
                        </a:rPr>
                        <a:t>çözülene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kadar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ele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alınma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süreci</a:t>
                      </a:r>
                      <a:r>
                        <a:rPr lang="en-US" sz="8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Yüksekokul Kalite Komisyonu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Tahoma" panose="020B0604030504040204" pitchFamily="34" charset="0"/>
                        </a:rPr>
                        <a:t>İG-KT-EK-TK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Düzeltici Faaliyet Formu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6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265110641"/>
                  </a:ext>
                </a:extLst>
              </a:tr>
              <a:tr h="15429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193240131"/>
                  </a:ext>
                </a:extLst>
              </a:tr>
              <a:tr h="108776">
                <a:tc rowSpan="2">
                  <a:txBody>
                    <a:bodyPr/>
                    <a:lstStyle/>
                    <a:p>
                      <a:pPr algn="l" fontAlgn="ctr"/>
                      <a:r>
                        <a:rPr lang="en-US" sz="800" b="1" i="0" u="none" strike="noStrike" dirty="0">
                          <a:solidFill>
                            <a:srgbClr val="000000"/>
                          </a:solidFill>
                          <a:effectLst/>
                          <a:latin typeface="Calibri" panose="020F0502020204030204" pitchFamily="34" charset="0"/>
                        </a:rPr>
                        <a:t>15. </a:t>
                      </a:r>
                      <a:r>
                        <a:rPr lang="en-US" sz="800" b="1" i="0" u="none" strike="noStrike" dirty="0" err="1">
                          <a:solidFill>
                            <a:srgbClr val="000000"/>
                          </a:solidFill>
                          <a:effectLst/>
                          <a:latin typeface="Calibri" panose="020F0502020204030204" pitchFamily="34" charset="0"/>
                        </a:rPr>
                        <a:t>Çevre</a:t>
                      </a:r>
                      <a:r>
                        <a:rPr lang="en-US" sz="800" b="1" i="0" u="none" strike="noStrike" dirty="0">
                          <a:solidFill>
                            <a:srgbClr val="000000"/>
                          </a:solidFill>
                          <a:effectLst/>
                          <a:latin typeface="Calibri" panose="020F0502020204030204" pitchFamily="34" charset="0"/>
                        </a:rPr>
                        <a:t> </a:t>
                      </a:r>
                      <a:r>
                        <a:rPr lang="en-US" sz="800" b="1" i="0" u="none" strike="noStrike" dirty="0" err="1">
                          <a:solidFill>
                            <a:srgbClr val="000000"/>
                          </a:solidFill>
                          <a:effectLst/>
                          <a:latin typeface="Calibri" panose="020F0502020204030204" pitchFamily="34" charset="0"/>
                        </a:rPr>
                        <a:t>Kazası</a:t>
                      </a:r>
                      <a:r>
                        <a:rPr lang="en-US" sz="800" b="1" i="0" u="none" strike="noStrike" dirty="0">
                          <a:solidFill>
                            <a:srgbClr val="000000"/>
                          </a:solidFill>
                          <a:effectLst/>
                          <a:latin typeface="Calibri" panose="020F0502020204030204" pitchFamily="34" charset="0"/>
                        </a:rPr>
                        <a:t> </a:t>
                      </a:r>
                      <a:r>
                        <a:rPr lang="en-US" sz="800" b="1" i="0" u="none" strike="noStrike" dirty="0" err="1">
                          <a:solidFill>
                            <a:srgbClr val="000000"/>
                          </a:solidFill>
                          <a:effectLst/>
                          <a:latin typeface="Calibri" panose="020F0502020204030204" pitchFamily="34" charset="0"/>
                        </a:rPr>
                        <a:t>Sayısı</a:t>
                      </a:r>
                      <a:endParaRPr lang="en-US" sz="800" b="1"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600" b="0" i="0" u="none" strike="noStrike">
                          <a:solidFill>
                            <a:srgbClr val="FFFFFF"/>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600" b="0" i="0" u="none" strike="noStrike">
                          <a:solidFill>
                            <a:srgbClr val="FFFFFF"/>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719001005"/>
                  </a:ext>
                </a:extLst>
              </a:tr>
              <a:tr h="10877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336156104"/>
                  </a:ext>
                </a:extLst>
              </a:tr>
              <a:tr h="108776">
                <a:tc rowSpan="2">
                  <a:txBody>
                    <a:bodyPr/>
                    <a:lstStyle/>
                    <a:p>
                      <a:pPr algn="l" fontAlgn="ctr"/>
                      <a:r>
                        <a:rPr lang="en-US" sz="800" b="0" i="0" u="none" strike="noStrike" dirty="0">
                          <a:solidFill>
                            <a:srgbClr val="000000"/>
                          </a:solidFill>
                          <a:effectLst/>
                          <a:latin typeface="Calibri" panose="020F0502020204030204" pitchFamily="34" charset="0"/>
                        </a:rPr>
                        <a:t>15.1.Tehlikeli </a:t>
                      </a:r>
                      <a:r>
                        <a:rPr lang="en-US" sz="800" b="0" i="0" u="none" strike="noStrike" dirty="0" err="1">
                          <a:solidFill>
                            <a:srgbClr val="000000"/>
                          </a:solidFill>
                          <a:effectLst/>
                          <a:latin typeface="Calibri" panose="020F0502020204030204" pitchFamily="34" charset="0"/>
                        </a:rPr>
                        <a:t>ve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tehlikesiz</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atıkların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talimatlara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göre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ayrıştırılması</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ve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ilgili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geri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dönüşüm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yönetimin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uyumun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sağlanması</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İG-KT-EK-FS-TK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Çevre Kazası Bildirim Formları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6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extLst>
                  <a:ext uri="{0D108BD9-81ED-4DB2-BD59-A6C34878D82A}">
                    <a16:rowId xmlns:a16="http://schemas.microsoft.com/office/drawing/2014/main" val="1939369581"/>
                  </a:ext>
                </a:extLst>
              </a:tr>
              <a:tr h="41737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extLst>
                  <a:ext uri="{0D108BD9-81ED-4DB2-BD59-A6C34878D82A}">
                    <a16:rowId xmlns:a16="http://schemas.microsoft.com/office/drawing/2014/main" val="2758090780"/>
                  </a:ext>
                </a:extLst>
              </a:tr>
              <a:tr h="109731">
                <a:tc rowSpan="2">
                  <a:txBody>
                    <a:bodyPr/>
                    <a:lstStyle/>
                    <a:p>
                      <a:pPr algn="l" fontAlgn="ctr"/>
                      <a:r>
                        <a:rPr lang="en-US" sz="800" b="1" i="0" u="none" strike="noStrike" dirty="0">
                          <a:solidFill>
                            <a:srgbClr val="000000"/>
                          </a:solidFill>
                          <a:effectLst/>
                          <a:latin typeface="Calibri" panose="020F0502020204030204" pitchFamily="34" charset="0"/>
                        </a:rPr>
                        <a:t>16.İş </a:t>
                      </a:r>
                      <a:r>
                        <a:rPr lang="en-US" sz="800" b="1" i="0" u="none" strike="noStrike" dirty="0" err="1">
                          <a:solidFill>
                            <a:srgbClr val="000000"/>
                          </a:solidFill>
                          <a:effectLst/>
                          <a:latin typeface="Calibri" panose="020F0502020204030204" pitchFamily="34" charset="0"/>
                        </a:rPr>
                        <a:t>Kazası</a:t>
                      </a:r>
                      <a:r>
                        <a:rPr lang="en-US" sz="800" b="1" i="0" u="none" strike="noStrike" dirty="0">
                          <a:solidFill>
                            <a:srgbClr val="000000"/>
                          </a:solidFill>
                          <a:effectLst/>
                          <a:latin typeface="Calibri" panose="020F0502020204030204" pitchFamily="34" charset="0"/>
                        </a:rPr>
                        <a:t> Sayısı-17.İş </a:t>
                      </a:r>
                      <a:r>
                        <a:rPr lang="en-US" sz="800" b="1" i="0" u="none" strike="noStrike" dirty="0" err="1">
                          <a:solidFill>
                            <a:srgbClr val="000000"/>
                          </a:solidFill>
                          <a:effectLst/>
                          <a:latin typeface="Calibri" panose="020F0502020204030204" pitchFamily="34" charset="0"/>
                        </a:rPr>
                        <a:t>Kazası</a:t>
                      </a:r>
                      <a:r>
                        <a:rPr lang="en-US" sz="800" b="1" i="0" u="none" strike="noStrike" dirty="0">
                          <a:solidFill>
                            <a:srgbClr val="000000"/>
                          </a:solidFill>
                          <a:effectLst/>
                          <a:latin typeface="Calibri" panose="020F0502020204030204" pitchFamily="34" charset="0"/>
                        </a:rPr>
                        <a:t> </a:t>
                      </a:r>
                      <a:r>
                        <a:rPr lang="en-US" sz="800" b="1" i="0" u="none" strike="noStrike" dirty="0" err="1">
                          <a:solidFill>
                            <a:srgbClr val="000000"/>
                          </a:solidFill>
                          <a:effectLst/>
                          <a:latin typeface="Calibri" panose="020F0502020204030204" pitchFamily="34" charset="0"/>
                        </a:rPr>
                        <a:t>Ağırlık</a:t>
                      </a:r>
                      <a:r>
                        <a:rPr lang="en-US" sz="800" b="1" i="0" u="none" strike="noStrike" dirty="0">
                          <a:solidFill>
                            <a:srgbClr val="000000"/>
                          </a:solidFill>
                          <a:effectLst/>
                          <a:latin typeface="Calibri" panose="020F0502020204030204" pitchFamily="34" charset="0"/>
                        </a:rPr>
                        <a:t> </a:t>
                      </a:r>
                      <a:r>
                        <a:rPr lang="en-US" sz="800" b="1" i="0" u="none" strike="noStrike" dirty="0" err="1">
                          <a:solidFill>
                            <a:srgbClr val="000000"/>
                          </a:solidFill>
                          <a:effectLst/>
                          <a:latin typeface="Calibri" panose="020F0502020204030204" pitchFamily="34" charset="0"/>
                        </a:rPr>
                        <a:t>Oranı</a:t>
                      </a:r>
                      <a:endParaRPr lang="en-US" sz="800" b="1"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600" b="0" i="0" u="none" strike="noStrike">
                          <a:solidFill>
                            <a:srgbClr val="FFFFFF"/>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600" b="0" i="0" u="none" strike="noStrike">
                          <a:solidFill>
                            <a:srgbClr val="FFFFFF"/>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524295799"/>
                  </a:ext>
                </a:extLst>
              </a:tr>
              <a:tr h="15334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3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48830800"/>
                  </a:ext>
                </a:extLst>
              </a:tr>
              <a:tr h="108776">
                <a:tc rowSpan="2">
                  <a:txBody>
                    <a:bodyPr/>
                    <a:lstStyle/>
                    <a:p>
                      <a:pPr algn="l" fontAlgn="ctr"/>
                      <a:r>
                        <a:rPr lang="en-US" sz="800" b="0" i="0" u="none" strike="noStrike" dirty="0">
                          <a:solidFill>
                            <a:srgbClr val="000000"/>
                          </a:solidFill>
                          <a:effectLst/>
                          <a:latin typeface="Calibri" panose="020F0502020204030204" pitchFamily="34" charset="0"/>
                        </a:rPr>
                        <a:t>16.1.-17.1.İş </a:t>
                      </a:r>
                      <a:r>
                        <a:rPr lang="en-US" sz="800" b="0" i="0" u="none" strike="noStrike" dirty="0" err="1">
                          <a:solidFill>
                            <a:srgbClr val="000000"/>
                          </a:solidFill>
                          <a:effectLst/>
                          <a:latin typeface="Calibri" panose="020F0502020204030204" pitchFamily="34" charset="0"/>
                        </a:rPr>
                        <a:t>Sağlığı</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Güvenliği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ile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ilgili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iç</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yönergelere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uyum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sağlanması</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a:solidFill>
                            <a:srgbClr val="000000"/>
                          </a:solidFill>
                          <a:effectLst/>
                          <a:latin typeface="Calibri" panose="020F0502020204030204" pitchFamily="34" charset="0"/>
                        </a:rPr>
                        <a:t>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700" b="0" i="0" u="none" strike="noStrike">
                          <a:solidFill>
                            <a:srgbClr val="000000"/>
                          </a:solidFill>
                          <a:effectLst/>
                          <a:latin typeface="Calibri" panose="020F0502020204030204" pitchFamily="34" charset="0"/>
                        </a:rPr>
                        <a:t>İG-KT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700" b="0" i="0" u="none" strike="noStrike" dirty="0" err="1">
                          <a:solidFill>
                            <a:srgbClr val="000000"/>
                          </a:solidFill>
                          <a:effectLst/>
                          <a:latin typeface="Calibri" panose="020F0502020204030204" pitchFamily="34" charset="0"/>
                        </a:rPr>
                        <a:t>İş</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Kazası</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Bildirim</a:t>
                      </a:r>
                      <a:r>
                        <a:rPr lang="en-US" sz="700" b="0" i="0" u="none" strike="noStrike" dirty="0">
                          <a:solidFill>
                            <a:srgbClr val="000000"/>
                          </a:solidFill>
                          <a:effectLst/>
                          <a:latin typeface="Calibri" panose="020F0502020204030204" pitchFamily="34" charset="0"/>
                        </a:rPr>
                        <a:t> </a:t>
                      </a:r>
                      <a:r>
                        <a:rPr lang="en-US" sz="700" b="0" i="0" u="none" strike="noStrike" dirty="0" err="1">
                          <a:solidFill>
                            <a:srgbClr val="000000"/>
                          </a:solidFill>
                          <a:effectLst/>
                          <a:latin typeface="Calibri" panose="020F0502020204030204" pitchFamily="34" charset="0"/>
                        </a:rPr>
                        <a:t>Formları</a:t>
                      </a:r>
                      <a:endParaRPr lang="en-US"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600" b="0" i="0" u="none" strike="noStrike" dirty="0">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extLst>
                  <a:ext uri="{0D108BD9-81ED-4DB2-BD59-A6C34878D82A}">
                    <a16:rowId xmlns:a16="http://schemas.microsoft.com/office/drawing/2014/main" val="1183817110"/>
                  </a:ext>
                </a:extLst>
              </a:tr>
              <a:tr h="15429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0" i="0" u="none" strike="noStrike" dirty="0">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extLst>
                  <a:ext uri="{0D108BD9-81ED-4DB2-BD59-A6C34878D82A}">
                    <a16:rowId xmlns:a16="http://schemas.microsoft.com/office/drawing/2014/main" val="2738348514"/>
                  </a:ext>
                </a:extLst>
              </a:tr>
              <a:tr h="108776">
                <a:tc rowSpan="2">
                  <a:txBody>
                    <a:bodyPr/>
                    <a:lstStyle/>
                    <a:p>
                      <a:pPr algn="l" fontAlgn="ctr"/>
                      <a:r>
                        <a:rPr lang="en-US" sz="800" b="0" i="0" u="none" strike="noStrike" dirty="0">
                          <a:solidFill>
                            <a:srgbClr val="000000"/>
                          </a:solidFill>
                          <a:effectLst/>
                          <a:latin typeface="Calibri" panose="020F0502020204030204" pitchFamily="34" charset="0"/>
                        </a:rPr>
                        <a:t>16.2.-17.2.Birim/</a:t>
                      </a:r>
                      <a:r>
                        <a:rPr lang="en-US" sz="800" b="0" i="0" u="none" strike="noStrike" dirty="0" err="1">
                          <a:solidFill>
                            <a:srgbClr val="000000"/>
                          </a:solidFill>
                          <a:effectLst/>
                          <a:latin typeface="Calibri" panose="020F0502020204030204" pitchFamily="34" charset="0"/>
                        </a:rPr>
                        <a:t>bölüm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ile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ilgili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hazırlanan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iş</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sağlığı</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risklerine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karşı</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aksiyonlar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geliştirilmesi</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500" b="0" i="0" u="none" strike="noStrike">
                          <a:solidFill>
                            <a:srgbClr val="000000"/>
                          </a:solidFill>
                          <a:effectLst/>
                          <a:latin typeface="Calibri" panose="020F0502020204030204" pitchFamily="34" charset="0"/>
                        </a:rPr>
                        <a:t>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500" b="0" i="0" u="none" strike="noStrike">
                          <a:solidFill>
                            <a:srgbClr val="000000"/>
                          </a:solidFill>
                          <a:effectLst/>
                          <a:latin typeface="Calibri" panose="020F0502020204030204" pitchFamily="34" charset="0"/>
                        </a:rPr>
                        <a:t>İG-KT-EK-FS-TK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500" b="0" i="0" u="none" strike="noStrike">
                          <a:solidFill>
                            <a:srgbClr val="000000"/>
                          </a:solidFill>
                          <a:effectLst/>
                          <a:latin typeface="Calibri" panose="020F0502020204030204" pitchFamily="34" charset="0"/>
                        </a:rPr>
                        <a:t>İş Kazası Bildirim Formları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6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extLst>
                  <a:ext uri="{0D108BD9-81ED-4DB2-BD59-A6C34878D82A}">
                    <a16:rowId xmlns:a16="http://schemas.microsoft.com/office/drawing/2014/main" val="4125075314"/>
                  </a:ext>
                </a:extLst>
              </a:tr>
              <a:tr h="28583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extLst>
                  <a:ext uri="{0D108BD9-81ED-4DB2-BD59-A6C34878D82A}">
                    <a16:rowId xmlns:a16="http://schemas.microsoft.com/office/drawing/2014/main" val="2339833429"/>
                  </a:ext>
                </a:extLst>
              </a:tr>
              <a:tr h="108776">
                <a:tc rowSpan="2">
                  <a:txBody>
                    <a:bodyPr/>
                    <a:lstStyle/>
                    <a:p>
                      <a:pPr algn="l" fontAlgn="ctr"/>
                      <a:r>
                        <a:rPr lang="en-US" sz="800" b="0" i="0" u="none" strike="noStrike" dirty="0">
                          <a:solidFill>
                            <a:srgbClr val="000000"/>
                          </a:solidFill>
                          <a:effectLst/>
                          <a:latin typeface="Calibri" panose="020F0502020204030204" pitchFamily="34" charset="0"/>
                        </a:rPr>
                        <a:t>16.3.-17.3.Kurum </a:t>
                      </a:r>
                      <a:r>
                        <a:rPr lang="en-US" sz="800" b="0" i="0" u="none" strike="noStrike" dirty="0" err="1">
                          <a:solidFill>
                            <a:srgbClr val="000000"/>
                          </a:solidFill>
                          <a:effectLst/>
                          <a:latin typeface="Calibri" panose="020F0502020204030204" pitchFamily="34" charset="0"/>
                        </a:rPr>
                        <a:t>içinde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isg</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riski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taşıyan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konular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hakkında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yetkililere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bilgi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akışının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sağlanması</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500" b="0" i="0" u="none" strike="noStrike">
                          <a:solidFill>
                            <a:srgbClr val="000000"/>
                          </a:solidFill>
                          <a:effectLst/>
                          <a:latin typeface="Calibri" panose="020F0502020204030204" pitchFamily="34" charset="0"/>
                        </a:rPr>
                        <a:t>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sz="500" b="0" i="0" u="none" strike="noStrike">
                          <a:solidFill>
                            <a:srgbClr val="000000"/>
                          </a:solidFill>
                          <a:effectLst/>
                          <a:latin typeface="Calibri" panose="020F0502020204030204" pitchFamily="34" charset="0"/>
                        </a:rPr>
                        <a:t>İG-KT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sz="500" b="0" i="0" u="none" strike="noStrike">
                          <a:solidFill>
                            <a:srgbClr val="000000"/>
                          </a:solidFill>
                          <a:effectLst/>
                          <a:latin typeface="Calibri" panose="020F0502020204030204" pitchFamily="34" charset="0"/>
                        </a:rPr>
                        <a:t>E-postalar,İç Yazışmalar</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600" b="0" i="0" u="none" strike="noStrike">
                          <a:solidFill>
                            <a:srgbClr val="000000"/>
                          </a:solidFill>
                          <a:effectLst/>
                          <a:latin typeface="Verdana" panose="020B0604030504040204" pitchFamily="34" charset="0"/>
                        </a:rPr>
                        <a:t>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en-US" sz="600" b="0" i="0" u="none" strike="noStrike">
                          <a:solidFill>
                            <a:srgbClr val="FF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extLst>
                  <a:ext uri="{0D108BD9-81ED-4DB2-BD59-A6C34878D82A}">
                    <a16:rowId xmlns:a16="http://schemas.microsoft.com/office/drawing/2014/main" val="1650738293"/>
                  </a:ext>
                </a:extLst>
              </a:tr>
              <a:tr h="31043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0" i="0" u="none" strike="noStrike">
                          <a:solidFill>
                            <a:srgbClr val="000000"/>
                          </a:solidFill>
                          <a:effectLst/>
                          <a:latin typeface="Verdana" panose="020B0604030504040204" pitchFamily="34" charset="0"/>
                        </a:rPr>
                        <a:t>G</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en-US" sz="600" b="0" i="0" u="none" strike="noStrike" dirty="0">
                          <a:solidFill>
                            <a:srgbClr val="000000"/>
                          </a:solidFill>
                          <a:effectLst/>
                          <a:latin typeface="Verdana" panose="020B0604030504040204" pitchFamily="34" charset="0"/>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extLst>
                  <a:ext uri="{0D108BD9-81ED-4DB2-BD59-A6C34878D82A}">
                    <a16:rowId xmlns:a16="http://schemas.microsoft.com/office/drawing/2014/main" val="2595807498"/>
                  </a:ext>
                </a:extLst>
              </a:tr>
            </a:tbl>
          </a:graphicData>
        </a:graphic>
      </p:graphicFrame>
    </p:spTree>
    <p:extLst>
      <p:ext uri="{BB962C8B-B14F-4D97-AF65-F5344CB8AC3E}">
        <p14:creationId xmlns:p14="http://schemas.microsoft.com/office/powerpoint/2010/main" val="2922695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3573</TotalTime>
  <Words>7737</Words>
  <Application>Microsoft Office PowerPoint</Application>
  <PresentationFormat>On-screen Show (4:3)</PresentationFormat>
  <Paragraphs>7867</Paragraphs>
  <Slides>33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Tahoma</vt:lpstr>
      <vt:lpstr>Times New Roman</vt:lpstr>
      <vt:lpstr>Verdana</vt:lpstr>
      <vt:lpstr>Wingdings</vt:lpstr>
      <vt:lpstr>Ofis Teması</vt:lpstr>
      <vt:lpstr>2020 YILI  YGG SUNUMU YDYO KALİTE SÜRECİ  29/01/2021</vt:lpstr>
      <vt:lpstr>PowerPoint Presentation</vt:lpstr>
      <vt:lpstr>PowerPoint Presentation</vt:lpstr>
      <vt:lpstr>PowerPoint Presentation</vt:lpstr>
      <vt:lpstr>PowerPoint Presentation</vt:lpstr>
      <vt:lpstr>PowerPoint Presentation</vt:lpstr>
      <vt:lpstr>PowerPoint Presentation</vt:lpstr>
      <vt:lpstr>KALİTE FAALİYET PLANLARI</vt:lpstr>
      <vt:lpstr>KALİTE FAALİYET PLANLARI</vt:lpstr>
      <vt:lpstr>KALİTE FAALİYET PLANLARI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MEMNUNİYET ÖLÇÜM SONUÇLARI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2016 YILI  YGG SUNUMU    28.05.016</dc:title>
  <dc:creator>Banu Yuksel</dc:creator>
  <cp:lastModifiedBy>Hatice Karaçelik</cp:lastModifiedBy>
  <cp:revision>174</cp:revision>
  <dcterms:created xsi:type="dcterms:W3CDTF">2016-08-26T15:45:58Z</dcterms:created>
  <dcterms:modified xsi:type="dcterms:W3CDTF">2021-02-01T10:15:51Z</dcterms:modified>
</cp:coreProperties>
</file>