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9"/>
  </p:notesMasterIdLst>
  <p:sldIdLst>
    <p:sldId id="256" r:id="rId2"/>
    <p:sldId id="300" r:id="rId3"/>
    <p:sldId id="301" r:id="rId4"/>
    <p:sldId id="302" r:id="rId5"/>
    <p:sldId id="303" r:id="rId6"/>
    <p:sldId id="307" r:id="rId7"/>
    <p:sldId id="308" r:id="rId8"/>
    <p:sldId id="285" r:id="rId9"/>
    <p:sldId id="325" r:id="rId10"/>
    <p:sldId id="323" r:id="rId11"/>
    <p:sldId id="322" r:id="rId12"/>
    <p:sldId id="305" r:id="rId13"/>
    <p:sldId id="329" r:id="rId14"/>
    <p:sldId id="312" r:id="rId15"/>
    <p:sldId id="306" r:id="rId16"/>
    <p:sldId id="318" r:id="rId17"/>
    <p:sldId id="327" r:id="rId18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Ümran Özkan" initials="ÜÖ" lastIdx="1" clrIdx="0">
    <p:extLst>
      <p:ext uri="{19B8F6BF-5375-455C-9EA6-DF929625EA0E}">
        <p15:presenceInfo xmlns:p15="http://schemas.microsoft.com/office/powerpoint/2012/main" userId="S-1-5-21-1164201584-3548814713-695280803-3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30" autoAdjust="0"/>
  </p:normalViewPr>
  <p:slideViewPr>
    <p:cSldViewPr>
      <p:cViewPr varScale="1">
        <p:scale>
          <a:sx n="68" d="100"/>
          <a:sy n="68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1\everyone\_Kalite%20Y&#246;netim%20Sistemi\Birim%20Anketleri\ANKET%20ANAL&#304;ZLER\&#304;dari%20Birimler\Yaz&#305;%20&#304;&#351;leri%20M&#252;d&#252;rl&#252;&#287;&#252;\2020\2020%20-%20YAZI%20&#304;&#350;LER&#304;%20M&#220;D&#220;RL&#220;&#286;&#220;%20MEMNUN&#304;YET%20ANKET&#304;%20_%20CORRESPONDANCE%20OFFICE%20S..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AKADEMİK PERS. 2020 ANKET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'Akademik Personel'!$C$1:$N$1</c:f>
              <c:strCache>
                <c:ptCount val="12"/>
                <c:pt idx="0">
                  <c:v>1 - Yazı İşleri Müdürlüğü çalışanlarına kolay erişim sağlarım. /  I have convenient access to the Correspondance Office. </c:v>
                </c:pt>
                <c:pt idx="1">
                  <c:v>2 - Yöneltilen soru/sorun ve taleplere karşı  üslup ve yaklaşımlarından memnunum. /  I am satisfied with the way they approach problems, questions and demands.</c:v>
                </c:pt>
                <c:pt idx="2">
                  <c:v>3 - Kurum dışına giden  ve kurum içinde yazılan yazıların içeriklerinde hata olmamaktadır. / There is no problem with content of the correspondance that are written and sent from the institution.</c:v>
                </c:pt>
                <c:pt idx="3">
                  <c:v>4 - Kurum dışından  gelen  ve kurum içinden yazılan yazıların havalesi ile ilgili işlemlerde hata olmamaktadır. / There is no problem with the transfer of correspondance that are written within the institution or arrive from outside.</c:v>
                </c:pt>
                <c:pt idx="4">
                  <c:v>5 - Genel bilgilendirmeler zamanında ve anlaşılır bir biçimde yapılır. /  They make general notifications in a timely and comprehensible manner.</c:v>
                </c:pt>
                <c:pt idx="5">
                  <c:v>6 - Talep ettiğimiz hizmetler için hızlı ve doğru çözümler üretir/bilgilendirir. / They produce quick and accurate solutions, and inform us regarding the services we demand.</c:v>
                </c:pt>
                <c:pt idx="6">
                  <c:v>7 - Resmi postaların gönderim ve alım işlemlerinde aksaklık mevcut değildir. / There is no problem with sending and receiving official mail. </c:v>
                </c:pt>
                <c:pt idx="7">
                  <c:v>8 - Yazı İşleri Personeli ile iletişim kurmakta herhangi bir sorun yaşamadım. / I have never had a problem with reaching the Correspondance Office staff.</c:v>
                </c:pt>
                <c:pt idx="8">
                  <c:v>9 - Yazı İşleri Personeli mevzuata hakimdir. / The staff members of the Correspondance Office have a good command of the legislation.</c:v>
                </c:pt>
                <c:pt idx="9">
                  <c:v>10 - Gerektiğinde kurum müdürüne kolaylıkla ulaşırım. / I can easily reach the director when I need to.</c:v>
                </c:pt>
                <c:pt idx="10">
                  <c:v>11 - Personel resmi yazışma kurallarına hakimdir. / The staff members have a good knowledge of correspondance rules.</c:v>
                </c:pt>
                <c:pt idx="11">
                  <c:v>12 - Genel olarak Yazı İşleri Müdürlüğünün işleyişinden memnunum. / I am generally satisfied with the operation of the Correspondance Office.</c:v>
                </c:pt>
              </c:strCache>
            </c:strRef>
          </c:cat>
          <c:val>
            <c:numRef>
              <c:f>'Akademik Personel'!$C$52:$N$52</c:f>
              <c:numCache>
                <c:formatCode>0.00%</c:formatCode>
                <c:ptCount val="12"/>
                <c:pt idx="0">
                  <c:v>0.93877551020408168</c:v>
                </c:pt>
                <c:pt idx="1">
                  <c:v>0.93877551020408168</c:v>
                </c:pt>
                <c:pt idx="2">
                  <c:v>0.90833333333333344</c:v>
                </c:pt>
                <c:pt idx="3">
                  <c:v>0.9319148936170214</c:v>
                </c:pt>
                <c:pt idx="4">
                  <c:v>0.91600000000000004</c:v>
                </c:pt>
                <c:pt idx="5">
                  <c:v>0.94042553191489353</c:v>
                </c:pt>
                <c:pt idx="6">
                  <c:v>0.91304347826086951</c:v>
                </c:pt>
                <c:pt idx="7">
                  <c:v>0.93469387755102029</c:v>
                </c:pt>
                <c:pt idx="8">
                  <c:v>0.92083333333333339</c:v>
                </c:pt>
                <c:pt idx="9">
                  <c:v>0.92500000000000004</c:v>
                </c:pt>
                <c:pt idx="10">
                  <c:v>0.92400000000000004</c:v>
                </c:pt>
                <c:pt idx="11">
                  <c:v>0.92400000000000004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1-4B50-83B9-F4D0650A5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542608"/>
        <c:axId val="346543168"/>
      </c:barChart>
      <c:catAx>
        <c:axId val="34654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43168"/>
        <c:crosses val="autoZero"/>
        <c:auto val="1"/>
        <c:lblAlgn val="ctr"/>
        <c:lblOffset val="100"/>
        <c:noMultiLvlLbl val="0"/>
      </c:catAx>
      <c:valAx>
        <c:axId val="346543168"/>
        <c:scaling>
          <c:orientation val="minMax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4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13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83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5972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13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63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21.01.2021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21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21.01.2021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50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21.01.2021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338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21.01.2021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18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21.01.2021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8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21.01.2021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68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17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2020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YAZI İŞLERİ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/>
              <a:t>31/12/2020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592615"/>
              </p:ext>
            </p:extLst>
          </p:nvPr>
        </p:nvGraphicFramePr>
        <p:xfrm>
          <a:off x="428625" y="1052736"/>
          <a:ext cx="8286750" cy="411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83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2" y="908720"/>
            <a:ext cx="8297375" cy="42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112568" cy="63408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FAALİYETLER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303647"/>
            <a:ext cx="2736304" cy="576064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59248"/>
              </p:ext>
            </p:extLst>
          </p:nvPr>
        </p:nvGraphicFramePr>
        <p:xfrm>
          <a:off x="1181100" y="1052736"/>
          <a:ext cx="6781800" cy="551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Çalışma Sayfası" r:id="rId4" imgW="6781896" imgH="6276989" progId="Excel.Sheet.12">
                  <p:embed/>
                </p:oleObj>
              </mc:Choice>
              <mc:Fallback>
                <p:oleObj name="Çalışma Sayfası" r:id="rId4" imgW="6781896" imgH="62769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1100" y="1052736"/>
                        <a:ext cx="6781800" cy="5514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2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112568" cy="63408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FAALİYETLER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303647"/>
            <a:ext cx="2736304" cy="576064"/>
          </a:xfrm>
          <a:prstGeom prst="rect">
            <a:avLst/>
          </a:prstGeom>
        </p:spPr>
      </p:pic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556310"/>
              </p:ext>
            </p:extLst>
          </p:nvPr>
        </p:nvGraphicFramePr>
        <p:xfrm>
          <a:off x="1181100" y="1052736"/>
          <a:ext cx="6781800" cy="560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Çalışma Sayfası" r:id="rId4" imgW="6781896" imgH="6448567" progId="Excel.Sheet.12">
                  <p:embed/>
                </p:oleObj>
              </mc:Choice>
              <mc:Fallback>
                <p:oleObj name="Çalışma Sayfası" r:id="rId4" imgW="6781896" imgH="64485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1100" y="1052736"/>
                        <a:ext cx="6781800" cy="5600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Metin kutusu 65"/>
          <p:cNvSpPr txBox="1"/>
          <p:nvPr/>
        </p:nvSpPr>
        <p:spPr>
          <a:xfrm>
            <a:off x="1115616" y="278092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2020 yılına ait şikayet bulunmamaktadır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3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3744416" cy="41805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DENETİMLER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95635"/>
            <a:ext cx="2736304" cy="57606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78" y="1124744"/>
            <a:ext cx="6734644" cy="57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0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162899"/>
              </p:ext>
            </p:extLst>
          </p:nvPr>
        </p:nvGraphicFramePr>
        <p:xfrm>
          <a:off x="827584" y="1871192"/>
          <a:ext cx="7687766" cy="184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Çalışma Sayfası" r:id="rId4" imgW="13868592" imgH="2104997" progId="Excel.Sheet.12">
                  <p:embed/>
                </p:oleObj>
              </mc:Choice>
              <mc:Fallback>
                <p:oleObj name="Çalışma Sayfası" r:id="rId4" imgW="13868592" imgH="21049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871192"/>
                        <a:ext cx="7687766" cy="184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8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361801" y="12687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1352"/>
          <p:cNvSpPr txBox="1"/>
          <p:nvPr/>
        </p:nvSpPr>
        <p:spPr>
          <a:xfrm>
            <a:off x="2519361" y="29326706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3"/>
          <p:cNvSpPr txBox="1"/>
          <p:nvPr/>
        </p:nvSpPr>
        <p:spPr>
          <a:xfrm>
            <a:off x="2514599" y="29488631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4"/>
          <p:cNvSpPr txBox="1"/>
          <p:nvPr/>
        </p:nvSpPr>
        <p:spPr>
          <a:xfrm>
            <a:off x="2514599" y="29650556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5"/>
          <p:cNvSpPr txBox="1"/>
          <p:nvPr/>
        </p:nvSpPr>
        <p:spPr>
          <a:xfrm>
            <a:off x="3917949" y="29317181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6"/>
          <p:cNvSpPr txBox="1"/>
          <p:nvPr/>
        </p:nvSpPr>
        <p:spPr>
          <a:xfrm>
            <a:off x="3917949" y="29479106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7"/>
          <p:cNvSpPr txBox="1"/>
          <p:nvPr/>
        </p:nvSpPr>
        <p:spPr>
          <a:xfrm>
            <a:off x="3917949" y="29317181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8"/>
          <p:cNvSpPr txBox="1"/>
          <p:nvPr/>
        </p:nvSpPr>
        <p:spPr>
          <a:xfrm>
            <a:off x="3917949" y="29479106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59"/>
          <p:cNvSpPr txBox="1"/>
          <p:nvPr/>
        </p:nvSpPr>
        <p:spPr>
          <a:xfrm>
            <a:off x="3917949" y="29674369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0"/>
          <p:cNvSpPr txBox="1"/>
          <p:nvPr/>
        </p:nvSpPr>
        <p:spPr>
          <a:xfrm>
            <a:off x="2519361" y="29326706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1"/>
          <p:cNvSpPr txBox="1"/>
          <p:nvPr/>
        </p:nvSpPr>
        <p:spPr>
          <a:xfrm>
            <a:off x="2514599" y="29650556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2"/>
          <p:cNvSpPr txBox="1"/>
          <p:nvPr/>
        </p:nvSpPr>
        <p:spPr>
          <a:xfrm>
            <a:off x="3917949" y="29317181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3"/>
          <p:cNvSpPr txBox="1"/>
          <p:nvPr/>
        </p:nvSpPr>
        <p:spPr>
          <a:xfrm>
            <a:off x="3917949" y="29479106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4"/>
          <p:cNvSpPr txBox="1"/>
          <p:nvPr/>
        </p:nvSpPr>
        <p:spPr>
          <a:xfrm>
            <a:off x="2519361" y="29318769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5"/>
          <p:cNvSpPr txBox="1"/>
          <p:nvPr/>
        </p:nvSpPr>
        <p:spPr>
          <a:xfrm>
            <a:off x="2514599" y="29472756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7"/>
          <p:cNvSpPr txBox="1"/>
          <p:nvPr/>
        </p:nvSpPr>
        <p:spPr>
          <a:xfrm>
            <a:off x="3917949" y="29317181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8"/>
          <p:cNvSpPr txBox="1"/>
          <p:nvPr/>
        </p:nvSpPr>
        <p:spPr>
          <a:xfrm>
            <a:off x="3917949" y="29471169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69"/>
          <p:cNvSpPr txBox="1"/>
          <p:nvPr/>
        </p:nvSpPr>
        <p:spPr>
          <a:xfrm>
            <a:off x="3917949" y="29317181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0"/>
          <p:cNvSpPr txBox="1"/>
          <p:nvPr/>
        </p:nvSpPr>
        <p:spPr>
          <a:xfrm>
            <a:off x="3917949" y="29471169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1"/>
          <p:cNvSpPr txBox="1"/>
          <p:nvPr/>
        </p:nvSpPr>
        <p:spPr>
          <a:xfrm>
            <a:off x="3917949" y="29674369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2"/>
          <p:cNvSpPr txBox="1"/>
          <p:nvPr/>
        </p:nvSpPr>
        <p:spPr>
          <a:xfrm>
            <a:off x="3917949" y="29674369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3"/>
          <p:cNvSpPr txBox="1"/>
          <p:nvPr/>
        </p:nvSpPr>
        <p:spPr>
          <a:xfrm>
            <a:off x="2519361" y="29326706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4"/>
          <p:cNvSpPr txBox="1"/>
          <p:nvPr/>
        </p:nvSpPr>
        <p:spPr>
          <a:xfrm>
            <a:off x="2514599" y="29494981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5"/>
          <p:cNvSpPr txBox="1"/>
          <p:nvPr/>
        </p:nvSpPr>
        <p:spPr>
          <a:xfrm>
            <a:off x="2514599" y="29650556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6"/>
          <p:cNvSpPr txBox="1"/>
          <p:nvPr/>
        </p:nvSpPr>
        <p:spPr>
          <a:xfrm>
            <a:off x="3917949" y="29317181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7"/>
          <p:cNvSpPr txBox="1"/>
          <p:nvPr/>
        </p:nvSpPr>
        <p:spPr>
          <a:xfrm>
            <a:off x="3917949" y="29479106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2" name="Metin kutusu 1378"/>
          <p:cNvSpPr txBox="1"/>
          <p:nvPr/>
        </p:nvSpPr>
        <p:spPr>
          <a:xfrm>
            <a:off x="3917949" y="29682306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3" name="Metin kutusu 1379"/>
          <p:cNvSpPr txBox="1"/>
          <p:nvPr/>
        </p:nvSpPr>
        <p:spPr>
          <a:xfrm>
            <a:off x="4889499" y="29326706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0"/>
          <p:cNvSpPr txBox="1"/>
          <p:nvPr/>
        </p:nvSpPr>
        <p:spPr>
          <a:xfrm>
            <a:off x="4884736" y="29494981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1"/>
          <p:cNvSpPr txBox="1"/>
          <p:nvPr/>
        </p:nvSpPr>
        <p:spPr>
          <a:xfrm>
            <a:off x="4884736" y="29650556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2"/>
          <p:cNvSpPr txBox="1"/>
          <p:nvPr/>
        </p:nvSpPr>
        <p:spPr>
          <a:xfrm>
            <a:off x="2519361" y="30217294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3"/>
          <p:cNvSpPr txBox="1"/>
          <p:nvPr/>
        </p:nvSpPr>
        <p:spPr>
          <a:xfrm>
            <a:off x="2514599" y="30379219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4"/>
          <p:cNvSpPr txBox="1"/>
          <p:nvPr/>
        </p:nvSpPr>
        <p:spPr>
          <a:xfrm>
            <a:off x="2514599" y="30541144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5"/>
          <p:cNvSpPr txBox="1"/>
          <p:nvPr/>
        </p:nvSpPr>
        <p:spPr>
          <a:xfrm>
            <a:off x="3917949" y="30207769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6"/>
          <p:cNvSpPr txBox="1"/>
          <p:nvPr/>
        </p:nvSpPr>
        <p:spPr>
          <a:xfrm>
            <a:off x="3917949" y="30369694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7"/>
          <p:cNvSpPr txBox="1"/>
          <p:nvPr/>
        </p:nvSpPr>
        <p:spPr>
          <a:xfrm>
            <a:off x="3917949" y="30207769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8"/>
          <p:cNvSpPr txBox="1"/>
          <p:nvPr/>
        </p:nvSpPr>
        <p:spPr>
          <a:xfrm>
            <a:off x="3917949" y="30369694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89"/>
          <p:cNvSpPr txBox="1"/>
          <p:nvPr/>
        </p:nvSpPr>
        <p:spPr>
          <a:xfrm>
            <a:off x="3917949" y="30566544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0"/>
          <p:cNvSpPr txBox="1"/>
          <p:nvPr/>
        </p:nvSpPr>
        <p:spPr>
          <a:xfrm>
            <a:off x="2519361" y="30217294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1"/>
          <p:cNvSpPr txBox="1"/>
          <p:nvPr/>
        </p:nvSpPr>
        <p:spPr>
          <a:xfrm>
            <a:off x="2514599" y="30541144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2"/>
          <p:cNvSpPr txBox="1"/>
          <p:nvPr/>
        </p:nvSpPr>
        <p:spPr>
          <a:xfrm>
            <a:off x="3917949" y="30207769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3"/>
          <p:cNvSpPr txBox="1"/>
          <p:nvPr/>
        </p:nvSpPr>
        <p:spPr>
          <a:xfrm>
            <a:off x="3917949" y="30369694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4"/>
          <p:cNvSpPr txBox="1"/>
          <p:nvPr/>
        </p:nvSpPr>
        <p:spPr>
          <a:xfrm>
            <a:off x="2519361" y="30209356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5"/>
          <p:cNvSpPr txBox="1"/>
          <p:nvPr/>
        </p:nvSpPr>
        <p:spPr>
          <a:xfrm>
            <a:off x="2514599" y="30364931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6"/>
          <p:cNvSpPr txBox="1"/>
          <p:nvPr/>
        </p:nvSpPr>
        <p:spPr>
          <a:xfrm>
            <a:off x="2514599" y="30541144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7"/>
          <p:cNvSpPr txBox="1"/>
          <p:nvPr/>
        </p:nvSpPr>
        <p:spPr>
          <a:xfrm>
            <a:off x="3917949" y="30207769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8"/>
          <p:cNvSpPr txBox="1"/>
          <p:nvPr/>
        </p:nvSpPr>
        <p:spPr>
          <a:xfrm>
            <a:off x="3917949" y="30361756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399"/>
          <p:cNvSpPr txBox="1"/>
          <p:nvPr/>
        </p:nvSpPr>
        <p:spPr>
          <a:xfrm>
            <a:off x="3917949" y="30207769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0"/>
          <p:cNvSpPr txBox="1"/>
          <p:nvPr/>
        </p:nvSpPr>
        <p:spPr>
          <a:xfrm>
            <a:off x="3917949" y="30361756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1"/>
          <p:cNvSpPr txBox="1"/>
          <p:nvPr/>
        </p:nvSpPr>
        <p:spPr>
          <a:xfrm>
            <a:off x="3917949" y="30566544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2"/>
          <p:cNvSpPr txBox="1"/>
          <p:nvPr/>
        </p:nvSpPr>
        <p:spPr>
          <a:xfrm>
            <a:off x="3917949" y="30566544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3"/>
          <p:cNvSpPr txBox="1"/>
          <p:nvPr/>
        </p:nvSpPr>
        <p:spPr>
          <a:xfrm>
            <a:off x="2519361" y="30217294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4"/>
          <p:cNvSpPr txBox="1"/>
          <p:nvPr/>
        </p:nvSpPr>
        <p:spPr>
          <a:xfrm>
            <a:off x="2514599" y="30387156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5"/>
          <p:cNvSpPr txBox="1"/>
          <p:nvPr/>
        </p:nvSpPr>
        <p:spPr>
          <a:xfrm>
            <a:off x="2514599" y="30541144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6"/>
          <p:cNvSpPr txBox="1"/>
          <p:nvPr/>
        </p:nvSpPr>
        <p:spPr>
          <a:xfrm>
            <a:off x="3917949" y="30207769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7"/>
          <p:cNvSpPr txBox="1"/>
          <p:nvPr/>
        </p:nvSpPr>
        <p:spPr>
          <a:xfrm>
            <a:off x="3917949" y="30369694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8"/>
          <p:cNvSpPr txBox="1"/>
          <p:nvPr/>
        </p:nvSpPr>
        <p:spPr>
          <a:xfrm>
            <a:off x="3917949" y="30574481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09"/>
          <p:cNvSpPr txBox="1"/>
          <p:nvPr/>
        </p:nvSpPr>
        <p:spPr>
          <a:xfrm>
            <a:off x="4889499" y="30217294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0"/>
          <p:cNvSpPr txBox="1"/>
          <p:nvPr/>
        </p:nvSpPr>
        <p:spPr>
          <a:xfrm>
            <a:off x="4884736" y="30387156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Metin kutusu 1411"/>
          <p:cNvSpPr txBox="1"/>
          <p:nvPr/>
        </p:nvSpPr>
        <p:spPr>
          <a:xfrm>
            <a:off x="4884736" y="30541144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6" name="Slayt Numarası Yer Tutucusu 2"/>
          <p:cNvSpPr txBox="1">
            <a:spLocks/>
          </p:cNvSpPr>
          <p:nvPr/>
        </p:nvSpPr>
        <p:spPr>
          <a:xfrm>
            <a:off x="6583361" y="6450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67" name="Metin kutusu 66"/>
          <p:cNvSpPr txBox="1"/>
          <p:nvPr/>
        </p:nvSpPr>
        <p:spPr>
          <a:xfrm>
            <a:off x="683567" y="3307457"/>
            <a:ext cx="7560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Rutin aralıklarla kalite koordinatörlüğünce kalite temsilcileri ile toplantılar planlanması ve bu toplantılarda karşılaşılan sorunlara ortak çözümler üretilerek, yoruma açık kapı bırakılmadan süreçlerin yürütülmesi sürekli iyileştirmeye katkı sağlanacağı düşünülmektedir.</a:t>
            </a:r>
          </a:p>
        </p:txBody>
      </p:sp>
      <p:pic>
        <p:nvPicPr>
          <p:cNvPr id="68" name="Resim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5" y="-3749327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Resim 68"/>
          <p:cNvPicPr/>
          <p:nvPr/>
        </p:nvPicPr>
        <p:blipFill>
          <a:blip r:embed="rId3"/>
          <a:stretch>
            <a:fillRect/>
          </a:stretch>
        </p:blipFill>
        <p:spPr>
          <a:xfrm>
            <a:off x="50595" y="283121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9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320480" cy="70609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SWOT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ANALİZİ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39651"/>
            <a:ext cx="2736304" cy="576064"/>
          </a:xfrm>
          <a:prstGeom prst="rect">
            <a:avLst/>
          </a:prstGeom>
        </p:spPr>
      </p:pic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22667"/>
              </p:ext>
            </p:extLst>
          </p:nvPr>
        </p:nvGraphicFramePr>
        <p:xfrm>
          <a:off x="467544" y="2780929"/>
          <a:ext cx="8136904" cy="504055"/>
        </p:xfrm>
        <a:graphic>
          <a:graphicData uri="http://schemas.openxmlformats.org/drawingml/2006/table">
            <a:tbl>
              <a:tblPr/>
              <a:tblGrid>
                <a:gridCol w="7200800">
                  <a:extLst>
                    <a:ext uri="{9D8B030D-6E8A-4147-A177-3AD203B41FA5}">
                      <a16:colId xmlns:a16="http://schemas.microsoft.com/office/drawing/2014/main" val="117043947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58979492"/>
                    </a:ext>
                  </a:extLst>
                </a:gridCol>
              </a:tblGrid>
              <a:tr h="103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THOMA"/>
                        </a:rPr>
                        <a:t>ZAYIF  YÖNLER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THOMA"/>
                        </a:rPr>
                        <a:t>DURUMU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48114"/>
                  </a:ext>
                </a:extLst>
              </a:tr>
              <a:tr h="126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Z1-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Müdürün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ayrı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çalışma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ofisinin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OMA"/>
                        </a:rPr>
                        <a:t>olmaması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Hala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zayıf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103972"/>
                  </a:ext>
                </a:extLst>
              </a:tr>
              <a:tr h="180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Z2-Arşiv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Yönergesi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kapsamında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birimimiz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altında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yürütülecek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arşiv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çalışmaları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için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deneyimli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personeli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HOMA"/>
                        </a:rPr>
                        <a:t>olmaması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T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Hala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zayıf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818720"/>
                  </a:ext>
                </a:extLst>
              </a:tr>
            </a:tbl>
          </a:graphicData>
        </a:graphic>
      </p:graphicFrame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28813"/>
              </p:ext>
            </p:extLst>
          </p:nvPr>
        </p:nvGraphicFramePr>
        <p:xfrm>
          <a:off x="467544" y="1288020"/>
          <a:ext cx="8136904" cy="1312702"/>
        </p:xfrm>
        <a:graphic>
          <a:graphicData uri="http://schemas.openxmlformats.org/drawingml/2006/table">
            <a:tbl>
              <a:tblPr/>
              <a:tblGrid>
                <a:gridCol w="7200800">
                  <a:extLst>
                    <a:ext uri="{9D8B030D-6E8A-4147-A177-3AD203B41FA5}">
                      <a16:colId xmlns:a16="http://schemas.microsoft.com/office/drawing/2014/main" val="379803761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7044992"/>
                    </a:ext>
                  </a:extLst>
                </a:gridCol>
              </a:tblGrid>
              <a:tr h="150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GÜÇLÜ YÖNLER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DURUMU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90575"/>
                  </a:ext>
                </a:extLst>
              </a:tr>
              <a:tr h="1788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G1- Alanında deneyimli (Mevzuata hakim-İş takibi kuvvetli) personele sahip olmak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güçlü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267405"/>
                  </a:ext>
                </a:extLst>
              </a:tr>
              <a:tr h="150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G2- Personel arası iletişimin güçlü olması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güçl</a:t>
                      </a:r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64507"/>
                  </a:ext>
                </a:extLst>
              </a:tr>
              <a:tr h="150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G3-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Belgelerin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EBYS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üzerinden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gönderilmesinin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zaman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verimliliği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sağlaması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güçlü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957963"/>
                  </a:ext>
                </a:extLst>
              </a:tr>
              <a:tr h="150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G4- Ofiste bulunan evrakların doğru ve düzgün dosyalanması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güçlü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04157"/>
                  </a:ext>
                </a:extLst>
              </a:tr>
              <a:tr h="162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G5- Birimde bulunan tüm personelin yürütülen her süreçte birbirini ikame edecek bilgi ve detaylara hakim olması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güçlü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88571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G6- Birimde yürütülen tüm sürecin üst yönetimin kontrolünden geçerek tamamlanması sebebiyle hata riskinin minimum düzeyde olması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güçlü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106967"/>
                  </a:ext>
                </a:extLst>
              </a:tr>
              <a:tr h="150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G7-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Departmanlarla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olan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uyumun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iş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akışını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hızlandırması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kolaylaştırması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güçlü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745644"/>
                  </a:ext>
                </a:extLst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31281"/>
              </p:ext>
            </p:extLst>
          </p:nvPr>
        </p:nvGraphicFramePr>
        <p:xfrm>
          <a:off x="467544" y="3465189"/>
          <a:ext cx="8136904" cy="683892"/>
        </p:xfrm>
        <a:graphic>
          <a:graphicData uri="http://schemas.openxmlformats.org/drawingml/2006/table">
            <a:tbl>
              <a:tblPr/>
              <a:tblGrid>
                <a:gridCol w="7200800">
                  <a:extLst>
                    <a:ext uri="{9D8B030D-6E8A-4147-A177-3AD203B41FA5}">
                      <a16:colId xmlns:a16="http://schemas.microsoft.com/office/drawing/2014/main" val="128002211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91983236"/>
                    </a:ext>
                  </a:extLst>
                </a:gridCol>
              </a:tblGrid>
              <a:tr h="170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THOMA"/>
                        </a:rPr>
                        <a:t>FIRSATLAR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THOMA"/>
                        </a:rPr>
                        <a:t>DURUMU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569815"/>
                  </a:ext>
                </a:extLst>
              </a:tr>
              <a:tr h="17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F1- YÖK Denetimi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fırsat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86114"/>
                  </a:ext>
                </a:extLst>
              </a:tr>
              <a:tr h="17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Belgelerin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EBYS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üzerinden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gönderilmesi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süreci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ilgililerin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takip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etmesi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tıkanıklığın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hangi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birimden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kaynaklandığının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görülmesi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fırsat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67615"/>
                  </a:ext>
                </a:extLst>
              </a:tr>
              <a:tr h="1709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F3- COVİD 19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Pandemi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sürecinde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uzaktan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çalışma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tr-TR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fırsat</a:t>
                      </a:r>
                      <a:r>
                        <a:rPr lang="tr-T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41391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19581"/>
              </p:ext>
            </p:extLst>
          </p:nvPr>
        </p:nvGraphicFramePr>
        <p:xfrm>
          <a:off x="467544" y="4365476"/>
          <a:ext cx="8136904" cy="647700"/>
        </p:xfrm>
        <a:graphic>
          <a:graphicData uri="http://schemas.openxmlformats.org/drawingml/2006/table">
            <a:tbl>
              <a:tblPr/>
              <a:tblGrid>
                <a:gridCol w="7200800">
                  <a:extLst>
                    <a:ext uri="{9D8B030D-6E8A-4147-A177-3AD203B41FA5}">
                      <a16:colId xmlns:a16="http://schemas.microsoft.com/office/drawing/2014/main" val="393980881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62017670"/>
                    </a:ext>
                  </a:extLst>
                </a:gridCol>
              </a:tblGrid>
              <a:tr h="126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THOMA"/>
                        </a:rPr>
                        <a:t>TEHDİTLER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THOMA"/>
                        </a:rPr>
                        <a:t>DURUMU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97517"/>
                  </a:ext>
                </a:extLst>
              </a:tr>
              <a:tr h="126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kuruluşlardan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geç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ulaşan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bilgilerin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varlığı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0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(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Hala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tehdit)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07183"/>
                  </a:ext>
                </a:extLst>
              </a:tr>
              <a:tr h="126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T2-Korona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Virüs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Pandemisi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uzaktan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çalışma</a:t>
                      </a:r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0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(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Hala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tehdit)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78062"/>
                  </a:ext>
                </a:extLst>
              </a:tr>
              <a:tr h="126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T3-Gizli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yazıların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içinde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haber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verilmeden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dosyalanması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0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(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Hala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tehdit)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0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3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896544" cy="63408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BEKLENTİLERİ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46247"/>
              </p:ext>
            </p:extLst>
          </p:nvPr>
        </p:nvGraphicFramePr>
        <p:xfrm>
          <a:off x="539552" y="1700804"/>
          <a:ext cx="8064896" cy="3456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788533454"/>
                    </a:ext>
                  </a:extLst>
                </a:gridCol>
                <a:gridCol w="3785493">
                  <a:extLst>
                    <a:ext uri="{9D8B030D-6E8A-4147-A177-3AD203B41FA5}">
                      <a16:colId xmlns:a16="http://schemas.microsoft.com/office/drawing/2014/main" val="2119418868"/>
                    </a:ext>
                  </a:extLst>
                </a:gridCol>
                <a:gridCol w="2263179">
                  <a:extLst>
                    <a:ext uri="{9D8B030D-6E8A-4147-A177-3AD203B41FA5}">
                      <a16:colId xmlns:a16="http://schemas.microsoft.com/office/drawing/2014/main" val="2268083782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PAYDAŞ ADI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PAYDAŞ BEKLENTİSİ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KARŞILANMA DURUMU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633737224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Rektörlük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Verilen Görevlerin zamanında ve doğru şekilde yerine getirilmesi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Verilen talimatlar ifa edilmiştir.</a:t>
                      </a:r>
                      <a:endParaRPr lang="tr-TR" sz="11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526449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Genel Sekreterlik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Verilen Görevlerin zamanında ve doğru şekilde yerine getirilmesi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Verilen talimatlar ifa edilmiştir.</a:t>
                      </a:r>
                      <a:r>
                        <a:rPr lang="tr-TR" sz="1050" u="none" strike="noStrike" dirty="0">
                          <a:effectLst/>
                        </a:rPr>
                        <a:t> 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40493411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Akademik Personel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Talebinin yerine getirilmesi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u="none" strike="noStrike" dirty="0" smtClean="0">
                          <a:effectLst/>
                        </a:rPr>
                        <a:t>Talebe dair geri dönüşler</a:t>
                      </a:r>
                      <a:r>
                        <a:rPr lang="tr-TR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tr-TR" sz="1050" u="none" strike="noStrike" dirty="0" smtClean="0">
                          <a:effectLst/>
                        </a:rPr>
                        <a:t> sağlanmaktadır.</a:t>
                      </a:r>
                      <a:r>
                        <a:rPr lang="tr-TR" sz="1050" u="none" strike="noStrike" dirty="0">
                          <a:effectLst/>
                        </a:rPr>
                        <a:t> 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54584559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İdari Personel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Yazılarının zamanında yazılması ve doğru şekilde havale edilmesi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u="none" strike="noStrike" dirty="0" smtClean="0">
                          <a:effectLst/>
                        </a:rPr>
                        <a:t>Takibi sağlanmaktadır.</a:t>
                      </a:r>
                      <a:r>
                        <a:rPr lang="tr-TR" sz="1050" u="none" strike="noStrike" dirty="0">
                          <a:effectLst/>
                        </a:rPr>
                        <a:t> 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54312590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Yazı İşleri Personeli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 smtClean="0">
                          <a:effectLst/>
                        </a:rPr>
                        <a:t>Motivasyon, kariyer, ücret, devamlılık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u="none" strike="noStrike" dirty="0">
                          <a:effectLst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</a:rPr>
                        <a:t>Maaş artışı sağlanmıştır. 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71245704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Tüm Kamu Kurum ve Kuruluşları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Bilgi / Belge İstemi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u="none" strike="noStrike" dirty="0" smtClean="0">
                          <a:effectLst/>
                        </a:rPr>
                        <a:t>Talebe dair geri dönüşler</a:t>
                      </a:r>
                      <a:r>
                        <a:rPr lang="tr-TR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tr-TR" sz="1050" u="none" strike="noStrike" dirty="0" smtClean="0">
                          <a:effectLst/>
                        </a:rPr>
                        <a:t> sağlanmaktadır. 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22910500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YÖK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u="none" strike="noStrike" dirty="0">
                          <a:effectLst/>
                        </a:rPr>
                        <a:t>İşleyişin YÖK Mevzuatına Uygunluğu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</a:rPr>
                        <a:t>Takibi sağlanmaktadır.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16366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3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824536" cy="1095375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534293"/>
            <a:ext cx="2736304" cy="576064"/>
          </a:xfrm>
          <a:prstGeom prst="rect">
            <a:avLst/>
          </a:prstGeom>
        </p:spPr>
      </p:pic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432758"/>
              </p:ext>
            </p:extLst>
          </p:nvPr>
        </p:nvGraphicFramePr>
        <p:xfrm>
          <a:off x="251520" y="1484784"/>
          <a:ext cx="8568952" cy="4871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Çalışma Sayfası" r:id="rId4" imgW="16468785" imgH="7877232" progId="Excel.Sheet.12">
                  <p:embed/>
                </p:oleObj>
              </mc:Choice>
              <mc:Fallback>
                <p:oleObj name="Çalışma Sayfası" r:id="rId4" imgW="16468785" imgH="78772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484784"/>
                        <a:ext cx="8568952" cy="4871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0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04656" cy="77809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664296" cy="720080"/>
          </a:xfrm>
          <a:prstGeom prst="rect">
            <a:avLst/>
          </a:prstGeom>
        </p:spPr>
      </p:pic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89563"/>
              </p:ext>
            </p:extLst>
          </p:nvPr>
        </p:nvGraphicFramePr>
        <p:xfrm>
          <a:off x="251520" y="1268761"/>
          <a:ext cx="8640960" cy="508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Çalışma Sayfası" r:id="rId4" imgW="14039970" imgH="7172496" progId="Excel.Sheet.12">
                  <p:embed/>
                </p:oleObj>
              </mc:Choice>
              <mc:Fallback>
                <p:oleObj name="Çalışma Sayfası" r:id="rId4" imgW="14039970" imgH="71724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268761"/>
                        <a:ext cx="8640960" cy="508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0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04656" cy="77809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664296" cy="720080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042300"/>
              </p:ext>
            </p:extLst>
          </p:nvPr>
        </p:nvGraphicFramePr>
        <p:xfrm>
          <a:off x="251520" y="1268761"/>
          <a:ext cx="8640960" cy="508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Çalışma Sayfası" r:id="rId4" imgW="14039970" imgH="6238989" progId="Excel.Sheet.12">
                  <p:embed/>
                </p:oleObj>
              </mc:Choice>
              <mc:Fallback>
                <p:oleObj name="Çalışma Sayfası" r:id="rId4" imgW="14039970" imgH="62389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268761"/>
                        <a:ext cx="8640960" cy="508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4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04656" cy="77809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664296" cy="720080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34707"/>
              </p:ext>
            </p:extLst>
          </p:nvPr>
        </p:nvGraphicFramePr>
        <p:xfrm>
          <a:off x="323528" y="1196752"/>
          <a:ext cx="8424936" cy="453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Çalışma Sayfası" r:id="rId4" imgW="14039970" imgH="5267481" progId="Excel.Sheet.12">
                  <p:embed/>
                </p:oleObj>
              </mc:Choice>
              <mc:Fallback>
                <p:oleObj name="Çalışma Sayfası" r:id="rId4" imgW="14039970" imgH="52674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196752"/>
                        <a:ext cx="8424936" cy="453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131840" y="29752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332656"/>
            <a:ext cx="2736304" cy="576064"/>
          </a:xfrm>
          <a:prstGeom prst="rect">
            <a:avLst/>
          </a:prstGeom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921055"/>
              </p:ext>
            </p:extLst>
          </p:nvPr>
        </p:nvGraphicFramePr>
        <p:xfrm>
          <a:off x="179512" y="1052736"/>
          <a:ext cx="8568952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Çalışma Sayfası" r:id="rId4" imgW="22602741" imgH="7620057" progId="Excel.Sheet.12">
                  <p:embed/>
                </p:oleObj>
              </mc:Choice>
              <mc:Fallback>
                <p:oleObj name="Çalışma Sayfası" r:id="rId4" imgW="22602741" imgH="7620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052736"/>
                        <a:ext cx="8568952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131840" y="29752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332656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49587"/>
              </p:ext>
            </p:extLst>
          </p:nvPr>
        </p:nvGraphicFramePr>
        <p:xfrm>
          <a:off x="323528" y="1556792"/>
          <a:ext cx="8424936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Çalışma Sayfası" r:id="rId4" imgW="22602741" imgH="5200693" progId="Excel.Sheet.12">
                  <p:embed/>
                </p:oleObj>
              </mc:Choice>
              <mc:Fallback>
                <p:oleObj name="Çalışma Sayfası" r:id="rId4" imgW="22602741" imgH="52006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556792"/>
                        <a:ext cx="8424936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9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1886</TotalTime>
  <Words>369</Words>
  <Application>Microsoft Office PowerPoint</Application>
  <PresentationFormat>Ekran Gösterisi (4:3)</PresentationFormat>
  <Paragraphs>98</Paragraphs>
  <Slides>17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THOMA</vt:lpstr>
      <vt:lpstr>Times New Roman</vt:lpstr>
      <vt:lpstr>Wingdings</vt:lpstr>
      <vt:lpstr>Office Teması</vt:lpstr>
      <vt:lpstr>Çalışma Sayfası</vt:lpstr>
      <vt:lpstr>Microsoft Excel Çalışma Sayfası</vt:lpstr>
      <vt:lpstr>2020 YILI  YGG SUNUMU  YAZI İŞLERİ SÜRECİ  31/12/2020</vt:lpstr>
      <vt:lpstr>SWOT ANALİZİ</vt:lpstr>
      <vt:lpstr>PAYDAŞ BEKLENTİLERİ</vt:lpstr>
      <vt:lpstr>SÜREÇ PERFORMANS GÖSTERGELERİ (SPİK )</vt:lpstr>
      <vt:lpstr>KALİTE FAALİYET PLANLARI</vt:lpstr>
      <vt:lpstr>KALİTE FAALİYET PLANLARI</vt:lpstr>
      <vt:lpstr>KALİTE FAALİYET PLANLARI</vt:lpstr>
      <vt:lpstr>PowerPoint Sunusu</vt:lpstr>
      <vt:lpstr>PowerPoint Sunusu</vt:lpstr>
      <vt:lpstr>PowerPoint Sunusu</vt:lpstr>
      <vt:lpstr>PowerPoint Sunusu</vt:lpstr>
      <vt:lpstr>DÜZELTİCİ FAALİYETLER</vt:lpstr>
      <vt:lpstr>DÜZELTİCİ FAALİYETLER</vt:lpstr>
      <vt:lpstr>PowerPoint Sunusu</vt:lpstr>
      <vt:lpstr>İÇ DENETİMLER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Ümran Özkan</cp:lastModifiedBy>
  <cp:revision>124</cp:revision>
  <cp:lastPrinted>2018-11-02T05:44:24Z</cp:lastPrinted>
  <dcterms:created xsi:type="dcterms:W3CDTF">2016-08-26T15:45:58Z</dcterms:created>
  <dcterms:modified xsi:type="dcterms:W3CDTF">2021-01-21T07:35:02Z</dcterms:modified>
</cp:coreProperties>
</file>