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1" r:id="rId3"/>
    <p:sldId id="374" r:id="rId4"/>
    <p:sldId id="302" r:id="rId5"/>
    <p:sldId id="303" r:id="rId6"/>
    <p:sldId id="375" r:id="rId7"/>
    <p:sldId id="304" r:id="rId8"/>
    <p:sldId id="306" r:id="rId9"/>
    <p:sldId id="307" r:id="rId10"/>
    <p:sldId id="308" r:id="rId11"/>
    <p:sldId id="315" r:id="rId12"/>
    <p:sldId id="330" r:id="rId13"/>
    <p:sldId id="340" r:id="rId14"/>
    <p:sldId id="376" r:id="rId15"/>
    <p:sldId id="377" r:id="rId16"/>
    <p:sldId id="343" r:id="rId17"/>
    <p:sldId id="358" r:id="rId18"/>
    <p:sldId id="378" r:id="rId19"/>
    <p:sldId id="369" r:id="rId20"/>
    <p:sldId id="379" r:id="rId21"/>
    <p:sldId id="380" r:id="rId22"/>
    <p:sldId id="381" r:id="rId23"/>
    <p:sldId id="382" r:id="rId24"/>
    <p:sldId id="383" r:id="rId25"/>
    <p:sldId id="384" r:id="rId26"/>
    <p:sldId id="333" r:id="rId27"/>
    <p:sldId id="339" r:id="rId28"/>
    <p:sldId id="401" r:id="rId29"/>
    <p:sldId id="402" r:id="rId30"/>
    <p:sldId id="403" r:id="rId31"/>
    <p:sldId id="404" r:id="rId32"/>
    <p:sldId id="405" r:id="rId33"/>
    <p:sldId id="406" r:id="rId34"/>
    <p:sldId id="286" r:id="rId35"/>
    <p:sldId id="385" r:id="rId36"/>
    <p:sldId id="390" r:id="rId37"/>
    <p:sldId id="391" r:id="rId38"/>
    <p:sldId id="392" r:id="rId39"/>
    <p:sldId id="393" r:id="rId40"/>
    <p:sldId id="394" r:id="rId41"/>
    <p:sldId id="396" r:id="rId42"/>
    <p:sldId id="395" r:id="rId43"/>
    <p:sldId id="397" r:id="rId44"/>
    <p:sldId id="398" r:id="rId45"/>
    <p:sldId id="298" r:id="rId46"/>
    <p:sldId id="337" r:id="rId47"/>
    <p:sldId id="400" r:id="rId48"/>
    <p:sldId id="299" r:id="rId49"/>
    <p:sldId id="295" r:id="rId50"/>
    <p:sldId id="296" r:id="rId5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ve SOLMAZ" initials="MS" lastIdx="1" clrIdx="0">
    <p:extLst>
      <p:ext uri="{19B8F6BF-5375-455C-9EA6-DF929625EA0E}">
        <p15:presenceInfo xmlns:p15="http://schemas.microsoft.com/office/powerpoint/2012/main" userId="S-1-5-21-1164201584-3548814713-695280803-24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721"/>
  </p:normalViewPr>
  <p:slideViewPr>
    <p:cSldViewPr>
      <p:cViewPr varScale="1">
        <p:scale>
          <a:sx n="69" d="100"/>
          <a:sy n="69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ygu.ozyesil\Documents\KAL&#304;TE%20Y&#214;NET&#304;M%20S&#304;STEM&#304;\1%20DEKANLIK%20KAL&#304;TE\DEKANLIK\ANKETLER\2020\KY-FR-0006%20AKADEM&#304;SYEN%20&#304;DAR&#304;%20ANKET%20ANAL&#304;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ygu.ozyesil\Documents\KAL&#304;TE%20Y&#214;NET&#304;M%20S&#304;STEM&#304;\1%20DEKANLIK%20KAL&#304;TE\DEKANLIK\ANKETLER\2020\KY-FR-0006%20STAJ%20VE%20G&#214;LGE%20Y&#214;NET&#304;C&#304;%20&#304;&#350;%20G&#214;R&#220;&#350;MELER&#304;%20ANKET%20ANAL&#304;Z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ANKET ANALİZ GRAFİĞİ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GAST!$B$2:$U$2</c:f>
              <c:strCache>
                <c:ptCount val="20"/>
                <c:pt idx="0">
                  <c:v>Dekana kolay erişim sağlarım</c:v>
                </c:pt>
                <c:pt idx="1">
                  <c:v>Dekan talep ettiğimiz hizmetler için hızlı ve doğru çözümler üretir/yönlendirir</c:v>
                </c:pt>
                <c:pt idx="2">
                  <c:v>Dekanın yöneticilik ve bulunduğu alana hakimiyeti güçlüdür</c:v>
                </c:pt>
                <c:pt idx="3">
                  <c:v>Dekan aldığı kararlarda ve yaptığı yönlendirmelerde objektiftir</c:v>
                </c:pt>
                <c:pt idx="4">
                  <c:v>GMS Bölüm başkanına kolay erişim sağlarım</c:v>
                </c:pt>
                <c:pt idx="5">
                  <c:v>GMS Bölüm başkanı talep ettiğimiz hizmetler için hızlı ve doğru çözümler üretir/yönlendirir</c:v>
                </c:pt>
                <c:pt idx="6">
                  <c:v>GMS Bölüm başkanının yöneticilik ve bulunduğu alana hakimiyeti güçlüdür</c:v>
                </c:pt>
                <c:pt idx="7">
                  <c:v>GMS Bölüm başkanı aldığı kararlarda ve yaptığı yönlendirmelerde objektiftir</c:v>
                </c:pt>
                <c:pt idx="8">
                  <c:v>Fakülte Sekreterine kolay erişim sağlarım</c:v>
                </c:pt>
                <c:pt idx="9">
                  <c:v>Fakülte sekreterinin yöneltilen soru/sorun ve taleplere karşı üslup ve yaklaşımlarından memnunum</c:v>
                </c:pt>
                <c:pt idx="10">
                  <c:v>Fakülte sekreteri talep ettiğimiz hizmetler için hızlı ve doğru çözümler üretir</c:v>
                </c:pt>
                <c:pt idx="11">
                  <c:v>Fakülte sekreterinin yöneticilik ve bulunduğu alan hakimiyeti güçlüdür</c:v>
                </c:pt>
                <c:pt idx="12">
                  <c:v>Fakülte sekreterinin iş takip seviyesi güçlüdür</c:v>
                </c:pt>
                <c:pt idx="13">
                  <c:v>Fakültenin konumundan memnunum</c:v>
                </c:pt>
                <c:pt idx="14">
                  <c:v>Fakülte binasını fiziksel olarak yeterli buluyorum</c:v>
                </c:pt>
                <c:pt idx="15">
                  <c:v>Genel bilgilendirmeler zamanında ve anlaşılır biçimde yapılır</c:v>
                </c:pt>
                <c:pt idx="16">
                  <c:v>Genel olarak fakülte faaliyetlerinden memnunum</c:v>
                </c:pt>
                <c:pt idx="17">
                  <c:v>Fakülte tarafından verilen hizmetler bir iş akışı içinde sunulmuştur.</c:v>
                </c:pt>
                <c:pt idx="19">
                  <c:v>Ortalama</c:v>
                </c:pt>
              </c:strCache>
            </c:strRef>
          </c:cat>
          <c:val>
            <c:numRef>
              <c:f>GAST!$B$12:$U$12</c:f>
              <c:numCache>
                <c:formatCode>0%</c:formatCode>
                <c:ptCount val="20"/>
                <c:pt idx="0">
                  <c:v>0.93333333333333335</c:v>
                </c:pt>
                <c:pt idx="1">
                  <c:v>0.9</c:v>
                </c:pt>
                <c:pt idx="2">
                  <c:v>0.86666666666666659</c:v>
                </c:pt>
                <c:pt idx="3">
                  <c:v>0.83333333333333337</c:v>
                </c:pt>
                <c:pt idx="4">
                  <c:v>0.95555555555555549</c:v>
                </c:pt>
                <c:pt idx="5">
                  <c:v>0.93333333333333335</c:v>
                </c:pt>
                <c:pt idx="6">
                  <c:v>0.95</c:v>
                </c:pt>
                <c:pt idx="7">
                  <c:v>0.95</c:v>
                </c:pt>
                <c:pt idx="8">
                  <c:v>1</c:v>
                </c:pt>
                <c:pt idx="9">
                  <c:v>0.97142857142857131</c:v>
                </c:pt>
                <c:pt idx="10">
                  <c:v>1</c:v>
                </c:pt>
                <c:pt idx="11">
                  <c:v>0.97142857142857131</c:v>
                </c:pt>
                <c:pt idx="12">
                  <c:v>0.97142857142857131</c:v>
                </c:pt>
                <c:pt idx="13">
                  <c:v>0.9</c:v>
                </c:pt>
                <c:pt idx="14">
                  <c:v>0.83333333333333337</c:v>
                </c:pt>
                <c:pt idx="15">
                  <c:v>0.8</c:v>
                </c:pt>
                <c:pt idx="16">
                  <c:v>0.91428571428571426</c:v>
                </c:pt>
                <c:pt idx="17">
                  <c:v>0.88571428571428579</c:v>
                </c:pt>
                <c:pt idx="18">
                  <c:v>1</c:v>
                </c:pt>
                <c:pt idx="19">
                  <c:v>0.92808536492747018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A-4731-86D7-9B88E59DB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470864"/>
        <c:axId val="606471184"/>
      </c:barChart>
      <c:catAx>
        <c:axId val="60647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06471184"/>
        <c:crosses val="autoZero"/>
        <c:auto val="1"/>
        <c:lblAlgn val="ctr"/>
        <c:lblOffset val="100"/>
        <c:noMultiLvlLbl val="0"/>
      </c:catAx>
      <c:valAx>
        <c:axId val="60647118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0647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ANKET ANALİZ GRAFİĞİ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Sayfa1!$B$2:$L$2</c:f>
              <c:strCache>
                <c:ptCount val="11"/>
                <c:pt idx="0">
                  <c:v>Akademik ekip bize karşı samimi ve ilgiliydi</c:v>
                </c:pt>
                <c:pt idx="1">
                  <c:v>Akademik ekip sektörün beklentilerinin farkında</c:v>
                </c:pt>
                <c:pt idx="2">
                  <c:v>Akademik ekip öğrencileri tanıma ve yönlendirme konusunda başarılıydı</c:v>
                </c:pt>
                <c:pt idx="3">
                  <c:v>Fiziki ortam (Oda büyüklüğü, masa vb.) görüşme yapmaya uygunluğu</c:v>
                </c:pt>
                <c:pt idx="4">
                  <c:v>Öğrencilerin sunduğu CV</c:v>
                </c:pt>
                <c:pt idx="5">
                  <c:v>Öğrencilerin görünümü</c:v>
                </c:pt>
                <c:pt idx="6">
                  <c:v>Öğrencilerin başvuru yaptığı firmaya ilgisi</c:v>
                </c:pt>
                <c:pt idx="7">
                  <c:v>Öğrencilerin iletişim becerileri</c:v>
                </c:pt>
                <c:pt idx="8">
                  <c:v>Öğrencilerin kendine güveni </c:v>
                </c:pt>
                <c:pt idx="9">
                  <c:v>Sunulan yemek, çay/kahve ve ikram hizmetleri</c:v>
                </c:pt>
                <c:pt idx="10">
                  <c:v>Ortalama</c:v>
                </c:pt>
              </c:strCache>
            </c:strRef>
          </c:cat>
          <c:val>
            <c:numRef>
              <c:f>Sayfa1!$B$21:$L$21</c:f>
              <c:numCache>
                <c:formatCode>0%</c:formatCode>
                <c:ptCount val="11"/>
                <c:pt idx="0">
                  <c:v>0.98888888888888893</c:v>
                </c:pt>
                <c:pt idx="1">
                  <c:v>0.97777777777777786</c:v>
                </c:pt>
                <c:pt idx="2">
                  <c:v>0.93333333333333335</c:v>
                </c:pt>
                <c:pt idx="3">
                  <c:v>0.96666666666666656</c:v>
                </c:pt>
                <c:pt idx="4">
                  <c:v>0.93333333333333335</c:v>
                </c:pt>
                <c:pt idx="5">
                  <c:v>0.95555555555555549</c:v>
                </c:pt>
                <c:pt idx="6">
                  <c:v>0.87777777777777788</c:v>
                </c:pt>
                <c:pt idx="7">
                  <c:v>0.95555555555555549</c:v>
                </c:pt>
                <c:pt idx="8">
                  <c:v>0.93333333333333335</c:v>
                </c:pt>
                <c:pt idx="9">
                  <c:v>0.9882352941176471</c:v>
                </c:pt>
                <c:pt idx="10">
                  <c:v>0.95111111111111113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9-4CED-95DB-E49784E7A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470864"/>
        <c:axId val="606471184"/>
      </c:barChart>
      <c:catAx>
        <c:axId val="60647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06471184"/>
        <c:crosses val="autoZero"/>
        <c:auto val="1"/>
        <c:lblAlgn val="ctr"/>
        <c:lblOffset val="100"/>
        <c:noMultiLvlLbl val="0"/>
      </c:catAx>
      <c:valAx>
        <c:axId val="60647118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0647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76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25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95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46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82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53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28.01.2021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28.01.2021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28.01.2021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28.01.2021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28.01.2021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28.01.2021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YILI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YGG SUNUMU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TURİZM DEKANLIK SÜRECİ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28</a:t>
            </a:r>
            <a:r>
              <a:rPr lang="tr-TR" b="1" dirty="0" smtClean="0">
                <a:solidFill>
                  <a:srgbClr val="FF0000"/>
                </a:solidFill>
              </a:rPr>
              <a:t>/</a:t>
            </a:r>
            <a:r>
              <a:rPr lang="en-US" b="1" dirty="0">
                <a:solidFill>
                  <a:srgbClr val="FF0000"/>
                </a:solidFill>
              </a:rPr>
              <a:t>01</a:t>
            </a:r>
            <a:r>
              <a:rPr lang="tr-TR" b="1" dirty="0">
                <a:solidFill>
                  <a:srgbClr val="FF0000"/>
                </a:solidFill>
              </a:rPr>
              <a:t>/20</a:t>
            </a:r>
            <a:r>
              <a:rPr lang="en-US" b="1" dirty="0" smtClean="0">
                <a:solidFill>
                  <a:srgbClr val="FF0000"/>
                </a:solidFill>
              </a:rPr>
              <a:t>21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96328"/>
              </p:ext>
            </p:extLst>
          </p:nvPr>
        </p:nvGraphicFramePr>
        <p:xfrm>
          <a:off x="179512" y="98687"/>
          <a:ext cx="8712968" cy="6609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89420">
                  <a:extLst>
                    <a:ext uri="{9D8B030D-6E8A-4147-A177-3AD203B41FA5}">
                      <a16:colId xmlns:a16="http://schemas.microsoft.com/office/drawing/2014/main" val="3731143143"/>
                    </a:ext>
                  </a:extLst>
                </a:gridCol>
                <a:gridCol w="2342982">
                  <a:extLst>
                    <a:ext uri="{9D8B030D-6E8A-4147-A177-3AD203B41FA5}">
                      <a16:colId xmlns:a16="http://schemas.microsoft.com/office/drawing/2014/main" val="3909936551"/>
                    </a:ext>
                  </a:extLst>
                </a:gridCol>
                <a:gridCol w="3880566">
                  <a:extLst>
                    <a:ext uri="{9D8B030D-6E8A-4147-A177-3AD203B41FA5}">
                      <a16:colId xmlns:a16="http://schemas.microsoft.com/office/drawing/2014/main" val="2171645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Paydaş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Paydaş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Beklentisi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Karşılanma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Durumu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0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Üniversite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idari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kadrosu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Uyumlu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çalışma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Üniversite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idari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kadrosu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ile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uyumlu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bir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çalışma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sistemi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yürütülmektedir</a:t>
                      </a:r>
                      <a:r>
                        <a:rPr lang="en-US" sz="1400" baseline="0" dirty="0"/>
                        <a:t>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83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Fakülte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idari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kadrosu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Uyumlu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çalışma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/>
                        <a:t>Fakülte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idari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kadrosu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ile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uyumlu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bir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çalışma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sistemi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yürütülmektedir</a:t>
                      </a:r>
                      <a:r>
                        <a:rPr lang="en-US" sz="1400" baseline="0" dirty="0"/>
                        <a:t>. 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89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Yerel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yönetimler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İş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birliği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Yürütülen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BAKA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projesi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ortaklığı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devam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etmektedir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402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Mezunlar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İş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birliği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 err="1">
                          <a:effectLst/>
                        </a:rPr>
                        <a:t>İletişim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Bölüm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henüz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mezun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vermemiştir</a:t>
                      </a:r>
                      <a:r>
                        <a:rPr lang="en-US" sz="1400" dirty="0"/>
                        <a:t>.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06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Araştırma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kurumları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fonları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Bilgi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üretimi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Çeşitli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yeni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proje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başvuruları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üzerinde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çalışılmaktadır</a:t>
                      </a:r>
                      <a:r>
                        <a:rPr lang="en-US" sz="1400" baseline="0" dirty="0"/>
                        <a:t>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57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Tedarikçiler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Uyumlu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çalışma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Gastronomi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eğitim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mutfağı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için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gerekli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malzemeler</a:t>
                      </a:r>
                      <a:r>
                        <a:rPr lang="en-US" sz="1400" baseline="0" dirty="0" err="1"/>
                        <a:t>in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tedariği</a:t>
                      </a:r>
                      <a:r>
                        <a:rPr lang="en-US" sz="1400" baseline="0" dirty="0"/>
                        <a:t> satın alma </a:t>
                      </a:r>
                      <a:r>
                        <a:rPr lang="en-US" sz="1400" baseline="0" dirty="0" err="1"/>
                        <a:t>depertmanı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ile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birlikte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yürütülmektedir</a:t>
                      </a:r>
                      <a:r>
                        <a:rPr lang="en-US" sz="1400" baseline="0" dirty="0"/>
                        <a:t>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522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Akademik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yayın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organları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Nitelikli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yayın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Bölüm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akademisyenleri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yayın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çalışmalarını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sürdürmektedir</a:t>
                      </a:r>
                      <a:r>
                        <a:rPr lang="en-US" sz="1400" dirty="0"/>
                        <a:t>.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88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Bağımsız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Belgelendirme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Kuruluşu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standartları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çerçevesinde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sürecin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ilerlemesi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KYS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standartaları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çerçevesinde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çalışmalar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sürdürülmektedir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tr-TR" sz="1400" baseline="0" dirty="0" err="1" smtClean="0">
                          <a:solidFill>
                            <a:schemeClr val="tx1"/>
                          </a:solidFill>
                        </a:rPr>
                        <a:t>qa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34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Yükseköğretim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Düzenli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olarak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KİDR,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Kurumsal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Dış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Değerlendirme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Kurumsal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Akreditasyon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süreçlerinde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işbirliği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YÖKAK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sürecine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yönelik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çalışmalar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devam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etmektedir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2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Veliler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Nitelikli eğitim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Öğrencilerin nitelikli eğitim alması için müfredatlar güncel ihtiyaçlara göre</a:t>
                      </a:r>
                      <a:r>
                        <a:rPr lang="tr-TR" sz="1400" baseline="0" dirty="0"/>
                        <a:t> revize ediliyor.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460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yayın organları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Nitelikli yayın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Nitelikli yayınlarda yayın yapılabilmesi için çalışılıyor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01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93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39"/>
            <a:ext cx="8906967" cy="65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3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8883962" cy="66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8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1"/>
            <a:ext cx="9036496" cy="66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4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1"/>
            <a:ext cx="8856985" cy="66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01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784977" cy="66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92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66" y="24586"/>
            <a:ext cx="8952995" cy="66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8" y="116632"/>
            <a:ext cx="8964489" cy="66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8" y="188640"/>
            <a:ext cx="8928992" cy="65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1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904944" cy="65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099465"/>
              </p:ext>
            </p:extLst>
          </p:nvPr>
        </p:nvGraphicFramePr>
        <p:xfrm>
          <a:off x="251520" y="197378"/>
          <a:ext cx="8640960" cy="652409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737020">
                  <a:extLst>
                    <a:ext uri="{9D8B030D-6E8A-4147-A177-3AD203B41FA5}">
                      <a16:colId xmlns:a16="http://schemas.microsoft.com/office/drawing/2014/main" val="776683361"/>
                    </a:ext>
                  </a:extLst>
                </a:gridCol>
                <a:gridCol w="1903940">
                  <a:extLst>
                    <a:ext uri="{9D8B030D-6E8A-4147-A177-3AD203B41FA5}">
                      <a16:colId xmlns:a16="http://schemas.microsoft.com/office/drawing/2014/main" val="4077401836"/>
                    </a:ext>
                  </a:extLst>
                </a:gridCol>
              </a:tblGrid>
              <a:tr h="364185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Güçlü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Yön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Durumu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3785"/>
                  </a:ext>
                </a:extLst>
              </a:tr>
              <a:tr h="3641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G1- % 100 İngilizce eğitim verilmesi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9829"/>
                  </a:ext>
                </a:extLst>
              </a:tr>
              <a:tr h="3641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G2- İkinci yabancı dil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5046"/>
                  </a:ext>
                </a:extLst>
              </a:tr>
              <a:tr h="3641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G3- Güncel ve sektörün ihtiyaçlarına uygun müfredat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56529"/>
                  </a:ext>
                </a:extLst>
              </a:tr>
              <a:tr h="3641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G4- Güçlü sektörel ilişkiler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49532"/>
                  </a:ext>
                </a:extLst>
              </a:tr>
              <a:tr h="3641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G5- Deneyimli ve farklı kültürlerden kalifiye, genç ve dinamik akademik kadroya sahip olunması</a:t>
                      </a:r>
                      <a:b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94312"/>
                  </a:ext>
                </a:extLst>
              </a:tr>
              <a:tr h="36418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G6- İdari kadronun nitelikli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49323"/>
                  </a:ext>
                </a:extLst>
              </a:tr>
              <a:tr h="3641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G7- Yeniliğe açık olunması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12241"/>
                  </a:ext>
                </a:extLst>
              </a:tr>
              <a:tr h="3641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G8- Proje yapabilme kabiliyeti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37318"/>
                  </a:ext>
                </a:extLst>
              </a:tr>
              <a:tr h="3641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G9- Öğrenci odaklı olunması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88887"/>
                  </a:ext>
                </a:extLst>
              </a:tr>
              <a:tr h="3641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G10- Yabancı öğrenci potansiyeli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42273"/>
                  </a:ext>
                </a:extLst>
              </a:tr>
              <a:tr h="4265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G11- Yüksek motivasyonlu, vizyon sahibi güçlü bir lideri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67158"/>
                  </a:ext>
                </a:extLst>
              </a:tr>
              <a:tr h="3641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G12- Öğrenci akademisyen ilişkisinin güçlü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72998"/>
                  </a:ext>
                </a:extLst>
              </a:tr>
              <a:tr h="4265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G13- Yeni kurulduğu için dinamik bir çalışma sisteminin bulunması, bürokrasinin az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318513"/>
                  </a:ext>
                </a:extLst>
              </a:tr>
              <a:tr h="3641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G14- Yurt içi ve dışı staj olanakları (Erasmus)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 smtClean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 smtClean="0"/>
                        <a:t>Hala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Güçlü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Yön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672413"/>
                  </a:ext>
                </a:extLst>
              </a:tr>
              <a:tr h="3641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G15- Programlı staj çalışmaları ve gölge yöneticilik programları sebebiyle, öğrencinin sektörde istihdamını kolaylaştırıyor olması, öğrencinin sektöre adaptasyonunun yüksek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Güçlü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Yön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2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8" y="116631"/>
            <a:ext cx="8863855" cy="66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54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8" y="116632"/>
            <a:ext cx="903649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75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84961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1"/>
            <a:ext cx="9017404" cy="66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28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6" y="188640"/>
            <a:ext cx="8961917" cy="65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2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903649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20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sp>
        <p:nvSpPr>
          <p:cNvPr id="8" name="143 Metin kutusu"/>
          <p:cNvSpPr txBox="1"/>
          <p:nvPr/>
        </p:nvSpPr>
        <p:spPr>
          <a:xfrm>
            <a:off x="908485" y="2770187"/>
            <a:ext cx="311351" cy="2910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143 Metin kutusu"/>
          <p:cNvSpPr txBox="1"/>
          <p:nvPr/>
        </p:nvSpPr>
        <p:spPr>
          <a:xfrm>
            <a:off x="908485" y="2941638"/>
            <a:ext cx="311351" cy="2841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143 Metin kutusu"/>
          <p:cNvSpPr txBox="1"/>
          <p:nvPr/>
        </p:nvSpPr>
        <p:spPr>
          <a:xfrm>
            <a:off x="586897" y="2518045"/>
            <a:ext cx="292850" cy="2714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143 Metin kutusu"/>
          <p:cNvSpPr txBox="1"/>
          <p:nvPr/>
        </p:nvSpPr>
        <p:spPr>
          <a:xfrm>
            <a:off x="586897" y="2681557"/>
            <a:ext cx="2928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143 Metin kutusu"/>
          <p:cNvSpPr txBox="1"/>
          <p:nvPr/>
        </p:nvSpPr>
        <p:spPr>
          <a:xfrm>
            <a:off x="641580" y="2725738"/>
            <a:ext cx="304340" cy="2714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641580" y="2897188"/>
            <a:ext cx="30434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1"/>
            <a:ext cx="8778784" cy="66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21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sp>
        <p:nvSpPr>
          <p:cNvPr id="8" name="143 Metin kutusu"/>
          <p:cNvSpPr txBox="1"/>
          <p:nvPr/>
        </p:nvSpPr>
        <p:spPr>
          <a:xfrm>
            <a:off x="908485" y="2770187"/>
            <a:ext cx="311351" cy="2910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143 Metin kutusu"/>
          <p:cNvSpPr txBox="1"/>
          <p:nvPr/>
        </p:nvSpPr>
        <p:spPr>
          <a:xfrm>
            <a:off x="908485" y="2941638"/>
            <a:ext cx="311351" cy="2841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143 Metin kutusu"/>
          <p:cNvSpPr txBox="1"/>
          <p:nvPr/>
        </p:nvSpPr>
        <p:spPr>
          <a:xfrm>
            <a:off x="914400" y="2771775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143 Metin kutusu"/>
          <p:cNvSpPr txBox="1"/>
          <p:nvPr/>
        </p:nvSpPr>
        <p:spPr>
          <a:xfrm>
            <a:off x="914400" y="2943225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5122" name="143 Metin kutusu">
            <a:extLst>
              <a:ext uri="{FF2B5EF4-FFF2-40B4-BE49-F238E27FC236}">
                <a16:creationId xmlns:a16="http://schemas.microsoft.com/office/drawing/2014/main" id="{3B578EBC-7A8C-4223-92B0-FC51465B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43 Metin kutusu"/>
          <p:cNvSpPr txBox="1"/>
          <p:nvPr/>
        </p:nvSpPr>
        <p:spPr>
          <a:xfrm>
            <a:off x="480290" y="3191072"/>
            <a:ext cx="243609" cy="2506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480290" y="3362036"/>
            <a:ext cx="243609" cy="2447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449870" y="3135577"/>
            <a:ext cx="277519" cy="2923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449870" y="3299091"/>
            <a:ext cx="277519" cy="2837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143 Metin kutusu"/>
          <p:cNvSpPr txBox="1"/>
          <p:nvPr/>
        </p:nvSpPr>
        <p:spPr>
          <a:xfrm>
            <a:off x="179511" y="3029466"/>
            <a:ext cx="287032" cy="2901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143 Metin kutusu"/>
          <p:cNvSpPr txBox="1"/>
          <p:nvPr/>
        </p:nvSpPr>
        <p:spPr>
          <a:xfrm>
            <a:off x="179511" y="3200916"/>
            <a:ext cx="287032" cy="2833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0" y="138151"/>
            <a:ext cx="8806449" cy="65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73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5"/>
            <a:ext cx="8891014" cy="63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6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39"/>
            <a:ext cx="8787129" cy="65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8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44975"/>
              </p:ext>
            </p:extLst>
          </p:nvPr>
        </p:nvGraphicFramePr>
        <p:xfrm>
          <a:off x="251520" y="197378"/>
          <a:ext cx="8640960" cy="615897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737020">
                  <a:extLst>
                    <a:ext uri="{9D8B030D-6E8A-4147-A177-3AD203B41FA5}">
                      <a16:colId xmlns:a16="http://schemas.microsoft.com/office/drawing/2014/main" val="776683361"/>
                    </a:ext>
                  </a:extLst>
                </a:gridCol>
                <a:gridCol w="1903940">
                  <a:extLst>
                    <a:ext uri="{9D8B030D-6E8A-4147-A177-3AD203B41FA5}">
                      <a16:colId xmlns:a16="http://schemas.microsoft.com/office/drawing/2014/main" val="4077401836"/>
                    </a:ext>
                  </a:extLst>
                </a:gridCol>
              </a:tblGrid>
              <a:tr h="469183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Güçlü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Yön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Durumu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3785"/>
                  </a:ext>
                </a:extLst>
              </a:tr>
              <a:tr h="467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G10- Yabancı öğrenci potansiyeli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9829"/>
                  </a:ext>
                </a:extLst>
              </a:tr>
              <a:tr h="467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G11- Yüksek motivasyonlu, vizyon sahibi güçlü bir lideri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5046"/>
                  </a:ext>
                </a:extLst>
              </a:tr>
              <a:tr h="467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G12- Öğrenci akademisyen ilişkisinin güçlü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56529"/>
                  </a:ext>
                </a:extLst>
              </a:tr>
              <a:tr h="467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G13- Yeni kurulduğu için dinamik bir çalışma sisteminin bulunması, bürokrasinin az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49532"/>
                  </a:ext>
                </a:extLst>
              </a:tr>
              <a:tr h="467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G14- Yurt içi ve dışı staj olanakları (Erasmus)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94312"/>
                  </a:ext>
                </a:extLst>
              </a:tr>
              <a:tr h="8332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G15- Programlı staj çalışmaları ve gölge yöneticilik programları sebebiyle, öğrencinin sektörde istihdamını kolaylaştırıyor olması, öğrencinin sektöre adaptasyonunun yüksek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49323"/>
                  </a:ext>
                </a:extLst>
              </a:tr>
              <a:tr h="55959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G16-  Turistik işletmelerin yönetiminde kullanılan güncel yazılımların üniversite bünyesinde ulaşılabilir olması ve ders kapsamında öğretilmesi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12241"/>
                  </a:ext>
                </a:extLst>
              </a:tr>
              <a:tr h="467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G17- Fakülte mezun izleme sistemi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37318"/>
                  </a:ext>
                </a:extLst>
              </a:tr>
              <a:tr h="467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G18- Akademik çevre ile ilişkilerin kuvvetli olunması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88887"/>
                  </a:ext>
                </a:extLst>
              </a:tr>
              <a:tr h="467163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G-19 Mezunlarımızın iyi konumlarda, sektörde iş bulması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400" dirty="0" err="1"/>
                        <a:t>Hala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Güçlü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Yön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42273"/>
                  </a:ext>
                </a:extLst>
              </a:tr>
              <a:tr h="55959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G20-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TanıtIm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ofisi ile kuvvetli işbirliklerinin bulunması ve Turizm Fakültesinin kendi tanıtım becerilerini geliştirmiş olması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400" dirty="0" smtClean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tr-TR" sz="1400" dirty="0" smtClean="0"/>
                        <a:t>Yeni Güçlü Yön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67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305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39"/>
            <a:ext cx="8712968" cy="65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39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31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9245"/>
            <a:ext cx="8856984" cy="62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83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32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88578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75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33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6" y="116631"/>
            <a:ext cx="8869449" cy="66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95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59741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MÜŞTERİ MEMNUNİYET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ÖLÇÜM SONUÇLARI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200F3835-A0BB-4772-807D-54E3123E9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188142"/>
              </p:ext>
            </p:extLst>
          </p:nvPr>
        </p:nvGraphicFramePr>
        <p:xfrm>
          <a:off x="113331" y="1647049"/>
          <a:ext cx="87849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5997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Staj ve Gölge Yönetici İşveren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35</a:t>
            </a:fld>
            <a:endParaRPr lang="tr-TR"/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200F3835-A0BB-4772-807D-54E3123E9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5195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611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36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6632"/>
            <a:ext cx="6909070" cy="62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95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37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6632"/>
            <a:ext cx="7002350" cy="62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07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38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0755"/>
            <a:ext cx="727280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04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39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0648"/>
            <a:ext cx="6873158" cy="60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3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53966"/>
              </p:ext>
            </p:extLst>
          </p:nvPr>
        </p:nvGraphicFramePr>
        <p:xfrm>
          <a:off x="323528" y="422910"/>
          <a:ext cx="8568952" cy="593344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225307">
                  <a:extLst>
                    <a:ext uri="{9D8B030D-6E8A-4147-A177-3AD203B41FA5}">
                      <a16:colId xmlns:a16="http://schemas.microsoft.com/office/drawing/2014/main" val="776683361"/>
                    </a:ext>
                  </a:extLst>
                </a:gridCol>
                <a:gridCol w="2343645">
                  <a:extLst>
                    <a:ext uri="{9D8B030D-6E8A-4147-A177-3AD203B41FA5}">
                      <a16:colId xmlns:a16="http://schemas.microsoft.com/office/drawing/2014/main" val="4077401836"/>
                    </a:ext>
                  </a:extLst>
                </a:gridCol>
              </a:tblGrid>
              <a:tr h="467085">
                <a:tc>
                  <a:txBody>
                    <a:bodyPr/>
                    <a:lstStyle/>
                    <a:p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Zayıf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Yön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Tanımı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Durumu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3785"/>
                  </a:ext>
                </a:extLst>
              </a:tr>
              <a:tr h="38923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Z1- Yeni kurulmuş bir üniversite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(Hala zayıf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yön)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9829"/>
                  </a:ext>
                </a:extLst>
              </a:tr>
              <a:tr h="661704">
                <a:tc>
                  <a:txBody>
                    <a:bodyPr/>
                    <a:lstStyle/>
                    <a:p>
                      <a:pPr algn="l" fontAlgn="ctr"/>
                      <a:r>
                        <a:rPr lang="nn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Z2- Tanıtım ve reklam eksikliği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en-US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 zayıf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yön)</a:t>
                      </a:r>
                      <a:endParaRPr lang="tr-TR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5046"/>
                  </a:ext>
                </a:extLst>
              </a:tr>
              <a:tr h="5570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Z3- Fakülte genelinde sektörle ilişkilerin ve sektöre yönelik yapılan akademik çalışmaların sektörle paylaşılmasının yeteri kadar geliştirilememesi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/>
                        <a:t>Yeni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zayıf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yön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56529"/>
                  </a:ext>
                </a:extLst>
              </a:tr>
              <a:tr h="5570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Z4- Fakülte bölümleri ile ilgili alanlarda faaliyet gösteren STK ları ile ilişkilerin geliştirilmesi ihtiyacı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/>
                        <a:t>Yeni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zayıf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yön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49532"/>
                  </a:ext>
                </a:extLst>
              </a:tr>
              <a:tr h="4735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Z5-Yabancı akademik personel istihdamının bulunmaması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sym typeface="Wingdings" panose="05000000000000000000" pitchFamily="2" charset="2"/>
                        </a:rPr>
                        <a:t>Yeni</a:t>
                      </a:r>
                      <a:r>
                        <a:rPr lang="en-US" sz="1400" b="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400" b="0" baseline="0" dirty="0" err="1" smtClean="0">
                          <a:sym typeface="Wingdings" panose="05000000000000000000" pitchFamily="2" charset="2"/>
                        </a:rPr>
                        <a:t>zayıf</a:t>
                      </a:r>
                      <a:r>
                        <a:rPr lang="en-US" sz="1400" b="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400" b="0" baseline="0" dirty="0" err="1" smtClean="0">
                          <a:sym typeface="Wingdings" panose="05000000000000000000" pitchFamily="2" charset="2"/>
                        </a:rPr>
                        <a:t>yön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94312"/>
                  </a:ext>
                </a:extLst>
              </a:tr>
              <a:tr h="66170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Z6-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Akdemik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araştırma ve projelerin sayısının istenilen seviyenin altında kalması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en-US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 zayıf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yön)</a:t>
                      </a:r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49323"/>
                  </a:ext>
                </a:extLst>
              </a:tr>
              <a:tr h="4735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Z7- TEDQUAL Tourism Education Quality akreditasyonunun bulunmaması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Yeni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zayıf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yön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12241"/>
                  </a:ext>
                </a:extLst>
              </a:tr>
              <a:tr h="5570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Z8- Uluslararası yarışmalar, konferanslar, projeler ve bilimsel etkinliklere katılım  yetersizliği ve ev sahipliği yapılamaması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Yeni zayıf yön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37318"/>
                  </a:ext>
                </a:extLst>
              </a:tr>
              <a:tr h="4735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Z9-Uluslararası üniversite iş birliği zayıf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Yeni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zayıf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yön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88887"/>
                  </a:ext>
                </a:extLst>
              </a:tr>
              <a:tr h="66170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Z10-Danışmanlar Kuruluyla yeterli iletişimin olmaması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en-US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 zayıf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yön)</a:t>
                      </a:r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4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120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40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88640"/>
            <a:ext cx="727991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53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41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7370072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00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42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7422882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35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43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62" y="260648"/>
            <a:ext cx="6924354" cy="60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14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44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8640"/>
            <a:ext cx="6957268" cy="61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3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45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95536" y="27089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H</a:t>
            </a:r>
            <a:r>
              <a:rPr lang="tr-TR" b="1" dirty="0" smtClean="0"/>
              <a:t>erhangi </a:t>
            </a:r>
            <a:r>
              <a:rPr lang="tr-TR" b="1" dirty="0"/>
              <a:t>bir şikayet söz konusu değildir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456"/>
              </p:ext>
            </p:extLst>
          </p:nvPr>
        </p:nvGraphicFramePr>
        <p:xfrm>
          <a:off x="0" y="3933056"/>
          <a:ext cx="91440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</a:t>
                      </a:r>
                      <a:r>
                        <a:rPr lang="tr-TR" baseline="0" dirty="0"/>
                        <a:t> Tarihi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 Konusu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46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10" y="116631"/>
            <a:ext cx="5803168" cy="66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48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47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8640"/>
            <a:ext cx="700666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9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2896" y="947507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48</a:t>
            </a:fld>
            <a:endParaRPr lang="tr-TR"/>
          </a:p>
        </p:txBody>
      </p:sp>
      <p:sp>
        <p:nvSpPr>
          <p:cNvPr id="67" name="Metin kutusu 66"/>
          <p:cNvSpPr txBox="1"/>
          <p:nvPr/>
        </p:nvSpPr>
        <p:spPr>
          <a:xfrm>
            <a:off x="406874" y="2636912"/>
            <a:ext cx="827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/>
              <a:t>Gastronomi</a:t>
            </a:r>
            <a:r>
              <a:rPr lang="tr-TR" b="1" dirty="0" smtClean="0"/>
              <a:t> ve Mutfak Sanatları</a:t>
            </a:r>
            <a:r>
              <a:rPr lang="en-US" b="1" dirty="0" smtClean="0"/>
              <a:t> </a:t>
            </a:r>
            <a:r>
              <a:rPr lang="en-US" b="1" dirty="0" err="1" smtClean="0"/>
              <a:t>bölümüne</a:t>
            </a:r>
            <a:r>
              <a:rPr lang="en-US" b="1" dirty="0" smtClean="0"/>
              <a:t> </a:t>
            </a:r>
            <a:r>
              <a:rPr lang="tr-TR" b="1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Dr. </a:t>
            </a:r>
            <a:r>
              <a:rPr lang="en-US" b="1" dirty="0" err="1"/>
              <a:t>Öğr</a:t>
            </a:r>
            <a:r>
              <a:rPr lang="en-US" b="1" dirty="0"/>
              <a:t>.  </a:t>
            </a:r>
            <a:r>
              <a:rPr lang="en-US" b="1" dirty="0" err="1"/>
              <a:t>Üyesi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Istihdam</a:t>
            </a:r>
            <a:r>
              <a:rPr lang="en-US" b="1" dirty="0" smtClean="0"/>
              <a:t> </a:t>
            </a:r>
            <a:r>
              <a:rPr lang="en-US" b="1" dirty="0" err="1"/>
              <a:t>edilmiştir</a:t>
            </a:r>
            <a:r>
              <a:rPr lang="en-US" b="1" dirty="0"/>
              <a:t>. </a:t>
            </a:r>
          </a:p>
          <a:p>
            <a:r>
              <a:rPr lang="en-US" b="1" dirty="0"/>
              <a:t> </a:t>
            </a:r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8" name="Metin kutusu 67"/>
          <p:cNvSpPr txBox="1"/>
          <p:nvPr/>
        </p:nvSpPr>
        <p:spPr>
          <a:xfrm>
            <a:off x="406874" y="3276316"/>
            <a:ext cx="827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Turizm İşletmeciliği</a:t>
            </a:r>
            <a:r>
              <a:rPr lang="en-US" b="1" dirty="0" smtClean="0"/>
              <a:t> </a:t>
            </a:r>
            <a:r>
              <a:rPr lang="en-US" b="1" dirty="0" err="1" smtClean="0"/>
              <a:t>bölümüne</a:t>
            </a:r>
            <a:r>
              <a:rPr lang="en-US" b="1" dirty="0" smtClean="0"/>
              <a:t> </a:t>
            </a:r>
            <a:r>
              <a:rPr lang="tr-TR" b="1" dirty="0"/>
              <a:t>1</a:t>
            </a:r>
            <a:r>
              <a:rPr lang="en-US" b="1" dirty="0" smtClean="0"/>
              <a:t> </a:t>
            </a:r>
            <a:r>
              <a:rPr lang="en-US" b="1" dirty="0"/>
              <a:t>Dr. </a:t>
            </a:r>
            <a:r>
              <a:rPr lang="en-US" b="1" dirty="0" err="1"/>
              <a:t>Öğr</a:t>
            </a:r>
            <a:r>
              <a:rPr lang="en-US" b="1" dirty="0"/>
              <a:t>.  </a:t>
            </a:r>
            <a:r>
              <a:rPr lang="en-US" b="1" dirty="0" err="1"/>
              <a:t>Üyesi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Istihdam</a:t>
            </a:r>
            <a:r>
              <a:rPr lang="en-US" b="1" dirty="0" smtClean="0"/>
              <a:t> </a:t>
            </a:r>
            <a:r>
              <a:rPr lang="en-US" b="1" dirty="0" err="1"/>
              <a:t>edilmiştir</a:t>
            </a:r>
            <a:r>
              <a:rPr lang="en-US" b="1" dirty="0"/>
              <a:t>. </a:t>
            </a:r>
          </a:p>
          <a:p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48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49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467544" y="2132856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err="1" smtClean="0"/>
              <a:t>Sektörel</a:t>
            </a:r>
            <a:r>
              <a:rPr lang="tr-TR" b="1" dirty="0" smtClean="0"/>
              <a:t> bağlantıların kuvvetlendirilmesi için düzenlenmesi planlanan organizasyonlar için bütçe gerekmektedir.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/>
              <a:t>TEDQUAL için bütçe gerekmektedir.</a:t>
            </a:r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b="1" dirty="0"/>
          </a:p>
          <a:p>
            <a:r>
              <a:rPr lang="tr-TR" b="1" dirty="0" smtClean="0"/>
              <a:t>Gastronomi ve Mutfak Sanatları için 1 şef öğretim elemanı ihtiyacı bulunmaktadır.</a:t>
            </a:r>
            <a:endParaRPr lang="tr-TR" b="1" dirty="0"/>
          </a:p>
          <a:p>
            <a:endParaRPr lang="en-US" b="1" dirty="0"/>
          </a:p>
          <a:p>
            <a:endParaRPr lang="tr-TR" b="1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203068"/>
              </p:ext>
            </p:extLst>
          </p:nvPr>
        </p:nvGraphicFramePr>
        <p:xfrm>
          <a:off x="323528" y="339397"/>
          <a:ext cx="8424936" cy="601695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165809">
                  <a:extLst>
                    <a:ext uri="{9D8B030D-6E8A-4147-A177-3AD203B41FA5}">
                      <a16:colId xmlns:a16="http://schemas.microsoft.com/office/drawing/2014/main" val="776683361"/>
                    </a:ext>
                  </a:extLst>
                </a:gridCol>
                <a:gridCol w="2259127">
                  <a:extLst>
                    <a:ext uri="{9D8B030D-6E8A-4147-A177-3AD203B41FA5}">
                      <a16:colId xmlns:a16="http://schemas.microsoft.com/office/drawing/2014/main" val="4077401836"/>
                    </a:ext>
                  </a:extLst>
                </a:gridCol>
              </a:tblGrid>
              <a:tr h="544067"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Fırsat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 err="1"/>
                        <a:t>Tanımı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Durumu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3785"/>
                  </a:ext>
                </a:extLst>
              </a:tr>
              <a:tr h="45338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F1- Mütevelli Heyetinde turizm sektöründen üye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9829"/>
                  </a:ext>
                </a:extLst>
              </a:tr>
              <a:tr h="5516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F2- Organize Sanayi Bölgesi ile yakınlık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5046"/>
                  </a:ext>
                </a:extLst>
              </a:tr>
              <a:tr h="5516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F3- Antalya'nın turizm açısından konum avantajı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56529"/>
                  </a:ext>
                </a:extLst>
              </a:tr>
              <a:tr h="5516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F4- Antalya'da tek %100 ingilizce  eğitim veren bölümlere sahip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49532"/>
                  </a:ext>
                </a:extLst>
              </a:tr>
              <a:tr h="5516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F5- Firmaların staj için yabancı dil bilen öğrenci talepleri </a:t>
                      </a:r>
                      <a:r>
                        <a:rPr lang="tr-T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(YGG iyileştirme önerisi)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94312"/>
                  </a:ext>
                </a:extLst>
              </a:tr>
              <a:tr h="5516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F6- Özel Turizm Meslek Liselerinin sayısının fazla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49323"/>
                  </a:ext>
                </a:extLst>
              </a:tr>
              <a:tr h="5516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F7- Ulusal, uluslararası  programlar, fuarlar ve projeler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12241"/>
                  </a:ext>
                </a:extLst>
              </a:tr>
              <a:tr h="5516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F8- %100 İngilizce eğitimine olan talepler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37318"/>
                  </a:ext>
                </a:extLst>
              </a:tr>
              <a:tr h="6065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F9 -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Erasmus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work&amp;travel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yarattığı Net-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ağı  </a:t>
                      </a:r>
                      <a:r>
                        <a:rPr lang="tr-T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(YGG iyileştirme önerisi)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88887"/>
                  </a:ext>
                </a:extLst>
              </a:tr>
              <a:tr h="5516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F10- Akdeniz Üniversitesi ile iyi ilişkiler ve işbirliği olanakları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4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65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0098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50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261864" y="1257383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/>
              <a:t>Sektörün değişen dinamiklerine uygun </a:t>
            </a:r>
            <a:r>
              <a:rPr lang="tr-TR" b="1" dirty="0" err="1" smtClean="0"/>
              <a:t>müfredatların</a:t>
            </a:r>
            <a:r>
              <a:rPr lang="tr-TR" b="1" dirty="0" smtClean="0"/>
              <a:t> hazırlanması</a:t>
            </a:r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/>
              <a:t>Öğrencilerin sektöre yönelik önyargılarının azaltılması için öğrenci ve sektörün bir araya getirilmesi için çalışmalar yapılması.</a:t>
            </a:r>
            <a:endParaRPr lang="tr-TR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/>
              <a:t>Mezun </a:t>
            </a:r>
            <a:r>
              <a:rPr lang="tr-TR" b="1" dirty="0"/>
              <a:t>takip izlemi sürdürülmelidir.</a:t>
            </a:r>
          </a:p>
          <a:p>
            <a:pPr algn="just"/>
            <a:endParaRPr lang="tr-TR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/>
              <a:t>Öğrencilerin yurt içi ve yurt dışı staj olanaklarının geliştirilmesi için çalışmalar sürdürülmelidir.</a:t>
            </a:r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/>
              <a:t>Yüksek Lisans Programlarının açılması için akademik yükselmeye odaklanılmalıdır.</a:t>
            </a:r>
            <a:endParaRPr lang="tr-TR" b="1" dirty="0"/>
          </a:p>
          <a:p>
            <a:pPr algn="just"/>
            <a:endParaRPr lang="tr-TR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/>
              <a:t>Gastronomi ve Mutfak sanatları Bölümünün arka plana atılan sanatsal ve kültürel yönünün öğrenciler ve toplum nezdinde anlaşılması sağlanmalıdır.</a:t>
            </a:r>
            <a:endParaRPr lang="tr-TR" b="1" dirty="0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525281"/>
              </p:ext>
            </p:extLst>
          </p:nvPr>
        </p:nvGraphicFramePr>
        <p:xfrm>
          <a:off x="323528" y="339397"/>
          <a:ext cx="8424936" cy="601695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165809">
                  <a:extLst>
                    <a:ext uri="{9D8B030D-6E8A-4147-A177-3AD203B41FA5}">
                      <a16:colId xmlns:a16="http://schemas.microsoft.com/office/drawing/2014/main" val="776683361"/>
                    </a:ext>
                  </a:extLst>
                </a:gridCol>
                <a:gridCol w="2259127">
                  <a:extLst>
                    <a:ext uri="{9D8B030D-6E8A-4147-A177-3AD203B41FA5}">
                      <a16:colId xmlns:a16="http://schemas.microsoft.com/office/drawing/2014/main" val="4077401836"/>
                    </a:ext>
                  </a:extLst>
                </a:gridCol>
              </a:tblGrid>
              <a:tr h="598981"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Fırsat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 err="1"/>
                        <a:t>Tanımı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Durumu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3785"/>
                  </a:ext>
                </a:extLst>
              </a:tr>
              <a:tr h="4991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F11- Devletin turizm kalkınma planlarında alternatif turizme ait politikalarına ağırlık verilmesi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9829"/>
                  </a:ext>
                </a:extLst>
              </a:tr>
              <a:tr h="6073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F12- Turizm Endüstrisinin yatırımlarının artması, istihdam artışı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5046"/>
                  </a:ext>
                </a:extLst>
              </a:tr>
              <a:tr h="6073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F13- Gölge Yönetici Programının etkili bir şekilde yürütülmesi ile sektörde öğrenci istihdamının arttırılması. </a:t>
                      </a:r>
                      <a:r>
                        <a:rPr lang="tr-T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(YGG iyileştirme önerisi)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(Yeni</a:t>
                      </a:r>
                      <a:r>
                        <a:rPr lang="tr-TR" sz="1400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56529"/>
                  </a:ext>
                </a:extLst>
              </a:tr>
              <a:tr h="6073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F14- Medya etkisinin öğrencilerin tercihine olan etkisi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49532"/>
                  </a:ext>
                </a:extLst>
              </a:tr>
              <a:tr h="6073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F15-İdari konularda üst yönetime kolay erişim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94312"/>
                  </a:ext>
                </a:extLst>
              </a:tr>
              <a:tr h="6073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F16- Sektörün birden fazla yabancı dil bilen eleman arayışı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(Yeni</a:t>
                      </a:r>
                      <a:r>
                        <a:rPr lang="tr-TR" sz="1400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49323"/>
                  </a:ext>
                </a:extLst>
              </a:tr>
              <a:tr h="6073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F17- Öğrencilerin ulusal, uluslararası proje yazabilme ve projelere katılabilme potansiyeli.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sz="1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sz="1400" dirty="0">
                          <a:sym typeface="Wingdings" panose="05000000000000000000" pitchFamily="2" charset="2"/>
                        </a:rPr>
                        <a:t>fırsat)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12241"/>
                  </a:ext>
                </a:extLst>
              </a:tr>
              <a:tr h="6073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F18- Turizm ve diğer sektörlerin varlığı  (YGG iyileştirme önerisi)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(Yeni fırsat)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37318"/>
                  </a:ext>
                </a:extLst>
              </a:tr>
              <a:tr h="66772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F19-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Pandemi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süreciyle online eğitimlerin gündeme gelmesi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88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58294"/>
              </p:ext>
            </p:extLst>
          </p:nvPr>
        </p:nvGraphicFramePr>
        <p:xfrm>
          <a:off x="107504" y="188640"/>
          <a:ext cx="8784976" cy="626469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776683361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4077401836"/>
                    </a:ext>
                  </a:extLst>
                </a:gridCol>
              </a:tblGrid>
              <a:tr h="393765"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TehditTanımı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Durumu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03785"/>
                  </a:ext>
                </a:extLst>
              </a:tr>
              <a:tr h="4696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T1- Turizm sektörünün iç ve dış etkenlerden kolay etkilenmesi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b="0" dirty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tr-TR" sz="1800" b="0" dirty="0"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39829"/>
                  </a:ext>
                </a:extLst>
              </a:tr>
              <a:tr h="4696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T2- Turizm mesleğine yönelik toplumsal farkındalığın olmaması.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 smtClean="0">
                          <a:sym typeface="Wingdings" panose="05000000000000000000" pitchFamily="2" charset="2"/>
                        </a:rPr>
                        <a:t>Yeni tehdit</a:t>
                      </a:r>
                      <a:endParaRPr lang="tr-TR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5046"/>
                  </a:ext>
                </a:extLst>
              </a:tr>
              <a:tr h="3992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T3- Ekonomik kriz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tr-TR" sz="1800" b="0" dirty="0"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56529"/>
                  </a:ext>
                </a:extLst>
              </a:tr>
              <a:tr h="3992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T4- Farklı Üniversitelere geçiş yapan öğrenciler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(Hala tehdit)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63071"/>
                  </a:ext>
                </a:extLst>
              </a:tr>
              <a:tr h="3992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T5- Medya etkisinin öğrencilerin tercihine olan etkisi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(Hala tehdit)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496027"/>
                  </a:ext>
                </a:extLst>
              </a:tr>
              <a:tr h="4696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T6- Türkiye genelinde turizm bölümlerine öğrenci talebindeki genel düşüş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(Hala tehdit)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08267"/>
                  </a:ext>
                </a:extLst>
              </a:tr>
              <a:tr h="3992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T7- Turizm alanında YL programlarının olmaması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(Hala tehdit)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96567"/>
                  </a:ext>
                </a:extLst>
              </a:tr>
              <a:tr h="3992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T8- %100 İngilizce eğitimine olan tereddütler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(Hala tehdit)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302121"/>
                  </a:ext>
                </a:extLst>
              </a:tr>
              <a:tr h="3992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T9- Öğrencilerin akademik seviyelerindeki sorunlar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(Hala tehdit)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78866"/>
                  </a:ext>
                </a:extLst>
              </a:tr>
              <a:tr h="3992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T10- Bölüme gelen öğrencinin dil yetersizliği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(Hala tehdit)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711860"/>
                  </a:ext>
                </a:extLst>
              </a:tr>
              <a:tr h="39923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T11- Açılan gastronomi bölümünün sayısındaki artış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ym typeface="Wingdings" panose="05000000000000000000" pitchFamily="2" charset="2"/>
                        </a:rPr>
                        <a:t>Yeni tehdit</a:t>
                      </a:r>
                      <a:endParaRPr lang="tr-TR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251418"/>
                  </a:ext>
                </a:extLst>
              </a:tr>
              <a:tr h="4696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T12-Akademik çevrede Gastronomi Bölümünün sanat ve kültür tarafının ihmal edilmesi.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ym typeface="Wingdings" panose="05000000000000000000" pitchFamily="2" charset="2"/>
                        </a:rPr>
                        <a:t>Yeni tehdit</a:t>
                      </a:r>
                      <a:endParaRPr lang="tr-TR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158786"/>
                  </a:ext>
                </a:extLst>
              </a:tr>
              <a:tr h="3992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T13-Öğretim Elemanları için ofislerin yetersiz olması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tr-TR" sz="1800" b="0" dirty="0" smtClean="0"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562636"/>
                  </a:ext>
                </a:extLst>
              </a:tr>
              <a:tr h="3992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T14-Pandemi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Yeni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Tehdit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49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50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20560"/>
              </p:ext>
            </p:extLst>
          </p:nvPr>
        </p:nvGraphicFramePr>
        <p:xfrm>
          <a:off x="179512" y="260648"/>
          <a:ext cx="8712968" cy="65546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89420">
                  <a:extLst>
                    <a:ext uri="{9D8B030D-6E8A-4147-A177-3AD203B41FA5}">
                      <a16:colId xmlns:a16="http://schemas.microsoft.com/office/drawing/2014/main" val="3731143143"/>
                    </a:ext>
                  </a:extLst>
                </a:gridCol>
                <a:gridCol w="2928729">
                  <a:extLst>
                    <a:ext uri="{9D8B030D-6E8A-4147-A177-3AD203B41FA5}">
                      <a16:colId xmlns:a16="http://schemas.microsoft.com/office/drawing/2014/main" val="3909936551"/>
                    </a:ext>
                  </a:extLst>
                </a:gridCol>
                <a:gridCol w="3294819">
                  <a:extLst>
                    <a:ext uri="{9D8B030D-6E8A-4147-A177-3AD203B41FA5}">
                      <a16:colId xmlns:a16="http://schemas.microsoft.com/office/drawing/2014/main" val="2171645614"/>
                    </a:ext>
                  </a:extLst>
                </a:gridCol>
              </a:tblGrid>
              <a:tr h="369215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Paydaş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Paydaş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Beklentisi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Karşılanma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Durumu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09790"/>
                  </a:ext>
                </a:extLst>
              </a:tr>
              <a:tr h="7283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Fakülte akademik kadro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ve idari işlerin prosedürlere uygun yürütülmesi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Ofislerin yetersizliği riski ortadan kalkmıştır. İç Paydaş memnuniyet oranı %92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834914"/>
                  </a:ext>
                </a:extLst>
              </a:tr>
              <a:tr h="36921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Dekanlık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işlerin birlikte yürütülmesi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Dekanlığın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talepleri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yerine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getirilmektedir</a:t>
                      </a:r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896692"/>
                  </a:ext>
                </a:extLst>
              </a:tr>
              <a:tr h="5158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Fakülte Sekreterliği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işlerin birlikte yürütülmesi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Fakültenin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tüm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bölümleri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işbirliği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içinde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çalışmaktadır</a:t>
                      </a:r>
                      <a:r>
                        <a:rPr lang="en-US" sz="14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402075"/>
                  </a:ext>
                </a:extLst>
              </a:tr>
              <a:tr h="7283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 Başkanları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Uyumlu çalışma, işbirliği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Bölüm başkanları ve</a:t>
                      </a:r>
                      <a:r>
                        <a:rPr lang="tr-TR" sz="1400" baseline="0" dirty="0" smtClean="0"/>
                        <a:t> tüm kadro ile ortak kararlar alınmaktadır.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061672"/>
                  </a:ext>
                </a:extLst>
              </a:tr>
              <a:tr h="5158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Kısmi Zamanlı Öğrenci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İş hayatını</a:t>
                      </a:r>
                      <a:r>
                        <a:rPr lang="tr-TR" sz="1400" baseline="0" dirty="0" smtClean="0"/>
                        <a:t> tecrübe etmek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578449"/>
                  </a:ext>
                </a:extLst>
              </a:tr>
              <a:tr h="5158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İyi eğitim almak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Nitelikli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eğitim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araştırma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faaliyetleri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sürdürülmektedir</a:t>
                      </a:r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522861"/>
                  </a:ext>
                </a:extLst>
              </a:tr>
              <a:tr h="5158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yönetim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Nitelikli eğitim ve araştırma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Akademik çalışmalara ve güncel eğitim programı hazırlanmaktadır.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88850"/>
                  </a:ext>
                </a:extLst>
              </a:tr>
              <a:tr h="6773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Mütevelli Heyeti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Nitelikli eğitim ve araştırma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Üniversitemizin gelişme stratejilerine bağlı</a:t>
                      </a:r>
                      <a:r>
                        <a:rPr lang="tr-TR" sz="1400" baseline="0" dirty="0" smtClean="0"/>
                        <a:t> olarak eğitim-öğretim ve araştırma faaliyetleri yürütülmektedir.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814701"/>
                  </a:ext>
                </a:extLst>
              </a:tr>
              <a:tr h="4797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Uyumlu çalışma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İdari</a:t>
                      </a:r>
                      <a:r>
                        <a:rPr lang="tr-TR" sz="1400" baseline="0" dirty="0" smtClean="0"/>
                        <a:t> konularda Genel Sekreterlik ile birlikte karar verilmektedir.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13182"/>
                  </a:ext>
                </a:extLst>
              </a:tr>
              <a:tr h="4797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fakülte ve dekanlıklar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ve araştırmada paylaşım ve ortaklık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Ortak</a:t>
                      </a:r>
                      <a:r>
                        <a:rPr lang="tr-TR" sz="1400" baseline="0" dirty="0" smtClean="0"/>
                        <a:t> dersler ve araştırmalarda birlikte çalışılmaktadır.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747286"/>
                  </a:ext>
                </a:extLst>
              </a:tr>
              <a:tr h="36921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Turizm Sektörü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Nitelikli personel ve iş birliği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Sektör</a:t>
                      </a:r>
                      <a:r>
                        <a:rPr lang="tr-TR" sz="1400" baseline="0" dirty="0" smtClean="0"/>
                        <a:t> ihtiyaçları göz önüne alınarak eğitim programı hazırlanmaktadır.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94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98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92731"/>
              </p:ext>
            </p:extLst>
          </p:nvPr>
        </p:nvGraphicFramePr>
        <p:xfrm>
          <a:off x="179512" y="579219"/>
          <a:ext cx="8784975" cy="60030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7643">
                  <a:extLst>
                    <a:ext uri="{9D8B030D-6E8A-4147-A177-3AD203B41FA5}">
                      <a16:colId xmlns:a16="http://schemas.microsoft.com/office/drawing/2014/main" val="3731143143"/>
                    </a:ext>
                  </a:extLst>
                </a:gridCol>
                <a:gridCol w="2402728">
                  <a:extLst>
                    <a:ext uri="{9D8B030D-6E8A-4147-A177-3AD203B41FA5}">
                      <a16:colId xmlns:a16="http://schemas.microsoft.com/office/drawing/2014/main" val="3909936551"/>
                    </a:ext>
                  </a:extLst>
                </a:gridCol>
                <a:gridCol w="4054604">
                  <a:extLst>
                    <a:ext uri="{9D8B030D-6E8A-4147-A177-3AD203B41FA5}">
                      <a16:colId xmlns:a16="http://schemas.microsoft.com/office/drawing/2014/main" val="2171645614"/>
                    </a:ext>
                  </a:extLst>
                </a:gridCol>
              </a:tblGrid>
              <a:tr h="405608">
                <a:tc>
                  <a:txBody>
                    <a:bodyPr/>
                    <a:lstStyle/>
                    <a:p>
                      <a:r>
                        <a:rPr lang="en-US" dirty="0" err="1"/>
                        <a:t>Paydaş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Paydaş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Beklentisi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Karşılanma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Durumu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09790"/>
                  </a:ext>
                </a:extLst>
              </a:tr>
              <a:tr h="5000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kuruluşları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Yasalara uyma ve uygulama</a:t>
                      </a:r>
                      <a:b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İşbirliği içine girilen kamu kuruluşları ile mevzuatlar çerçevesinde çalışılmaktadır.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834914"/>
                  </a:ext>
                </a:extLst>
              </a:tr>
              <a:tr h="5000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Sivil Toplum Kuruluşları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Sektörel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bölgesel gelişim ve katkı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Önümüzdeki dönemlerde daha</a:t>
                      </a:r>
                      <a:r>
                        <a:rPr lang="tr-TR" sz="1400" baseline="0" dirty="0" smtClean="0"/>
                        <a:t> sıkı iletişim kurulacaktır.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896692"/>
                  </a:ext>
                </a:extLst>
              </a:tr>
              <a:tr h="5000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üniversiteler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Başta Akdeniz üniversitesi olmak üzere diğer üniversiteler ile işbirliği içinde çalışılmaktadır. 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402075"/>
                  </a:ext>
                </a:extLst>
              </a:tr>
              <a:tr h="7000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Uygun çalışılması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Tüm kararlar YÖK mevzuatına uygun alınmaktadır.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061672"/>
                  </a:ext>
                </a:extLst>
              </a:tr>
              <a:tr h="5000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Turistler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Sektörün iyileştirilmesi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Bilinçli</a:t>
                      </a:r>
                      <a:r>
                        <a:rPr lang="tr-TR" sz="1400" baseline="0" dirty="0" smtClean="0"/>
                        <a:t> kalifiye turizmciler yetiştirilmektedir.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578449"/>
                  </a:ext>
                </a:extLst>
              </a:tr>
              <a:tr h="5000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 halk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Bölgesel kalkınmaya katkı</a:t>
                      </a:r>
                      <a:b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Nitelikli personel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Akademik çalışmaların bölgesel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</a:rPr>
                        <a:t> kalkınmaya katkı sağlayacak şekilde yapılması planlanmaktadır.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522861"/>
                  </a:ext>
                </a:extLst>
              </a:tr>
              <a:tr h="4056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idari kadrosu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Uyumlu çalışma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İdari birimlerle uyum içinde çalışılmaktadır.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88850"/>
                  </a:ext>
                </a:extLst>
              </a:tr>
              <a:tr h="4056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Yerel yönetimler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İş birliği içinde çalışılmaktadır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076449"/>
                  </a:ext>
                </a:extLst>
              </a:tr>
              <a:tr h="47714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birliği</a:t>
                      </a:r>
                      <a:b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Mezuniyet sonrası iletişim kesilmemektedir, istihdam konusunda destek olunmaktadır.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31227"/>
                  </a:ext>
                </a:extLst>
              </a:tr>
              <a:tr h="4056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 kurumları ve fonları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üretimi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Projelerle</a:t>
                      </a:r>
                      <a:r>
                        <a:rPr lang="tr-TR" sz="1400" baseline="0" dirty="0" smtClean="0"/>
                        <a:t> fon destekçilerine başvurular yapılıyor.</a:t>
                      </a:r>
                      <a:endParaRPr lang="tr-TR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273691"/>
                  </a:ext>
                </a:extLst>
              </a:tr>
              <a:tr h="47714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Bağımsız Belgelendirme Kuruluşu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 standartları çerçevesinde sürecin ilerlemesi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KYS Standartları çerçevesinde çalışılmaktadır.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6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29168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5105</TotalTime>
  <Words>1645</Words>
  <Application>Microsoft Office PowerPoint</Application>
  <PresentationFormat>Ekran Gösterisi (4:3)</PresentationFormat>
  <Paragraphs>348</Paragraphs>
  <Slides>50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Ofis Teması</vt:lpstr>
      <vt:lpstr>2020 YILI  YGG SUNUMU  TURİZM DEKANLIK SÜRECİ  28/01/2021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Staj ve Gölge Yönetici İşveren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Duygu Özyeşil</cp:lastModifiedBy>
  <cp:revision>218</cp:revision>
  <dcterms:created xsi:type="dcterms:W3CDTF">2016-08-26T15:45:58Z</dcterms:created>
  <dcterms:modified xsi:type="dcterms:W3CDTF">2021-01-28T10:45:45Z</dcterms:modified>
</cp:coreProperties>
</file>