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8" r:id="rId3"/>
    <p:sldId id="301" r:id="rId4"/>
    <p:sldId id="302" r:id="rId5"/>
    <p:sldId id="334" r:id="rId6"/>
    <p:sldId id="306" r:id="rId7"/>
    <p:sldId id="297" r:id="rId8"/>
    <p:sldId id="312" r:id="rId9"/>
    <p:sldId id="304" r:id="rId10"/>
    <p:sldId id="335" r:id="rId11"/>
    <p:sldId id="325" r:id="rId12"/>
    <p:sldId id="336" r:id="rId13"/>
    <p:sldId id="337" r:id="rId14"/>
    <p:sldId id="338" r:id="rId15"/>
    <p:sldId id="339" r:id="rId16"/>
    <p:sldId id="340" r:id="rId17"/>
    <p:sldId id="341" r:id="rId18"/>
    <p:sldId id="343" r:id="rId19"/>
    <p:sldId id="346" r:id="rId20"/>
    <p:sldId id="286" r:id="rId21"/>
    <p:sldId id="298" r:id="rId22"/>
    <p:sldId id="294" r:id="rId23"/>
    <p:sldId id="342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9C53F9A6-5929-4FE0-AFE9-F3678D70A769}">
          <p14:sldIdLst>
            <p14:sldId id="256"/>
            <p14:sldId id="288"/>
            <p14:sldId id="301"/>
            <p14:sldId id="302"/>
            <p14:sldId id="334"/>
            <p14:sldId id="306"/>
            <p14:sldId id="297"/>
            <p14:sldId id="312"/>
            <p14:sldId id="304"/>
            <p14:sldId id="335"/>
            <p14:sldId id="325"/>
            <p14:sldId id="336"/>
            <p14:sldId id="337"/>
            <p14:sldId id="338"/>
            <p14:sldId id="339"/>
            <p14:sldId id="340"/>
            <p14:sldId id="341"/>
            <p14:sldId id="343"/>
            <p14:sldId id="346"/>
            <p14:sldId id="286"/>
            <p14:sldId id="298"/>
            <p14:sldId id="294"/>
            <p14:sldId id="3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32" autoAdjust="0"/>
  </p:normalViewPr>
  <p:slideViewPr>
    <p:cSldViewPr>
      <p:cViewPr>
        <p:scale>
          <a:sx n="90" d="100"/>
          <a:sy n="90" d="100"/>
        </p:scale>
        <p:origin x="1234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rgbClr val="FF0000"/>
                </a:solidFill>
              </a:rPr>
              <a:t>TTO Anket Analiz Formu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Sayfa2!$A$2:$J$2</c:f>
              <c:strCache>
                <c:ptCount val="10"/>
                <c:pt idx="0">
                  <c:v>1.TTO çalışanlarına kolay erişim sağlarım. / I have convenient access to TTO staff.</c:v>
                </c:pt>
                <c:pt idx="1">
                  <c:v>3. Yöneltilen soru/sorun ve taleplere karşı uslüp ve yaklaşımlardan memnunum/ I am satisfied with the way they aprproach problems questions and demands.</c:v>
                </c:pt>
                <c:pt idx="2">
                  <c:v>3.Talep ettiğimiz hizmetler için hızlı ve doğru çözümler üretir/bilgilendirir. / They produce quick and accurate solutions, and inform us regarding the services we demand.</c:v>
                </c:pt>
                <c:pt idx="3">
                  <c:v>4.TTO yaptığı çalışmalar hakkında yeterli derecede tanıtım ve bilgilendirme yapar. / TTO provides adequate advertisement and notification regarding their work.</c:v>
                </c:pt>
                <c:pt idx="4">
                  <c:v>5.TTO’nin ulusal /uluslararası fonlardan yararlanılması konusunda desteklerinden memnunum. / I am satisfied with TTO's support for receiving national/international funding.</c:v>
                </c:pt>
                <c:pt idx="5">
                  <c:v>6.TTO’nin Üniversite-Sanayi İşbirliği çalışmalarından memnunum. / I am satisfied with the University-Industry Collaboration operations of TTO.</c:v>
                </c:pt>
                <c:pt idx="6">
                  <c:v>7.TTO’nin girişimcilik çalışmalarından haberdarım. / I am aware of TTO's entrepreneurship initiatives.</c:v>
                </c:pt>
                <c:pt idx="7">
                  <c:v>8.TTO'nun sunduğu imkanlardan yararlandım/yararlanmayı düşünüyorum. / I am considering benefiting from / I have benefited from the opportunities that TTO provides.</c:v>
                </c:pt>
                <c:pt idx="8">
                  <c:v>9.Genel olarak TTO faaliyetlerinden memnunum. / I am generally satisfied with the operation of TTO.</c:v>
                </c:pt>
                <c:pt idx="9">
                  <c:v>ORTALAMA</c:v>
                </c:pt>
              </c:strCache>
            </c:strRef>
          </c:cat>
          <c:val>
            <c:numRef>
              <c:f>Sayfa2!$A$44:$J$44</c:f>
              <c:numCache>
                <c:formatCode>0%</c:formatCode>
                <c:ptCount val="10"/>
                <c:pt idx="0">
                  <c:v>0.87894736842105259</c:v>
                </c:pt>
                <c:pt idx="1">
                  <c:v>0.89729729729729735</c:v>
                </c:pt>
                <c:pt idx="2">
                  <c:v>0.87777777777777788</c:v>
                </c:pt>
                <c:pt idx="3">
                  <c:v>0.83243243243243248</c:v>
                </c:pt>
                <c:pt idx="4">
                  <c:v>0.8529411764705882</c:v>
                </c:pt>
                <c:pt idx="5">
                  <c:v>0.88484848484848477</c:v>
                </c:pt>
                <c:pt idx="6">
                  <c:v>0.83636363636363631</c:v>
                </c:pt>
                <c:pt idx="7">
                  <c:v>0.83870967741935476</c:v>
                </c:pt>
                <c:pt idx="8">
                  <c:v>0.87058823529411755</c:v>
                </c:pt>
                <c:pt idx="9">
                  <c:v>0.85317460317460347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50-4DC8-91CF-E2D4AEE8C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91287615"/>
        <c:axId val="991294271"/>
      </c:barChart>
      <c:catAx>
        <c:axId val="991287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91294271"/>
        <c:crosses val="autoZero"/>
        <c:auto val="1"/>
        <c:lblAlgn val="ctr"/>
        <c:lblOffset val="100"/>
        <c:noMultiLvlLbl val="0"/>
      </c:catAx>
      <c:valAx>
        <c:axId val="99129427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91287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pPr/>
              <a:t>29.01.2021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98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684-7ED6-4E25-99B3-6C7EE6714DA3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78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00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254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09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25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752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0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9933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81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pPr/>
              <a:t>29.01.2021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em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140968"/>
            <a:ext cx="7772400" cy="2664296"/>
          </a:xfrm>
        </p:spPr>
        <p:txBody>
          <a:bodyPr>
            <a:noAutofit/>
          </a:bodyPr>
          <a:lstStyle/>
          <a:p>
            <a:r>
              <a:rPr lang="tr-TR" sz="3600" b="1" dirty="0"/>
              <a:t>2020 YILI </a:t>
            </a:r>
            <a:br>
              <a:rPr lang="tr-TR" sz="3600" b="1" dirty="0"/>
            </a:br>
            <a:r>
              <a:rPr lang="tr-TR" sz="3600" b="1" dirty="0"/>
              <a:t>YGG SUNUMU</a:t>
            </a: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FF0000"/>
                </a:solidFill>
              </a:rPr>
              <a:t>ANTALYA BİLİM ÜNİVERİSTESİ</a:t>
            </a:r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sz="4000" b="1" dirty="0">
                <a:solidFill>
                  <a:srgbClr val="FF0000"/>
                </a:solidFill>
              </a:rPr>
              <a:t>TEKNOLOJİ TRANSFERİ OFİSİ</a:t>
            </a:r>
            <a:br>
              <a:rPr lang="tr-TR" sz="4000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sz="3600" b="1" dirty="0" smtClean="0"/>
              <a:t>29/01/2021</a:t>
            </a:r>
            <a:r>
              <a:rPr lang="tr-TR" sz="3600" b="1" dirty="0">
                <a:solidFill>
                  <a:srgbClr val="FF0000"/>
                </a:solidFill>
              </a:rPr>
              <a:t/>
            </a:r>
            <a:br>
              <a:rPr lang="tr-TR" sz="3600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tr-TR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</a:t>
            </a:fld>
            <a:endParaRPr lang="tr-TR"/>
          </a:p>
        </p:txBody>
      </p:sp>
      <p:pic>
        <p:nvPicPr>
          <p:cNvPr id="4" name="Resim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60232" y="6432340"/>
            <a:ext cx="2133600" cy="365125"/>
          </a:xfrm>
        </p:spPr>
        <p:txBody>
          <a:bodyPr/>
          <a:lstStyle/>
          <a:p>
            <a:fld id="{439F893C-C32F-4835-A1E5-850973405C58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5" name="Resim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04" y="201595"/>
            <a:ext cx="2736304" cy="576064"/>
          </a:xfrm>
          <a:prstGeom prst="rect">
            <a:avLst/>
          </a:prstGeom>
        </p:spPr>
      </p:pic>
      <p:sp>
        <p:nvSpPr>
          <p:cNvPr id="34" name="Metin kutusu 33"/>
          <p:cNvSpPr txBox="1"/>
          <p:nvPr/>
        </p:nvSpPr>
        <p:spPr>
          <a:xfrm>
            <a:off x="683568" y="964601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GÖSTERGELERİ (SPİK )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CB3A1F01-7E04-49AC-B76F-D88292886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81" y="2507972"/>
            <a:ext cx="8791921" cy="3572370"/>
          </a:xfrm>
          <a:prstGeom prst="rect">
            <a:avLst/>
          </a:prstGeom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57D5B7EC-2D89-4542-A17C-83599A22C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81" y="1841764"/>
            <a:ext cx="8780291" cy="66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4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3CD41D-A25D-46B9-A8E3-0F4EA6AE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51207"/>
            <a:ext cx="2664296" cy="437417"/>
          </a:xfrm>
          <a:prstGeom prst="rect">
            <a:avLst/>
          </a:prstGeom>
        </p:spPr>
      </p:pic>
      <p:sp>
        <p:nvSpPr>
          <p:cNvPr id="8" name="Unvan 8"/>
          <p:cNvSpPr txBox="1">
            <a:spLocks noGrp="1"/>
          </p:cNvSpPr>
          <p:nvPr>
            <p:ph type="title"/>
          </p:nvPr>
        </p:nvSpPr>
        <p:spPr>
          <a:xfrm>
            <a:off x="2226469" y="646774"/>
            <a:ext cx="469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</a:t>
            </a:r>
            <a:endParaRPr lang="tr-TR" sz="105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18D65087-02DE-4B04-89FB-4D851A870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56" y="1918416"/>
            <a:ext cx="8964488" cy="32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48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3CD41D-A25D-46B9-A8E3-0F4EA6AE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51207"/>
            <a:ext cx="2664296" cy="437417"/>
          </a:xfrm>
          <a:prstGeom prst="rect">
            <a:avLst/>
          </a:prstGeom>
        </p:spPr>
      </p:pic>
      <p:sp>
        <p:nvSpPr>
          <p:cNvPr id="8" name="Unvan 8"/>
          <p:cNvSpPr txBox="1">
            <a:spLocks noGrp="1"/>
          </p:cNvSpPr>
          <p:nvPr>
            <p:ph type="title"/>
          </p:nvPr>
        </p:nvSpPr>
        <p:spPr>
          <a:xfrm>
            <a:off x="2226469" y="646774"/>
            <a:ext cx="469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</a:t>
            </a:r>
            <a:endParaRPr lang="tr-TR" sz="105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41377B0E-6B51-440D-8851-E97AE09B1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56" y="1600834"/>
            <a:ext cx="8964488" cy="319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73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3CD41D-A25D-46B9-A8E3-0F4EA6AE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51207"/>
            <a:ext cx="2664296" cy="437417"/>
          </a:xfrm>
          <a:prstGeom prst="rect">
            <a:avLst/>
          </a:prstGeom>
        </p:spPr>
      </p:pic>
      <p:sp>
        <p:nvSpPr>
          <p:cNvPr id="8" name="Unvan 8"/>
          <p:cNvSpPr txBox="1">
            <a:spLocks noGrp="1"/>
          </p:cNvSpPr>
          <p:nvPr>
            <p:ph type="title"/>
          </p:nvPr>
        </p:nvSpPr>
        <p:spPr>
          <a:xfrm>
            <a:off x="2226469" y="646774"/>
            <a:ext cx="469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</a:t>
            </a:r>
            <a:endParaRPr lang="tr-TR" sz="105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41A9D865-BAD8-4289-9C75-9CF27AB883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4" y="1916832"/>
            <a:ext cx="8958551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3CD41D-A25D-46B9-A8E3-0F4EA6AE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14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51207"/>
            <a:ext cx="2664296" cy="437417"/>
          </a:xfrm>
          <a:prstGeom prst="rect">
            <a:avLst/>
          </a:prstGeom>
        </p:spPr>
      </p:pic>
      <p:sp>
        <p:nvSpPr>
          <p:cNvPr id="8" name="Unvan 8"/>
          <p:cNvSpPr txBox="1">
            <a:spLocks noGrp="1"/>
          </p:cNvSpPr>
          <p:nvPr>
            <p:ph type="title"/>
          </p:nvPr>
        </p:nvSpPr>
        <p:spPr>
          <a:xfrm>
            <a:off x="2226469" y="646774"/>
            <a:ext cx="469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</a:t>
            </a:r>
            <a:endParaRPr lang="tr-TR" sz="105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E6D95D7B-E483-46B8-A7C0-3B1C9FC2C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724" y="1319320"/>
            <a:ext cx="8828551" cy="409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2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3CD41D-A25D-46B9-A8E3-0F4EA6AE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51207"/>
            <a:ext cx="2664296" cy="437417"/>
          </a:xfrm>
          <a:prstGeom prst="rect">
            <a:avLst/>
          </a:prstGeom>
        </p:spPr>
      </p:pic>
      <p:sp>
        <p:nvSpPr>
          <p:cNvPr id="8" name="Unvan 8"/>
          <p:cNvSpPr txBox="1">
            <a:spLocks noGrp="1"/>
          </p:cNvSpPr>
          <p:nvPr>
            <p:ph type="title"/>
          </p:nvPr>
        </p:nvSpPr>
        <p:spPr>
          <a:xfrm>
            <a:off x="2226469" y="646774"/>
            <a:ext cx="469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</a:t>
            </a:r>
            <a:endParaRPr lang="tr-TR" sz="105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BABB4D4B-BB01-45E3-BBF2-18D3DC44E5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990" y="1293105"/>
            <a:ext cx="8828020" cy="44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5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3CD41D-A25D-46B9-A8E3-0F4EA6AE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16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51207"/>
            <a:ext cx="2664296" cy="437417"/>
          </a:xfrm>
          <a:prstGeom prst="rect">
            <a:avLst/>
          </a:prstGeom>
        </p:spPr>
      </p:pic>
      <p:sp>
        <p:nvSpPr>
          <p:cNvPr id="8" name="Unvan 8"/>
          <p:cNvSpPr txBox="1">
            <a:spLocks noGrp="1"/>
          </p:cNvSpPr>
          <p:nvPr>
            <p:ph type="title"/>
          </p:nvPr>
        </p:nvSpPr>
        <p:spPr>
          <a:xfrm>
            <a:off x="2226469" y="646774"/>
            <a:ext cx="469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</a:t>
            </a:r>
            <a:endParaRPr lang="tr-TR" sz="105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73355296-73CF-4DD6-B76A-B7EA95079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44" y="1895723"/>
            <a:ext cx="8937511" cy="306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2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3CD41D-A25D-46B9-A8E3-0F4EA6AE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51207"/>
            <a:ext cx="2664296" cy="437417"/>
          </a:xfrm>
          <a:prstGeom prst="rect">
            <a:avLst/>
          </a:prstGeom>
        </p:spPr>
      </p:pic>
      <p:sp>
        <p:nvSpPr>
          <p:cNvPr id="8" name="Unvan 8"/>
          <p:cNvSpPr txBox="1">
            <a:spLocks noGrp="1"/>
          </p:cNvSpPr>
          <p:nvPr>
            <p:ph type="title"/>
          </p:nvPr>
        </p:nvSpPr>
        <p:spPr>
          <a:xfrm>
            <a:off x="2226469" y="646774"/>
            <a:ext cx="469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</a:t>
            </a:r>
            <a:endParaRPr lang="tr-TR" sz="105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868424A1-D701-4502-89EC-A204F4AA3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60" y="2006903"/>
            <a:ext cx="8892480" cy="284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88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A3CD41D-A25D-46B9-A8E3-0F4EA6AE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18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51207"/>
            <a:ext cx="2664296" cy="437417"/>
          </a:xfrm>
          <a:prstGeom prst="rect">
            <a:avLst/>
          </a:prstGeom>
        </p:spPr>
      </p:pic>
      <p:sp>
        <p:nvSpPr>
          <p:cNvPr id="8" name="Unvan 8"/>
          <p:cNvSpPr txBox="1">
            <a:spLocks noGrp="1"/>
          </p:cNvSpPr>
          <p:nvPr>
            <p:ph type="title"/>
          </p:nvPr>
        </p:nvSpPr>
        <p:spPr>
          <a:xfrm>
            <a:off x="2226469" y="646774"/>
            <a:ext cx="4691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KALİTE FAALİYET PLANI</a:t>
            </a:r>
            <a:endParaRPr lang="tr-TR" sz="105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31C0D2FD-A074-41A1-9DBA-F5740DA17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60" y="1844824"/>
            <a:ext cx="8892480" cy="232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84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19</a:t>
            </a:fld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80728"/>
            <a:ext cx="8568952" cy="5877272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4875247" y="260648"/>
            <a:ext cx="4248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RİSK ANALİZİ</a:t>
            </a:r>
          </a:p>
        </p:txBody>
      </p:sp>
      <p:pic>
        <p:nvPicPr>
          <p:cNvPr id="7" name="Resim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503" y="260649"/>
            <a:ext cx="2736304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8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79612" y="106358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2</a:t>
            </a:fld>
            <a:endParaRPr lang="tr-TR"/>
          </a:p>
        </p:txBody>
      </p:sp>
      <p:pic>
        <p:nvPicPr>
          <p:cNvPr id="9" name="Resim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795" y="367048"/>
            <a:ext cx="2736304" cy="576064"/>
          </a:xfrm>
          <a:prstGeom prst="rect">
            <a:avLst/>
          </a:prstGeom>
        </p:spPr>
      </p:pic>
      <p:graphicFrame>
        <p:nvGraphicFramePr>
          <p:cNvPr id="8" name="Nesne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8455395"/>
              </p:ext>
            </p:extLst>
          </p:nvPr>
        </p:nvGraphicFramePr>
        <p:xfrm>
          <a:off x="395536" y="2165507"/>
          <a:ext cx="8136904" cy="3303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Çalışma Sayfası" r:id="rId4" imgW="6721053" imgH="2728134" progId="Excel.Sheet.12">
                  <p:embed/>
                </p:oleObj>
              </mc:Choice>
              <mc:Fallback>
                <p:oleObj name="Çalışma Sayfası" r:id="rId4" imgW="6721053" imgH="27281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2165507"/>
                        <a:ext cx="8136904" cy="3303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503548" y="844723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MEMNUNİYET ÖLÇÜM SONUÇLARI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20</a:t>
            </a:fld>
            <a:endParaRPr lang="tr-TR" dirty="0"/>
          </a:p>
        </p:txBody>
      </p:sp>
      <p:pic>
        <p:nvPicPr>
          <p:cNvPr id="6" name="Resim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04" y="132560"/>
            <a:ext cx="2736304" cy="5760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20072" y="5833130"/>
            <a:ext cx="4214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Süreç İç Memnuniyet Oranı: %8</a:t>
            </a:r>
            <a:r>
              <a:rPr lang="tr-TR" sz="1400" dirty="0"/>
              <a:t>5</a:t>
            </a:r>
            <a:endParaRPr lang="en-US" sz="1400" dirty="0"/>
          </a:p>
          <a:p>
            <a:r>
              <a:rPr lang="en-US" sz="1400" dirty="0"/>
              <a:t>TTO Memnuniyet Oranı= %8</a:t>
            </a:r>
            <a:r>
              <a:rPr lang="tr-TR" sz="1400" dirty="0"/>
              <a:t>5</a:t>
            </a:r>
            <a:endParaRPr lang="en-US" sz="1400" dirty="0"/>
          </a:p>
        </p:txBody>
      </p:sp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665369"/>
              </p:ext>
            </p:extLst>
          </p:nvPr>
        </p:nvGraphicFramePr>
        <p:xfrm>
          <a:off x="1043608" y="1719138"/>
          <a:ext cx="6840760" cy="408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599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079612" y="120126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GELEN ŞİKAYETLER VE SONUÇLARI</a:t>
            </a:r>
          </a:p>
        </p:txBody>
      </p:sp>
      <p:sp>
        <p:nvSpPr>
          <p:cNvPr id="19488" name="Slayt Numarası Yer Tutucusu 194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635224" y="2276872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Teknoloji Transfer Ofisine henüz gelmiş olan şikayet bulunmamaktadır.</a:t>
            </a:r>
            <a:endParaRPr lang="tr-TR" sz="2800" dirty="0"/>
          </a:p>
        </p:txBody>
      </p:sp>
      <p:pic>
        <p:nvPicPr>
          <p:cNvPr id="65" name="Resim 6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95918"/>
            <a:ext cx="273630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22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736304" cy="576064"/>
          </a:xfrm>
          <a:prstGeom prst="rect">
            <a:avLst/>
          </a:prstGeom>
        </p:spPr>
      </p:pic>
      <p:sp>
        <p:nvSpPr>
          <p:cNvPr id="67" name="Dikdörtgen 66"/>
          <p:cNvSpPr/>
          <p:nvPr/>
        </p:nvSpPr>
        <p:spPr>
          <a:xfrm flipH="1">
            <a:off x="2483768" y="836603"/>
            <a:ext cx="4644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İÇ DENETİM RAPORU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660B2159-D46E-4CBB-AD79-1AEF8850C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718813"/>
            <a:ext cx="8892480" cy="501162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3FFA14C1-91B0-435B-B498-1C5E793FD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2373864"/>
            <a:ext cx="8892480" cy="752072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5E1E45AD-968E-4BD6-BBFE-4408F23D62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3125936"/>
            <a:ext cx="8892480" cy="315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23</a:t>
            </a:fld>
            <a:endParaRPr lang="tr-TR"/>
          </a:p>
        </p:txBody>
      </p:sp>
      <p:pic>
        <p:nvPicPr>
          <p:cNvPr id="65" name="Resim 6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736304" cy="576064"/>
          </a:xfrm>
          <a:prstGeom prst="rect">
            <a:avLst/>
          </a:prstGeom>
        </p:spPr>
      </p:pic>
      <p:sp>
        <p:nvSpPr>
          <p:cNvPr id="66" name="65 Metin kutusu"/>
          <p:cNvSpPr txBox="1"/>
          <p:nvPr/>
        </p:nvSpPr>
        <p:spPr>
          <a:xfrm>
            <a:off x="6228184" y="6202461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/>
              <a:t>İç Denetim Puan %</a:t>
            </a:r>
            <a:r>
              <a:rPr lang="en-US" sz="1400" b="1" dirty="0"/>
              <a:t> 97</a:t>
            </a:r>
          </a:p>
        </p:txBody>
      </p:sp>
      <p:sp>
        <p:nvSpPr>
          <p:cNvPr id="67" name="Dikdörtgen 66"/>
          <p:cNvSpPr/>
          <p:nvPr/>
        </p:nvSpPr>
        <p:spPr>
          <a:xfrm flipH="1">
            <a:off x="2555640" y="687028"/>
            <a:ext cx="4644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İÇ DENETİM RAPORU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920070B3-FB83-4C3F-8161-9FE1A7621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56" y="1414415"/>
            <a:ext cx="8735888" cy="4788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57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3</a:t>
            </a:fld>
            <a:endParaRPr lang="tr-TR"/>
          </a:p>
        </p:txBody>
      </p:sp>
      <p:pic>
        <p:nvPicPr>
          <p:cNvPr id="6" name="Resim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504" y="341537"/>
            <a:ext cx="2736304" cy="576064"/>
          </a:xfrm>
          <a:prstGeom prst="rect">
            <a:avLst/>
          </a:prstGeom>
        </p:spPr>
      </p:pic>
      <p:graphicFrame>
        <p:nvGraphicFramePr>
          <p:cNvPr id="8" name="Nesne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1118256"/>
              </p:ext>
            </p:extLst>
          </p:nvPr>
        </p:nvGraphicFramePr>
        <p:xfrm>
          <a:off x="770173" y="1747467"/>
          <a:ext cx="7603651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Çalışma Sayfası" r:id="rId4" imgW="6721053" imgH="3947223" progId="Excel.Sheet.12">
                  <p:embed/>
                </p:oleObj>
              </mc:Choice>
              <mc:Fallback>
                <p:oleObj name="Çalışma Sayfası" r:id="rId4" imgW="6721053" imgH="39472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0173" y="1747467"/>
                        <a:ext cx="7603651" cy="4464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1079611" y="953503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</a:p>
        </p:txBody>
      </p:sp>
    </p:spTree>
    <p:extLst>
      <p:ext uri="{BB962C8B-B14F-4D97-AF65-F5344CB8AC3E}">
        <p14:creationId xmlns:p14="http://schemas.microsoft.com/office/powerpoint/2010/main" val="139201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5" name="Resim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2736304" cy="576064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980747" y="95447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6231791"/>
              </p:ext>
            </p:extLst>
          </p:nvPr>
        </p:nvGraphicFramePr>
        <p:xfrm>
          <a:off x="980747" y="1690688"/>
          <a:ext cx="7335669" cy="418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Çalışma Sayfası" r:id="rId4" imgW="6721053" imgH="3474767" progId="Excel.Sheet.12">
                  <p:embed/>
                </p:oleObj>
              </mc:Choice>
              <mc:Fallback>
                <p:oleObj name="Çalışma Sayfası" r:id="rId4" imgW="6721053" imgH="34747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80747" y="1690688"/>
                        <a:ext cx="7335669" cy="4186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100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4820491-9F2A-465D-95C3-5724F8CD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089AB8E2-C22F-4513-8AF6-AB1956AD5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2252"/>
            <a:ext cx="2737341" cy="57917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C8497A3A-4F9E-4FBA-A699-8D90B789B7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689" y="853147"/>
            <a:ext cx="6986622" cy="1012024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83BE80B2-472C-4125-9A21-F34AEF6D7D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555" y="1881637"/>
            <a:ext cx="8105374" cy="715415"/>
          </a:xfrm>
          <a:prstGeom prst="rect">
            <a:avLst/>
          </a:prstGeom>
        </p:spPr>
      </p:pic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614192"/>
              </p:ext>
            </p:extLst>
          </p:nvPr>
        </p:nvGraphicFramePr>
        <p:xfrm>
          <a:off x="552555" y="2626215"/>
          <a:ext cx="8105373" cy="3251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Çalışma Sayfası" r:id="rId6" imgW="6721053" imgH="2781434" progId="Excel.Sheet.12">
                  <p:embed/>
                </p:oleObj>
              </mc:Choice>
              <mc:Fallback>
                <p:oleObj name="Çalışma Sayfası" r:id="rId6" imgW="6721053" imgH="278143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2555" y="2626215"/>
                        <a:ext cx="8105373" cy="3251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0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6</a:t>
            </a:fld>
            <a:endParaRPr lang="tr-TR"/>
          </a:p>
        </p:txBody>
      </p:sp>
      <p:pic>
        <p:nvPicPr>
          <p:cNvPr id="5" name="Resim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1520" y="332656"/>
            <a:ext cx="2736304" cy="576064"/>
          </a:xfrm>
          <a:prstGeom prst="rect">
            <a:avLst/>
          </a:prstGeom>
        </p:spPr>
      </p:pic>
      <p:graphicFrame>
        <p:nvGraphicFramePr>
          <p:cNvPr id="3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417130"/>
              </p:ext>
            </p:extLst>
          </p:nvPr>
        </p:nvGraphicFramePr>
        <p:xfrm>
          <a:off x="420654" y="1690688"/>
          <a:ext cx="8302692" cy="42925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Çalışma Sayfası" r:id="rId4" imgW="6721053" imgH="3474767" progId="Excel.Sheet.12">
                  <p:embed/>
                </p:oleObj>
              </mc:Choice>
              <mc:Fallback>
                <p:oleObj name="Çalışma Sayfası" r:id="rId4" imgW="6721053" imgH="34747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0654" y="1690688"/>
                        <a:ext cx="8302692" cy="42925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913006" y="87477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ANALİZİ</a:t>
            </a:r>
          </a:p>
        </p:txBody>
      </p:sp>
    </p:spTree>
    <p:extLst>
      <p:ext uri="{BB962C8B-B14F-4D97-AF65-F5344CB8AC3E}">
        <p14:creationId xmlns:p14="http://schemas.microsoft.com/office/powerpoint/2010/main" val="65995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3203848" y="275117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6" name="Resim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957779"/>
              </p:ext>
            </p:extLst>
          </p:nvPr>
        </p:nvGraphicFramePr>
        <p:xfrm>
          <a:off x="971599" y="1333595"/>
          <a:ext cx="7344817" cy="5357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Çalışma Sayfası" r:id="rId4" imgW="6149446" imgH="6522704" progId="Excel.Sheet.12">
                  <p:embed/>
                </p:oleObj>
              </mc:Choice>
              <mc:Fallback>
                <p:oleObj name="Çalışma Sayfası" r:id="rId4" imgW="6149446" imgH="65227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599" y="1333595"/>
                        <a:ext cx="7344817" cy="53577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29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5" name="Resim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7504" y="260648"/>
            <a:ext cx="2736304" cy="576064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3132515" y="190381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</a:p>
        </p:txBody>
      </p:sp>
      <p:graphicFrame>
        <p:nvGraphicFramePr>
          <p:cNvPr id="3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546974"/>
              </p:ext>
            </p:extLst>
          </p:nvPr>
        </p:nvGraphicFramePr>
        <p:xfrm>
          <a:off x="827584" y="980728"/>
          <a:ext cx="7632847" cy="5832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Çalışma Sayfası" r:id="rId4" imgW="7101698" imgH="7398965" progId="Excel.Sheet.12">
                  <p:embed/>
                </p:oleObj>
              </mc:Choice>
              <mc:Fallback>
                <p:oleObj name="Çalışma Sayfası" r:id="rId4" imgW="7101698" imgH="73989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980728"/>
                        <a:ext cx="7632847" cy="5832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465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60232" y="6432340"/>
            <a:ext cx="2133600" cy="365125"/>
          </a:xfrm>
        </p:spPr>
        <p:txBody>
          <a:bodyPr/>
          <a:lstStyle/>
          <a:p>
            <a:fld id="{439F893C-C32F-4835-A1E5-850973405C58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5" name="Resim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504" y="201595"/>
            <a:ext cx="2736304" cy="576064"/>
          </a:xfrm>
          <a:prstGeom prst="rect">
            <a:avLst/>
          </a:prstGeom>
        </p:spPr>
      </p:pic>
      <p:sp>
        <p:nvSpPr>
          <p:cNvPr id="34" name="Metin kutusu 33"/>
          <p:cNvSpPr txBox="1"/>
          <p:nvPr/>
        </p:nvSpPr>
        <p:spPr>
          <a:xfrm>
            <a:off x="683568" y="777658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SÜREÇ PERFORMANS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GÖSTERGELERİ (SPİK )</a:t>
            </a:r>
            <a:endParaRPr lang="tr-T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91DA9BF9-5248-4CA8-8829-D7A14FEA6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449468"/>
            <a:ext cx="8861412" cy="4630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1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3005</TotalTime>
  <Words>121</Words>
  <Application>Microsoft Office PowerPoint</Application>
  <PresentationFormat>Ekran Gösterisi (4:3)</PresentationFormat>
  <Paragraphs>50</Paragraphs>
  <Slides>23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Ofis Teması</vt:lpstr>
      <vt:lpstr>Çalışma Sayfası</vt:lpstr>
      <vt:lpstr>2020 YILI  YGG SUNUMU  ANTALYA BİLİM ÜNİVERİSTESİ TEKNOLOJİ TRANSFERİ OFİSİ   29/01/2021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KALİTE FAALİYET PLANI</vt:lpstr>
      <vt:lpstr>KALİTE FAALİYET PLANI</vt:lpstr>
      <vt:lpstr>KALİTE FAALİYET PLANI</vt:lpstr>
      <vt:lpstr>KALİTE FAALİYET PLANI</vt:lpstr>
      <vt:lpstr>KALİTE FAALİYET PLANI</vt:lpstr>
      <vt:lpstr>KALİTE FAALİYET PLANI</vt:lpstr>
      <vt:lpstr>KALİTE FAALİYET PLANI</vt:lpstr>
      <vt:lpstr>KALİTE FAALİYET PLANI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YILI  YGG SUNUMU    28.05.016</dc:title>
  <dc:creator>Banu Yuksel</dc:creator>
  <cp:lastModifiedBy>Halil İbrahim Çelimli</cp:lastModifiedBy>
  <cp:revision>225</cp:revision>
  <dcterms:created xsi:type="dcterms:W3CDTF">2016-08-26T15:45:58Z</dcterms:created>
  <dcterms:modified xsi:type="dcterms:W3CDTF">2021-01-29T11:15:57Z</dcterms:modified>
</cp:coreProperties>
</file>