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8" r:id="rId3"/>
    <p:sldId id="300" r:id="rId4"/>
    <p:sldId id="297" r:id="rId5"/>
    <p:sldId id="257" r:id="rId6"/>
    <p:sldId id="304" r:id="rId7"/>
    <p:sldId id="284" r:id="rId8"/>
    <p:sldId id="322" r:id="rId9"/>
    <p:sldId id="325" r:id="rId10"/>
    <p:sldId id="307" r:id="rId11"/>
    <p:sldId id="323" r:id="rId12"/>
    <p:sldId id="324" r:id="rId13"/>
    <p:sldId id="286" r:id="rId14"/>
    <p:sldId id="298" r:id="rId15"/>
    <p:sldId id="294" r:id="rId16"/>
    <p:sldId id="314" r:id="rId17"/>
    <p:sldId id="316" r:id="rId18"/>
    <p:sldId id="317" r:id="rId19"/>
    <p:sldId id="295" r:id="rId20"/>
    <p:sldId id="306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83" d="100"/>
          <a:sy n="83" d="100"/>
        </p:scale>
        <p:origin x="145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iuchqfsx011\everyone\_Kalite%20Y&#246;netim%20Sistemi\Birim%20Anketleri\ANKET%20ANAL&#304;ZLER\&#304;dari%20Birimler\Tan&#305;t&#305;m%20Bas&#305;n%20ve%20Halkla%20&#304;li&#351;kiler\TBH&#304;-Anket%20Analizleri-2020\TB-AF-0001%20-%202020%20-%20B&#304;R&#304;M%20MEMNUN&#304;YET%20ANKET&#30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 2020'!$A$2</c:f>
              <c:strCache>
                <c:ptCount val="1"/>
                <c:pt idx="0">
                  <c:v>İDARİ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2020'!$B$1:$J$1</c:f>
              <c:strCache>
                <c:ptCount val="9"/>
                <c:pt idx="0">
                  <c:v>1- Basın Halkla İlişkiler ve Tanıtım çalışanlarına kolay erişim sağlarım. / I have convenient access to the Press and Public Relations staff </c:v>
                </c:pt>
                <c:pt idx="1">
                  <c:v>2- Yöneltilen soru/sorun ve taleplere karşı  üslup ve yaklaşımlarından memnunum. /  I am satisfied with the way they approach problems, questions and demands.</c:v>
                </c:pt>
                <c:pt idx="2">
                  <c:v>3 - Talep ettiğimiz hizmetler için hızlı ve doğru çözümler üretir/bilgilendirirler. / They produce quick and accurate solutions, and inform us regarding the services we demand.</c:v>
                </c:pt>
                <c:pt idx="3">
                  <c:v>4 - Genel bilgilendirmeleri zamanında ve anlaşılır bir biçimde yaparlar. /  They make general notifications in a timely and comprehensible manner.</c:v>
                </c:pt>
                <c:pt idx="4">
                  <c:v>5- Üniversitenin tanıtım faaliyetlerinden memnunum. / I am satisfied with the publicity events.</c:v>
                </c:pt>
                <c:pt idx="5">
                  <c:v>6 - Sosyal medyada çıkan üniversite haberleri görsel anlamda başarılıdır. / The news about the university on social media is visually successful.</c:v>
                </c:pt>
                <c:pt idx="6">
                  <c:v>7 - Üniversitenin  görsel materyallerinden memunum. / I am satisfied with the visual materials of the university.</c:v>
                </c:pt>
                <c:pt idx="7">
                  <c:v>8 - Genel olarak basın halka ilişkiler ve tanıtım faaliyetlerinden memnunum. /I am generally satisfied with the operation of the Directorate of Press and Public Relations.</c:v>
                </c:pt>
                <c:pt idx="8">
                  <c:v>ORTALAMA</c:v>
                </c:pt>
              </c:strCache>
            </c:strRef>
          </c:cat>
          <c:val>
            <c:numRef>
              <c:f>'TABLE 2020'!$B$2:$J$2</c:f>
              <c:numCache>
                <c:formatCode>0%</c:formatCode>
                <c:ptCount val="9"/>
                <c:pt idx="0">
                  <c:v>0.9</c:v>
                </c:pt>
                <c:pt idx="1">
                  <c:v>0.88</c:v>
                </c:pt>
                <c:pt idx="2">
                  <c:v>0.87</c:v>
                </c:pt>
                <c:pt idx="3">
                  <c:v>0.85</c:v>
                </c:pt>
                <c:pt idx="4">
                  <c:v>0.88</c:v>
                </c:pt>
                <c:pt idx="5">
                  <c:v>0.88</c:v>
                </c:pt>
                <c:pt idx="6">
                  <c:v>0.82</c:v>
                </c:pt>
                <c:pt idx="7">
                  <c:v>0.85</c:v>
                </c:pt>
                <c:pt idx="8">
                  <c:v>0.86624999999999996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E-4602-99C8-D23A0A052008}"/>
            </c:ext>
          </c:extLst>
        </c:ser>
        <c:ser>
          <c:idx val="1"/>
          <c:order val="1"/>
          <c:tx>
            <c:strRef>
              <c:f>'TABLE 2020'!$A$3</c:f>
              <c:strCache>
                <c:ptCount val="1"/>
                <c:pt idx="0">
                  <c:v>AKADEMİK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2020'!$B$1:$J$1</c:f>
              <c:strCache>
                <c:ptCount val="9"/>
                <c:pt idx="0">
                  <c:v>1- Basın Halkla İlişkiler ve Tanıtım çalışanlarına kolay erişim sağlarım. / I have convenient access to the Press and Public Relations staff </c:v>
                </c:pt>
                <c:pt idx="1">
                  <c:v>2- Yöneltilen soru/sorun ve taleplere karşı  üslup ve yaklaşımlarından memnunum. /  I am satisfied with the way they approach problems, questions and demands.</c:v>
                </c:pt>
                <c:pt idx="2">
                  <c:v>3 - Talep ettiğimiz hizmetler için hızlı ve doğru çözümler üretir/bilgilendirirler. / They produce quick and accurate solutions, and inform us regarding the services we demand.</c:v>
                </c:pt>
                <c:pt idx="3">
                  <c:v>4 - Genel bilgilendirmeleri zamanında ve anlaşılır bir biçimde yaparlar. /  They make general notifications in a timely and comprehensible manner.</c:v>
                </c:pt>
                <c:pt idx="4">
                  <c:v>5- Üniversitenin tanıtım faaliyetlerinden memnunum. / I am satisfied with the publicity events.</c:v>
                </c:pt>
                <c:pt idx="5">
                  <c:v>6 - Sosyal medyada çıkan üniversite haberleri görsel anlamda başarılıdır. / The news about the university on social media is visually successful.</c:v>
                </c:pt>
                <c:pt idx="6">
                  <c:v>7 - Üniversitenin  görsel materyallerinden memunum. / I am satisfied with the visual materials of the university.</c:v>
                </c:pt>
                <c:pt idx="7">
                  <c:v>8 - Genel olarak basın halka ilişkiler ve tanıtım faaliyetlerinden memnunum. /I am generally satisfied with the operation of the Directorate of Press and Public Relations.</c:v>
                </c:pt>
                <c:pt idx="8">
                  <c:v>ORTALAMA</c:v>
                </c:pt>
              </c:strCache>
            </c:strRef>
          </c:cat>
          <c:val>
            <c:numRef>
              <c:f>'TABLE 2020'!$B$3:$J$3</c:f>
              <c:numCache>
                <c:formatCode>0%</c:formatCode>
                <c:ptCount val="9"/>
                <c:pt idx="0">
                  <c:v>0.81</c:v>
                </c:pt>
                <c:pt idx="1">
                  <c:v>0.85</c:v>
                </c:pt>
                <c:pt idx="2">
                  <c:v>0.85</c:v>
                </c:pt>
                <c:pt idx="3">
                  <c:v>0.86</c:v>
                </c:pt>
                <c:pt idx="4">
                  <c:v>0.81</c:v>
                </c:pt>
                <c:pt idx="5">
                  <c:v>0.85882352941176465</c:v>
                </c:pt>
                <c:pt idx="6">
                  <c:v>0.82</c:v>
                </c:pt>
                <c:pt idx="7">
                  <c:v>0.82</c:v>
                </c:pt>
                <c:pt idx="8">
                  <c:v>0.83485294117647058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1E-4602-99C8-D23A0A052008}"/>
            </c:ext>
          </c:extLst>
        </c:ser>
        <c:ser>
          <c:idx val="2"/>
          <c:order val="2"/>
          <c:tx>
            <c:strRef>
              <c:f>'TABLE 2020'!$A$4</c:f>
              <c:strCache>
                <c:ptCount val="1"/>
                <c:pt idx="0">
                  <c:v>ÖĞRENCİ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2020'!$B$1:$J$1</c:f>
              <c:strCache>
                <c:ptCount val="9"/>
                <c:pt idx="0">
                  <c:v>1- Basın Halkla İlişkiler ve Tanıtım çalışanlarına kolay erişim sağlarım. / I have convenient access to the Press and Public Relations staff </c:v>
                </c:pt>
                <c:pt idx="1">
                  <c:v>2- Yöneltilen soru/sorun ve taleplere karşı  üslup ve yaklaşımlarından memnunum. /  I am satisfied with the way they approach problems, questions and demands.</c:v>
                </c:pt>
                <c:pt idx="2">
                  <c:v>3 - Talep ettiğimiz hizmetler için hızlı ve doğru çözümler üretir/bilgilendirirler. / They produce quick and accurate solutions, and inform us regarding the services we demand.</c:v>
                </c:pt>
                <c:pt idx="3">
                  <c:v>4 - Genel bilgilendirmeleri zamanında ve anlaşılır bir biçimde yaparlar. /  They make general notifications in a timely and comprehensible manner.</c:v>
                </c:pt>
                <c:pt idx="4">
                  <c:v>5- Üniversitenin tanıtım faaliyetlerinden memnunum. / I am satisfied with the publicity events.</c:v>
                </c:pt>
                <c:pt idx="5">
                  <c:v>6 - Sosyal medyada çıkan üniversite haberleri görsel anlamda başarılıdır. / The news about the university on social media is visually successful.</c:v>
                </c:pt>
                <c:pt idx="6">
                  <c:v>7 - Üniversitenin  görsel materyallerinden memunum. / I am satisfied with the visual materials of the university.</c:v>
                </c:pt>
                <c:pt idx="7">
                  <c:v>8 - Genel olarak basın halka ilişkiler ve tanıtım faaliyetlerinden memnunum. /I am generally satisfied with the operation of the Directorate of Press and Public Relations.</c:v>
                </c:pt>
                <c:pt idx="8">
                  <c:v>ORTALAMA</c:v>
                </c:pt>
              </c:strCache>
            </c:strRef>
          </c:cat>
          <c:val>
            <c:numRef>
              <c:f>'TABLE 2020'!$B$4:$J$4</c:f>
              <c:numCache>
                <c:formatCode>0%</c:formatCode>
                <c:ptCount val="9"/>
                <c:pt idx="0">
                  <c:v>0.56000000000000005</c:v>
                </c:pt>
                <c:pt idx="1">
                  <c:v>0.63</c:v>
                </c:pt>
                <c:pt idx="2">
                  <c:v>0.71</c:v>
                </c:pt>
                <c:pt idx="3">
                  <c:v>0.82</c:v>
                </c:pt>
                <c:pt idx="4">
                  <c:v>0.78</c:v>
                </c:pt>
                <c:pt idx="5">
                  <c:v>0.84705882352941175</c:v>
                </c:pt>
                <c:pt idx="6">
                  <c:v>0.78</c:v>
                </c:pt>
                <c:pt idx="7">
                  <c:v>0.78</c:v>
                </c:pt>
                <c:pt idx="8">
                  <c:v>0.73838235294117649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1E-4602-99C8-D23A0A0520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27392911"/>
        <c:axId val="1227396239"/>
      </c:barChart>
      <c:catAx>
        <c:axId val="1227392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7396239"/>
        <c:crosses val="autoZero"/>
        <c:auto val="1"/>
        <c:lblAlgn val="ctr"/>
        <c:lblOffset val="100"/>
        <c:noMultiLvlLbl val="0"/>
      </c:catAx>
      <c:valAx>
        <c:axId val="1227396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7392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19.01.2021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19.01.2021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9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F684-7ED6-4E25-99B3-6C7EE6714DA3}" type="datetime1">
              <a:rPr lang="tr-TR" smtClean="0"/>
              <a:t>19.01.2021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78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19.01.2021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400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19.01.2021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54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19.01.2021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09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19.01.2021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2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19.01.2021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52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19.01.2021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6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19.01.2021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0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19.01.2021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93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19.01.2021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81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19.01.2021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9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3645024"/>
            <a:ext cx="7772400" cy="1109985"/>
          </a:xfrm>
        </p:spPr>
        <p:txBody>
          <a:bodyPr>
            <a:no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2020 YILI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OCAK-ARALIK YGG SUNUMU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TANITIM, BASIN VE HALKLA İLİŞKİLER</a:t>
            </a:r>
            <a:r>
              <a:rPr lang="tr-TR" b="1" dirty="0" smtClean="0">
                <a:solidFill>
                  <a:srgbClr val="FF0000"/>
                </a:solidFill>
              </a:rPr>
              <a:t> SÜRECİ</a:t>
            </a: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/>
              <a:t>2</a:t>
            </a:r>
            <a:r>
              <a:rPr lang="en-US" b="1" dirty="0" smtClean="0"/>
              <a:t>1</a:t>
            </a:r>
            <a:r>
              <a:rPr lang="tr-TR" b="1" dirty="0" smtClean="0"/>
              <a:t>/01/202</a:t>
            </a:r>
            <a:r>
              <a:rPr lang="en-US" b="1" dirty="0" smtClean="0"/>
              <a:t>1</a:t>
            </a:r>
            <a:endParaRPr lang="tr-TR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</a:t>
            </a:fld>
            <a:endParaRPr lang="tr-TR" dirty="0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10</a:t>
            </a:fld>
            <a:endParaRPr lang="tr-TR"/>
          </a:p>
        </p:txBody>
      </p:sp>
      <p:sp>
        <p:nvSpPr>
          <p:cNvPr id="7" name="Metin kutusu 4"/>
          <p:cNvSpPr txBox="1"/>
          <p:nvPr/>
        </p:nvSpPr>
        <p:spPr>
          <a:xfrm>
            <a:off x="1979712" y="871845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10" t="28654" r="14575" b="11171"/>
          <a:stretch/>
        </p:blipFill>
        <p:spPr>
          <a:xfrm>
            <a:off x="50417" y="1640697"/>
            <a:ext cx="909358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4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11</a:t>
            </a:fld>
            <a:endParaRPr lang="tr-TR"/>
          </a:p>
        </p:txBody>
      </p:sp>
      <p:sp>
        <p:nvSpPr>
          <p:cNvPr id="7" name="Metin kutusu 4"/>
          <p:cNvSpPr txBox="1"/>
          <p:nvPr/>
        </p:nvSpPr>
        <p:spPr>
          <a:xfrm>
            <a:off x="1440880" y="2362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48" t="29151" r="15271" b="13203"/>
          <a:stretch/>
        </p:blipFill>
        <p:spPr>
          <a:xfrm>
            <a:off x="88675" y="1556792"/>
            <a:ext cx="888784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3" t="28544" r="15097" b="23000"/>
          <a:stretch/>
        </p:blipFill>
        <p:spPr>
          <a:xfrm>
            <a:off x="118801" y="2060848"/>
            <a:ext cx="8856980" cy="40324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12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371913"/>
            <a:ext cx="2736304" cy="576064"/>
          </a:xfrm>
          <a:prstGeom prst="rect">
            <a:avLst/>
          </a:prstGeom>
        </p:spPr>
      </p:pic>
      <p:sp>
        <p:nvSpPr>
          <p:cNvPr id="7" name="Metin kutusu 4"/>
          <p:cNvSpPr txBox="1">
            <a:spLocks noGrp="1"/>
          </p:cNvSpPr>
          <p:nvPr>
            <p:ph type="title"/>
          </p:nvPr>
        </p:nvSpPr>
        <p:spPr>
          <a:xfrm>
            <a:off x="2411760" y="94253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0092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13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1800" y="1326287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BİRİM </a:t>
            </a:r>
            <a:r>
              <a:rPr lang="en-US" b="1" dirty="0"/>
              <a:t>MEMNUNİYET </a:t>
            </a:r>
            <a:r>
              <a:rPr lang="en-US" b="1" dirty="0" smtClean="0"/>
              <a:t>ANKETİ </a:t>
            </a:r>
            <a:endParaRPr lang="en-US" b="1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912000"/>
              </p:ext>
            </p:extLst>
          </p:nvPr>
        </p:nvGraphicFramePr>
        <p:xfrm>
          <a:off x="107504" y="1744435"/>
          <a:ext cx="8712968" cy="4780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59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7" y="186746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GELEN ŞİKAYETLER VE SONUÇLARI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14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3272100"/>
            <a:ext cx="7704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Birimimize</a:t>
            </a:r>
            <a:r>
              <a:rPr lang="en-US" sz="3200" dirty="0" smtClean="0"/>
              <a:t> </a:t>
            </a:r>
            <a:r>
              <a:rPr lang="en-US" sz="3200" dirty="0" err="1" smtClean="0"/>
              <a:t>ait</a:t>
            </a:r>
            <a:r>
              <a:rPr lang="en-US" sz="3200" dirty="0" smtClean="0"/>
              <a:t> </a:t>
            </a:r>
            <a:r>
              <a:rPr lang="en-US" sz="3200" dirty="0" err="1" smtClean="0"/>
              <a:t>şikayet</a:t>
            </a:r>
            <a:r>
              <a:rPr lang="en-US" sz="3200" dirty="0" smtClean="0"/>
              <a:t> </a:t>
            </a:r>
            <a:r>
              <a:rPr lang="en-US" sz="3200" dirty="0" err="1" smtClean="0"/>
              <a:t>bulunmamaktadır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39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11760" y="563809"/>
            <a:ext cx="460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15</a:t>
            </a:fld>
            <a:endParaRPr lang="tr-TR" dirty="0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11575" y="128580"/>
            <a:ext cx="2736304" cy="57606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3"/>
          <a:srcRect l="1368" t="28059" r="70505" b="18366"/>
          <a:stretch/>
        </p:blipFill>
        <p:spPr>
          <a:xfrm>
            <a:off x="2165074" y="1299956"/>
            <a:ext cx="4824536" cy="5169148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4967929" y="6326043"/>
            <a:ext cx="2021681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*</a:t>
            </a:r>
            <a:r>
              <a:rPr lang="en-US" sz="1200" dirty="0" smtClean="0"/>
              <a:t>KYS </a:t>
            </a:r>
            <a:r>
              <a:rPr lang="en-US" sz="1200" dirty="0" err="1" smtClean="0"/>
              <a:t>İç</a:t>
            </a:r>
            <a:r>
              <a:rPr lang="en-US" sz="1200" dirty="0" smtClean="0"/>
              <a:t> </a:t>
            </a:r>
            <a:r>
              <a:rPr lang="en-US" sz="1200" dirty="0" err="1" smtClean="0"/>
              <a:t>Denetim</a:t>
            </a:r>
            <a:r>
              <a:rPr lang="en-US" sz="1200" dirty="0" smtClean="0"/>
              <a:t> </a:t>
            </a:r>
            <a:r>
              <a:rPr lang="en-US" sz="1200" dirty="0" err="1" smtClean="0"/>
              <a:t>Puanı</a:t>
            </a:r>
            <a:r>
              <a:rPr lang="en-US" sz="1200" dirty="0" smtClean="0"/>
              <a:t>: </a:t>
            </a:r>
            <a:r>
              <a:rPr lang="en-US" sz="1200" b="1" dirty="0" smtClean="0"/>
              <a:t>%91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119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944687"/>
            <a:ext cx="5927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DEĞİŞİKLİKLERİN YÖNETİMİ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5" name="Slayt Numarası Yer Tutucus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16</a:t>
            </a:fld>
            <a:endParaRPr lang="tr-TR"/>
          </a:p>
        </p:txBody>
      </p:sp>
      <p:pic>
        <p:nvPicPr>
          <p:cNvPr id="66" name="Resim 65"/>
          <p:cNvPicPr/>
          <p:nvPr/>
        </p:nvPicPr>
        <p:blipFill>
          <a:blip r:embed="rId2"/>
          <a:stretch>
            <a:fillRect/>
          </a:stretch>
        </p:blipFill>
        <p:spPr>
          <a:xfrm>
            <a:off x="134109" y="347886"/>
            <a:ext cx="2683094" cy="5444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93" t="27829" r="74289" b="17507"/>
          <a:stretch/>
        </p:blipFill>
        <p:spPr>
          <a:xfrm>
            <a:off x="2716400" y="1561866"/>
            <a:ext cx="3918435" cy="493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17</a:t>
            </a:fld>
            <a:endParaRPr lang="tr-TR"/>
          </a:p>
        </p:txBody>
      </p:sp>
      <p:sp>
        <p:nvSpPr>
          <p:cNvPr id="14" name="Metin kutusu 4"/>
          <p:cNvSpPr txBox="1"/>
          <p:nvPr/>
        </p:nvSpPr>
        <p:spPr>
          <a:xfrm>
            <a:off x="1691680" y="786733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DEĞİŞİKLİKLERİN YÖNETİMİ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Resim 65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75" t="28440" r="74768" b="15865"/>
          <a:stretch/>
        </p:blipFill>
        <p:spPr>
          <a:xfrm>
            <a:off x="2627784" y="1433064"/>
            <a:ext cx="4019221" cy="525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18</a:t>
            </a:fld>
            <a:endParaRPr lang="tr-TR"/>
          </a:p>
        </p:txBody>
      </p:sp>
      <p:sp>
        <p:nvSpPr>
          <p:cNvPr id="10" name="Dikdörtgen 5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SpPr/>
          <p:nvPr/>
        </p:nvSpPr>
        <p:spPr>
          <a:xfrm>
            <a:off x="4859338" y="8669338"/>
            <a:ext cx="144462" cy="107950"/>
          </a:xfrm>
          <a:prstGeom prst="rect">
            <a:avLst/>
          </a:prstGeom>
          <a:solidFill>
            <a:sysClr val="window" lastClr="FF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r-TR" sz="1100"/>
          </a:p>
        </p:txBody>
      </p:sp>
      <p:sp>
        <p:nvSpPr>
          <p:cNvPr id="11" name="Dikdörtgen 6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SpPr/>
          <p:nvPr/>
        </p:nvSpPr>
        <p:spPr>
          <a:xfrm>
            <a:off x="4859338" y="8837613"/>
            <a:ext cx="144462" cy="106362"/>
          </a:xfrm>
          <a:prstGeom prst="rect">
            <a:avLst/>
          </a:prstGeom>
          <a:solidFill>
            <a:sysClr val="window" lastClr="FF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r-TR" sz="1100"/>
          </a:p>
        </p:txBody>
      </p:sp>
      <p:sp>
        <p:nvSpPr>
          <p:cNvPr id="12" name="Dikdörtgen 7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SpPr/>
          <p:nvPr/>
        </p:nvSpPr>
        <p:spPr>
          <a:xfrm>
            <a:off x="4859338" y="9005888"/>
            <a:ext cx="144462" cy="106362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r-TR" sz="1100"/>
          </a:p>
        </p:txBody>
      </p:sp>
      <p:sp>
        <p:nvSpPr>
          <p:cNvPr id="14" name="Metin kutusu 4"/>
          <p:cNvSpPr txBox="1"/>
          <p:nvPr/>
        </p:nvSpPr>
        <p:spPr>
          <a:xfrm>
            <a:off x="1832112" y="707372"/>
            <a:ext cx="562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DEĞİŞİKLİKLERİN YÖNETİMİ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Resim 65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34" name="Dikdörtgen 7"/>
          <p:cNvSpPr/>
          <p:nvPr/>
        </p:nvSpPr>
        <p:spPr>
          <a:xfrm>
            <a:off x="4748213" y="8666163"/>
            <a:ext cx="144462" cy="106362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r-TR" sz="11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09" t="28303" r="74342" b="15842"/>
          <a:stretch/>
        </p:blipFill>
        <p:spPr>
          <a:xfrm>
            <a:off x="2684833" y="1340586"/>
            <a:ext cx="4126759" cy="53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88586" y="65902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 İHTİYACI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19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420649" y="2464520"/>
            <a:ext cx="8291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*</a:t>
            </a:r>
            <a:r>
              <a:rPr lang="en-US" sz="2400" dirty="0" err="1" smtClean="0"/>
              <a:t>İhtiyacımız</a:t>
            </a:r>
            <a:r>
              <a:rPr lang="en-US" sz="2400" dirty="0" smtClean="0"/>
              <a:t> </a:t>
            </a:r>
            <a:r>
              <a:rPr lang="en-US" sz="2400" dirty="0" err="1" smtClean="0"/>
              <a:t>olan</a:t>
            </a:r>
            <a:r>
              <a:rPr lang="en-US" sz="2400" dirty="0" smtClean="0"/>
              <a:t> </a:t>
            </a:r>
            <a:r>
              <a:rPr lang="en-US" sz="2400" dirty="0" err="1" smtClean="0"/>
              <a:t>kaynaklar</a:t>
            </a:r>
            <a:r>
              <a:rPr lang="en-US" sz="2400" dirty="0"/>
              <a:t> </a:t>
            </a:r>
            <a:r>
              <a:rPr lang="en-US" sz="2400" dirty="0" err="1" smtClean="0"/>
              <a:t>bildirilmiş</a:t>
            </a:r>
            <a:r>
              <a:rPr lang="en-US" sz="2400" dirty="0" smtClean="0"/>
              <a:t>, </a:t>
            </a:r>
            <a:r>
              <a:rPr lang="en-US" sz="2400" dirty="0" err="1" smtClean="0"/>
              <a:t>sipariş</a:t>
            </a:r>
            <a:r>
              <a:rPr lang="en-US" sz="2400" dirty="0" smtClean="0"/>
              <a:t> </a:t>
            </a:r>
            <a:r>
              <a:rPr lang="en-US" sz="2400" dirty="0" err="1" smtClean="0"/>
              <a:t>işlemleri</a:t>
            </a:r>
            <a:r>
              <a:rPr lang="en-US" sz="2400" dirty="0" smtClean="0"/>
              <a:t> </a:t>
            </a:r>
            <a:r>
              <a:rPr lang="en-US" sz="2400" dirty="0" err="1" smtClean="0"/>
              <a:t>devam</a:t>
            </a:r>
            <a:r>
              <a:rPr lang="en-US" sz="2400" dirty="0" smtClean="0"/>
              <a:t> </a:t>
            </a:r>
            <a:r>
              <a:rPr lang="en-US" sz="2400" dirty="0" err="1" smtClean="0"/>
              <a:t>etmektedir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5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97182" y="28650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068557"/>
              </p:ext>
            </p:extLst>
          </p:nvPr>
        </p:nvGraphicFramePr>
        <p:xfrm>
          <a:off x="323528" y="1627048"/>
          <a:ext cx="8640960" cy="47293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31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931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Güçlü/Fırsa</a:t>
                      </a:r>
                      <a:r>
                        <a:rPr lang="en-US" sz="2000" baseline="0" dirty="0" smtClean="0"/>
                        <a:t>t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baseline="0" dirty="0" smtClean="0"/>
                        <a:t>Tanımı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Durumu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G1- Eğitimli ve deneyimli personel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 (Hala güçlü)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3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G2-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Güçlü</a:t>
                      </a: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birim</a:t>
                      </a: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içi</a:t>
                      </a: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iletişim</a:t>
                      </a: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(Hala güçlü)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132571"/>
                  </a:ext>
                </a:extLst>
              </a:tr>
              <a:tr h="4868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G3-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Güleryüzlü</a:t>
                      </a: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personel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(Hala güçlü)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140028"/>
                  </a:ext>
                </a:extLst>
              </a:tr>
              <a:tr h="4868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G4- Basınla ilişkileri kuvvetli personel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(Hala güçlü)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933559"/>
                  </a:ext>
                </a:extLst>
              </a:tr>
              <a:tr h="4868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G5- Dinamik ve çözüm odaklı personel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(Hala güçlü)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61133"/>
                  </a:ext>
                </a:extLst>
              </a:tr>
              <a:tr h="41716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effectLst/>
                          <a:latin typeface="Arial Tur" panose="020B0604020202020204" pitchFamily="34" charset="0"/>
                        </a:rPr>
                        <a:t>G6- </a:t>
                      </a:r>
                      <a:r>
                        <a:rPr lang="en-US" sz="1000" b="0" i="0" u="none" strike="noStrike" dirty="0" err="1">
                          <a:effectLst/>
                          <a:latin typeface="Arial Tur" panose="020B0604020202020204" pitchFamily="34" charset="0"/>
                        </a:rPr>
                        <a:t>Rehber</a:t>
                      </a:r>
                      <a:r>
                        <a:rPr lang="en-US" sz="1000" b="0" i="0" u="none" strike="noStrike" dirty="0">
                          <a:effectLst/>
                          <a:latin typeface="Arial Tur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Arial Tur" panose="020B0604020202020204" pitchFamily="34" charset="0"/>
                        </a:rPr>
                        <a:t>öğretmenlerle</a:t>
                      </a:r>
                      <a:r>
                        <a:rPr lang="en-US" sz="1000" b="0" i="0" u="none" strike="noStrike" dirty="0">
                          <a:effectLst/>
                          <a:latin typeface="Arial Tur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Arial Tur" panose="020B0604020202020204" pitchFamily="34" charset="0"/>
                        </a:rPr>
                        <a:t>iyi</a:t>
                      </a:r>
                      <a:r>
                        <a:rPr lang="en-US" sz="1000" b="0" i="0" u="none" strike="noStrike" dirty="0">
                          <a:effectLst/>
                          <a:latin typeface="Arial Tur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Arial Tur" panose="020B0604020202020204" pitchFamily="34" charset="0"/>
                        </a:rPr>
                        <a:t>ilişki</a:t>
                      </a:r>
                      <a:r>
                        <a:rPr lang="en-US" sz="1000" b="0" i="0" u="none" strike="noStrike" dirty="0">
                          <a:effectLst/>
                          <a:latin typeface="Arial Tur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Arial Tur" panose="020B0604020202020204" pitchFamily="34" charset="0"/>
                        </a:rPr>
                        <a:t>içinde</a:t>
                      </a:r>
                      <a:r>
                        <a:rPr lang="en-US" sz="1000" b="0" i="0" u="none" strike="noStrike" dirty="0">
                          <a:effectLst/>
                          <a:latin typeface="Arial Tur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Arial Tur" panose="020B0604020202020204" pitchFamily="34" charset="0"/>
                        </a:rPr>
                        <a:t>olunması</a:t>
                      </a:r>
                      <a:r>
                        <a:rPr lang="en-US" sz="1000" b="0" i="0" u="none" strike="noStrike" dirty="0">
                          <a:effectLst/>
                          <a:latin typeface="Arial Tur" panose="020B0604020202020204" pitchFamily="34" charset="0"/>
                        </a:rPr>
                        <a:t> -F3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(Hala güçlü)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332056"/>
                  </a:ext>
                </a:extLst>
              </a:tr>
              <a:tr h="4868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F1-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Özel</a:t>
                      </a: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okul</a:t>
                      </a: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sayısının</a:t>
                      </a: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fazla</a:t>
                      </a: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olması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(Hala</a:t>
                      </a:r>
                      <a:r>
                        <a:rPr lang="en-US" sz="20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aseline="0" dirty="0" err="1" smtClean="0">
                          <a:sym typeface="Wingdings" panose="05000000000000000000" pitchFamily="2" charset="2"/>
                        </a:rPr>
                        <a:t>fırsat</a:t>
                      </a:r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)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108393"/>
                  </a:ext>
                </a:extLst>
              </a:tr>
              <a:tr h="4868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F2- İl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dışından</a:t>
                      </a: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gelen</a:t>
                      </a: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okul</a:t>
                      </a: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ziyareti</a:t>
                      </a: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talepleri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Wingdings" panose="05000000000000000000" pitchFamily="2" charset="2"/>
                        </a:rPr>
                        <a:t></a:t>
                      </a:r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en-US" sz="2000" dirty="0" err="1" smtClean="0">
                          <a:sym typeface="Wingdings" panose="05000000000000000000" pitchFamily="2" charset="2"/>
                        </a:rPr>
                        <a:t>Zayıfa</a:t>
                      </a:r>
                      <a:r>
                        <a:rPr lang="en-US" sz="20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dirty="0" err="1" smtClean="0">
                          <a:sym typeface="Wingdings" panose="05000000000000000000" pitchFamily="2" charset="2"/>
                        </a:rPr>
                        <a:t>döndü</a:t>
                      </a:r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 )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009509"/>
                  </a:ext>
                </a:extLst>
              </a:tr>
              <a:tr h="4868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F4-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Antalya'daki</a:t>
                      </a: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 ilk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vakıf</a:t>
                      </a: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üniversite</a:t>
                      </a: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olması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(Hala </a:t>
                      </a:r>
                      <a:r>
                        <a:rPr lang="en-US" sz="2000" dirty="0" err="1" smtClean="0">
                          <a:sym typeface="Wingdings" panose="05000000000000000000" pitchFamily="2" charset="2"/>
                        </a:rPr>
                        <a:t>fırsat</a:t>
                      </a:r>
                      <a:r>
                        <a:rPr lang="tr-TR" sz="2000" dirty="0" smtClean="0">
                          <a:sym typeface="Wingdings" panose="05000000000000000000" pitchFamily="2" charset="2"/>
                        </a:rPr>
                        <a:t>)</a:t>
                      </a:r>
                      <a:endParaRPr lang="tr-TR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160931"/>
                  </a:ext>
                </a:extLst>
              </a:tr>
            </a:tbl>
          </a:graphicData>
        </a:graphic>
      </p:graphicFrame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89539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117427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SÜREKLİ İYİLEŞTİRME ÖNERİLERİ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20</a:t>
            </a:fld>
            <a:endParaRPr lang="tr-TR"/>
          </a:p>
        </p:txBody>
      </p:sp>
      <p:sp>
        <p:nvSpPr>
          <p:cNvPr id="66" name="Metin kutusu 65"/>
          <p:cNvSpPr txBox="1"/>
          <p:nvPr/>
        </p:nvSpPr>
        <p:spPr>
          <a:xfrm>
            <a:off x="467544" y="2276872"/>
            <a:ext cx="8415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Tanıtım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süreci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kısmi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zamanlı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değil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süreklilik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arz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etmektedir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Reklam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tanıtım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çalışmalarının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sadece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Tercih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Döneminde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değil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yılın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diğer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zamanlarında</a:t>
            </a:r>
            <a:r>
              <a:rPr lang="en-US" sz="2000" b="1" dirty="0" smtClean="0"/>
              <a:t> da </a:t>
            </a:r>
            <a:r>
              <a:rPr lang="en-US" sz="2000" b="1" dirty="0" err="1" smtClean="0"/>
              <a:t>yapılması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gerekmektedir</a:t>
            </a:r>
            <a:r>
              <a:rPr lang="en-US" sz="2000" b="1" dirty="0" smtClean="0"/>
              <a:t>. </a:t>
            </a:r>
          </a:p>
        </p:txBody>
      </p:sp>
      <p:pic>
        <p:nvPicPr>
          <p:cNvPr id="67" name="Resim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843808"/>
            <a:ext cx="209380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Resim 64"/>
          <p:cNvPicPr/>
          <p:nvPr/>
        </p:nvPicPr>
        <p:blipFill>
          <a:blip r:embed="rId3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</a:t>
            </a:fld>
            <a:endParaRPr lang="tr-TR"/>
          </a:p>
        </p:txBody>
      </p:sp>
      <p:graphicFrame>
        <p:nvGraphicFramePr>
          <p:cNvPr id="5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550766"/>
              </p:ext>
            </p:extLst>
          </p:nvPr>
        </p:nvGraphicFramePr>
        <p:xfrm>
          <a:off x="549896" y="2204864"/>
          <a:ext cx="8136904" cy="34849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874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Zayıf/Tehdit </a:t>
                      </a:r>
                      <a:r>
                        <a:rPr lang="tr-TR" sz="2000" baseline="0" dirty="0" smtClean="0"/>
                        <a:t>Tanımı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Durumu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5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Z1-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Veli</a:t>
                      </a: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/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aday</a:t>
                      </a: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öğrenci</a:t>
                      </a: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ağırlamak</a:t>
                      </a: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için</a:t>
                      </a: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yeterli</a:t>
                      </a: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alan</a:t>
                      </a: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olmaması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tr-TR" sz="1800" dirty="0" smtClean="0">
                          <a:latin typeface="+mn-lt"/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tr-TR" sz="1800" baseline="0" dirty="0" smtClean="0">
                          <a:latin typeface="+mn-lt"/>
                          <a:sym typeface="Wingdings" panose="05000000000000000000" pitchFamily="2" charset="2"/>
                        </a:rPr>
                        <a:t>Güçlüye döndü)</a:t>
                      </a:r>
                      <a:endParaRPr lang="en-US" sz="1800" dirty="0" smtClean="0">
                        <a:latin typeface="+mn-lt"/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5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Z2-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Ayrı</a:t>
                      </a: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bir</a:t>
                      </a: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arşiv</a:t>
                      </a: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ve</a:t>
                      </a: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depolama</a:t>
                      </a: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alanının</a:t>
                      </a: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bulunmaması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tr-TR" sz="1800" dirty="0" smtClean="0">
                          <a:latin typeface="+mn-lt"/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sz="1800" dirty="0" err="1" smtClean="0">
                          <a:latin typeface="+mn-lt"/>
                          <a:sym typeface="Wingdings" panose="05000000000000000000" pitchFamily="2" charset="2"/>
                        </a:rPr>
                        <a:t>Güçlüye</a:t>
                      </a:r>
                      <a:r>
                        <a:rPr lang="en-US" sz="1800" baseline="0" dirty="0" smtClean="0">
                          <a:latin typeface="+mn-lt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baseline="0" dirty="0" err="1" smtClean="0">
                          <a:latin typeface="+mn-lt"/>
                          <a:sym typeface="Wingdings" panose="05000000000000000000" pitchFamily="2" charset="2"/>
                        </a:rPr>
                        <a:t>döndü</a:t>
                      </a:r>
                      <a:r>
                        <a:rPr lang="tr-TR" sz="1800" baseline="0" dirty="0" smtClean="0">
                          <a:latin typeface="+mn-lt"/>
                          <a:sym typeface="Wingdings" panose="05000000000000000000" pitchFamily="2" charset="2"/>
                        </a:rPr>
                        <a:t>)</a:t>
                      </a:r>
                      <a:endParaRPr lang="tr-TR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132571"/>
                  </a:ext>
                </a:extLst>
              </a:tr>
              <a:tr h="4755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Z3- Yeterli personel bulunmaması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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(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Şu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an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için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güçlü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140028"/>
                  </a:ext>
                </a:extLst>
              </a:tr>
              <a:tr h="406063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 dirty="0">
                          <a:effectLst/>
                          <a:latin typeface="Tahoma" panose="020B0604030504040204" pitchFamily="34" charset="0"/>
                        </a:rPr>
                        <a:t>T1- Bölgede başka vakıf üniversitelerinin olması - F5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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(Hala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tehdit-fırsat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933559"/>
                  </a:ext>
                </a:extLst>
              </a:tr>
              <a:tr h="406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T2- Aday öğrenci ilgisinin düşmesi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(Hala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tehdit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61133"/>
                  </a:ext>
                </a:extLst>
              </a:tr>
              <a:tr h="406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Tahoma" panose="020B0604030504040204" pitchFamily="34" charset="0"/>
                        </a:rPr>
                        <a:t>T3- Ekonomik Kriz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(Hala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tehdit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)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332056"/>
                  </a:ext>
                </a:extLst>
              </a:tr>
              <a:tr h="406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T4 - </a:t>
                      </a:r>
                      <a:r>
                        <a:rPr lang="en-US" sz="1000" b="0" i="0" u="none" strike="noStrike" dirty="0" err="1">
                          <a:effectLst/>
                          <a:latin typeface="Tahoma" panose="020B0604030504040204" pitchFamily="34" charset="0"/>
                        </a:rPr>
                        <a:t>Pandemi</a:t>
                      </a:r>
                      <a:r>
                        <a:rPr lang="en-US" sz="1000" b="0" i="0" u="none" strike="noStrike" dirty="0">
                          <a:effectLst/>
                          <a:latin typeface="Tahoma" panose="020B0604030504040204" pitchFamily="34" charset="0"/>
                        </a:rPr>
                        <a:t> - F6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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(Hala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tehdit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-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fırsat)</a:t>
                      </a:r>
                      <a:endParaRPr kumimoji="0" lang="tr-TR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375318"/>
                  </a:ext>
                </a:extLst>
              </a:tr>
            </a:tbl>
          </a:graphicData>
        </a:graphic>
      </p:graphicFrame>
      <p:sp>
        <p:nvSpPr>
          <p:cNvPr id="6" name="Metin kutusu 4"/>
          <p:cNvSpPr txBox="1"/>
          <p:nvPr/>
        </p:nvSpPr>
        <p:spPr>
          <a:xfrm>
            <a:off x="2195736" y="118762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8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907704" y="899959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700033"/>
              </p:ext>
            </p:extLst>
          </p:nvPr>
        </p:nvGraphicFramePr>
        <p:xfrm>
          <a:off x="683568" y="1675831"/>
          <a:ext cx="7920880" cy="46805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3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3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3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91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Paydaş</a:t>
                      </a:r>
                      <a:r>
                        <a:rPr lang="tr-TR" baseline="0" dirty="0" smtClean="0"/>
                        <a:t>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Paydaş Beklentisi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Karşılanma</a:t>
                      </a:r>
                      <a:r>
                        <a:rPr lang="tr-TR" baseline="0" dirty="0" smtClean="0"/>
                        <a:t> Durumu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TBHİ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Personeli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Görev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Sorumluluk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Zamanında ve Doğru Bilgi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4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Kısmi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Zamanlı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Üretme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Ücret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Verimli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Çalışma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Ortamı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Üretme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48098662"/>
                  </a:ext>
                </a:extLst>
              </a:tr>
              <a:tr h="312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Aday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Okul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hakında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detaylı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Doğru Bilgi Aktarımı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9194920"/>
                  </a:ext>
                </a:extLst>
              </a:tr>
              <a:tr h="213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Zengin etkinlikler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Etkinlik Materyali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83383001"/>
                  </a:ext>
                </a:extLst>
              </a:tr>
              <a:tr h="24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Liseler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Tanıtım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Protokolü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93261412"/>
                  </a:ext>
                </a:extLst>
              </a:tr>
              <a:tr h="189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Veliler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Alan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Doğru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Bilgilendirme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36824726"/>
                  </a:ext>
                </a:extLst>
              </a:tr>
              <a:tr h="2410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Sorumluluk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Uygunluk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Ortak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Projeler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86926886"/>
                  </a:ext>
                </a:extLst>
              </a:tr>
              <a:tr h="2232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Rehberlik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Araştırma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Merkezleri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Tanıtım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09027750"/>
                  </a:ext>
                </a:extLst>
              </a:tr>
              <a:tr h="2232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Sivil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Toplum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Kuruluşları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Tanıtım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99440210"/>
                  </a:ext>
                </a:extLst>
              </a:tr>
              <a:tr h="2232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Resmi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Kurumlar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Sorumluluk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38761046"/>
                  </a:ext>
                </a:extLst>
              </a:tr>
              <a:tr h="2232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Kurumlar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Sorumluluk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58572651"/>
                  </a:ext>
                </a:extLst>
              </a:tr>
              <a:tr h="2232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Medya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Reklam Basın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İşbirliği, Doğru ve Zamanında Bilgilendirme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48354083"/>
                  </a:ext>
                </a:extLst>
              </a:tr>
              <a:tr h="2232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Belediyeler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Reklam Basın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İşbirliği, Doğru ve Zamanında Bilgilendirme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3039575"/>
                  </a:ext>
                </a:extLst>
              </a:tr>
              <a:tr h="2232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Rektörlük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Talepler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Hızlı ve Doğru İşlem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92365129"/>
                  </a:ext>
                </a:extLst>
              </a:tr>
              <a:tr h="2875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Genel Sekreterlik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Talepler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Hızlı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Doğru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İşlem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1288553"/>
                  </a:ext>
                </a:extLst>
              </a:tr>
              <a:tr h="2219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İdari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Birimler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Talepler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Hızlı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Doğru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İşlem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Aktivitelerin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Tanıtımı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16793508"/>
                  </a:ext>
                </a:extLst>
              </a:tr>
              <a:tr h="22190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Birimler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Bölümler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hakkında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detaylı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tanıtım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Hızlı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Doğru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İşlem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78356189"/>
                  </a:ext>
                </a:extLst>
              </a:tr>
            </a:tbl>
          </a:graphicData>
        </a:graphic>
      </p:graphicFrame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4256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15616" y="836712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)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2736304" cy="57606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976" y="10031596"/>
            <a:ext cx="587337" cy="60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40" y="10532857"/>
            <a:ext cx="779435" cy="69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449" y="10018694"/>
            <a:ext cx="728651" cy="62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966" y="10556944"/>
            <a:ext cx="755147" cy="68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Resim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976" y="10026011"/>
            <a:ext cx="587337" cy="62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956" y="10527272"/>
            <a:ext cx="799308" cy="71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Resim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244" y="10012489"/>
            <a:ext cx="750731" cy="64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esim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761" y="10550740"/>
            <a:ext cx="777227" cy="71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Resim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167" y="11026076"/>
            <a:ext cx="483558" cy="42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1567" t="29776" r="33509" b="10764"/>
          <a:stretch/>
        </p:blipFill>
        <p:spPr>
          <a:xfrm>
            <a:off x="81957" y="2032632"/>
            <a:ext cx="9036496" cy="465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5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6</a:t>
            </a:fld>
            <a:endParaRPr lang="tr-TR"/>
          </a:p>
        </p:txBody>
      </p:sp>
      <p:sp>
        <p:nvSpPr>
          <p:cNvPr id="6" name="Metin kutusu 4"/>
          <p:cNvSpPr txBox="1"/>
          <p:nvPr/>
        </p:nvSpPr>
        <p:spPr>
          <a:xfrm>
            <a:off x="1907704" y="845957"/>
            <a:ext cx="590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95750"/>
            <a:ext cx="2736304" cy="576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50" t="28989" r="19157" b="9800"/>
          <a:stretch/>
        </p:blipFill>
        <p:spPr>
          <a:xfrm>
            <a:off x="179512" y="1766698"/>
            <a:ext cx="8734614" cy="458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907704" y="692696"/>
            <a:ext cx="6071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7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2736304" cy="576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27" t="31250" r="18410" b="9878"/>
          <a:stretch/>
        </p:blipFill>
        <p:spPr>
          <a:xfrm>
            <a:off x="101220" y="2132856"/>
            <a:ext cx="8946262" cy="369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979712" y="870953"/>
            <a:ext cx="5783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8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2736304" cy="5760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528" y="6488668"/>
            <a:ext cx="8568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800" b="1" dirty="0">
                <a:solidFill>
                  <a:srgbClr val="000000"/>
                </a:solidFill>
                <a:latin typeface="Calibri" panose="020F0502020204030204" pitchFamily="34" charset="0"/>
              </a:rPr>
              <a:t>PLAN NO: PD-FP-0001</a:t>
            </a:r>
            <a:r>
              <a:rPr lang="nn-NO" dirty="0"/>
              <a:t> </a:t>
            </a:r>
            <a:r>
              <a:rPr lang="nn-NO" sz="10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tr-TR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                                                                                                                                      </a:t>
            </a:r>
            <a:r>
              <a:rPr lang="nn-NO" dirty="0" smtClean="0"/>
              <a:t> </a:t>
            </a:r>
            <a:r>
              <a:rPr lang="nn-NO" sz="800" b="1" dirty="0">
                <a:solidFill>
                  <a:srgbClr val="000000"/>
                </a:solidFill>
                <a:latin typeface="Calibri" panose="020F0502020204030204" pitchFamily="34" charset="0"/>
              </a:rPr>
              <a:t>REFERANS DOKÜMANLAR</a:t>
            </a:r>
            <a:r>
              <a:rPr lang="nn-NO" dirty="0"/>
              <a:t> </a:t>
            </a:r>
            <a:r>
              <a:rPr lang="nn-NO" sz="10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nn-NO" dirty="0"/>
              <a:t> </a:t>
            </a:r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01" t="28318" r="18919" b="9219"/>
          <a:stretch/>
        </p:blipFill>
        <p:spPr>
          <a:xfrm>
            <a:off x="207622" y="1901983"/>
            <a:ext cx="893637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979712" y="870953"/>
            <a:ext cx="5783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9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2736304" cy="5760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528" y="6488668"/>
            <a:ext cx="8568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800" b="1" dirty="0">
                <a:solidFill>
                  <a:srgbClr val="000000"/>
                </a:solidFill>
                <a:latin typeface="Calibri" panose="020F0502020204030204" pitchFamily="34" charset="0"/>
              </a:rPr>
              <a:t>PLAN NO: PD-FP-0001</a:t>
            </a:r>
            <a:r>
              <a:rPr lang="nn-NO" dirty="0"/>
              <a:t> </a:t>
            </a:r>
            <a:r>
              <a:rPr lang="nn-NO" sz="10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tr-TR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                                                                                                                                      </a:t>
            </a:r>
            <a:r>
              <a:rPr lang="nn-NO" dirty="0" smtClean="0"/>
              <a:t> </a:t>
            </a:r>
            <a:r>
              <a:rPr lang="nn-NO" sz="800" b="1" dirty="0">
                <a:solidFill>
                  <a:srgbClr val="000000"/>
                </a:solidFill>
                <a:latin typeface="Calibri" panose="020F0502020204030204" pitchFamily="34" charset="0"/>
              </a:rPr>
              <a:t>REFERANS DOKÜMANLAR</a:t>
            </a:r>
            <a:r>
              <a:rPr lang="nn-NO" dirty="0"/>
              <a:t> </a:t>
            </a:r>
            <a:r>
              <a:rPr lang="nn-NO" sz="10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nn-NO" dirty="0"/>
              <a:t> 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12" t="28341" r="19125" b="11034"/>
          <a:stretch/>
        </p:blipFill>
        <p:spPr>
          <a:xfrm>
            <a:off x="24223" y="1916832"/>
            <a:ext cx="9031394" cy="38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5912</TotalTime>
  <Words>448</Words>
  <Application>Microsoft Office PowerPoint</Application>
  <PresentationFormat>On-screen Show (4:3)</PresentationFormat>
  <Paragraphs>137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Tur</vt:lpstr>
      <vt:lpstr>Calibri</vt:lpstr>
      <vt:lpstr>Tahoma</vt:lpstr>
      <vt:lpstr>Wingdings</vt:lpstr>
      <vt:lpstr>Ofis Teması</vt:lpstr>
      <vt:lpstr>2020 YILI  OCAK-ARALIK YGG SUNUMU TANITIM, BASIN VE HALKLA İLİŞKİLER SÜRECİ  21/01/2021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RİSK ANALİZİ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YILI  YGG SUNUMU    28.05.016</dc:title>
  <dc:creator>Banu Yuksel</dc:creator>
  <cp:lastModifiedBy>Sezin İrtem</cp:lastModifiedBy>
  <cp:revision>193</cp:revision>
  <dcterms:created xsi:type="dcterms:W3CDTF">2016-08-26T15:45:58Z</dcterms:created>
  <dcterms:modified xsi:type="dcterms:W3CDTF">2021-01-19T12:07:10Z</dcterms:modified>
</cp:coreProperties>
</file>