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sldIdLst>
    <p:sldId id="284" r:id="rId3"/>
    <p:sldId id="286" r:id="rId4"/>
    <p:sldId id="259" r:id="rId5"/>
    <p:sldId id="287" r:id="rId6"/>
    <p:sldId id="283" r:id="rId7"/>
    <p:sldId id="285" r:id="rId8"/>
    <p:sldId id="396" r:id="rId9"/>
    <p:sldId id="288" r:id="rId10"/>
    <p:sldId id="289" r:id="rId11"/>
    <p:sldId id="384" r:id="rId12"/>
    <p:sldId id="386" r:id="rId13"/>
    <p:sldId id="387" r:id="rId14"/>
    <p:sldId id="402" r:id="rId15"/>
    <p:sldId id="290" r:id="rId16"/>
    <p:sldId id="335" r:id="rId17"/>
    <p:sldId id="336" r:id="rId18"/>
    <p:sldId id="337" r:id="rId19"/>
    <p:sldId id="338" r:id="rId20"/>
    <p:sldId id="340" r:id="rId21"/>
    <p:sldId id="342" r:id="rId22"/>
    <p:sldId id="343" r:id="rId23"/>
    <p:sldId id="333" r:id="rId24"/>
    <p:sldId id="350" r:id="rId25"/>
    <p:sldId id="351" r:id="rId26"/>
    <p:sldId id="352" r:id="rId27"/>
    <p:sldId id="403" r:id="rId28"/>
    <p:sldId id="302" r:id="rId29"/>
    <p:sldId id="408" r:id="rId30"/>
    <p:sldId id="409" r:id="rId31"/>
    <p:sldId id="404" r:id="rId32"/>
    <p:sldId id="405" r:id="rId33"/>
    <p:sldId id="406" r:id="rId34"/>
    <p:sldId id="407" r:id="rId35"/>
    <p:sldId id="314" r:id="rId36"/>
    <p:sldId id="390" r:id="rId37"/>
    <p:sldId id="392" r:id="rId38"/>
    <p:sldId id="393" r:id="rId39"/>
    <p:sldId id="394" r:id="rId40"/>
    <p:sldId id="398" r:id="rId41"/>
    <p:sldId id="400" r:id="rId42"/>
    <p:sldId id="397" r:id="rId43"/>
    <p:sldId id="324" r:id="rId4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E7"/>
    <a:srgbClr val="FFE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434" autoAdjust="0"/>
  </p:normalViewPr>
  <p:slideViewPr>
    <p:cSldViewPr snapToGrid="0">
      <p:cViewPr varScale="1">
        <p:scale>
          <a:sx n="69" d="100"/>
          <a:sy n="69" d="100"/>
        </p:scale>
        <p:origin x="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ynep.demirez\Desktop\KAL&#304;TE%20SKS%202020\Haziran%20ay&#305;%20sks%20memnuniy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ynep.demirez\Desktop\KAL&#304;TE%20SKS%202020\Haziran%20ay&#305;%20sks%20memnuniy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eynep.demirez\Desktop\KAL&#304;TE%20SKS%202020\Haziran%20ay&#305;%20sks%20memnuniy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91796234739725E-2"/>
          <c:y val="0.10230656725149691"/>
          <c:w val="0.81874468845927006"/>
          <c:h val="0.455499054238331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'akademik-grafik analizi'!$A$1:$G$1</c:f>
              <c:strCache>
                <c:ptCount val="7"/>
                <c:pt idx="0">
                  <c:v>1 - SKS çalışanlarına kolay erişim sağlarım. / I have convenient access to the HCS staff  </c:v>
                </c:pt>
                <c:pt idx="1">
                  <c:v>2 - SKS yöneticisine kolay erişim sağlarım. / I have convenient access to the HCS administrator.  </c:v>
                </c:pt>
                <c:pt idx="2">
                  <c:v>3 - SKS yöneticisinin soru/sorun ve taleplere karşı üslup ve yaklaşımlarından memnunum. / I am satisfied with the way the HCS administrator approaches problems, questions and demands.</c:v>
                </c:pt>
                <c:pt idx="3">
                  <c:v>4 - SKS çalışanlarının soru/sorun ve taleplere karşı üslup ve yaklaşımlarından memnunum. / I am satisfied with the way the HCS staff members approach problems, questions and demands.  </c:v>
                </c:pt>
                <c:pt idx="4">
                  <c:v>5 - Talep ettiğimiz hizmetler için hızlı ve doğru çözümler üretir/bilgilendirir. / They produce quick and accurate solutions, and inform us regarding the services we demand.  </c:v>
                </c:pt>
                <c:pt idx="5">
                  <c:v>6 - SKS'nin kampüs içi konumundan memnunum. / I am satisfied with the location of the HCS within the campus.  </c:v>
                </c:pt>
                <c:pt idx="6">
                  <c:v>Ortalama</c:v>
                </c:pt>
              </c:strCache>
            </c:strRef>
          </c:cat>
          <c:val>
            <c:numRef>
              <c:f>'akademik-grafik analizi'!$A$2:$G$2</c:f>
              <c:numCache>
                <c:formatCode>0%</c:formatCode>
                <c:ptCount val="7"/>
                <c:pt idx="0">
                  <c:v>0.86363636363636365</c:v>
                </c:pt>
                <c:pt idx="1">
                  <c:v>0.84545454545454546</c:v>
                </c:pt>
                <c:pt idx="2">
                  <c:v>0.84545454545454546</c:v>
                </c:pt>
                <c:pt idx="3">
                  <c:v>0.84545454545454546</c:v>
                </c:pt>
                <c:pt idx="4">
                  <c:v>0.8545454545454545</c:v>
                </c:pt>
                <c:pt idx="5">
                  <c:v>0.86363636363636365</c:v>
                </c:pt>
                <c:pt idx="6">
                  <c:v>0.85303030303030303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04-4968-85B8-2AAC450F67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6741472"/>
        <c:axId val="136841296"/>
      </c:barChart>
      <c:catAx>
        <c:axId val="13674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6841296"/>
        <c:crosses val="autoZero"/>
        <c:auto val="1"/>
        <c:lblAlgn val="ctr"/>
        <c:lblOffset val="100"/>
        <c:noMultiLvlLbl val="0"/>
      </c:catAx>
      <c:valAx>
        <c:axId val="13684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674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95634451202855"/>
          <c:y val="9.01761740214128E-2"/>
          <c:w val="0.81874468845927006"/>
          <c:h val="0.455499054238331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'idari-grafik analizi'!$A$1:$G$1</c:f>
              <c:strCache>
                <c:ptCount val="7"/>
                <c:pt idx="0">
                  <c:v>1 - SKS çalışanlarına kolay erişim sağlarım. / I have convenient access to the HCS staff  </c:v>
                </c:pt>
                <c:pt idx="1">
                  <c:v>2 - SKS yöneticisine kolay erişim sağlarım. / I have convenient access to the HCS administrator.  </c:v>
                </c:pt>
                <c:pt idx="2">
                  <c:v>3 - SKS yöneticisinin soru/sorun ve taleplere karşı üslup ve yaklaşımlarından memnunum. / I am satisfied with the way the HCS administrator approaches problems, questions and demands.</c:v>
                </c:pt>
                <c:pt idx="3">
                  <c:v>4 - SKS çalışanlarının soru/sorun ve taleplere karşı üslup ve yaklaşımlarından memnunum. / I am satisfied with the way the HCS staff members approach problems, questions and demands.  </c:v>
                </c:pt>
                <c:pt idx="4">
                  <c:v>5 - Talep ettiğimiz hizmetler için hızlı ve doğru çözümler üretir/bilgilendirir. / They produce quick and accurate solutions, and inform us regarding the services we demand.  </c:v>
                </c:pt>
                <c:pt idx="5">
                  <c:v>6 - SKS'nin kampüs içi konumundan memnunum. / I am satisfied with the location of the HCS within the campus.  </c:v>
                </c:pt>
                <c:pt idx="6">
                  <c:v>Ortalama</c:v>
                </c:pt>
              </c:strCache>
            </c:strRef>
          </c:cat>
          <c:val>
            <c:numRef>
              <c:f>'idari-grafik analizi'!$A$2:$G$2</c:f>
              <c:numCache>
                <c:formatCode>0%</c:formatCode>
                <c:ptCount val="7"/>
                <c:pt idx="0">
                  <c:v>0.88387096774193541</c:v>
                </c:pt>
                <c:pt idx="1">
                  <c:v>0.90967741935483881</c:v>
                </c:pt>
                <c:pt idx="2">
                  <c:v>0.88387096774193541</c:v>
                </c:pt>
                <c:pt idx="3">
                  <c:v>0.89032258064516123</c:v>
                </c:pt>
                <c:pt idx="4">
                  <c:v>0.84666666666666668</c:v>
                </c:pt>
                <c:pt idx="5">
                  <c:v>0.82580645161290323</c:v>
                </c:pt>
                <c:pt idx="6">
                  <c:v>0.88558690630771486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F9-4988-9CB2-A510EE3F0B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7312288"/>
        <c:axId val="137316928"/>
      </c:barChart>
      <c:catAx>
        <c:axId val="13731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7316928"/>
        <c:crosses val="autoZero"/>
        <c:auto val="1"/>
        <c:lblAlgn val="ctr"/>
        <c:lblOffset val="100"/>
        <c:noMultiLvlLbl val="0"/>
      </c:catAx>
      <c:valAx>
        <c:axId val="13731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731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11895634451202855"/>
          <c:y val="9.01761740214128E-2"/>
          <c:w val="0.81874468845927006"/>
          <c:h val="0.455499054238331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'ÖĞRENCİ MEMNUNİYET-GRAFİK ANALİ'!$A$1:$G$1</c:f>
              <c:strCache>
                <c:ptCount val="7"/>
                <c:pt idx="0">
                  <c:v>1 - İdari personelin öğrencilere karşı tutum ve davranışları olumludur. / The general attitude of the administrative staff towards students is positive.  </c:v>
                </c:pt>
                <c:pt idx="1">
                  <c:v>2 - İlgi ve yeteneklerime uygun kulüp etkinlikleri bulunmaktadır. / There are community activities suitable for my interests and abilities.     </c:v>
                </c:pt>
                <c:pt idx="2">
                  <c:v>3 - Kültürel ve sanatsal etkinlikler yeterlidir. / Cultural and artistic activities are adequate.  </c:v>
                </c:pt>
                <c:pt idx="3">
                  <c:v>4 - Sportif etkinlikler yeterlidir. / Sports activities are adequate.</c:v>
                </c:pt>
                <c:pt idx="4">
                  <c:v>5 - Talep ettiğimiz hizmetler için hızlı ve doğru çözümler üretir/bilgilendirir. / They produce quick and accurate solutions, and inform us regarding the services we demand.  </c:v>
                </c:pt>
                <c:pt idx="5">
                  <c:v>6 - SKS'nin kampüs içi konumundan memnunum. / I am satisfied with the location of the HCS within the campus.  </c:v>
                </c:pt>
                <c:pt idx="6">
                  <c:v>Ortalama</c:v>
                </c:pt>
              </c:strCache>
            </c:strRef>
          </c:cat>
          <c:val>
            <c:numRef>
              <c:f>'ÖĞRENCİ MEMNUNİYET-GRAFİK ANALİ'!$A$2:$G$2</c:f>
              <c:numCache>
                <c:formatCode>0%</c:formatCode>
                <c:ptCount val="7"/>
                <c:pt idx="0">
                  <c:v>0.86349206349206342</c:v>
                </c:pt>
                <c:pt idx="1">
                  <c:v>0.75555555555555554</c:v>
                </c:pt>
                <c:pt idx="2">
                  <c:v>0.73650793650793644</c:v>
                </c:pt>
                <c:pt idx="3">
                  <c:v>0.71746031746031746</c:v>
                </c:pt>
                <c:pt idx="4">
                  <c:v>0.81904761904761902</c:v>
                </c:pt>
                <c:pt idx="5">
                  <c:v>0.74603174603174605</c:v>
                </c:pt>
                <c:pt idx="6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9-4E9C-81A8-958C5A62C2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852352"/>
        <c:axId val="205829280"/>
      </c:barChart>
      <c:catAx>
        <c:axId val="20585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5829280"/>
        <c:crosses val="autoZero"/>
        <c:auto val="1"/>
        <c:lblAlgn val="ctr"/>
        <c:lblOffset val="100"/>
        <c:noMultiLvlLbl val="0"/>
      </c:catAx>
      <c:valAx>
        <c:axId val="20582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585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373A3-FE87-4FE7-B913-166F39571491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AF2FF-2B40-4E5E-A8A6-03A085E19B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9375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AF2FF-2B40-4E5E-A8A6-03A085E19BD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7756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AF2FF-2B40-4E5E-A8A6-03A085E19BDA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3185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AF2FF-2B40-4E5E-A8A6-03A085E19BD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8312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AF2FF-2B40-4E5E-A8A6-03A085E19BDA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6090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AF2FF-2B40-4E5E-A8A6-03A085E19BDA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6085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AF2FF-2B40-4E5E-A8A6-03A085E19BDA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1056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AF2FF-2B40-4E5E-A8A6-03A085E19BDA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6780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AF2FF-2B40-4E5E-A8A6-03A085E19BDA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9293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AF2FF-2B40-4E5E-A8A6-03A085E19BD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934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AF2FF-2B40-4E5E-A8A6-03A085E19BD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809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2280-4341-4364-801D-035AE9D87EB5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3811-9E37-4F78-A53E-0621E47758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518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2280-4341-4364-801D-035AE9D87EB5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3811-9E37-4F78-A53E-0621E47758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985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2280-4341-4364-801D-035AE9D87EB5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3811-9E37-4F78-A53E-0621E47758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1396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Kalite bir yaşam tarzıdır.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7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Kalite bir yaşam tarzıdır.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13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Kalite bir yaşam tarzıdır.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Kalite bir yaşam tarzıdır.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29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Kalite bir yaşam tarzıdır.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8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Kalite bir yaşam tarzıdır.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92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Kalite bir yaşam tarzıdır.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65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Kalite bir yaşam tarzıdır.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2280-4341-4364-801D-035AE9D87EB5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3811-9E37-4F78-A53E-0621E47758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2343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Kalite bir yaşam tarzıdır.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4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F684-7ED6-4E25-99B3-6C7EE6714DA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Kalite bir yaşam tarzıdır.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45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Kalite bir yaşam tarzıdır.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2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2280-4341-4364-801D-035AE9D87EB5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3811-9E37-4F78-A53E-0621E47758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072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2280-4341-4364-801D-035AE9D87EB5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3811-9E37-4F78-A53E-0621E47758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844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2280-4341-4364-801D-035AE9D87EB5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3811-9E37-4F78-A53E-0621E47758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183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2280-4341-4364-801D-035AE9D87EB5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3811-9E37-4F78-A53E-0621E47758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846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2280-4341-4364-801D-035AE9D87EB5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3811-9E37-4F78-A53E-0621E47758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021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2280-4341-4364-801D-035AE9D87EB5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3811-9E37-4F78-A53E-0621E47758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467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2280-4341-4364-801D-035AE9D87EB5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3811-9E37-4F78-A53E-0621E47758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570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32280-4341-4364-801D-035AE9D87EB5}" type="datetimeFigureOut">
              <a:rPr lang="tr-TR" smtClean="0"/>
              <a:t>20.01.2021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43811-9E37-4F78-A53E-0621E47758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61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20.01.2021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Kalite bir yaşam tarzıdır.</a:t>
            </a: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5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8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279576" y="3645025"/>
            <a:ext cx="7772400" cy="1109985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2020 </a:t>
            </a:r>
            <a:r>
              <a:rPr lang="tr-TR" b="1" dirty="0" smtClean="0">
                <a:solidFill>
                  <a:srgbClr val="FF0000"/>
                </a:solidFill>
              </a:rPr>
              <a:t>YILI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YGG SUNUMU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/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SKS SÜRECİ</a:t>
            </a: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 smtClean="0"/>
              <a:t>21/01/2020</a:t>
            </a:r>
            <a:endParaRPr lang="tr-TR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Resim 3"/>
          <p:cNvPicPr/>
          <p:nvPr/>
        </p:nvPicPr>
        <p:blipFill>
          <a:blip r:embed="rId3"/>
          <a:stretch>
            <a:fillRect/>
          </a:stretch>
        </p:blipFill>
        <p:spPr>
          <a:xfrm>
            <a:off x="1775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927648" y="332657"/>
            <a:ext cx="6885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4"/>
          <a:stretch>
            <a:fillRect/>
          </a:stretch>
        </p:blipFill>
        <p:spPr>
          <a:xfrm>
            <a:off x="191344" y="188640"/>
            <a:ext cx="2736304" cy="576064"/>
          </a:xfrm>
          <a:prstGeom prst="rect">
            <a:avLst/>
          </a:prstGeom>
        </p:spPr>
      </p:pic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498855"/>
              </p:ext>
            </p:extLst>
          </p:nvPr>
        </p:nvGraphicFramePr>
        <p:xfrm>
          <a:off x="175292" y="1607127"/>
          <a:ext cx="11797690" cy="4749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Çalışma Sayfası" r:id="rId5" imgW="14128910" imgH="3937044" progId="Excel.Sheet.12">
                  <p:embed/>
                </p:oleObj>
              </mc:Choice>
              <mc:Fallback>
                <p:oleObj name="Çalışma Sayfası" r:id="rId5" imgW="14128910" imgH="39370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92" y="1607127"/>
                        <a:ext cx="11797690" cy="4749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41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927648" y="332657"/>
            <a:ext cx="6885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44" y="188640"/>
            <a:ext cx="2736304" cy="576064"/>
          </a:xfrm>
          <a:prstGeom prst="rect">
            <a:avLst/>
          </a:prstGeom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502633"/>
              </p:ext>
            </p:extLst>
          </p:nvPr>
        </p:nvGraphicFramePr>
        <p:xfrm>
          <a:off x="191344" y="1635578"/>
          <a:ext cx="11428002" cy="4618180"/>
        </p:xfrm>
        <a:graphic>
          <a:graphicData uri="http://schemas.openxmlformats.org/drawingml/2006/table">
            <a:tbl>
              <a:tblPr/>
              <a:tblGrid>
                <a:gridCol w="521780">
                  <a:extLst>
                    <a:ext uri="{9D8B030D-6E8A-4147-A177-3AD203B41FA5}">
                      <a16:colId xmlns:a16="http://schemas.microsoft.com/office/drawing/2014/main" val="48617106"/>
                    </a:ext>
                  </a:extLst>
                </a:gridCol>
                <a:gridCol w="2936291">
                  <a:extLst>
                    <a:ext uri="{9D8B030D-6E8A-4147-A177-3AD203B41FA5}">
                      <a16:colId xmlns:a16="http://schemas.microsoft.com/office/drawing/2014/main" val="3588533550"/>
                    </a:ext>
                  </a:extLst>
                </a:gridCol>
                <a:gridCol w="521780">
                  <a:extLst>
                    <a:ext uri="{9D8B030D-6E8A-4147-A177-3AD203B41FA5}">
                      <a16:colId xmlns:a16="http://schemas.microsoft.com/office/drawing/2014/main" val="1858439313"/>
                    </a:ext>
                  </a:extLst>
                </a:gridCol>
                <a:gridCol w="613859">
                  <a:extLst>
                    <a:ext uri="{9D8B030D-6E8A-4147-A177-3AD203B41FA5}">
                      <a16:colId xmlns:a16="http://schemas.microsoft.com/office/drawing/2014/main" val="3954875038"/>
                    </a:ext>
                  </a:extLst>
                </a:gridCol>
                <a:gridCol w="552474">
                  <a:extLst>
                    <a:ext uri="{9D8B030D-6E8A-4147-A177-3AD203B41FA5}">
                      <a16:colId xmlns:a16="http://schemas.microsoft.com/office/drawing/2014/main" val="319784791"/>
                    </a:ext>
                  </a:extLst>
                </a:gridCol>
                <a:gridCol w="409239">
                  <a:extLst>
                    <a:ext uri="{9D8B030D-6E8A-4147-A177-3AD203B41FA5}">
                      <a16:colId xmlns:a16="http://schemas.microsoft.com/office/drawing/2014/main" val="367769202"/>
                    </a:ext>
                  </a:extLst>
                </a:gridCol>
                <a:gridCol w="368315">
                  <a:extLst>
                    <a:ext uri="{9D8B030D-6E8A-4147-A177-3AD203B41FA5}">
                      <a16:colId xmlns:a16="http://schemas.microsoft.com/office/drawing/2014/main" val="956350134"/>
                    </a:ext>
                  </a:extLst>
                </a:gridCol>
                <a:gridCol w="409239">
                  <a:extLst>
                    <a:ext uri="{9D8B030D-6E8A-4147-A177-3AD203B41FA5}">
                      <a16:colId xmlns:a16="http://schemas.microsoft.com/office/drawing/2014/main" val="503438635"/>
                    </a:ext>
                  </a:extLst>
                </a:gridCol>
                <a:gridCol w="378546">
                  <a:extLst>
                    <a:ext uri="{9D8B030D-6E8A-4147-A177-3AD203B41FA5}">
                      <a16:colId xmlns:a16="http://schemas.microsoft.com/office/drawing/2014/main" val="3345643881"/>
                    </a:ext>
                  </a:extLst>
                </a:gridCol>
                <a:gridCol w="419469">
                  <a:extLst>
                    <a:ext uri="{9D8B030D-6E8A-4147-A177-3AD203B41FA5}">
                      <a16:colId xmlns:a16="http://schemas.microsoft.com/office/drawing/2014/main" val="1927957914"/>
                    </a:ext>
                  </a:extLst>
                </a:gridCol>
                <a:gridCol w="439931">
                  <a:extLst>
                    <a:ext uri="{9D8B030D-6E8A-4147-A177-3AD203B41FA5}">
                      <a16:colId xmlns:a16="http://schemas.microsoft.com/office/drawing/2014/main" val="387708997"/>
                    </a:ext>
                  </a:extLst>
                </a:gridCol>
                <a:gridCol w="378546">
                  <a:extLst>
                    <a:ext uri="{9D8B030D-6E8A-4147-A177-3AD203B41FA5}">
                      <a16:colId xmlns:a16="http://schemas.microsoft.com/office/drawing/2014/main" val="417790792"/>
                    </a:ext>
                  </a:extLst>
                </a:gridCol>
                <a:gridCol w="521780">
                  <a:extLst>
                    <a:ext uri="{9D8B030D-6E8A-4147-A177-3AD203B41FA5}">
                      <a16:colId xmlns:a16="http://schemas.microsoft.com/office/drawing/2014/main" val="669204622"/>
                    </a:ext>
                  </a:extLst>
                </a:gridCol>
                <a:gridCol w="337622">
                  <a:extLst>
                    <a:ext uri="{9D8B030D-6E8A-4147-A177-3AD203B41FA5}">
                      <a16:colId xmlns:a16="http://schemas.microsoft.com/office/drawing/2014/main" val="2422323132"/>
                    </a:ext>
                  </a:extLst>
                </a:gridCol>
                <a:gridCol w="317160">
                  <a:extLst>
                    <a:ext uri="{9D8B030D-6E8A-4147-A177-3AD203B41FA5}">
                      <a16:colId xmlns:a16="http://schemas.microsoft.com/office/drawing/2014/main" val="1688258958"/>
                    </a:ext>
                  </a:extLst>
                </a:gridCol>
                <a:gridCol w="388778">
                  <a:extLst>
                    <a:ext uri="{9D8B030D-6E8A-4147-A177-3AD203B41FA5}">
                      <a16:colId xmlns:a16="http://schemas.microsoft.com/office/drawing/2014/main" val="476662680"/>
                    </a:ext>
                  </a:extLst>
                </a:gridCol>
                <a:gridCol w="409239">
                  <a:extLst>
                    <a:ext uri="{9D8B030D-6E8A-4147-A177-3AD203B41FA5}">
                      <a16:colId xmlns:a16="http://schemas.microsoft.com/office/drawing/2014/main" val="720923452"/>
                    </a:ext>
                  </a:extLst>
                </a:gridCol>
                <a:gridCol w="511549">
                  <a:extLst>
                    <a:ext uri="{9D8B030D-6E8A-4147-A177-3AD203B41FA5}">
                      <a16:colId xmlns:a16="http://schemas.microsoft.com/office/drawing/2014/main" val="74514404"/>
                    </a:ext>
                  </a:extLst>
                </a:gridCol>
                <a:gridCol w="552474">
                  <a:extLst>
                    <a:ext uri="{9D8B030D-6E8A-4147-A177-3AD203B41FA5}">
                      <a16:colId xmlns:a16="http://schemas.microsoft.com/office/drawing/2014/main" val="1577883576"/>
                    </a:ext>
                  </a:extLst>
                </a:gridCol>
                <a:gridCol w="439931">
                  <a:extLst>
                    <a:ext uri="{9D8B030D-6E8A-4147-A177-3AD203B41FA5}">
                      <a16:colId xmlns:a16="http://schemas.microsoft.com/office/drawing/2014/main" val="350194015"/>
                    </a:ext>
                  </a:extLst>
                </a:gridCol>
              </a:tblGrid>
              <a:tr h="204646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SÜREÇ ADI:KALİTE VE ŞİKAYET YÖNETİMİ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Süreç 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2020 GERÇEKLEŞEN GÖSTERGELERİ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Toplam/           Ortalama </a:t>
                      </a:r>
                      <a:b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(% - Adet - Gün - Kişi - TL)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Başarı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DF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998360"/>
                  </a:ext>
                </a:extLst>
              </a:tr>
              <a:tr h="197824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381593"/>
                  </a:ext>
                </a:extLst>
              </a:tr>
              <a:tr h="58665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Sıra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Performans Kriteri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İlgili Olduğu Stratejik Faaliyet 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2019 Gerçekleşen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6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2020 Hedef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Ocak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EEE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Şubat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Mart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Nisan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Mayıs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Haziran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Temmuz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Ağustos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Eylül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Ekim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Kasım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Aralık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53638"/>
                  </a:ext>
                </a:extLst>
              </a:tr>
              <a:tr h="39906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Kullanıcı Memnuniyet Oranı (Mini Golf Sahası)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1.7.21.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37210"/>
                  </a:ext>
                </a:extLst>
              </a:tr>
              <a:tr h="49115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Mentorlük Hizmeti Memnuniyet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339021"/>
                  </a:ext>
                </a:extLst>
              </a:tr>
              <a:tr h="90044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Memnuniyet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1.12.3.-1.12.4.-1.12.5.-1.12.6.-1.12.7.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49734"/>
                  </a:ext>
                </a:extLst>
              </a:tr>
              <a:tr h="43999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İhtiyaç Sahibi Öğrenci Memnuniyet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1.12.8.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122848"/>
                  </a:ext>
                </a:extLst>
              </a:tr>
              <a:tr h="59347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Hata Sayısı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1.3.1.-1.3.3.-1.3.5.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196345"/>
                  </a:ext>
                </a:extLst>
              </a:tr>
              <a:tr h="59347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Düzeltici Faaliyet Kapanma Hızı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1.3.1.-1.3.3.-1.3.5.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689266"/>
                  </a:ext>
                </a:extLst>
              </a:tr>
              <a:tr h="21146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Azaltma Oranı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1.3.1.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%372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207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4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927648" y="332657"/>
            <a:ext cx="6885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4"/>
          <a:stretch>
            <a:fillRect/>
          </a:stretch>
        </p:blipFill>
        <p:spPr>
          <a:xfrm>
            <a:off x="191344" y="150139"/>
            <a:ext cx="2736304" cy="576064"/>
          </a:xfrm>
          <a:prstGeom prst="rect">
            <a:avLst/>
          </a:prstGeom>
        </p:spPr>
      </p:pic>
      <p:graphicFrame>
        <p:nvGraphicFramePr>
          <p:cNvPr id="8" name="Nesne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265369"/>
              </p:ext>
            </p:extLst>
          </p:nvPr>
        </p:nvGraphicFramePr>
        <p:xfrm>
          <a:off x="191344" y="1597891"/>
          <a:ext cx="11441589" cy="4658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Çalışma Sayfası" r:id="rId5" imgW="14128910" imgH="2304919" progId="Excel.Sheet.12">
                  <p:embed/>
                </p:oleObj>
              </mc:Choice>
              <mc:Fallback>
                <p:oleObj name="Çalışma Sayfası" r:id="rId5" imgW="14128910" imgH="230491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344" y="1597891"/>
                        <a:ext cx="11441589" cy="4658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252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927648" y="332657"/>
            <a:ext cx="6885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4"/>
          <a:stretch>
            <a:fillRect/>
          </a:stretch>
        </p:blipFill>
        <p:spPr>
          <a:xfrm>
            <a:off x="191344" y="150139"/>
            <a:ext cx="2736304" cy="576064"/>
          </a:xfrm>
          <a:prstGeom prst="rect">
            <a:avLst/>
          </a:prstGeom>
        </p:spPr>
      </p:pic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358674"/>
              </p:ext>
            </p:extLst>
          </p:nvPr>
        </p:nvGraphicFramePr>
        <p:xfrm>
          <a:off x="191344" y="1607128"/>
          <a:ext cx="11744822" cy="4749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Çalışma Sayfası" r:id="rId5" imgW="14128910" imgH="3778206" progId="Excel.Sheet.12">
                  <p:embed/>
                </p:oleObj>
              </mc:Choice>
              <mc:Fallback>
                <p:oleObj name="Çalışma Sayfası" r:id="rId5" imgW="14128910" imgH="37782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344" y="1607128"/>
                        <a:ext cx="11744822" cy="4749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66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27738" y="477673"/>
            <a:ext cx="687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241433" y="137818"/>
            <a:ext cx="2736304" cy="576064"/>
          </a:xfrm>
          <a:prstGeom prst="rect">
            <a:avLst/>
          </a:prstGeom>
        </p:spPr>
      </p:pic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235050"/>
              </p:ext>
            </p:extLst>
          </p:nvPr>
        </p:nvGraphicFramePr>
        <p:xfrm>
          <a:off x="157018" y="1124004"/>
          <a:ext cx="11553970" cy="5232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Çalışma Sayfası" r:id="rId4" imgW="14154162" imgH="6057900" progId="Excel.Sheet.12">
                  <p:embed/>
                </p:oleObj>
              </mc:Choice>
              <mc:Fallback>
                <p:oleObj name="Çalışma Sayfası" r:id="rId4" imgW="14154162" imgH="6057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7018" y="1124004"/>
                        <a:ext cx="11553970" cy="5232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50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27738" y="477673"/>
            <a:ext cx="687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241433" y="137818"/>
            <a:ext cx="2736304" cy="576064"/>
          </a:xfrm>
          <a:prstGeom prst="rect">
            <a:avLst/>
          </a:prstGeom>
        </p:spPr>
      </p:pic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061216"/>
              </p:ext>
            </p:extLst>
          </p:nvPr>
        </p:nvGraphicFramePr>
        <p:xfrm>
          <a:off x="241433" y="1124004"/>
          <a:ext cx="11340967" cy="5271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Çalışma Sayfası" r:id="rId4" imgW="14154162" imgH="6578556" progId="Excel.Sheet.12">
                  <p:embed/>
                </p:oleObj>
              </mc:Choice>
              <mc:Fallback>
                <p:oleObj name="Çalışma Sayfası" r:id="rId4" imgW="14154162" imgH="65785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433" y="1124004"/>
                        <a:ext cx="11340967" cy="5271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9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27738" y="477673"/>
            <a:ext cx="687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241433" y="137818"/>
            <a:ext cx="2736304" cy="576064"/>
          </a:xfrm>
          <a:prstGeom prst="rect">
            <a:avLst/>
          </a:prstGeom>
        </p:spPr>
      </p:pic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206549"/>
              </p:ext>
            </p:extLst>
          </p:nvPr>
        </p:nvGraphicFramePr>
        <p:xfrm>
          <a:off x="241433" y="1124004"/>
          <a:ext cx="11516458" cy="5232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Çalışma Sayfası" r:id="rId4" imgW="14154162" imgH="7010531" progId="Excel.Sheet.12">
                  <p:embed/>
                </p:oleObj>
              </mc:Choice>
              <mc:Fallback>
                <p:oleObj name="Çalışma Sayfası" r:id="rId4" imgW="14154162" imgH="70105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433" y="1124004"/>
                        <a:ext cx="11516458" cy="5232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792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27738" y="477673"/>
            <a:ext cx="687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241433" y="137818"/>
            <a:ext cx="2736304" cy="576064"/>
          </a:xfrm>
          <a:prstGeom prst="rect">
            <a:avLst/>
          </a:prstGeom>
        </p:spPr>
      </p:pic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903074"/>
              </p:ext>
            </p:extLst>
          </p:nvPr>
        </p:nvGraphicFramePr>
        <p:xfrm>
          <a:off x="241432" y="1205935"/>
          <a:ext cx="11112367" cy="515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Çalışma Sayfası" r:id="rId4" imgW="14154162" imgH="6813462" progId="Excel.Sheet.12">
                  <p:embed/>
                </p:oleObj>
              </mc:Choice>
              <mc:Fallback>
                <p:oleObj name="Çalışma Sayfası" r:id="rId4" imgW="14154162" imgH="68134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432" y="1205935"/>
                        <a:ext cx="11112367" cy="5150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5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27738" y="477673"/>
            <a:ext cx="687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241433" y="137818"/>
            <a:ext cx="2736304" cy="576064"/>
          </a:xfrm>
          <a:prstGeom prst="rect">
            <a:avLst/>
          </a:prstGeom>
        </p:spPr>
      </p:pic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963517"/>
              </p:ext>
            </p:extLst>
          </p:nvPr>
        </p:nvGraphicFramePr>
        <p:xfrm>
          <a:off x="241433" y="1124004"/>
          <a:ext cx="11202422" cy="5147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Çalışma Sayfası" r:id="rId4" imgW="14154162" imgH="7283275" progId="Excel.Sheet.12">
                  <p:embed/>
                </p:oleObj>
              </mc:Choice>
              <mc:Fallback>
                <p:oleObj name="Çalışma Sayfası" r:id="rId4" imgW="14154162" imgH="72832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433" y="1124004"/>
                        <a:ext cx="11202422" cy="5147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3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27738" y="477673"/>
            <a:ext cx="687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241433" y="137818"/>
            <a:ext cx="2736304" cy="576064"/>
          </a:xfrm>
          <a:prstGeom prst="rect">
            <a:avLst/>
          </a:prstGeom>
        </p:spPr>
      </p:pic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816094"/>
              </p:ext>
            </p:extLst>
          </p:nvPr>
        </p:nvGraphicFramePr>
        <p:xfrm>
          <a:off x="241433" y="1124004"/>
          <a:ext cx="10722131" cy="53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Çalışma Sayfası" r:id="rId4" imgW="14154162" imgH="7651794" progId="Excel.Sheet.12">
                  <p:embed/>
                </p:oleObj>
              </mc:Choice>
              <mc:Fallback>
                <p:oleObj name="Çalışma Sayfası" r:id="rId4" imgW="14154162" imgH="76517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433" y="1124004"/>
                        <a:ext cx="10722131" cy="536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88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999656" y="4775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3"/>
          <a:stretch>
            <a:fillRect/>
          </a:stretch>
        </p:blipFill>
        <p:spPr>
          <a:xfrm>
            <a:off x="133101" y="189540"/>
            <a:ext cx="2736304" cy="576064"/>
          </a:xfrm>
          <a:prstGeom prst="rect">
            <a:avLst/>
          </a:prstGeom>
        </p:spPr>
      </p:pic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439015"/>
              </p:ext>
            </p:extLst>
          </p:nvPr>
        </p:nvGraphicFramePr>
        <p:xfrm>
          <a:off x="1501247" y="1123902"/>
          <a:ext cx="9852552" cy="5220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6276">
                  <a:extLst>
                    <a:ext uri="{9D8B030D-6E8A-4147-A177-3AD203B41FA5}">
                      <a16:colId xmlns:a16="http://schemas.microsoft.com/office/drawing/2014/main" val="809745851"/>
                    </a:ext>
                  </a:extLst>
                </a:gridCol>
                <a:gridCol w="4926276">
                  <a:extLst>
                    <a:ext uri="{9D8B030D-6E8A-4147-A177-3AD203B41FA5}">
                      <a16:colId xmlns:a16="http://schemas.microsoft.com/office/drawing/2014/main" val="2864473811"/>
                    </a:ext>
                  </a:extLst>
                </a:gridCol>
              </a:tblGrid>
              <a:tr h="358467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GÜÇLÜ</a:t>
                      </a:r>
                      <a:r>
                        <a:rPr lang="tr-TR" sz="1800" b="1" baseline="0" dirty="0" smtClean="0"/>
                        <a:t> YÖNLER</a:t>
                      </a:r>
                      <a:endParaRPr lang="tr-TR" sz="1800" b="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8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599964"/>
                  </a:ext>
                </a:extLst>
              </a:tr>
              <a:tr h="496578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G1-Departmandaki personel arasındaki iletişimin güçlü oluşu.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Hala</a:t>
                      </a:r>
                      <a:r>
                        <a:rPr lang="tr-TR" sz="1400" baseline="0" dirty="0" smtClean="0"/>
                        <a:t> güçlü </a:t>
                      </a:r>
                      <a:r>
                        <a:rPr lang="tr-TR" sz="14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013982"/>
                  </a:ext>
                </a:extLst>
              </a:tr>
              <a:tr h="507828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G2-Yeniliğe ve değişime açık bir ekip oluşu.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Hala</a:t>
                      </a:r>
                      <a:r>
                        <a:rPr lang="tr-TR" sz="1400" baseline="0" dirty="0" smtClean="0"/>
                        <a:t> güçlü  </a:t>
                      </a:r>
                      <a:r>
                        <a:rPr lang="tr-TR" sz="14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400" dirty="0" smtClean="0"/>
                    </a:p>
                    <a:p>
                      <a:pPr algn="ctr"/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167323"/>
                  </a:ext>
                </a:extLst>
              </a:tr>
              <a:tr h="507828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G3-Katılımlı ve öğrenci odaklı organizasyonlar yapabilme yeteneği.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Hala</a:t>
                      </a:r>
                      <a:r>
                        <a:rPr lang="tr-TR" sz="1400" baseline="0" dirty="0" smtClean="0"/>
                        <a:t> güçlü  </a:t>
                      </a:r>
                      <a:r>
                        <a:rPr lang="tr-TR" sz="14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400" dirty="0" smtClean="0"/>
                    </a:p>
                    <a:p>
                      <a:pPr algn="ctr"/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43283"/>
                  </a:ext>
                </a:extLst>
              </a:tr>
              <a:tr h="507828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G4-Öğrenci toplulukları ile sivil toplum kuruluşları arasındaki işbirliği imkanı sağlama gücü.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Hala</a:t>
                      </a:r>
                      <a:r>
                        <a:rPr lang="tr-TR" sz="1400" baseline="0" dirty="0" smtClean="0"/>
                        <a:t> güçlü  </a:t>
                      </a:r>
                      <a:r>
                        <a:rPr lang="tr-TR" sz="14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400" dirty="0" smtClean="0"/>
                    </a:p>
                    <a:p>
                      <a:pPr algn="ctr"/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461173"/>
                  </a:ext>
                </a:extLst>
              </a:tr>
              <a:tr h="507828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G5-Dış paydaşlarla iletişimin iyi olması.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Hala</a:t>
                      </a:r>
                      <a:r>
                        <a:rPr lang="tr-TR" sz="1400" baseline="0" dirty="0" smtClean="0"/>
                        <a:t> güçlü  </a:t>
                      </a:r>
                      <a:r>
                        <a:rPr lang="tr-TR" sz="14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400" dirty="0" smtClean="0"/>
                    </a:p>
                    <a:p>
                      <a:pPr algn="ctr"/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756237"/>
                  </a:ext>
                </a:extLst>
              </a:tr>
              <a:tr h="507828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G6-Kritik anlarda pratik çözümler bulunması.(etkinliklerde)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Hala</a:t>
                      </a:r>
                      <a:r>
                        <a:rPr lang="tr-TR" sz="1400" baseline="0" dirty="0" smtClean="0"/>
                        <a:t> güçlü  </a:t>
                      </a:r>
                      <a:r>
                        <a:rPr lang="tr-TR" sz="14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400" dirty="0" smtClean="0"/>
                    </a:p>
                    <a:p>
                      <a:pPr algn="ctr"/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705433"/>
                  </a:ext>
                </a:extLst>
              </a:tr>
              <a:tr h="507828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G7-Birimde deneyimli, </a:t>
                      </a:r>
                      <a:r>
                        <a:rPr lang="tr-TR" sz="1400" dirty="0" err="1" smtClean="0"/>
                        <a:t>proaktif</a:t>
                      </a:r>
                      <a:r>
                        <a:rPr lang="tr-TR" sz="1400" dirty="0" smtClean="0"/>
                        <a:t>, dinamik personellerin varlığı.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Hala</a:t>
                      </a:r>
                      <a:r>
                        <a:rPr lang="tr-TR" sz="1400" baseline="0" dirty="0" smtClean="0"/>
                        <a:t> güçlü  </a:t>
                      </a:r>
                      <a:r>
                        <a:rPr lang="tr-TR" sz="14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400" dirty="0" smtClean="0"/>
                    </a:p>
                    <a:p>
                      <a:pPr algn="ctr"/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059078"/>
                  </a:ext>
                </a:extLst>
              </a:tr>
              <a:tr h="716933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G8-Sportif faaliyetlerdeki başarı (</a:t>
                      </a:r>
                      <a:r>
                        <a:rPr lang="tr-TR" sz="1400" dirty="0" err="1" smtClean="0"/>
                        <a:t>amerikan</a:t>
                      </a:r>
                      <a:r>
                        <a:rPr lang="tr-TR" sz="1400" dirty="0" smtClean="0"/>
                        <a:t> futbolu, basketbol, tenis, </a:t>
                      </a:r>
                      <a:r>
                        <a:rPr lang="tr-TR" sz="1400" dirty="0" err="1" smtClean="0"/>
                        <a:t>kickboks</a:t>
                      </a:r>
                      <a:r>
                        <a:rPr lang="tr-TR" sz="1400" dirty="0" smtClean="0"/>
                        <a:t>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 smtClean="0">
                        <a:latin typeface="Wingdings" panose="05000000000000000000" pitchFamily="2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Hala</a:t>
                      </a:r>
                      <a:r>
                        <a:rPr lang="tr-TR" sz="1400" baseline="0" dirty="0" smtClean="0"/>
                        <a:t> güçlü  </a:t>
                      </a:r>
                      <a:r>
                        <a:rPr lang="tr-TR" sz="14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400" dirty="0" smtClean="0"/>
                    </a:p>
                    <a:p>
                      <a:pPr algn="ctr"/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505674"/>
                  </a:ext>
                </a:extLst>
              </a:tr>
              <a:tr h="507828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G9-Öğrencilerin sosyal faaliyetlerle ilgilenmesi sebebiyle kötü alışkanlıklara yönelmesinin önüne geçilmesi.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 smtClean="0">
                        <a:latin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tr-TR" sz="1400" dirty="0" smtClean="0"/>
                        <a:t>Hala</a:t>
                      </a:r>
                      <a:r>
                        <a:rPr lang="tr-TR" sz="1400" baseline="0" dirty="0" smtClean="0"/>
                        <a:t> güçlü </a:t>
                      </a:r>
                      <a:r>
                        <a:rPr lang="tr-TR" sz="14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793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8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27737" y="137819"/>
            <a:ext cx="693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241433" y="137818"/>
            <a:ext cx="2736304" cy="576064"/>
          </a:xfrm>
          <a:prstGeom prst="rect">
            <a:avLst/>
          </a:prstGeom>
        </p:spPr>
      </p:pic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222210"/>
              </p:ext>
            </p:extLst>
          </p:nvPr>
        </p:nvGraphicFramePr>
        <p:xfrm>
          <a:off x="241433" y="931573"/>
          <a:ext cx="11637163" cy="5424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Çalışma Sayfası" r:id="rId4" imgW="14154162" imgH="6248269" progId="Excel.Sheet.12">
                  <p:embed/>
                </p:oleObj>
              </mc:Choice>
              <mc:Fallback>
                <p:oleObj name="Çalışma Sayfası" r:id="rId4" imgW="14154162" imgH="62482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433" y="931573"/>
                        <a:ext cx="11637163" cy="5424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88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27738" y="137819"/>
            <a:ext cx="699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241433" y="137818"/>
            <a:ext cx="2736304" cy="576064"/>
          </a:xfrm>
          <a:prstGeom prst="rect">
            <a:avLst/>
          </a:prstGeom>
        </p:spPr>
      </p:pic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534637"/>
              </p:ext>
            </p:extLst>
          </p:nvPr>
        </p:nvGraphicFramePr>
        <p:xfrm>
          <a:off x="158306" y="922337"/>
          <a:ext cx="11804565" cy="5210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Çalışma Sayfası" r:id="rId4" imgW="14154162" imgH="6248269" progId="Excel.Sheet.12">
                  <p:embed/>
                </p:oleObj>
              </mc:Choice>
              <mc:Fallback>
                <p:oleObj name="Çalışma Sayfası" r:id="rId4" imgW="14154162" imgH="62482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306" y="922337"/>
                        <a:ext cx="11804565" cy="5210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78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927647" y="150125"/>
            <a:ext cx="7076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631504" y="260648"/>
            <a:ext cx="2736304" cy="576064"/>
          </a:xfrm>
          <a:prstGeom prst="rect">
            <a:avLst/>
          </a:prstGeom>
        </p:spPr>
      </p:pic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645249"/>
              </p:ext>
            </p:extLst>
          </p:nvPr>
        </p:nvGraphicFramePr>
        <p:xfrm>
          <a:off x="230908" y="1060450"/>
          <a:ext cx="11122891" cy="508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Çalışma Sayfası" r:id="rId4" imgW="27082812" imgH="12388938" progId="Excel.Sheet.12">
                  <p:embed/>
                </p:oleObj>
              </mc:Choice>
              <mc:Fallback>
                <p:oleObj name="Çalışma Sayfası" r:id="rId4" imgW="27082812" imgH="123889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908" y="1060450"/>
                        <a:ext cx="11122891" cy="5087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927647" y="150125"/>
            <a:ext cx="7076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631504" y="260648"/>
            <a:ext cx="2736304" cy="576064"/>
          </a:xfrm>
          <a:prstGeom prst="rect">
            <a:avLst/>
          </a:prstGeom>
        </p:spPr>
      </p:pic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998912"/>
              </p:ext>
            </p:extLst>
          </p:nvPr>
        </p:nvGraphicFramePr>
        <p:xfrm>
          <a:off x="277091" y="1016884"/>
          <a:ext cx="11076709" cy="511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Çalışma Sayfası" r:id="rId4" imgW="27082812" imgH="14026975" progId="Excel.Sheet.12">
                  <p:embed/>
                </p:oleObj>
              </mc:Choice>
              <mc:Fallback>
                <p:oleObj name="Çalışma Sayfası" r:id="rId4" imgW="27082812" imgH="140269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091" y="1016884"/>
                        <a:ext cx="11076709" cy="511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07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927647" y="150125"/>
            <a:ext cx="7076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43" y="150125"/>
            <a:ext cx="2736304" cy="576064"/>
          </a:xfrm>
          <a:prstGeom prst="rect">
            <a:avLst/>
          </a:prstGeom>
        </p:spPr>
      </p:pic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976440"/>
              </p:ext>
            </p:extLst>
          </p:nvPr>
        </p:nvGraphicFramePr>
        <p:xfrm>
          <a:off x="191342" y="1047174"/>
          <a:ext cx="11162457" cy="538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Çalışma Sayfası" r:id="rId4" imgW="27082812" imgH="13957212" progId="Excel.Sheet.12">
                  <p:embed/>
                </p:oleObj>
              </mc:Choice>
              <mc:Fallback>
                <p:oleObj name="Çalışma Sayfası" r:id="rId4" imgW="27082812" imgH="139572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342" y="1047174"/>
                        <a:ext cx="11162457" cy="538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3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927647" y="150125"/>
            <a:ext cx="7076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25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43" y="150125"/>
            <a:ext cx="2736304" cy="576064"/>
          </a:xfrm>
          <a:prstGeom prst="rect">
            <a:avLst/>
          </a:prstGeom>
        </p:spPr>
      </p:pic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705914"/>
              </p:ext>
            </p:extLst>
          </p:nvPr>
        </p:nvGraphicFramePr>
        <p:xfrm>
          <a:off x="191342" y="971118"/>
          <a:ext cx="11162457" cy="5314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Çalışma Sayfası" r:id="rId4" imgW="27082812" imgH="16128912" progId="Excel.Sheet.12">
                  <p:embed/>
                </p:oleObj>
              </mc:Choice>
              <mc:Fallback>
                <p:oleObj name="Çalışma Sayfası" r:id="rId4" imgW="27082812" imgH="161289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342" y="971118"/>
                        <a:ext cx="11162457" cy="5314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48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927647" y="150125"/>
            <a:ext cx="7076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26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91343" y="150125"/>
            <a:ext cx="2736304" cy="576064"/>
          </a:xfrm>
          <a:prstGeom prst="rect">
            <a:avLst/>
          </a:prstGeom>
        </p:spPr>
      </p:pic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536528"/>
              </p:ext>
            </p:extLst>
          </p:nvPr>
        </p:nvGraphicFramePr>
        <p:xfrm>
          <a:off x="191343" y="976619"/>
          <a:ext cx="11522583" cy="530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Çalışma Sayfası" r:id="rId4" imgW="27082812" imgH="11664906" progId="Excel.Sheet.12">
                  <p:embed/>
                </p:oleObj>
              </mc:Choice>
              <mc:Fallback>
                <p:oleObj name="Çalışma Sayfası" r:id="rId4" imgW="27082812" imgH="116649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343" y="976619"/>
                        <a:ext cx="11522583" cy="530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61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3043" y="109156"/>
            <a:ext cx="2736304" cy="57606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2443383" y="1091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059102"/>
              </p:ext>
            </p:extLst>
          </p:nvPr>
        </p:nvGraphicFramePr>
        <p:xfrm>
          <a:off x="527772" y="1538287"/>
          <a:ext cx="10826028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527772" y="1089891"/>
            <a:ext cx="97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SKS Müdürlüğü Akademik Personel Memnuniyet Ortalaması: %85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78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3043" y="109156"/>
            <a:ext cx="2736304" cy="57606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2443383" y="1091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527772" y="1089891"/>
            <a:ext cx="97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SKS Müdürlüğü İdari Personel Memnuniyet Ortalaması: %89</a:t>
            </a:r>
            <a:endParaRPr lang="tr-TR" dirty="0"/>
          </a:p>
        </p:txBody>
      </p:sp>
      <p:graphicFrame>
        <p:nvGraphicFramePr>
          <p:cNvPr id="9" name="Grafi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394215"/>
              </p:ext>
            </p:extLst>
          </p:nvPr>
        </p:nvGraphicFramePr>
        <p:xfrm>
          <a:off x="527771" y="1274557"/>
          <a:ext cx="10685173" cy="507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77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3043" y="109156"/>
            <a:ext cx="2736304" cy="57606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2443383" y="1091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527772" y="1089891"/>
            <a:ext cx="97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SKS Müdürlüğü Öğrenci Memnuniyet Ortalaması: %77</a:t>
            </a:r>
            <a:endParaRPr lang="tr-TR" dirty="0"/>
          </a:p>
        </p:txBody>
      </p:sp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123313"/>
              </p:ext>
            </p:extLst>
          </p:nvPr>
        </p:nvGraphicFramePr>
        <p:xfrm>
          <a:off x="527771" y="1459223"/>
          <a:ext cx="10712883" cy="4888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81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57961" y="359727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3"/>
          <a:stretch>
            <a:fillRect/>
          </a:stretch>
        </p:blipFill>
        <p:spPr>
          <a:xfrm>
            <a:off x="263352" y="112590"/>
            <a:ext cx="2736304" cy="576064"/>
          </a:xfrm>
          <a:prstGeom prst="rect">
            <a:avLst/>
          </a:prstGeom>
        </p:spPr>
      </p:pic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011907"/>
              </p:ext>
            </p:extLst>
          </p:nvPr>
        </p:nvGraphicFramePr>
        <p:xfrm>
          <a:off x="1477818" y="1405717"/>
          <a:ext cx="9513455" cy="509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3680">
                  <a:extLst>
                    <a:ext uri="{9D8B030D-6E8A-4147-A177-3AD203B41FA5}">
                      <a16:colId xmlns:a16="http://schemas.microsoft.com/office/drawing/2014/main" val="809745851"/>
                    </a:ext>
                  </a:extLst>
                </a:gridCol>
                <a:gridCol w="4729775">
                  <a:extLst>
                    <a:ext uri="{9D8B030D-6E8A-4147-A177-3AD203B41FA5}">
                      <a16:colId xmlns:a16="http://schemas.microsoft.com/office/drawing/2014/main" val="2864473811"/>
                    </a:ext>
                  </a:extLst>
                </a:gridCol>
              </a:tblGrid>
              <a:tr h="590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/>
                        <a:t>ZAYIF YÖNLER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tr-TR" sz="1800" dirty="0" smtClean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599964"/>
                  </a:ext>
                </a:extLst>
              </a:tr>
              <a:tr h="824996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Z1-Fiziksel ve sosyal alanların yetersizliği(müzik odası, tiyatro odası, konferans salonu vs.)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</a:rPr>
                        <a:t>Zayıf </a:t>
                      </a:r>
                      <a:r>
                        <a:rPr lang="tr-TR" sz="1400" baseline="0" dirty="0" smtClean="0">
                          <a:latin typeface="+mn-lt"/>
                        </a:rPr>
                        <a:t>yönden çıkmıştır.</a:t>
                      </a:r>
                      <a:endParaRPr lang="tr-TR" sz="1400" dirty="0" smtClean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013982"/>
                  </a:ext>
                </a:extLst>
              </a:tr>
              <a:tr h="824996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Z1</a:t>
                      </a:r>
                      <a:r>
                        <a:rPr lang="tr-TR" sz="1400" baseline="0" dirty="0" smtClean="0"/>
                        <a:t> (2020)</a:t>
                      </a:r>
                      <a:r>
                        <a:rPr lang="tr-TR" sz="1400" dirty="0" smtClean="0"/>
                        <a:t>-Birimde </a:t>
                      </a:r>
                      <a:r>
                        <a:rPr lang="tr-TR" sz="1400" dirty="0" smtClean="0"/>
                        <a:t>yeterli sayıda personel olmaması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 smtClean="0">
                        <a:latin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tr-TR" sz="1400" dirty="0" smtClean="0">
                          <a:latin typeface="+mn-lt"/>
                        </a:rPr>
                        <a:t>Hala</a:t>
                      </a:r>
                      <a:r>
                        <a:rPr lang="tr-TR" sz="1400" baseline="0" dirty="0" smtClean="0">
                          <a:latin typeface="+mn-lt"/>
                        </a:rPr>
                        <a:t> Zayıf </a:t>
                      </a:r>
                      <a:r>
                        <a:rPr lang="tr-TR" sz="1400" baseline="0" dirty="0" smtClean="0">
                          <a:latin typeface="+mn-lt"/>
                          <a:sym typeface="Wingdings" panose="05000000000000000000" pitchFamily="2" charset="2"/>
                        </a:rPr>
                        <a:t></a:t>
                      </a:r>
                      <a:endParaRPr lang="tr-TR" sz="1400" dirty="0" smtClean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167323"/>
                  </a:ext>
                </a:extLst>
              </a:tr>
              <a:tr h="824996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Z3-Sosyal ,sanatsal, kültürel ve sportif faaliyetler için materyal eksiklikleri.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+mn-lt"/>
                        </a:rPr>
                        <a:t>Zayıf </a:t>
                      </a:r>
                      <a:r>
                        <a:rPr lang="tr-TR" sz="1400" baseline="0" dirty="0" smtClean="0">
                          <a:latin typeface="+mn-lt"/>
                        </a:rPr>
                        <a:t>yönden çıkmıştır.</a:t>
                      </a:r>
                      <a:endParaRPr lang="tr-TR" sz="1400" dirty="0" smtClean="0">
                        <a:latin typeface="Wingdings" panose="05000000000000000000" pitchFamily="2" charset="2"/>
                      </a:endParaRPr>
                    </a:p>
                    <a:p>
                      <a:pPr algn="ctr"/>
                      <a:endParaRPr lang="tr-TR" sz="1400" dirty="0" smtClean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43283"/>
                  </a:ext>
                </a:extLst>
              </a:tr>
              <a:tr h="824996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Z5-Spor sahalarının zeminin kullanılamaz halde oluşu.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+mn-lt"/>
                        </a:rPr>
                        <a:t>Zayıf </a:t>
                      </a:r>
                      <a:r>
                        <a:rPr lang="tr-TR" sz="1400" baseline="0" dirty="0" smtClean="0">
                          <a:latin typeface="+mn-lt"/>
                        </a:rPr>
                        <a:t>yönden çıkmıştır.</a:t>
                      </a:r>
                      <a:endParaRPr lang="tr-TR" sz="1400" dirty="0" smtClean="0">
                        <a:latin typeface="Wingdings" panose="05000000000000000000" pitchFamily="2" charset="2"/>
                      </a:endParaRPr>
                    </a:p>
                    <a:p>
                      <a:pPr algn="ctr"/>
                      <a:endParaRPr lang="tr-TR" sz="1400" dirty="0" smtClean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461173"/>
                  </a:ext>
                </a:extLst>
              </a:tr>
              <a:tr h="60313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Z6-SKS biriminin tüm personelinin tek bir ofiste çalışıyor oluşu.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+mn-lt"/>
                        </a:rPr>
                        <a:t>Zayıf </a:t>
                      </a:r>
                      <a:r>
                        <a:rPr lang="tr-TR" sz="1400" baseline="0" dirty="0" smtClean="0">
                          <a:latin typeface="+mn-lt"/>
                        </a:rPr>
                        <a:t>yönden çıkmıştır.</a:t>
                      </a:r>
                      <a:endParaRPr lang="tr-TR" sz="1400" dirty="0" smtClean="0">
                        <a:latin typeface="Wingdings" panose="05000000000000000000" pitchFamily="2" charset="2"/>
                      </a:endParaRPr>
                    </a:p>
                    <a:p>
                      <a:pPr algn="ctr"/>
                      <a:endParaRPr lang="tr-TR" sz="1400" dirty="0" smtClean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756237"/>
                  </a:ext>
                </a:extLst>
              </a:tr>
              <a:tr h="603130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Z3-SKS biriminin tüm personelinin tek bir ofiste çalışıyor oluşu.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j-lt"/>
                        </a:rPr>
                        <a:t>zayıf</a:t>
                      </a:r>
                      <a:r>
                        <a:rPr lang="tr-TR" sz="1400" baseline="0" dirty="0" smtClean="0">
                          <a:latin typeface="+mj-lt"/>
                        </a:rPr>
                        <a:t> yön </a:t>
                      </a:r>
                      <a:r>
                        <a:rPr lang="tr-TR" sz="1400" baseline="0" dirty="0" smtClean="0">
                          <a:latin typeface="+mj-lt"/>
                          <a:sym typeface="Wingdings" panose="05000000000000000000" pitchFamily="2" charset="2"/>
                        </a:rPr>
                        <a:t></a:t>
                      </a:r>
                      <a:endParaRPr lang="tr-TR" sz="1400" dirty="0" smtClean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989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6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253043" y="109156"/>
            <a:ext cx="2736304" cy="57606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2443383" y="1091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945432"/>
              </p:ext>
            </p:extLst>
          </p:nvPr>
        </p:nvGraphicFramePr>
        <p:xfrm>
          <a:off x="253043" y="1073438"/>
          <a:ext cx="11276506" cy="5282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Çalışma Sayfası" r:id="rId4" imgW="14948023" imgH="6756312" progId="Excel.Sheet.12">
                  <p:embed/>
                </p:oleObj>
              </mc:Choice>
              <mc:Fallback>
                <p:oleObj name="Çalışma Sayfası" r:id="rId4" imgW="14948023" imgH="675631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043" y="1073438"/>
                        <a:ext cx="11276506" cy="5282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0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253043" y="109156"/>
            <a:ext cx="2736304" cy="57606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2443383" y="1091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78497"/>
              </p:ext>
            </p:extLst>
          </p:nvPr>
        </p:nvGraphicFramePr>
        <p:xfrm>
          <a:off x="253042" y="938213"/>
          <a:ext cx="1102455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Çalışma Sayfası" r:id="rId4" imgW="14948023" imgH="10394994" progId="Excel.Sheet.12">
                  <p:embed/>
                </p:oleObj>
              </mc:Choice>
              <mc:Fallback>
                <p:oleObj name="Çalışma Sayfası" r:id="rId4" imgW="14948023" imgH="103949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042" y="938213"/>
                        <a:ext cx="1102455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52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253043" y="109156"/>
            <a:ext cx="2736304" cy="57606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2443383" y="1091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986807"/>
              </p:ext>
            </p:extLst>
          </p:nvPr>
        </p:nvGraphicFramePr>
        <p:xfrm>
          <a:off x="253042" y="1011671"/>
          <a:ext cx="11307883" cy="5269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Çalışma Sayfası" r:id="rId4" imgW="14948023" imgH="6781931" progId="Excel.Sheet.12">
                  <p:embed/>
                </p:oleObj>
              </mc:Choice>
              <mc:Fallback>
                <p:oleObj name="Çalışma Sayfası" r:id="rId4" imgW="14948023" imgH="67819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042" y="1011671"/>
                        <a:ext cx="11307883" cy="5269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0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253043" y="109156"/>
            <a:ext cx="2736304" cy="57606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2443383" y="10915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210770"/>
              </p:ext>
            </p:extLst>
          </p:nvPr>
        </p:nvGraphicFramePr>
        <p:xfrm>
          <a:off x="253042" y="1024827"/>
          <a:ext cx="11561149" cy="5331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Çalışma Sayfası" r:id="rId4" imgW="14948023" imgH="4597225" progId="Excel.Sheet.12">
                  <p:embed/>
                </p:oleObj>
              </mc:Choice>
              <mc:Fallback>
                <p:oleObj name="Çalışma Sayfası" r:id="rId4" imgW="14948023" imgH="45972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042" y="1024827"/>
                        <a:ext cx="11561149" cy="5331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084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86187" y="43936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DENETİMLER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34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1544434" y="188640"/>
            <a:ext cx="2736304" cy="576064"/>
          </a:xfrm>
          <a:prstGeom prst="rect">
            <a:avLst/>
          </a:prstGeom>
        </p:spPr>
      </p:pic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442830"/>
              </p:ext>
            </p:extLst>
          </p:nvPr>
        </p:nvGraphicFramePr>
        <p:xfrm>
          <a:off x="238990" y="1015425"/>
          <a:ext cx="11251046" cy="5560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Çalışma Sayfası" r:id="rId4" imgW="6781751" imgH="6172200" progId="Excel.Sheet.12">
                  <p:embed/>
                </p:oleObj>
              </mc:Choice>
              <mc:Fallback>
                <p:oleObj name="Çalışma Sayfası" r:id="rId4" imgW="6781751" imgH="6172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990" y="1015425"/>
                        <a:ext cx="11251046" cy="5560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76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86187" y="43936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DENETİMLER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35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1544434" y="188640"/>
            <a:ext cx="2736304" cy="576064"/>
          </a:xfrm>
          <a:prstGeom prst="rect">
            <a:avLst/>
          </a:prstGeom>
        </p:spPr>
      </p:pic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198412"/>
              </p:ext>
            </p:extLst>
          </p:nvPr>
        </p:nvGraphicFramePr>
        <p:xfrm>
          <a:off x="350982" y="1116012"/>
          <a:ext cx="10631054" cy="542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Çalışma Sayfası" r:id="rId4" imgW="7112000" imgH="5422944" progId="Excel.Sheet.12">
                  <p:embed/>
                </p:oleObj>
              </mc:Choice>
              <mc:Fallback>
                <p:oleObj name="Çalışma Sayfası" r:id="rId4" imgW="7112000" imgH="54229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982" y="1116012"/>
                        <a:ext cx="10631054" cy="542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3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86187" y="43936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DENETİMLER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36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249382" y="329578"/>
            <a:ext cx="2736304" cy="576064"/>
          </a:xfrm>
          <a:prstGeom prst="rect">
            <a:avLst/>
          </a:prstGeom>
        </p:spPr>
      </p:pic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390322"/>
              </p:ext>
            </p:extLst>
          </p:nvPr>
        </p:nvGraphicFramePr>
        <p:xfrm>
          <a:off x="249382" y="1173018"/>
          <a:ext cx="11104418" cy="5227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Çalışma Sayfası" r:id="rId4" imgW="7112000" imgH="5943600" progId="Excel.Sheet.12">
                  <p:embed/>
                </p:oleObj>
              </mc:Choice>
              <mc:Fallback>
                <p:oleObj name="Çalışma Sayfası" r:id="rId4" imgW="7112000" imgH="5943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382" y="1173018"/>
                        <a:ext cx="11104418" cy="5227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2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86187" y="43936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DENETİMLER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37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1544434" y="188640"/>
            <a:ext cx="2736304" cy="576064"/>
          </a:xfrm>
          <a:prstGeom prst="rect">
            <a:avLst/>
          </a:prstGeom>
        </p:spPr>
      </p:pic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161213"/>
              </p:ext>
            </p:extLst>
          </p:nvPr>
        </p:nvGraphicFramePr>
        <p:xfrm>
          <a:off x="240145" y="1085692"/>
          <a:ext cx="11480800" cy="5270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Çalışma Sayfası" r:id="rId4" imgW="7112000" imgH="5816688" progId="Excel.Sheet.12">
                  <p:embed/>
                </p:oleObj>
              </mc:Choice>
              <mc:Fallback>
                <p:oleObj name="Çalışma Sayfası" r:id="rId4" imgW="7112000" imgH="58166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145" y="1085692"/>
                        <a:ext cx="11480800" cy="5270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6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86187" y="43936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DENETİMLER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38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1544434" y="188640"/>
            <a:ext cx="2736304" cy="576064"/>
          </a:xfrm>
          <a:prstGeom prst="rect">
            <a:avLst/>
          </a:prstGeom>
        </p:spPr>
      </p:pic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564915"/>
              </p:ext>
            </p:extLst>
          </p:nvPr>
        </p:nvGraphicFramePr>
        <p:xfrm>
          <a:off x="323273" y="1173017"/>
          <a:ext cx="10861963" cy="5250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Çalışma Sayfası" r:id="rId4" imgW="7112000" imgH="5988138" progId="Excel.Sheet.12">
                  <p:embed/>
                </p:oleObj>
              </mc:Choice>
              <mc:Fallback>
                <p:oleObj name="Çalışma Sayfası" r:id="rId4" imgW="7112000" imgH="59881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273" y="1173017"/>
                        <a:ext cx="10861963" cy="5250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0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778610" y="44800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 YÖNETİMİ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39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266964" y="199348"/>
            <a:ext cx="2736304" cy="576064"/>
          </a:xfrm>
          <a:prstGeom prst="rect">
            <a:avLst/>
          </a:prstGeom>
        </p:spPr>
      </p:pic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841915"/>
              </p:ext>
            </p:extLst>
          </p:nvPr>
        </p:nvGraphicFramePr>
        <p:xfrm>
          <a:off x="266963" y="1125054"/>
          <a:ext cx="11716019" cy="5231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Çalışma Sayfası" r:id="rId4" imgW="12585774" imgH="4972050" progId="Excel.Sheet.12">
                  <p:embed/>
                </p:oleObj>
              </mc:Choice>
              <mc:Fallback>
                <p:oleObj name="Çalışma Sayfası" r:id="rId4" imgW="12585774" imgH="4972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963" y="1125054"/>
                        <a:ext cx="11716019" cy="5231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62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999656" y="4775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>
          <a:blip r:embed="rId3"/>
          <a:stretch>
            <a:fillRect/>
          </a:stretch>
        </p:blipFill>
        <p:spPr>
          <a:xfrm>
            <a:off x="263352" y="189540"/>
            <a:ext cx="2736304" cy="576064"/>
          </a:xfrm>
          <a:prstGeom prst="rect">
            <a:avLst/>
          </a:prstGeom>
        </p:spPr>
      </p:pic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463596"/>
              </p:ext>
            </p:extLst>
          </p:nvPr>
        </p:nvGraphicFramePr>
        <p:xfrm>
          <a:off x="1651793" y="1411937"/>
          <a:ext cx="9702006" cy="4797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003">
                  <a:extLst>
                    <a:ext uri="{9D8B030D-6E8A-4147-A177-3AD203B41FA5}">
                      <a16:colId xmlns:a16="http://schemas.microsoft.com/office/drawing/2014/main" val="809745851"/>
                    </a:ext>
                  </a:extLst>
                </a:gridCol>
                <a:gridCol w="4851003">
                  <a:extLst>
                    <a:ext uri="{9D8B030D-6E8A-4147-A177-3AD203B41FA5}">
                      <a16:colId xmlns:a16="http://schemas.microsoft.com/office/drawing/2014/main" val="2864473811"/>
                    </a:ext>
                  </a:extLst>
                </a:gridCol>
              </a:tblGrid>
              <a:tr h="58321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chemeClr val="tx1"/>
                          </a:solidFill>
                        </a:rPr>
                        <a:t>FIRSATLAR</a:t>
                      </a:r>
                      <a:endParaRPr lang="tr-TR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599964"/>
                  </a:ext>
                </a:extLst>
              </a:tr>
              <a:tr h="762659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F1-Antalya'da bulunmanın getirdiği fırsatlar .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Hala fırsat 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400" dirty="0" smtClean="0"/>
                    </a:p>
                    <a:p>
                      <a:pPr algn="ctr"/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013982"/>
                  </a:ext>
                </a:extLst>
              </a:tr>
              <a:tr h="1076695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F2-Organize Sanayi Bölgesi'ne yakın oluşu.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 smtClean="0">
                        <a:latin typeface="Wingdings" panose="05000000000000000000" pitchFamily="2" charset="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Hala fırsat 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400" dirty="0" smtClean="0"/>
                    </a:p>
                    <a:p>
                      <a:pPr algn="ctr"/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167323"/>
                  </a:ext>
                </a:extLst>
              </a:tr>
              <a:tr h="762659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F3-Çeşitli milletlerden oluşan öğrenci portföyü.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Hala fırsat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400" dirty="0" smtClean="0"/>
                    </a:p>
                    <a:p>
                      <a:pPr algn="ctr"/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43283"/>
                  </a:ext>
                </a:extLst>
              </a:tr>
              <a:tr h="849911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F4-Üniversitemizin fiziki olarak ; gelişmeye ve büyümeye açık şartlar taşıması (ek bina ve sosyal tesis yapımı </a:t>
                      </a:r>
                      <a:r>
                        <a:rPr lang="tr-TR" sz="1400" dirty="0" err="1" smtClean="0"/>
                        <a:t>vs</a:t>
                      </a:r>
                      <a:r>
                        <a:rPr lang="tr-TR" sz="1400" dirty="0" smtClean="0"/>
                        <a:t>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Hala fırsat 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baseline="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tr-TR" sz="1400" dirty="0" smtClean="0"/>
                    </a:p>
                    <a:p>
                      <a:pPr algn="ctr"/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461173"/>
                  </a:ext>
                </a:extLst>
              </a:tr>
              <a:tr h="762659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F5-Yeni bölümlerin açılacak olması ile birlikte farklı yetenekteki öğrencilerin gelecek olması.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Zayıf</a:t>
                      </a:r>
                      <a:r>
                        <a:rPr lang="tr-TR" sz="1400" baseline="0" dirty="0" smtClean="0"/>
                        <a:t> yönden çıkmıştır.</a:t>
                      </a:r>
                      <a:endParaRPr lang="tr-TR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705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99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792057" y="44800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DEĞİŞİKLİKLER YÖNETİMİ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40</a:t>
            </a:fld>
            <a:endParaRPr lang="tr-TR"/>
          </a:p>
        </p:txBody>
      </p:sp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266964" y="199348"/>
            <a:ext cx="2736304" cy="576064"/>
          </a:xfrm>
          <a:prstGeom prst="rect">
            <a:avLst/>
          </a:prstGeom>
        </p:spPr>
      </p:pic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351587"/>
              </p:ext>
            </p:extLst>
          </p:nvPr>
        </p:nvGraphicFramePr>
        <p:xfrm>
          <a:off x="266964" y="1116513"/>
          <a:ext cx="11272972" cy="531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Çalışma Sayfası" r:id="rId4" imgW="12585774" imgH="5492706" progId="Excel.Sheet.12">
                  <p:embed/>
                </p:oleObj>
              </mc:Choice>
              <mc:Fallback>
                <p:oleObj name="Çalışma Sayfası" r:id="rId4" imgW="12585774" imgH="54927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6964" y="1116513"/>
                        <a:ext cx="11272972" cy="531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43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Spor Kültür Sanat Müdürlüğü’ne </a:t>
            </a:r>
            <a:r>
              <a:rPr lang="en-US" dirty="0" err="1" smtClean="0"/>
              <a:t>ait</a:t>
            </a:r>
            <a:r>
              <a:rPr lang="en-US" dirty="0" smtClean="0"/>
              <a:t> </a:t>
            </a:r>
            <a:r>
              <a:rPr lang="en-US" dirty="0"/>
              <a:t>şikayet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 smtClean="0"/>
              <a:t>almamaktadır</a:t>
            </a:r>
            <a:r>
              <a:rPr lang="tr-TR" dirty="0"/>
              <a:t>.</a:t>
            </a:r>
            <a:endParaRPr lang="en-US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Unvan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02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SÜREKLİ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İYİLEŞTİRME ÖNERİLERİ</a:t>
            </a:r>
            <a:b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Üniversitelerarası turnuvalarda ev sahipliği yapabileceğimiz standartlarda spor tesisimizin olması,</a:t>
            </a:r>
          </a:p>
          <a:p>
            <a:r>
              <a:rPr lang="tr-TR" dirty="0" smtClean="0"/>
              <a:t>Drama ve tiyatro gösterimlerinin sergileneceği standartta tiyatro salonunun yapılması,</a:t>
            </a:r>
          </a:p>
          <a:p>
            <a:r>
              <a:rPr lang="tr-TR" dirty="0" smtClean="0"/>
              <a:t>Öğrencilerimizin de istek ve önerileri doğrultusunda ses yalıtımı olan ve çeşitli müzik materyallerinin bulunduğu kapsamlı bir müzik odası,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46319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999656" y="4775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395329"/>
              </p:ext>
            </p:extLst>
          </p:nvPr>
        </p:nvGraphicFramePr>
        <p:xfrm>
          <a:off x="1775520" y="1296538"/>
          <a:ext cx="9578280" cy="29796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39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8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3544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TEHDİTLER</a:t>
                      </a:r>
                      <a:endParaRPr lang="tr-TR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ym typeface="Wingdings" panose="05000000000000000000" pitchFamily="2" charset="2"/>
                        </a:rPr>
                        <a:t></a:t>
                      </a:r>
                      <a:endParaRPr lang="tr-TR" sz="20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341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T1-Maddi yetersizlik yaşayan öğrencilerin okuldan ayrılışı veya yatay geçişi (kulüpte aktif olan öğrenciler)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+mn-lt"/>
                          <a:sym typeface="Wingdings" panose="05000000000000000000" pitchFamily="2" charset="2"/>
                        </a:rPr>
                        <a:t>Hala</a:t>
                      </a:r>
                      <a:r>
                        <a:rPr lang="tr-TR" sz="1400" baseline="0" dirty="0" smtClean="0">
                          <a:latin typeface="+mn-lt"/>
                          <a:sym typeface="Wingdings" panose="05000000000000000000" pitchFamily="2" charset="2"/>
                        </a:rPr>
                        <a:t> tehdit </a:t>
                      </a:r>
                      <a:endParaRPr lang="tr-TR" sz="1400" dirty="0" smtClean="0">
                        <a:latin typeface="Wingdings" panose="05000000000000000000" pitchFamily="2" charset="2"/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1743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T2- </a:t>
                      </a:r>
                      <a:r>
                        <a:rPr lang="tr-TR" sz="1400" dirty="0" err="1" smtClean="0"/>
                        <a:t>Korono</a:t>
                      </a:r>
                      <a:r>
                        <a:rPr lang="tr-TR" sz="1400" dirty="0" smtClean="0"/>
                        <a:t> Virüs </a:t>
                      </a:r>
                      <a:r>
                        <a:rPr lang="tr-TR" sz="1400" dirty="0" err="1" smtClean="0"/>
                        <a:t>pandemisi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400" dirty="0" smtClean="0">
                        <a:latin typeface="Wingdings" panose="05000000000000000000" pitchFamily="2" charset="2"/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tr-TR" sz="1400" dirty="0" smtClean="0">
                          <a:latin typeface="+mj-lt"/>
                          <a:sym typeface="Wingdings" panose="05000000000000000000" pitchFamily="2" charset="2"/>
                        </a:rPr>
                        <a:t>Tehdit</a:t>
                      </a:r>
                      <a:endParaRPr lang="tr-TR" sz="1400" dirty="0" smtClean="0">
                        <a:latin typeface="+mj-lt"/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163055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36894" y="224673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384993" y="20838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16027"/>
              </p:ext>
            </p:extLst>
          </p:nvPr>
        </p:nvGraphicFramePr>
        <p:xfrm>
          <a:off x="968189" y="784450"/>
          <a:ext cx="9540874" cy="48379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29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5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5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695">
                <a:tc>
                  <a:txBody>
                    <a:bodyPr/>
                    <a:lstStyle/>
                    <a:p>
                      <a:r>
                        <a:rPr lang="tr-TR" dirty="0" smtClean="0"/>
                        <a:t>Paydaş</a:t>
                      </a:r>
                      <a:r>
                        <a:rPr lang="tr-TR" baseline="0" dirty="0" smtClean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Paydaş Beklentisi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Karşılanma</a:t>
                      </a:r>
                      <a:r>
                        <a:rPr lang="tr-TR" baseline="0" dirty="0" smtClean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0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ABÜ Akademik personeli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Faaliyetlerde etkileşim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Proje</a:t>
                      </a:r>
                      <a:r>
                        <a:rPr lang="tr-TR" sz="1500" baseline="0" dirty="0" smtClean="0"/>
                        <a:t> geliştirme ve ortaklıklarımız devam ediyor.</a:t>
                      </a:r>
                      <a:endParaRPr lang="tr-TR" sz="15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9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ABÜ Öğrencileri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Etkinlik, iyi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iletişim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destek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Çeşitli</a:t>
                      </a:r>
                      <a:r>
                        <a:rPr lang="tr-TR" sz="1400" baseline="0" dirty="0" smtClean="0"/>
                        <a:t> proje ve etkinlikler </a:t>
                      </a:r>
                      <a:r>
                        <a:rPr lang="tr-TR" sz="1400" dirty="0" smtClean="0"/>
                        <a:t> planlayarak  gerçekleştirmek,</a:t>
                      </a:r>
                      <a:r>
                        <a:rPr lang="tr-TR" sz="1400" baseline="0" dirty="0" smtClean="0"/>
                        <a:t> diğer etkinlik  ve projelere katılım ve destek  devam ediyor.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536953"/>
                  </a:ext>
                </a:extLst>
              </a:tr>
              <a:tr h="58181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Öğrenci Toplulukları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Etkinlik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iyi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iletişim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destek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Topluluk</a:t>
                      </a:r>
                      <a:r>
                        <a:rPr lang="tr-TR" sz="1400" baseline="0" dirty="0" smtClean="0"/>
                        <a:t> fuarı gerçekleşti .Yeni dönem için projeler başladı.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497242"/>
                  </a:ext>
                </a:extLst>
              </a:tr>
              <a:tr h="13005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Milli Eğitim Bakanlığı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Projelere katılım ve destek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Sosyal</a:t>
                      </a:r>
                      <a:r>
                        <a:rPr lang="tr-TR" sz="1400" baseline="0" dirty="0" smtClean="0"/>
                        <a:t> sorumluluk projeleri (köy okullarına kütüphane kurulumu, Ana okulu boyama, ihtiyaç sahibi öğrencilerin tespiti) için görüşüldü ve destek alındı.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538767"/>
                  </a:ext>
                </a:extLst>
              </a:tr>
              <a:tr h="86786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Sivil Toplum Kuruluşları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Projelere katılım ve destek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Planladığımız</a:t>
                      </a:r>
                      <a:r>
                        <a:rPr lang="tr-TR" sz="1400" baseline="0" dirty="0" smtClean="0"/>
                        <a:t> etkinlikler için(Kızılay, Yeşilay, </a:t>
                      </a:r>
                      <a:r>
                        <a:rPr lang="tr-TR" sz="1400" baseline="0" dirty="0" err="1" smtClean="0"/>
                        <a:t>Lösev</a:t>
                      </a:r>
                      <a:r>
                        <a:rPr lang="tr-TR" sz="1400" baseline="0" dirty="0" smtClean="0"/>
                        <a:t>, İHH) görüşüldü, birlikte projeler yapıldı ve destek alındı.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648962"/>
                  </a:ext>
                </a:extLst>
              </a:tr>
            </a:tbl>
          </a:graphicData>
        </a:graphic>
      </p:graphicFrame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9336" y="208386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384993" y="20838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9336" y="208386"/>
            <a:ext cx="2736304" cy="576064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183354"/>
              </p:ext>
            </p:extLst>
          </p:nvPr>
        </p:nvGraphicFramePr>
        <p:xfrm>
          <a:off x="874059" y="1129553"/>
          <a:ext cx="9505014" cy="8471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09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2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3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166">
                <a:tc>
                  <a:txBody>
                    <a:bodyPr/>
                    <a:lstStyle/>
                    <a:p>
                      <a:r>
                        <a:rPr lang="tr-TR" dirty="0" smtClean="0"/>
                        <a:t>Paydaş</a:t>
                      </a:r>
                      <a:r>
                        <a:rPr lang="tr-TR" baseline="0" dirty="0" smtClean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Paydaş Beklentisi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Karşılanma</a:t>
                      </a:r>
                      <a:r>
                        <a:rPr lang="tr-TR" baseline="0" dirty="0" smtClean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785000"/>
              </p:ext>
            </p:extLst>
          </p:nvPr>
        </p:nvGraphicFramePr>
        <p:xfrm>
          <a:off x="874059" y="1976719"/>
          <a:ext cx="9505015" cy="43143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73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5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5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39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Basın Yayın Organları</a:t>
                      </a:r>
                    </a:p>
                  </a:txBody>
                  <a:tcPr marL="9525" marR="9525" marT="9525" marB="0" anchor="ctr"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Doğru haberin zamanında iletilmesi</a:t>
                      </a:r>
                    </a:p>
                  </a:txBody>
                  <a:tcPr marL="9525" marR="9525" marT="9525" marB="0" anchor="ctr"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Gerçekleştirdiğimiz etkinliklerin birkaçı basına servis edildi.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389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Belediyeler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Projelere katılım ve destek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 Kültür gezisi</a:t>
                      </a:r>
                      <a:r>
                        <a:rPr lang="tr-TR" sz="1400" baseline="0" dirty="0" smtClean="0"/>
                        <a:t> ,antik kent temizliği, spor tesislerinin kullanımı, tiyatro topluluğumuza  destek,  gibi konularda işbirliği yapıldı.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03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Valilik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Projelere katılım ve destek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Çocuk Evleri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baseline="0" dirty="0" err="1" smtClean="0"/>
                        <a:t>mentörlük</a:t>
                      </a:r>
                      <a:r>
                        <a:rPr lang="tr-TR" sz="1400" baseline="0" dirty="0" smtClean="0"/>
                        <a:t> hizmeti  ve Kuruma  bağlı Huzur  Evleri ile  yapılan etkinliklerde destek alındı.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50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YÖK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Yıllık planlama ve faaliyetlerinin raporlanması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Raporlama</a:t>
                      </a:r>
                      <a:r>
                        <a:rPr lang="tr-TR" sz="1400" baseline="0" dirty="0" smtClean="0"/>
                        <a:t> </a:t>
                      </a:r>
                      <a:r>
                        <a:rPr lang="tr-TR" sz="1400" baseline="0" dirty="0" err="1" smtClean="0"/>
                        <a:t>yapıldı.YÖK’e</a:t>
                      </a:r>
                      <a:r>
                        <a:rPr lang="tr-TR" sz="1400" baseline="0" dirty="0" smtClean="0"/>
                        <a:t> iletildi.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50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YÖKAK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KİDR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Kalite</a:t>
                      </a:r>
                      <a:r>
                        <a:rPr lang="tr-TR" sz="1400" baseline="0" dirty="0" smtClean="0"/>
                        <a:t> ile ilgili dokümanların iletilmektedir.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07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14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55640" y="109182"/>
            <a:ext cx="6670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028545"/>
              </p:ext>
            </p:extLst>
          </p:nvPr>
        </p:nvGraphicFramePr>
        <p:xfrm>
          <a:off x="493486" y="755512"/>
          <a:ext cx="9987995" cy="603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29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4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311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Paydaş</a:t>
                      </a:r>
                      <a:r>
                        <a:rPr lang="tr-TR" sz="1400" baseline="0" dirty="0" smtClean="0"/>
                        <a:t> Adı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Paydaş Beklentisi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Karşılanma</a:t>
                      </a:r>
                      <a:r>
                        <a:rPr lang="tr-TR" sz="1400" baseline="0" dirty="0" smtClean="0"/>
                        <a:t> Durumu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1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Sks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Personeli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Ücret, verimli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çalışma ortamı ve iş üretme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/>
                        <a:t>Çalışma</a:t>
                      </a:r>
                      <a:r>
                        <a:rPr lang="tr-TR" sz="1400" baseline="0" dirty="0" smtClean="0"/>
                        <a:t> ortamı dönem sonuna kadar uygun hale gelecek. Verimli çalışma ve ücret karşılandı.</a:t>
                      </a:r>
                      <a:endParaRPr lang="tr-TR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Genel Sekreterlik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Etkinlikler için onay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/>
                        <a:t>Tüm etkinlikler</a:t>
                      </a:r>
                      <a:r>
                        <a:rPr lang="tr-TR" sz="1400" baseline="0" dirty="0" smtClean="0"/>
                        <a:t> onaya sunulmaktadır.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536953"/>
                  </a:ext>
                </a:extLst>
              </a:tr>
              <a:tr h="7231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Sponsorlar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Tanıtım, reklam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/>
                        <a:t>Kütüphane projesi</a:t>
                      </a:r>
                      <a:r>
                        <a:rPr lang="tr-TR" sz="1400" baseline="0" dirty="0" smtClean="0"/>
                        <a:t> için sponsorluk görüşüldü. (Yörükoğlu)Kitap ,kırtasiye desteği(Buzkıranlar İnşaat)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497242"/>
                  </a:ext>
                </a:extLst>
              </a:tr>
              <a:tr h="3013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Antrenörler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Ücret, verimli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çalışma ortamı ve iş üretme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/>
                        <a:t>Karşılanamadı.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538767"/>
                  </a:ext>
                </a:extLst>
              </a:tr>
              <a:tr h="7231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ABÜ İdari Personeli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Kaliteli, doğru, tutarlı bilgi/ belge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/>
                        <a:t>Projelerin</a:t>
                      </a:r>
                      <a:r>
                        <a:rPr lang="tr-TR" sz="1400" baseline="0" dirty="0" smtClean="0"/>
                        <a:t> işleyiş aşamasında karşılıklı </a:t>
                      </a:r>
                      <a:r>
                        <a:rPr lang="tr-TR" sz="1400" baseline="0" dirty="0" err="1" smtClean="0"/>
                        <a:t>destek.Afiş,Malzeme,Duyuru</a:t>
                      </a:r>
                      <a:r>
                        <a:rPr lang="tr-TR" sz="1400" baseline="0" dirty="0" smtClean="0"/>
                        <a:t> vs.(Destek </a:t>
                      </a:r>
                      <a:r>
                        <a:rPr lang="tr-TR" sz="1400" baseline="0" dirty="0" err="1" smtClean="0"/>
                        <a:t>Hizmetleri.Tanıtım,Satınalma</a:t>
                      </a:r>
                      <a:r>
                        <a:rPr lang="tr-TR" sz="1400" baseline="0" dirty="0" smtClean="0"/>
                        <a:t> vs.)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648962"/>
                  </a:ext>
                </a:extLst>
              </a:tr>
              <a:tr h="51222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Kulüp Danışanları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Kulübün konusuna uygun Etkinliklerin arttırılması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/>
                        <a:t>Yeni dönem için projeler yapılıyor</a:t>
                      </a:r>
                      <a:r>
                        <a:rPr lang="tr-TR" sz="1400" baseline="0" dirty="0" smtClean="0"/>
                        <a:t> ,danışmanlardan onay alınıyor.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261706"/>
                  </a:ext>
                </a:extLst>
              </a:tr>
              <a:tr h="93406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İnsan Kaynakları Süreci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SKS'ye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personel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ihtyacı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rotasyon, görevde yükselme, kısmi zamanlı öğrencilerin istihdamı, SGK primleri düzenlenmesi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/>
                        <a:t>Kısmi zamanlı</a:t>
                      </a:r>
                      <a:r>
                        <a:rPr lang="tr-TR" sz="1400" baseline="0" dirty="0" smtClean="0"/>
                        <a:t> ve personel puantajı ay sonunda gönderilmeye devam etmiştir. Personel alımı karşılanmamıştır.</a:t>
                      </a:r>
                    </a:p>
                    <a:p>
                      <a:pPr algn="l"/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06821"/>
                  </a:ext>
                </a:extLst>
              </a:tr>
              <a:tr h="7231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Destek Hizmetleri Süreci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Temizlik,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Teknik,ulaşım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Güvenlik,taşıma,ikram,etkinliklerde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destek alma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/>
                        <a:t>Etkinlikler</a:t>
                      </a:r>
                      <a:r>
                        <a:rPr lang="tr-TR" sz="1400" baseline="0" dirty="0" smtClean="0"/>
                        <a:t> ile ilgili taleplerimiz hakkında görüşüyor ve karşılıklı dirsek temas halinde çalışmalarımız devam ediyor.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760640"/>
                  </a:ext>
                </a:extLst>
              </a:tr>
              <a:tr h="72314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Kısmi Zamanlı Öğrenciler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Ücret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verimli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çalışma ortamı ve iş üretme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/>
                        <a:t>Departmana alınan öğrencilerle</a:t>
                      </a:r>
                      <a:r>
                        <a:rPr lang="tr-TR" sz="1400" baseline="0" dirty="0" smtClean="0"/>
                        <a:t> verimli şekilde çalışılmaktadır.</a:t>
                      </a:r>
                    </a:p>
                    <a:p>
                      <a:pPr algn="l"/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843805"/>
                  </a:ext>
                </a:extLst>
              </a:tr>
            </a:tbl>
          </a:graphicData>
        </a:graphic>
      </p:graphicFrame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927648" y="332657"/>
            <a:ext cx="6885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GÖSTERGELERİ (SPİK )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4"/>
          <a:stretch>
            <a:fillRect/>
          </a:stretch>
        </p:blipFill>
        <p:spPr>
          <a:xfrm>
            <a:off x="191344" y="188640"/>
            <a:ext cx="2736304" cy="576064"/>
          </a:xfrm>
          <a:prstGeom prst="rect">
            <a:avLst/>
          </a:prstGeom>
        </p:spPr>
      </p:pic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382822"/>
              </p:ext>
            </p:extLst>
          </p:nvPr>
        </p:nvGraphicFramePr>
        <p:xfrm>
          <a:off x="330090" y="1532986"/>
          <a:ext cx="11408666" cy="4823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Çalışma Sayfası" r:id="rId5" imgW="14128910" imgH="3625675" progId="Excel.Sheet.12">
                  <p:embed/>
                </p:oleObj>
              </mc:Choice>
              <mc:Fallback>
                <p:oleObj name="Çalışma Sayfası" r:id="rId5" imgW="14128910" imgH="36256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090" y="1532986"/>
                        <a:ext cx="11408666" cy="4823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1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1162</Words>
  <Application>Microsoft Office PowerPoint</Application>
  <PresentationFormat>Geniş ekran</PresentationFormat>
  <Paragraphs>392</Paragraphs>
  <Slides>42</Slides>
  <Notes>10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Tahoma</vt:lpstr>
      <vt:lpstr>Wingdings</vt:lpstr>
      <vt:lpstr>Office Teması</vt:lpstr>
      <vt:lpstr>Ofis Teması</vt:lpstr>
      <vt:lpstr>Microsoft Excel Çalışma Sayfası</vt:lpstr>
      <vt:lpstr>2020 YILI  YGG SUNUMU  SKS SÜRECİ  21/01/2020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GELEN ŞİKAYETLER VE SONUÇLARI</vt:lpstr>
      <vt:lpstr> SÜREKLİ İYİLEŞTİRME ÖNERİLERİ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Sami Altuntaş</dc:creator>
  <cp:lastModifiedBy>Zeynep Ayşe Demirez</cp:lastModifiedBy>
  <cp:revision>142</cp:revision>
  <dcterms:created xsi:type="dcterms:W3CDTF">2018-11-12T11:24:02Z</dcterms:created>
  <dcterms:modified xsi:type="dcterms:W3CDTF">2021-01-20T12:20:04Z</dcterms:modified>
</cp:coreProperties>
</file>