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3.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301" r:id="rId3"/>
    <p:sldId id="365" r:id="rId4"/>
    <p:sldId id="366" r:id="rId5"/>
    <p:sldId id="367" r:id="rId6"/>
    <p:sldId id="305" r:id="rId7"/>
    <p:sldId id="368" r:id="rId8"/>
    <p:sldId id="323" r:id="rId9"/>
    <p:sldId id="370" r:id="rId10"/>
    <p:sldId id="371" r:id="rId11"/>
    <p:sldId id="345" r:id="rId12"/>
    <p:sldId id="362" r:id="rId13"/>
    <p:sldId id="376" r:id="rId14"/>
    <p:sldId id="378" r:id="rId15"/>
    <p:sldId id="332" r:id="rId16"/>
    <p:sldId id="335" r:id="rId17"/>
    <p:sldId id="294" r:id="rId18"/>
    <p:sldId id="373" r:id="rId19"/>
    <p:sldId id="374" r:id="rId20"/>
    <p:sldId id="375" r:id="rId21"/>
    <p:sldId id="299" r:id="rId22"/>
    <p:sldId id="372" r:id="rId23"/>
    <p:sldId id="295" r:id="rId24"/>
  </p:sldIdLst>
  <p:sldSz cx="9144000" cy="6858000" type="screen4x3"/>
  <p:notesSz cx="6735763" cy="98663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Açık Stil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818" autoAdjust="0"/>
  </p:normalViewPr>
  <p:slideViewPr>
    <p:cSldViewPr>
      <p:cViewPr>
        <p:scale>
          <a:sx n="60" d="100"/>
          <a:sy n="60" d="100"/>
        </p:scale>
        <p:origin x="714" y="1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al__ma_Sayfas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_al__ma_Sayfas_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_al__ma_Sayfas_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_al__ma_Sayfas_3.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_al__ma_Sayfas_4.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tr-TR"/>
              <a:t>SHYO</a:t>
            </a:r>
            <a:r>
              <a:rPr lang="tr-TR" baseline="0"/>
              <a:t> İDARİ ANKET SONUÇLARI</a:t>
            </a:r>
            <a:endParaRPr lang="tr-T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tr-TR"/>
        </a:p>
      </c:txPr>
    </c:title>
    <c:autoTitleDeleted val="0"/>
    <c:plotArea>
      <c:layout/>
      <c:barChart>
        <c:barDir val="col"/>
        <c:grouping val="clustered"/>
        <c:varyColors val="0"/>
        <c:ser>
          <c:idx val="0"/>
          <c:order val="0"/>
          <c:spPr>
            <a:solidFill>
              <a:schemeClr val="accent1"/>
            </a:solidFill>
            <a:ln>
              <a:noFill/>
            </a:ln>
            <a:effectLst/>
          </c:spPr>
          <c:invertIfNegative val="0"/>
          <c:val>
            <c:numRef>
              <c:f>'2019-2020 Fakülteler İdari - So'!$F$749:$F$779</c:f>
              <c:numCache>
                <c:formatCode>[$-10409]#,##0.00;\-#,##0.00</c:formatCode>
                <c:ptCount val="31"/>
                <c:pt idx="0">
                  <c:v>72.5</c:v>
                </c:pt>
                <c:pt idx="1">
                  <c:v>75</c:v>
                </c:pt>
                <c:pt idx="2">
                  <c:v>80</c:v>
                </c:pt>
                <c:pt idx="3">
                  <c:v>80</c:v>
                </c:pt>
                <c:pt idx="4">
                  <c:v>72.5</c:v>
                </c:pt>
                <c:pt idx="5">
                  <c:v>77.5</c:v>
                </c:pt>
                <c:pt idx="6">
                  <c:v>77.5</c:v>
                </c:pt>
                <c:pt idx="7">
                  <c:v>80</c:v>
                </c:pt>
                <c:pt idx="8">
                  <c:v>72.5</c:v>
                </c:pt>
                <c:pt idx="9">
                  <c:v>77.5</c:v>
                </c:pt>
                <c:pt idx="10">
                  <c:v>77.5</c:v>
                </c:pt>
                <c:pt idx="11">
                  <c:v>77.5</c:v>
                </c:pt>
                <c:pt idx="12">
                  <c:v>72.5</c:v>
                </c:pt>
                <c:pt idx="13">
                  <c:v>80</c:v>
                </c:pt>
                <c:pt idx="14">
                  <c:v>75</c:v>
                </c:pt>
                <c:pt idx="15">
                  <c:v>77.5</c:v>
                </c:pt>
                <c:pt idx="16">
                  <c:v>72.5</c:v>
                </c:pt>
                <c:pt idx="17">
                  <c:v>72.5</c:v>
                </c:pt>
                <c:pt idx="18">
                  <c:v>80</c:v>
                </c:pt>
                <c:pt idx="19">
                  <c:v>75</c:v>
                </c:pt>
                <c:pt idx="20">
                  <c:v>72.5</c:v>
                </c:pt>
                <c:pt idx="21">
                  <c:v>72.5</c:v>
                </c:pt>
                <c:pt idx="22">
                  <c:v>77.5</c:v>
                </c:pt>
                <c:pt idx="23">
                  <c:v>72.5</c:v>
                </c:pt>
                <c:pt idx="24">
                  <c:v>77.5</c:v>
                </c:pt>
                <c:pt idx="25">
                  <c:v>77.5</c:v>
                </c:pt>
                <c:pt idx="26">
                  <c:v>75</c:v>
                </c:pt>
                <c:pt idx="27">
                  <c:v>77.5</c:v>
                </c:pt>
                <c:pt idx="28">
                  <c:v>75</c:v>
                </c:pt>
                <c:pt idx="29">
                  <c:v>77.5</c:v>
                </c:pt>
                <c:pt idx="30">
                  <c:v>70</c:v>
                </c:pt>
              </c:numCache>
            </c:numRef>
          </c:val>
          <c:extLst>
            <c:ext xmlns:c16="http://schemas.microsoft.com/office/drawing/2014/chart" uri="{C3380CC4-5D6E-409C-BE32-E72D297353CC}">
              <c16:uniqueId val="{00000000-C5BE-4D9A-BE89-04F12E735767}"/>
            </c:ext>
          </c:extLst>
        </c:ser>
        <c:dLbls>
          <c:showLegendKey val="0"/>
          <c:showVal val="0"/>
          <c:showCatName val="0"/>
          <c:showSerName val="0"/>
          <c:showPercent val="0"/>
          <c:showBubbleSize val="0"/>
        </c:dLbls>
        <c:gapWidth val="219"/>
        <c:overlap val="-27"/>
        <c:axId val="1877565328"/>
        <c:axId val="1877567408"/>
      </c:barChart>
      <c:catAx>
        <c:axId val="1877565328"/>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1877567408"/>
        <c:crosses val="autoZero"/>
        <c:auto val="1"/>
        <c:lblAlgn val="ctr"/>
        <c:lblOffset val="100"/>
        <c:noMultiLvlLbl val="0"/>
      </c:catAx>
      <c:valAx>
        <c:axId val="1877567408"/>
        <c:scaling>
          <c:orientation val="minMax"/>
        </c:scaling>
        <c:delete val="0"/>
        <c:axPos val="l"/>
        <c:majorGridlines>
          <c:spPr>
            <a:ln w="9525" cap="flat" cmpd="sng" algn="ctr">
              <a:solidFill>
                <a:schemeClr val="tx1">
                  <a:lumMod val="15000"/>
                  <a:lumOff val="85000"/>
                </a:schemeClr>
              </a:solidFill>
              <a:round/>
            </a:ln>
            <a:effectLst/>
          </c:spPr>
        </c:majorGridlines>
        <c:numFmt formatCode="[$-10409]#,##0.00;\-#,##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18775653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cap="none" baseline="0">
                <a:solidFill>
                  <a:schemeClr val="lt1">
                    <a:lumMod val="85000"/>
                  </a:schemeClr>
                </a:solidFill>
                <a:latin typeface="+mn-lt"/>
                <a:ea typeface="+mn-ea"/>
                <a:cs typeface="+mn-cs"/>
              </a:defRPr>
            </a:pPr>
            <a:r>
              <a:rPr lang="en-US"/>
              <a:t>DERSLER </a:t>
            </a:r>
            <a:r>
              <a:rPr lang="tr-TR"/>
              <a:t>ANKET </a:t>
            </a:r>
          </a:p>
          <a:p>
            <a:pPr>
              <a:defRPr/>
            </a:pPr>
            <a:r>
              <a:rPr lang="en-US"/>
              <a:t>GÜZ</a:t>
            </a:r>
          </a:p>
        </c:rich>
      </c:tx>
      <c:layout/>
      <c:overlay val="0"/>
      <c:spPr>
        <a:noFill/>
        <a:ln>
          <a:noFill/>
        </a:ln>
        <a:effectLst/>
      </c:spPr>
      <c:txPr>
        <a:bodyPr rot="0" spcFirstLastPara="1" vertOverflow="ellipsis" vert="horz" wrap="square" anchor="ctr" anchorCtr="1"/>
        <a:lstStyle/>
        <a:p>
          <a:pPr>
            <a:defRPr sz="1400" b="1" i="0" u="none" strike="noStrike" kern="1200" cap="none" baseline="0">
              <a:solidFill>
                <a:schemeClr val="lt1">
                  <a:lumMod val="85000"/>
                </a:schemeClr>
              </a:solidFill>
              <a:latin typeface="+mn-lt"/>
              <a:ea typeface="+mn-ea"/>
              <a:cs typeface="+mn-cs"/>
            </a:defRPr>
          </a:pPr>
          <a:endParaRPr lang="tr-TR"/>
        </a:p>
      </c:txPr>
    </c:title>
    <c:autoTitleDeleted val="0"/>
    <c:plotArea>
      <c:layout/>
      <c:barChart>
        <c:barDir val="col"/>
        <c:grouping val="clustered"/>
        <c:varyColors val="0"/>
        <c:ser>
          <c:idx val="0"/>
          <c:order val="0"/>
          <c:spPr>
            <a:noFill/>
            <a:ln w="9525" cap="flat" cmpd="sng" algn="ctr">
              <a:solidFill>
                <a:schemeClr val="accent1"/>
              </a:solidFill>
              <a:miter lim="800000"/>
            </a:ln>
            <a:effectLst>
              <a:glow rad="63500">
                <a:schemeClr val="accent1">
                  <a:satMod val="175000"/>
                  <a:alpha val="25000"/>
                </a:schemeClr>
              </a:glow>
            </a:effectLst>
          </c:spPr>
          <c:invertIfNegative val="0"/>
          <c:cat>
            <c:strRef>
              <c:f>Hocalarin_Anket_Sonuclari!$E$42:$E$613</c:f>
              <c:strCache>
                <c:ptCount val="21"/>
                <c:pt idx="0">
                  <c:v>İLT 101</c:v>
                </c:pt>
                <c:pt idx="1">
                  <c:v>EMN 101</c:v>
                </c:pt>
                <c:pt idx="2">
                  <c:v>HKK 101</c:v>
                </c:pt>
                <c:pt idx="3">
                  <c:v>HVC 101</c:v>
                </c:pt>
                <c:pt idx="4">
                  <c:v>HVT 101</c:v>
                </c:pt>
                <c:pt idx="5">
                  <c:v>TCH 101</c:v>
                </c:pt>
                <c:pt idx="6">
                  <c:v>KKR 101</c:v>
                </c:pt>
                <c:pt idx="7">
                  <c:v>KKR 102</c:v>
                </c:pt>
                <c:pt idx="8">
                  <c:v>TCH 101</c:v>
                </c:pt>
                <c:pt idx="9">
                  <c:v>MTH 101</c:v>
                </c:pt>
                <c:pt idx="10">
                  <c:v>FİZ 101</c:v>
                </c:pt>
                <c:pt idx="11">
                  <c:v>SİS 101</c:v>
                </c:pt>
                <c:pt idx="12">
                  <c:v>TCH 101</c:v>
                </c:pt>
                <c:pt idx="13">
                  <c:v>HKK 101</c:v>
                </c:pt>
                <c:pt idx="14">
                  <c:v>SİS 101</c:v>
                </c:pt>
                <c:pt idx="15">
                  <c:v>KKR 102</c:v>
                </c:pt>
                <c:pt idx="16">
                  <c:v>KKR 101</c:v>
                </c:pt>
                <c:pt idx="17">
                  <c:v>MTH 101</c:v>
                </c:pt>
                <c:pt idx="18">
                  <c:v>FİZ 101</c:v>
                </c:pt>
                <c:pt idx="19">
                  <c:v>TCH 101</c:v>
                </c:pt>
                <c:pt idx="20">
                  <c:v>HVC 102</c:v>
                </c:pt>
              </c:strCache>
            </c:strRef>
          </c:cat>
          <c:val>
            <c:numRef>
              <c:f>Hocalarin_Anket_Sonuclari!$F$42:$F$613</c:f>
              <c:numCache>
                <c:formatCode>General</c:formatCode>
                <c:ptCount val="21"/>
                <c:pt idx="0">
                  <c:v>90.285714285714306</c:v>
                </c:pt>
                <c:pt idx="1">
                  <c:v>92</c:v>
                </c:pt>
                <c:pt idx="2">
                  <c:v>91.6666666666667</c:v>
                </c:pt>
                <c:pt idx="3">
                  <c:v>89.8333333333333</c:v>
                </c:pt>
                <c:pt idx="4">
                  <c:v>90.727272727272705</c:v>
                </c:pt>
                <c:pt idx="5">
                  <c:v>88</c:v>
                </c:pt>
                <c:pt idx="6">
                  <c:v>89.3333333333333</c:v>
                </c:pt>
                <c:pt idx="7">
                  <c:v>88.8888888888889</c:v>
                </c:pt>
                <c:pt idx="8">
                  <c:v>88.6666666666667</c:v>
                </c:pt>
                <c:pt idx="9">
                  <c:v>90</c:v>
                </c:pt>
                <c:pt idx="10">
                  <c:v>89.5555555555556</c:v>
                </c:pt>
                <c:pt idx="11">
                  <c:v>87.5555555555556</c:v>
                </c:pt>
                <c:pt idx="12">
                  <c:v>91.6666666666667</c:v>
                </c:pt>
                <c:pt idx="13">
                  <c:v>89.1111111111111</c:v>
                </c:pt>
                <c:pt idx="14">
                  <c:v>91.5</c:v>
                </c:pt>
                <c:pt idx="15">
                  <c:v>92</c:v>
                </c:pt>
                <c:pt idx="16">
                  <c:v>91.5</c:v>
                </c:pt>
                <c:pt idx="17">
                  <c:v>92.5</c:v>
                </c:pt>
                <c:pt idx="18">
                  <c:v>90.5</c:v>
                </c:pt>
                <c:pt idx="19">
                  <c:v>88.6666666666667</c:v>
                </c:pt>
                <c:pt idx="20">
                  <c:v>88.769230769230802</c:v>
                </c:pt>
              </c:numCache>
            </c:numRef>
          </c:val>
          <c:extLst>
            <c:ext xmlns:c16="http://schemas.microsoft.com/office/drawing/2014/chart" uri="{C3380CC4-5D6E-409C-BE32-E72D297353CC}">
              <c16:uniqueId val="{00000000-7E9B-4C07-A3E1-6CE6137DD10F}"/>
            </c:ext>
          </c:extLst>
        </c:ser>
        <c:ser>
          <c:idx val="1"/>
          <c:order val="1"/>
          <c:spPr>
            <a:noFill/>
            <a:ln w="9525" cap="flat" cmpd="sng" algn="ctr">
              <a:solidFill>
                <a:schemeClr val="accent2"/>
              </a:solidFill>
              <a:miter lim="800000"/>
            </a:ln>
            <a:effectLst>
              <a:glow rad="63500">
                <a:schemeClr val="accent2">
                  <a:satMod val="175000"/>
                  <a:alpha val="25000"/>
                </a:schemeClr>
              </a:glow>
            </a:effectLst>
          </c:spPr>
          <c:invertIfNegative val="0"/>
          <c:cat>
            <c:strRef>
              <c:f>Hocalarin_Anket_Sonuclari!$E$42:$E$613</c:f>
              <c:strCache>
                <c:ptCount val="21"/>
                <c:pt idx="0">
                  <c:v>İLT 101</c:v>
                </c:pt>
                <c:pt idx="1">
                  <c:v>EMN 101</c:v>
                </c:pt>
                <c:pt idx="2">
                  <c:v>HKK 101</c:v>
                </c:pt>
                <c:pt idx="3">
                  <c:v>HVC 101</c:v>
                </c:pt>
                <c:pt idx="4">
                  <c:v>HVT 101</c:v>
                </c:pt>
                <c:pt idx="5">
                  <c:v>TCH 101</c:v>
                </c:pt>
                <c:pt idx="6">
                  <c:v>KKR 101</c:v>
                </c:pt>
                <c:pt idx="7">
                  <c:v>KKR 102</c:v>
                </c:pt>
                <c:pt idx="8">
                  <c:v>TCH 101</c:v>
                </c:pt>
                <c:pt idx="9">
                  <c:v>MTH 101</c:v>
                </c:pt>
                <c:pt idx="10">
                  <c:v>FİZ 101</c:v>
                </c:pt>
                <c:pt idx="11">
                  <c:v>SİS 101</c:v>
                </c:pt>
                <c:pt idx="12">
                  <c:v>TCH 101</c:v>
                </c:pt>
                <c:pt idx="13">
                  <c:v>HKK 101</c:v>
                </c:pt>
                <c:pt idx="14">
                  <c:v>SİS 101</c:v>
                </c:pt>
                <c:pt idx="15">
                  <c:v>KKR 102</c:v>
                </c:pt>
                <c:pt idx="16">
                  <c:v>KKR 101</c:v>
                </c:pt>
                <c:pt idx="17">
                  <c:v>MTH 101</c:v>
                </c:pt>
                <c:pt idx="18">
                  <c:v>FİZ 101</c:v>
                </c:pt>
                <c:pt idx="19">
                  <c:v>TCH 101</c:v>
                </c:pt>
                <c:pt idx="20">
                  <c:v>HVC 102</c:v>
                </c:pt>
              </c:strCache>
            </c:strRef>
          </c:cat>
          <c:val>
            <c:numRef>
              <c:f>Hocalarin_Anket_Sonuclari!$G$42:$G$613</c:f>
              <c:numCache>
                <c:formatCode>General</c:formatCode>
                <c:ptCount val="21"/>
              </c:numCache>
            </c:numRef>
          </c:val>
          <c:extLst>
            <c:ext xmlns:c16="http://schemas.microsoft.com/office/drawing/2014/chart" uri="{C3380CC4-5D6E-409C-BE32-E72D297353CC}">
              <c16:uniqueId val="{00000001-7E9B-4C07-A3E1-6CE6137DD10F}"/>
            </c:ext>
          </c:extLst>
        </c:ser>
        <c:dLbls>
          <c:showLegendKey val="0"/>
          <c:showVal val="0"/>
          <c:showCatName val="0"/>
          <c:showSerName val="0"/>
          <c:showPercent val="0"/>
          <c:showBubbleSize val="0"/>
        </c:dLbls>
        <c:gapWidth val="315"/>
        <c:overlap val="-40"/>
        <c:axId val="1699066288"/>
        <c:axId val="1699069616"/>
      </c:barChart>
      <c:catAx>
        <c:axId val="1699066288"/>
        <c:scaling>
          <c:orientation val="minMax"/>
        </c:scaling>
        <c:delete val="0"/>
        <c:axPos val="b"/>
        <c:majorGridlines>
          <c:spPr>
            <a:ln w="9525" cap="flat" cmpd="sng" algn="ctr">
              <a:gradFill>
                <a:gsLst>
                  <a:gs pos="100000">
                    <a:schemeClr val="dk1">
                      <a:lumMod val="75000"/>
                      <a:lumOff val="25000"/>
                    </a:schemeClr>
                  </a:gs>
                  <a:gs pos="0">
                    <a:schemeClr val="dk1">
                      <a:lumMod val="65000"/>
                      <a:lumOff val="3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75000"/>
                  </a:schemeClr>
                </a:solidFill>
                <a:latin typeface="+mn-lt"/>
                <a:ea typeface="+mn-ea"/>
                <a:cs typeface="+mn-cs"/>
              </a:defRPr>
            </a:pPr>
            <a:endParaRPr lang="tr-TR"/>
          </a:p>
        </c:txPr>
        <c:crossAx val="1699069616"/>
        <c:crosses val="autoZero"/>
        <c:auto val="1"/>
        <c:lblAlgn val="ctr"/>
        <c:lblOffset val="100"/>
        <c:noMultiLvlLbl val="0"/>
      </c:catAx>
      <c:valAx>
        <c:axId val="1699069616"/>
        <c:scaling>
          <c:orientation val="minMax"/>
        </c:scaling>
        <c:delete val="0"/>
        <c:axPos val="l"/>
        <c:majorGridlines>
          <c:spPr>
            <a:ln w="9525" cap="flat" cmpd="sng" algn="ctr">
              <a:gradFill>
                <a:gsLst>
                  <a:gs pos="100000">
                    <a:schemeClr val="dk1">
                      <a:lumMod val="75000"/>
                      <a:lumOff val="25000"/>
                    </a:schemeClr>
                  </a:gs>
                  <a:gs pos="0">
                    <a:schemeClr val="dk1">
                      <a:lumMod val="65000"/>
                      <a:lumOff val="3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75000"/>
                  </a:schemeClr>
                </a:solidFill>
                <a:latin typeface="+mn-lt"/>
                <a:ea typeface="+mn-ea"/>
                <a:cs typeface="+mn-cs"/>
              </a:defRPr>
            </a:pPr>
            <a:endParaRPr lang="tr-TR"/>
          </a:p>
        </c:txPr>
        <c:crossAx val="1699066288"/>
        <c:crosses val="autoZero"/>
        <c:crossBetween val="between"/>
      </c:valAx>
      <c:spPr>
        <a:noFill/>
        <a:ln>
          <a:noFill/>
        </a:ln>
        <a:effectLst/>
      </c:spPr>
    </c:plotArea>
    <c:plotVisOnly val="1"/>
    <c:dispBlanksAs val="gap"/>
    <c:showDLblsOverMax val="0"/>
  </c:chart>
  <c:spPr>
    <a:solidFill>
      <a:schemeClr val="dk1">
        <a:lumMod val="75000"/>
        <a:lumOff val="25000"/>
      </a:schemeClr>
    </a:solidFill>
    <a:ln w="9525" cap="flat" cmpd="sng" algn="ctr">
      <a:solidFill>
        <a:schemeClr val="dk1">
          <a:lumMod val="15000"/>
          <a:lumOff val="85000"/>
        </a:schemeClr>
      </a:solidFill>
      <a:round/>
    </a:ln>
    <a:effectLst/>
  </c:spPr>
  <c:txPr>
    <a:bodyPr/>
    <a:lstStyle/>
    <a:p>
      <a:pPr>
        <a:defRPr/>
      </a:pPr>
      <a:endParaRPr lang="tr-TR"/>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cap="none" baseline="0">
                <a:solidFill>
                  <a:schemeClr val="lt1">
                    <a:lumMod val="85000"/>
                  </a:schemeClr>
                </a:solidFill>
                <a:latin typeface="+mn-lt"/>
                <a:ea typeface="+mn-ea"/>
                <a:cs typeface="+mn-cs"/>
              </a:defRPr>
            </a:pPr>
            <a:r>
              <a:rPr lang="tr-TR"/>
              <a:t>DERSLER ANKET </a:t>
            </a:r>
          </a:p>
          <a:p>
            <a:pPr>
              <a:defRPr/>
            </a:pPr>
            <a:r>
              <a:rPr lang="tr-TR"/>
              <a:t>BAHAR </a:t>
            </a:r>
          </a:p>
        </c:rich>
      </c:tx>
      <c:layout/>
      <c:overlay val="0"/>
      <c:spPr>
        <a:noFill/>
        <a:ln>
          <a:noFill/>
        </a:ln>
        <a:effectLst/>
      </c:spPr>
      <c:txPr>
        <a:bodyPr rot="0" spcFirstLastPara="1" vertOverflow="ellipsis" vert="horz" wrap="square" anchor="ctr" anchorCtr="1"/>
        <a:lstStyle/>
        <a:p>
          <a:pPr>
            <a:defRPr sz="1400" b="1" i="0" u="none" strike="noStrike" kern="1200" cap="none" baseline="0">
              <a:solidFill>
                <a:schemeClr val="lt1">
                  <a:lumMod val="85000"/>
                </a:schemeClr>
              </a:solidFill>
              <a:latin typeface="+mn-lt"/>
              <a:ea typeface="+mn-ea"/>
              <a:cs typeface="+mn-cs"/>
            </a:defRPr>
          </a:pPr>
          <a:endParaRPr lang="tr-TR"/>
        </a:p>
      </c:txPr>
    </c:title>
    <c:autoTitleDeleted val="0"/>
    <c:plotArea>
      <c:layout/>
      <c:barChart>
        <c:barDir val="col"/>
        <c:grouping val="clustered"/>
        <c:varyColors val="0"/>
        <c:ser>
          <c:idx val="0"/>
          <c:order val="0"/>
          <c:spPr>
            <a:noFill/>
            <a:ln w="9525" cap="flat" cmpd="sng" algn="ctr">
              <a:solidFill>
                <a:schemeClr val="accent1"/>
              </a:solidFill>
              <a:miter lim="800000"/>
            </a:ln>
            <a:effectLst>
              <a:glow rad="63500">
                <a:schemeClr val="accent1">
                  <a:satMod val="175000"/>
                  <a:alpha val="25000"/>
                </a:schemeClr>
              </a:glow>
            </a:effectLst>
          </c:spPr>
          <c:invertIfNegative val="0"/>
          <c:cat>
            <c:strRef>
              <c:f>'BİZİM ÖĞRETMENLER'!$K$4:$K$15</c:f>
              <c:strCache>
                <c:ptCount val="12"/>
                <c:pt idx="0">
                  <c:v>PLT 101</c:v>
                </c:pt>
                <c:pt idx="1">
                  <c:v>PLT 102</c:v>
                </c:pt>
                <c:pt idx="2">
                  <c:v>PLT 103</c:v>
                </c:pt>
                <c:pt idx="3">
                  <c:v>PLT 104</c:v>
                </c:pt>
                <c:pt idx="4">
                  <c:v>PLT 105</c:v>
                </c:pt>
                <c:pt idx="5">
                  <c:v>PLT 106</c:v>
                </c:pt>
                <c:pt idx="6">
                  <c:v>PLT 107</c:v>
                </c:pt>
                <c:pt idx="7">
                  <c:v>PLT 108</c:v>
                </c:pt>
                <c:pt idx="8">
                  <c:v>PLT 109</c:v>
                </c:pt>
                <c:pt idx="9">
                  <c:v>PLT 110</c:v>
                </c:pt>
                <c:pt idx="10">
                  <c:v>PLT 112</c:v>
                </c:pt>
                <c:pt idx="11">
                  <c:v>PLT 112</c:v>
                </c:pt>
              </c:strCache>
            </c:strRef>
          </c:cat>
          <c:val>
            <c:numRef>
              <c:f>'BİZİM ÖĞRETMENLER'!$L$4:$L$15</c:f>
              <c:numCache>
                <c:formatCode>General</c:formatCode>
                <c:ptCount val="12"/>
                <c:pt idx="0">
                  <c:v>74.5</c:v>
                </c:pt>
                <c:pt idx="1">
                  <c:v>77.5</c:v>
                </c:pt>
                <c:pt idx="2">
                  <c:v>75</c:v>
                </c:pt>
                <c:pt idx="3">
                  <c:v>79.5</c:v>
                </c:pt>
                <c:pt idx="4">
                  <c:v>75</c:v>
                </c:pt>
                <c:pt idx="5">
                  <c:v>77.5</c:v>
                </c:pt>
                <c:pt idx="6">
                  <c:v>74.5</c:v>
                </c:pt>
                <c:pt idx="7">
                  <c:v>78.5</c:v>
                </c:pt>
                <c:pt idx="8">
                  <c:v>75</c:v>
                </c:pt>
                <c:pt idx="9">
                  <c:v>77</c:v>
                </c:pt>
                <c:pt idx="10">
                  <c:v>73.5</c:v>
                </c:pt>
                <c:pt idx="11">
                  <c:v>73.5</c:v>
                </c:pt>
              </c:numCache>
            </c:numRef>
          </c:val>
          <c:extLst>
            <c:ext xmlns:c16="http://schemas.microsoft.com/office/drawing/2014/chart" uri="{C3380CC4-5D6E-409C-BE32-E72D297353CC}">
              <c16:uniqueId val="{00000000-B36F-4638-8A1F-841BF4933484}"/>
            </c:ext>
          </c:extLst>
        </c:ser>
        <c:dLbls>
          <c:showLegendKey val="0"/>
          <c:showVal val="0"/>
          <c:showCatName val="0"/>
          <c:showSerName val="0"/>
          <c:showPercent val="0"/>
          <c:showBubbleSize val="0"/>
        </c:dLbls>
        <c:gapWidth val="315"/>
        <c:overlap val="-40"/>
        <c:axId val="1726428096"/>
        <c:axId val="1726438496"/>
      </c:barChart>
      <c:catAx>
        <c:axId val="1726428096"/>
        <c:scaling>
          <c:orientation val="minMax"/>
        </c:scaling>
        <c:delete val="0"/>
        <c:axPos val="b"/>
        <c:majorGridlines>
          <c:spPr>
            <a:ln w="9525" cap="flat" cmpd="sng" algn="ctr">
              <a:gradFill>
                <a:gsLst>
                  <a:gs pos="100000">
                    <a:schemeClr val="dk1">
                      <a:lumMod val="75000"/>
                      <a:lumOff val="25000"/>
                    </a:schemeClr>
                  </a:gs>
                  <a:gs pos="0">
                    <a:schemeClr val="dk1">
                      <a:lumMod val="65000"/>
                      <a:lumOff val="3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75000"/>
                  </a:schemeClr>
                </a:solidFill>
                <a:latin typeface="+mn-lt"/>
                <a:ea typeface="+mn-ea"/>
                <a:cs typeface="+mn-cs"/>
              </a:defRPr>
            </a:pPr>
            <a:endParaRPr lang="tr-TR"/>
          </a:p>
        </c:txPr>
        <c:crossAx val="1726438496"/>
        <c:crosses val="autoZero"/>
        <c:auto val="1"/>
        <c:lblAlgn val="ctr"/>
        <c:lblOffset val="100"/>
        <c:noMultiLvlLbl val="0"/>
      </c:catAx>
      <c:valAx>
        <c:axId val="1726438496"/>
        <c:scaling>
          <c:orientation val="minMax"/>
        </c:scaling>
        <c:delete val="0"/>
        <c:axPos val="l"/>
        <c:majorGridlines>
          <c:spPr>
            <a:ln w="9525" cap="flat" cmpd="sng" algn="ctr">
              <a:gradFill>
                <a:gsLst>
                  <a:gs pos="100000">
                    <a:schemeClr val="dk1">
                      <a:lumMod val="75000"/>
                      <a:lumOff val="25000"/>
                    </a:schemeClr>
                  </a:gs>
                  <a:gs pos="0">
                    <a:schemeClr val="dk1">
                      <a:lumMod val="65000"/>
                      <a:lumOff val="3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75000"/>
                  </a:schemeClr>
                </a:solidFill>
                <a:latin typeface="+mn-lt"/>
                <a:ea typeface="+mn-ea"/>
                <a:cs typeface="+mn-cs"/>
              </a:defRPr>
            </a:pPr>
            <a:endParaRPr lang="tr-TR"/>
          </a:p>
        </c:txPr>
        <c:crossAx val="1726428096"/>
        <c:crosses val="autoZero"/>
        <c:crossBetween val="between"/>
      </c:valAx>
      <c:spPr>
        <a:noFill/>
        <a:ln>
          <a:noFill/>
        </a:ln>
        <a:effectLst/>
      </c:spPr>
    </c:plotArea>
    <c:plotVisOnly val="1"/>
    <c:dispBlanksAs val="gap"/>
    <c:showDLblsOverMax val="0"/>
  </c:chart>
  <c:spPr>
    <a:solidFill>
      <a:schemeClr val="dk1">
        <a:lumMod val="75000"/>
        <a:lumOff val="25000"/>
      </a:schemeClr>
    </a:solidFill>
    <a:ln w="9525" cap="flat" cmpd="sng" algn="ctr">
      <a:solidFill>
        <a:schemeClr val="dk1">
          <a:lumMod val="15000"/>
          <a:lumOff val="85000"/>
        </a:schemeClr>
      </a:solidFill>
      <a:round/>
    </a:ln>
    <a:effectLst/>
  </c:spPr>
  <c:txPr>
    <a:bodyPr/>
    <a:lstStyle/>
    <a:p>
      <a:pPr>
        <a:defRPr/>
      </a:pPr>
      <a:endParaRPr lang="tr-TR"/>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tr-TR"/>
              <a:t>ÖĞRETMENLER ANKET </a:t>
            </a:r>
          </a:p>
          <a:p>
            <a:pPr>
              <a:defRPr/>
            </a:pPr>
            <a:r>
              <a:rPr lang="tr-TR"/>
              <a:t>GÜZ</a:t>
            </a:r>
          </a:p>
        </c:rich>
      </c:tx>
      <c:layout/>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tr-TR"/>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val>
            <c:numRef>
              <c:f>Hocalarin_Anket_Sonuclari!$F$42:$F$613</c:f>
              <c:numCache>
                <c:formatCode>General</c:formatCode>
                <c:ptCount val="21"/>
                <c:pt idx="0">
                  <c:v>90.285714285714306</c:v>
                </c:pt>
                <c:pt idx="1">
                  <c:v>92</c:v>
                </c:pt>
                <c:pt idx="2">
                  <c:v>91.6666666666667</c:v>
                </c:pt>
                <c:pt idx="3">
                  <c:v>89.8333333333333</c:v>
                </c:pt>
                <c:pt idx="4">
                  <c:v>90.727272727272705</c:v>
                </c:pt>
                <c:pt idx="5">
                  <c:v>88</c:v>
                </c:pt>
                <c:pt idx="6">
                  <c:v>89.3333333333333</c:v>
                </c:pt>
                <c:pt idx="7">
                  <c:v>88.8888888888889</c:v>
                </c:pt>
                <c:pt idx="8">
                  <c:v>88.6666666666667</c:v>
                </c:pt>
                <c:pt idx="9">
                  <c:v>90</c:v>
                </c:pt>
                <c:pt idx="10">
                  <c:v>89.5555555555556</c:v>
                </c:pt>
                <c:pt idx="11">
                  <c:v>87.5555555555556</c:v>
                </c:pt>
                <c:pt idx="12">
                  <c:v>91.6666666666667</c:v>
                </c:pt>
                <c:pt idx="13">
                  <c:v>89.1111111111111</c:v>
                </c:pt>
                <c:pt idx="14">
                  <c:v>91.5</c:v>
                </c:pt>
                <c:pt idx="15">
                  <c:v>92</c:v>
                </c:pt>
                <c:pt idx="16">
                  <c:v>91.5</c:v>
                </c:pt>
                <c:pt idx="17">
                  <c:v>92.5</c:v>
                </c:pt>
                <c:pt idx="18">
                  <c:v>90.5</c:v>
                </c:pt>
                <c:pt idx="19">
                  <c:v>88.6666666666667</c:v>
                </c:pt>
                <c:pt idx="20">
                  <c:v>88.769230769230802</c:v>
                </c:pt>
              </c:numCache>
            </c:numRef>
          </c:val>
          <c:extLst>
            <c:ext xmlns:c16="http://schemas.microsoft.com/office/drawing/2014/chart" uri="{C3380CC4-5D6E-409C-BE32-E72D297353CC}">
              <c16:uniqueId val="{00000000-0F1E-4DAB-8EBB-73E7AFD65E7C}"/>
            </c:ext>
          </c:extLst>
        </c:ser>
        <c:ser>
          <c:idx val="1"/>
          <c:order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val>
            <c:numRef>
              <c:f>Hocalarin_Anket_Sonuclari!$G$42:$G$613</c:f>
              <c:numCache>
                <c:formatCode>0</c:formatCode>
                <c:ptCount val="21"/>
              </c:numCache>
            </c:numRef>
          </c:val>
          <c:extLst>
            <c:ext xmlns:c16="http://schemas.microsoft.com/office/drawing/2014/chart" uri="{C3380CC4-5D6E-409C-BE32-E72D297353CC}">
              <c16:uniqueId val="{00000001-0F1E-4DAB-8EBB-73E7AFD65E7C}"/>
            </c:ext>
          </c:extLst>
        </c:ser>
        <c:dLbls>
          <c:showLegendKey val="0"/>
          <c:showVal val="0"/>
          <c:showCatName val="0"/>
          <c:showSerName val="0"/>
          <c:showPercent val="0"/>
          <c:showBubbleSize val="0"/>
        </c:dLbls>
        <c:gapWidth val="150"/>
        <c:shape val="box"/>
        <c:axId val="1711917056"/>
        <c:axId val="1711924960"/>
        <c:axId val="0"/>
      </c:bar3DChart>
      <c:catAx>
        <c:axId val="1711917056"/>
        <c:scaling>
          <c:orientation val="minMax"/>
        </c:scaling>
        <c:delete val="0"/>
        <c:axPos val="b"/>
        <c:title>
          <c:tx>
            <c:rich>
              <a:bodyPr rot="0" spcFirstLastPara="1" vertOverflow="ellipsis" vert="horz" wrap="square" anchor="ctr" anchorCtr="1"/>
              <a:lstStyle/>
              <a:p>
                <a:pPr>
                  <a:defRPr sz="900" b="1" i="0" u="none" strike="noStrike" kern="1200" cap="all" baseline="0">
                    <a:solidFill>
                      <a:schemeClr val="lt1">
                        <a:lumMod val="85000"/>
                      </a:schemeClr>
                    </a:solidFill>
                    <a:latin typeface="+mn-lt"/>
                    <a:ea typeface="+mn-ea"/>
                    <a:cs typeface="+mn-cs"/>
                  </a:defRPr>
                </a:pPr>
                <a:r>
                  <a:rPr lang="tr-TR"/>
                  <a:t>ÖĞRETMENLER</a:t>
                </a:r>
              </a:p>
            </c:rich>
          </c:tx>
          <c:layout/>
          <c:overlay val="0"/>
          <c:spPr>
            <a:noFill/>
            <a:ln>
              <a:noFill/>
            </a:ln>
            <a:effectLst/>
          </c:spPr>
          <c:txPr>
            <a:bodyPr rot="0" spcFirstLastPara="1" vertOverflow="ellipsis" vert="horz" wrap="square" anchor="ctr" anchorCtr="1"/>
            <a:lstStyle/>
            <a:p>
              <a:pPr>
                <a:defRPr sz="900" b="1" i="0" u="none" strike="noStrike" kern="1200" cap="all" baseline="0">
                  <a:solidFill>
                    <a:schemeClr val="lt1">
                      <a:lumMod val="85000"/>
                    </a:schemeClr>
                  </a:solidFill>
                  <a:latin typeface="+mn-lt"/>
                  <a:ea typeface="+mn-ea"/>
                  <a:cs typeface="+mn-cs"/>
                </a:defRPr>
              </a:pPr>
              <a:endParaRPr lang="tr-TR"/>
            </a:p>
          </c:txPr>
        </c:title>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tr-TR"/>
          </a:p>
        </c:txPr>
        <c:crossAx val="1711924960"/>
        <c:crosses val="autoZero"/>
        <c:auto val="1"/>
        <c:lblAlgn val="ctr"/>
        <c:lblOffset val="100"/>
        <c:noMultiLvlLbl val="0"/>
      </c:catAx>
      <c:valAx>
        <c:axId val="1711924960"/>
        <c:scaling>
          <c:orientation val="minMax"/>
        </c:scaling>
        <c:delete val="0"/>
        <c:axPos val="l"/>
        <c:majorGridlines>
          <c:spPr>
            <a:ln w="9525" cap="flat" cmpd="sng" algn="ctr">
              <a:solidFill>
                <a:schemeClr val="dk1">
                  <a:lumMod val="50000"/>
                  <a:lumOff val="5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tr-TR"/>
          </a:p>
        </c:txPr>
        <c:crossAx val="1711917056"/>
        <c:crosses val="autoZero"/>
        <c:crossBetween val="between"/>
      </c:val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tr-TR"/>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tr-TR"/>
              <a:t>ÖĞRETMENLER ANKET </a:t>
            </a:r>
          </a:p>
          <a:p>
            <a:pPr>
              <a:defRPr/>
            </a:pPr>
            <a:r>
              <a:rPr lang="tr-TR"/>
              <a:t>BAHAR</a:t>
            </a:r>
          </a:p>
        </c:rich>
      </c:tx>
      <c:layout/>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tr-TR"/>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val>
            <c:numRef>
              <c:f>Hocalarin_Anket_Sonuclari_Bahar!$E$265:$E$688</c:f>
              <c:numCache>
                <c:formatCode>[$-10409]#,##0.00;\-#,##0.00</c:formatCode>
                <c:ptCount val="12"/>
                <c:pt idx="0">
                  <c:v>77.5</c:v>
                </c:pt>
                <c:pt idx="1">
                  <c:v>73.25</c:v>
                </c:pt>
                <c:pt idx="2">
                  <c:v>75.75</c:v>
                </c:pt>
                <c:pt idx="3">
                  <c:v>76</c:v>
                </c:pt>
                <c:pt idx="4">
                  <c:v>77.5</c:v>
                </c:pt>
                <c:pt idx="5">
                  <c:v>76.5</c:v>
                </c:pt>
                <c:pt idx="6">
                  <c:v>74.75</c:v>
                </c:pt>
                <c:pt idx="7">
                  <c:v>77.5</c:v>
                </c:pt>
                <c:pt idx="8">
                  <c:v>77.5</c:v>
                </c:pt>
                <c:pt idx="9">
                  <c:v>74.75</c:v>
                </c:pt>
                <c:pt idx="10">
                  <c:v>74.75</c:v>
                </c:pt>
                <c:pt idx="11">
                  <c:v>79</c:v>
                </c:pt>
              </c:numCache>
            </c:numRef>
          </c:val>
          <c:extLst>
            <c:ext xmlns:c16="http://schemas.microsoft.com/office/drawing/2014/chart" uri="{C3380CC4-5D6E-409C-BE32-E72D297353CC}">
              <c16:uniqueId val="{00000000-73EA-4FA7-A5C4-7ED842B9A9DD}"/>
            </c:ext>
          </c:extLst>
        </c:ser>
        <c:dLbls>
          <c:showLegendKey val="0"/>
          <c:showVal val="0"/>
          <c:showCatName val="0"/>
          <c:showSerName val="0"/>
          <c:showPercent val="0"/>
          <c:showBubbleSize val="0"/>
        </c:dLbls>
        <c:gapWidth val="150"/>
        <c:shape val="box"/>
        <c:axId val="1634162832"/>
        <c:axId val="1634171568"/>
        <c:axId val="0"/>
      </c:bar3DChart>
      <c:catAx>
        <c:axId val="1634162832"/>
        <c:scaling>
          <c:orientation val="minMax"/>
        </c:scaling>
        <c:delete val="0"/>
        <c:axPos val="b"/>
        <c:title>
          <c:tx>
            <c:rich>
              <a:bodyPr rot="0" spcFirstLastPara="1" vertOverflow="ellipsis" vert="horz" wrap="square" anchor="ctr" anchorCtr="1"/>
              <a:lstStyle/>
              <a:p>
                <a:pPr>
                  <a:defRPr sz="900" b="1" i="0" u="none" strike="noStrike" kern="1200" cap="all" baseline="0">
                    <a:solidFill>
                      <a:schemeClr val="lt1">
                        <a:lumMod val="85000"/>
                      </a:schemeClr>
                    </a:solidFill>
                    <a:latin typeface="+mn-lt"/>
                    <a:ea typeface="+mn-ea"/>
                    <a:cs typeface="+mn-cs"/>
                  </a:defRPr>
                </a:pPr>
                <a:r>
                  <a:rPr lang="tr-TR"/>
                  <a:t>ÖĞRETMENLER</a:t>
                </a:r>
              </a:p>
            </c:rich>
          </c:tx>
          <c:layout/>
          <c:overlay val="0"/>
          <c:spPr>
            <a:noFill/>
            <a:ln>
              <a:noFill/>
            </a:ln>
            <a:effectLst/>
          </c:spPr>
          <c:txPr>
            <a:bodyPr rot="0" spcFirstLastPara="1" vertOverflow="ellipsis" vert="horz" wrap="square" anchor="ctr" anchorCtr="1"/>
            <a:lstStyle/>
            <a:p>
              <a:pPr>
                <a:defRPr sz="900" b="1" i="0" u="none" strike="noStrike" kern="1200" cap="all" baseline="0">
                  <a:solidFill>
                    <a:schemeClr val="lt1">
                      <a:lumMod val="85000"/>
                    </a:schemeClr>
                  </a:solidFill>
                  <a:latin typeface="+mn-lt"/>
                  <a:ea typeface="+mn-ea"/>
                  <a:cs typeface="+mn-cs"/>
                </a:defRPr>
              </a:pPr>
              <a:endParaRPr lang="tr-TR"/>
            </a:p>
          </c:txPr>
        </c:title>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tr-TR"/>
          </a:p>
        </c:txPr>
        <c:crossAx val="1634171568"/>
        <c:crosses val="autoZero"/>
        <c:auto val="1"/>
        <c:lblAlgn val="ctr"/>
        <c:lblOffset val="100"/>
        <c:noMultiLvlLbl val="0"/>
      </c:catAx>
      <c:valAx>
        <c:axId val="1634171568"/>
        <c:scaling>
          <c:orientation val="minMax"/>
        </c:scaling>
        <c:delete val="0"/>
        <c:axPos val="l"/>
        <c:majorGridlines>
          <c:spPr>
            <a:ln w="9525" cap="flat" cmpd="sng" algn="ctr">
              <a:solidFill>
                <a:schemeClr val="dk1">
                  <a:lumMod val="50000"/>
                  <a:lumOff val="50000"/>
                </a:schemeClr>
              </a:solidFill>
              <a:round/>
            </a:ln>
            <a:effectLst/>
          </c:spPr>
        </c:majorGridlines>
        <c:numFmt formatCode="[$-10409]#,##0.00;\-#,##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tr-TR"/>
          </a:p>
        </c:txPr>
        <c:crossAx val="1634162832"/>
        <c:crosses val="autoZero"/>
        <c:crossBetween val="between"/>
      </c:val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tr-TR"/>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3">
  <cs:axisTitle>
    <cs:lnRef idx="0"/>
    <cs:fillRef idx="0"/>
    <cs:effectRef idx="0"/>
    <cs:fontRef idx="minor">
      <a:schemeClr val="lt1">
        <a:lumMod val="75000"/>
      </a:schemeClr>
    </cs:fontRef>
    <cs:defRPr sz="900" b="1" kern="1200"/>
  </cs:axisTitle>
  <cs:categoryAxis>
    <cs:lnRef idx="0"/>
    <cs:fillRef idx="0"/>
    <cs:effectRef idx="0"/>
    <cs:fontRef idx="minor">
      <a:schemeClr val="lt1">
        <a:lumMod val="75000"/>
      </a:schemeClr>
    </cs:fontRef>
    <cs:defRPr sz="900" kern="1200"/>
  </cs:categoryAxis>
  <cs:chartArea>
    <cs:lnRef idx="0"/>
    <cs:fillRef idx="0"/>
    <cs:effectRef idx="0"/>
    <cs:fontRef idx="minor">
      <a:schemeClr val="dk1"/>
    </cs:fontRef>
    <cs:spPr>
      <a:solidFill>
        <a:schemeClr val="dk1">
          <a:lumMod val="75000"/>
          <a:lumOff val="25000"/>
        </a:schemeClr>
      </a:solidFill>
      <a:ln w="9525" cap="flat" cmpd="sng" algn="ctr">
        <a:solidFill>
          <a:schemeClr val="dk1">
            <a:lumMod val="15000"/>
            <a:lumOff val="85000"/>
          </a:schemeClr>
        </a:solidFill>
        <a:round/>
      </a:ln>
    </cs:spPr>
    <cs:defRPr sz="900" kern="1200"/>
  </cs:chartArea>
  <cs:dataLabel>
    <cs:lnRef idx="0"/>
    <cs:fillRef idx="0"/>
    <cs:effectRef idx="0"/>
    <cs:fontRef idx="minor">
      <a:schemeClr val="lt1">
        <a:lumMod val="75000"/>
      </a:schemeClr>
    </cs:fontRef>
    <cs:defRPr sz="900" kern="1200"/>
  </cs:dataLabel>
  <cs:dataLabelCallout>
    <cs:lnRef idx="0"/>
    <cs:fillRef idx="0"/>
    <cs:effectRef idx="0"/>
    <cs:fontRef idx="minor">
      <a:schemeClr val="lt1">
        <a:lumMod val="15000"/>
        <a:lumOff val="85000"/>
      </a:schemeClr>
    </cs:fontRef>
    <cs:spPr>
      <a:solidFill>
        <a:schemeClr val="dk1">
          <a:lumMod val="65000"/>
          <a:lumOff val="35000"/>
        </a:schemeClr>
      </a:solidFill>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0"/>
    <cs:effectRef idx="0">
      <cs:styleClr val="auto"/>
    </cs:effectRef>
    <cs:fontRef idx="minor">
      <a:schemeClr val="dk1"/>
    </cs:fontRef>
    <cs:spPr>
      <a:ln w="9525" cap="flat" cmpd="sng" algn="ctr">
        <a:solidFill>
          <a:schemeClr val="phClr"/>
        </a:solidFill>
        <a:miter lim="800000"/>
      </a:ln>
      <a:effectLst>
        <a:glow rad="63500">
          <a:schemeClr val="phClr">
            <a:satMod val="175000"/>
            <a:alpha val="25000"/>
          </a:schemeClr>
        </a:glow>
      </a:effectLst>
    </cs:spPr>
  </cs:dataPoint>
  <cs:dataPoint3D>
    <cs:lnRef idx="0">
      <cs:styleClr val="auto"/>
    </cs:lnRef>
    <cs:fillRef idx="0">
      <cs:styleClr val="auto"/>
    </cs:fillRef>
    <cs:effectRef idx="0">
      <cs:styleClr val="auto"/>
    </cs:effectRef>
    <cs:fontRef idx="minor">
      <a:schemeClr val="dk1"/>
    </cs:fontRef>
    <cs:spPr>
      <a:ln w="9525" cap="flat" cmpd="sng" algn="ctr">
        <a:solidFill>
          <a:schemeClr val="phClr"/>
        </a:solidFill>
        <a:miter lim="800000"/>
      </a:ln>
      <a:effectLst>
        <a:glow rad="63500">
          <a:schemeClr val="phClr">
            <a:satMod val="175000"/>
            <a:alpha val="25000"/>
          </a:schemeClr>
        </a:glow>
      </a:effectLst>
    </cs:spPr>
  </cs:dataPoint3D>
  <cs:dataPointLine>
    <cs:lnRef idx="0">
      <cs:styleClr val="auto"/>
    </cs:lnRef>
    <cs:fillRef idx="0">
      <cs:styleClr val="auto"/>
    </cs:fillRef>
    <cs:effectRef idx="0">
      <cs:styleClr val="auto"/>
    </cs:effectRef>
    <cs:fontRef idx="minor">
      <a:schemeClr val="dk1"/>
    </cs:fontRef>
    <cs:spPr>
      <a:ln w="22225" cap="rnd">
        <a:solidFill>
          <a:schemeClr val="phClr"/>
        </a:solidFill>
      </a:ln>
      <a:effectLst>
        <a:glow rad="139700">
          <a:schemeClr val="phClr">
            <a:satMod val="175000"/>
            <a:alpha val="14000"/>
          </a:schemeClr>
        </a:glow>
      </a:effectLst>
    </cs:spPr>
  </cs:dataPointLine>
  <cs:dataPointMarker>
    <cs:lnRef idx="0">
      <cs:styleClr val="auto"/>
    </cs:lnRef>
    <cs:fillRef idx="0">
      <cs:styleClr val="auto"/>
    </cs:fillRef>
    <cs:effectRef idx="0">
      <cs:styleClr val="auto"/>
    </cs:effectRef>
    <cs:fontRef idx="minor">
      <a:schemeClr val="dk1"/>
    </cs:fontRef>
    <cs:spPr>
      <a:solidFill>
        <a:schemeClr val="phClr">
          <a:lumMod val="60000"/>
          <a:lumOff val="40000"/>
        </a:schemeClr>
      </a:solidFill>
      <a:effectLst>
        <a:glow rad="63500">
          <a:schemeClr val="phClr">
            <a:satMod val="175000"/>
            <a:alpha val="25000"/>
          </a:schemeClr>
        </a:glow>
      </a:effectLst>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900"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75000"/>
                <a:lumOff val="25000"/>
              </a:schemeClr>
            </a:gs>
            <a:gs pos="0">
              <a:schemeClr val="dk1">
                <a:lumMod val="65000"/>
                <a:lumOff val="3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dk1">
                <a:lumMod val="75000"/>
                <a:lumOff val="25000"/>
                <a:alpha val="25000"/>
              </a:schemeClr>
            </a:gs>
            <a:gs pos="0">
              <a:schemeClr val="dk1">
                <a:lumMod val="65000"/>
                <a:lumOff val="35000"/>
                <a:alpha val="25000"/>
              </a:schemeClr>
            </a:gs>
          </a:gsLst>
          <a:lin ang="5400000" scaled="0"/>
        </a:gradFill>
        <a:round/>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lt1">
        <a:lumMod val="75000"/>
      </a:schemeClr>
    </cs:fontRef>
    <cs:defRPr sz="900"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a:lumMod val="85000"/>
      </a:schemeClr>
    </cs:fontRef>
    <cs:defRPr sz="1400" b="1" kern="1200" cap="none" baseline="0"/>
  </cs:title>
  <cs:trendline>
    <cs:lnRef idx="0">
      <cs:styleClr val="auto"/>
    </cs:lnRef>
    <cs:fillRef idx="0"/>
    <cs:effectRef idx="0"/>
    <cs:fontRef idx="minor">
      <a:schemeClr val="lt1"/>
    </cs:fontRef>
    <cs:spPr>
      <a:ln w="25400" cap="rnd">
        <a:solidFill>
          <a:schemeClr val="phClr">
            <a:alpha val="50000"/>
          </a:schemeClr>
        </a:solidFill>
      </a:ln>
    </cs:spPr>
  </cs:trendline>
  <cs:trendlineLabel>
    <cs:lnRef idx="0"/>
    <cs:fillRef idx="0"/>
    <cs:effectRef idx="0"/>
    <cs:fontRef idx="minor">
      <a:schemeClr val="lt1">
        <a:lumMod val="75000"/>
      </a:schemeClr>
    </cs:fontRef>
    <cs:defRPr sz="900"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13">
  <cs:axisTitle>
    <cs:lnRef idx="0"/>
    <cs:fillRef idx="0"/>
    <cs:effectRef idx="0"/>
    <cs:fontRef idx="minor">
      <a:schemeClr val="lt1">
        <a:lumMod val="75000"/>
      </a:schemeClr>
    </cs:fontRef>
    <cs:defRPr sz="900" b="1" kern="1200"/>
  </cs:axisTitle>
  <cs:categoryAxis>
    <cs:lnRef idx="0"/>
    <cs:fillRef idx="0"/>
    <cs:effectRef idx="0"/>
    <cs:fontRef idx="minor">
      <a:schemeClr val="lt1">
        <a:lumMod val="75000"/>
      </a:schemeClr>
    </cs:fontRef>
    <cs:defRPr sz="900" kern="1200"/>
  </cs:categoryAxis>
  <cs:chartArea>
    <cs:lnRef idx="0"/>
    <cs:fillRef idx="0"/>
    <cs:effectRef idx="0"/>
    <cs:fontRef idx="minor">
      <a:schemeClr val="dk1"/>
    </cs:fontRef>
    <cs:spPr>
      <a:solidFill>
        <a:schemeClr val="dk1">
          <a:lumMod val="75000"/>
          <a:lumOff val="25000"/>
        </a:schemeClr>
      </a:solidFill>
      <a:ln w="9525" cap="flat" cmpd="sng" algn="ctr">
        <a:solidFill>
          <a:schemeClr val="dk1">
            <a:lumMod val="15000"/>
            <a:lumOff val="85000"/>
          </a:schemeClr>
        </a:solidFill>
        <a:round/>
      </a:ln>
    </cs:spPr>
    <cs:defRPr sz="900" kern="1200"/>
  </cs:chartArea>
  <cs:dataLabel>
    <cs:lnRef idx="0"/>
    <cs:fillRef idx="0"/>
    <cs:effectRef idx="0"/>
    <cs:fontRef idx="minor">
      <a:schemeClr val="lt1">
        <a:lumMod val="75000"/>
      </a:schemeClr>
    </cs:fontRef>
    <cs:defRPr sz="900" kern="1200"/>
  </cs:dataLabel>
  <cs:dataLabelCallout>
    <cs:lnRef idx="0"/>
    <cs:fillRef idx="0"/>
    <cs:effectRef idx="0"/>
    <cs:fontRef idx="minor">
      <a:schemeClr val="lt1">
        <a:lumMod val="15000"/>
        <a:lumOff val="85000"/>
      </a:schemeClr>
    </cs:fontRef>
    <cs:spPr>
      <a:solidFill>
        <a:schemeClr val="dk1">
          <a:lumMod val="65000"/>
          <a:lumOff val="35000"/>
        </a:schemeClr>
      </a:solidFill>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0"/>
    <cs:effectRef idx="0">
      <cs:styleClr val="auto"/>
    </cs:effectRef>
    <cs:fontRef idx="minor">
      <a:schemeClr val="dk1"/>
    </cs:fontRef>
    <cs:spPr>
      <a:ln w="9525" cap="flat" cmpd="sng" algn="ctr">
        <a:solidFill>
          <a:schemeClr val="phClr"/>
        </a:solidFill>
        <a:miter lim="800000"/>
      </a:ln>
      <a:effectLst>
        <a:glow rad="63500">
          <a:schemeClr val="phClr">
            <a:satMod val="175000"/>
            <a:alpha val="25000"/>
          </a:schemeClr>
        </a:glow>
      </a:effectLst>
    </cs:spPr>
  </cs:dataPoint>
  <cs:dataPoint3D>
    <cs:lnRef idx="0">
      <cs:styleClr val="auto"/>
    </cs:lnRef>
    <cs:fillRef idx="0">
      <cs:styleClr val="auto"/>
    </cs:fillRef>
    <cs:effectRef idx="0">
      <cs:styleClr val="auto"/>
    </cs:effectRef>
    <cs:fontRef idx="minor">
      <a:schemeClr val="dk1"/>
    </cs:fontRef>
    <cs:spPr>
      <a:ln w="9525" cap="flat" cmpd="sng" algn="ctr">
        <a:solidFill>
          <a:schemeClr val="phClr"/>
        </a:solidFill>
        <a:miter lim="800000"/>
      </a:ln>
      <a:effectLst>
        <a:glow rad="63500">
          <a:schemeClr val="phClr">
            <a:satMod val="175000"/>
            <a:alpha val="25000"/>
          </a:schemeClr>
        </a:glow>
      </a:effectLst>
    </cs:spPr>
  </cs:dataPoint3D>
  <cs:dataPointLine>
    <cs:lnRef idx="0">
      <cs:styleClr val="auto"/>
    </cs:lnRef>
    <cs:fillRef idx="0">
      <cs:styleClr val="auto"/>
    </cs:fillRef>
    <cs:effectRef idx="0">
      <cs:styleClr val="auto"/>
    </cs:effectRef>
    <cs:fontRef idx="minor">
      <a:schemeClr val="dk1"/>
    </cs:fontRef>
    <cs:spPr>
      <a:ln w="22225" cap="rnd">
        <a:solidFill>
          <a:schemeClr val="phClr"/>
        </a:solidFill>
      </a:ln>
      <a:effectLst>
        <a:glow rad="139700">
          <a:schemeClr val="phClr">
            <a:satMod val="175000"/>
            <a:alpha val="14000"/>
          </a:schemeClr>
        </a:glow>
      </a:effectLst>
    </cs:spPr>
  </cs:dataPointLine>
  <cs:dataPointMarker>
    <cs:lnRef idx="0">
      <cs:styleClr val="auto"/>
    </cs:lnRef>
    <cs:fillRef idx="0">
      <cs:styleClr val="auto"/>
    </cs:fillRef>
    <cs:effectRef idx="0">
      <cs:styleClr val="auto"/>
    </cs:effectRef>
    <cs:fontRef idx="minor">
      <a:schemeClr val="dk1"/>
    </cs:fontRef>
    <cs:spPr>
      <a:solidFill>
        <a:schemeClr val="phClr">
          <a:lumMod val="60000"/>
          <a:lumOff val="40000"/>
        </a:schemeClr>
      </a:solidFill>
      <a:effectLst>
        <a:glow rad="63500">
          <a:schemeClr val="phClr">
            <a:satMod val="175000"/>
            <a:alpha val="25000"/>
          </a:schemeClr>
        </a:glow>
      </a:effectLst>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900"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75000"/>
                <a:lumOff val="25000"/>
              </a:schemeClr>
            </a:gs>
            <a:gs pos="0">
              <a:schemeClr val="dk1">
                <a:lumMod val="65000"/>
                <a:lumOff val="3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dk1">
                <a:lumMod val="75000"/>
                <a:lumOff val="25000"/>
                <a:alpha val="25000"/>
              </a:schemeClr>
            </a:gs>
            <a:gs pos="0">
              <a:schemeClr val="dk1">
                <a:lumMod val="65000"/>
                <a:lumOff val="35000"/>
                <a:alpha val="25000"/>
              </a:schemeClr>
            </a:gs>
          </a:gsLst>
          <a:lin ang="5400000" scaled="0"/>
        </a:gradFill>
        <a:round/>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lt1">
        <a:lumMod val="75000"/>
      </a:schemeClr>
    </cs:fontRef>
    <cs:defRPr sz="900"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a:lumMod val="85000"/>
      </a:schemeClr>
    </cs:fontRef>
    <cs:defRPr sz="1400" b="1" kern="1200" cap="none" baseline="0"/>
  </cs:title>
  <cs:trendline>
    <cs:lnRef idx="0">
      <cs:styleClr val="auto"/>
    </cs:lnRef>
    <cs:fillRef idx="0"/>
    <cs:effectRef idx="0"/>
    <cs:fontRef idx="minor">
      <a:schemeClr val="lt1"/>
    </cs:fontRef>
    <cs:spPr>
      <a:ln w="25400" cap="rnd">
        <a:solidFill>
          <a:schemeClr val="phClr">
            <a:alpha val="50000"/>
          </a:schemeClr>
        </a:solidFill>
      </a:ln>
    </cs:spPr>
  </cs:trendline>
  <cs:trendlineLabel>
    <cs:lnRef idx="0"/>
    <cs:fillRef idx="0"/>
    <cs:effectRef idx="0"/>
    <cs:fontRef idx="minor">
      <a:schemeClr val="lt1">
        <a:lumMod val="75000"/>
      </a:schemeClr>
    </cs:fontRef>
    <cs:defRPr sz="900"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94">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dk1">
            <a:lumMod val="50000"/>
            <a:lumOff val="50000"/>
          </a:schemeClr>
        </a:solidFill>
        <a:round/>
      </a:ln>
    </cs:spPr>
  </cs:gridlineMajor>
  <cs:gridlineMinor>
    <cs:lnRef idx="0"/>
    <cs:fillRef idx="0"/>
    <cs:effectRef idx="0"/>
    <cs:fontRef idx="minor">
      <a:schemeClr val="tx1"/>
    </cs:fontRef>
    <cs:spPr>
      <a:ln>
        <a:solidFill>
          <a:schemeClr val="dk1">
            <a:lumMod val="60000"/>
            <a:lumOff val="40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294">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dk1">
            <a:lumMod val="50000"/>
            <a:lumOff val="50000"/>
          </a:schemeClr>
        </a:solidFill>
        <a:round/>
      </a:ln>
    </cs:spPr>
  </cs:gridlineMajor>
  <cs:gridlineMinor>
    <cs:lnRef idx="0"/>
    <cs:fillRef idx="0"/>
    <cs:effectRef idx="0"/>
    <cs:fontRef idx="minor">
      <a:schemeClr val="tx1"/>
    </cs:fontRef>
    <cs:spPr>
      <a:ln>
        <a:solidFill>
          <a:schemeClr val="dk1">
            <a:lumMod val="60000"/>
            <a:lumOff val="40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389FC953-42AA-4EE9-BF6A-0E981C5F3E5C}" type="datetimeFigureOut">
              <a:rPr lang="tr-TR" smtClean="0"/>
              <a:t>28.01.2021</a:t>
            </a:fld>
            <a:endParaRPr lang="tr-TR"/>
          </a:p>
        </p:txBody>
      </p:sp>
      <p:sp>
        <p:nvSpPr>
          <p:cNvPr id="4" name="Slayt Görüntüsü Yer Tutucusu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468F1CBD-092F-46C9-A4DE-6EE6E628FC19}" type="slidenum">
              <a:rPr lang="tr-TR" smtClean="0"/>
              <a:t>‹#›</a:t>
            </a:fld>
            <a:endParaRPr lang="tr-TR"/>
          </a:p>
        </p:txBody>
      </p:sp>
    </p:spTree>
    <p:extLst>
      <p:ext uri="{BB962C8B-B14F-4D97-AF65-F5344CB8AC3E}">
        <p14:creationId xmlns:p14="http://schemas.microsoft.com/office/powerpoint/2010/main" val="1877612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7A42CFF-777B-4533-A440-4C456B6A9FEA}" type="datetime1">
              <a:rPr lang="tr-TR" smtClean="0"/>
              <a:t>28.01.2021</a:t>
            </a:fld>
            <a:endParaRPr lang="tr-TR"/>
          </a:p>
        </p:txBody>
      </p:sp>
      <p:sp>
        <p:nvSpPr>
          <p:cNvPr id="5" name="Altbilgi Yer Tutucusu 4"/>
          <p:cNvSpPr>
            <a:spLocks noGrp="1"/>
          </p:cNvSpPr>
          <p:nvPr>
            <p:ph type="ftr" sz="quarter" idx="11"/>
          </p:nvPr>
        </p:nvSpPr>
        <p:spPr/>
        <p:txBody>
          <a:bodyPr/>
          <a:lstStyle/>
          <a:p>
            <a:r>
              <a:rPr lang="tr-TR" smtClean="0"/>
              <a:t>Kalite bir yaşam tarzıdır.</a:t>
            </a:r>
            <a:endParaRPr lang="tr-TR"/>
          </a:p>
        </p:txBody>
      </p:sp>
      <p:sp>
        <p:nvSpPr>
          <p:cNvPr id="6" name="Slayt Numarası Yer Tutucusu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059989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FDEF684-7ED6-4E25-99B3-6C7EE6714DA3}" type="datetime1">
              <a:rPr lang="tr-TR" smtClean="0"/>
              <a:t>28.01.2021</a:t>
            </a:fld>
            <a:endParaRPr lang="tr-TR"/>
          </a:p>
        </p:txBody>
      </p:sp>
      <p:sp>
        <p:nvSpPr>
          <p:cNvPr id="5" name="Altbilgi Yer Tutucusu 4"/>
          <p:cNvSpPr>
            <a:spLocks noGrp="1"/>
          </p:cNvSpPr>
          <p:nvPr>
            <p:ph type="ftr" sz="quarter" idx="11"/>
          </p:nvPr>
        </p:nvSpPr>
        <p:spPr/>
        <p:txBody>
          <a:bodyPr/>
          <a:lstStyle/>
          <a:p>
            <a:r>
              <a:rPr lang="tr-TR" smtClean="0"/>
              <a:t>Kalite bir yaşam tarzıdır.</a:t>
            </a:r>
            <a:endParaRPr lang="tr-TR"/>
          </a:p>
        </p:txBody>
      </p:sp>
      <p:sp>
        <p:nvSpPr>
          <p:cNvPr id="6" name="Slayt Numarası Yer Tutucusu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472785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2D2059A-8985-41A3-9F35-8DC13894A4E0}" type="datetime1">
              <a:rPr lang="tr-TR" smtClean="0"/>
              <a:t>28.01.2021</a:t>
            </a:fld>
            <a:endParaRPr lang="tr-TR"/>
          </a:p>
        </p:txBody>
      </p:sp>
      <p:sp>
        <p:nvSpPr>
          <p:cNvPr id="5" name="Altbilgi Yer Tutucusu 4"/>
          <p:cNvSpPr>
            <a:spLocks noGrp="1"/>
          </p:cNvSpPr>
          <p:nvPr>
            <p:ph type="ftr" sz="quarter" idx="11"/>
          </p:nvPr>
        </p:nvSpPr>
        <p:spPr/>
        <p:txBody>
          <a:bodyPr/>
          <a:lstStyle/>
          <a:p>
            <a:r>
              <a:rPr lang="tr-TR" smtClean="0"/>
              <a:t>Kalite bir yaşam tarzıdır.</a:t>
            </a:r>
            <a:endParaRPr lang="tr-TR"/>
          </a:p>
        </p:txBody>
      </p:sp>
      <p:sp>
        <p:nvSpPr>
          <p:cNvPr id="6" name="Slayt Numarası Yer Tutucusu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054000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CF74D3F-D744-42F9-A266-110B14BD4158}" type="datetime1">
              <a:rPr lang="tr-TR" smtClean="0"/>
              <a:t>28.01.2021</a:t>
            </a:fld>
            <a:endParaRPr lang="tr-TR"/>
          </a:p>
        </p:txBody>
      </p:sp>
      <p:sp>
        <p:nvSpPr>
          <p:cNvPr id="5" name="Altbilgi Yer Tutucusu 4"/>
          <p:cNvSpPr>
            <a:spLocks noGrp="1"/>
          </p:cNvSpPr>
          <p:nvPr>
            <p:ph type="ftr" sz="quarter" idx="11"/>
          </p:nvPr>
        </p:nvSpPr>
        <p:spPr/>
        <p:txBody>
          <a:bodyPr/>
          <a:lstStyle/>
          <a:p>
            <a:r>
              <a:rPr lang="tr-TR" smtClean="0"/>
              <a:t>Kalite bir yaşam tarzıdır.</a:t>
            </a:r>
            <a:endParaRPr lang="tr-TR"/>
          </a:p>
        </p:txBody>
      </p:sp>
      <p:sp>
        <p:nvSpPr>
          <p:cNvPr id="6" name="Slayt Numarası Yer Tutucusu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992546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EC1C8BA-DCDD-4E80-B44D-BB4BDA6BC718}" type="datetime1">
              <a:rPr lang="tr-TR" smtClean="0"/>
              <a:t>28.01.2021</a:t>
            </a:fld>
            <a:endParaRPr lang="tr-TR"/>
          </a:p>
        </p:txBody>
      </p:sp>
      <p:sp>
        <p:nvSpPr>
          <p:cNvPr id="5" name="Altbilgi Yer Tutucusu 4"/>
          <p:cNvSpPr>
            <a:spLocks noGrp="1"/>
          </p:cNvSpPr>
          <p:nvPr>
            <p:ph type="ftr" sz="quarter" idx="11"/>
          </p:nvPr>
        </p:nvSpPr>
        <p:spPr/>
        <p:txBody>
          <a:bodyPr/>
          <a:lstStyle/>
          <a:p>
            <a:r>
              <a:rPr lang="tr-TR" smtClean="0"/>
              <a:t>Kalite bir yaşam tarzıdır.</a:t>
            </a:r>
            <a:endParaRPr lang="tr-TR"/>
          </a:p>
        </p:txBody>
      </p:sp>
      <p:sp>
        <p:nvSpPr>
          <p:cNvPr id="6" name="Slayt Numarası Yer Tutucusu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885098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6427ED0-D0FE-4A09-AE62-4103EA8D2926}" type="datetime1">
              <a:rPr lang="tr-TR" smtClean="0"/>
              <a:t>28.01.2021</a:t>
            </a:fld>
            <a:endParaRPr lang="tr-TR"/>
          </a:p>
        </p:txBody>
      </p:sp>
      <p:sp>
        <p:nvSpPr>
          <p:cNvPr id="6" name="Altbilgi Yer Tutucusu 5"/>
          <p:cNvSpPr>
            <a:spLocks noGrp="1"/>
          </p:cNvSpPr>
          <p:nvPr>
            <p:ph type="ftr" sz="quarter" idx="11"/>
          </p:nvPr>
        </p:nvSpPr>
        <p:spPr/>
        <p:txBody>
          <a:bodyPr/>
          <a:lstStyle/>
          <a:p>
            <a:r>
              <a:rPr lang="tr-TR" smtClean="0"/>
              <a:t>Kalite bir yaşam tarzıdır.</a:t>
            </a:r>
            <a:endParaRPr lang="tr-TR"/>
          </a:p>
        </p:txBody>
      </p:sp>
      <p:sp>
        <p:nvSpPr>
          <p:cNvPr id="7" name="Slayt Numarası Yer Tutucusu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745253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E782A1D-A539-4378-A6BA-1AA9F3084D39}" type="datetime1">
              <a:rPr lang="tr-TR" smtClean="0"/>
              <a:t>28.01.2021</a:t>
            </a:fld>
            <a:endParaRPr lang="tr-TR"/>
          </a:p>
        </p:txBody>
      </p:sp>
      <p:sp>
        <p:nvSpPr>
          <p:cNvPr id="8" name="Altbilgi Yer Tutucusu 7"/>
          <p:cNvSpPr>
            <a:spLocks noGrp="1"/>
          </p:cNvSpPr>
          <p:nvPr>
            <p:ph type="ftr" sz="quarter" idx="11"/>
          </p:nvPr>
        </p:nvSpPr>
        <p:spPr/>
        <p:txBody>
          <a:bodyPr/>
          <a:lstStyle/>
          <a:p>
            <a:r>
              <a:rPr lang="tr-TR" smtClean="0"/>
              <a:t>Kalite bir yaşam tarzıdır.</a:t>
            </a:r>
            <a:endParaRPr lang="tr-TR"/>
          </a:p>
        </p:txBody>
      </p:sp>
      <p:sp>
        <p:nvSpPr>
          <p:cNvPr id="9" name="Slayt Numarası Yer Tutucusu 8"/>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747523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2192C6F-6FA5-45C8-ACE4-E5B3D13F24FA}" type="datetime1">
              <a:rPr lang="tr-TR" smtClean="0"/>
              <a:t>28.01.2021</a:t>
            </a:fld>
            <a:endParaRPr lang="tr-TR"/>
          </a:p>
        </p:txBody>
      </p:sp>
      <p:sp>
        <p:nvSpPr>
          <p:cNvPr id="4" name="Altbilgi Yer Tutucusu 3"/>
          <p:cNvSpPr>
            <a:spLocks noGrp="1"/>
          </p:cNvSpPr>
          <p:nvPr>
            <p:ph type="ftr" sz="quarter" idx="11"/>
          </p:nvPr>
        </p:nvSpPr>
        <p:spPr/>
        <p:txBody>
          <a:bodyPr/>
          <a:lstStyle/>
          <a:p>
            <a:r>
              <a:rPr lang="tr-TR" smtClean="0"/>
              <a:t>Kalite bir yaşam tarzıdır.</a:t>
            </a:r>
            <a:endParaRPr lang="tr-TR"/>
          </a:p>
        </p:txBody>
      </p:sp>
      <p:sp>
        <p:nvSpPr>
          <p:cNvPr id="5" name="Slayt Numarası Yer Tutucusu 4"/>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070613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E20823A-34F6-4D9A-B72C-4420CCCD8E18}" type="datetime1">
              <a:rPr lang="tr-TR" smtClean="0"/>
              <a:t>28.01.2021</a:t>
            </a:fld>
            <a:endParaRPr lang="tr-TR"/>
          </a:p>
        </p:txBody>
      </p:sp>
      <p:sp>
        <p:nvSpPr>
          <p:cNvPr id="3" name="Altbilgi Yer Tutucusu 2"/>
          <p:cNvSpPr>
            <a:spLocks noGrp="1"/>
          </p:cNvSpPr>
          <p:nvPr>
            <p:ph type="ftr" sz="quarter" idx="11"/>
          </p:nvPr>
        </p:nvSpPr>
        <p:spPr/>
        <p:txBody>
          <a:bodyPr/>
          <a:lstStyle/>
          <a:p>
            <a:r>
              <a:rPr lang="tr-TR" smtClean="0"/>
              <a:t>Kalite bir yaşam tarzıdır.</a:t>
            </a:r>
            <a:endParaRPr lang="tr-TR"/>
          </a:p>
        </p:txBody>
      </p:sp>
      <p:sp>
        <p:nvSpPr>
          <p:cNvPr id="4" name="Slayt Numarası Yer Tutucusu 3"/>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2702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46673C7-9167-4403-8666-44BE39765140}" type="datetime1">
              <a:rPr lang="tr-TR" smtClean="0"/>
              <a:t>28.01.2021</a:t>
            </a:fld>
            <a:endParaRPr lang="tr-TR"/>
          </a:p>
        </p:txBody>
      </p:sp>
      <p:sp>
        <p:nvSpPr>
          <p:cNvPr id="6" name="Altbilgi Yer Tutucusu 5"/>
          <p:cNvSpPr>
            <a:spLocks noGrp="1"/>
          </p:cNvSpPr>
          <p:nvPr>
            <p:ph type="ftr" sz="quarter" idx="11"/>
          </p:nvPr>
        </p:nvSpPr>
        <p:spPr/>
        <p:txBody>
          <a:bodyPr/>
          <a:lstStyle/>
          <a:p>
            <a:r>
              <a:rPr lang="tr-TR" smtClean="0"/>
              <a:t>Kalite bir yaşam tarzıdır.</a:t>
            </a:r>
            <a:endParaRPr lang="tr-TR"/>
          </a:p>
        </p:txBody>
      </p:sp>
      <p:sp>
        <p:nvSpPr>
          <p:cNvPr id="7" name="Slayt Numarası Yer Tutucusu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79933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12AA8A1-43D8-4974-AA28-F99EFBEC3B2D}" type="datetime1">
              <a:rPr lang="tr-TR" smtClean="0"/>
              <a:t>28.01.2021</a:t>
            </a:fld>
            <a:endParaRPr lang="tr-TR"/>
          </a:p>
        </p:txBody>
      </p:sp>
      <p:sp>
        <p:nvSpPr>
          <p:cNvPr id="6" name="Altbilgi Yer Tutucusu 5"/>
          <p:cNvSpPr>
            <a:spLocks noGrp="1"/>
          </p:cNvSpPr>
          <p:nvPr>
            <p:ph type="ftr" sz="quarter" idx="11"/>
          </p:nvPr>
        </p:nvSpPr>
        <p:spPr/>
        <p:txBody>
          <a:bodyPr/>
          <a:lstStyle/>
          <a:p>
            <a:r>
              <a:rPr lang="tr-TR" smtClean="0"/>
              <a:t>Kalite bir yaşam tarzıdır.</a:t>
            </a:r>
            <a:endParaRPr lang="tr-TR"/>
          </a:p>
        </p:txBody>
      </p:sp>
      <p:sp>
        <p:nvSpPr>
          <p:cNvPr id="7" name="Slayt Numarası Yer Tutucusu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71810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C83F0-FC27-43D2-9813-F060C2D9E7A0}" type="datetime1">
              <a:rPr lang="tr-TR" smtClean="0"/>
              <a:t>28.01.2021</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Kalite bir yaşam tarzıdır.</a:t>
            </a:r>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9F893C-C32F-4835-A1E5-850973405C58}" type="slidenum">
              <a:rPr lang="tr-TR" smtClean="0"/>
              <a:t>‹#›</a:t>
            </a:fld>
            <a:endParaRPr lang="tr-TR"/>
          </a:p>
        </p:txBody>
      </p:sp>
    </p:spTree>
    <p:extLst>
      <p:ext uri="{BB962C8B-B14F-4D97-AF65-F5344CB8AC3E}">
        <p14:creationId xmlns:p14="http://schemas.microsoft.com/office/powerpoint/2010/main" val="3156946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chart" Target="../charts/chart5.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539552" y="2996952"/>
            <a:ext cx="7772400" cy="1584176"/>
          </a:xfrm>
        </p:spPr>
        <p:txBody>
          <a:bodyPr>
            <a:noAutofit/>
          </a:bodyPr>
          <a:lstStyle/>
          <a:p>
            <a:r>
              <a:rPr lang="tr-TR" b="1" dirty="0" smtClean="0">
                <a:solidFill>
                  <a:srgbClr val="FF0000"/>
                </a:solidFill>
              </a:rPr>
              <a:t>20</a:t>
            </a:r>
            <a:r>
              <a:rPr lang="en-US" b="1" dirty="0" smtClean="0">
                <a:solidFill>
                  <a:srgbClr val="FF0000"/>
                </a:solidFill>
              </a:rPr>
              <a:t>20</a:t>
            </a:r>
            <a:r>
              <a:rPr lang="tr-TR" b="1" dirty="0" smtClean="0">
                <a:solidFill>
                  <a:srgbClr val="FF0000"/>
                </a:solidFill>
              </a:rPr>
              <a:t> YILI </a:t>
            </a:r>
            <a:br>
              <a:rPr lang="tr-TR" b="1" dirty="0" smtClean="0">
                <a:solidFill>
                  <a:srgbClr val="FF0000"/>
                </a:solidFill>
              </a:rPr>
            </a:br>
            <a:r>
              <a:rPr lang="en-US" b="1" dirty="0">
                <a:solidFill>
                  <a:srgbClr val="FF0000"/>
                </a:solidFill>
              </a:rPr>
              <a:t>OCAK-ARALIK</a:t>
            </a:r>
            <a:r>
              <a:rPr lang="tr-TR" b="1" dirty="0" smtClean="0">
                <a:solidFill>
                  <a:srgbClr val="FF0000"/>
                </a:solidFill>
              </a:rPr>
              <a:t> YGG SUNUMU</a:t>
            </a:r>
            <a:br>
              <a:rPr lang="tr-TR" b="1" dirty="0" smtClean="0">
                <a:solidFill>
                  <a:srgbClr val="FF0000"/>
                </a:solidFill>
              </a:rPr>
            </a:br>
            <a:r>
              <a:rPr lang="tr-TR" b="1" dirty="0" smtClean="0">
                <a:solidFill>
                  <a:srgbClr val="FF0000"/>
                </a:solidFill>
              </a:rPr>
              <a:t/>
            </a:r>
            <a:br>
              <a:rPr lang="tr-TR" b="1" dirty="0" smtClean="0">
                <a:solidFill>
                  <a:srgbClr val="FF0000"/>
                </a:solidFill>
              </a:rPr>
            </a:br>
            <a:r>
              <a:rPr lang="tr-TR" b="1" dirty="0" smtClean="0">
                <a:solidFill>
                  <a:srgbClr val="FF0000"/>
                </a:solidFill>
              </a:rPr>
              <a:t>SHYO </a:t>
            </a:r>
            <a:br>
              <a:rPr lang="tr-TR" b="1" dirty="0" smtClean="0">
                <a:solidFill>
                  <a:srgbClr val="FF0000"/>
                </a:solidFill>
              </a:rPr>
            </a:br>
            <a:r>
              <a:rPr lang="tr-TR" b="1" dirty="0" smtClean="0">
                <a:solidFill>
                  <a:srgbClr val="FF0000"/>
                </a:solidFill>
              </a:rPr>
              <a:t>PİLOTAJ BÖLÜMÜ</a:t>
            </a:r>
            <a:br>
              <a:rPr lang="tr-TR" b="1" dirty="0" smtClean="0">
                <a:solidFill>
                  <a:srgbClr val="FF0000"/>
                </a:solidFill>
              </a:rPr>
            </a:br>
            <a:r>
              <a:rPr lang="tr-TR" b="1" dirty="0" smtClean="0">
                <a:solidFill>
                  <a:srgbClr val="FF0000"/>
                </a:solidFill>
              </a:rPr>
              <a:t>SÜRECİ</a:t>
            </a:r>
            <a:br>
              <a:rPr lang="tr-TR" b="1" dirty="0" smtClean="0">
                <a:solidFill>
                  <a:srgbClr val="FF0000"/>
                </a:solidFill>
              </a:rPr>
            </a:br>
            <a:r>
              <a:rPr lang="tr-TR" b="1" dirty="0" smtClean="0">
                <a:solidFill>
                  <a:srgbClr val="FF0000"/>
                </a:solidFill>
              </a:rPr>
              <a:t/>
            </a:r>
            <a:br>
              <a:rPr lang="tr-TR" b="1" dirty="0" smtClean="0">
                <a:solidFill>
                  <a:srgbClr val="FF0000"/>
                </a:solidFill>
              </a:rPr>
            </a:br>
            <a:r>
              <a:rPr lang="en-US" sz="2400" b="1" dirty="0" smtClean="0"/>
              <a:t>29</a:t>
            </a:r>
            <a:r>
              <a:rPr lang="tr-TR" sz="2400" b="1" dirty="0" smtClean="0"/>
              <a:t>/</a:t>
            </a:r>
            <a:r>
              <a:rPr lang="en-US" sz="2400" b="1" dirty="0"/>
              <a:t>01</a:t>
            </a:r>
            <a:r>
              <a:rPr lang="tr-TR" sz="2400" b="1" dirty="0"/>
              <a:t>/20</a:t>
            </a:r>
            <a:r>
              <a:rPr lang="en-US" sz="2400" b="1" dirty="0" smtClean="0"/>
              <a:t>21</a:t>
            </a:r>
            <a:endParaRPr lang="tr-TR" sz="2400" b="1" dirty="0"/>
          </a:p>
        </p:txBody>
      </p:sp>
      <p:sp>
        <p:nvSpPr>
          <p:cNvPr id="6" name="Slayt Numarası Yer Tutucusu 5"/>
          <p:cNvSpPr>
            <a:spLocks noGrp="1"/>
          </p:cNvSpPr>
          <p:nvPr>
            <p:ph type="sldNum" sz="quarter" idx="12"/>
          </p:nvPr>
        </p:nvSpPr>
        <p:spPr/>
        <p:txBody>
          <a:bodyPr/>
          <a:lstStyle/>
          <a:p>
            <a:fld id="{439F893C-C32F-4835-A1E5-850973405C58}" type="slidenum">
              <a:rPr lang="tr-TR" smtClean="0"/>
              <a:t>1</a:t>
            </a:fld>
            <a:endParaRPr lang="tr-TR"/>
          </a:p>
        </p:txBody>
      </p:sp>
      <p:pic>
        <p:nvPicPr>
          <p:cNvPr id="4" name="Resim 3"/>
          <p:cNvPicPr/>
          <p:nvPr/>
        </p:nvPicPr>
        <p:blipFill>
          <a:blip r:embed="rId2"/>
          <a:stretch>
            <a:fillRect/>
          </a:stretch>
        </p:blipFill>
        <p:spPr>
          <a:xfrm>
            <a:off x="251520" y="404664"/>
            <a:ext cx="2736304" cy="576064"/>
          </a:xfrm>
          <a:prstGeom prst="rect">
            <a:avLst/>
          </a:prstGeom>
        </p:spPr>
      </p:pic>
    </p:spTree>
    <p:extLst>
      <p:ext uri="{BB962C8B-B14F-4D97-AF65-F5344CB8AC3E}">
        <p14:creationId xmlns:p14="http://schemas.microsoft.com/office/powerpoint/2010/main" val="1057669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172400" y="6356644"/>
            <a:ext cx="514400" cy="744764"/>
          </a:xfrm>
        </p:spPr>
        <p:txBody>
          <a:bodyPr/>
          <a:lstStyle/>
          <a:p>
            <a:fld id="{439F893C-C32F-4835-A1E5-850973405C58}" type="slidenum">
              <a:rPr lang="tr-TR" smtClean="0"/>
              <a:t>10</a:t>
            </a:fld>
            <a:endParaRPr lang="tr-TR" dirty="0"/>
          </a:p>
        </p:txBody>
      </p:sp>
      <p:sp>
        <p:nvSpPr>
          <p:cNvPr id="4" name="Metin kutusu 4"/>
          <p:cNvSpPr txBox="1"/>
          <p:nvPr/>
        </p:nvSpPr>
        <p:spPr>
          <a:xfrm>
            <a:off x="1907704" y="0"/>
            <a:ext cx="6984776" cy="707886"/>
          </a:xfrm>
          <a:prstGeom prst="rect">
            <a:avLst/>
          </a:prstGeom>
          <a:noFill/>
        </p:spPr>
        <p:txBody>
          <a:bodyPr wrap="square" rtlCol="0">
            <a:spAutoFit/>
          </a:bodyPr>
          <a:lstStyle/>
          <a:p>
            <a:pPr algn="ctr"/>
            <a:r>
              <a:rPr lang="tr-TR" sz="2000" b="1" dirty="0" smtClean="0">
                <a:solidFill>
                  <a:srgbClr val="FF0000"/>
                </a:solidFill>
                <a:effectLst>
                  <a:outerShdw blurRad="38100" dist="38100" dir="2700000" algn="tl">
                    <a:srgbClr val="000000">
                      <a:alpha val="43137"/>
                    </a:srgbClr>
                  </a:outerShdw>
                </a:effectLst>
              </a:rPr>
              <a:t>SÜREÇ PERFORMANS </a:t>
            </a:r>
          </a:p>
          <a:p>
            <a:pPr algn="ctr"/>
            <a:r>
              <a:rPr lang="tr-TR" sz="2000" b="1" dirty="0" smtClean="0">
                <a:solidFill>
                  <a:srgbClr val="FF0000"/>
                </a:solidFill>
                <a:effectLst>
                  <a:outerShdw blurRad="38100" dist="38100" dir="2700000" algn="tl">
                    <a:srgbClr val="000000">
                      <a:alpha val="43137"/>
                    </a:srgbClr>
                  </a:outerShdw>
                </a:effectLst>
              </a:rPr>
              <a:t>GÖSTERGELERİ (SPİK )</a:t>
            </a:r>
            <a:endParaRPr lang="tr-TR" sz="2000" b="1" dirty="0">
              <a:solidFill>
                <a:srgbClr val="FF0000"/>
              </a:solidFill>
              <a:effectLst>
                <a:outerShdw blurRad="38100" dist="38100" dir="2700000" algn="tl">
                  <a:srgbClr val="000000">
                    <a:alpha val="43137"/>
                  </a:srgbClr>
                </a:outerShdw>
              </a:effectLst>
            </a:endParaRPr>
          </a:p>
        </p:txBody>
      </p:sp>
      <p:pic>
        <p:nvPicPr>
          <p:cNvPr id="5" name="Resim 5"/>
          <p:cNvPicPr/>
          <p:nvPr/>
        </p:nvPicPr>
        <p:blipFill>
          <a:blip r:embed="rId2"/>
          <a:stretch>
            <a:fillRect/>
          </a:stretch>
        </p:blipFill>
        <p:spPr>
          <a:xfrm>
            <a:off x="107504" y="188640"/>
            <a:ext cx="2736304" cy="576064"/>
          </a:xfrm>
          <a:prstGeom prst="rect">
            <a:avLst/>
          </a:prstGeom>
        </p:spPr>
      </p:pic>
      <p:graphicFrame>
        <p:nvGraphicFramePr>
          <p:cNvPr id="12" name="Tablo 11"/>
          <p:cNvGraphicFramePr>
            <a:graphicFrameLocks noGrp="1"/>
          </p:cNvGraphicFramePr>
          <p:nvPr>
            <p:extLst>
              <p:ext uri="{D42A27DB-BD31-4B8C-83A1-F6EECF244321}">
                <p14:modId xmlns:p14="http://schemas.microsoft.com/office/powerpoint/2010/main" val="3116159594"/>
              </p:ext>
            </p:extLst>
          </p:nvPr>
        </p:nvGraphicFramePr>
        <p:xfrm>
          <a:off x="314329" y="845861"/>
          <a:ext cx="8578152" cy="5653885"/>
        </p:xfrm>
        <a:graphic>
          <a:graphicData uri="http://schemas.openxmlformats.org/drawingml/2006/table">
            <a:tbl>
              <a:tblPr/>
              <a:tblGrid>
                <a:gridCol w="230756">
                  <a:extLst>
                    <a:ext uri="{9D8B030D-6E8A-4147-A177-3AD203B41FA5}">
                      <a16:colId xmlns:a16="http://schemas.microsoft.com/office/drawing/2014/main" val="1739280967"/>
                    </a:ext>
                  </a:extLst>
                </a:gridCol>
                <a:gridCol w="2442739">
                  <a:extLst>
                    <a:ext uri="{9D8B030D-6E8A-4147-A177-3AD203B41FA5}">
                      <a16:colId xmlns:a16="http://schemas.microsoft.com/office/drawing/2014/main" val="2672738343"/>
                    </a:ext>
                  </a:extLst>
                </a:gridCol>
                <a:gridCol w="104407">
                  <a:extLst>
                    <a:ext uri="{9D8B030D-6E8A-4147-A177-3AD203B41FA5}">
                      <a16:colId xmlns:a16="http://schemas.microsoft.com/office/drawing/2014/main" val="4117221895"/>
                    </a:ext>
                  </a:extLst>
                </a:gridCol>
                <a:gridCol w="548172">
                  <a:extLst>
                    <a:ext uri="{9D8B030D-6E8A-4147-A177-3AD203B41FA5}">
                      <a16:colId xmlns:a16="http://schemas.microsoft.com/office/drawing/2014/main" val="1529983063"/>
                    </a:ext>
                  </a:extLst>
                </a:gridCol>
                <a:gridCol w="533358">
                  <a:extLst>
                    <a:ext uri="{9D8B030D-6E8A-4147-A177-3AD203B41FA5}">
                      <a16:colId xmlns:a16="http://schemas.microsoft.com/office/drawing/2014/main" val="3263894055"/>
                    </a:ext>
                  </a:extLst>
                </a:gridCol>
                <a:gridCol w="474095">
                  <a:extLst>
                    <a:ext uri="{9D8B030D-6E8A-4147-A177-3AD203B41FA5}">
                      <a16:colId xmlns:a16="http://schemas.microsoft.com/office/drawing/2014/main" val="2213199450"/>
                    </a:ext>
                  </a:extLst>
                </a:gridCol>
                <a:gridCol w="261122">
                  <a:extLst>
                    <a:ext uri="{9D8B030D-6E8A-4147-A177-3AD203B41FA5}">
                      <a16:colId xmlns:a16="http://schemas.microsoft.com/office/drawing/2014/main" val="2047386526"/>
                    </a:ext>
                  </a:extLst>
                </a:gridCol>
                <a:gridCol w="261122">
                  <a:extLst>
                    <a:ext uri="{9D8B030D-6E8A-4147-A177-3AD203B41FA5}">
                      <a16:colId xmlns:a16="http://schemas.microsoft.com/office/drawing/2014/main" val="3089986882"/>
                    </a:ext>
                  </a:extLst>
                </a:gridCol>
                <a:gridCol w="261122">
                  <a:extLst>
                    <a:ext uri="{9D8B030D-6E8A-4147-A177-3AD203B41FA5}">
                      <a16:colId xmlns:a16="http://schemas.microsoft.com/office/drawing/2014/main" val="1492486378"/>
                    </a:ext>
                  </a:extLst>
                </a:gridCol>
                <a:gridCol w="261122">
                  <a:extLst>
                    <a:ext uri="{9D8B030D-6E8A-4147-A177-3AD203B41FA5}">
                      <a16:colId xmlns:a16="http://schemas.microsoft.com/office/drawing/2014/main" val="2176519328"/>
                    </a:ext>
                  </a:extLst>
                </a:gridCol>
                <a:gridCol w="261122">
                  <a:extLst>
                    <a:ext uri="{9D8B030D-6E8A-4147-A177-3AD203B41FA5}">
                      <a16:colId xmlns:a16="http://schemas.microsoft.com/office/drawing/2014/main" val="3231749945"/>
                    </a:ext>
                  </a:extLst>
                </a:gridCol>
                <a:gridCol w="261122">
                  <a:extLst>
                    <a:ext uri="{9D8B030D-6E8A-4147-A177-3AD203B41FA5}">
                      <a16:colId xmlns:a16="http://schemas.microsoft.com/office/drawing/2014/main" val="628740654"/>
                    </a:ext>
                  </a:extLst>
                </a:gridCol>
                <a:gridCol w="261122">
                  <a:extLst>
                    <a:ext uri="{9D8B030D-6E8A-4147-A177-3AD203B41FA5}">
                      <a16:colId xmlns:a16="http://schemas.microsoft.com/office/drawing/2014/main" val="1004085808"/>
                    </a:ext>
                  </a:extLst>
                </a:gridCol>
                <a:gridCol w="261122">
                  <a:extLst>
                    <a:ext uri="{9D8B030D-6E8A-4147-A177-3AD203B41FA5}">
                      <a16:colId xmlns:a16="http://schemas.microsoft.com/office/drawing/2014/main" val="3846295746"/>
                    </a:ext>
                  </a:extLst>
                </a:gridCol>
                <a:gridCol w="261122">
                  <a:extLst>
                    <a:ext uri="{9D8B030D-6E8A-4147-A177-3AD203B41FA5}">
                      <a16:colId xmlns:a16="http://schemas.microsoft.com/office/drawing/2014/main" val="2987932330"/>
                    </a:ext>
                  </a:extLst>
                </a:gridCol>
                <a:gridCol w="261122">
                  <a:extLst>
                    <a:ext uri="{9D8B030D-6E8A-4147-A177-3AD203B41FA5}">
                      <a16:colId xmlns:a16="http://schemas.microsoft.com/office/drawing/2014/main" val="1214507525"/>
                    </a:ext>
                  </a:extLst>
                </a:gridCol>
                <a:gridCol w="261122">
                  <a:extLst>
                    <a:ext uri="{9D8B030D-6E8A-4147-A177-3AD203B41FA5}">
                      <a16:colId xmlns:a16="http://schemas.microsoft.com/office/drawing/2014/main" val="2646001634"/>
                    </a:ext>
                  </a:extLst>
                </a:gridCol>
                <a:gridCol w="261122">
                  <a:extLst>
                    <a:ext uri="{9D8B030D-6E8A-4147-A177-3AD203B41FA5}">
                      <a16:colId xmlns:a16="http://schemas.microsoft.com/office/drawing/2014/main" val="2667813560"/>
                    </a:ext>
                  </a:extLst>
                </a:gridCol>
                <a:gridCol w="391080">
                  <a:extLst>
                    <a:ext uri="{9D8B030D-6E8A-4147-A177-3AD203B41FA5}">
                      <a16:colId xmlns:a16="http://schemas.microsoft.com/office/drawing/2014/main" val="873124140"/>
                    </a:ext>
                  </a:extLst>
                </a:gridCol>
                <a:gridCol w="149685">
                  <a:extLst>
                    <a:ext uri="{9D8B030D-6E8A-4147-A177-3AD203B41FA5}">
                      <a16:colId xmlns:a16="http://schemas.microsoft.com/office/drawing/2014/main" val="2711018660"/>
                    </a:ext>
                  </a:extLst>
                </a:gridCol>
                <a:gridCol w="333348">
                  <a:extLst>
                    <a:ext uri="{9D8B030D-6E8A-4147-A177-3AD203B41FA5}">
                      <a16:colId xmlns:a16="http://schemas.microsoft.com/office/drawing/2014/main" val="2268870554"/>
                    </a:ext>
                  </a:extLst>
                </a:gridCol>
                <a:gridCol w="237048">
                  <a:extLst>
                    <a:ext uri="{9D8B030D-6E8A-4147-A177-3AD203B41FA5}">
                      <a16:colId xmlns:a16="http://schemas.microsoft.com/office/drawing/2014/main" val="3162611665"/>
                    </a:ext>
                  </a:extLst>
                </a:gridCol>
              </a:tblGrid>
              <a:tr h="242231">
                <a:tc gridSpan="4">
                  <a:txBody>
                    <a:bodyPr/>
                    <a:lstStyle/>
                    <a:p>
                      <a:pPr algn="l" fontAlgn="ctr"/>
                      <a:r>
                        <a:rPr lang="tr-TR" sz="700" b="1" i="0" u="none" strike="noStrike">
                          <a:solidFill>
                            <a:srgbClr val="FFFFFF"/>
                          </a:solidFill>
                          <a:effectLst/>
                          <a:latin typeface="Tahoma" panose="020B0604030504040204" pitchFamily="34" charset="0"/>
                        </a:rPr>
                        <a:t>SÜREÇ ADI : SHYO Pilotaj Bölümü</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700" b="1" i="0" u="none" strike="noStrike">
                          <a:solidFill>
                            <a:srgbClr val="FFFFFF"/>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tr-TR"/>
                    </a:p>
                  </a:txBody>
                  <a:tcPr/>
                </a:tc>
                <a:tc gridSpan="12">
                  <a:txBody>
                    <a:bodyPr/>
                    <a:lstStyle/>
                    <a:p>
                      <a:pPr algn="ctr" fontAlgn="ctr"/>
                      <a:r>
                        <a:rPr lang="tr-TR" sz="700" b="1" i="0" u="none" strike="noStrike">
                          <a:solidFill>
                            <a:srgbClr val="000000"/>
                          </a:solidFill>
                          <a:effectLst/>
                          <a:latin typeface="Tahoma" panose="020B0604030504040204" pitchFamily="34" charset="0"/>
                        </a:rPr>
                        <a:t>2020 YILI </a:t>
                      </a:r>
                      <a:br>
                        <a:rPr lang="tr-TR" sz="700" b="1" i="0" u="none" strike="noStrike">
                          <a:solidFill>
                            <a:srgbClr val="000000"/>
                          </a:solidFill>
                          <a:effectLst/>
                          <a:latin typeface="Tahoma" panose="020B0604030504040204" pitchFamily="34" charset="0"/>
                        </a:rPr>
                      </a:br>
                      <a:r>
                        <a:rPr lang="tr-TR" sz="700" b="1" i="0" u="none" strike="noStrike">
                          <a:solidFill>
                            <a:srgbClr val="000000"/>
                          </a:solidFill>
                          <a:effectLst/>
                          <a:latin typeface="Tahoma" panose="020B0604030504040204" pitchFamily="34" charset="0"/>
                        </a:rPr>
                        <a:t>GERÇEKLEŞEN GÖSTERGELERİ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rowSpan="2" gridSpan="2">
                  <a:txBody>
                    <a:bodyPr/>
                    <a:lstStyle/>
                    <a:p>
                      <a:pPr algn="ctr" fontAlgn="ctr"/>
                      <a:r>
                        <a:rPr lang="tr-TR" sz="700" b="1" i="0" u="none" strike="noStrike">
                          <a:solidFill>
                            <a:srgbClr val="000000"/>
                          </a:solidFill>
                          <a:effectLst/>
                          <a:latin typeface="Tahoma" panose="020B0604030504040204" pitchFamily="34" charset="0"/>
                        </a:rPr>
                        <a:t>Toplam/           Ortalama</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rowSpan="2" hMerge="1">
                  <a:txBody>
                    <a:bodyPr/>
                    <a:lstStyle/>
                    <a:p>
                      <a:endParaRPr lang="tr-TR"/>
                    </a:p>
                  </a:txBody>
                  <a:tcPr/>
                </a:tc>
                <a:tc rowSpan="2">
                  <a:txBody>
                    <a:bodyPr/>
                    <a:lstStyle/>
                    <a:p>
                      <a:pPr algn="ctr" fontAlgn="ctr"/>
                      <a:r>
                        <a:rPr lang="tr-TR" sz="700" b="1" i="0" u="none" strike="noStrike">
                          <a:solidFill>
                            <a:srgbClr val="000000"/>
                          </a:solidFill>
                          <a:effectLst/>
                          <a:latin typeface="Tahoma" panose="020B0604030504040204" pitchFamily="34" charset="0"/>
                        </a:rPr>
                        <a:t> Başarı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rowSpan="2">
                  <a:txBody>
                    <a:bodyPr/>
                    <a:lstStyle/>
                    <a:p>
                      <a:pPr algn="ctr" fontAlgn="ctr"/>
                      <a:r>
                        <a:rPr lang="tr-TR" sz="700" b="1" i="0" u="none" strike="noStrike">
                          <a:solidFill>
                            <a:srgbClr val="000000"/>
                          </a:solidFill>
                          <a:effectLst/>
                          <a:latin typeface="Tahoma" panose="020B0604030504040204" pitchFamily="34" charset="0"/>
                        </a:rPr>
                        <a:t>DF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extLst>
                  <a:ext uri="{0D108BD9-81ED-4DB2-BD59-A6C34878D82A}">
                    <a16:rowId xmlns:a16="http://schemas.microsoft.com/office/drawing/2014/main" val="1706619311"/>
                  </a:ext>
                </a:extLst>
              </a:tr>
              <a:tr h="559177">
                <a:tc>
                  <a:txBody>
                    <a:bodyPr/>
                    <a:lstStyle/>
                    <a:p>
                      <a:pPr algn="ctr" fontAlgn="ctr"/>
                      <a:r>
                        <a:rPr lang="tr-TR" sz="700" b="1" i="0" u="none" strike="noStrike">
                          <a:solidFill>
                            <a:srgbClr val="FFFFFF"/>
                          </a:solidFill>
                          <a:effectLst/>
                          <a:latin typeface="Tahoma" panose="020B0604030504040204" pitchFamily="34" charset="0"/>
                        </a:rPr>
                        <a:t>Sıra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gridSpan="2">
                  <a:txBody>
                    <a:bodyPr/>
                    <a:lstStyle/>
                    <a:p>
                      <a:pPr algn="ctr" fontAlgn="ctr"/>
                      <a:r>
                        <a:rPr lang="tr-TR" sz="700" b="1" i="0" u="none" strike="noStrike" dirty="0">
                          <a:solidFill>
                            <a:srgbClr val="FFFFFF"/>
                          </a:solidFill>
                          <a:effectLst/>
                          <a:latin typeface="Tahoma" panose="020B0604030504040204" pitchFamily="34" charset="0"/>
                        </a:rPr>
                        <a:t>Performans Kriteri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pPr algn="ctr" fontAlgn="ctr"/>
                      <a:endParaRPr lang="tr-TR" sz="600" b="1" i="0" u="none" strike="noStrike" dirty="0">
                        <a:solidFill>
                          <a:srgbClr val="FFFFFF"/>
                        </a:solidFill>
                        <a:effectLst/>
                        <a:latin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tr-TR" sz="700" b="1" i="0" u="none" strike="noStrike" dirty="0">
                          <a:solidFill>
                            <a:srgbClr val="FFFFFF"/>
                          </a:solidFill>
                          <a:effectLst/>
                          <a:latin typeface="Tahoma" panose="020B0604030504040204" pitchFamily="34" charset="0"/>
                        </a:rPr>
                        <a:t>İlgili Olduğu Stratejik Faaliyet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tr-TR" sz="600" b="1" i="0" u="none" strike="noStrike" dirty="0">
                          <a:solidFill>
                            <a:srgbClr val="FFFFFF"/>
                          </a:solidFill>
                          <a:effectLst/>
                          <a:latin typeface="Tahoma" panose="020B0604030504040204" pitchFamily="34" charset="0"/>
                        </a:rPr>
                        <a:t>2019 Gerçekleşen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tr-TR" sz="700" b="1" i="0" u="none" strike="noStrike">
                          <a:solidFill>
                            <a:srgbClr val="FFFFFF"/>
                          </a:solidFill>
                          <a:effectLst/>
                          <a:latin typeface="Tahoma" panose="020B0604030504040204" pitchFamily="34" charset="0"/>
                        </a:rPr>
                        <a:t>2020 Hedef</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tr-TR" sz="700" b="1" i="0" u="none" strike="noStrike">
                          <a:solidFill>
                            <a:srgbClr val="000000"/>
                          </a:solidFill>
                          <a:effectLst/>
                          <a:latin typeface="Tahoma" panose="020B0604030504040204" pitchFamily="34" charset="0"/>
                        </a:rPr>
                        <a:t>Ocak</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BACC6"/>
                    </a:solidFill>
                  </a:tcPr>
                </a:tc>
                <a:tc>
                  <a:txBody>
                    <a:bodyPr/>
                    <a:lstStyle/>
                    <a:p>
                      <a:pPr algn="ctr" fontAlgn="ctr"/>
                      <a:r>
                        <a:rPr lang="tr-TR" sz="700" b="1" i="0" u="none" strike="noStrike">
                          <a:solidFill>
                            <a:srgbClr val="000000"/>
                          </a:solidFill>
                          <a:effectLst/>
                          <a:latin typeface="Tahoma" panose="020B0604030504040204" pitchFamily="34" charset="0"/>
                        </a:rPr>
                        <a:t>Şubat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BACC6"/>
                    </a:solidFill>
                  </a:tcPr>
                </a:tc>
                <a:tc>
                  <a:txBody>
                    <a:bodyPr/>
                    <a:lstStyle/>
                    <a:p>
                      <a:pPr algn="ctr" fontAlgn="ctr"/>
                      <a:r>
                        <a:rPr lang="tr-TR" sz="700" b="1" i="0" u="none" strike="noStrike">
                          <a:solidFill>
                            <a:srgbClr val="000000"/>
                          </a:solidFill>
                          <a:effectLst/>
                          <a:latin typeface="Tahoma" panose="020B0604030504040204" pitchFamily="34" charset="0"/>
                        </a:rPr>
                        <a:t>Mart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BACC6"/>
                    </a:solidFill>
                  </a:tcPr>
                </a:tc>
                <a:tc>
                  <a:txBody>
                    <a:bodyPr/>
                    <a:lstStyle/>
                    <a:p>
                      <a:pPr algn="ctr" fontAlgn="ctr"/>
                      <a:r>
                        <a:rPr lang="tr-TR" sz="700" b="1" i="0" u="none" strike="noStrike">
                          <a:solidFill>
                            <a:srgbClr val="000000"/>
                          </a:solidFill>
                          <a:effectLst/>
                          <a:latin typeface="Tahoma" panose="020B0604030504040204" pitchFamily="34" charset="0"/>
                        </a:rPr>
                        <a:t>Nisan</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700" b="1" i="0" u="none" strike="noStrike">
                          <a:solidFill>
                            <a:srgbClr val="000000"/>
                          </a:solidFill>
                          <a:effectLst/>
                          <a:latin typeface="Tahoma" panose="020B0604030504040204" pitchFamily="34" charset="0"/>
                        </a:rPr>
                        <a:t>Mayıs</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700" b="1" i="0" u="none" strike="noStrike">
                          <a:solidFill>
                            <a:srgbClr val="000000"/>
                          </a:solidFill>
                          <a:effectLst/>
                          <a:latin typeface="Tahoma" panose="020B0604030504040204" pitchFamily="34" charset="0"/>
                        </a:rPr>
                        <a:t>Haziran</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700" b="1" i="0" u="none" strike="noStrike">
                          <a:solidFill>
                            <a:srgbClr val="000000"/>
                          </a:solidFill>
                          <a:effectLst/>
                          <a:latin typeface="Tahoma" panose="020B0604030504040204" pitchFamily="34" charset="0"/>
                        </a:rPr>
                        <a:t>Temmuz</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700" b="1" i="0" u="none" strike="noStrike">
                          <a:solidFill>
                            <a:srgbClr val="000000"/>
                          </a:solidFill>
                          <a:effectLst/>
                          <a:latin typeface="Tahoma" panose="020B0604030504040204" pitchFamily="34" charset="0"/>
                        </a:rPr>
                        <a:t>Ağustos</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700" b="1" i="0" u="none" strike="noStrike">
                          <a:solidFill>
                            <a:srgbClr val="000000"/>
                          </a:solidFill>
                          <a:effectLst/>
                          <a:latin typeface="Tahoma" panose="020B0604030504040204" pitchFamily="34" charset="0"/>
                        </a:rPr>
                        <a:t>Eylül</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700" b="1" i="0" u="none" strike="noStrike">
                          <a:solidFill>
                            <a:srgbClr val="000000"/>
                          </a:solidFill>
                          <a:effectLst/>
                          <a:latin typeface="Tahoma" panose="020B0604030504040204" pitchFamily="34" charset="0"/>
                        </a:rPr>
                        <a:t>Ekim</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700" b="1" i="0" u="none" strike="noStrike">
                          <a:solidFill>
                            <a:srgbClr val="000000"/>
                          </a:solidFill>
                          <a:effectLst/>
                          <a:latin typeface="Tahoma" panose="020B0604030504040204" pitchFamily="34" charset="0"/>
                        </a:rPr>
                        <a:t>Kasım</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700" b="1" i="0" u="none" strike="noStrike">
                          <a:solidFill>
                            <a:srgbClr val="000000"/>
                          </a:solidFill>
                          <a:effectLst/>
                          <a:latin typeface="Tahoma" panose="020B0604030504040204" pitchFamily="34" charset="0"/>
                        </a:rPr>
                        <a:t>Aralık</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gridSpan="2" vMerge="1">
                  <a:txBody>
                    <a:bodyPr/>
                    <a:lstStyle/>
                    <a:p>
                      <a:endParaRPr lang="tr-TR"/>
                    </a:p>
                  </a:txBody>
                  <a:tcPr/>
                </a:tc>
                <a:tc hMerge="1" vMerge="1">
                  <a:txBody>
                    <a:bodyPr/>
                    <a:lstStyle/>
                    <a:p>
                      <a:endParaRPr lang="tr-TR"/>
                    </a:p>
                  </a:txBody>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677804351"/>
                  </a:ext>
                </a:extLst>
              </a:tr>
              <a:tr h="189696">
                <a:tc>
                  <a:txBody>
                    <a:bodyPr/>
                    <a:lstStyle/>
                    <a:p>
                      <a:pPr algn="ctr" fontAlgn="ctr"/>
                      <a:r>
                        <a:rPr lang="tr-TR" sz="700" b="0" i="0" u="none" strike="noStrike">
                          <a:solidFill>
                            <a:srgbClr val="000000"/>
                          </a:solidFill>
                          <a:effectLst/>
                          <a:latin typeface="Thoma"/>
                        </a:rPr>
                        <a:t>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tr-TR" sz="900" b="0" i="0" u="none" strike="noStrike" dirty="0">
                          <a:solidFill>
                            <a:srgbClr val="000000"/>
                          </a:solidFill>
                          <a:effectLst/>
                          <a:latin typeface="Thoma"/>
                        </a:rPr>
                        <a:t>Uçuşta kaybolma /  Adet/ Yalnız Uçuş saati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hMerge="1">
                  <a:txBody>
                    <a:bodyPr/>
                    <a:lstStyle/>
                    <a:p>
                      <a:pPr algn="l" fontAlgn="ctr"/>
                      <a:endParaRPr lang="tr-TR" sz="600" b="0" i="0" u="none" strike="noStrike">
                        <a:solidFill>
                          <a:srgbClr val="000000"/>
                        </a:solidFill>
                        <a:effectLst/>
                        <a:latin typeface="Thom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X &lt; = 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700" b="1" i="0" u="none" strike="noStrike">
                          <a:solidFill>
                            <a:srgbClr val="000000"/>
                          </a:solidFill>
                          <a:effectLst/>
                          <a:latin typeface="Thoma"/>
                        </a:rPr>
                        <a:t>X &lt; = 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gridSpan="2">
                  <a:txBody>
                    <a:bodyPr/>
                    <a:lstStyle/>
                    <a:p>
                      <a:pPr algn="ctr" fontAlgn="ctr"/>
                      <a:r>
                        <a:rPr lang="tr-TR" sz="700" b="1"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hMerge="1">
                  <a:txBody>
                    <a:bodyPr/>
                    <a:lstStyle/>
                    <a:p>
                      <a:endParaRPr lang="tr-TR"/>
                    </a:p>
                  </a:txBody>
                  <a:tcPr/>
                </a:tc>
                <a:tc>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576053300"/>
                  </a:ext>
                </a:extLst>
              </a:tr>
              <a:tr h="189696">
                <a:tc>
                  <a:txBody>
                    <a:bodyPr/>
                    <a:lstStyle/>
                    <a:p>
                      <a:pPr algn="ctr" fontAlgn="ctr"/>
                      <a:r>
                        <a:rPr lang="tr-TR" sz="700" b="0" i="0" u="none" strike="noStrike">
                          <a:solidFill>
                            <a:srgbClr val="000000"/>
                          </a:solidFill>
                          <a:effectLst/>
                          <a:latin typeface="Thoma"/>
                        </a:rPr>
                        <a:t>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tr-TR" sz="900" b="0" i="0" u="none" strike="noStrike" dirty="0">
                          <a:solidFill>
                            <a:srgbClr val="000000"/>
                          </a:solidFill>
                          <a:effectLst/>
                          <a:latin typeface="Thoma"/>
                        </a:rPr>
                        <a:t>Emniyet irtifası ihlali /  Adet/Uçuş saati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hMerge="1">
                  <a:txBody>
                    <a:bodyPr/>
                    <a:lstStyle/>
                    <a:p>
                      <a:pPr algn="l" fontAlgn="ctr"/>
                      <a:endParaRPr lang="tr-TR" sz="600" b="0" i="0" u="none" strike="noStrike">
                        <a:solidFill>
                          <a:srgbClr val="000000"/>
                        </a:solidFill>
                        <a:effectLst/>
                        <a:latin typeface="Thom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700" b="1"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gridSpan="2">
                  <a:txBody>
                    <a:bodyPr/>
                    <a:lstStyle/>
                    <a:p>
                      <a:pPr algn="ctr" fontAlgn="ctr"/>
                      <a:r>
                        <a:rPr lang="tr-TR" sz="700" b="1"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hMerge="1">
                  <a:txBody>
                    <a:bodyPr/>
                    <a:lstStyle/>
                    <a:p>
                      <a:endParaRPr lang="tr-TR"/>
                    </a:p>
                  </a:txBody>
                  <a:tcPr/>
                </a:tc>
                <a:tc>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422282110"/>
                  </a:ext>
                </a:extLst>
              </a:tr>
              <a:tr h="189696">
                <a:tc>
                  <a:txBody>
                    <a:bodyPr/>
                    <a:lstStyle/>
                    <a:p>
                      <a:pPr algn="ctr" fontAlgn="ctr"/>
                      <a:r>
                        <a:rPr lang="tr-TR" sz="700" b="0" i="0" u="none" strike="noStrike">
                          <a:solidFill>
                            <a:srgbClr val="000000"/>
                          </a:solidFill>
                          <a:effectLst/>
                          <a:latin typeface="Thoma"/>
                        </a:rPr>
                        <a:t>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tr-TR" sz="900" b="0" i="0" u="none" strike="noStrike" dirty="0" err="1">
                          <a:solidFill>
                            <a:srgbClr val="000000"/>
                          </a:solidFill>
                          <a:effectLst/>
                          <a:latin typeface="Thoma"/>
                        </a:rPr>
                        <a:t>İnkapasite</a:t>
                      </a:r>
                      <a:r>
                        <a:rPr lang="tr-TR" sz="900" b="0" i="0" u="none" strike="noStrike" dirty="0">
                          <a:solidFill>
                            <a:srgbClr val="000000"/>
                          </a:solidFill>
                          <a:effectLst/>
                          <a:latin typeface="Thoma"/>
                        </a:rPr>
                        <a:t> /  Adet/Uçuş saati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hMerge="1">
                  <a:txBody>
                    <a:bodyPr/>
                    <a:lstStyle/>
                    <a:p>
                      <a:pPr algn="l" fontAlgn="ctr"/>
                      <a:endParaRPr lang="tr-TR" sz="600" b="0" i="0" u="none" strike="noStrike">
                        <a:solidFill>
                          <a:srgbClr val="000000"/>
                        </a:solidFill>
                        <a:effectLst/>
                        <a:latin typeface="Thom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700" b="1"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gridSpan="2">
                  <a:txBody>
                    <a:bodyPr/>
                    <a:lstStyle/>
                    <a:p>
                      <a:pPr algn="ctr" fontAlgn="ctr"/>
                      <a:r>
                        <a:rPr lang="tr-TR" sz="700" b="1"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hMerge="1">
                  <a:txBody>
                    <a:bodyPr/>
                    <a:lstStyle/>
                    <a:p>
                      <a:endParaRPr lang="tr-TR"/>
                    </a:p>
                  </a:txBody>
                  <a:tcPr/>
                </a:tc>
                <a:tc>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086944262"/>
                  </a:ext>
                </a:extLst>
              </a:tr>
              <a:tr h="189696">
                <a:tc>
                  <a:txBody>
                    <a:bodyPr/>
                    <a:lstStyle/>
                    <a:p>
                      <a:pPr algn="ctr" fontAlgn="ctr"/>
                      <a:r>
                        <a:rPr lang="tr-TR" sz="700" b="0" i="0" u="none" strike="noStrike">
                          <a:solidFill>
                            <a:srgbClr val="000000"/>
                          </a:solidFill>
                          <a:effectLst/>
                          <a:latin typeface="Thoma"/>
                        </a:rPr>
                        <a:t>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tr-TR" sz="900" b="0" i="0" u="none" strike="noStrike" dirty="0">
                          <a:solidFill>
                            <a:srgbClr val="000000"/>
                          </a:solidFill>
                          <a:effectLst/>
                          <a:latin typeface="Thoma"/>
                        </a:rPr>
                        <a:t>Notam/Kural İhlali /  Adet/Uçuş saati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hMerge="1">
                  <a:txBody>
                    <a:bodyPr/>
                    <a:lstStyle/>
                    <a:p>
                      <a:pPr algn="l" fontAlgn="ctr"/>
                      <a:endParaRPr lang="tr-TR" sz="600" b="0" i="0" u="none" strike="noStrike">
                        <a:solidFill>
                          <a:srgbClr val="000000"/>
                        </a:solidFill>
                        <a:effectLst/>
                        <a:latin typeface="Thom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700" b="1"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gridSpan="2">
                  <a:txBody>
                    <a:bodyPr/>
                    <a:lstStyle/>
                    <a:p>
                      <a:pPr algn="ctr" fontAlgn="ctr"/>
                      <a:r>
                        <a:rPr lang="tr-TR" sz="700" b="1"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hMerge="1">
                  <a:txBody>
                    <a:bodyPr/>
                    <a:lstStyle/>
                    <a:p>
                      <a:endParaRPr lang="tr-TR"/>
                    </a:p>
                  </a:txBody>
                  <a:tcPr/>
                </a:tc>
                <a:tc>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989557669"/>
                  </a:ext>
                </a:extLst>
              </a:tr>
              <a:tr h="189696">
                <a:tc>
                  <a:txBody>
                    <a:bodyPr/>
                    <a:lstStyle/>
                    <a:p>
                      <a:pPr algn="ctr" fontAlgn="ctr"/>
                      <a:r>
                        <a:rPr lang="tr-TR" sz="700" b="0" i="0" u="none" strike="noStrike">
                          <a:solidFill>
                            <a:srgbClr val="000000"/>
                          </a:solidFill>
                          <a:effectLst/>
                          <a:latin typeface="Thoma"/>
                        </a:rPr>
                        <a:t>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tr-TR" sz="900" b="0" i="0" u="none" strike="noStrike" dirty="0">
                          <a:solidFill>
                            <a:srgbClr val="000000"/>
                          </a:solidFill>
                          <a:effectLst/>
                          <a:latin typeface="Thoma"/>
                        </a:rPr>
                        <a:t>Kontrol/Çalışma sahası ihlali /  Adet/Uçuş saati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hMerge="1">
                  <a:txBody>
                    <a:bodyPr/>
                    <a:lstStyle/>
                    <a:p>
                      <a:pPr algn="l" fontAlgn="ctr"/>
                      <a:endParaRPr lang="tr-TR" sz="600" b="0" i="0" u="none" strike="noStrike">
                        <a:solidFill>
                          <a:srgbClr val="000000"/>
                        </a:solidFill>
                        <a:effectLst/>
                        <a:latin typeface="Thom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700" b="1"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gridSpan="2">
                  <a:txBody>
                    <a:bodyPr/>
                    <a:lstStyle/>
                    <a:p>
                      <a:pPr algn="ctr" fontAlgn="ctr"/>
                      <a:r>
                        <a:rPr lang="tr-TR" sz="700" b="1"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hMerge="1">
                  <a:txBody>
                    <a:bodyPr/>
                    <a:lstStyle/>
                    <a:p>
                      <a:endParaRPr lang="tr-TR"/>
                    </a:p>
                  </a:txBody>
                  <a:tcPr/>
                </a:tc>
                <a:tc>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477460297"/>
                  </a:ext>
                </a:extLst>
              </a:tr>
              <a:tr h="189696">
                <a:tc>
                  <a:txBody>
                    <a:bodyPr/>
                    <a:lstStyle/>
                    <a:p>
                      <a:pPr algn="ctr" fontAlgn="ctr"/>
                      <a:r>
                        <a:rPr lang="tr-TR" sz="700" b="0" i="0" u="none" strike="noStrike">
                          <a:solidFill>
                            <a:srgbClr val="000000"/>
                          </a:solidFill>
                          <a:effectLst/>
                          <a:latin typeface="Thoma"/>
                        </a:rPr>
                        <a:t>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tr-TR" sz="900" b="0" i="0" u="none" strike="noStrike" dirty="0">
                          <a:solidFill>
                            <a:srgbClr val="000000"/>
                          </a:solidFill>
                          <a:effectLst/>
                          <a:latin typeface="Thoma"/>
                        </a:rPr>
                        <a:t>ATC/Kule talimatlarına uymama /  Adet/Uçuş saati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hMerge="1">
                  <a:txBody>
                    <a:bodyPr/>
                    <a:lstStyle/>
                    <a:p>
                      <a:pPr algn="l" fontAlgn="ctr"/>
                      <a:endParaRPr lang="tr-TR" sz="600" b="0" i="0" u="none" strike="noStrike">
                        <a:solidFill>
                          <a:srgbClr val="000000"/>
                        </a:solidFill>
                        <a:effectLst/>
                        <a:latin typeface="Thom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X&lt;=1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700" b="1" i="0" u="none" strike="noStrike">
                          <a:solidFill>
                            <a:srgbClr val="000000"/>
                          </a:solidFill>
                          <a:effectLst/>
                          <a:latin typeface="Thoma"/>
                        </a:rPr>
                        <a:t>X&lt;=1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gridSpan="2">
                  <a:txBody>
                    <a:bodyPr/>
                    <a:lstStyle/>
                    <a:p>
                      <a:pPr algn="ctr" fontAlgn="ctr"/>
                      <a:r>
                        <a:rPr lang="tr-TR" sz="700" b="1"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hMerge="1">
                  <a:txBody>
                    <a:bodyPr/>
                    <a:lstStyle/>
                    <a:p>
                      <a:endParaRPr lang="tr-TR"/>
                    </a:p>
                  </a:txBody>
                  <a:tcPr/>
                </a:tc>
                <a:tc>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312737231"/>
                  </a:ext>
                </a:extLst>
              </a:tr>
              <a:tr h="189696">
                <a:tc>
                  <a:txBody>
                    <a:bodyPr/>
                    <a:lstStyle/>
                    <a:p>
                      <a:pPr algn="ctr" fontAlgn="ctr"/>
                      <a:r>
                        <a:rPr lang="tr-TR" sz="700" b="0" i="0" u="none" strike="noStrike">
                          <a:solidFill>
                            <a:srgbClr val="000000"/>
                          </a:solidFill>
                          <a:effectLst/>
                          <a:latin typeface="Thoma"/>
                        </a:rPr>
                        <a:t>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tr-TR" sz="900" b="0" i="0" u="none" strike="noStrike" dirty="0">
                          <a:solidFill>
                            <a:srgbClr val="000000"/>
                          </a:solidFill>
                          <a:effectLst/>
                          <a:latin typeface="Thoma"/>
                        </a:rPr>
                        <a:t>PAT sahalarında FOD (canlı/cansız) /  Adet/Uçuş saati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hMerge="1">
                  <a:txBody>
                    <a:bodyPr/>
                    <a:lstStyle/>
                    <a:p>
                      <a:pPr algn="l" fontAlgn="ctr"/>
                      <a:endParaRPr lang="tr-TR" sz="600" b="0" i="0" u="none" strike="noStrike">
                        <a:solidFill>
                          <a:srgbClr val="000000"/>
                        </a:solidFill>
                        <a:effectLst/>
                        <a:latin typeface="Thom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X&lt;=1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700" b="1" i="0" u="none" strike="noStrike">
                          <a:solidFill>
                            <a:srgbClr val="000000"/>
                          </a:solidFill>
                          <a:effectLst/>
                          <a:latin typeface="Thoma"/>
                        </a:rPr>
                        <a:t>X&lt;=1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gridSpan="2">
                  <a:txBody>
                    <a:bodyPr/>
                    <a:lstStyle/>
                    <a:p>
                      <a:pPr algn="ctr" fontAlgn="ctr"/>
                      <a:r>
                        <a:rPr lang="tr-TR" sz="700" b="1"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hMerge="1">
                  <a:txBody>
                    <a:bodyPr/>
                    <a:lstStyle/>
                    <a:p>
                      <a:endParaRPr lang="tr-TR"/>
                    </a:p>
                  </a:txBody>
                  <a:tcPr/>
                </a:tc>
                <a:tc>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801044145"/>
                  </a:ext>
                </a:extLst>
              </a:tr>
              <a:tr h="189696">
                <a:tc>
                  <a:txBody>
                    <a:bodyPr/>
                    <a:lstStyle/>
                    <a:p>
                      <a:pPr algn="ctr" fontAlgn="ctr"/>
                      <a:r>
                        <a:rPr lang="tr-TR" sz="700" b="0" i="0" u="none" strike="noStrike">
                          <a:solidFill>
                            <a:srgbClr val="000000"/>
                          </a:solidFill>
                          <a:effectLst/>
                          <a:latin typeface="Thoma"/>
                        </a:rPr>
                        <a:t>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tr-TR" sz="900" b="0" i="0" u="none" strike="noStrike" dirty="0">
                          <a:solidFill>
                            <a:srgbClr val="000000"/>
                          </a:solidFill>
                          <a:effectLst/>
                          <a:latin typeface="Thoma"/>
                        </a:rPr>
                        <a:t>Çevre Kazası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hMerge="1">
                  <a:txBody>
                    <a:bodyPr/>
                    <a:lstStyle/>
                    <a:p>
                      <a:pPr algn="l" fontAlgn="ctr"/>
                      <a:endParaRPr lang="tr-TR" sz="600" b="0" i="0" u="none" strike="noStrike">
                        <a:solidFill>
                          <a:srgbClr val="000000"/>
                        </a:solidFill>
                        <a:effectLst/>
                        <a:latin typeface="Thom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700" b="0" i="0" u="none" strike="noStrike">
                          <a:solidFill>
                            <a:srgbClr val="000000"/>
                          </a:solidFill>
                          <a:effectLst/>
                          <a:latin typeface="Thoma"/>
                        </a:rPr>
                        <a:t>1.3.3.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700" b="0"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gridSpan="2">
                  <a:txBody>
                    <a:bodyPr/>
                    <a:lstStyle/>
                    <a:p>
                      <a:pPr algn="ctr" fontAlgn="ctr"/>
                      <a:r>
                        <a:rPr lang="tr-TR" sz="700" b="1"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hMerge="1">
                  <a:txBody>
                    <a:bodyPr/>
                    <a:lstStyle/>
                    <a:p>
                      <a:endParaRPr lang="tr-TR"/>
                    </a:p>
                  </a:txBody>
                  <a:tcPr/>
                </a:tc>
                <a:tc>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554585933"/>
                  </a:ext>
                </a:extLst>
              </a:tr>
              <a:tr h="189696">
                <a:tc>
                  <a:txBody>
                    <a:bodyPr/>
                    <a:lstStyle/>
                    <a:p>
                      <a:pPr algn="ctr" fontAlgn="ctr"/>
                      <a:r>
                        <a:rPr lang="tr-TR" sz="700" b="0" i="0" u="none" strike="noStrike">
                          <a:solidFill>
                            <a:srgbClr val="000000"/>
                          </a:solidFill>
                          <a:effectLst/>
                          <a:latin typeface="Thoma"/>
                        </a:rPr>
                        <a:t>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tr-TR" sz="900" b="0" i="0" u="none" strike="noStrike">
                          <a:solidFill>
                            <a:srgbClr val="000000"/>
                          </a:solidFill>
                          <a:effectLst/>
                          <a:latin typeface="Thoma"/>
                        </a:rPr>
                        <a:t>Kalite Hedefleri Gerçekleşme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hMerge="1">
                  <a:txBody>
                    <a:bodyPr/>
                    <a:lstStyle/>
                    <a:p>
                      <a:pPr algn="l" fontAlgn="ctr"/>
                      <a:endParaRPr lang="tr-TR" sz="600" b="0" i="0" u="none" strike="noStrike">
                        <a:solidFill>
                          <a:srgbClr val="000000"/>
                        </a:solidFill>
                        <a:effectLst/>
                        <a:latin typeface="Thom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700" b="0" i="0" u="none" strike="noStrike">
                          <a:solidFill>
                            <a:srgbClr val="000000"/>
                          </a:solidFill>
                          <a:effectLst/>
                          <a:latin typeface="Thoma"/>
                        </a:rPr>
                        <a:t>1.3.1.-1.3.2.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gridSpan="2">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hMerge="1">
                  <a:txBody>
                    <a:bodyPr/>
                    <a:lstStyle/>
                    <a:p>
                      <a:endParaRPr lang="tr-TR"/>
                    </a:p>
                  </a:txBody>
                  <a:tcPr/>
                </a:tc>
                <a:tc>
                  <a:txBody>
                    <a:bodyPr/>
                    <a:lstStyle/>
                    <a:p>
                      <a:pPr algn="ctr" fontAlgn="ctr"/>
                      <a:r>
                        <a:rPr lang="tr-TR" sz="500" b="1" i="0" u="none" strike="noStrike">
                          <a:solidFill>
                            <a:srgbClr val="FF0000"/>
                          </a:solidFill>
                          <a:effectLst/>
                          <a:latin typeface="Thoma"/>
                        </a:rPr>
                        <a:t>ÖLÇÜMLENEMEDİ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500" b="0" i="0" u="none" strike="noStrike">
                          <a:solidFill>
                            <a:srgbClr val="FF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324070120"/>
                  </a:ext>
                </a:extLst>
              </a:tr>
              <a:tr h="189696">
                <a:tc>
                  <a:txBody>
                    <a:bodyPr/>
                    <a:lstStyle/>
                    <a:p>
                      <a:pPr algn="ctr" fontAlgn="ctr"/>
                      <a:r>
                        <a:rPr lang="tr-TR" sz="700" b="0" i="0" u="none" strike="noStrike">
                          <a:solidFill>
                            <a:srgbClr val="000000"/>
                          </a:solidFill>
                          <a:effectLst/>
                          <a:latin typeface="Thoma"/>
                        </a:rPr>
                        <a:t>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tr-TR" sz="900" b="0" i="0" u="none" strike="noStrike" dirty="0">
                          <a:solidFill>
                            <a:srgbClr val="000000"/>
                          </a:solidFill>
                          <a:effectLst/>
                          <a:latin typeface="Thoma"/>
                        </a:rPr>
                        <a:t>KYS İç Denetim Puanı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hMerge="1">
                  <a:txBody>
                    <a:bodyPr/>
                    <a:lstStyle/>
                    <a:p>
                      <a:pPr algn="l" fontAlgn="ctr"/>
                      <a:endParaRPr lang="tr-TR" sz="600" b="0" i="0" u="none" strike="noStrike">
                        <a:solidFill>
                          <a:srgbClr val="000000"/>
                        </a:solidFill>
                        <a:effectLst/>
                        <a:latin typeface="Thom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700" b="0" i="0" u="none" strike="noStrike">
                          <a:solidFill>
                            <a:srgbClr val="000000"/>
                          </a:solidFill>
                          <a:effectLst/>
                          <a:latin typeface="Thoma"/>
                        </a:rPr>
                        <a:t>1.3.1.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700" b="1" i="0" u="none" strike="noStrike">
                          <a:solidFill>
                            <a:srgbClr val="000000"/>
                          </a:solidFill>
                          <a:effectLst/>
                          <a:latin typeface="Thoma"/>
                        </a:rPr>
                        <a:t>87%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gridSpan="16">
                  <a:txBody>
                    <a:bodyPr/>
                    <a:lstStyle/>
                    <a:p>
                      <a:pPr algn="ctr" fontAlgn="ctr"/>
                      <a:r>
                        <a:rPr lang="tr-TR" sz="700" b="1" i="0" u="none" strike="noStrike">
                          <a:solidFill>
                            <a:srgbClr val="FF0000"/>
                          </a:solidFill>
                          <a:effectLst/>
                          <a:latin typeface="Thoma"/>
                        </a:rPr>
                        <a:t>KYS İÇ DENETİM PUANI KALİTE BİRİMİNDEN BEKLENMEKTEDİR.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880750307"/>
                  </a:ext>
                </a:extLst>
              </a:tr>
              <a:tr h="189696">
                <a:tc>
                  <a:txBody>
                    <a:bodyPr/>
                    <a:lstStyle/>
                    <a:p>
                      <a:pPr algn="ctr" fontAlgn="ctr"/>
                      <a:r>
                        <a:rPr lang="tr-TR" sz="700" b="0" i="0" u="none" strike="noStrike">
                          <a:solidFill>
                            <a:srgbClr val="000000"/>
                          </a:solidFill>
                          <a:effectLst/>
                          <a:latin typeface="Thoma"/>
                        </a:rPr>
                        <a:t>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tr-TR" sz="900" b="0" i="0" u="none" strike="noStrike" dirty="0">
                          <a:solidFill>
                            <a:srgbClr val="000000"/>
                          </a:solidFill>
                          <a:effectLst/>
                          <a:latin typeface="Thoma"/>
                        </a:rPr>
                        <a:t>Şikayet Sayısı (X)</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hMerge="1">
                  <a:txBody>
                    <a:bodyPr/>
                    <a:lstStyle/>
                    <a:p>
                      <a:pPr algn="l" fontAlgn="ctr"/>
                      <a:endParaRPr lang="tr-TR" sz="600" b="0" i="0" u="none" strike="noStrike">
                        <a:solidFill>
                          <a:srgbClr val="000000"/>
                        </a:solidFill>
                        <a:effectLst/>
                        <a:latin typeface="Thom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700" b="0" i="0" u="none" strike="noStrike">
                          <a:solidFill>
                            <a:srgbClr val="000000"/>
                          </a:solidFill>
                          <a:effectLst/>
                          <a:latin typeface="Thoma"/>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700" b="1" i="0" u="none" strike="noStrike">
                          <a:solidFill>
                            <a:srgbClr val="000000"/>
                          </a:solidFill>
                          <a:effectLst/>
                          <a:latin typeface="Thoma"/>
                        </a:rPr>
                        <a:t>X = 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gridSpan="2">
                  <a:txBody>
                    <a:bodyPr/>
                    <a:lstStyle/>
                    <a:p>
                      <a:pPr algn="ctr" fontAlgn="ctr"/>
                      <a:r>
                        <a:rPr lang="tr-TR" sz="700" b="1"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hMerge="1">
                  <a:txBody>
                    <a:bodyPr/>
                    <a:lstStyle/>
                    <a:p>
                      <a:endParaRPr lang="tr-TR"/>
                    </a:p>
                  </a:txBody>
                  <a:tcPr/>
                </a:tc>
                <a:tc>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722714708"/>
                  </a:ext>
                </a:extLst>
              </a:tr>
              <a:tr h="189696">
                <a:tc>
                  <a:txBody>
                    <a:bodyPr/>
                    <a:lstStyle/>
                    <a:p>
                      <a:pPr algn="ctr" fontAlgn="ctr"/>
                      <a:r>
                        <a:rPr lang="tr-TR" sz="700" b="0" i="0" u="none" strike="noStrike">
                          <a:solidFill>
                            <a:srgbClr val="000000"/>
                          </a:solidFill>
                          <a:effectLst/>
                          <a:latin typeface="Thoma"/>
                        </a:rPr>
                        <a:t>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tr-TR" sz="900" b="0" i="0" u="none" strike="noStrike" dirty="0">
                          <a:solidFill>
                            <a:srgbClr val="000000"/>
                          </a:solidFill>
                          <a:effectLst/>
                          <a:latin typeface="Thoma"/>
                        </a:rPr>
                        <a:t>Şikayet Çözüm Memnuniyet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hMerge="1">
                  <a:txBody>
                    <a:bodyPr/>
                    <a:lstStyle/>
                    <a:p>
                      <a:pPr algn="l" fontAlgn="ctr"/>
                      <a:endParaRPr lang="tr-TR" sz="600" b="0" i="0" u="none" strike="noStrike">
                        <a:solidFill>
                          <a:srgbClr val="000000"/>
                        </a:solidFill>
                        <a:effectLst/>
                        <a:latin typeface="Thom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700" b="0" i="0" u="none" strike="noStrike">
                          <a:solidFill>
                            <a:srgbClr val="000000"/>
                          </a:solidFill>
                          <a:effectLst/>
                          <a:latin typeface="Thoma"/>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gridSpan="2">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hMerge="1">
                  <a:txBody>
                    <a:bodyPr/>
                    <a:lstStyle/>
                    <a:p>
                      <a:endParaRPr lang="tr-TR"/>
                    </a:p>
                  </a:txBody>
                  <a:tcPr/>
                </a:tc>
                <a:tc>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859702532"/>
                  </a:ext>
                </a:extLst>
              </a:tr>
              <a:tr h="189696">
                <a:tc>
                  <a:txBody>
                    <a:bodyPr/>
                    <a:lstStyle/>
                    <a:p>
                      <a:pPr algn="ctr" fontAlgn="ctr"/>
                      <a:r>
                        <a:rPr lang="tr-TR" sz="700" b="0" i="0" u="none" strike="noStrike">
                          <a:solidFill>
                            <a:srgbClr val="000000"/>
                          </a:solidFill>
                          <a:effectLst/>
                          <a:latin typeface="Thoma"/>
                        </a:rPr>
                        <a:t>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tr-TR" sz="900" b="0" i="0" u="none" strike="noStrike" dirty="0">
                          <a:solidFill>
                            <a:srgbClr val="000000"/>
                          </a:solidFill>
                          <a:effectLst/>
                          <a:latin typeface="Thoma"/>
                        </a:rPr>
                        <a:t>Tekrarlayan Şikayet Sayısı (X)</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hMerge="1">
                  <a:txBody>
                    <a:bodyPr/>
                    <a:lstStyle/>
                    <a:p>
                      <a:pPr algn="l" fontAlgn="ctr"/>
                      <a:endParaRPr lang="tr-TR" sz="600" b="0" i="0" u="none" strike="noStrike">
                        <a:solidFill>
                          <a:srgbClr val="000000"/>
                        </a:solidFill>
                        <a:effectLst/>
                        <a:latin typeface="Thom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700" b="0" i="0" u="none" strike="noStrike">
                          <a:solidFill>
                            <a:srgbClr val="000000"/>
                          </a:solidFill>
                          <a:effectLst/>
                          <a:latin typeface="Thoma"/>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700" b="1"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gridSpan="2">
                  <a:txBody>
                    <a:bodyPr/>
                    <a:lstStyle/>
                    <a:p>
                      <a:pPr algn="ctr" fontAlgn="ctr"/>
                      <a:r>
                        <a:rPr lang="tr-TR" sz="700" b="1"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hMerge="1">
                  <a:txBody>
                    <a:bodyPr/>
                    <a:lstStyle/>
                    <a:p>
                      <a:endParaRPr lang="tr-TR"/>
                    </a:p>
                  </a:txBody>
                  <a:tcPr/>
                </a:tc>
                <a:tc>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621285737"/>
                  </a:ext>
                </a:extLst>
              </a:tr>
              <a:tr h="189696">
                <a:tc>
                  <a:txBody>
                    <a:bodyPr/>
                    <a:lstStyle/>
                    <a:p>
                      <a:pPr algn="ctr" fontAlgn="ctr"/>
                      <a:r>
                        <a:rPr lang="tr-TR" sz="700" b="0" i="0" u="none" strike="noStrike">
                          <a:solidFill>
                            <a:srgbClr val="000000"/>
                          </a:solidFill>
                          <a:effectLst/>
                          <a:latin typeface="Thoma"/>
                        </a:rPr>
                        <a:t>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tr-TR" sz="900" b="0" i="0" u="none" strike="noStrike" dirty="0">
                          <a:solidFill>
                            <a:srgbClr val="000000"/>
                          </a:solidFill>
                          <a:effectLst/>
                          <a:latin typeface="Thoma"/>
                        </a:rPr>
                        <a:t>Şikayete Geri Dönüş/Cevap Verme Süresi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hMerge="1">
                  <a:txBody>
                    <a:bodyPr/>
                    <a:lstStyle/>
                    <a:p>
                      <a:pPr algn="l" fontAlgn="ctr"/>
                      <a:endParaRPr lang="tr-TR" sz="600" b="0" i="0" u="none" strike="noStrike">
                        <a:solidFill>
                          <a:srgbClr val="000000"/>
                        </a:solidFill>
                        <a:effectLst/>
                        <a:latin typeface="Thom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700" b="0" i="0" u="none" strike="noStrike">
                          <a:solidFill>
                            <a:srgbClr val="000000"/>
                          </a:solidFill>
                          <a:effectLst/>
                          <a:latin typeface="Thoma"/>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700" b="1" i="0" u="none" strike="noStrike">
                          <a:solidFill>
                            <a:srgbClr val="000000"/>
                          </a:solidFill>
                          <a:effectLst/>
                          <a:latin typeface="Thoma"/>
                        </a:rPr>
                        <a:t>&lt;= 5 gün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gridSpan="2">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hMerge="1">
                  <a:txBody>
                    <a:bodyPr/>
                    <a:lstStyle/>
                    <a:p>
                      <a:endParaRPr lang="tr-TR"/>
                    </a:p>
                  </a:txBody>
                  <a:tcPr/>
                </a:tc>
                <a:tc>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372288236"/>
                  </a:ext>
                </a:extLst>
              </a:tr>
              <a:tr h="189696">
                <a:tc>
                  <a:txBody>
                    <a:bodyPr/>
                    <a:lstStyle/>
                    <a:p>
                      <a:pPr algn="ctr" fontAlgn="ctr"/>
                      <a:r>
                        <a:rPr lang="tr-TR" sz="700" b="0" i="0" u="none" strike="noStrike">
                          <a:solidFill>
                            <a:srgbClr val="000000"/>
                          </a:solidFill>
                          <a:effectLst/>
                          <a:latin typeface="Thoma"/>
                        </a:rPr>
                        <a:t>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tr-TR" sz="900" b="0" i="0" u="none" strike="noStrike" dirty="0">
                          <a:solidFill>
                            <a:srgbClr val="000000"/>
                          </a:solidFill>
                          <a:effectLst/>
                          <a:latin typeface="Thoma"/>
                        </a:rPr>
                        <a:t>Şikayetin Çözümü İçin Öngörülen Süre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hMerge="1">
                  <a:txBody>
                    <a:bodyPr/>
                    <a:lstStyle/>
                    <a:p>
                      <a:pPr algn="l" fontAlgn="ctr"/>
                      <a:endParaRPr lang="tr-TR" sz="600" b="0" i="0" u="none" strike="noStrike">
                        <a:solidFill>
                          <a:srgbClr val="000000"/>
                        </a:solidFill>
                        <a:effectLst/>
                        <a:latin typeface="Thom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700" b="0" i="0" u="none" strike="noStrike">
                          <a:solidFill>
                            <a:srgbClr val="000000"/>
                          </a:solidFill>
                          <a:effectLst/>
                          <a:latin typeface="Thoma"/>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700" b="1" i="0" u="none" strike="noStrike">
                          <a:solidFill>
                            <a:srgbClr val="000000"/>
                          </a:solidFill>
                          <a:effectLst/>
                          <a:latin typeface="Thoma"/>
                        </a:rPr>
                        <a:t>&lt;= 14 gün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gridSpan="2">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hMerge="1">
                  <a:txBody>
                    <a:bodyPr/>
                    <a:lstStyle/>
                    <a:p>
                      <a:endParaRPr lang="tr-TR"/>
                    </a:p>
                  </a:txBody>
                  <a:tcPr/>
                </a:tc>
                <a:tc>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4006034922"/>
                  </a:ext>
                </a:extLst>
              </a:tr>
              <a:tr h="189696">
                <a:tc>
                  <a:txBody>
                    <a:bodyPr/>
                    <a:lstStyle/>
                    <a:p>
                      <a:pPr algn="ctr" fontAlgn="ctr"/>
                      <a:r>
                        <a:rPr lang="tr-TR" sz="700" b="0" i="0" u="none" strike="noStrike">
                          <a:solidFill>
                            <a:srgbClr val="000000"/>
                          </a:solidFill>
                          <a:effectLst/>
                          <a:latin typeface="Thoma"/>
                        </a:rPr>
                        <a:t>46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tr-TR" sz="900" b="0" i="0" u="none" strike="noStrike" dirty="0">
                          <a:solidFill>
                            <a:srgbClr val="000000"/>
                          </a:solidFill>
                          <a:effectLst/>
                          <a:latin typeface="Thoma"/>
                        </a:rPr>
                        <a:t>Çözümün Gerçekleştirildiği Süre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hMerge="1">
                  <a:txBody>
                    <a:bodyPr/>
                    <a:lstStyle/>
                    <a:p>
                      <a:pPr algn="l" fontAlgn="ctr"/>
                      <a:endParaRPr lang="tr-TR" sz="600" b="0" i="0" u="none" strike="noStrike">
                        <a:solidFill>
                          <a:srgbClr val="000000"/>
                        </a:solidFill>
                        <a:effectLst/>
                        <a:latin typeface="Thom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700" b="0" i="0" u="none" strike="noStrike">
                          <a:solidFill>
                            <a:srgbClr val="000000"/>
                          </a:solidFill>
                          <a:effectLst/>
                          <a:latin typeface="Thoma"/>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700" b="1" i="0" u="none" strike="noStrike">
                          <a:solidFill>
                            <a:srgbClr val="000000"/>
                          </a:solidFill>
                          <a:effectLst/>
                          <a:latin typeface="Thoma"/>
                        </a:rPr>
                        <a:t>&lt;= 14 gün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gridSpan="2">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hMerge="1">
                  <a:txBody>
                    <a:bodyPr/>
                    <a:lstStyle/>
                    <a:p>
                      <a:endParaRPr lang="tr-TR"/>
                    </a:p>
                  </a:txBody>
                  <a:tcPr/>
                </a:tc>
                <a:tc>
                  <a:txBody>
                    <a:bodyPr/>
                    <a:lstStyle/>
                    <a:p>
                      <a:pPr algn="ctr" fontAlgn="ctr"/>
                      <a:r>
                        <a:rPr lang="tr-TR" sz="7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435899558"/>
                  </a:ext>
                </a:extLst>
              </a:tr>
              <a:tr h="189696">
                <a:tc>
                  <a:txBody>
                    <a:bodyPr/>
                    <a:lstStyle/>
                    <a:p>
                      <a:pPr algn="ctr" fontAlgn="ctr"/>
                      <a:r>
                        <a:rPr lang="tr-TR" sz="700" b="0" i="0" u="none" strike="noStrike">
                          <a:solidFill>
                            <a:srgbClr val="000000"/>
                          </a:solidFill>
                          <a:effectLst/>
                          <a:latin typeface="Thoma"/>
                        </a:rPr>
                        <a:t>47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tr-TR" sz="900" b="0" i="0" u="none" strike="noStrike" dirty="0">
                          <a:solidFill>
                            <a:srgbClr val="000000"/>
                          </a:solidFill>
                          <a:effectLst/>
                          <a:latin typeface="Thoma"/>
                        </a:rPr>
                        <a:t>Memnuniyet Anket Oranı (Fakülte Bazlı Sonuç)</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hMerge="1">
                  <a:txBody>
                    <a:bodyPr/>
                    <a:lstStyle/>
                    <a:p>
                      <a:pPr algn="l" fontAlgn="ctr"/>
                      <a:endParaRPr lang="tr-TR" sz="600" b="0" i="0" u="none" strike="noStrike">
                        <a:solidFill>
                          <a:srgbClr val="000000"/>
                        </a:solidFill>
                        <a:effectLst/>
                        <a:latin typeface="Thom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700" b="0" i="0" u="none" strike="noStrike">
                          <a:solidFill>
                            <a:srgbClr val="000000"/>
                          </a:solidFill>
                          <a:effectLst/>
                          <a:latin typeface="Thoma"/>
                        </a:rPr>
                        <a:t>1.1.2.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700" b="1" i="0" u="none" strike="noStrike">
                          <a:solidFill>
                            <a:srgbClr val="000000"/>
                          </a:solidFill>
                          <a:effectLst/>
                          <a:latin typeface="Thoma"/>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700" b="0" i="0" u="none" strike="noStrike">
                          <a:solidFill>
                            <a:srgbClr val="000000"/>
                          </a:solidFill>
                          <a:effectLst/>
                          <a:latin typeface="Thoma"/>
                        </a:rPr>
                        <a:t>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gridSpan="2">
                  <a:txBody>
                    <a:bodyPr/>
                    <a:lstStyle/>
                    <a:p>
                      <a:pPr algn="ctr" fontAlgn="ctr"/>
                      <a:r>
                        <a:rPr lang="tr-TR" sz="700" b="1" i="0" u="none" strike="noStrike">
                          <a:solidFill>
                            <a:srgbClr val="000000"/>
                          </a:solidFill>
                          <a:effectLst/>
                          <a:latin typeface="Thoma"/>
                        </a:rPr>
                        <a:t>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hMerge="1">
                  <a:txBody>
                    <a:bodyPr/>
                    <a:lstStyle/>
                    <a:p>
                      <a:endParaRPr lang="tr-TR"/>
                    </a:p>
                  </a:txBody>
                  <a:tcPr/>
                </a:tc>
                <a:tc>
                  <a:txBody>
                    <a:bodyPr/>
                    <a:lstStyle/>
                    <a:p>
                      <a:pPr algn="ctr" fontAlgn="ctr"/>
                      <a:r>
                        <a:rPr lang="tr-TR" sz="700" b="1" i="0" u="none" strike="noStrike">
                          <a:solidFill>
                            <a:srgbClr val="000000"/>
                          </a:solidFill>
                          <a:effectLst/>
                          <a:latin typeface="Thoma"/>
                        </a:rPr>
                        <a:t>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75002501"/>
                  </a:ext>
                </a:extLst>
              </a:tr>
              <a:tr h="189696">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tr-TR" sz="600" b="0" i="0" u="none" strike="noStrike">
                        <a:solidFill>
                          <a:srgbClr val="000000"/>
                        </a:solidFill>
                        <a:effectLst/>
                        <a:latin typeface="Thom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homa"/>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homa"/>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homa"/>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homa"/>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homa"/>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homa"/>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700" b="0" i="0" u="none" strike="noStrike">
                          <a:solidFill>
                            <a:srgbClr val="000000"/>
                          </a:solidFill>
                          <a:effectLst/>
                          <a:latin typeface="T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fontAlgn="ctr"/>
                      <a:r>
                        <a:rPr lang="tr-TR" sz="700" b="1" i="0" u="none" strike="noStrike">
                          <a:solidFill>
                            <a:srgbClr val="000000"/>
                          </a:solidFill>
                          <a:effectLst/>
                          <a:latin typeface="Thoma"/>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homa"/>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5931458"/>
                  </a:ext>
                </a:extLst>
              </a:tr>
              <a:tr h="189696">
                <a:tc gridSpan="11">
                  <a:txBody>
                    <a:bodyPr/>
                    <a:lstStyle/>
                    <a:p>
                      <a:pPr algn="ctr" fontAlgn="ctr"/>
                      <a:r>
                        <a:rPr lang="tr-TR" sz="700" b="1" i="0" u="none" strike="noStrike">
                          <a:solidFill>
                            <a:srgbClr val="FFFFFF"/>
                          </a:solidFill>
                          <a:effectLst/>
                          <a:latin typeface="Tahoma" panose="020B0604030504040204" pitchFamily="34" charset="0"/>
                        </a:rPr>
                        <a:t>2020 GENEL SONUÇ</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11">
                  <a:txBody>
                    <a:bodyPr/>
                    <a:lstStyle/>
                    <a:p>
                      <a:pPr algn="l" fontAlgn="b"/>
                      <a:r>
                        <a:rPr lang="tr-TR" sz="700" b="1" i="0" u="none" strike="noStrike">
                          <a:solidFill>
                            <a:srgbClr val="FFFFFF"/>
                          </a:solidFill>
                          <a:effectLst/>
                          <a:latin typeface="Tahoma" panose="020B0604030504040204" pitchFamily="34" charset="0"/>
                        </a:rPr>
                        <a:t>SEMBOLLERİN ANLAMLARI</a:t>
                      </a:r>
                      <a:endParaRPr lang="tr-TR" sz="7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965594312"/>
                  </a:ext>
                </a:extLst>
              </a:tr>
              <a:tr h="181115">
                <a:tc gridSpan="2">
                  <a:txBody>
                    <a:bodyPr/>
                    <a:lstStyle/>
                    <a:p>
                      <a:pPr algn="l" fontAlgn="ctr"/>
                      <a:r>
                        <a:rPr lang="tr-TR" sz="700" b="1" i="0" u="none" strike="noStrike">
                          <a:solidFill>
                            <a:srgbClr val="000000"/>
                          </a:solidFill>
                          <a:effectLst/>
                          <a:latin typeface="Tahoma" panose="020B0604030504040204" pitchFamily="34" charset="0"/>
                        </a:rPr>
                        <a:t>TOPLAM HEDEF SAYISI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a:txBody>
                    <a:bodyPr/>
                    <a:lstStyle/>
                    <a:p>
                      <a:pPr algn="l"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1" i="0" u="none" strike="noStrike">
                          <a:solidFill>
                            <a:srgbClr val="000000"/>
                          </a:solidFill>
                          <a:effectLst/>
                          <a:latin typeface="Thoma"/>
                        </a:rPr>
                        <a:t>47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tr-TR" sz="700" b="1"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tr-TR"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3">
                  <a:txBody>
                    <a:bodyPr/>
                    <a:lstStyle/>
                    <a:p>
                      <a:pPr algn="l" fontAlgn="b"/>
                      <a:r>
                        <a:rPr lang="tr-TR" sz="700" b="1" i="0" u="none" strike="noStrike">
                          <a:solidFill>
                            <a:srgbClr val="000000"/>
                          </a:solidFill>
                          <a:effectLst/>
                          <a:latin typeface="Tahoma" panose="020B0604030504040204" pitchFamily="34" charset="0"/>
                        </a:rPr>
                        <a:t> </a:t>
                      </a:r>
                      <a:endParaRPr lang="tr-TR" sz="700" b="0" i="0" u="none" strike="noStrike">
                        <a:solidFill>
                          <a:srgbClr val="000000"/>
                        </a:solidFill>
                        <a:effectLst/>
                        <a:latin typeface="Calibri" panose="020F0502020204030204" pitchFamily="34" charset="0"/>
                      </a:endParaRPr>
                    </a:p>
                  </a:txBody>
                  <a:tcPr marL="0" marR="0" marT="0"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tr-TR"/>
                    </a:p>
                  </a:txBody>
                  <a:tcPr/>
                </a:tc>
                <a:tc hMerge="1">
                  <a:txBody>
                    <a:bodyPr/>
                    <a:lstStyle/>
                    <a:p>
                      <a:endParaRPr lang="tr-TR"/>
                    </a:p>
                  </a:txBody>
                  <a:tcPr/>
                </a:tc>
                <a:tc>
                  <a:txBody>
                    <a:bodyPr/>
                    <a:lstStyle/>
                    <a:p>
                      <a:pPr algn="ctr" fontAlgn="ctr"/>
                      <a:endParaRPr lang="tr-TR" sz="700" b="1" i="0" u="none" strike="noStrike" dirty="0">
                        <a:solidFill>
                          <a:srgbClr val="000000"/>
                        </a:solidFill>
                        <a:effectLst/>
                        <a:latin typeface="Tahoma" panose="020B0604030504040204" pitchFamily="34" charset="0"/>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ctr" fontAlgn="ctr"/>
                      <a:r>
                        <a:rPr lang="tr-TR" sz="700" b="1" i="0" u="none" strike="noStrike" dirty="0">
                          <a:solidFill>
                            <a:srgbClr val="000000"/>
                          </a:solidFill>
                          <a:effectLst/>
                          <a:latin typeface="Tahoma" panose="020B0604030504040204" pitchFamily="34" charset="0"/>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ctr" fontAlgn="ctr"/>
                      <a:endParaRPr lang="tr-TR" sz="700" b="1" i="0" u="none" strike="noStrike">
                        <a:solidFill>
                          <a:srgbClr val="000000"/>
                        </a:solidFill>
                        <a:effectLst/>
                        <a:latin typeface="Tahoma" panose="020B0604030504040204" pitchFamily="34" charset="0"/>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937303825"/>
                  </a:ext>
                </a:extLst>
              </a:tr>
              <a:tr h="141563">
                <a:tc gridSpan="3">
                  <a:txBody>
                    <a:bodyPr/>
                    <a:lstStyle/>
                    <a:p>
                      <a:pPr algn="l" fontAlgn="ctr"/>
                      <a:r>
                        <a:rPr lang="tr-TR" sz="700" b="1" i="0" u="none" strike="noStrike">
                          <a:solidFill>
                            <a:srgbClr val="000000"/>
                          </a:solidFill>
                          <a:effectLst/>
                          <a:latin typeface="Tahoma" panose="020B0604030504040204" pitchFamily="34" charset="0"/>
                        </a:rPr>
                        <a:t>TUTAN HEDEF SAYISI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a:txBody>
                    <a:bodyPr/>
                    <a:lstStyle/>
                    <a:p>
                      <a:pPr algn="ctr" fontAlgn="ctr"/>
                      <a:r>
                        <a:rPr lang="tr-TR" sz="800" b="1" i="0" u="none" strike="noStrike">
                          <a:solidFill>
                            <a:srgbClr val="000000"/>
                          </a:solidFill>
                          <a:effectLst/>
                          <a:latin typeface="Thoma"/>
                        </a:rPr>
                        <a:t>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tr-TR" sz="700" b="1"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tr-TR"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tr-TR" sz="700" b="1"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gridSpan="3">
                  <a:txBody>
                    <a:bodyPr/>
                    <a:lstStyle/>
                    <a:p>
                      <a:pPr algn="ctr" fontAlgn="b"/>
                      <a:r>
                        <a:rPr lang="tr-TR" sz="700" b="1" i="0" u="none" strike="noStrike">
                          <a:solidFill>
                            <a:srgbClr val="000000"/>
                          </a:solidFill>
                          <a:effectLst/>
                          <a:latin typeface="Tahoma" panose="020B0604030504040204" pitchFamily="34" charset="0"/>
                        </a:rPr>
                        <a:t>Mükemmel</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ctr" fontAlgn="ctr"/>
                      <a:endParaRPr lang="tr-TR" sz="700" b="1" i="0" u="none" strike="noStrike">
                        <a:solidFill>
                          <a:srgbClr val="000000"/>
                        </a:solidFill>
                        <a:effectLst/>
                        <a:latin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endParaRPr lang="tr-TR" sz="700" b="1"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tc>
                  <a:txBody>
                    <a:bodyPr/>
                    <a:lstStyle/>
                    <a:p>
                      <a:pPr algn="ctr" fontAlgn="b"/>
                      <a:endParaRPr lang="tr-TR" sz="700" b="1"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tc gridSpan="3">
                  <a:txBody>
                    <a:bodyPr/>
                    <a:lstStyle/>
                    <a:p>
                      <a:pPr algn="ctr" fontAlgn="b"/>
                      <a:r>
                        <a:rPr lang="tr-TR" sz="700" b="1" i="0" u="none" strike="noStrike">
                          <a:solidFill>
                            <a:srgbClr val="000000"/>
                          </a:solidFill>
                          <a:effectLst/>
                          <a:latin typeface="Tahoma" panose="020B0604030504040204" pitchFamily="34" charset="0"/>
                        </a:rPr>
                        <a:t>İyileştirilmeli</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pPr algn="ctr" fontAlgn="b"/>
                      <a:endParaRPr lang="tr-TR" sz="700" b="1" i="0" u="none" strike="noStrike" dirty="0">
                        <a:solidFill>
                          <a:srgbClr val="000000"/>
                        </a:solidFill>
                        <a:effectLst/>
                        <a:latin typeface="Tahoma" panose="020B0604030504040204" pitchFamily="34" charset="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extLst>
                  <a:ext uri="{0D108BD9-81ED-4DB2-BD59-A6C34878D82A}">
                    <a16:rowId xmlns:a16="http://schemas.microsoft.com/office/drawing/2014/main" val="3550425733"/>
                  </a:ext>
                </a:extLst>
              </a:tr>
              <a:tr h="141563">
                <a:tc gridSpan="3">
                  <a:txBody>
                    <a:bodyPr/>
                    <a:lstStyle/>
                    <a:p>
                      <a:pPr algn="l" fontAlgn="ctr"/>
                      <a:r>
                        <a:rPr lang="tr-TR" sz="700" b="1" i="0" u="none" strike="noStrike">
                          <a:solidFill>
                            <a:srgbClr val="000000"/>
                          </a:solidFill>
                          <a:effectLst/>
                          <a:latin typeface="Tahoma" panose="020B0604030504040204" pitchFamily="34" charset="0"/>
                        </a:rPr>
                        <a:t>TUTMAYAN HEDEF SAYISI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a:txBody>
                    <a:bodyPr/>
                    <a:lstStyle/>
                    <a:p>
                      <a:pPr algn="ctr" fontAlgn="ctr"/>
                      <a:r>
                        <a:rPr lang="tr-TR" sz="800" b="1" i="0" u="none" strike="noStrike">
                          <a:solidFill>
                            <a:srgbClr val="000000"/>
                          </a:solidFill>
                          <a:effectLst/>
                          <a:latin typeface="Thoma"/>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tr-TR" sz="700" b="1"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tr-TR"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b"/>
                      <a:r>
                        <a:rPr lang="tr-TR" sz="700" b="1" i="0" u="none" strike="noStrike">
                          <a:solidFill>
                            <a:srgbClr val="000000"/>
                          </a:solidFill>
                          <a:effectLst/>
                          <a:latin typeface="Tahoma" panose="020B0604030504040204" pitchFamily="34" charset="0"/>
                        </a:rPr>
                        <a:t> </a:t>
                      </a:r>
                      <a:endParaRPr lang="tr-TR" sz="700" b="0" i="0" u="none" strike="noStrike">
                        <a:solidFill>
                          <a:srgbClr val="000000"/>
                        </a:solidFill>
                        <a:effectLst/>
                        <a:latin typeface="Calibri" panose="020F0502020204030204" pitchFamily="34" charset="0"/>
                      </a:endParaRPr>
                    </a:p>
                  </a:txBody>
                  <a:tcPr marL="0" marR="0" marT="0" marB="0">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lgn="ctr" fontAlgn="b"/>
                      <a:r>
                        <a:rPr lang="tr-TR" sz="700" b="1" i="0" u="none" strike="noStrike">
                          <a:solidFill>
                            <a:srgbClr val="000000"/>
                          </a:solidFill>
                          <a:effectLst/>
                          <a:latin typeface="Tahoma" panose="020B0604030504040204" pitchFamily="34" charset="0"/>
                        </a:rPr>
                        <a:t>100-90</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lgn="l" fontAlgn="b"/>
                      <a:r>
                        <a:rPr lang="tr-TR" sz="700" b="1" i="0" u="none" strike="noStrike">
                          <a:solidFill>
                            <a:srgbClr val="000000"/>
                          </a:solidFill>
                          <a:effectLst/>
                          <a:latin typeface="Tahoma" panose="020B0604030504040204" pitchFamily="34" charset="0"/>
                        </a:rPr>
                        <a:t> </a:t>
                      </a:r>
                      <a:endParaRPr lang="tr-TR" sz="7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gridSpan="3">
                  <a:txBody>
                    <a:bodyPr/>
                    <a:lstStyle/>
                    <a:p>
                      <a:pPr algn="ctr" fontAlgn="b"/>
                      <a:r>
                        <a:rPr lang="tr-TR" sz="700" b="1" i="0" u="none" strike="noStrike">
                          <a:solidFill>
                            <a:srgbClr val="000000"/>
                          </a:solidFill>
                          <a:effectLst/>
                          <a:latin typeface="Tahoma" panose="020B0604030504040204" pitchFamily="34" charset="0"/>
                        </a:rPr>
                        <a:t>   79-60</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pPr algn="ctr" fontAlgn="b"/>
                      <a:endParaRPr lang="tr-TR" sz="700" b="1" i="0" u="none" strike="noStrike">
                        <a:solidFill>
                          <a:srgbClr val="000000"/>
                        </a:solidFill>
                        <a:effectLst/>
                        <a:latin typeface="Tahoma" panose="020B0604030504040204" pitchFamily="34" charset="0"/>
                      </a:endParaRP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val="2911962186"/>
                  </a:ext>
                </a:extLst>
              </a:tr>
              <a:tr h="141563">
                <a:tc gridSpan="3">
                  <a:txBody>
                    <a:bodyPr/>
                    <a:lstStyle/>
                    <a:p>
                      <a:pPr algn="l" fontAlgn="ctr"/>
                      <a:r>
                        <a:rPr lang="tr-TR" sz="700" b="1" i="0" u="none" strike="noStrike">
                          <a:solidFill>
                            <a:srgbClr val="000000"/>
                          </a:solidFill>
                          <a:effectLst/>
                          <a:latin typeface="Tahoma" panose="020B0604030504040204" pitchFamily="34" charset="0"/>
                        </a:rPr>
                        <a:t>ORTALAMA PERFORMANS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a:txBody>
                    <a:bodyPr/>
                    <a:lstStyle/>
                    <a:p>
                      <a:pPr algn="ctr" fontAlgn="ctr"/>
                      <a:r>
                        <a:rPr lang="tr-TR" sz="800" b="1" i="0" u="none" strike="noStrike">
                          <a:solidFill>
                            <a:srgbClr val="000000"/>
                          </a:solidFill>
                          <a:effectLst/>
                          <a:latin typeface="Thoma"/>
                        </a:rPr>
                        <a:t>93,61%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tr-TR" sz="700" b="1"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tr-TR"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tr-TR" sz="7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tr-TR"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tr-TR"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tr-TR"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tr-TR" sz="700" b="1" i="0" u="none" strike="noStrike">
                          <a:solidFill>
                            <a:srgbClr val="000000"/>
                          </a:solidFill>
                          <a:effectLst/>
                          <a:latin typeface="Tahoma" panose="020B060403050404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tr-TR" sz="7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tr-TR"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gridSpan="2">
                  <a:txBody>
                    <a:bodyPr/>
                    <a:lstStyle/>
                    <a:p>
                      <a:pPr algn="ctr" fontAlgn="b"/>
                      <a:r>
                        <a:rPr lang="tr-TR"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hMerge="1">
                  <a:txBody>
                    <a:bodyPr/>
                    <a:lstStyle/>
                    <a:p>
                      <a:pPr algn="ctr" fontAlgn="b"/>
                      <a:endParaRPr lang="tr-TR" sz="700" b="0" i="0" u="none" strike="noStrike">
                        <a:solidFill>
                          <a:srgbClr val="000000"/>
                        </a:solidFill>
                        <a:effectLst/>
                        <a:latin typeface="Tahoma" panose="020B060403050404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tr-TR" sz="700" b="0" i="0" u="none" strike="noStrike">
                          <a:solidFill>
                            <a:srgbClr val="000000"/>
                          </a:solidFill>
                          <a:effectLst/>
                          <a:latin typeface="Tahoma" panose="020B060403050404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966071563"/>
                  </a:ext>
                </a:extLst>
              </a:tr>
              <a:tr h="141563">
                <a:tc gridSpan="3">
                  <a:txBody>
                    <a:bodyPr/>
                    <a:lstStyle/>
                    <a:p>
                      <a:pPr algn="l" fontAlgn="ctr"/>
                      <a:r>
                        <a:rPr lang="tr-TR" sz="700" b="1" i="0" u="none" strike="noStrike">
                          <a:solidFill>
                            <a:srgbClr val="000000"/>
                          </a:solidFill>
                          <a:effectLst/>
                          <a:latin typeface="Tahoma" panose="020B0604030504040204" pitchFamily="34" charset="0"/>
                        </a:rPr>
                        <a:t>SONUÇ</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a:txBody>
                    <a:bodyPr/>
                    <a:lstStyle/>
                    <a:p>
                      <a:pPr algn="l" fontAlgn="b"/>
                      <a:r>
                        <a:rPr lang="tr-TR" sz="800" b="1" i="0" u="none" strike="noStrike">
                          <a:solidFill>
                            <a:srgbClr val="000000"/>
                          </a:solidFill>
                          <a:effectLst/>
                          <a:latin typeface="Thoma"/>
                        </a:rPr>
                        <a:t>Mükemmel</a:t>
                      </a:r>
                      <a:endParaRPr lang="tr-TR" sz="7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tr-TR" sz="700" b="1"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tr-TR"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tr-TR" sz="700" b="1"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gridSpan="3">
                  <a:txBody>
                    <a:bodyPr/>
                    <a:lstStyle/>
                    <a:p>
                      <a:pPr algn="ctr" fontAlgn="b"/>
                      <a:r>
                        <a:rPr lang="tr-TR" sz="700" b="1" i="0" u="none" strike="noStrike">
                          <a:solidFill>
                            <a:srgbClr val="000000"/>
                          </a:solidFill>
                          <a:effectLst/>
                          <a:latin typeface="Tahoma" panose="020B0604030504040204" pitchFamily="34" charset="0"/>
                        </a:rPr>
                        <a:t>Başarılı</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ctr" fontAlgn="b"/>
                      <a:r>
                        <a:rPr lang="tr-TR" sz="700" b="1"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b"/>
                      <a:endParaRPr lang="tr-TR" sz="700" b="1"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a:noFill/>
                    </a:lnR>
                    <a:lnT>
                      <a:noFill/>
                    </a:lnT>
                    <a:lnB>
                      <a:noFill/>
                    </a:lnB>
                    <a:solidFill>
                      <a:srgbClr val="FFFFFF"/>
                    </a:solidFill>
                  </a:tcPr>
                </a:tc>
                <a:tc gridSpan="3">
                  <a:txBody>
                    <a:bodyPr/>
                    <a:lstStyle/>
                    <a:p>
                      <a:pPr algn="l" fontAlgn="b"/>
                      <a:r>
                        <a:rPr lang="tr-TR" sz="700" b="1" i="0" u="none" strike="noStrike">
                          <a:solidFill>
                            <a:srgbClr val="000000"/>
                          </a:solidFill>
                          <a:effectLst/>
                          <a:latin typeface="Tahoma" panose="020B0604030504040204" pitchFamily="34" charset="0"/>
                        </a:rPr>
                        <a:t>  Başarısız</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pPr algn="l" fontAlgn="b"/>
                      <a:endParaRPr lang="tr-TR" sz="700" b="1" i="0" u="none" strike="noStrike">
                        <a:solidFill>
                          <a:srgbClr val="000000"/>
                        </a:solidFill>
                        <a:effectLst/>
                        <a:latin typeface="Tahoma" panose="020B0604030504040204" pitchFamily="34" charset="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extLst>
                  <a:ext uri="{0D108BD9-81ED-4DB2-BD59-A6C34878D82A}">
                    <a16:rowId xmlns:a16="http://schemas.microsoft.com/office/drawing/2014/main" val="3566929277"/>
                  </a:ext>
                </a:extLst>
              </a:tr>
              <a:tr h="416262">
                <a:tc gridSpan="3">
                  <a:txBody>
                    <a:bodyPr/>
                    <a:lstStyle/>
                    <a:p>
                      <a:pPr algn="l" fontAlgn="ctr"/>
                      <a:r>
                        <a:rPr lang="tr-TR" sz="700" b="1" i="0" u="none" strike="noStrike">
                          <a:solidFill>
                            <a:srgbClr val="000000"/>
                          </a:solidFill>
                          <a:effectLst/>
                          <a:latin typeface="Tahoma" panose="020B0604030504040204" pitchFamily="34" charset="0"/>
                        </a:rPr>
                        <a:t>SEMBOL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a:txBody>
                    <a:bodyPr/>
                    <a:lstStyle/>
                    <a:p>
                      <a:pPr algn="ctr" fontAlgn="ctr"/>
                      <a:r>
                        <a:rPr lang="tr-TR" sz="800" b="1"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tr-TR" sz="700" b="1"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tr-TR" sz="700" b="1" i="0" u="none" strike="noStrike" dirty="0">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1" i="0" u="none" strike="noStrike" dirty="0">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tr-TR" sz="700" b="1" i="0" u="none" strike="noStrike" dirty="0">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lgn="ctr" fontAlgn="b"/>
                      <a:r>
                        <a:rPr lang="tr-TR" sz="700" b="1" i="0" u="none" strike="noStrike">
                          <a:solidFill>
                            <a:srgbClr val="000000"/>
                          </a:solidFill>
                          <a:effectLst/>
                          <a:latin typeface="Tahoma" panose="020B0604030504040204" pitchFamily="34" charset="0"/>
                        </a:rPr>
                        <a:t>  89-80</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lgn="ctr" fontAlgn="b"/>
                      <a:r>
                        <a:rPr lang="tr-TR" sz="700" b="1"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fontAlgn="b"/>
                      <a:r>
                        <a:rPr lang="tr-TR" sz="700" b="1" i="0" u="none" strike="noStrike" dirty="0">
                          <a:solidFill>
                            <a:srgbClr val="000000"/>
                          </a:solidFill>
                          <a:effectLst/>
                          <a:latin typeface="Tahoma" panose="020B0604030504040204" pitchFamily="34" charset="0"/>
                        </a:rPr>
                        <a:t>59-0</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pPr algn="ctr" fontAlgn="b"/>
                      <a:endParaRPr lang="tr-TR" sz="700" b="1" i="0" u="none" strike="noStrike" dirty="0">
                        <a:solidFill>
                          <a:srgbClr val="000000"/>
                        </a:solidFill>
                        <a:effectLst/>
                        <a:latin typeface="Tahoma" panose="020B0604030504040204" pitchFamily="34" charset="0"/>
                      </a:endParaRP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val="663980825"/>
                  </a:ext>
                </a:extLst>
              </a:tr>
            </a:tbl>
          </a:graphicData>
        </a:graphic>
      </p:graphicFrame>
      <p:pic>
        <p:nvPicPr>
          <p:cNvPr id="13" name="Resim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6300192" y="5430569"/>
            <a:ext cx="229591" cy="239157"/>
          </a:xfrm>
          <a:prstGeom prst="rect">
            <a:avLst/>
          </a:prstGeom>
          <a:noFill/>
          <a:extLst>
            <a:ext uri="{909E8E84-426E-40DD-AFC4-6F175D3DCCD1}">
              <a14:hiddenFill xmlns:a14="http://schemas.microsoft.com/office/drawing/2010/main">
                <a:solidFill>
                  <a:srgbClr val="FFFFFF"/>
                </a:solidFill>
              </a14:hiddenFill>
            </a:ext>
          </a:extLst>
        </p:spPr>
      </p:pic>
      <p:pic>
        <p:nvPicPr>
          <p:cNvPr id="14" name="Resim 1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6214965" y="6046889"/>
            <a:ext cx="314818" cy="273944"/>
          </a:xfrm>
          <a:prstGeom prst="rect">
            <a:avLst/>
          </a:prstGeom>
          <a:noFill/>
          <a:extLst>
            <a:ext uri="{909E8E84-426E-40DD-AFC4-6F175D3DCCD1}">
              <a14:hiddenFill xmlns:a14="http://schemas.microsoft.com/office/drawing/2010/main">
                <a:solidFill>
                  <a:srgbClr val="FFFFFF"/>
                </a:solidFill>
              </a14:hiddenFill>
            </a:ext>
          </a:extLst>
        </p:spPr>
      </p:pic>
      <p:pic>
        <p:nvPicPr>
          <p:cNvPr id="15" name="Resim 1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7598945" y="6049498"/>
            <a:ext cx="309600" cy="271335"/>
          </a:xfrm>
          <a:prstGeom prst="rect">
            <a:avLst/>
          </a:prstGeom>
          <a:noFill/>
          <a:extLst>
            <a:ext uri="{909E8E84-426E-40DD-AFC4-6F175D3DCCD1}">
              <a14:hiddenFill xmlns:a14="http://schemas.microsoft.com/office/drawing/2010/main">
                <a:solidFill>
                  <a:srgbClr val="FFFFFF"/>
                </a:solidFill>
              </a14:hiddenFill>
            </a:ext>
          </a:extLst>
        </p:spPr>
      </p:pic>
      <p:pic>
        <p:nvPicPr>
          <p:cNvPr id="16" name="Resim 1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7541286" y="5373216"/>
            <a:ext cx="360040" cy="296554"/>
          </a:xfrm>
          <a:prstGeom prst="rect">
            <a:avLst/>
          </a:prstGeom>
          <a:noFill/>
          <a:extLst>
            <a:ext uri="{909E8E84-426E-40DD-AFC4-6F175D3DCCD1}">
              <a14:hiddenFill xmlns:a14="http://schemas.microsoft.com/office/drawing/2010/main">
                <a:solidFill>
                  <a:srgbClr val="FFFFFF"/>
                </a:solidFill>
              </a14:hiddenFill>
            </a:ext>
          </a:extLst>
        </p:spPr>
      </p:pic>
      <p:pic>
        <p:nvPicPr>
          <p:cNvPr id="17" name="Resim 16"/>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275856" y="6111393"/>
            <a:ext cx="268288" cy="295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87348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3600" b="1" i="0" u="none" strike="noStrike" kern="120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Calibri"/>
                <a:ea typeface="+mn-ea"/>
                <a:cs typeface="+mn-cs"/>
              </a:rPr>
              <a:t>RİSK ANALİZİ</a:t>
            </a:r>
            <a:endParaRPr kumimoji="0" lang="tr-TR" sz="36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libri"/>
              <a:ea typeface="+mn-ea"/>
              <a:cs typeface="+mn-cs"/>
            </a:endParaRPr>
          </a:p>
        </p:txBody>
      </p:sp>
      <p:sp>
        <p:nvSpPr>
          <p:cNvPr id="8" name="Unvan 7"/>
          <p:cNvSpPr>
            <a:spLocks noGrp="1"/>
          </p:cNvSpPr>
          <p:nvPr>
            <p:ph type="ctrTitle"/>
          </p:nvPr>
        </p:nvSpPr>
        <p:spPr/>
        <p:txBody>
          <a:bodyPr>
            <a:noAutofit/>
          </a:bodyPr>
          <a:lstStyle/>
          <a:p>
            <a:r>
              <a:rPr lang="tr-TR" sz="2800" dirty="0" smtClean="0"/>
              <a:t>Bakınız</a:t>
            </a:r>
            <a:br>
              <a:rPr lang="tr-TR" sz="2800" dirty="0" smtClean="0"/>
            </a:br>
            <a:r>
              <a:rPr lang="en-US" sz="2800" dirty="0" smtClean="0"/>
              <a:t>PXF-S008 </a:t>
            </a:r>
            <a:r>
              <a:rPr lang="en-US" sz="2800" dirty="0"/>
              <a:t>Hazard Identification &amp; Risk Analysis Log </a:t>
            </a:r>
            <a:endParaRPr lang="tr-TR" sz="2800" dirty="0"/>
          </a:p>
        </p:txBody>
      </p:sp>
      <p:sp>
        <p:nvSpPr>
          <p:cNvPr id="9" name="Alt Başlık 8"/>
          <p:cNvSpPr>
            <a:spLocks noGrp="1"/>
          </p:cNvSpPr>
          <p:nvPr>
            <p:ph type="subTitle" idx="1"/>
          </p:nvPr>
        </p:nvSpPr>
        <p:spPr>
          <a:xfrm>
            <a:off x="1371600" y="4365104"/>
            <a:ext cx="6400800" cy="1273696"/>
          </a:xfrm>
        </p:spPr>
        <p:txBody>
          <a:bodyPr/>
          <a:lstStyle/>
          <a:p>
            <a:r>
              <a:rPr lang="tr-TR" dirty="0" smtClean="0"/>
              <a:t>Excel ve büyük bir belge olduğu için buradan açılamamaktadır.</a:t>
            </a:r>
            <a:endParaRPr lang="tr-TR" dirty="0"/>
          </a:p>
        </p:txBody>
      </p:sp>
      <p:sp>
        <p:nvSpPr>
          <p:cNvPr id="7" name="Slayt Numarası Yer Tutucusu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9F893C-C32F-4835-A1E5-850973405C58}"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pic>
        <p:nvPicPr>
          <p:cNvPr id="6" name="Resim 5"/>
          <p:cNvPicPr/>
          <p:nvPr/>
        </p:nvPicPr>
        <p:blipFill>
          <a:blip r:embed="rId2"/>
          <a:stretch>
            <a:fillRect/>
          </a:stretch>
        </p:blipFill>
        <p:spPr>
          <a:xfrm>
            <a:off x="107504" y="260648"/>
            <a:ext cx="2736304" cy="576064"/>
          </a:xfrm>
          <a:prstGeom prst="rect">
            <a:avLst/>
          </a:prstGeom>
        </p:spPr>
      </p:pic>
      <p:sp>
        <p:nvSpPr>
          <p:cNvPr id="16" name="143 Metin kutusu"/>
          <p:cNvSpPr txBox="1"/>
          <p:nvPr/>
        </p:nvSpPr>
        <p:spPr>
          <a:xfrm rot="21287038">
            <a:off x="445259" y="3276600"/>
            <a:ext cx="308211" cy="28905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prstClr val="black"/>
              </a:solidFill>
              <a:effectLst/>
              <a:uLnTx/>
              <a:uFillTx/>
              <a:latin typeface="Calibri"/>
              <a:ea typeface="+mn-ea"/>
              <a:cs typeface="+mn-cs"/>
            </a:endParaRPr>
          </a:p>
        </p:txBody>
      </p:sp>
      <p:sp>
        <p:nvSpPr>
          <p:cNvPr id="17" name="143 Metin kutusu"/>
          <p:cNvSpPr txBox="1"/>
          <p:nvPr/>
        </p:nvSpPr>
        <p:spPr>
          <a:xfrm rot="21287038">
            <a:off x="445259" y="3467100"/>
            <a:ext cx="308211" cy="28905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prstClr val="black"/>
              </a:solidFill>
              <a:effectLst/>
              <a:uLnTx/>
              <a:uFillTx/>
              <a:latin typeface="Calibri"/>
              <a:ea typeface="+mn-ea"/>
              <a:cs typeface="+mn-cs"/>
            </a:endParaRPr>
          </a:p>
        </p:txBody>
      </p:sp>
      <p:sp>
        <p:nvSpPr>
          <p:cNvPr id="18" name="143 Metin kutusu"/>
          <p:cNvSpPr txBox="1"/>
          <p:nvPr/>
        </p:nvSpPr>
        <p:spPr>
          <a:xfrm rot="21287038">
            <a:off x="445259" y="3276600"/>
            <a:ext cx="308211" cy="28905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prstClr val="black"/>
              </a:solidFill>
              <a:effectLst/>
              <a:uLnTx/>
              <a:uFillTx/>
              <a:latin typeface="Calibri"/>
              <a:ea typeface="+mn-ea"/>
              <a:cs typeface="+mn-cs"/>
            </a:endParaRPr>
          </a:p>
        </p:txBody>
      </p:sp>
      <p:sp>
        <p:nvSpPr>
          <p:cNvPr id="19" name="143 Metin kutusu"/>
          <p:cNvSpPr txBox="1"/>
          <p:nvPr/>
        </p:nvSpPr>
        <p:spPr>
          <a:xfrm rot="21287038">
            <a:off x="445259" y="3467100"/>
            <a:ext cx="308211" cy="28905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prstClr val="black"/>
              </a:solidFill>
              <a:effectLst/>
              <a:uLnTx/>
              <a:uFillTx/>
              <a:latin typeface="Calibri"/>
              <a:ea typeface="+mn-ea"/>
              <a:cs typeface="+mn-cs"/>
            </a:endParaRPr>
          </a:p>
        </p:txBody>
      </p:sp>
      <p:sp>
        <p:nvSpPr>
          <p:cNvPr id="20" name="143 Metin kutusu"/>
          <p:cNvSpPr txBox="1"/>
          <p:nvPr/>
        </p:nvSpPr>
        <p:spPr>
          <a:xfrm rot="21287038">
            <a:off x="445866" y="3276600"/>
            <a:ext cx="292538" cy="2977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prstClr val="black"/>
              </a:solidFill>
              <a:effectLst/>
              <a:uLnTx/>
              <a:uFillTx/>
              <a:latin typeface="Calibri"/>
              <a:ea typeface="+mn-ea"/>
              <a:cs typeface="+mn-cs"/>
            </a:endParaRPr>
          </a:p>
        </p:txBody>
      </p:sp>
      <p:sp>
        <p:nvSpPr>
          <p:cNvPr id="21" name="143 Metin kutusu"/>
          <p:cNvSpPr txBox="1"/>
          <p:nvPr/>
        </p:nvSpPr>
        <p:spPr>
          <a:xfrm rot="21287038">
            <a:off x="445868" y="3467100"/>
            <a:ext cx="292538" cy="28905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prstClr val="black"/>
              </a:solidFill>
              <a:effectLst/>
              <a:uLnTx/>
              <a:uFillTx/>
              <a:latin typeface="Calibri"/>
              <a:ea typeface="+mn-ea"/>
              <a:cs typeface="+mn-cs"/>
            </a:endParaRPr>
          </a:p>
        </p:txBody>
      </p:sp>
      <p:sp>
        <p:nvSpPr>
          <p:cNvPr id="13" name="143 Metin kutusu"/>
          <p:cNvSpPr txBox="1"/>
          <p:nvPr/>
        </p:nvSpPr>
        <p:spPr>
          <a:xfrm>
            <a:off x="2035175" y="2640013"/>
            <a:ext cx="280988"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035175" y="2830513"/>
            <a:ext cx="280988"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035175" y="2640013"/>
            <a:ext cx="280988"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2035175" y="2830513"/>
            <a:ext cx="280988"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p:cNvSpPr txBox="1"/>
          <p:nvPr/>
        </p:nvSpPr>
        <p:spPr>
          <a:xfrm>
            <a:off x="2035175" y="2640013"/>
            <a:ext cx="266700"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p:cNvSpPr txBox="1"/>
          <p:nvPr/>
        </p:nvSpPr>
        <p:spPr>
          <a:xfrm>
            <a:off x="2035175" y="2830513"/>
            <a:ext cx="266700"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5" name="143 Metin kutusu"/>
          <p:cNvSpPr txBox="1"/>
          <p:nvPr/>
        </p:nvSpPr>
        <p:spPr>
          <a:xfrm>
            <a:off x="457200" y="3360738"/>
            <a:ext cx="280988"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6" name="143 Metin kutusu"/>
          <p:cNvSpPr txBox="1"/>
          <p:nvPr/>
        </p:nvSpPr>
        <p:spPr>
          <a:xfrm>
            <a:off x="457200" y="3551238"/>
            <a:ext cx="280988"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7" name="143 Metin kutusu"/>
          <p:cNvSpPr txBox="1"/>
          <p:nvPr/>
        </p:nvSpPr>
        <p:spPr>
          <a:xfrm>
            <a:off x="457200" y="3360738"/>
            <a:ext cx="280988"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8" name="143 Metin kutusu"/>
          <p:cNvSpPr txBox="1"/>
          <p:nvPr/>
        </p:nvSpPr>
        <p:spPr>
          <a:xfrm>
            <a:off x="457200" y="3551238"/>
            <a:ext cx="280988"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9" name="143 Metin kutusu"/>
          <p:cNvSpPr txBox="1"/>
          <p:nvPr/>
        </p:nvSpPr>
        <p:spPr>
          <a:xfrm>
            <a:off x="457200" y="3360738"/>
            <a:ext cx="266700"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0" name="143 Metin kutusu"/>
          <p:cNvSpPr txBox="1"/>
          <p:nvPr/>
        </p:nvSpPr>
        <p:spPr>
          <a:xfrm>
            <a:off x="457200" y="3551238"/>
            <a:ext cx="266700"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9" name="143 Metin kutusu"/>
          <p:cNvSpPr txBox="1"/>
          <p:nvPr/>
        </p:nvSpPr>
        <p:spPr>
          <a:xfrm>
            <a:off x="457200" y="3106738"/>
            <a:ext cx="280988"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40" name="143 Metin kutusu"/>
          <p:cNvSpPr txBox="1"/>
          <p:nvPr/>
        </p:nvSpPr>
        <p:spPr>
          <a:xfrm>
            <a:off x="457200" y="3297238"/>
            <a:ext cx="280988"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41" name="143 Metin kutusu"/>
          <p:cNvSpPr txBox="1"/>
          <p:nvPr/>
        </p:nvSpPr>
        <p:spPr>
          <a:xfrm>
            <a:off x="457200" y="3106738"/>
            <a:ext cx="280988"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42" name="143 Metin kutusu"/>
          <p:cNvSpPr txBox="1"/>
          <p:nvPr/>
        </p:nvSpPr>
        <p:spPr>
          <a:xfrm>
            <a:off x="457200" y="3297238"/>
            <a:ext cx="280988"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43" name="143 Metin kutusu"/>
          <p:cNvSpPr txBox="1"/>
          <p:nvPr/>
        </p:nvSpPr>
        <p:spPr>
          <a:xfrm>
            <a:off x="457200" y="3106738"/>
            <a:ext cx="266700"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44" name="143 Metin kutusu"/>
          <p:cNvSpPr txBox="1"/>
          <p:nvPr/>
        </p:nvSpPr>
        <p:spPr>
          <a:xfrm>
            <a:off x="457200" y="3297238"/>
            <a:ext cx="266700"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1" name="143 Metin kutusu"/>
          <p:cNvSpPr txBox="1"/>
          <p:nvPr/>
        </p:nvSpPr>
        <p:spPr>
          <a:xfrm>
            <a:off x="457200" y="2746375"/>
            <a:ext cx="280988"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2" name="143 Metin kutusu"/>
          <p:cNvSpPr txBox="1"/>
          <p:nvPr/>
        </p:nvSpPr>
        <p:spPr>
          <a:xfrm>
            <a:off x="457200" y="2936875"/>
            <a:ext cx="280988"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3" name="143 Metin kutusu"/>
          <p:cNvSpPr txBox="1"/>
          <p:nvPr/>
        </p:nvSpPr>
        <p:spPr>
          <a:xfrm>
            <a:off x="457200" y="2746375"/>
            <a:ext cx="280988"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4" name="143 Metin kutusu"/>
          <p:cNvSpPr txBox="1"/>
          <p:nvPr/>
        </p:nvSpPr>
        <p:spPr>
          <a:xfrm>
            <a:off x="457200" y="2936875"/>
            <a:ext cx="280988"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5" name="143 Metin kutusu"/>
          <p:cNvSpPr txBox="1"/>
          <p:nvPr/>
        </p:nvSpPr>
        <p:spPr>
          <a:xfrm>
            <a:off x="457200" y="274637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6" name="143 Metin kutusu"/>
          <p:cNvSpPr txBox="1"/>
          <p:nvPr/>
        </p:nvSpPr>
        <p:spPr>
          <a:xfrm>
            <a:off x="457200" y="2936875"/>
            <a:ext cx="266700"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7" name="143 Metin kutusu"/>
          <p:cNvSpPr txBox="1"/>
          <p:nvPr/>
        </p:nvSpPr>
        <p:spPr>
          <a:xfrm>
            <a:off x="1311275" y="2581275"/>
            <a:ext cx="280988"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8" name="143 Metin kutusu"/>
          <p:cNvSpPr txBox="1"/>
          <p:nvPr/>
        </p:nvSpPr>
        <p:spPr>
          <a:xfrm>
            <a:off x="1311275" y="2886075"/>
            <a:ext cx="280988"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45" name="143 Metin kutusu"/>
          <p:cNvSpPr txBox="1"/>
          <p:nvPr/>
        </p:nvSpPr>
        <p:spPr>
          <a:xfrm>
            <a:off x="1311275" y="2581275"/>
            <a:ext cx="280988"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46" name="143 Metin kutusu"/>
          <p:cNvSpPr txBox="1"/>
          <p:nvPr/>
        </p:nvSpPr>
        <p:spPr>
          <a:xfrm>
            <a:off x="1311275" y="2886075"/>
            <a:ext cx="280988"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47" name="143 Metin kutusu"/>
          <p:cNvSpPr txBox="1"/>
          <p:nvPr/>
        </p:nvSpPr>
        <p:spPr>
          <a:xfrm>
            <a:off x="1311275" y="258127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48" name="143 Metin kutusu"/>
          <p:cNvSpPr txBox="1"/>
          <p:nvPr/>
        </p:nvSpPr>
        <p:spPr>
          <a:xfrm>
            <a:off x="1311275" y="2886075"/>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49" name="143 Metin kutusu"/>
          <p:cNvSpPr txBox="1"/>
          <p:nvPr/>
        </p:nvSpPr>
        <p:spPr>
          <a:xfrm>
            <a:off x="1881188" y="2511425"/>
            <a:ext cx="280987"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50" name="143 Metin kutusu"/>
          <p:cNvSpPr txBox="1"/>
          <p:nvPr/>
        </p:nvSpPr>
        <p:spPr>
          <a:xfrm>
            <a:off x="1881188" y="2873375"/>
            <a:ext cx="280987"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51" name="143 Metin kutusu"/>
          <p:cNvSpPr txBox="1"/>
          <p:nvPr/>
        </p:nvSpPr>
        <p:spPr>
          <a:xfrm>
            <a:off x="1881188" y="2511425"/>
            <a:ext cx="280987"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52" name="143 Metin kutusu"/>
          <p:cNvSpPr txBox="1"/>
          <p:nvPr/>
        </p:nvSpPr>
        <p:spPr>
          <a:xfrm>
            <a:off x="1881188" y="2873375"/>
            <a:ext cx="280987"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53" name="143 Metin kutusu"/>
          <p:cNvSpPr txBox="1"/>
          <p:nvPr/>
        </p:nvSpPr>
        <p:spPr>
          <a:xfrm>
            <a:off x="1881188" y="25114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54" name="143 Metin kutusu"/>
          <p:cNvSpPr txBox="1"/>
          <p:nvPr/>
        </p:nvSpPr>
        <p:spPr>
          <a:xfrm>
            <a:off x="1881188" y="2873375"/>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Tree>
    <p:extLst>
      <p:ext uri="{BB962C8B-B14F-4D97-AF65-F5344CB8AC3E}">
        <p14:creationId xmlns:p14="http://schemas.microsoft.com/office/powerpoint/2010/main" val="1362303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39F893C-C32F-4835-A1E5-850973405C58}" type="slidenum">
              <a:rPr lang="tr-TR" smtClean="0"/>
              <a:t>12</a:t>
            </a:fld>
            <a:endParaRPr lang="tr-TR"/>
          </a:p>
        </p:txBody>
      </p:sp>
      <p:pic>
        <p:nvPicPr>
          <p:cNvPr id="3" name="Resim 2"/>
          <p:cNvPicPr/>
          <p:nvPr/>
        </p:nvPicPr>
        <p:blipFill>
          <a:blip r:embed="rId2"/>
          <a:stretch>
            <a:fillRect/>
          </a:stretch>
        </p:blipFill>
        <p:spPr>
          <a:xfrm>
            <a:off x="107504" y="132560"/>
            <a:ext cx="1944216" cy="344112"/>
          </a:xfrm>
          <a:prstGeom prst="rect">
            <a:avLst/>
          </a:prstGeom>
        </p:spPr>
      </p:pic>
      <p:sp>
        <p:nvSpPr>
          <p:cNvPr id="4" name="Metin kutusu 3"/>
          <p:cNvSpPr txBox="1"/>
          <p:nvPr/>
        </p:nvSpPr>
        <p:spPr>
          <a:xfrm>
            <a:off x="2555775" y="123849"/>
            <a:ext cx="6480721" cy="400110"/>
          </a:xfrm>
          <a:prstGeom prst="rect">
            <a:avLst/>
          </a:prstGeom>
          <a:noFill/>
        </p:spPr>
        <p:txBody>
          <a:bodyPr wrap="square" rtlCol="0">
            <a:spAutoFit/>
          </a:bodyPr>
          <a:lstStyle/>
          <a:p>
            <a:pPr algn="ctr"/>
            <a:r>
              <a:rPr lang="tr-TR" sz="2000" b="1" dirty="0" smtClean="0">
                <a:solidFill>
                  <a:srgbClr val="FF0000"/>
                </a:solidFill>
                <a:effectLst>
                  <a:outerShdw blurRad="38100" dist="38100" dir="2700000" algn="tl">
                    <a:srgbClr val="000000">
                      <a:alpha val="43137"/>
                    </a:srgbClr>
                  </a:outerShdw>
                </a:effectLst>
              </a:rPr>
              <a:t>MEMNUNİYET ÖLÇÜM SONUÇLARI</a:t>
            </a:r>
            <a:endParaRPr lang="tr-TR" sz="2000" b="1" dirty="0">
              <a:solidFill>
                <a:srgbClr val="FF0000"/>
              </a:solidFill>
              <a:effectLst>
                <a:outerShdw blurRad="38100" dist="38100" dir="2700000" algn="tl">
                  <a:srgbClr val="000000">
                    <a:alpha val="43137"/>
                  </a:srgbClr>
                </a:outerShdw>
              </a:effectLst>
            </a:endParaRPr>
          </a:p>
        </p:txBody>
      </p:sp>
      <p:graphicFrame>
        <p:nvGraphicFramePr>
          <p:cNvPr id="7" name="Tablo 6"/>
          <p:cNvGraphicFramePr>
            <a:graphicFrameLocks noGrp="1"/>
          </p:cNvGraphicFramePr>
          <p:nvPr>
            <p:extLst>
              <p:ext uri="{D42A27DB-BD31-4B8C-83A1-F6EECF244321}">
                <p14:modId xmlns:p14="http://schemas.microsoft.com/office/powerpoint/2010/main" val="2921012015"/>
              </p:ext>
            </p:extLst>
          </p:nvPr>
        </p:nvGraphicFramePr>
        <p:xfrm>
          <a:off x="368846" y="2998742"/>
          <a:ext cx="4176464" cy="3742155"/>
        </p:xfrm>
        <a:graphic>
          <a:graphicData uri="http://schemas.openxmlformats.org/drawingml/2006/table">
            <a:tbl>
              <a:tblPr/>
              <a:tblGrid>
                <a:gridCol w="216024">
                  <a:extLst>
                    <a:ext uri="{9D8B030D-6E8A-4147-A177-3AD203B41FA5}">
                      <a16:colId xmlns:a16="http://schemas.microsoft.com/office/drawing/2014/main" val="3384931576"/>
                    </a:ext>
                  </a:extLst>
                </a:gridCol>
                <a:gridCol w="3600400">
                  <a:extLst>
                    <a:ext uri="{9D8B030D-6E8A-4147-A177-3AD203B41FA5}">
                      <a16:colId xmlns:a16="http://schemas.microsoft.com/office/drawing/2014/main" val="4016114112"/>
                    </a:ext>
                  </a:extLst>
                </a:gridCol>
                <a:gridCol w="360040">
                  <a:extLst>
                    <a:ext uri="{9D8B030D-6E8A-4147-A177-3AD203B41FA5}">
                      <a16:colId xmlns:a16="http://schemas.microsoft.com/office/drawing/2014/main" val="764989284"/>
                    </a:ext>
                  </a:extLst>
                </a:gridCol>
              </a:tblGrid>
              <a:tr h="276909">
                <a:tc>
                  <a:txBody>
                    <a:bodyPr/>
                    <a:lstStyle/>
                    <a:p>
                      <a:pPr algn="ctr" rtl="0" fontAlgn="t"/>
                      <a:r>
                        <a:rPr lang="tr-TR" sz="900" b="1" i="0" u="none" strike="noStrike" dirty="0" smtClean="0">
                          <a:solidFill>
                            <a:srgbClr val="333333"/>
                          </a:solidFill>
                          <a:effectLst/>
                          <a:latin typeface="Segoe UI" panose="020B0502040204020203" pitchFamily="34" charset="0"/>
                        </a:rPr>
                        <a:t>1</a:t>
                      </a:r>
                      <a:endParaRPr lang="tr-TR" sz="900" b="1" i="0" u="none" strike="noStrike" dirty="0">
                        <a:solidFill>
                          <a:srgbClr val="333333"/>
                        </a:solidFill>
                        <a:effectLst/>
                        <a:latin typeface="Segoe UI" panose="020B0502040204020203" pitchFamily="34"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tr-TR" sz="900" b="0" i="0" u="none" strike="noStrike" dirty="0">
                          <a:solidFill>
                            <a:srgbClr val="333333"/>
                          </a:solidFill>
                          <a:effectLst/>
                          <a:latin typeface="Segoe UI" panose="020B0502040204020203" pitchFamily="34" charset="0"/>
                        </a:rPr>
                        <a:t>Bölüm Başkan Yardımcısı aldığı kararlarda ve yaptığı yönlendirmelerde objektiftir. </a:t>
                      </a: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tr-TR" sz="900" b="1" i="0" u="none" strike="noStrike" dirty="0">
                          <a:solidFill>
                            <a:srgbClr val="FF0000"/>
                          </a:solidFill>
                          <a:effectLst/>
                          <a:latin typeface="Segoe UI" panose="020B0502040204020203" pitchFamily="34" charset="0"/>
                        </a:rPr>
                        <a:t>72,50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01157162"/>
                  </a:ext>
                </a:extLst>
              </a:tr>
              <a:tr h="276909">
                <a:tc>
                  <a:txBody>
                    <a:bodyPr/>
                    <a:lstStyle/>
                    <a:p>
                      <a:pPr algn="ctr" rtl="0" fontAlgn="t"/>
                      <a:r>
                        <a:rPr lang="tr-TR" sz="900" b="1" i="0" u="none" strike="noStrike" dirty="0" smtClean="0">
                          <a:solidFill>
                            <a:srgbClr val="333333"/>
                          </a:solidFill>
                          <a:effectLst/>
                          <a:latin typeface="Segoe UI" panose="020B0502040204020203" pitchFamily="34" charset="0"/>
                        </a:rPr>
                        <a:t>2</a:t>
                      </a:r>
                      <a:endParaRPr lang="tr-TR" sz="900" b="1" i="0" u="none" strike="noStrike" dirty="0">
                        <a:solidFill>
                          <a:srgbClr val="333333"/>
                        </a:solidFill>
                        <a:effectLst/>
                        <a:latin typeface="Segoe UI" panose="020B0502040204020203" pitchFamily="34"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tr-TR" sz="900" b="0" i="0" u="none" strike="noStrike" dirty="0">
                          <a:solidFill>
                            <a:srgbClr val="333333"/>
                          </a:solidFill>
                          <a:effectLst/>
                          <a:latin typeface="Segoe UI" panose="020B0502040204020203" pitchFamily="34" charset="0"/>
                        </a:rPr>
                        <a:t>Bölüm Başkan Yardımcısı talep ettiğimiz hizmetler için hızlı ve doğru çözümler üretir/yönlendirir. </a:t>
                      </a: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tr-TR" sz="900" b="1" i="0" u="none" strike="noStrike" dirty="0">
                          <a:solidFill>
                            <a:srgbClr val="333333"/>
                          </a:solidFill>
                          <a:effectLst/>
                          <a:latin typeface="Segoe UI" panose="020B0502040204020203" pitchFamily="34" charset="0"/>
                        </a:rPr>
                        <a:t>75,00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00242540"/>
                  </a:ext>
                </a:extLst>
              </a:tr>
              <a:tr h="139749">
                <a:tc>
                  <a:txBody>
                    <a:bodyPr/>
                    <a:lstStyle/>
                    <a:p>
                      <a:pPr algn="ctr" rtl="0" fontAlgn="t"/>
                      <a:r>
                        <a:rPr lang="tr-TR" sz="900" b="1" i="0" u="none" strike="noStrike" dirty="0" smtClean="0">
                          <a:solidFill>
                            <a:srgbClr val="333333"/>
                          </a:solidFill>
                          <a:effectLst/>
                          <a:latin typeface="Segoe UI" panose="020B0502040204020203" pitchFamily="34" charset="0"/>
                        </a:rPr>
                        <a:t>3</a:t>
                      </a:r>
                      <a:endParaRPr lang="en-US" sz="900" b="1" i="0" u="none" strike="noStrike" dirty="0">
                        <a:solidFill>
                          <a:srgbClr val="333333"/>
                        </a:solidFill>
                        <a:effectLst/>
                        <a:latin typeface="Segoe UI" panose="020B0502040204020203" pitchFamily="34"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900" b="0" i="0" u="none" strike="noStrike" dirty="0" err="1">
                          <a:solidFill>
                            <a:srgbClr val="333333"/>
                          </a:solidFill>
                          <a:effectLst/>
                          <a:latin typeface="Segoe UI" panose="020B0502040204020203" pitchFamily="34" charset="0"/>
                        </a:rPr>
                        <a:t>Bölüm</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Başkan</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Yardımcısına</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kolay</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erişim</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sağlarım</a:t>
                      </a:r>
                      <a:r>
                        <a:rPr lang="en-US" sz="900" b="0" i="0" u="none" strike="noStrike" dirty="0">
                          <a:solidFill>
                            <a:srgbClr val="333333"/>
                          </a:solidFill>
                          <a:effectLst/>
                          <a:latin typeface="Segoe UI" panose="020B0502040204020203" pitchFamily="34" charset="0"/>
                        </a:rPr>
                        <a:t>. </a:t>
                      </a: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tr-TR" sz="900" b="1" i="0" u="none" strike="noStrike" dirty="0">
                          <a:solidFill>
                            <a:srgbClr val="333333"/>
                          </a:solidFill>
                          <a:effectLst/>
                          <a:latin typeface="Segoe UI" panose="020B0502040204020203" pitchFamily="34" charset="0"/>
                        </a:rPr>
                        <a:t>80,00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58480051"/>
                  </a:ext>
                </a:extLst>
              </a:tr>
              <a:tr h="276909">
                <a:tc>
                  <a:txBody>
                    <a:bodyPr/>
                    <a:lstStyle/>
                    <a:p>
                      <a:pPr algn="ctr" rtl="0" fontAlgn="t"/>
                      <a:r>
                        <a:rPr lang="tr-TR" sz="900" b="1" i="0" u="none" strike="noStrike" dirty="0" smtClean="0">
                          <a:solidFill>
                            <a:srgbClr val="333333"/>
                          </a:solidFill>
                          <a:effectLst/>
                          <a:latin typeface="Segoe UI" panose="020B0502040204020203" pitchFamily="34" charset="0"/>
                        </a:rPr>
                        <a:t>4</a:t>
                      </a:r>
                      <a:endParaRPr lang="en-US" sz="900" b="1" i="0" u="none" strike="noStrike" dirty="0">
                        <a:solidFill>
                          <a:srgbClr val="333333"/>
                        </a:solidFill>
                        <a:effectLst/>
                        <a:latin typeface="Segoe UI" panose="020B0502040204020203" pitchFamily="34"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900" b="0" i="0" u="none" strike="noStrike" dirty="0" err="1">
                          <a:solidFill>
                            <a:srgbClr val="333333"/>
                          </a:solidFill>
                          <a:effectLst/>
                          <a:latin typeface="Segoe UI" panose="020B0502040204020203" pitchFamily="34" charset="0"/>
                        </a:rPr>
                        <a:t>Bölüm</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Başkan</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Yardımcısının</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yöneticilik</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ve</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bulunduğu</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alana</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hakimiyeti</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güçlüdür</a:t>
                      </a:r>
                      <a:r>
                        <a:rPr lang="en-US" sz="900" b="0" i="0" u="none" strike="noStrike" dirty="0">
                          <a:solidFill>
                            <a:srgbClr val="333333"/>
                          </a:solidFill>
                          <a:effectLst/>
                          <a:latin typeface="Segoe UI" panose="020B0502040204020203" pitchFamily="34" charset="0"/>
                        </a:rPr>
                        <a:t>. </a:t>
                      </a: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tr-TR" sz="900" b="1" i="0" u="none" strike="noStrike" dirty="0">
                          <a:solidFill>
                            <a:srgbClr val="333333"/>
                          </a:solidFill>
                          <a:effectLst/>
                          <a:latin typeface="Segoe UI" panose="020B0502040204020203" pitchFamily="34" charset="0"/>
                        </a:rPr>
                        <a:t>80,00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2653779"/>
                  </a:ext>
                </a:extLst>
              </a:tr>
              <a:tr h="139749">
                <a:tc>
                  <a:txBody>
                    <a:bodyPr/>
                    <a:lstStyle/>
                    <a:p>
                      <a:pPr algn="ctr" rtl="0" fontAlgn="t"/>
                      <a:r>
                        <a:rPr lang="tr-TR" sz="900" b="1" i="0" u="none" strike="noStrike" dirty="0" smtClean="0">
                          <a:solidFill>
                            <a:srgbClr val="333333"/>
                          </a:solidFill>
                          <a:effectLst/>
                          <a:latin typeface="Segoe UI" panose="020B0502040204020203" pitchFamily="34" charset="0"/>
                        </a:rPr>
                        <a:t>5</a:t>
                      </a:r>
                      <a:endParaRPr lang="tr-TR" sz="900" b="1" i="0" u="none" strike="noStrike" dirty="0">
                        <a:solidFill>
                          <a:srgbClr val="333333"/>
                        </a:solidFill>
                        <a:effectLst/>
                        <a:latin typeface="Segoe UI" panose="020B0502040204020203" pitchFamily="34"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tr-TR" sz="900" b="0" i="0" u="none" strike="noStrike" dirty="0">
                          <a:solidFill>
                            <a:srgbClr val="333333"/>
                          </a:solidFill>
                          <a:effectLst/>
                          <a:latin typeface="Segoe UI" panose="020B0502040204020203" pitchFamily="34" charset="0"/>
                        </a:rPr>
                        <a:t>Bölüm Başkanı aldığı kararlarda ve yaptığı yönlendirmelerde objektiftir. </a:t>
                      </a: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tr-TR" sz="900" b="1" i="0" u="none" strike="noStrike" dirty="0">
                          <a:solidFill>
                            <a:srgbClr val="FF0000"/>
                          </a:solidFill>
                          <a:effectLst/>
                          <a:latin typeface="Segoe UI" panose="020B0502040204020203" pitchFamily="34" charset="0"/>
                        </a:rPr>
                        <a:t>72,50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31044372"/>
                  </a:ext>
                </a:extLst>
              </a:tr>
              <a:tr h="276909">
                <a:tc>
                  <a:txBody>
                    <a:bodyPr/>
                    <a:lstStyle/>
                    <a:p>
                      <a:pPr algn="ctr" rtl="0" fontAlgn="t"/>
                      <a:r>
                        <a:rPr lang="tr-TR" sz="900" b="1" i="0" u="none" strike="noStrike" dirty="0" smtClean="0">
                          <a:solidFill>
                            <a:srgbClr val="333333"/>
                          </a:solidFill>
                          <a:effectLst/>
                          <a:latin typeface="Segoe UI" panose="020B0502040204020203" pitchFamily="34" charset="0"/>
                        </a:rPr>
                        <a:t>6</a:t>
                      </a:r>
                      <a:endParaRPr lang="tr-TR" sz="900" b="1" i="0" u="none" strike="noStrike" dirty="0">
                        <a:solidFill>
                          <a:srgbClr val="333333"/>
                        </a:solidFill>
                        <a:effectLst/>
                        <a:latin typeface="Segoe UI" panose="020B0502040204020203" pitchFamily="34"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tr-TR" sz="900" b="0" i="0" u="none" strike="noStrike" dirty="0" smtClean="0">
                          <a:solidFill>
                            <a:srgbClr val="333333"/>
                          </a:solidFill>
                          <a:effectLst/>
                          <a:latin typeface="Segoe UI" panose="020B0502040204020203" pitchFamily="34" charset="0"/>
                        </a:rPr>
                        <a:t>Bölüm </a:t>
                      </a:r>
                      <a:r>
                        <a:rPr lang="tr-TR" sz="900" b="0" i="0" u="none" strike="noStrike" dirty="0">
                          <a:solidFill>
                            <a:srgbClr val="333333"/>
                          </a:solidFill>
                          <a:effectLst/>
                          <a:latin typeface="Segoe UI" panose="020B0502040204020203" pitchFamily="34" charset="0"/>
                        </a:rPr>
                        <a:t>Başkanı talep ettiğimiz hizmetler için hızlı ve doğru çözümler üretir/yönlendirir. </a:t>
                      </a: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tr-TR" sz="900" b="1" i="0" u="none" strike="noStrike" dirty="0">
                          <a:solidFill>
                            <a:srgbClr val="333333"/>
                          </a:solidFill>
                          <a:effectLst/>
                          <a:latin typeface="Segoe UI" panose="020B0502040204020203" pitchFamily="34" charset="0"/>
                        </a:rPr>
                        <a:t>77,50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6802858"/>
                  </a:ext>
                </a:extLst>
              </a:tr>
              <a:tr h="139749">
                <a:tc>
                  <a:txBody>
                    <a:bodyPr/>
                    <a:lstStyle/>
                    <a:p>
                      <a:pPr algn="ctr" rtl="0" fontAlgn="t"/>
                      <a:r>
                        <a:rPr lang="tr-TR" sz="900" b="1" i="0" u="none" strike="noStrike" dirty="0" smtClean="0">
                          <a:solidFill>
                            <a:srgbClr val="333333"/>
                          </a:solidFill>
                          <a:effectLst/>
                          <a:latin typeface="Segoe UI" panose="020B0502040204020203" pitchFamily="34" charset="0"/>
                        </a:rPr>
                        <a:t>7</a:t>
                      </a:r>
                      <a:endParaRPr lang="en-US" sz="900" b="1" i="0" u="none" strike="noStrike" dirty="0">
                        <a:solidFill>
                          <a:srgbClr val="333333"/>
                        </a:solidFill>
                        <a:effectLst/>
                        <a:latin typeface="Segoe UI" panose="020B0502040204020203" pitchFamily="34"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900" b="0" i="0" u="none" strike="noStrike" dirty="0" err="1">
                          <a:solidFill>
                            <a:srgbClr val="333333"/>
                          </a:solidFill>
                          <a:effectLst/>
                          <a:latin typeface="Segoe UI" panose="020B0502040204020203" pitchFamily="34" charset="0"/>
                        </a:rPr>
                        <a:t>Bölüm</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Başkanına</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kolay</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erişim</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sağlarım</a:t>
                      </a:r>
                      <a:r>
                        <a:rPr lang="en-US" sz="900" b="0" i="0" u="none" strike="noStrike" dirty="0">
                          <a:solidFill>
                            <a:srgbClr val="333333"/>
                          </a:solidFill>
                          <a:effectLst/>
                          <a:latin typeface="Segoe UI" panose="020B0502040204020203" pitchFamily="34" charset="0"/>
                        </a:rPr>
                        <a:t>. </a:t>
                      </a: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tr-TR" sz="900" b="1" i="0" u="none" strike="noStrike" dirty="0">
                          <a:solidFill>
                            <a:srgbClr val="333333"/>
                          </a:solidFill>
                          <a:effectLst/>
                          <a:latin typeface="Segoe UI" panose="020B0502040204020203" pitchFamily="34" charset="0"/>
                        </a:rPr>
                        <a:t>77,50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42761671"/>
                  </a:ext>
                </a:extLst>
              </a:tr>
              <a:tr h="139749">
                <a:tc>
                  <a:txBody>
                    <a:bodyPr/>
                    <a:lstStyle/>
                    <a:p>
                      <a:pPr algn="ctr" rtl="0" fontAlgn="t"/>
                      <a:r>
                        <a:rPr lang="tr-TR" sz="900" b="1" i="0" u="none" strike="noStrike" dirty="0" smtClean="0">
                          <a:solidFill>
                            <a:srgbClr val="333333"/>
                          </a:solidFill>
                          <a:effectLst/>
                          <a:latin typeface="Segoe UI" panose="020B0502040204020203" pitchFamily="34" charset="0"/>
                        </a:rPr>
                        <a:t>8</a:t>
                      </a:r>
                      <a:endParaRPr lang="en-US" sz="900" b="1" i="0" u="none" strike="noStrike" dirty="0">
                        <a:solidFill>
                          <a:srgbClr val="333333"/>
                        </a:solidFill>
                        <a:effectLst/>
                        <a:latin typeface="Segoe UI" panose="020B0502040204020203" pitchFamily="34"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900" b="0" i="0" u="none" strike="noStrike" dirty="0" err="1">
                          <a:solidFill>
                            <a:srgbClr val="333333"/>
                          </a:solidFill>
                          <a:effectLst/>
                          <a:latin typeface="Segoe UI" panose="020B0502040204020203" pitchFamily="34" charset="0"/>
                        </a:rPr>
                        <a:t>Bölüm</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Başkanının</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yöneticilik</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ve</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bulunduğu</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alana</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hakimiyeti</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güçlüdür</a:t>
                      </a:r>
                      <a:r>
                        <a:rPr lang="en-US" sz="900" b="0" i="0" u="none" strike="noStrike" dirty="0">
                          <a:solidFill>
                            <a:srgbClr val="333333"/>
                          </a:solidFill>
                          <a:effectLst/>
                          <a:latin typeface="Segoe UI" panose="020B0502040204020203" pitchFamily="34" charset="0"/>
                        </a:rPr>
                        <a:t>. </a:t>
                      </a: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tr-TR" sz="900" b="1" i="0" u="none" strike="noStrike" dirty="0">
                          <a:solidFill>
                            <a:srgbClr val="333333"/>
                          </a:solidFill>
                          <a:effectLst/>
                          <a:latin typeface="Segoe UI" panose="020B0502040204020203" pitchFamily="34" charset="0"/>
                        </a:rPr>
                        <a:t>80,00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45612043"/>
                  </a:ext>
                </a:extLst>
              </a:tr>
              <a:tr h="276909">
                <a:tc>
                  <a:txBody>
                    <a:bodyPr/>
                    <a:lstStyle/>
                    <a:p>
                      <a:pPr algn="ctr" rtl="0" fontAlgn="t"/>
                      <a:r>
                        <a:rPr lang="tr-TR" sz="900" b="1" i="0" u="none" strike="noStrike" dirty="0" smtClean="0">
                          <a:solidFill>
                            <a:srgbClr val="333333"/>
                          </a:solidFill>
                          <a:effectLst/>
                          <a:latin typeface="Segoe UI" panose="020B0502040204020203" pitchFamily="34" charset="0"/>
                        </a:rPr>
                        <a:t>9</a:t>
                      </a:r>
                      <a:endParaRPr lang="tr-TR" sz="900" b="1" i="0" u="none" strike="noStrike" dirty="0">
                        <a:solidFill>
                          <a:srgbClr val="333333"/>
                        </a:solidFill>
                        <a:effectLst/>
                        <a:latin typeface="Segoe UI" panose="020B0502040204020203" pitchFamily="34"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tr-TR" sz="900" b="0" i="0" u="none" strike="noStrike" dirty="0">
                          <a:solidFill>
                            <a:srgbClr val="333333"/>
                          </a:solidFill>
                          <a:effectLst/>
                          <a:latin typeface="Segoe UI" panose="020B0502040204020203" pitchFamily="34" charset="0"/>
                        </a:rPr>
                        <a:t>Dekan Yardımcısı/Enstitü Müdür Yardımcısı/Yüksekokul Müdür Yardımcısı aldığı kararlarda ve yaptığı yönlendirmelerde objektiftir. </a:t>
                      </a: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tr-TR" sz="900" b="1" i="0" u="none" strike="noStrike" dirty="0">
                          <a:solidFill>
                            <a:srgbClr val="FF0000"/>
                          </a:solidFill>
                          <a:effectLst/>
                          <a:latin typeface="Segoe UI" panose="020B0502040204020203" pitchFamily="34" charset="0"/>
                        </a:rPr>
                        <a:t>72,50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22100155"/>
                  </a:ext>
                </a:extLst>
              </a:tr>
              <a:tr h="414069">
                <a:tc>
                  <a:txBody>
                    <a:bodyPr/>
                    <a:lstStyle/>
                    <a:p>
                      <a:pPr algn="ctr" rtl="0" fontAlgn="t"/>
                      <a:r>
                        <a:rPr lang="tr-TR" sz="900" b="1" i="0" u="none" strike="noStrike" dirty="0" smtClean="0">
                          <a:solidFill>
                            <a:srgbClr val="333333"/>
                          </a:solidFill>
                          <a:effectLst/>
                          <a:latin typeface="Segoe UI" panose="020B0502040204020203" pitchFamily="34" charset="0"/>
                        </a:rPr>
                        <a:t>10</a:t>
                      </a:r>
                      <a:endParaRPr lang="tr-TR" sz="900" b="1" i="0" u="none" strike="noStrike" dirty="0">
                        <a:solidFill>
                          <a:srgbClr val="333333"/>
                        </a:solidFill>
                        <a:effectLst/>
                        <a:latin typeface="Segoe UI" panose="020B0502040204020203" pitchFamily="34"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tr-TR" sz="900" b="0" i="0" u="none" strike="noStrike" dirty="0">
                          <a:solidFill>
                            <a:srgbClr val="333333"/>
                          </a:solidFill>
                          <a:effectLst/>
                          <a:latin typeface="Segoe UI" panose="020B0502040204020203" pitchFamily="34" charset="0"/>
                        </a:rPr>
                        <a:t>Dekan Yardımcısı/Enstitü Müdür Yardımcısı/Yüksekokul Müdür Yardımcısı talep ettiğimiz hizmetler için hızlı ve doğru çözümler üretir/yönlendirir. </a:t>
                      </a: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tr-TR" sz="900" b="1" i="0" u="none" strike="noStrike" dirty="0">
                          <a:solidFill>
                            <a:srgbClr val="333333"/>
                          </a:solidFill>
                          <a:effectLst/>
                          <a:latin typeface="Segoe UI" panose="020B0502040204020203" pitchFamily="34" charset="0"/>
                        </a:rPr>
                        <a:t>77,50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36254516"/>
                  </a:ext>
                </a:extLst>
              </a:tr>
              <a:tr h="276909">
                <a:tc>
                  <a:txBody>
                    <a:bodyPr/>
                    <a:lstStyle/>
                    <a:p>
                      <a:pPr algn="ctr" rtl="0" fontAlgn="t"/>
                      <a:r>
                        <a:rPr lang="tr-TR" sz="900" b="1" i="0" u="none" strike="noStrike" dirty="0" smtClean="0">
                          <a:solidFill>
                            <a:srgbClr val="333333"/>
                          </a:solidFill>
                          <a:effectLst/>
                          <a:latin typeface="Segoe UI" panose="020B0502040204020203" pitchFamily="34" charset="0"/>
                        </a:rPr>
                        <a:t>11</a:t>
                      </a:r>
                      <a:endParaRPr lang="tr-TR" sz="900" b="1" i="0" u="none" strike="noStrike" dirty="0">
                        <a:solidFill>
                          <a:srgbClr val="333333"/>
                        </a:solidFill>
                        <a:effectLst/>
                        <a:latin typeface="Segoe UI" panose="020B0502040204020203" pitchFamily="34"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tr-TR" sz="900" b="0" i="0" u="none" strike="noStrike" dirty="0">
                          <a:solidFill>
                            <a:srgbClr val="333333"/>
                          </a:solidFill>
                          <a:effectLst/>
                          <a:latin typeface="Segoe UI" panose="020B0502040204020203" pitchFamily="34" charset="0"/>
                        </a:rPr>
                        <a:t>Dekan Yardımcısına/Enstitü Müdür Yardımcısına/Yüksekokul Müdür Yardımcısına kolay erişim sağlarım. </a:t>
                      </a: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tr-TR" sz="900" b="1" i="0" u="none" strike="noStrike" dirty="0">
                          <a:solidFill>
                            <a:srgbClr val="333333"/>
                          </a:solidFill>
                          <a:effectLst/>
                          <a:latin typeface="Segoe UI" panose="020B0502040204020203" pitchFamily="34" charset="0"/>
                        </a:rPr>
                        <a:t>77,50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6402584"/>
                  </a:ext>
                </a:extLst>
              </a:tr>
              <a:tr h="276909">
                <a:tc>
                  <a:txBody>
                    <a:bodyPr/>
                    <a:lstStyle/>
                    <a:p>
                      <a:pPr algn="ctr" rtl="0" fontAlgn="t"/>
                      <a:r>
                        <a:rPr lang="tr-TR" sz="900" b="1" i="0" u="none" strike="noStrike" dirty="0" smtClean="0">
                          <a:solidFill>
                            <a:srgbClr val="333333"/>
                          </a:solidFill>
                          <a:effectLst/>
                          <a:latin typeface="Segoe UI" panose="020B0502040204020203" pitchFamily="34" charset="0"/>
                        </a:rPr>
                        <a:t>12</a:t>
                      </a:r>
                      <a:endParaRPr lang="tr-TR" sz="900" b="1" i="0" u="none" strike="noStrike" dirty="0">
                        <a:solidFill>
                          <a:srgbClr val="333333"/>
                        </a:solidFill>
                        <a:effectLst/>
                        <a:latin typeface="Segoe UI" panose="020B0502040204020203" pitchFamily="34"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tr-TR" sz="900" b="0" i="0" u="none" strike="noStrike" dirty="0">
                          <a:solidFill>
                            <a:srgbClr val="333333"/>
                          </a:solidFill>
                          <a:effectLst/>
                          <a:latin typeface="Segoe UI" panose="020B0502040204020203" pitchFamily="34" charset="0"/>
                        </a:rPr>
                        <a:t>Dekan Yardımcısının/Enstitü Müdür Yardımcısının/Yüksekokul Müdür Yardımcısının yöneticilik ve bulunduğu alana hakimiyeti güçlüdür. </a:t>
                      </a: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tr-TR" sz="900" b="1" i="0" u="none" strike="noStrike" dirty="0">
                          <a:solidFill>
                            <a:srgbClr val="333333"/>
                          </a:solidFill>
                          <a:effectLst/>
                          <a:latin typeface="Segoe UI" panose="020B0502040204020203" pitchFamily="34" charset="0"/>
                        </a:rPr>
                        <a:t>77,50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84620912"/>
                  </a:ext>
                </a:extLst>
              </a:tr>
              <a:tr h="276909">
                <a:tc>
                  <a:txBody>
                    <a:bodyPr/>
                    <a:lstStyle/>
                    <a:p>
                      <a:pPr algn="ctr" rtl="0" fontAlgn="t"/>
                      <a:r>
                        <a:rPr lang="tr-TR" sz="900" b="1" i="0" u="none" strike="noStrike" dirty="0" smtClean="0">
                          <a:solidFill>
                            <a:srgbClr val="333333"/>
                          </a:solidFill>
                          <a:effectLst/>
                          <a:latin typeface="Segoe UI" panose="020B0502040204020203" pitchFamily="34" charset="0"/>
                        </a:rPr>
                        <a:t>13</a:t>
                      </a:r>
                      <a:endParaRPr lang="tr-TR" sz="900" b="1" i="0" u="none" strike="noStrike" dirty="0">
                        <a:solidFill>
                          <a:srgbClr val="333333"/>
                        </a:solidFill>
                        <a:effectLst/>
                        <a:latin typeface="Segoe UI" panose="020B0502040204020203" pitchFamily="34"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tr-TR" sz="900" b="0" i="0" u="none" strike="noStrike" dirty="0">
                          <a:solidFill>
                            <a:srgbClr val="333333"/>
                          </a:solidFill>
                          <a:effectLst/>
                          <a:latin typeface="Segoe UI" panose="020B0502040204020203" pitchFamily="34" charset="0"/>
                        </a:rPr>
                        <a:t>Dekan/Enstitü Müdürü/Yüksekokul Müdürü aldığı kararlarda ve yaptığı yönlendirmelerde objektiftir. </a:t>
                      </a: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tr-TR" sz="900" b="1" i="0" u="none" strike="noStrike" dirty="0">
                          <a:solidFill>
                            <a:srgbClr val="FF0000"/>
                          </a:solidFill>
                          <a:effectLst/>
                          <a:latin typeface="Segoe UI" panose="020B0502040204020203" pitchFamily="34" charset="0"/>
                        </a:rPr>
                        <a:t>72,50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7066091"/>
                  </a:ext>
                </a:extLst>
              </a:tr>
              <a:tr h="276909">
                <a:tc>
                  <a:txBody>
                    <a:bodyPr/>
                    <a:lstStyle/>
                    <a:p>
                      <a:pPr algn="ctr" rtl="0" fontAlgn="t"/>
                      <a:r>
                        <a:rPr lang="tr-TR" sz="900" b="1" i="0" u="none" strike="noStrike" dirty="0" smtClean="0">
                          <a:solidFill>
                            <a:srgbClr val="333333"/>
                          </a:solidFill>
                          <a:effectLst/>
                          <a:latin typeface="Segoe UI" panose="020B0502040204020203" pitchFamily="34" charset="0"/>
                        </a:rPr>
                        <a:t>14</a:t>
                      </a:r>
                      <a:endParaRPr lang="tr-TR" sz="900" b="1" i="0" u="none" strike="noStrike" dirty="0">
                        <a:solidFill>
                          <a:srgbClr val="333333"/>
                        </a:solidFill>
                        <a:effectLst/>
                        <a:latin typeface="Segoe UI" panose="020B0502040204020203" pitchFamily="34"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tr-TR" sz="900" b="0" i="0" u="none" strike="noStrike" dirty="0">
                          <a:solidFill>
                            <a:srgbClr val="333333"/>
                          </a:solidFill>
                          <a:effectLst/>
                          <a:latin typeface="Segoe UI" panose="020B0502040204020203" pitchFamily="34" charset="0"/>
                        </a:rPr>
                        <a:t>Dekan/Enstitü Müdürü/Yüksekokul Müdürü talep ettiğimiz hizmetler için hızlı ve doğru çözümler </a:t>
                      </a:r>
                      <a:r>
                        <a:rPr lang="tr-TR" sz="900" b="0" i="0" u="none" strike="noStrike" dirty="0" smtClean="0">
                          <a:solidFill>
                            <a:srgbClr val="333333"/>
                          </a:solidFill>
                          <a:effectLst/>
                          <a:latin typeface="Segoe UI" panose="020B0502040204020203" pitchFamily="34" charset="0"/>
                        </a:rPr>
                        <a:t>üretir/yönlendirir</a:t>
                      </a:r>
                      <a:endParaRPr lang="tr-TR" sz="900" b="0" i="0" u="none" strike="noStrike" dirty="0">
                        <a:solidFill>
                          <a:srgbClr val="333333"/>
                        </a:solidFill>
                        <a:effectLst/>
                        <a:latin typeface="Segoe UI" panose="020B0502040204020203" pitchFamily="34" charset="0"/>
                      </a:endParaRP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tr-TR" sz="900" b="1" i="0" u="none" strike="noStrike" dirty="0">
                          <a:solidFill>
                            <a:srgbClr val="333333"/>
                          </a:solidFill>
                          <a:effectLst/>
                          <a:latin typeface="Segoe UI" panose="020B0502040204020203" pitchFamily="34" charset="0"/>
                        </a:rPr>
                        <a:t>80,00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86141985"/>
                  </a:ext>
                </a:extLst>
              </a:tr>
              <a:tr h="139749">
                <a:tc>
                  <a:txBody>
                    <a:bodyPr/>
                    <a:lstStyle/>
                    <a:p>
                      <a:pPr algn="ctr" rtl="0" fontAlgn="t"/>
                      <a:r>
                        <a:rPr lang="tr-TR" sz="900" b="1" i="0" u="none" strike="noStrike" dirty="0" smtClean="0">
                          <a:solidFill>
                            <a:srgbClr val="333333"/>
                          </a:solidFill>
                          <a:effectLst/>
                          <a:latin typeface="Segoe UI" panose="020B0502040204020203" pitchFamily="34" charset="0"/>
                        </a:rPr>
                        <a:t>15</a:t>
                      </a:r>
                      <a:endParaRPr lang="tr-TR" sz="900" b="1" i="0" u="none" strike="noStrike" dirty="0">
                        <a:solidFill>
                          <a:srgbClr val="333333"/>
                        </a:solidFill>
                        <a:effectLst/>
                        <a:latin typeface="Segoe UI" panose="020B0502040204020203" pitchFamily="34"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tr-TR" sz="900" b="0" i="0" u="none" strike="noStrike" dirty="0">
                          <a:solidFill>
                            <a:srgbClr val="333333"/>
                          </a:solidFill>
                          <a:effectLst/>
                          <a:latin typeface="Segoe UI" panose="020B0502040204020203" pitchFamily="34" charset="0"/>
                        </a:rPr>
                        <a:t>Dekana/Enstitü Müdürüne/Yüksekokul Müdürüne kolay erişim sağlarım. </a:t>
                      </a: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tr-TR" sz="900" b="1" i="0" u="none" strike="noStrike" dirty="0">
                          <a:solidFill>
                            <a:srgbClr val="333333"/>
                          </a:solidFill>
                          <a:effectLst/>
                          <a:latin typeface="Segoe UI" panose="020B0502040204020203" pitchFamily="34" charset="0"/>
                        </a:rPr>
                        <a:t>75,00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59035323"/>
                  </a:ext>
                </a:extLst>
              </a:tr>
            </a:tbl>
          </a:graphicData>
        </a:graphic>
      </p:graphicFrame>
      <p:graphicFrame>
        <p:nvGraphicFramePr>
          <p:cNvPr id="8" name="Tablo 7"/>
          <p:cNvGraphicFramePr>
            <a:graphicFrameLocks noGrp="1"/>
          </p:cNvGraphicFramePr>
          <p:nvPr>
            <p:extLst>
              <p:ext uri="{D42A27DB-BD31-4B8C-83A1-F6EECF244321}">
                <p14:modId xmlns:p14="http://schemas.microsoft.com/office/powerpoint/2010/main" val="4284822769"/>
              </p:ext>
            </p:extLst>
          </p:nvPr>
        </p:nvGraphicFramePr>
        <p:xfrm>
          <a:off x="4690306" y="2998742"/>
          <a:ext cx="4319500" cy="3672407"/>
        </p:xfrm>
        <a:graphic>
          <a:graphicData uri="http://schemas.openxmlformats.org/drawingml/2006/table">
            <a:tbl>
              <a:tblPr/>
              <a:tblGrid>
                <a:gridCol w="225796">
                  <a:extLst>
                    <a:ext uri="{9D8B030D-6E8A-4147-A177-3AD203B41FA5}">
                      <a16:colId xmlns:a16="http://schemas.microsoft.com/office/drawing/2014/main" val="1969961735"/>
                    </a:ext>
                  </a:extLst>
                </a:gridCol>
                <a:gridCol w="3780410">
                  <a:extLst>
                    <a:ext uri="{9D8B030D-6E8A-4147-A177-3AD203B41FA5}">
                      <a16:colId xmlns:a16="http://schemas.microsoft.com/office/drawing/2014/main" val="3975387945"/>
                    </a:ext>
                  </a:extLst>
                </a:gridCol>
                <a:gridCol w="313294">
                  <a:extLst>
                    <a:ext uri="{9D8B030D-6E8A-4147-A177-3AD203B41FA5}">
                      <a16:colId xmlns:a16="http://schemas.microsoft.com/office/drawing/2014/main" val="1623281833"/>
                    </a:ext>
                  </a:extLst>
                </a:gridCol>
              </a:tblGrid>
              <a:tr h="299483">
                <a:tc>
                  <a:txBody>
                    <a:bodyPr/>
                    <a:lstStyle/>
                    <a:p>
                      <a:pPr algn="ctr" rtl="0" fontAlgn="t"/>
                      <a:r>
                        <a:rPr lang="tr-TR" sz="900" b="1" i="0" u="none" strike="noStrike" dirty="0" smtClean="0">
                          <a:solidFill>
                            <a:srgbClr val="333333"/>
                          </a:solidFill>
                          <a:effectLst/>
                          <a:latin typeface="Segoe UI" panose="020B0502040204020203" pitchFamily="34" charset="0"/>
                        </a:rPr>
                        <a:t>16</a:t>
                      </a:r>
                      <a:endParaRPr lang="tr-TR" sz="900" b="1" i="0" u="none" strike="noStrike" dirty="0">
                        <a:solidFill>
                          <a:srgbClr val="333333"/>
                        </a:solidFill>
                        <a:effectLst/>
                        <a:latin typeface="Segoe UI" panose="020B0502040204020203" pitchFamily="34"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tr-TR" sz="900" b="0" i="0" u="none" strike="noStrike" dirty="0">
                          <a:solidFill>
                            <a:srgbClr val="333333"/>
                          </a:solidFill>
                          <a:effectLst/>
                          <a:latin typeface="Segoe UI" panose="020B0502040204020203" pitchFamily="34" charset="0"/>
                        </a:rPr>
                        <a:t>Dekanın/Enstitü Müdürünün/Yüksekokul Müdürünün yöneticilik ve bulunduğu alana hakimiyeti güçlüdür. </a:t>
                      </a: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tr-TR" sz="900" b="1" i="0" u="none" strike="noStrike" dirty="0">
                          <a:solidFill>
                            <a:srgbClr val="333333"/>
                          </a:solidFill>
                          <a:effectLst/>
                          <a:latin typeface="Segoe UI" panose="020B0502040204020203" pitchFamily="34" charset="0"/>
                        </a:rPr>
                        <a:t>77,50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58653280"/>
                  </a:ext>
                </a:extLst>
              </a:tr>
              <a:tr h="151141">
                <a:tc>
                  <a:txBody>
                    <a:bodyPr/>
                    <a:lstStyle/>
                    <a:p>
                      <a:pPr algn="ctr" rtl="0" fontAlgn="t"/>
                      <a:r>
                        <a:rPr lang="tr-TR" sz="900" b="1" i="0" u="none" strike="noStrike" dirty="0" smtClean="0">
                          <a:solidFill>
                            <a:srgbClr val="333333"/>
                          </a:solidFill>
                          <a:effectLst/>
                          <a:latin typeface="Segoe UI" panose="020B0502040204020203" pitchFamily="34" charset="0"/>
                        </a:rPr>
                        <a:t>17</a:t>
                      </a:r>
                      <a:endParaRPr lang="tr-TR" sz="900" b="1" i="0" u="none" strike="noStrike" dirty="0">
                        <a:solidFill>
                          <a:srgbClr val="333333"/>
                        </a:solidFill>
                        <a:effectLst/>
                        <a:latin typeface="Segoe UI" panose="020B0502040204020203" pitchFamily="34"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tr-TR" sz="900" b="0" i="0" u="none" strike="noStrike" dirty="0">
                          <a:solidFill>
                            <a:srgbClr val="333333"/>
                          </a:solidFill>
                          <a:effectLst/>
                          <a:latin typeface="Segoe UI" panose="020B0502040204020203" pitchFamily="34" charset="0"/>
                        </a:rPr>
                        <a:t>Fakülte/Enstitü/Yüksekokul binasını fiziksel olarak yeterli buluyorum. </a:t>
                      </a: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tr-TR" sz="900" b="1" i="0" u="none" strike="noStrike" dirty="0">
                          <a:solidFill>
                            <a:srgbClr val="333333"/>
                          </a:solidFill>
                          <a:effectLst/>
                          <a:latin typeface="Segoe UI" panose="020B0502040204020203" pitchFamily="34" charset="0"/>
                        </a:rPr>
                        <a:t>72,50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27683319"/>
                  </a:ext>
                </a:extLst>
              </a:tr>
              <a:tr h="299483">
                <a:tc>
                  <a:txBody>
                    <a:bodyPr/>
                    <a:lstStyle/>
                    <a:p>
                      <a:pPr algn="ctr" rtl="0" fontAlgn="t"/>
                      <a:r>
                        <a:rPr lang="tr-TR" sz="900" b="1" i="0" u="none" strike="noStrike" dirty="0" smtClean="0">
                          <a:solidFill>
                            <a:srgbClr val="333333"/>
                          </a:solidFill>
                          <a:effectLst/>
                          <a:latin typeface="Segoe UI" panose="020B0502040204020203" pitchFamily="34" charset="0"/>
                        </a:rPr>
                        <a:t>18</a:t>
                      </a:r>
                      <a:endParaRPr lang="tr-TR" sz="900" b="1" i="0" u="none" strike="noStrike" dirty="0">
                        <a:solidFill>
                          <a:srgbClr val="333333"/>
                        </a:solidFill>
                        <a:effectLst/>
                        <a:latin typeface="Segoe UI" panose="020B0502040204020203" pitchFamily="34"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tr-TR" sz="900" b="0" i="0" u="none" strike="noStrike" dirty="0">
                          <a:solidFill>
                            <a:srgbClr val="333333"/>
                          </a:solidFill>
                          <a:effectLst/>
                          <a:latin typeface="Segoe UI" panose="020B0502040204020203" pitchFamily="34" charset="0"/>
                        </a:rPr>
                        <a:t>Fakülte/Enstitü/Yüksekokul Sekreteri talep ettiğimiz hizmetler için hızlı ve doğru çözümler üretir/bilgilendirir. </a:t>
                      </a: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tr-TR" sz="900" b="1" i="0" u="none" strike="noStrike" dirty="0">
                          <a:solidFill>
                            <a:srgbClr val="FF0000"/>
                          </a:solidFill>
                          <a:effectLst/>
                          <a:latin typeface="Segoe UI" panose="020B0502040204020203" pitchFamily="34" charset="0"/>
                        </a:rPr>
                        <a:t>72,50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34553751"/>
                  </a:ext>
                </a:extLst>
              </a:tr>
              <a:tr h="151141">
                <a:tc>
                  <a:txBody>
                    <a:bodyPr/>
                    <a:lstStyle/>
                    <a:p>
                      <a:pPr algn="ctr" rtl="0" fontAlgn="t"/>
                      <a:r>
                        <a:rPr lang="tr-TR" sz="900" b="1" i="0" u="none" strike="noStrike" dirty="0" smtClean="0">
                          <a:solidFill>
                            <a:srgbClr val="333333"/>
                          </a:solidFill>
                          <a:effectLst/>
                          <a:latin typeface="Segoe UI" panose="020B0502040204020203" pitchFamily="34" charset="0"/>
                        </a:rPr>
                        <a:t>19</a:t>
                      </a:r>
                      <a:endParaRPr lang="tr-TR" sz="900" b="1" i="0" u="none" strike="noStrike" dirty="0">
                        <a:solidFill>
                          <a:srgbClr val="333333"/>
                        </a:solidFill>
                        <a:effectLst/>
                        <a:latin typeface="Segoe UI" panose="020B0502040204020203" pitchFamily="34"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tr-TR" sz="900" b="0" i="0" u="none" strike="noStrike" dirty="0">
                          <a:solidFill>
                            <a:srgbClr val="333333"/>
                          </a:solidFill>
                          <a:effectLst/>
                          <a:latin typeface="Segoe UI" panose="020B0502040204020203" pitchFamily="34" charset="0"/>
                        </a:rPr>
                        <a:t>Fakülte/Enstitü/Yüksekokul Sekreterine kolay erişim sağlarım. </a:t>
                      </a: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tr-TR" sz="900" b="1" i="0" u="none" strike="noStrike" dirty="0">
                          <a:solidFill>
                            <a:srgbClr val="333333"/>
                          </a:solidFill>
                          <a:effectLst/>
                          <a:latin typeface="Segoe UI" panose="020B0502040204020203" pitchFamily="34" charset="0"/>
                        </a:rPr>
                        <a:t>80,00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28750301"/>
                  </a:ext>
                </a:extLst>
              </a:tr>
              <a:tr h="151141">
                <a:tc>
                  <a:txBody>
                    <a:bodyPr/>
                    <a:lstStyle/>
                    <a:p>
                      <a:pPr algn="ctr" rtl="0" fontAlgn="t"/>
                      <a:r>
                        <a:rPr lang="tr-TR" sz="900" b="1" i="0" u="none" strike="noStrike" dirty="0" smtClean="0">
                          <a:solidFill>
                            <a:srgbClr val="333333"/>
                          </a:solidFill>
                          <a:effectLst/>
                          <a:latin typeface="Segoe UI" panose="020B0502040204020203" pitchFamily="34" charset="0"/>
                        </a:rPr>
                        <a:t>20</a:t>
                      </a:r>
                      <a:endParaRPr lang="tr-TR" sz="900" b="1" i="0" u="none" strike="noStrike" dirty="0">
                        <a:solidFill>
                          <a:srgbClr val="333333"/>
                        </a:solidFill>
                        <a:effectLst/>
                        <a:latin typeface="Segoe UI" panose="020B0502040204020203" pitchFamily="34"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tr-TR" sz="900" b="0" i="0" u="none" strike="noStrike" dirty="0">
                          <a:solidFill>
                            <a:srgbClr val="333333"/>
                          </a:solidFill>
                          <a:effectLst/>
                          <a:latin typeface="Segoe UI" panose="020B0502040204020203" pitchFamily="34" charset="0"/>
                        </a:rPr>
                        <a:t>Fakülte/Enstitü/Yüksekokul Sekreterinin iş takip seviyesi </a:t>
                      </a:r>
                      <a:r>
                        <a:rPr lang="tr-TR" sz="900" b="0" i="0" u="none" strike="noStrike" dirty="0" smtClean="0">
                          <a:solidFill>
                            <a:srgbClr val="333333"/>
                          </a:solidFill>
                          <a:effectLst/>
                          <a:latin typeface="Segoe UI" panose="020B0502040204020203" pitchFamily="34" charset="0"/>
                        </a:rPr>
                        <a:t>güçlüdür.</a:t>
                      </a:r>
                      <a:endParaRPr lang="tr-TR" sz="900" b="0" i="0" u="none" strike="noStrike" dirty="0">
                        <a:solidFill>
                          <a:srgbClr val="333333"/>
                        </a:solidFill>
                        <a:effectLst/>
                        <a:latin typeface="Segoe UI" panose="020B0502040204020203" pitchFamily="34" charset="0"/>
                      </a:endParaRP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tr-TR" sz="900" b="1" i="0" u="none" strike="noStrike" dirty="0">
                          <a:solidFill>
                            <a:srgbClr val="333333"/>
                          </a:solidFill>
                          <a:effectLst/>
                          <a:latin typeface="Segoe UI" panose="020B0502040204020203" pitchFamily="34" charset="0"/>
                        </a:rPr>
                        <a:t>75,00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24041685"/>
                  </a:ext>
                </a:extLst>
              </a:tr>
              <a:tr h="299483">
                <a:tc>
                  <a:txBody>
                    <a:bodyPr/>
                    <a:lstStyle/>
                    <a:p>
                      <a:pPr algn="ctr" rtl="0" fontAlgn="t"/>
                      <a:r>
                        <a:rPr lang="tr-TR" sz="900" b="1" i="0" u="none" strike="noStrike" dirty="0" smtClean="0">
                          <a:solidFill>
                            <a:srgbClr val="333333"/>
                          </a:solidFill>
                          <a:effectLst/>
                          <a:latin typeface="Segoe UI" panose="020B0502040204020203" pitchFamily="34" charset="0"/>
                        </a:rPr>
                        <a:t>21</a:t>
                      </a:r>
                      <a:endParaRPr lang="tr-TR" sz="900" b="1" i="0" u="none" strike="noStrike" dirty="0">
                        <a:solidFill>
                          <a:srgbClr val="333333"/>
                        </a:solidFill>
                        <a:effectLst/>
                        <a:latin typeface="Segoe UI" panose="020B0502040204020203" pitchFamily="34"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tr-TR" sz="900" b="0" i="0" u="none" strike="noStrike" dirty="0">
                          <a:solidFill>
                            <a:srgbClr val="333333"/>
                          </a:solidFill>
                          <a:effectLst/>
                          <a:latin typeface="Segoe UI" panose="020B0502040204020203" pitchFamily="34" charset="0"/>
                        </a:rPr>
                        <a:t>Fakülte/Enstitü/Yüksekokul Sekreterinin yöneltilen soru/sorun ve taleplere karşı üslup ve yaklaşımlarından memnunum</a:t>
                      </a:r>
                      <a:r>
                        <a:rPr lang="tr-TR" sz="900" b="0" i="0" u="none" strike="noStrike" dirty="0" smtClean="0">
                          <a:solidFill>
                            <a:srgbClr val="333333"/>
                          </a:solidFill>
                          <a:effectLst/>
                          <a:latin typeface="Segoe UI" panose="020B0502040204020203" pitchFamily="34" charset="0"/>
                        </a:rPr>
                        <a:t>..</a:t>
                      </a:r>
                      <a:endParaRPr lang="tr-TR" sz="900" b="0" i="0" u="none" strike="noStrike" dirty="0">
                        <a:solidFill>
                          <a:srgbClr val="333333"/>
                        </a:solidFill>
                        <a:effectLst/>
                        <a:latin typeface="Segoe UI" panose="020B0502040204020203" pitchFamily="34" charset="0"/>
                      </a:endParaRP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tr-TR" sz="900" b="1" i="0" u="none" strike="noStrike" dirty="0">
                          <a:solidFill>
                            <a:srgbClr val="FF0000"/>
                          </a:solidFill>
                          <a:effectLst/>
                          <a:latin typeface="Segoe UI" panose="020B0502040204020203" pitchFamily="34" charset="0"/>
                        </a:rPr>
                        <a:t>72,50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75128976"/>
                  </a:ext>
                </a:extLst>
              </a:tr>
              <a:tr h="299483">
                <a:tc>
                  <a:txBody>
                    <a:bodyPr/>
                    <a:lstStyle/>
                    <a:p>
                      <a:pPr algn="ctr" rtl="0" fontAlgn="t"/>
                      <a:r>
                        <a:rPr lang="tr-TR" sz="900" b="1" i="0" u="none" strike="noStrike" dirty="0" smtClean="0">
                          <a:solidFill>
                            <a:srgbClr val="333333"/>
                          </a:solidFill>
                          <a:effectLst/>
                          <a:latin typeface="Segoe UI" panose="020B0502040204020203" pitchFamily="34" charset="0"/>
                        </a:rPr>
                        <a:t>22</a:t>
                      </a:r>
                      <a:endParaRPr lang="tr-TR" sz="900" b="1" i="0" u="none" strike="noStrike" dirty="0">
                        <a:solidFill>
                          <a:srgbClr val="333333"/>
                        </a:solidFill>
                        <a:effectLst/>
                        <a:latin typeface="Segoe UI" panose="020B0502040204020203" pitchFamily="34"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tr-TR" sz="900" b="0" i="0" u="none" strike="noStrike" dirty="0">
                          <a:solidFill>
                            <a:srgbClr val="333333"/>
                          </a:solidFill>
                          <a:effectLst/>
                          <a:latin typeface="Segoe UI" panose="020B0502040204020203" pitchFamily="34" charset="0"/>
                        </a:rPr>
                        <a:t>Fakülte/Enstitü/Yüksekokul Sekreterinin yöneticilik ve bulunduğu alan hakimiyeti güçlüdür. </a:t>
                      </a: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tr-TR" sz="900" b="1" i="0" u="none" strike="noStrike" dirty="0">
                          <a:solidFill>
                            <a:srgbClr val="FF0000"/>
                          </a:solidFill>
                          <a:effectLst/>
                          <a:latin typeface="Segoe UI" panose="020B0502040204020203" pitchFamily="34" charset="0"/>
                        </a:rPr>
                        <a:t>72,50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39018323"/>
                  </a:ext>
                </a:extLst>
              </a:tr>
              <a:tr h="299483">
                <a:tc>
                  <a:txBody>
                    <a:bodyPr/>
                    <a:lstStyle/>
                    <a:p>
                      <a:pPr algn="ctr" rtl="0" fontAlgn="t"/>
                      <a:r>
                        <a:rPr lang="tr-TR" sz="900" b="1" i="0" u="none" strike="noStrike" dirty="0" smtClean="0">
                          <a:solidFill>
                            <a:srgbClr val="333333"/>
                          </a:solidFill>
                          <a:effectLst/>
                          <a:latin typeface="Segoe UI" panose="020B0502040204020203" pitchFamily="34" charset="0"/>
                        </a:rPr>
                        <a:t>23</a:t>
                      </a:r>
                      <a:endParaRPr lang="tr-TR" sz="900" b="1" i="0" u="none" strike="noStrike" dirty="0">
                        <a:solidFill>
                          <a:srgbClr val="333333"/>
                        </a:solidFill>
                        <a:effectLst/>
                        <a:latin typeface="Segoe UI" panose="020B0502040204020203" pitchFamily="34"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tr-TR" sz="900" b="0" i="0" u="none" strike="noStrike" dirty="0">
                          <a:solidFill>
                            <a:srgbClr val="333333"/>
                          </a:solidFill>
                          <a:effectLst/>
                          <a:latin typeface="Segoe UI" panose="020B0502040204020203" pitchFamily="34" charset="0"/>
                        </a:rPr>
                        <a:t>Fakülte/Enstitü/Yüksekokul tarafından verilen hizmetler bir iş akışı içinde sunulmuştur. </a:t>
                      </a: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tr-TR" sz="900" b="1" i="0" u="none" strike="noStrike" dirty="0">
                          <a:solidFill>
                            <a:srgbClr val="333333"/>
                          </a:solidFill>
                          <a:effectLst/>
                          <a:latin typeface="Segoe UI" panose="020B0502040204020203" pitchFamily="34" charset="0"/>
                        </a:rPr>
                        <a:t>77,50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56588092"/>
                  </a:ext>
                </a:extLst>
              </a:tr>
              <a:tr h="151141">
                <a:tc>
                  <a:txBody>
                    <a:bodyPr/>
                    <a:lstStyle/>
                    <a:p>
                      <a:pPr algn="ctr" rtl="0" fontAlgn="t"/>
                      <a:r>
                        <a:rPr lang="tr-TR" sz="900" b="1" i="0" u="none" strike="noStrike" dirty="0" smtClean="0">
                          <a:solidFill>
                            <a:srgbClr val="333333"/>
                          </a:solidFill>
                          <a:effectLst/>
                          <a:latin typeface="Segoe UI" panose="020B0502040204020203" pitchFamily="34" charset="0"/>
                        </a:rPr>
                        <a:t>24</a:t>
                      </a:r>
                      <a:endParaRPr lang="en-US" sz="900" b="1" i="0" u="none" strike="noStrike" dirty="0">
                        <a:solidFill>
                          <a:srgbClr val="333333"/>
                        </a:solidFill>
                        <a:effectLst/>
                        <a:latin typeface="Segoe UI" panose="020B0502040204020203" pitchFamily="34"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900" b="0" i="0" u="none" strike="noStrike" dirty="0" err="1">
                          <a:solidFill>
                            <a:srgbClr val="333333"/>
                          </a:solidFill>
                          <a:effectLst/>
                          <a:latin typeface="Segoe UI" panose="020B0502040204020203" pitchFamily="34" charset="0"/>
                        </a:rPr>
                        <a:t>Fakültenin</a:t>
                      </a:r>
                      <a:r>
                        <a:rPr lang="en-US" sz="900" b="0" i="0" u="none" strike="noStrike" dirty="0">
                          <a:solidFill>
                            <a:srgbClr val="333333"/>
                          </a:solidFill>
                          <a:effectLst/>
                          <a:latin typeface="Segoe UI" panose="020B0502040204020203" pitchFamily="34" charset="0"/>
                        </a:rPr>
                        <a:t>/</a:t>
                      </a:r>
                      <a:r>
                        <a:rPr lang="en-US" sz="900" b="0" i="0" u="none" strike="noStrike" dirty="0" err="1">
                          <a:solidFill>
                            <a:srgbClr val="333333"/>
                          </a:solidFill>
                          <a:effectLst/>
                          <a:latin typeface="Segoe UI" panose="020B0502040204020203" pitchFamily="34" charset="0"/>
                        </a:rPr>
                        <a:t>Enstitünün</a:t>
                      </a:r>
                      <a:r>
                        <a:rPr lang="en-US" sz="900" b="0" i="0" u="none" strike="noStrike" dirty="0">
                          <a:solidFill>
                            <a:srgbClr val="333333"/>
                          </a:solidFill>
                          <a:effectLst/>
                          <a:latin typeface="Segoe UI" panose="020B0502040204020203" pitchFamily="34" charset="0"/>
                        </a:rPr>
                        <a:t>/</a:t>
                      </a:r>
                      <a:r>
                        <a:rPr lang="en-US" sz="900" b="0" i="0" u="none" strike="noStrike" dirty="0" err="1">
                          <a:solidFill>
                            <a:srgbClr val="333333"/>
                          </a:solidFill>
                          <a:effectLst/>
                          <a:latin typeface="Segoe UI" panose="020B0502040204020203" pitchFamily="34" charset="0"/>
                        </a:rPr>
                        <a:t>Yüksekokulun</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konumundan</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memnunum</a:t>
                      </a:r>
                      <a:r>
                        <a:rPr lang="en-US" sz="900" b="0" i="0" u="none" strike="noStrike" dirty="0">
                          <a:solidFill>
                            <a:srgbClr val="333333"/>
                          </a:solidFill>
                          <a:effectLst/>
                          <a:latin typeface="Segoe UI" panose="020B0502040204020203" pitchFamily="34" charset="0"/>
                        </a:rPr>
                        <a:t>. </a:t>
                      </a: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tr-TR" sz="900" b="1" i="0" u="none" strike="noStrike" dirty="0">
                          <a:solidFill>
                            <a:srgbClr val="FF0000"/>
                          </a:solidFill>
                          <a:effectLst/>
                          <a:latin typeface="Segoe UI" panose="020B0502040204020203" pitchFamily="34" charset="0"/>
                        </a:rPr>
                        <a:t>72,50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97353875"/>
                  </a:ext>
                </a:extLst>
              </a:tr>
              <a:tr h="151141">
                <a:tc>
                  <a:txBody>
                    <a:bodyPr/>
                    <a:lstStyle/>
                    <a:p>
                      <a:pPr algn="ctr" rtl="0" fontAlgn="t"/>
                      <a:r>
                        <a:rPr lang="tr-TR" sz="900" b="1" i="0" u="none" strike="noStrike" dirty="0" smtClean="0">
                          <a:solidFill>
                            <a:srgbClr val="333333"/>
                          </a:solidFill>
                          <a:effectLst/>
                          <a:latin typeface="Segoe UI" panose="020B0502040204020203" pitchFamily="34" charset="0"/>
                        </a:rPr>
                        <a:t>25</a:t>
                      </a:r>
                      <a:endParaRPr lang="tr-TR" sz="900" b="1" i="0" u="none" strike="noStrike" dirty="0">
                        <a:solidFill>
                          <a:srgbClr val="333333"/>
                        </a:solidFill>
                        <a:effectLst/>
                        <a:latin typeface="Segoe UI" panose="020B0502040204020203" pitchFamily="34"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tr-TR" sz="900" b="0" i="0" u="none" strike="noStrike" dirty="0">
                          <a:solidFill>
                            <a:srgbClr val="333333"/>
                          </a:solidFill>
                          <a:effectLst/>
                          <a:latin typeface="Segoe UI" panose="020B0502040204020203" pitchFamily="34" charset="0"/>
                        </a:rPr>
                        <a:t>Genel bilgilendirmeler zamanında ve anlaşılır biçimde yapılır. </a:t>
                      </a: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tr-TR" sz="900" b="1" i="0" u="none" strike="noStrike" dirty="0">
                          <a:solidFill>
                            <a:srgbClr val="333333"/>
                          </a:solidFill>
                          <a:effectLst/>
                          <a:latin typeface="Segoe UI" panose="020B0502040204020203" pitchFamily="34" charset="0"/>
                        </a:rPr>
                        <a:t>77,50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75400444"/>
                  </a:ext>
                </a:extLst>
              </a:tr>
              <a:tr h="151141">
                <a:tc>
                  <a:txBody>
                    <a:bodyPr/>
                    <a:lstStyle/>
                    <a:p>
                      <a:pPr algn="ctr" rtl="0" fontAlgn="t"/>
                      <a:r>
                        <a:rPr lang="tr-TR" sz="900" b="1" i="0" u="none" strike="noStrike" dirty="0" smtClean="0">
                          <a:solidFill>
                            <a:srgbClr val="333333"/>
                          </a:solidFill>
                          <a:effectLst/>
                          <a:latin typeface="Segoe UI" panose="020B0502040204020203" pitchFamily="34" charset="0"/>
                        </a:rPr>
                        <a:t>26</a:t>
                      </a:r>
                      <a:endParaRPr lang="tr-TR" sz="900" b="1" i="0" u="none" strike="noStrike" dirty="0">
                        <a:solidFill>
                          <a:srgbClr val="333333"/>
                        </a:solidFill>
                        <a:effectLst/>
                        <a:latin typeface="Segoe UI" panose="020B0502040204020203" pitchFamily="34"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tr-TR" sz="900" b="0" i="0" u="none" strike="noStrike" dirty="0">
                          <a:solidFill>
                            <a:srgbClr val="333333"/>
                          </a:solidFill>
                          <a:effectLst/>
                          <a:latin typeface="Segoe UI" panose="020B0502040204020203" pitchFamily="34" charset="0"/>
                        </a:rPr>
                        <a:t>Genel olarak Fakülte/Enstitü/Yüksekokul faaliyetlerinden memnunum. </a:t>
                      </a: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tr-TR" sz="900" b="1" i="0" u="none" strike="noStrike" dirty="0">
                          <a:solidFill>
                            <a:srgbClr val="333333"/>
                          </a:solidFill>
                          <a:effectLst/>
                          <a:latin typeface="Segoe UI" panose="020B0502040204020203" pitchFamily="34" charset="0"/>
                        </a:rPr>
                        <a:t>77,50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96213481"/>
                  </a:ext>
                </a:extLst>
              </a:tr>
              <a:tr h="299483">
                <a:tc>
                  <a:txBody>
                    <a:bodyPr/>
                    <a:lstStyle/>
                    <a:p>
                      <a:pPr algn="ctr" rtl="0" fontAlgn="t"/>
                      <a:r>
                        <a:rPr lang="tr-TR" sz="900" b="1" i="0" u="none" strike="noStrike" dirty="0" smtClean="0">
                          <a:solidFill>
                            <a:srgbClr val="333333"/>
                          </a:solidFill>
                          <a:effectLst/>
                          <a:latin typeface="Segoe UI" panose="020B0502040204020203" pitchFamily="34" charset="0"/>
                        </a:rPr>
                        <a:t>27</a:t>
                      </a:r>
                      <a:endParaRPr lang="tr-TR" sz="900" b="1" i="0" u="none" strike="noStrike" dirty="0">
                        <a:solidFill>
                          <a:srgbClr val="333333"/>
                        </a:solidFill>
                        <a:effectLst/>
                        <a:latin typeface="Segoe UI" panose="020B0502040204020203" pitchFamily="34"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tr-TR" sz="900" b="0" i="0" u="none" strike="noStrike" dirty="0">
                          <a:solidFill>
                            <a:srgbClr val="333333"/>
                          </a:solidFill>
                          <a:effectLst/>
                          <a:latin typeface="Segoe UI" panose="020B0502040204020203" pitchFamily="34" charset="0"/>
                        </a:rPr>
                        <a:t>Var ise diğer memurlar talep ettiğimiz hizmetler için hızlı ve doğru çözümler üretir/bilgilendirir. </a:t>
                      </a: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tr-TR" sz="900" b="1" i="0" u="none" strike="noStrike" dirty="0">
                          <a:solidFill>
                            <a:srgbClr val="333333"/>
                          </a:solidFill>
                          <a:effectLst/>
                          <a:latin typeface="Segoe UI" panose="020B0502040204020203" pitchFamily="34" charset="0"/>
                        </a:rPr>
                        <a:t>75,00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39108862"/>
                  </a:ext>
                </a:extLst>
              </a:tr>
              <a:tr h="299483">
                <a:tc>
                  <a:txBody>
                    <a:bodyPr/>
                    <a:lstStyle/>
                    <a:p>
                      <a:pPr algn="ctr" rtl="0" fontAlgn="t"/>
                      <a:r>
                        <a:rPr lang="tr-TR" sz="900" b="1" i="0" u="none" strike="noStrike" dirty="0" smtClean="0">
                          <a:solidFill>
                            <a:srgbClr val="333333"/>
                          </a:solidFill>
                          <a:effectLst/>
                          <a:latin typeface="Segoe UI" panose="020B0502040204020203" pitchFamily="34" charset="0"/>
                        </a:rPr>
                        <a:t>28</a:t>
                      </a:r>
                      <a:endParaRPr lang="tr-TR" sz="900" b="1" i="0" u="none" strike="noStrike" dirty="0">
                        <a:solidFill>
                          <a:srgbClr val="333333"/>
                        </a:solidFill>
                        <a:effectLst/>
                        <a:latin typeface="Segoe UI" panose="020B0502040204020203" pitchFamily="34"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tr-TR" sz="900" b="0" i="0" u="none" strike="noStrike" dirty="0">
                          <a:solidFill>
                            <a:srgbClr val="333333"/>
                          </a:solidFill>
                          <a:effectLst/>
                          <a:latin typeface="Segoe UI" panose="020B0502040204020203" pitchFamily="34" charset="0"/>
                        </a:rPr>
                        <a:t>Var ise diğer memurlara kolay erişim sağlarım (Diğer memurlar ifadesi ile Bölüm Sekreteri ve Fakültenin idari çalışanları kastedilmektedir</a:t>
                      </a:r>
                      <a:r>
                        <a:rPr lang="tr-TR" sz="900" b="0" i="0" u="none" strike="noStrike" dirty="0" smtClean="0">
                          <a:solidFill>
                            <a:srgbClr val="333333"/>
                          </a:solidFill>
                          <a:effectLst/>
                          <a:latin typeface="Segoe UI" panose="020B0502040204020203" pitchFamily="34" charset="0"/>
                        </a:rPr>
                        <a:t>)</a:t>
                      </a:r>
                      <a:endParaRPr lang="tr-TR" sz="900" b="0" i="0" u="none" strike="noStrike" dirty="0">
                        <a:solidFill>
                          <a:srgbClr val="333333"/>
                        </a:solidFill>
                        <a:effectLst/>
                        <a:latin typeface="Segoe UI" panose="020B0502040204020203" pitchFamily="34" charset="0"/>
                      </a:endParaRP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tr-TR" sz="900" b="1" i="0" u="none" strike="noStrike" dirty="0">
                          <a:solidFill>
                            <a:srgbClr val="333333"/>
                          </a:solidFill>
                          <a:effectLst/>
                          <a:latin typeface="Segoe UI" panose="020B0502040204020203" pitchFamily="34" charset="0"/>
                        </a:rPr>
                        <a:t>77,50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39140118"/>
                  </a:ext>
                </a:extLst>
              </a:tr>
              <a:tr h="299483">
                <a:tc>
                  <a:txBody>
                    <a:bodyPr/>
                    <a:lstStyle/>
                    <a:p>
                      <a:pPr algn="ctr" rtl="0" fontAlgn="t"/>
                      <a:r>
                        <a:rPr lang="tr-TR" sz="900" b="1" i="0" u="none" strike="noStrike" dirty="0" smtClean="0">
                          <a:solidFill>
                            <a:srgbClr val="333333"/>
                          </a:solidFill>
                          <a:effectLst/>
                          <a:latin typeface="Segoe UI" panose="020B0502040204020203" pitchFamily="34" charset="0"/>
                        </a:rPr>
                        <a:t>29</a:t>
                      </a:r>
                      <a:endParaRPr lang="tr-TR" sz="900" b="1" i="0" u="none" strike="noStrike" dirty="0">
                        <a:solidFill>
                          <a:srgbClr val="333333"/>
                        </a:solidFill>
                        <a:effectLst/>
                        <a:latin typeface="Segoe UI" panose="020B0502040204020203" pitchFamily="34"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tr-TR" sz="900" b="0" i="0" u="none" strike="noStrike" dirty="0">
                          <a:solidFill>
                            <a:srgbClr val="333333"/>
                          </a:solidFill>
                          <a:effectLst/>
                          <a:latin typeface="Segoe UI" panose="020B0502040204020203" pitchFamily="34" charset="0"/>
                        </a:rPr>
                        <a:t>Var ise diğer memurlara yöneltilen soru/sorun ve taleplere karşı üslup ve yaklaşımlarından memnunum. </a:t>
                      </a: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tr-TR" sz="900" b="1" i="0" u="none" strike="noStrike" dirty="0">
                          <a:solidFill>
                            <a:srgbClr val="333333"/>
                          </a:solidFill>
                          <a:effectLst/>
                          <a:latin typeface="Segoe UI" panose="020B0502040204020203" pitchFamily="34" charset="0"/>
                        </a:rPr>
                        <a:t>75,00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41412209"/>
                  </a:ext>
                </a:extLst>
              </a:tr>
              <a:tr h="151141">
                <a:tc>
                  <a:txBody>
                    <a:bodyPr/>
                    <a:lstStyle/>
                    <a:p>
                      <a:pPr algn="ctr" rtl="0" fontAlgn="t"/>
                      <a:r>
                        <a:rPr lang="tr-TR" sz="900" b="1" i="0" u="none" strike="noStrike" dirty="0" smtClean="0">
                          <a:solidFill>
                            <a:srgbClr val="333333"/>
                          </a:solidFill>
                          <a:effectLst/>
                          <a:latin typeface="Segoe UI" panose="020B0502040204020203" pitchFamily="34" charset="0"/>
                        </a:rPr>
                        <a:t>30</a:t>
                      </a:r>
                      <a:endParaRPr lang="en-US" sz="900" b="1" i="0" u="none" strike="noStrike" dirty="0">
                        <a:solidFill>
                          <a:srgbClr val="333333"/>
                        </a:solidFill>
                        <a:effectLst/>
                        <a:latin typeface="Segoe UI" panose="020B0502040204020203" pitchFamily="34"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900" b="0" i="0" u="none" strike="noStrike" dirty="0" err="1">
                          <a:solidFill>
                            <a:srgbClr val="333333"/>
                          </a:solidFill>
                          <a:effectLst/>
                          <a:latin typeface="Segoe UI" panose="020B0502040204020203" pitchFamily="34" charset="0"/>
                        </a:rPr>
                        <a:t>Var</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ise</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diğer</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memurların</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iş</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takip</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seviyesi</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güçlüdür</a:t>
                      </a:r>
                      <a:r>
                        <a:rPr lang="en-US" sz="900" b="0" i="0" u="none" strike="noStrike" dirty="0">
                          <a:solidFill>
                            <a:srgbClr val="333333"/>
                          </a:solidFill>
                          <a:effectLst/>
                          <a:latin typeface="Segoe UI" panose="020B0502040204020203" pitchFamily="34" charset="0"/>
                        </a:rPr>
                        <a:t>. </a:t>
                      </a: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tr-TR" sz="900" b="1" i="0" u="none" strike="noStrike" dirty="0">
                          <a:solidFill>
                            <a:srgbClr val="333333"/>
                          </a:solidFill>
                          <a:effectLst/>
                          <a:latin typeface="Segoe UI" panose="020B0502040204020203" pitchFamily="34" charset="0"/>
                        </a:rPr>
                        <a:t>77,50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4348227"/>
                  </a:ext>
                </a:extLst>
              </a:tr>
              <a:tr h="218556">
                <a:tc>
                  <a:txBody>
                    <a:bodyPr/>
                    <a:lstStyle/>
                    <a:p>
                      <a:pPr algn="ctr" rtl="0" fontAlgn="t"/>
                      <a:r>
                        <a:rPr lang="tr-TR" sz="900" b="1" i="0" u="none" strike="noStrike" dirty="0" smtClean="0">
                          <a:solidFill>
                            <a:srgbClr val="333333"/>
                          </a:solidFill>
                          <a:effectLst/>
                          <a:latin typeface="Segoe UI" panose="020B0502040204020203" pitchFamily="34" charset="0"/>
                        </a:rPr>
                        <a:t>31</a:t>
                      </a:r>
                      <a:endParaRPr lang="en-US" sz="900" b="1" i="0" u="none" strike="noStrike" dirty="0">
                        <a:solidFill>
                          <a:srgbClr val="333333"/>
                        </a:solidFill>
                        <a:effectLst/>
                        <a:latin typeface="Segoe UI" panose="020B0502040204020203" pitchFamily="34"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900" b="0" i="0" u="none" strike="noStrike" dirty="0" err="1">
                          <a:solidFill>
                            <a:srgbClr val="333333"/>
                          </a:solidFill>
                          <a:effectLst/>
                          <a:latin typeface="Segoe UI" panose="020B0502040204020203" pitchFamily="34" charset="0"/>
                        </a:rPr>
                        <a:t>Yeterince</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seminer</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teknik</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gezi</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gibi</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etkinlikler</a:t>
                      </a:r>
                      <a:r>
                        <a:rPr lang="en-US" sz="900" b="0" i="0" u="none" strike="noStrike" dirty="0">
                          <a:solidFill>
                            <a:srgbClr val="333333"/>
                          </a:solidFill>
                          <a:effectLst/>
                          <a:latin typeface="Segoe UI" panose="020B0502040204020203" pitchFamily="34" charset="0"/>
                        </a:rPr>
                        <a:t> </a:t>
                      </a:r>
                      <a:r>
                        <a:rPr lang="en-US" sz="900" b="0" i="0" u="none" strike="noStrike" dirty="0" err="1">
                          <a:solidFill>
                            <a:srgbClr val="333333"/>
                          </a:solidFill>
                          <a:effectLst/>
                          <a:latin typeface="Segoe UI" panose="020B0502040204020203" pitchFamily="34" charset="0"/>
                        </a:rPr>
                        <a:t>düzenlenmektedir</a:t>
                      </a:r>
                      <a:r>
                        <a:rPr lang="en-US" sz="900" b="0" i="0" u="none" strike="noStrike" dirty="0">
                          <a:solidFill>
                            <a:srgbClr val="333333"/>
                          </a:solidFill>
                          <a:effectLst/>
                          <a:latin typeface="Segoe UI" panose="020B0502040204020203" pitchFamily="34" charset="0"/>
                        </a:rPr>
                        <a:t>. </a:t>
                      </a: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tr-TR" sz="900" b="1" i="0" u="none" strike="noStrike" dirty="0">
                          <a:solidFill>
                            <a:srgbClr val="FF0000"/>
                          </a:solidFill>
                          <a:effectLst/>
                          <a:latin typeface="Segoe UI" panose="020B0502040204020203" pitchFamily="34" charset="0"/>
                        </a:rPr>
                        <a:t>70,00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72647738"/>
                  </a:ext>
                </a:extLst>
              </a:tr>
            </a:tbl>
          </a:graphicData>
        </a:graphic>
      </p:graphicFrame>
      <p:graphicFrame>
        <p:nvGraphicFramePr>
          <p:cNvPr id="9" name="Grafik 8"/>
          <p:cNvGraphicFramePr>
            <a:graphicFrameLocks/>
          </p:cNvGraphicFramePr>
          <p:nvPr>
            <p:extLst>
              <p:ext uri="{D42A27DB-BD31-4B8C-83A1-F6EECF244321}">
                <p14:modId xmlns:p14="http://schemas.microsoft.com/office/powerpoint/2010/main" val="3770878625"/>
              </p:ext>
            </p:extLst>
          </p:nvPr>
        </p:nvGraphicFramePr>
        <p:xfrm>
          <a:off x="1187624" y="569254"/>
          <a:ext cx="6768752" cy="23791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377431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39F893C-C32F-4835-A1E5-850973405C58}" type="slidenum">
              <a:rPr lang="tr-TR" smtClean="0"/>
              <a:t>13</a:t>
            </a:fld>
            <a:endParaRPr lang="tr-TR"/>
          </a:p>
        </p:txBody>
      </p:sp>
      <p:pic>
        <p:nvPicPr>
          <p:cNvPr id="3" name="Resim 2"/>
          <p:cNvPicPr/>
          <p:nvPr/>
        </p:nvPicPr>
        <p:blipFill>
          <a:blip r:embed="rId2"/>
          <a:stretch>
            <a:fillRect/>
          </a:stretch>
        </p:blipFill>
        <p:spPr>
          <a:xfrm>
            <a:off x="179512" y="351903"/>
            <a:ext cx="1944216" cy="344112"/>
          </a:xfrm>
          <a:prstGeom prst="rect">
            <a:avLst/>
          </a:prstGeom>
        </p:spPr>
      </p:pic>
      <p:sp>
        <p:nvSpPr>
          <p:cNvPr id="4" name="Metin kutusu 3"/>
          <p:cNvSpPr txBox="1"/>
          <p:nvPr/>
        </p:nvSpPr>
        <p:spPr>
          <a:xfrm>
            <a:off x="2411760" y="284494"/>
            <a:ext cx="6480721" cy="400110"/>
          </a:xfrm>
          <a:prstGeom prst="rect">
            <a:avLst/>
          </a:prstGeom>
          <a:noFill/>
        </p:spPr>
        <p:txBody>
          <a:bodyPr wrap="square" rtlCol="0">
            <a:spAutoFit/>
          </a:bodyPr>
          <a:lstStyle/>
          <a:p>
            <a:pPr algn="ctr"/>
            <a:r>
              <a:rPr lang="tr-TR" sz="2000" b="1" dirty="0" smtClean="0">
                <a:solidFill>
                  <a:srgbClr val="FF0000"/>
                </a:solidFill>
                <a:effectLst>
                  <a:outerShdw blurRad="38100" dist="38100" dir="2700000" algn="tl">
                    <a:srgbClr val="000000">
                      <a:alpha val="43137"/>
                    </a:srgbClr>
                  </a:outerShdw>
                </a:effectLst>
              </a:rPr>
              <a:t>MEMNUNİYET ÖLÇÜM SONUÇLARI</a:t>
            </a:r>
            <a:endParaRPr lang="tr-TR" sz="2000" b="1" dirty="0">
              <a:solidFill>
                <a:srgbClr val="FF0000"/>
              </a:solidFill>
              <a:effectLst>
                <a:outerShdw blurRad="38100" dist="38100" dir="2700000" algn="tl">
                  <a:srgbClr val="000000">
                    <a:alpha val="43137"/>
                  </a:srgbClr>
                </a:outerShdw>
              </a:effectLst>
            </a:endParaRPr>
          </a:p>
        </p:txBody>
      </p:sp>
      <p:graphicFrame>
        <p:nvGraphicFramePr>
          <p:cNvPr id="12" name="Grafik 11"/>
          <p:cNvGraphicFramePr>
            <a:graphicFrameLocks/>
          </p:cNvGraphicFramePr>
          <p:nvPr>
            <p:extLst>
              <p:ext uri="{D42A27DB-BD31-4B8C-83A1-F6EECF244321}">
                <p14:modId xmlns:p14="http://schemas.microsoft.com/office/powerpoint/2010/main" val="4292987858"/>
              </p:ext>
            </p:extLst>
          </p:nvPr>
        </p:nvGraphicFramePr>
        <p:xfrm>
          <a:off x="4083466" y="684604"/>
          <a:ext cx="4953029" cy="303242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Grafik 12"/>
          <p:cNvGraphicFramePr>
            <a:graphicFrameLocks/>
          </p:cNvGraphicFramePr>
          <p:nvPr>
            <p:extLst>
              <p:ext uri="{D42A27DB-BD31-4B8C-83A1-F6EECF244321}">
                <p14:modId xmlns:p14="http://schemas.microsoft.com/office/powerpoint/2010/main" val="1773526391"/>
              </p:ext>
            </p:extLst>
          </p:nvPr>
        </p:nvGraphicFramePr>
        <p:xfrm>
          <a:off x="250536" y="3717032"/>
          <a:ext cx="4753512" cy="288032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5480395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a:xfrm>
            <a:off x="5189240" y="4365104"/>
            <a:ext cx="3497560" cy="1143000"/>
          </a:xfrm>
        </p:spPr>
        <p:txBody>
          <a:bodyPr>
            <a:normAutofit/>
          </a:bodyPr>
          <a:lstStyle/>
          <a:p>
            <a:r>
              <a:rPr lang="tr-TR" sz="1800" dirty="0" smtClean="0"/>
              <a:t>Öğretmenlerin isimleri yerine sayılar kullanılmıştır. </a:t>
            </a:r>
            <a:endParaRPr lang="tr-TR" sz="1800" dirty="0"/>
          </a:p>
        </p:txBody>
      </p:sp>
      <p:sp>
        <p:nvSpPr>
          <p:cNvPr id="2" name="Slayt Numarası Yer Tutucusu 1"/>
          <p:cNvSpPr>
            <a:spLocks noGrp="1"/>
          </p:cNvSpPr>
          <p:nvPr>
            <p:ph type="sldNum" sz="quarter" idx="12"/>
          </p:nvPr>
        </p:nvSpPr>
        <p:spPr/>
        <p:txBody>
          <a:bodyPr/>
          <a:lstStyle/>
          <a:p>
            <a:fld id="{439F893C-C32F-4835-A1E5-850973405C58}" type="slidenum">
              <a:rPr lang="tr-TR" smtClean="0"/>
              <a:t>14</a:t>
            </a:fld>
            <a:endParaRPr lang="tr-TR"/>
          </a:p>
        </p:txBody>
      </p:sp>
      <p:pic>
        <p:nvPicPr>
          <p:cNvPr id="3" name="Resim 2"/>
          <p:cNvPicPr/>
          <p:nvPr/>
        </p:nvPicPr>
        <p:blipFill>
          <a:blip r:embed="rId2"/>
          <a:stretch>
            <a:fillRect/>
          </a:stretch>
        </p:blipFill>
        <p:spPr>
          <a:xfrm>
            <a:off x="179512" y="351902"/>
            <a:ext cx="1944216" cy="484809"/>
          </a:xfrm>
          <a:prstGeom prst="rect">
            <a:avLst/>
          </a:prstGeom>
        </p:spPr>
      </p:pic>
      <p:sp>
        <p:nvSpPr>
          <p:cNvPr id="4" name="Metin kutusu 3"/>
          <p:cNvSpPr txBox="1"/>
          <p:nvPr/>
        </p:nvSpPr>
        <p:spPr>
          <a:xfrm>
            <a:off x="1619670" y="239460"/>
            <a:ext cx="6480721" cy="400110"/>
          </a:xfrm>
          <a:prstGeom prst="rect">
            <a:avLst/>
          </a:prstGeom>
          <a:noFill/>
        </p:spPr>
        <p:txBody>
          <a:bodyPr wrap="square" rtlCol="0">
            <a:spAutoFit/>
          </a:bodyPr>
          <a:lstStyle/>
          <a:p>
            <a:pPr algn="ctr"/>
            <a:r>
              <a:rPr lang="tr-TR" sz="2000" b="1" dirty="0" smtClean="0">
                <a:solidFill>
                  <a:srgbClr val="FF0000"/>
                </a:solidFill>
                <a:effectLst>
                  <a:outerShdw blurRad="38100" dist="38100" dir="2700000" algn="tl">
                    <a:srgbClr val="000000">
                      <a:alpha val="43137"/>
                    </a:srgbClr>
                  </a:outerShdw>
                </a:effectLst>
              </a:rPr>
              <a:t>MEMNUNİYET ÖLÇÜM SONUÇLARI</a:t>
            </a:r>
            <a:endParaRPr lang="tr-TR" sz="2000" b="1" dirty="0">
              <a:solidFill>
                <a:srgbClr val="FF0000"/>
              </a:solidFill>
              <a:effectLst>
                <a:outerShdw blurRad="38100" dist="38100" dir="2700000" algn="tl">
                  <a:srgbClr val="000000">
                    <a:alpha val="43137"/>
                  </a:srgbClr>
                </a:outerShdw>
              </a:effectLst>
            </a:endParaRPr>
          </a:p>
        </p:txBody>
      </p:sp>
      <p:graphicFrame>
        <p:nvGraphicFramePr>
          <p:cNvPr id="7" name="Grafik 6"/>
          <p:cNvGraphicFramePr>
            <a:graphicFrameLocks/>
          </p:cNvGraphicFramePr>
          <p:nvPr>
            <p:extLst>
              <p:ext uri="{D42A27DB-BD31-4B8C-83A1-F6EECF244321}">
                <p14:modId xmlns:p14="http://schemas.microsoft.com/office/powerpoint/2010/main" val="1820874651"/>
              </p:ext>
            </p:extLst>
          </p:nvPr>
        </p:nvGraphicFramePr>
        <p:xfrm>
          <a:off x="3347864" y="684604"/>
          <a:ext cx="5338936" cy="303242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Grafik 7"/>
          <p:cNvGraphicFramePr>
            <a:graphicFrameLocks/>
          </p:cNvGraphicFramePr>
          <p:nvPr>
            <p:extLst>
              <p:ext uri="{D42A27DB-BD31-4B8C-83A1-F6EECF244321}">
                <p14:modId xmlns:p14="http://schemas.microsoft.com/office/powerpoint/2010/main" val="3027088434"/>
              </p:ext>
            </p:extLst>
          </p:nvPr>
        </p:nvGraphicFramePr>
        <p:xfrm>
          <a:off x="169508" y="3501007"/>
          <a:ext cx="4690523" cy="322046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819702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 name="Unvan 1"/>
          <p:cNvSpPr>
            <a:spLocks noGrp="1"/>
          </p:cNvSpPr>
          <p:nvPr>
            <p:ph type="ctrTitle"/>
          </p:nvPr>
        </p:nvSpPr>
        <p:spPr>
          <a:xfrm>
            <a:off x="685800" y="2552448"/>
            <a:ext cx="7772400" cy="1048002"/>
          </a:xfrm>
        </p:spPr>
        <p:txBody>
          <a:bodyPr/>
          <a:lstStyle/>
          <a:p>
            <a:r>
              <a:rPr lang="tr-TR" dirty="0" smtClean="0"/>
              <a:t>Bildirilmedi</a:t>
            </a:r>
            <a:endParaRPr lang="tr-TR" dirty="0"/>
          </a:p>
        </p:txBody>
      </p:sp>
      <p:sp>
        <p:nvSpPr>
          <p:cNvPr id="4" name="Alt Başlık 3"/>
          <p:cNvSpPr>
            <a:spLocks noGrp="1"/>
          </p:cNvSpPr>
          <p:nvPr>
            <p:ph type="subTitle" idx="1"/>
          </p:nvPr>
        </p:nvSpPr>
        <p:spPr/>
        <p:txBody>
          <a:bodyPr/>
          <a:lstStyle/>
          <a:p>
            <a:endParaRPr lang="tr-TR"/>
          </a:p>
        </p:txBody>
      </p:sp>
      <p:sp>
        <p:nvSpPr>
          <p:cNvPr id="65" name="Slayt Numarası Yer Tutucusu 64"/>
          <p:cNvSpPr>
            <a:spLocks noGrp="1"/>
          </p:cNvSpPr>
          <p:nvPr>
            <p:ph type="sldNum" sz="quarter" idx="12"/>
          </p:nvPr>
        </p:nvSpPr>
        <p:spPr/>
        <p:txBody>
          <a:bodyPr/>
          <a:lstStyle/>
          <a:p>
            <a:fld id="{439F893C-C32F-4835-A1E5-850973405C58}" type="slidenum">
              <a:rPr lang="tr-TR" smtClean="0"/>
              <a:t>15</a:t>
            </a:fld>
            <a:endParaRPr lang="tr-TR"/>
          </a:p>
        </p:txBody>
      </p:sp>
      <p:pic>
        <p:nvPicPr>
          <p:cNvPr id="66" name="Resim 65"/>
          <p:cNvPicPr/>
          <p:nvPr/>
        </p:nvPicPr>
        <p:blipFill>
          <a:blip r:embed="rId2"/>
          <a:stretch>
            <a:fillRect/>
          </a:stretch>
        </p:blipFill>
        <p:spPr>
          <a:xfrm>
            <a:off x="20434" y="188640"/>
            <a:ext cx="2736304" cy="576064"/>
          </a:xfrm>
          <a:prstGeom prst="rect">
            <a:avLst/>
          </a:prstGeom>
        </p:spPr>
      </p:pic>
      <p:sp>
        <p:nvSpPr>
          <p:cNvPr id="67" name="Metin kutusu 66"/>
          <p:cNvSpPr txBox="1"/>
          <p:nvPr/>
        </p:nvSpPr>
        <p:spPr>
          <a:xfrm>
            <a:off x="1187624" y="1691804"/>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a:t>
            </a:r>
            <a:r>
              <a:rPr lang="tr-TR" sz="3600" b="1" dirty="0" smtClean="0">
                <a:solidFill>
                  <a:srgbClr val="FF0000"/>
                </a:solidFill>
                <a:effectLst>
                  <a:outerShdw blurRad="38100" dist="38100" dir="2700000" algn="tl">
                    <a:srgbClr val="000000">
                      <a:alpha val="43137"/>
                    </a:srgbClr>
                  </a:outerShdw>
                </a:effectLst>
              </a:rPr>
              <a:t>FAALİYET</a:t>
            </a:r>
            <a:endParaRPr lang="tr-TR" sz="36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325081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39F893C-C32F-4835-A1E5-850973405C58}" type="slidenum">
              <a:rPr lang="tr-TR" smtClean="0"/>
              <a:t>16</a:t>
            </a:fld>
            <a:endParaRPr lang="tr-TR"/>
          </a:p>
        </p:txBody>
      </p:sp>
      <p:sp>
        <p:nvSpPr>
          <p:cNvPr id="6" name="Metin kutusu 4"/>
          <p:cNvSpPr txBox="1"/>
          <p:nvPr/>
        </p:nvSpPr>
        <p:spPr>
          <a:xfrm>
            <a:off x="1331640" y="130216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GELEN ŞİKAYETLER VE SONUÇLARI</a:t>
            </a:r>
            <a:endParaRPr lang="tr-TR" sz="3600" b="1" dirty="0">
              <a:solidFill>
                <a:srgbClr val="FF0000"/>
              </a:solidFill>
              <a:effectLst>
                <a:outerShdw blurRad="38100" dist="38100" dir="2700000" algn="tl">
                  <a:srgbClr val="000000">
                    <a:alpha val="43137"/>
                  </a:srgbClr>
                </a:outerShdw>
              </a:effectLst>
            </a:endParaRPr>
          </a:p>
        </p:txBody>
      </p:sp>
      <p:pic>
        <p:nvPicPr>
          <p:cNvPr id="7" name="Resim 64"/>
          <p:cNvPicPr/>
          <p:nvPr/>
        </p:nvPicPr>
        <p:blipFill>
          <a:blip r:embed="rId2"/>
          <a:stretch>
            <a:fillRect/>
          </a:stretch>
        </p:blipFill>
        <p:spPr>
          <a:xfrm>
            <a:off x="20434" y="188640"/>
            <a:ext cx="2736304" cy="576064"/>
          </a:xfrm>
          <a:prstGeom prst="rect">
            <a:avLst/>
          </a:prstGeom>
        </p:spPr>
      </p:pic>
      <p:sp>
        <p:nvSpPr>
          <p:cNvPr id="2" name="Dikdörtgen 1"/>
          <p:cNvSpPr/>
          <p:nvPr/>
        </p:nvSpPr>
        <p:spPr>
          <a:xfrm>
            <a:off x="1115616" y="3068960"/>
            <a:ext cx="7416824" cy="954107"/>
          </a:xfrm>
          <a:prstGeom prst="rect">
            <a:avLst/>
          </a:prstGeom>
        </p:spPr>
        <p:txBody>
          <a:bodyPr wrap="square">
            <a:spAutoFit/>
          </a:bodyPr>
          <a:lstStyle/>
          <a:p>
            <a:pPr algn="ctr"/>
            <a:r>
              <a:rPr lang="tr-TR" sz="2800" b="1" dirty="0"/>
              <a:t>2020 yılında </a:t>
            </a:r>
            <a:r>
              <a:rPr lang="tr-TR" sz="2800" b="1" dirty="0" smtClean="0"/>
              <a:t>SHYO Pilotaj Sürecine </a:t>
            </a:r>
            <a:endParaRPr lang="tr-TR" sz="2800" b="1" dirty="0"/>
          </a:p>
          <a:p>
            <a:pPr algn="ctr"/>
            <a:r>
              <a:rPr lang="tr-TR" sz="2800" b="1" dirty="0"/>
              <a:t>herhangi bir şikayet </a:t>
            </a:r>
            <a:r>
              <a:rPr lang="tr-TR" sz="2800" b="1" dirty="0" smtClean="0"/>
              <a:t>gelmemiştir</a:t>
            </a:r>
            <a:r>
              <a:rPr lang="en-US" sz="2800" b="1" dirty="0" smtClean="0"/>
              <a:t>.</a:t>
            </a:r>
            <a:endParaRPr lang="tr-TR" sz="2800" b="1" dirty="0"/>
          </a:p>
        </p:txBody>
      </p:sp>
    </p:spTree>
    <p:extLst>
      <p:ext uri="{BB962C8B-B14F-4D97-AF65-F5344CB8AC3E}">
        <p14:creationId xmlns:p14="http://schemas.microsoft.com/office/powerpoint/2010/main" val="23086475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388586" y="15350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İÇ DENETİMLER</a:t>
            </a:r>
            <a:endParaRPr lang="tr-TR" sz="3600" b="1" dirty="0">
              <a:solidFill>
                <a:srgbClr val="FF0000"/>
              </a:solidFill>
              <a:effectLst>
                <a:outerShdw blurRad="38100" dist="38100" dir="2700000" algn="tl">
                  <a:srgbClr val="000000">
                    <a:alpha val="43137"/>
                  </a:srgbClr>
                </a:outerShdw>
              </a:effectLst>
            </a:endParaRP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 name="Slayt Numarası Yer Tutucusu 2"/>
          <p:cNvSpPr>
            <a:spLocks noGrp="1"/>
          </p:cNvSpPr>
          <p:nvPr>
            <p:ph type="sldNum" sz="quarter" idx="12"/>
          </p:nvPr>
        </p:nvSpPr>
        <p:spPr/>
        <p:txBody>
          <a:bodyPr/>
          <a:lstStyle/>
          <a:p>
            <a:fld id="{439F893C-C32F-4835-A1E5-850973405C58}" type="slidenum">
              <a:rPr lang="tr-TR" smtClean="0"/>
              <a:t>17</a:t>
            </a:fld>
            <a:endParaRPr lang="tr-TR"/>
          </a:p>
        </p:txBody>
      </p:sp>
      <p:pic>
        <p:nvPicPr>
          <p:cNvPr id="65" name="Resim 64"/>
          <p:cNvPicPr/>
          <p:nvPr/>
        </p:nvPicPr>
        <p:blipFill>
          <a:blip r:embed="rId2"/>
          <a:stretch>
            <a:fillRect/>
          </a:stretch>
        </p:blipFill>
        <p:spPr>
          <a:xfrm>
            <a:off x="20434" y="188640"/>
            <a:ext cx="2736304" cy="576064"/>
          </a:xfrm>
          <a:prstGeom prst="rect">
            <a:avLst/>
          </a:prstGeom>
        </p:spPr>
      </p:pic>
      <p:sp>
        <p:nvSpPr>
          <p:cNvPr id="9" name="Unvan 1"/>
          <p:cNvSpPr>
            <a:spLocks noGrp="1"/>
          </p:cNvSpPr>
          <p:nvPr>
            <p:ph type="ctrTitle"/>
          </p:nvPr>
        </p:nvSpPr>
        <p:spPr>
          <a:xfrm>
            <a:off x="623392" y="699280"/>
            <a:ext cx="7772400" cy="838341"/>
          </a:xfrm>
        </p:spPr>
        <p:txBody>
          <a:bodyPr>
            <a:noAutofit/>
          </a:bodyPr>
          <a:lstStyle/>
          <a:p>
            <a:r>
              <a:rPr lang="tr-TR" sz="1800" dirty="0" smtClean="0"/>
              <a:t>ABU Kalite tarafından iç denetim gerçekleştirilemedi. </a:t>
            </a:r>
            <a:br>
              <a:rPr lang="tr-TR" sz="1800" dirty="0" smtClean="0"/>
            </a:br>
            <a:r>
              <a:rPr lang="tr-TR" sz="1800" dirty="0" smtClean="0"/>
              <a:t>SHGM mevzuatı gereği bünyemizde denetimler gerçekleştirilmiştir. </a:t>
            </a:r>
            <a:endParaRPr lang="tr-TR" sz="1800" dirty="0"/>
          </a:p>
        </p:txBody>
      </p:sp>
      <p:graphicFrame>
        <p:nvGraphicFramePr>
          <p:cNvPr id="2" name="Tablo 1"/>
          <p:cNvGraphicFramePr>
            <a:graphicFrameLocks noGrp="1"/>
          </p:cNvGraphicFramePr>
          <p:nvPr>
            <p:extLst>
              <p:ext uri="{D42A27DB-BD31-4B8C-83A1-F6EECF244321}">
                <p14:modId xmlns:p14="http://schemas.microsoft.com/office/powerpoint/2010/main" val="3618275754"/>
              </p:ext>
            </p:extLst>
          </p:nvPr>
        </p:nvGraphicFramePr>
        <p:xfrm>
          <a:off x="253477" y="1371446"/>
          <a:ext cx="8512229" cy="5065573"/>
        </p:xfrm>
        <a:graphic>
          <a:graphicData uri="http://schemas.openxmlformats.org/drawingml/2006/table">
            <a:tbl>
              <a:tblPr bandRow="1">
                <a:tableStyleId>{616DA210-FB5B-4158-B5E0-FEB733F419BA}</a:tableStyleId>
              </a:tblPr>
              <a:tblGrid>
                <a:gridCol w="1440161">
                  <a:extLst>
                    <a:ext uri="{9D8B030D-6E8A-4147-A177-3AD203B41FA5}">
                      <a16:colId xmlns:a16="http://schemas.microsoft.com/office/drawing/2014/main" val="1199794441"/>
                    </a:ext>
                  </a:extLst>
                </a:gridCol>
                <a:gridCol w="589339">
                  <a:extLst>
                    <a:ext uri="{9D8B030D-6E8A-4147-A177-3AD203B41FA5}">
                      <a16:colId xmlns:a16="http://schemas.microsoft.com/office/drawing/2014/main" val="1532659988"/>
                    </a:ext>
                  </a:extLst>
                </a:gridCol>
                <a:gridCol w="589339">
                  <a:extLst>
                    <a:ext uri="{9D8B030D-6E8A-4147-A177-3AD203B41FA5}">
                      <a16:colId xmlns:a16="http://schemas.microsoft.com/office/drawing/2014/main" val="766501201"/>
                    </a:ext>
                  </a:extLst>
                </a:gridCol>
                <a:gridCol w="589339">
                  <a:extLst>
                    <a:ext uri="{9D8B030D-6E8A-4147-A177-3AD203B41FA5}">
                      <a16:colId xmlns:a16="http://schemas.microsoft.com/office/drawing/2014/main" val="3743104395"/>
                    </a:ext>
                  </a:extLst>
                </a:gridCol>
                <a:gridCol w="589339">
                  <a:extLst>
                    <a:ext uri="{9D8B030D-6E8A-4147-A177-3AD203B41FA5}">
                      <a16:colId xmlns:a16="http://schemas.microsoft.com/office/drawing/2014/main" val="267304912"/>
                    </a:ext>
                  </a:extLst>
                </a:gridCol>
                <a:gridCol w="521006">
                  <a:extLst>
                    <a:ext uri="{9D8B030D-6E8A-4147-A177-3AD203B41FA5}">
                      <a16:colId xmlns:a16="http://schemas.microsoft.com/office/drawing/2014/main" val="2494098949"/>
                    </a:ext>
                  </a:extLst>
                </a:gridCol>
                <a:gridCol w="657672">
                  <a:extLst>
                    <a:ext uri="{9D8B030D-6E8A-4147-A177-3AD203B41FA5}">
                      <a16:colId xmlns:a16="http://schemas.microsoft.com/office/drawing/2014/main" val="2034751832"/>
                    </a:ext>
                  </a:extLst>
                </a:gridCol>
                <a:gridCol w="710480">
                  <a:extLst>
                    <a:ext uri="{9D8B030D-6E8A-4147-A177-3AD203B41FA5}">
                      <a16:colId xmlns:a16="http://schemas.microsoft.com/office/drawing/2014/main" val="1416978651"/>
                    </a:ext>
                  </a:extLst>
                </a:gridCol>
                <a:gridCol w="720080">
                  <a:extLst>
                    <a:ext uri="{9D8B030D-6E8A-4147-A177-3AD203B41FA5}">
                      <a16:colId xmlns:a16="http://schemas.microsoft.com/office/drawing/2014/main" val="4191793461"/>
                    </a:ext>
                  </a:extLst>
                </a:gridCol>
                <a:gridCol w="504056">
                  <a:extLst>
                    <a:ext uri="{9D8B030D-6E8A-4147-A177-3AD203B41FA5}">
                      <a16:colId xmlns:a16="http://schemas.microsoft.com/office/drawing/2014/main" val="477652147"/>
                    </a:ext>
                  </a:extLst>
                </a:gridCol>
                <a:gridCol w="432048">
                  <a:extLst>
                    <a:ext uri="{9D8B030D-6E8A-4147-A177-3AD203B41FA5}">
                      <a16:colId xmlns:a16="http://schemas.microsoft.com/office/drawing/2014/main" val="1542382129"/>
                    </a:ext>
                  </a:extLst>
                </a:gridCol>
                <a:gridCol w="580031">
                  <a:extLst>
                    <a:ext uri="{9D8B030D-6E8A-4147-A177-3AD203B41FA5}">
                      <a16:colId xmlns:a16="http://schemas.microsoft.com/office/drawing/2014/main" val="1529870661"/>
                    </a:ext>
                  </a:extLst>
                </a:gridCol>
                <a:gridCol w="589339">
                  <a:extLst>
                    <a:ext uri="{9D8B030D-6E8A-4147-A177-3AD203B41FA5}">
                      <a16:colId xmlns:a16="http://schemas.microsoft.com/office/drawing/2014/main" val="3825606966"/>
                    </a:ext>
                  </a:extLst>
                </a:gridCol>
              </a:tblGrid>
              <a:tr h="185346">
                <a:tc gridSpan="13">
                  <a:txBody>
                    <a:bodyPr/>
                    <a:lstStyle/>
                    <a:p>
                      <a:pPr algn="ctr">
                        <a:spcAft>
                          <a:spcPts val="0"/>
                        </a:spcAft>
                      </a:pPr>
                      <a:r>
                        <a:rPr lang="en-US" sz="1200" dirty="0" smtClean="0">
                          <a:effectLst/>
                        </a:rPr>
                        <a:t>2020 </a:t>
                      </a:r>
                      <a:r>
                        <a:rPr lang="en-US" sz="1200" dirty="0">
                          <a:effectLst/>
                        </a:rPr>
                        <a:t>YILI DENETLEME PLANI</a:t>
                      </a:r>
                      <a:endParaRPr lang="tr-TR"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726843186"/>
                  </a:ext>
                </a:extLst>
              </a:tr>
              <a:tr h="360040">
                <a:tc>
                  <a:txBody>
                    <a:bodyPr/>
                    <a:lstStyle/>
                    <a:p>
                      <a:pPr algn="ctr">
                        <a:spcAft>
                          <a:spcPts val="0"/>
                        </a:spcAft>
                      </a:pPr>
                      <a:endParaRPr lang="tr-TR"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050" b="1" dirty="0">
                          <a:effectLst/>
                        </a:rPr>
                        <a:t>OCAK</a:t>
                      </a:r>
                      <a:endParaRPr lang="tr-TR"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050" b="1" dirty="0">
                          <a:effectLst/>
                        </a:rPr>
                        <a:t>ŞUBAT</a:t>
                      </a:r>
                      <a:endParaRPr lang="tr-TR"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050" b="1" dirty="0">
                          <a:effectLst/>
                        </a:rPr>
                        <a:t>MART</a:t>
                      </a:r>
                      <a:endParaRPr lang="tr-TR"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050" b="1" dirty="0">
                          <a:effectLst/>
                        </a:rPr>
                        <a:t>NİSAN</a:t>
                      </a:r>
                      <a:endParaRPr lang="tr-TR"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050" b="1" dirty="0">
                          <a:effectLst/>
                        </a:rPr>
                        <a:t>MAYIS</a:t>
                      </a:r>
                      <a:endParaRPr lang="tr-TR"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050" b="1" dirty="0">
                          <a:effectLst/>
                        </a:rPr>
                        <a:t>HAZİRAN</a:t>
                      </a:r>
                      <a:endParaRPr lang="tr-TR"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050" b="1" dirty="0">
                          <a:effectLst/>
                        </a:rPr>
                        <a:t>TEMMUZ</a:t>
                      </a:r>
                      <a:endParaRPr lang="tr-TR"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050" b="1" dirty="0">
                          <a:effectLst/>
                        </a:rPr>
                        <a:t>AĞUSTOS</a:t>
                      </a:r>
                      <a:endParaRPr lang="tr-TR"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050" b="1" dirty="0">
                          <a:effectLst/>
                        </a:rPr>
                        <a:t>EYLÜL</a:t>
                      </a:r>
                      <a:endParaRPr lang="tr-TR"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050" b="1" dirty="0">
                          <a:effectLst/>
                        </a:rPr>
                        <a:t>EKİM</a:t>
                      </a:r>
                      <a:endParaRPr lang="tr-TR"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050" b="1" dirty="0">
                          <a:effectLst/>
                        </a:rPr>
                        <a:t>KASIM</a:t>
                      </a:r>
                      <a:endParaRPr lang="tr-TR"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050" b="1" dirty="0">
                          <a:effectLst/>
                        </a:rPr>
                        <a:t>ARALIK</a:t>
                      </a:r>
                      <a:endParaRPr lang="tr-TR"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extLst>
                  <a:ext uri="{0D108BD9-81ED-4DB2-BD59-A6C34878D82A}">
                    <a16:rowId xmlns:a16="http://schemas.microsoft.com/office/drawing/2014/main" val="574128833"/>
                  </a:ext>
                </a:extLst>
              </a:tr>
              <a:tr h="432381">
                <a:tc>
                  <a:txBody>
                    <a:bodyPr/>
                    <a:lstStyle/>
                    <a:p>
                      <a:pPr>
                        <a:spcAft>
                          <a:spcPts val="0"/>
                        </a:spcAft>
                      </a:pPr>
                      <a:r>
                        <a:rPr lang="tr-TR" sz="1400" dirty="0">
                          <a:effectLst/>
                        </a:rPr>
                        <a:t>SMS </a:t>
                      </a:r>
                      <a:r>
                        <a:rPr lang="tr-TR" sz="1400" dirty="0" smtClean="0">
                          <a:effectLst/>
                        </a:rPr>
                        <a:t>/ Emniyet Yönetimi</a:t>
                      </a:r>
                      <a:endParaRPr lang="tr-TR"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dirty="0">
                          <a:effectLst/>
                        </a:rPr>
                        <a:t> </a:t>
                      </a:r>
                      <a:endParaRPr lang="tr-T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dirty="0">
                          <a:effectLst/>
                        </a:rPr>
                        <a:t> </a:t>
                      </a:r>
                      <a:endParaRPr lang="tr-T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600" dirty="0">
                          <a:effectLst/>
                        </a:rPr>
                        <a:t>*</a:t>
                      </a:r>
                      <a:endParaRPr lang="tr-TR"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600" dirty="0">
                          <a:effectLst/>
                        </a:rPr>
                        <a:t>*</a:t>
                      </a:r>
                      <a:endParaRPr lang="tr-TR"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050" dirty="0">
                          <a:effectLst/>
                        </a:rPr>
                        <a:t> </a:t>
                      </a:r>
                      <a:endParaRPr lang="tr-T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050" dirty="0">
                          <a:effectLst/>
                        </a:rPr>
                        <a:t> </a:t>
                      </a:r>
                      <a:endParaRPr lang="tr-T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dirty="0">
                          <a:effectLst/>
                        </a:rPr>
                        <a:t>SÇ</a:t>
                      </a:r>
                      <a:endParaRPr lang="tr-T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dirty="0">
                          <a:effectLst/>
                        </a:rPr>
                        <a:t> </a:t>
                      </a:r>
                      <a:endParaRPr lang="tr-T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SÇ</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extLst>
                  <a:ext uri="{0D108BD9-81ED-4DB2-BD59-A6C34878D82A}">
                    <a16:rowId xmlns:a16="http://schemas.microsoft.com/office/drawing/2014/main" val="2062953129"/>
                  </a:ext>
                </a:extLst>
              </a:tr>
              <a:tr h="432381">
                <a:tc>
                  <a:txBody>
                    <a:bodyPr/>
                    <a:lstStyle/>
                    <a:p>
                      <a:pPr>
                        <a:spcAft>
                          <a:spcPts val="0"/>
                        </a:spcAft>
                      </a:pPr>
                      <a:r>
                        <a:rPr lang="tr-TR" sz="1400" dirty="0">
                          <a:effectLst/>
                        </a:rPr>
                        <a:t>EĞİTİM MÜDÜRLÜĞÜ</a:t>
                      </a:r>
                      <a:endParaRPr lang="tr-TR"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dirty="0">
                          <a:effectLst/>
                        </a:rPr>
                        <a:t> </a:t>
                      </a:r>
                      <a:endParaRPr lang="tr-T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dirty="0">
                          <a:effectLst/>
                        </a:rPr>
                        <a:t> </a:t>
                      </a:r>
                      <a:endParaRPr lang="tr-T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600">
                          <a:effectLst/>
                        </a:rPr>
                        <a:t>P</a:t>
                      </a:r>
                      <a:endParaRPr lang="tr-TR" sz="9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600" dirty="0">
                          <a:effectLst/>
                        </a:rPr>
                        <a:t>P</a:t>
                      </a:r>
                      <a:endParaRPr lang="tr-TR"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dirty="0">
                          <a:effectLst/>
                        </a:rPr>
                        <a:t> </a:t>
                      </a:r>
                      <a:endParaRPr lang="tr-T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BY</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dirty="0">
                          <a:effectLst/>
                        </a:rPr>
                        <a:t> </a:t>
                      </a:r>
                      <a:endParaRPr lang="tr-T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dirty="0">
                          <a:effectLst/>
                        </a:rPr>
                        <a:t> </a:t>
                      </a:r>
                      <a:endParaRPr lang="tr-T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extLst>
                  <a:ext uri="{0D108BD9-81ED-4DB2-BD59-A6C34878D82A}">
                    <a16:rowId xmlns:a16="http://schemas.microsoft.com/office/drawing/2014/main" val="1013377645"/>
                  </a:ext>
                </a:extLst>
              </a:tr>
              <a:tr h="432381">
                <a:tc>
                  <a:txBody>
                    <a:bodyPr/>
                    <a:lstStyle/>
                    <a:p>
                      <a:pPr>
                        <a:spcAft>
                          <a:spcPts val="0"/>
                        </a:spcAft>
                      </a:pPr>
                      <a:r>
                        <a:rPr lang="tr-TR" sz="1400" dirty="0">
                          <a:effectLst/>
                        </a:rPr>
                        <a:t>TEORİK EĞİTİM</a:t>
                      </a:r>
                      <a:endParaRPr lang="tr-TR"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dirty="0">
                          <a:effectLst/>
                        </a:rPr>
                        <a:t> </a:t>
                      </a:r>
                      <a:endParaRPr lang="tr-T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600">
                          <a:effectLst/>
                        </a:rPr>
                        <a:t>A</a:t>
                      </a:r>
                      <a:endParaRPr lang="tr-TR" sz="9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600" dirty="0">
                          <a:effectLst/>
                        </a:rPr>
                        <a:t>A</a:t>
                      </a:r>
                      <a:endParaRPr lang="tr-TR"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BY</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BY</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dirty="0">
                          <a:effectLst/>
                        </a:rPr>
                        <a:t>BY</a:t>
                      </a:r>
                      <a:endParaRPr lang="tr-T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extLst>
                  <a:ext uri="{0D108BD9-81ED-4DB2-BD59-A6C34878D82A}">
                    <a16:rowId xmlns:a16="http://schemas.microsoft.com/office/drawing/2014/main" val="2526959652"/>
                  </a:ext>
                </a:extLst>
              </a:tr>
              <a:tr h="432381">
                <a:tc>
                  <a:txBody>
                    <a:bodyPr/>
                    <a:lstStyle/>
                    <a:p>
                      <a:pPr>
                        <a:spcAft>
                          <a:spcPts val="0"/>
                        </a:spcAft>
                      </a:pPr>
                      <a:r>
                        <a:rPr lang="tr-TR" sz="1400" dirty="0">
                          <a:effectLst/>
                        </a:rPr>
                        <a:t>IDARI ISLER</a:t>
                      </a:r>
                    </a:p>
                    <a:p>
                      <a:pPr>
                        <a:spcAft>
                          <a:spcPts val="0"/>
                        </a:spcAft>
                      </a:pPr>
                      <a:r>
                        <a:rPr lang="tr-TR" sz="1400" dirty="0">
                          <a:effectLst/>
                        </a:rPr>
                        <a:t>ÖĞRENCİ İŞLERİ</a:t>
                      </a:r>
                      <a:endParaRPr lang="tr-TR"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dirty="0">
                          <a:effectLst/>
                        </a:rPr>
                        <a:t> </a:t>
                      </a:r>
                      <a:endParaRPr lang="tr-T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600">
                          <a:effectLst/>
                        </a:rPr>
                        <a:t>N</a:t>
                      </a:r>
                      <a:endParaRPr lang="tr-TR" sz="9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600" dirty="0">
                          <a:effectLst/>
                        </a:rPr>
                        <a:t>N</a:t>
                      </a:r>
                      <a:endParaRPr lang="tr-TR"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BY</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dirty="0">
                          <a:effectLst/>
                        </a:rPr>
                        <a:t> </a:t>
                      </a:r>
                      <a:endParaRPr lang="tr-T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BY</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dirty="0">
                          <a:effectLst/>
                        </a:rPr>
                        <a:t> </a:t>
                      </a:r>
                      <a:endParaRPr lang="tr-T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extLst>
                  <a:ext uri="{0D108BD9-81ED-4DB2-BD59-A6C34878D82A}">
                    <a16:rowId xmlns:a16="http://schemas.microsoft.com/office/drawing/2014/main" val="4046072604"/>
                  </a:ext>
                </a:extLst>
              </a:tr>
              <a:tr h="432381">
                <a:tc>
                  <a:txBody>
                    <a:bodyPr/>
                    <a:lstStyle/>
                    <a:p>
                      <a:pPr>
                        <a:spcAft>
                          <a:spcPts val="0"/>
                        </a:spcAft>
                      </a:pPr>
                      <a:r>
                        <a:rPr lang="tr-TR" sz="1400" dirty="0">
                          <a:effectLst/>
                        </a:rPr>
                        <a:t>YER DESTEK</a:t>
                      </a:r>
                      <a:endParaRPr lang="tr-TR"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dirty="0">
                          <a:effectLst/>
                        </a:rPr>
                        <a:t>BY-MP</a:t>
                      </a:r>
                      <a:endParaRPr lang="tr-T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600">
                          <a:effectLst/>
                        </a:rPr>
                        <a:t>D</a:t>
                      </a:r>
                      <a:endParaRPr lang="tr-TR" sz="9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600" dirty="0">
                          <a:effectLst/>
                        </a:rPr>
                        <a:t>D</a:t>
                      </a:r>
                      <a:endParaRPr lang="tr-TR"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dirty="0">
                          <a:effectLst/>
                        </a:rPr>
                        <a:t> </a:t>
                      </a:r>
                      <a:endParaRPr lang="tr-T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extLst>
                  <a:ext uri="{0D108BD9-81ED-4DB2-BD59-A6C34878D82A}">
                    <a16:rowId xmlns:a16="http://schemas.microsoft.com/office/drawing/2014/main" val="843025761"/>
                  </a:ext>
                </a:extLst>
              </a:tr>
              <a:tr h="432381">
                <a:tc>
                  <a:txBody>
                    <a:bodyPr/>
                    <a:lstStyle/>
                    <a:p>
                      <a:pPr>
                        <a:spcAft>
                          <a:spcPts val="0"/>
                        </a:spcAft>
                      </a:pPr>
                      <a:r>
                        <a:rPr lang="tr-TR" sz="1400" dirty="0">
                          <a:effectLst/>
                        </a:rPr>
                        <a:t>HTEK EĞİTİM MÜDÜRLÜĞÜ</a:t>
                      </a:r>
                      <a:endParaRPr lang="tr-TR"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dirty="0">
                          <a:effectLst/>
                        </a:rPr>
                        <a:t> </a:t>
                      </a:r>
                      <a:endParaRPr lang="tr-T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600">
                          <a:effectLst/>
                        </a:rPr>
                        <a:t>E</a:t>
                      </a:r>
                      <a:endParaRPr lang="tr-TR" sz="9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600" dirty="0">
                          <a:effectLst/>
                        </a:rPr>
                        <a:t>E</a:t>
                      </a:r>
                      <a:endParaRPr lang="tr-TR"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BY-GŞ</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dirty="0">
                          <a:effectLst/>
                        </a:rPr>
                        <a:t> </a:t>
                      </a:r>
                      <a:endParaRPr lang="tr-T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extLst>
                  <a:ext uri="{0D108BD9-81ED-4DB2-BD59-A6C34878D82A}">
                    <a16:rowId xmlns:a16="http://schemas.microsoft.com/office/drawing/2014/main" val="3389247832"/>
                  </a:ext>
                </a:extLst>
              </a:tr>
              <a:tr h="432381">
                <a:tc>
                  <a:txBody>
                    <a:bodyPr/>
                    <a:lstStyle/>
                    <a:p>
                      <a:pPr>
                        <a:spcAft>
                          <a:spcPts val="0"/>
                        </a:spcAft>
                      </a:pPr>
                      <a:r>
                        <a:rPr lang="tr-TR" sz="1400" dirty="0">
                          <a:effectLst/>
                        </a:rPr>
                        <a:t>İHA EĞİTİM MÜDÜRLÜĞÜ</a:t>
                      </a:r>
                      <a:endParaRPr lang="tr-TR"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dirty="0">
                          <a:effectLst/>
                        </a:rPr>
                        <a:t> </a:t>
                      </a:r>
                      <a:endParaRPr lang="tr-T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600">
                          <a:effectLst/>
                        </a:rPr>
                        <a:t>M</a:t>
                      </a:r>
                      <a:endParaRPr lang="tr-TR" sz="9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600" dirty="0">
                          <a:effectLst/>
                        </a:rPr>
                        <a:t>M</a:t>
                      </a:r>
                      <a:endParaRPr lang="tr-TR"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BY</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dirty="0">
                          <a:effectLst/>
                        </a:rPr>
                        <a:t> </a:t>
                      </a:r>
                      <a:endParaRPr lang="tr-T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extLst>
                  <a:ext uri="{0D108BD9-81ED-4DB2-BD59-A6C34878D82A}">
                    <a16:rowId xmlns:a16="http://schemas.microsoft.com/office/drawing/2014/main" val="2754242211"/>
                  </a:ext>
                </a:extLst>
              </a:tr>
              <a:tr h="532829">
                <a:tc>
                  <a:txBody>
                    <a:bodyPr/>
                    <a:lstStyle/>
                    <a:p>
                      <a:pPr>
                        <a:spcAft>
                          <a:spcPts val="0"/>
                        </a:spcAft>
                      </a:pPr>
                      <a:r>
                        <a:rPr lang="tr-TR" sz="1400" dirty="0">
                          <a:effectLst/>
                        </a:rPr>
                        <a:t>UÇUŞ HAREKAT UZMANI (UHU) EĞİTİM MÜDÜRLÜĞÜ</a:t>
                      </a:r>
                      <a:endParaRPr lang="tr-TR"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dirty="0">
                          <a:effectLst/>
                        </a:rPr>
                        <a:t> </a:t>
                      </a:r>
                      <a:endParaRPr lang="tr-T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600">
                          <a:effectLst/>
                        </a:rPr>
                        <a:t>İ</a:t>
                      </a:r>
                      <a:endParaRPr lang="tr-TR" sz="9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600" dirty="0">
                          <a:effectLst/>
                        </a:rPr>
                        <a:t>İ</a:t>
                      </a:r>
                      <a:endParaRPr lang="tr-TR"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BY-MP</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dirty="0">
                          <a:effectLst/>
                        </a:rPr>
                        <a:t> </a:t>
                      </a:r>
                      <a:endParaRPr lang="tr-T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extLst>
                  <a:ext uri="{0D108BD9-81ED-4DB2-BD59-A6C34878D82A}">
                    <a16:rowId xmlns:a16="http://schemas.microsoft.com/office/drawing/2014/main" val="697162350"/>
                  </a:ext>
                </a:extLst>
              </a:tr>
              <a:tr h="432381">
                <a:tc>
                  <a:txBody>
                    <a:bodyPr/>
                    <a:lstStyle/>
                    <a:p>
                      <a:pPr>
                        <a:spcAft>
                          <a:spcPts val="0"/>
                        </a:spcAft>
                      </a:pPr>
                      <a:r>
                        <a:rPr lang="tr-TR" sz="1400" dirty="0">
                          <a:effectLst/>
                        </a:rPr>
                        <a:t>DIŞ DENETİM</a:t>
                      </a:r>
                    </a:p>
                    <a:p>
                      <a:pPr>
                        <a:spcAft>
                          <a:spcPts val="0"/>
                        </a:spcAft>
                      </a:pPr>
                      <a:r>
                        <a:rPr lang="tr-TR" sz="1400" dirty="0">
                          <a:effectLst/>
                        </a:rPr>
                        <a:t>SÖZLEŞMELİ </a:t>
                      </a:r>
                      <a:r>
                        <a:rPr lang="tr-TR" sz="1400" dirty="0" smtClean="0">
                          <a:effectLst/>
                        </a:rPr>
                        <a:t>KURULUŞ </a:t>
                      </a:r>
                      <a:endParaRPr lang="tr-TR"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dirty="0">
                          <a:effectLst/>
                        </a:rPr>
                        <a:t> </a:t>
                      </a:r>
                      <a:endParaRPr lang="tr-T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600">
                          <a:effectLst/>
                        </a:rPr>
                        <a:t>*</a:t>
                      </a:r>
                      <a:endParaRPr lang="tr-TR" sz="9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600" dirty="0">
                          <a:effectLst/>
                        </a:rPr>
                        <a:t>*</a:t>
                      </a:r>
                      <a:endParaRPr lang="tr-TR"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BY-GŞ</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 </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a:effectLst/>
                        </a:rPr>
                        <a:t>BY</a:t>
                      </a:r>
                      <a:endParaRPr lang="tr-T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tc>
                  <a:txBody>
                    <a:bodyPr/>
                    <a:lstStyle/>
                    <a:p>
                      <a:pPr algn="ctr">
                        <a:spcAft>
                          <a:spcPts val="0"/>
                        </a:spcAft>
                      </a:pPr>
                      <a:r>
                        <a:rPr lang="tr-TR" sz="1100" dirty="0">
                          <a:effectLst/>
                        </a:rPr>
                        <a:t> </a:t>
                      </a:r>
                      <a:endParaRPr lang="tr-T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979" marR="37979" marT="0" marB="0" anchor="ctr"/>
                </a:tc>
                <a:extLst>
                  <a:ext uri="{0D108BD9-81ED-4DB2-BD59-A6C34878D82A}">
                    <a16:rowId xmlns:a16="http://schemas.microsoft.com/office/drawing/2014/main" val="3291343030"/>
                  </a:ext>
                </a:extLst>
              </a:tr>
            </a:tbl>
          </a:graphicData>
        </a:graphic>
      </p:graphicFrame>
    </p:spTree>
    <p:extLst>
      <p:ext uri="{BB962C8B-B14F-4D97-AF65-F5344CB8AC3E}">
        <p14:creationId xmlns:p14="http://schemas.microsoft.com/office/powerpoint/2010/main" val="35119997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23795" y="116632"/>
            <a:ext cx="8229600" cy="418058"/>
          </a:xfrm>
        </p:spPr>
        <p:txBody>
          <a:bodyPr>
            <a:normAutofit fontScale="90000"/>
          </a:bodyPr>
          <a:lstStyle/>
          <a:p>
            <a:r>
              <a:rPr lang="tr-TR" sz="3200" b="1" dirty="0">
                <a:solidFill>
                  <a:srgbClr val="FF0000"/>
                </a:solidFill>
                <a:effectLst>
                  <a:outerShdw blurRad="38100" dist="38100" dir="2700000" algn="tl">
                    <a:srgbClr val="000000">
                      <a:alpha val="43137"/>
                    </a:srgbClr>
                  </a:outerShdw>
                </a:effectLst>
                <a:latin typeface="+mn-lt"/>
                <a:ea typeface="+mn-ea"/>
                <a:cs typeface="+mn-cs"/>
              </a:rPr>
              <a:t>DENETİM BULGULARI</a:t>
            </a:r>
            <a:endParaRPr lang="tr-TR" sz="3200" b="1" dirty="0">
              <a:solidFill>
                <a:srgbClr val="FF0000"/>
              </a:solidFill>
              <a:effectLst>
                <a:outerShdw blurRad="38100" dist="38100" dir="2700000" algn="tl">
                  <a:srgbClr val="000000">
                    <a:alpha val="43137"/>
                  </a:srgbClr>
                </a:outerShdw>
              </a:effectLst>
              <a:latin typeface="+mn-lt"/>
              <a:ea typeface="+mn-ea"/>
              <a:cs typeface="+mn-cs"/>
            </a:endParaRPr>
          </a:p>
        </p:txBody>
      </p:sp>
      <p:sp>
        <p:nvSpPr>
          <p:cNvPr id="4" name="Slayt Numarası Yer Tutucusu 3"/>
          <p:cNvSpPr>
            <a:spLocks noGrp="1"/>
          </p:cNvSpPr>
          <p:nvPr>
            <p:ph type="sldNum" sz="quarter" idx="12"/>
          </p:nvPr>
        </p:nvSpPr>
        <p:spPr/>
        <p:txBody>
          <a:bodyPr/>
          <a:lstStyle/>
          <a:p>
            <a:fld id="{439F893C-C32F-4835-A1E5-850973405C58}" type="slidenum">
              <a:rPr lang="tr-TR" smtClean="0"/>
              <a:t>18</a:t>
            </a:fld>
            <a:endParaRPr lang="tr-TR"/>
          </a:p>
        </p:txBody>
      </p:sp>
      <p:graphicFrame>
        <p:nvGraphicFramePr>
          <p:cNvPr id="9" name="İçerik Yer Tutucusu 8"/>
          <p:cNvGraphicFramePr>
            <a:graphicFrameLocks noGrp="1"/>
          </p:cNvGraphicFramePr>
          <p:nvPr>
            <p:ph idx="1"/>
            <p:extLst>
              <p:ext uri="{D42A27DB-BD31-4B8C-83A1-F6EECF244321}">
                <p14:modId xmlns:p14="http://schemas.microsoft.com/office/powerpoint/2010/main" val="2209909611"/>
              </p:ext>
            </p:extLst>
          </p:nvPr>
        </p:nvGraphicFramePr>
        <p:xfrm>
          <a:off x="323525" y="620689"/>
          <a:ext cx="8568954" cy="6100785"/>
        </p:xfrm>
        <a:graphic>
          <a:graphicData uri="http://schemas.openxmlformats.org/drawingml/2006/table">
            <a:tbl>
              <a:tblPr/>
              <a:tblGrid>
                <a:gridCol w="545424">
                  <a:extLst>
                    <a:ext uri="{9D8B030D-6E8A-4147-A177-3AD203B41FA5}">
                      <a16:colId xmlns:a16="http://schemas.microsoft.com/office/drawing/2014/main" val="2959049014"/>
                    </a:ext>
                  </a:extLst>
                </a:gridCol>
                <a:gridCol w="1432488">
                  <a:extLst>
                    <a:ext uri="{9D8B030D-6E8A-4147-A177-3AD203B41FA5}">
                      <a16:colId xmlns:a16="http://schemas.microsoft.com/office/drawing/2014/main" val="1401675052"/>
                    </a:ext>
                  </a:extLst>
                </a:gridCol>
                <a:gridCol w="1462455">
                  <a:extLst>
                    <a:ext uri="{9D8B030D-6E8A-4147-A177-3AD203B41FA5}">
                      <a16:colId xmlns:a16="http://schemas.microsoft.com/office/drawing/2014/main" val="1345644769"/>
                    </a:ext>
                  </a:extLst>
                </a:gridCol>
                <a:gridCol w="1502415">
                  <a:extLst>
                    <a:ext uri="{9D8B030D-6E8A-4147-A177-3AD203B41FA5}">
                      <a16:colId xmlns:a16="http://schemas.microsoft.com/office/drawing/2014/main" val="358150907"/>
                    </a:ext>
                  </a:extLst>
                </a:gridCol>
                <a:gridCol w="287696">
                  <a:extLst>
                    <a:ext uri="{9D8B030D-6E8A-4147-A177-3AD203B41FA5}">
                      <a16:colId xmlns:a16="http://schemas.microsoft.com/office/drawing/2014/main" val="2201081203"/>
                    </a:ext>
                  </a:extLst>
                </a:gridCol>
                <a:gridCol w="497475">
                  <a:extLst>
                    <a:ext uri="{9D8B030D-6E8A-4147-A177-3AD203B41FA5}">
                      <a16:colId xmlns:a16="http://schemas.microsoft.com/office/drawing/2014/main" val="847906854"/>
                    </a:ext>
                  </a:extLst>
                </a:gridCol>
                <a:gridCol w="551417">
                  <a:extLst>
                    <a:ext uri="{9D8B030D-6E8A-4147-A177-3AD203B41FA5}">
                      <a16:colId xmlns:a16="http://schemas.microsoft.com/office/drawing/2014/main" val="2916903568"/>
                    </a:ext>
                  </a:extLst>
                </a:gridCol>
                <a:gridCol w="497475">
                  <a:extLst>
                    <a:ext uri="{9D8B030D-6E8A-4147-A177-3AD203B41FA5}">
                      <a16:colId xmlns:a16="http://schemas.microsoft.com/office/drawing/2014/main" val="4127100337"/>
                    </a:ext>
                  </a:extLst>
                </a:gridCol>
                <a:gridCol w="503469">
                  <a:extLst>
                    <a:ext uri="{9D8B030D-6E8A-4147-A177-3AD203B41FA5}">
                      <a16:colId xmlns:a16="http://schemas.microsoft.com/office/drawing/2014/main" val="1922146369"/>
                    </a:ext>
                  </a:extLst>
                </a:gridCol>
                <a:gridCol w="905045">
                  <a:extLst>
                    <a:ext uri="{9D8B030D-6E8A-4147-A177-3AD203B41FA5}">
                      <a16:colId xmlns:a16="http://schemas.microsoft.com/office/drawing/2014/main" val="519650312"/>
                    </a:ext>
                  </a:extLst>
                </a:gridCol>
                <a:gridCol w="383595">
                  <a:extLst>
                    <a:ext uri="{9D8B030D-6E8A-4147-A177-3AD203B41FA5}">
                      <a16:colId xmlns:a16="http://schemas.microsoft.com/office/drawing/2014/main" val="3721361619"/>
                    </a:ext>
                  </a:extLst>
                </a:gridCol>
              </a:tblGrid>
              <a:tr h="303432">
                <a:tc>
                  <a:txBody>
                    <a:bodyPr/>
                    <a:lstStyle/>
                    <a:p>
                      <a:pPr algn="ctr" fontAlgn="ctr"/>
                      <a:r>
                        <a:rPr lang="tr-TR" sz="600" b="1" i="0" u="none" strike="noStrike">
                          <a:solidFill>
                            <a:srgbClr val="000000"/>
                          </a:solidFill>
                          <a:effectLst/>
                          <a:latin typeface="Calibri" panose="020F0502020204030204" pitchFamily="34" charset="0"/>
                        </a:rPr>
                        <a:t>DÖF No</a:t>
                      </a:r>
                      <a:br>
                        <a:rPr lang="tr-TR" sz="600" b="1" i="0" u="none" strike="noStrike">
                          <a:solidFill>
                            <a:srgbClr val="000000"/>
                          </a:solidFill>
                          <a:effectLst/>
                          <a:latin typeface="Calibri" panose="020F0502020204030204" pitchFamily="34" charset="0"/>
                        </a:rPr>
                      </a:br>
                      <a:r>
                        <a:rPr lang="tr-TR" sz="600" b="1" i="0" u="none" strike="noStrike">
                          <a:solidFill>
                            <a:srgbClr val="000000"/>
                          </a:solidFill>
                          <a:effectLst/>
                          <a:latin typeface="Calibri" panose="020F0502020204030204" pitchFamily="34" charset="0"/>
                        </a:rPr>
                        <a:t>(CPA No)</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tr-TR" sz="600" b="1" i="0" u="none" strike="noStrike">
                          <a:solidFill>
                            <a:srgbClr val="000000"/>
                          </a:solidFill>
                          <a:effectLst/>
                          <a:latin typeface="Calibri" panose="020F0502020204030204" pitchFamily="34" charset="0"/>
                        </a:rPr>
                        <a:t>Uygunsuzluğun Tanımı</a:t>
                      </a:r>
                      <a:br>
                        <a:rPr lang="tr-TR" sz="600" b="1" i="0" u="none" strike="noStrike">
                          <a:solidFill>
                            <a:srgbClr val="000000"/>
                          </a:solidFill>
                          <a:effectLst/>
                          <a:latin typeface="Calibri" panose="020F0502020204030204" pitchFamily="34" charset="0"/>
                        </a:rPr>
                      </a:br>
                      <a:r>
                        <a:rPr lang="tr-TR" sz="600" b="1" i="0" u="none" strike="noStrike">
                          <a:solidFill>
                            <a:srgbClr val="000000"/>
                          </a:solidFill>
                          <a:effectLst/>
                          <a:latin typeface="Calibri" panose="020F0502020204030204" pitchFamily="34" charset="0"/>
                        </a:rPr>
                        <a:t>(Incompliance Descripiton)</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tr-TR" sz="600" b="1" i="0" u="none" strike="noStrike">
                          <a:solidFill>
                            <a:srgbClr val="000000"/>
                          </a:solidFill>
                          <a:effectLst/>
                          <a:latin typeface="Calibri" panose="020F0502020204030204" pitchFamily="34" charset="0"/>
                        </a:rPr>
                        <a:t>Uygunsuzluğa yönelik yapılan kök-neden analizi </a:t>
                      </a:r>
                      <a:br>
                        <a:rPr lang="tr-TR" sz="600" b="1" i="0" u="none" strike="noStrike">
                          <a:solidFill>
                            <a:srgbClr val="000000"/>
                          </a:solidFill>
                          <a:effectLst/>
                          <a:latin typeface="Calibri" panose="020F0502020204030204" pitchFamily="34" charset="0"/>
                        </a:rPr>
                      </a:br>
                      <a:r>
                        <a:rPr lang="tr-TR" sz="600" b="1" i="0" u="none" strike="noStrike">
                          <a:solidFill>
                            <a:srgbClr val="000000"/>
                          </a:solidFill>
                          <a:effectLst/>
                          <a:latin typeface="Calibri" panose="020F0502020204030204" pitchFamily="34" charset="0"/>
                        </a:rPr>
                        <a:t>(Root-cause analysis for non-compliance)</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tr-TR" sz="600" b="1" i="0" u="none" strike="noStrike">
                          <a:solidFill>
                            <a:srgbClr val="000000"/>
                          </a:solidFill>
                          <a:effectLst/>
                          <a:latin typeface="Calibri" panose="020F0502020204030204" pitchFamily="34" charset="0"/>
                        </a:rPr>
                        <a:t>Düzeltici ve Önleyici Faaliyet</a:t>
                      </a:r>
                      <a:br>
                        <a:rPr lang="tr-TR" sz="600" b="1" i="0" u="none" strike="noStrike">
                          <a:solidFill>
                            <a:srgbClr val="000000"/>
                          </a:solidFill>
                          <a:effectLst/>
                          <a:latin typeface="Calibri" panose="020F0502020204030204" pitchFamily="34" charset="0"/>
                        </a:rPr>
                      </a:br>
                      <a:r>
                        <a:rPr lang="tr-TR" sz="600" b="1" i="0" u="none" strike="noStrike">
                          <a:solidFill>
                            <a:srgbClr val="000000"/>
                          </a:solidFill>
                          <a:effectLst/>
                          <a:latin typeface="Calibri" panose="020F0502020204030204" pitchFamily="34" charset="0"/>
                        </a:rPr>
                        <a:t>(Corrective and Preventive Actions)</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tr-TR" sz="600" b="1" i="0" u="none" strike="noStrike">
                          <a:solidFill>
                            <a:srgbClr val="000000"/>
                          </a:solidFill>
                          <a:effectLst/>
                          <a:latin typeface="Calibri" panose="020F0502020204030204" pitchFamily="34" charset="0"/>
                        </a:rPr>
                        <a:t>Seviye</a:t>
                      </a:r>
                      <a:br>
                        <a:rPr lang="tr-TR" sz="600" b="1" i="0" u="none" strike="noStrike">
                          <a:solidFill>
                            <a:srgbClr val="000000"/>
                          </a:solidFill>
                          <a:effectLst/>
                          <a:latin typeface="Calibri" panose="020F0502020204030204" pitchFamily="34" charset="0"/>
                        </a:rPr>
                      </a:br>
                      <a:r>
                        <a:rPr lang="tr-TR" sz="600" b="1" i="0" u="none" strike="noStrike">
                          <a:solidFill>
                            <a:srgbClr val="000000"/>
                          </a:solidFill>
                          <a:effectLst/>
                          <a:latin typeface="Calibri" panose="020F0502020204030204" pitchFamily="34" charset="0"/>
                        </a:rPr>
                        <a:t>Level**</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tr-TR" sz="600" b="1" i="0" u="none" strike="noStrike">
                          <a:solidFill>
                            <a:srgbClr val="000000"/>
                          </a:solidFill>
                          <a:effectLst/>
                          <a:latin typeface="Calibri" panose="020F0502020204030204" pitchFamily="34" charset="0"/>
                        </a:rPr>
                        <a:t>Sorumlusu</a:t>
                      </a:r>
                      <a:br>
                        <a:rPr lang="tr-TR" sz="600" b="1" i="0" u="none" strike="noStrike">
                          <a:solidFill>
                            <a:srgbClr val="000000"/>
                          </a:solidFill>
                          <a:effectLst/>
                          <a:latin typeface="Calibri" panose="020F0502020204030204" pitchFamily="34" charset="0"/>
                        </a:rPr>
                      </a:br>
                      <a:r>
                        <a:rPr lang="tr-TR" sz="600" b="1" i="0" u="none" strike="noStrike">
                          <a:solidFill>
                            <a:srgbClr val="000000"/>
                          </a:solidFill>
                          <a:effectLst/>
                          <a:latin typeface="Calibri" panose="020F0502020204030204" pitchFamily="34" charset="0"/>
                        </a:rPr>
                        <a:t>(Responsible)</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tr-TR" sz="600" b="1" i="0" u="none" strike="noStrike">
                          <a:solidFill>
                            <a:srgbClr val="000000"/>
                          </a:solidFill>
                          <a:effectLst/>
                          <a:latin typeface="Calibri" panose="020F0502020204030204" pitchFamily="34" charset="0"/>
                        </a:rPr>
                        <a:t>Bulgu Tarihi</a:t>
                      </a:r>
                      <a:br>
                        <a:rPr lang="tr-TR" sz="600" b="1" i="0" u="none" strike="noStrike">
                          <a:solidFill>
                            <a:srgbClr val="000000"/>
                          </a:solidFill>
                          <a:effectLst/>
                          <a:latin typeface="Calibri" panose="020F0502020204030204" pitchFamily="34" charset="0"/>
                        </a:rPr>
                      </a:br>
                      <a:r>
                        <a:rPr lang="tr-TR" sz="600" b="1" i="0" u="none" strike="noStrike">
                          <a:solidFill>
                            <a:srgbClr val="000000"/>
                          </a:solidFill>
                          <a:effectLst/>
                          <a:latin typeface="Calibri" panose="020F0502020204030204" pitchFamily="34" charset="0"/>
                        </a:rPr>
                        <a:t>(Start Date)</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tr-TR" sz="600" b="1" i="0" u="none" strike="noStrike">
                          <a:solidFill>
                            <a:srgbClr val="000000"/>
                          </a:solidFill>
                          <a:effectLst/>
                          <a:latin typeface="Calibri" panose="020F0502020204030204" pitchFamily="34" charset="0"/>
                        </a:rPr>
                        <a:t>Tamamlama tarihi</a:t>
                      </a:r>
                      <a:br>
                        <a:rPr lang="tr-TR" sz="600" b="1" i="0" u="none" strike="noStrike">
                          <a:solidFill>
                            <a:srgbClr val="000000"/>
                          </a:solidFill>
                          <a:effectLst/>
                          <a:latin typeface="Calibri" panose="020F0502020204030204" pitchFamily="34" charset="0"/>
                        </a:rPr>
                      </a:br>
                      <a:r>
                        <a:rPr lang="tr-TR" sz="600" b="1" i="0" u="none" strike="noStrike">
                          <a:solidFill>
                            <a:srgbClr val="000000"/>
                          </a:solidFill>
                          <a:effectLst/>
                          <a:latin typeface="Calibri" panose="020F0502020204030204" pitchFamily="34" charset="0"/>
                        </a:rPr>
                        <a:t>(Finish Date)</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tr-TR" sz="600" b="1" i="0" u="none" strike="noStrike">
                          <a:solidFill>
                            <a:srgbClr val="000000"/>
                          </a:solidFill>
                          <a:effectLst/>
                          <a:latin typeface="Calibri" panose="020F0502020204030204" pitchFamily="34" charset="0"/>
                        </a:rPr>
                        <a:t>Kapatma Tarihi</a:t>
                      </a:r>
                      <a:br>
                        <a:rPr lang="tr-TR" sz="600" b="1" i="0" u="none" strike="noStrike">
                          <a:solidFill>
                            <a:srgbClr val="000000"/>
                          </a:solidFill>
                          <a:effectLst/>
                          <a:latin typeface="Calibri" panose="020F0502020204030204" pitchFamily="34" charset="0"/>
                        </a:rPr>
                      </a:br>
                      <a:r>
                        <a:rPr lang="tr-TR" sz="600" b="1" i="0" u="none" strike="noStrike">
                          <a:solidFill>
                            <a:srgbClr val="000000"/>
                          </a:solidFill>
                          <a:effectLst/>
                          <a:latin typeface="Calibri" panose="020F0502020204030204" pitchFamily="34" charset="0"/>
                        </a:rPr>
                        <a:t>(Close Date)</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tr-TR" sz="600" b="1" i="0" u="none" strike="noStrike">
                          <a:solidFill>
                            <a:srgbClr val="000000"/>
                          </a:solidFill>
                          <a:effectLst/>
                          <a:latin typeface="Calibri" panose="020F0502020204030204" pitchFamily="34" charset="0"/>
                        </a:rPr>
                        <a:t>Açıklamalar</a:t>
                      </a:r>
                      <a:r>
                        <a:rPr lang="tr-TR" sz="600" b="0" i="1" u="none" strike="noStrike">
                          <a:solidFill>
                            <a:srgbClr val="000000"/>
                          </a:solidFill>
                          <a:effectLst/>
                          <a:latin typeface="Calibri" panose="020F0502020204030204" pitchFamily="34" charset="0"/>
                        </a:rPr>
                        <a:t> (Remarks)</a:t>
                      </a:r>
                      <a:endParaRPr lang="tr-TR" sz="600" b="1" i="0" u="none" strike="noStrike">
                        <a:solidFill>
                          <a:srgbClr val="000000"/>
                        </a:solidFill>
                        <a:effectLst/>
                        <a:latin typeface="Calibri" panose="020F0502020204030204" pitchFamily="34" charset="0"/>
                      </a:endParaRP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tr-TR" sz="600" b="1" i="0" u="none" strike="noStrike">
                          <a:solidFill>
                            <a:srgbClr val="000000"/>
                          </a:solidFill>
                          <a:effectLst/>
                          <a:latin typeface="Calibri" panose="020F0502020204030204" pitchFamily="34" charset="0"/>
                        </a:rPr>
                        <a:t>DURUM</a:t>
                      </a:r>
                    </a:p>
                  </a:txBody>
                  <a:tcPr marL="4130" marR="4130" marT="413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487684975"/>
                  </a:ext>
                </a:extLst>
              </a:tr>
              <a:tr h="1798092">
                <a:tc>
                  <a:txBody>
                    <a:bodyPr/>
                    <a:lstStyle/>
                    <a:p>
                      <a:pPr algn="ctr" fontAlgn="ctr"/>
                      <a:r>
                        <a:rPr lang="tr-TR" sz="600" b="1" i="0" u="none" strike="noStrike">
                          <a:solidFill>
                            <a:srgbClr val="000000"/>
                          </a:solidFill>
                          <a:effectLst/>
                          <a:latin typeface="Calibri" panose="020F0502020204030204" pitchFamily="34" charset="0"/>
                        </a:rPr>
                        <a:t>PX20-01</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800" b="0" i="0" u="none" strike="noStrike" dirty="0">
                          <a:solidFill>
                            <a:srgbClr val="000000"/>
                          </a:solidFill>
                          <a:effectLst/>
                          <a:latin typeface="Courier New" panose="02070309020205020404" pitchFamily="49" charset="0"/>
                        </a:rPr>
                        <a:t>SHGM YILLIK DENETİMİ </a:t>
                      </a:r>
                      <a:br>
                        <a:rPr lang="tr-TR" sz="800" b="0" i="0" u="none" strike="noStrike" dirty="0">
                          <a:solidFill>
                            <a:srgbClr val="000000"/>
                          </a:solidFill>
                          <a:effectLst/>
                          <a:latin typeface="Courier New" panose="02070309020205020404" pitchFamily="49" charset="0"/>
                        </a:rPr>
                      </a:br>
                      <a:r>
                        <a:rPr lang="tr-TR" sz="800" b="0" i="0" u="none" strike="noStrike" dirty="0">
                          <a:solidFill>
                            <a:srgbClr val="000000"/>
                          </a:solidFill>
                          <a:effectLst/>
                          <a:latin typeface="Courier New" panose="02070309020205020404" pitchFamily="49" charset="0"/>
                        </a:rPr>
                        <a:t>ATO'da kullanılan teorik ders yoklamalarının</a:t>
                      </a:r>
                      <a:br>
                        <a:rPr lang="tr-TR" sz="800" b="0" i="0" u="none" strike="noStrike" dirty="0">
                          <a:solidFill>
                            <a:srgbClr val="000000"/>
                          </a:solidFill>
                          <a:effectLst/>
                          <a:latin typeface="Courier New" panose="02070309020205020404" pitchFamily="49" charset="0"/>
                        </a:rPr>
                      </a:br>
                      <a:r>
                        <a:rPr lang="tr-TR" sz="800" b="0" i="0" u="none" strike="noStrike" dirty="0">
                          <a:solidFill>
                            <a:srgbClr val="000000"/>
                          </a:solidFill>
                          <a:effectLst/>
                          <a:latin typeface="Courier New" panose="02070309020205020404" pitchFamily="49" charset="0"/>
                        </a:rPr>
                        <a:t>bazılarında gerçeklesen </a:t>
                      </a:r>
                      <a:r>
                        <a:rPr lang="tr-TR" sz="800" b="0" i="0" u="none" strike="noStrike" dirty="0" err="1">
                          <a:solidFill>
                            <a:srgbClr val="000000"/>
                          </a:solidFill>
                          <a:effectLst/>
                          <a:latin typeface="Courier New" panose="02070309020205020404" pitchFamily="49" charset="0"/>
                        </a:rPr>
                        <a:t>egitim</a:t>
                      </a:r>
                      <a:r>
                        <a:rPr lang="tr-TR" sz="800" b="0" i="0" u="none" strike="noStrike" dirty="0">
                          <a:solidFill>
                            <a:srgbClr val="000000"/>
                          </a:solidFill>
                          <a:effectLst/>
                          <a:latin typeface="Courier New" panose="02070309020205020404" pitchFamily="49" charset="0"/>
                        </a:rPr>
                        <a:t> süresi, kurs dönemi,</a:t>
                      </a:r>
                      <a:br>
                        <a:rPr lang="tr-TR" sz="800" b="0" i="0" u="none" strike="noStrike" dirty="0">
                          <a:solidFill>
                            <a:srgbClr val="000000"/>
                          </a:solidFill>
                          <a:effectLst/>
                          <a:latin typeface="Courier New" panose="02070309020205020404" pitchFamily="49" charset="0"/>
                        </a:rPr>
                      </a:br>
                      <a:r>
                        <a:rPr lang="tr-TR" sz="800" b="0" i="0" u="none" strike="noStrike" dirty="0">
                          <a:solidFill>
                            <a:srgbClr val="000000"/>
                          </a:solidFill>
                          <a:effectLst/>
                          <a:latin typeface="Courier New" panose="02070309020205020404" pitchFamily="49" charset="0"/>
                        </a:rPr>
                        <a:t>dersin sınıfı gibi yoklama formunda yer alan bilgiler</a:t>
                      </a:r>
                      <a:br>
                        <a:rPr lang="tr-TR" sz="800" b="0" i="0" u="none" strike="noStrike" dirty="0">
                          <a:solidFill>
                            <a:srgbClr val="000000"/>
                          </a:solidFill>
                          <a:effectLst/>
                          <a:latin typeface="Courier New" panose="02070309020205020404" pitchFamily="49" charset="0"/>
                        </a:rPr>
                      </a:br>
                      <a:r>
                        <a:rPr lang="tr-TR" sz="800" b="0" i="0" u="none" strike="noStrike" dirty="0">
                          <a:solidFill>
                            <a:srgbClr val="000000"/>
                          </a:solidFill>
                          <a:effectLst/>
                          <a:latin typeface="Courier New" panose="02070309020205020404" pitchFamily="49" charset="0"/>
                        </a:rPr>
                        <a:t>doldurulmamıstır.LIS-ATO-058</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800" b="0" i="0" u="none" strike="noStrike" dirty="0">
                          <a:solidFill>
                            <a:srgbClr val="000000"/>
                          </a:solidFill>
                          <a:effectLst/>
                          <a:latin typeface="Courier New" panose="02070309020205020404" pitchFamily="49" charset="0"/>
                        </a:rPr>
                        <a:t>Bilgisayardan çıktı alınırken bilgilerin el ile doldurulacağı düşünülmüş, öğrenci, öğretmen veya öğrenci işleri personeli tarafından bazı yoklama formlarındaki ilgili kısımların doldurulması gözden kaçırılmıştır. </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Courier New" panose="02070309020205020404" pitchFamily="49" charset="0"/>
                        </a:rPr>
                        <a:t>Yoklama formları bilgisayardan çıktı alınırken öğrenci adı, tc no, konu ve konu başlıkları, dönemi, planlanan toplam ders saati gibi değişmeyen bilgileri doldurulmuş olarak çıktı alınacak, yalnızca değişken bilgiler, sınıf, uygulanan saat ve tarih, öğretmen ve öğrenci imzaları gibi kısımlar el ile doldurulacaktır. Öğrenci işleri personeli tarafından kontrol edilen yoklamalar işaretlenerek dosyalanacaktır. Son açılan grubun çıktı alınan yoklama formu örneği ektedir. (henüz ders tamamlanmadığı için form imzasızdır)</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alibri" panose="020F0502020204030204" pitchFamily="34" charset="0"/>
                        </a:rPr>
                        <a:t>2</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ourier New" panose="02070309020205020404" pitchFamily="49" charset="0"/>
                        </a:rPr>
                        <a:t>M.ALİ PAKALIN HOT</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dirty="0">
                          <a:solidFill>
                            <a:srgbClr val="000000"/>
                          </a:solidFill>
                          <a:effectLst/>
                          <a:latin typeface="Calibri" panose="020F0502020204030204" pitchFamily="34" charset="0"/>
                        </a:rPr>
                        <a:t>21.02.2020</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ourier New" panose="02070309020205020404" pitchFamily="49" charset="0"/>
                        </a:rPr>
                        <a:t>3.04.2020</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ourier New" panose="02070309020205020404" pitchFamily="49" charset="0"/>
                        </a:rPr>
                        <a:t>17.03.2020</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Courier New" panose="02070309020205020404" pitchFamily="49" charset="0"/>
                        </a:rPr>
                        <a:t>Bulgu için kök neden analizi, düzeltici faaliyet ve yapılan düzeltme işlemi yapılmıştır.</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dirty="0">
                          <a:solidFill>
                            <a:srgbClr val="000000"/>
                          </a:solidFill>
                          <a:effectLst/>
                          <a:latin typeface="Calibri" panose="020F0502020204030204" pitchFamily="34" charset="0"/>
                        </a:rPr>
                        <a:t>KAPALI</a:t>
                      </a:r>
                    </a:p>
                  </a:txBody>
                  <a:tcPr marL="4130" marR="4130" marT="413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00"/>
                    </a:solidFill>
                  </a:tcPr>
                </a:tc>
                <a:extLst>
                  <a:ext uri="{0D108BD9-81ED-4DB2-BD59-A6C34878D82A}">
                    <a16:rowId xmlns:a16="http://schemas.microsoft.com/office/drawing/2014/main" val="3437160329"/>
                  </a:ext>
                </a:extLst>
              </a:tr>
              <a:tr h="1698448">
                <a:tc>
                  <a:txBody>
                    <a:bodyPr/>
                    <a:lstStyle/>
                    <a:p>
                      <a:pPr algn="ctr" fontAlgn="ctr"/>
                      <a:r>
                        <a:rPr lang="tr-TR" sz="600" b="1" i="0" u="none" strike="noStrike">
                          <a:solidFill>
                            <a:srgbClr val="000000"/>
                          </a:solidFill>
                          <a:effectLst/>
                          <a:latin typeface="Calibri" panose="020F0502020204030204" pitchFamily="34" charset="0"/>
                        </a:rPr>
                        <a:t>PX20-02</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dirty="0">
                          <a:solidFill>
                            <a:srgbClr val="000000"/>
                          </a:solidFill>
                          <a:effectLst/>
                          <a:latin typeface="Courier New" panose="02070309020205020404" pitchFamily="49" charset="0"/>
                        </a:rPr>
                        <a:t>SHGM YILLIK DENETİMİ </a:t>
                      </a:r>
                      <a:br>
                        <a:rPr lang="tr-TR" sz="700" b="0" i="0" u="none" strike="noStrike" dirty="0">
                          <a:solidFill>
                            <a:srgbClr val="000000"/>
                          </a:solidFill>
                          <a:effectLst/>
                          <a:latin typeface="Courier New" panose="02070309020205020404" pitchFamily="49" charset="0"/>
                        </a:rPr>
                      </a:br>
                      <a:r>
                        <a:rPr lang="tr-TR" sz="700" b="0" i="0" u="none" strike="noStrike" dirty="0">
                          <a:solidFill>
                            <a:srgbClr val="000000"/>
                          </a:solidFill>
                          <a:effectLst/>
                          <a:latin typeface="Courier New" panose="02070309020205020404" pitchFamily="49" charset="0"/>
                        </a:rPr>
                        <a:t>ATO tarafından kurs açılısından önce kurs programı,</a:t>
                      </a:r>
                      <a:br>
                        <a:rPr lang="tr-TR" sz="700" b="0" i="0" u="none" strike="noStrike" dirty="0">
                          <a:solidFill>
                            <a:srgbClr val="000000"/>
                          </a:solidFill>
                          <a:effectLst/>
                          <a:latin typeface="Courier New" panose="02070309020205020404" pitchFamily="49" charset="0"/>
                        </a:rPr>
                      </a:br>
                      <a:r>
                        <a:rPr lang="tr-TR" sz="700" b="0" i="0" u="none" strike="noStrike" dirty="0">
                          <a:solidFill>
                            <a:srgbClr val="000000"/>
                          </a:solidFill>
                          <a:effectLst/>
                          <a:latin typeface="Courier New" panose="02070309020205020404" pitchFamily="49" charset="0"/>
                        </a:rPr>
                        <a:t>kursa katılacak kursiyerler ve </a:t>
                      </a:r>
                      <a:r>
                        <a:rPr lang="tr-TR" sz="700" b="0" i="0" u="none" strike="noStrike" dirty="0" err="1">
                          <a:solidFill>
                            <a:srgbClr val="000000"/>
                          </a:solidFill>
                          <a:effectLst/>
                          <a:latin typeface="Courier New" panose="02070309020205020404" pitchFamily="49" charset="0"/>
                        </a:rPr>
                        <a:t>ögretmenlerin</a:t>
                      </a:r>
                      <a:r>
                        <a:rPr lang="tr-TR" sz="700" b="0" i="0" u="none" strike="noStrike" dirty="0">
                          <a:solidFill>
                            <a:srgbClr val="000000"/>
                          </a:solidFill>
                          <a:effectLst/>
                          <a:latin typeface="Courier New" panose="02070309020205020404" pitchFamily="49" charset="0"/>
                        </a:rPr>
                        <a:t> listeleri</a:t>
                      </a:r>
                      <a:br>
                        <a:rPr lang="tr-TR" sz="700" b="0" i="0" u="none" strike="noStrike" dirty="0">
                          <a:solidFill>
                            <a:srgbClr val="000000"/>
                          </a:solidFill>
                          <a:effectLst/>
                          <a:latin typeface="Courier New" panose="02070309020205020404" pitchFamily="49" charset="0"/>
                        </a:rPr>
                      </a:br>
                      <a:r>
                        <a:rPr lang="tr-TR" sz="700" b="0" i="0" u="none" strike="noStrike" dirty="0" err="1">
                          <a:solidFill>
                            <a:srgbClr val="000000"/>
                          </a:solidFill>
                          <a:effectLst/>
                          <a:latin typeface="Courier New" panose="02070309020205020404" pitchFamily="49" charset="0"/>
                        </a:rPr>
                        <a:t>SHGM'ye</a:t>
                      </a:r>
                      <a:r>
                        <a:rPr lang="tr-TR" sz="700" b="0" i="0" u="none" strike="noStrike" dirty="0">
                          <a:solidFill>
                            <a:srgbClr val="000000"/>
                          </a:solidFill>
                          <a:effectLst/>
                          <a:latin typeface="Courier New" panose="02070309020205020404" pitchFamily="49" charset="0"/>
                        </a:rPr>
                        <a:t> gönderilmektedir. Ancak daha sonra kurs</a:t>
                      </a:r>
                      <a:br>
                        <a:rPr lang="tr-TR" sz="700" b="0" i="0" u="none" strike="noStrike" dirty="0">
                          <a:solidFill>
                            <a:srgbClr val="000000"/>
                          </a:solidFill>
                          <a:effectLst/>
                          <a:latin typeface="Courier New" panose="02070309020205020404" pitchFamily="49" charset="0"/>
                        </a:rPr>
                      </a:br>
                      <a:r>
                        <a:rPr lang="tr-TR" sz="700" b="0" i="0" u="none" strike="noStrike" dirty="0">
                          <a:solidFill>
                            <a:srgbClr val="000000"/>
                          </a:solidFill>
                          <a:effectLst/>
                          <a:latin typeface="Courier New" panose="02070309020205020404" pitchFamily="49" charset="0"/>
                        </a:rPr>
                        <a:t>programında yapılan </a:t>
                      </a:r>
                      <a:r>
                        <a:rPr lang="tr-TR" sz="700" b="0" i="0" u="none" strike="noStrike" dirty="0" err="1">
                          <a:solidFill>
                            <a:srgbClr val="000000"/>
                          </a:solidFill>
                          <a:effectLst/>
                          <a:latin typeface="Courier New" panose="02070309020205020404" pitchFamily="49" charset="0"/>
                        </a:rPr>
                        <a:t>degisiklikler</a:t>
                      </a:r>
                      <a:r>
                        <a:rPr lang="tr-TR" sz="700" b="0" i="0" u="none" strike="noStrike" dirty="0">
                          <a:solidFill>
                            <a:srgbClr val="000000"/>
                          </a:solidFill>
                          <a:effectLst/>
                          <a:latin typeface="Courier New" panose="02070309020205020404" pitchFamily="49" charset="0"/>
                        </a:rPr>
                        <a:t> ATO tarafından</a:t>
                      </a:r>
                      <a:br>
                        <a:rPr lang="tr-TR" sz="700" b="0" i="0" u="none" strike="noStrike" dirty="0">
                          <a:solidFill>
                            <a:srgbClr val="000000"/>
                          </a:solidFill>
                          <a:effectLst/>
                          <a:latin typeface="Courier New" panose="02070309020205020404" pitchFamily="49" charset="0"/>
                        </a:rPr>
                      </a:br>
                      <a:r>
                        <a:rPr lang="tr-TR" sz="700" b="0" i="0" u="none" strike="noStrike" dirty="0" err="1">
                          <a:solidFill>
                            <a:srgbClr val="000000"/>
                          </a:solidFill>
                          <a:effectLst/>
                          <a:latin typeface="Courier New" panose="02070309020205020404" pitchFamily="49" charset="0"/>
                        </a:rPr>
                        <a:t>SHGM'ye</a:t>
                      </a:r>
                      <a:r>
                        <a:rPr lang="tr-TR" sz="700" b="0" i="0" u="none" strike="noStrike" dirty="0">
                          <a:solidFill>
                            <a:srgbClr val="000000"/>
                          </a:solidFill>
                          <a:effectLst/>
                          <a:latin typeface="Courier New" panose="02070309020205020404" pitchFamily="49" charset="0"/>
                        </a:rPr>
                        <a:t> gönderilmemektedir.LIS-ATO-072</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800" b="0" i="0" u="none" strike="noStrike" dirty="0">
                          <a:solidFill>
                            <a:srgbClr val="000000"/>
                          </a:solidFill>
                          <a:effectLst/>
                          <a:latin typeface="Courier New" panose="02070309020205020404" pitchFamily="49" charset="0"/>
                        </a:rPr>
                        <a:t>Programda yapılan tüm revizyonların </a:t>
                      </a:r>
                      <a:r>
                        <a:rPr lang="tr-TR" sz="800" b="0" i="0" u="none" strike="noStrike" dirty="0" err="1">
                          <a:solidFill>
                            <a:srgbClr val="000000"/>
                          </a:solidFill>
                          <a:effectLst/>
                          <a:latin typeface="Courier New" panose="02070309020205020404" pitchFamily="49" charset="0"/>
                        </a:rPr>
                        <a:t>SHGM'ye</a:t>
                      </a:r>
                      <a:r>
                        <a:rPr lang="tr-TR" sz="800" b="0" i="0" u="none" strike="noStrike" dirty="0">
                          <a:solidFill>
                            <a:srgbClr val="000000"/>
                          </a:solidFill>
                          <a:effectLst/>
                          <a:latin typeface="Courier New" panose="02070309020205020404" pitchFamily="49" charset="0"/>
                        </a:rPr>
                        <a:t> bildirilmesi zorunluluğunun Eğitim Müdürü tarafından bilinmemesi.</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Courier New" panose="02070309020205020404" pitchFamily="49" charset="0"/>
                        </a:rPr>
                        <a:t>Eğitim Müdürü tarafından Kurs açılışlarında, uygulanacak program, öğrenci ve öğretmen listesi (rev:00) SHGM'ye mail yolu ile gönderilecek, sonrasında yapılan revizyonlar http://docs.praxis.aero/ - Eğitim Programları sekmesinde yayınlanmaktadır. K.adı:praxisaero şifre: bilgibeceriemniyet ile giriş yaparak güncel reviyonuna ulaşılmaktadır. Halihazırda uygulanan yöntem, SHGM'yle kullanıcı adı ve şifre paylaşılarak güncel revizyona ulaşımı sağlanmıştır.</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alibri" panose="020F0502020204030204" pitchFamily="34" charset="0"/>
                        </a:rPr>
                        <a:t>2</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ourier New" panose="02070309020205020404" pitchFamily="49" charset="0"/>
                        </a:rPr>
                        <a:t>M.ALİ PAKALIN HOT</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alibri" panose="020F0502020204030204" pitchFamily="34" charset="0"/>
                        </a:rPr>
                        <a:t>21.02.2020</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ourier New" panose="02070309020205020404" pitchFamily="49" charset="0"/>
                        </a:rPr>
                        <a:t>3.04.2020</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ourier New" panose="02070309020205020404" pitchFamily="49" charset="0"/>
                        </a:rPr>
                        <a:t>17.03.2020</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dirty="0">
                          <a:solidFill>
                            <a:srgbClr val="000000"/>
                          </a:solidFill>
                          <a:effectLst/>
                          <a:latin typeface="Calibri" panose="020F0502020204030204" pitchFamily="34" charset="0"/>
                        </a:rPr>
                        <a:t>OK</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dirty="0">
                          <a:solidFill>
                            <a:srgbClr val="000000"/>
                          </a:solidFill>
                          <a:effectLst/>
                          <a:latin typeface="Calibri" panose="020F0502020204030204" pitchFamily="34" charset="0"/>
                        </a:rPr>
                        <a:t>KAPALI</a:t>
                      </a:r>
                    </a:p>
                  </a:txBody>
                  <a:tcPr marL="4130" marR="4130" marT="413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00"/>
                    </a:solidFill>
                  </a:tcPr>
                </a:tc>
                <a:extLst>
                  <a:ext uri="{0D108BD9-81ED-4DB2-BD59-A6C34878D82A}">
                    <a16:rowId xmlns:a16="http://schemas.microsoft.com/office/drawing/2014/main" val="3291498621"/>
                  </a:ext>
                </a:extLst>
              </a:tr>
              <a:tr h="1000941">
                <a:tc>
                  <a:txBody>
                    <a:bodyPr/>
                    <a:lstStyle/>
                    <a:p>
                      <a:pPr algn="ctr" fontAlgn="ctr"/>
                      <a:r>
                        <a:rPr lang="tr-TR" sz="600" b="1" i="0" u="none" strike="noStrike">
                          <a:solidFill>
                            <a:srgbClr val="000000"/>
                          </a:solidFill>
                          <a:effectLst/>
                          <a:latin typeface="Calibri" panose="020F0502020204030204" pitchFamily="34" charset="0"/>
                        </a:rPr>
                        <a:t>PX20-03</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dirty="0">
                          <a:solidFill>
                            <a:srgbClr val="000000"/>
                          </a:solidFill>
                          <a:effectLst/>
                          <a:latin typeface="Courier New" panose="02070309020205020404" pitchFamily="49" charset="0"/>
                        </a:rPr>
                        <a:t>2020-01 dönemi PPL grubunun </a:t>
                      </a:r>
                      <a:r>
                        <a:rPr lang="tr-TR" sz="900" b="0" i="0" u="none" strike="noStrike" dirty="0" err="1">
                          <a:solidFill>
                            <a:srgbClr val="000000"/>
                          </a:solidFill>
                          <a:effectLst/>
                          <a:latin typeface="Courier New" panose="02070309020205020404" pitchFamily="49" charset="0"/>
                        </a:rPr>
                        <a:t>pandemi</a:t>
                      </a:r>
                      <a:r>
                        <a:rPr lang="tr-TR" sz="900" b="0" i="0" u="none" strike="noStrike" dirty="0">
                          <a:solidFill>
                            <a:srgbClr val="000000"/>
                          </a:solidFill>
                          <a:effectLst/>
                          <a:latin typeface="Courier New" panose="02070309020205020404" pitchFamily="49" charset="0"/>
                        </a:rPr>
                        <a:t> döneminde yapılan sanal derslerinin yoklamaları sistemden çıkarılmalıdır. </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800" b="0" i="0" u="none" strike="noStrike" dirty="0">
                          <a:solidFill>
                            <a:srgbClr val="000000"/>
                          </a:solidFill>
                          <a:effectLst/>
                          <a:latin typeface="Courier New" panose="02070309020205020404" pitchFamily="49" charset="0"/>
                        </a:rPr>
                        <a:t>Uzaktan eğitim sisteminin tam oturtulamaması, öğretmenlerin okula belli zamanlarda uğramaları nedeniyle imza eksiklerinin olması</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Courier New" panose="02070309020205020404" pitchFamily="49" charset="0"/>
                        </a:rPr>
                        <a:t>Sanal ders yoklamaları öğretmenler tarafından imzalanarak dosyalara eklenmiştir. </a:t>
                      </a:r>
                      <a:br>
                        <a:rPr lang="tr-TR" sz="600" b="0" i="0" u="none" strike="noStrike">
                          <a:solidFill>
                            <a:srgbClr val="000000"/>
                          </a:solidFill>
                          <a:effectLst/>
                          <a:latin typeface="Courier New" panose="02070309020205020404" pitchFamily="49" charset="0"/>
                        </a:rPr>
                      </a:br>
                      <a:r>
                        <a:rPr lang="tr-TR" sz="600" b="0" i="0" u="none" strike="noStrike">
                          <a:solidFill>
                            <a:srgbClr val="000000"/>
                          </a:solidFill>
                          <a:effectLst/>
                          <a:latin typeface="Courier New" panose="02070309020205020404" pitchFamily="49" charset="0"/>
                        </a:rPr>
                        <a:t>Bundan sonra dersler teams üzerinden sistemden yoklama alma şeklinde yapılmaktadır. Öğretmenler yalnızca sistemden alınan evrakı imzalayıp onaylamış kabul edilecektir.</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alibri" panose="020F0502020204030204" pitchFamily="34" charset="0"/>
                        </a:rPr>
                        <a:t>2</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ourier New" panose="02070309020205020404" pitchFamily="49" charset="0"/>
                        </a:rPr>
                        <a:t>M.ALİ PAKALIN HOT</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alibri" panose="020F0502020204030204" pitchFamily="34" charset="0"/>
                        </a:rPr>
                        <a:t>16.06.2020</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ourier New" panose="02070309020205020404" pitchFamily="49" charset="0"/>
                        </a:rPr>
                        <a:t>14.09.2020</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ourier New" panose="02070309020205020404" pitchFamily="49" charset="0"/>
                        </a:rPr>
                        <a:t>14.09.2020</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600" b="0" i="0" u="none" strike="noStrike">
                          <a:solidFill>
                            <a:srgbClr val="000000"/>
                          </a:solidFill>
                          <a:effectLst/>
                          <a:latin typeface="Calibri" panose="020F0502020204030204" pitchFamily="34" charset="0"/>
                        </a:rPr>
                        <a:t> </a:t>
                      </a:r>
                    </a:p>
                  </a:txBody>
                  <a:tcPr marL="4130" marR="4130" marT="41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kern="1200" dirty="0" smtClean="0">
                          <a:solidFill>
                            <a:srgbClr val="000000"/>
                          </a:solidFill>
                          <a:effectLst/>
                          <a:latin typeface="Calibri" panose="020F0502020204030204" pitchFamily="34" charset="0"/>
                          <a:ea typeface="+mn-ea"/>
                          <a:cs typeface="+mn-cs"/>
                        </a:rPr>
                        <a:t>KAPALI</a:t>
                      </a:r>
                      <a:endParaRPr lang="tr-TR" sz="800" b="1" i="0" u="none" strike="noStrike" kern="1200" dirty="0">
                        <a:solidFill>
                          <a:srgbClr val="000000"/>
                        </a:solidFill>
                        <a:effectLst/>
                        <a:latin typeface="Calibri" panose="020F0502020204030204" pitchFamily="34" charset="0"/>
                        <a:ea typeface="+mn-ea"/>
                        <a:cs typeface="+mn-cs"/>
                      </a:endParaRPr>
                    </a:p>
                  </a:txBody>
                  <a:tcPr marL="4130" marR="4130" marT="413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00"/>
                    </a:solidFill>
                  </a:tcPr>
                </a:tc>
                <a:extLst>
                  <a:ext uri="{0D108BD9-81ED-4DB2-BD59-A6C34878D82A}">
                    <a16:rowId xmlns:a16="http://schemas.microsoft.com/office/drawing/2014/main" val="948865"/>
                  </a:ext>
                </a:extLst>
              </a:tr>
              <a:tr h="1299872">
                <a:tc>
                  <a:txBody>
                    <a:bodyPr/>
                    <a:lstStyle/>
                    <a:p>
                      <a:pPr algn="ctr" fontAlgn="ctr"/>
                      <a:r>
                        <a:rPr lang="tr-TR" sz="600" b="1" i="0" u="none" strike="noStrike" dirty="0">
                          <a:solidFill>
                            <a:srgbClr val="000000"/>
                          </a:solidFill>
                          <a:effectLst/>
                          <a:latin typeface="Calibri" panose="020F0502020204030204" pitchFamily="34" charset="0"/>
                        </a:rPr>
                        <a:t>PX20-04</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dirty="0">
                          <a:solidFill>
                            <a:srgbClr val="000000"/>
                          </a:solidFill>
                          <a:effectLst/>
                          <a:latin typeface="Courier New" panose="02070309020205020404" pitchFamily="49" charset="0"/>
                        </a:rPr>
                        <a:t>SHGM- UHU DENETİMİ</a:t>
                      </a:r>
                      <a:br>
                        <a:rPr lang="tr-TR" sz="900" b="0" i="0" u="none" strike="noStrike" dirty="0">
                          <a:solidFill>
                            <a:srgbClr val="000000"/>
                          </a:solidFill>
                          <a:effectLst/>
                          <a:latin typeface="Courier New" panose="02070309020205020404" pitchFamily="49" charset="0"/>
                        </a:rPr>
                      </a:br>
                      <a:r>
                        <a:rPr lang="tr-TR" sz="900" b="0" i="0" u="none" strike="noStrike" dirty="0" err="1">
                          <a:solidFill>
                            <a:srgbClr val="000000"/>
                          </a:solidFill>
                          <a:effectLst/>
                          <a:latin typeface="Courier New" panose="02070309020205020404" pitchFamily="49" charset="0"/>
                        </a:rPr>
                        <a:t>Uçus</a:t>
                      </a:r>
                      <a:r>
                        <a:rPr lang="tr-TR" sz="900" b="0" i="0" u="none" strike="noStrike" dirty="0">
                          <a:solidFill>
                            <a:srgbClr val="000000"/>
                          </a:solidFill>
                          <a:effectLst/>
                          <a:latin typeface="Courier New" panose="02070309020205020404" pitchFamily="49" charset="0"/>
                        </a:rPr>
                        <a:t> Harekat Uzmanı El Kitabı'nın denetim esnasında</a:t>
                      </a:r>
                      <a:br>
                        <a:rPr lang="tr-TR" sz="900" b="0" i="0" u="none" strike="noStrike" dirty="0">
                          <a:solidFill>
                            <a:srgbClr val="000000"/>
                          </a:solidFill>
                          <a:effectLst/>
                          <a:latin typeface="Courier New" panose="02070309020205020404" pitchFamily="49" charset="0"/>
                        </a:rPr>
                      </a:br>
                      <a:r>
                        <a:rPr lang="tr-TR" sz="900" b="0" i="0" u="none" strike="noStrike" dirty="0">
                          <a:solidFill>
                            <a:srgbClr val="000000"/>
                          </a:solidFill>
                          <a:effectLst/>
                          <a:latin typeface="Courier New" panose="02070309020205020404" pitchFamily="49" charset="0"/>
                        </a:rPr>
                        <a:t>belirtilen hususlar </a:t>
                      </a:r>
                      <a:r>
                        <a:rPr lang="tr-TR" sz="900" b="0" i="0" u="none" strike="noStrike" dirty="0" err="1">
                          <a:solidFill>
                            <a:srgbClr val="000000"/>
                          </a:solidFill>
                          <a:effectLst/>
                          <a:latin typeface="Courier New" panose="02070309020205020404" pitchFamily="49" charset="0"/>
                        </a:rPr>
                        <a:t>dogrultusunda</a:t>
                      </a:r>
                      <a:r>
                        <a:rPr lang="tr-TR" sz="900" b="0" i="0" u="none" strike="noStrike" dirty="0">
                          <a:solidFill>
                            <a:srgbClr val="000000"/>
                          </a:solidFill>
                          <a:effectLst/>
                          <a:latin typeface="Courier New" panose="02070309020205020404" pitchFamily="49" charset="0"/>
                        </a:rPr>
                        <a:t> yeniden düzenlenmesi</a:t>
                      </a:r>
                      <a:br>
                        <a:rPr lang="tr-TR" sz="900" b="0" i="0" u="none" strike="noStrike" dirty="0">
                          <a:solidFill>
                            <a:srgbClr val="000000"/>
                          </a:solidFill>
                          <a:effectLst/>
                          <a:latin typeface="Courier New" panose="02070309020205020404" pitchFamily="49" charset="0"/>
                        </a:rPr>
                      </a:br>
                      <a:r>
                        <a:rPr lang="tr-TR" sz="900" b="0" i="0" u="none" strike="noStrike" dirty="0">
                          <a:solidFill>
                            <a:srgbClr val="000000"/>
                          </a:solidFill>
                          <a:effectLst/>
                          <a:latin typeface="Courier New" panose="02070309020205020404" pitchFamily="49" charset="0"/>
                        </a:rPr>
                        <a:t>gerekmektedir.</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dirty="0">
                          <a:solidFill>
                            <a:srgbClr val="000000"/>
                          </a:solidFill>
                          <a:effectLst/>
                          <a:latin typeface="Courier New" panose="02070309020205020404" pitchFamily="49" charset="0"/>
                        </a:rPr>
                        <a:t>Taslak </a:t>
                      </a:r>
                      <a:r>
                        <a:rPr lang="tr-TR" sz="600" b="0" i="0" u="none" strike="noStrike" dirty="0" err="1">
                          <a:solidFill>
                            <a:srgbClr val="000000"/>
                          </a:solidFill>
                          <a:effectLst/>
                          <a:latin typeface="Courier New" panose="02070309020205020404" pitchFamily="49" charset="0"/>
                        </a:rPr>
                        <a:t>Uçus</a:t>
                      </a:r>
                      <a:r>
                        <a:rPr lang="tr-TR" sz="600" b="0" i="0" u="none" strike="noStrike" dirty="0">
                          <a:solidFill>
                            <a:srgbClr val="000000"/>
                          </a:solidFill>
                          <a:effectLst/>
                          <a:latin typeface="Courier New" panose="02070309020205020404" pitchFamily="49" charset="0"/>
                        </a:rPr>
                        <a:t> Harekat Uzmanı Lisans </a:t>
                      </a:r>
                      <a:r>
                        <a:rPr lang="tr-TR" sz="600" b="0" i="0" u="none" strike="noStrike" dirty="0" err="1">
                          <a:solidFill>
                            <a:srgbClr val="000000"/>
                          </a:solidFill>
                          <a:effectLst/>
                          <a:latin typeface="Courier New" panose="02070309020205020404" pitchFamily="49" charset="0"/>
                        </a:rPr>
                        <a:t>Yönetmeligi</a:t>
                      </a:r>
                      <a:r>
                        <a:rPr lang="tr-TR" sz="600" b="0" i="0" u="none" strike="noStrike" dirty="0">
                          <a:solidFill>
                            <a:srgbClr val="000000"/>
                          </a:solidFill>
                          <a:effectLst/>
                          <a:latin typeface="Courier New" panose="02070309020205020404" pitchFamily="49" charset="0"/>
                        </a:rPr>
                        <a:t>(SHY-UHU) yayınlandıktan sonra SHGM personeli ile yapılan</a:t>
                      </a:r>
                      <a:br>
                        <a:rPr lang="tr-TR" sz="600" b="0" i="0" u="none" strike="noStrike" dirty="0">
                          <a:solidFill>
                            <a:srgbClr val="000000"/>
                          </a:solidFill>
                          <a:effectLst/>
                          <a:latin typeface="Courier New" panose="02070309020205020404" pitchFamily="49" charset="0"/>
                        </a:rPr>
                      </a:br>
                      <a:r>
                        <a:rPr lang="tr-TR" sz="600" b="0" i="0" u="none" strike="noStrike" dirty="0">
                          <a:solidFill>
                            <a:srgbClr val="000000"/>
                          </a:solidFill>
                          <a:effectLst/>
                          <a:latin typeface="Courier New" panose="02070309020205020404" pitchFamily="49" charset="0"/>
                        </a:rPr>
                        <a:t>sözlü </a:t>
                      </a:r>
                      <a:r>
                        <a:rPr lang="tr-TR" sz="600" b="0" i="0" u="none" strike="noStrike" dirty="0" err="1">
                          <a:solidFill>
                            <a:srgbClr val="000000"/>
                          </a:solidFill>
                          <a:effectLst/>
                          <a:latin typeface="Courier New" panose="02070309020205020404" pitchFamily="49" charset="0"/>
                        </a:rPr>
                        <a:t>görüsmede</a:t>
                      </a:r>
                      <a:r>
                        <a:rPr lang="tr-TR" sz="600" b="0" i="0" u="none" strike="noStrike" dirty="0">
                          <a:solidFill>
                            <a:srgbClr val="000000"/>
                          </a:solidFill>
                          <a:effectLst/>
                          <a:latin typeface="Courier New" panose="02070309020205020404" pitchFamily="49" charset="0"/>
                        </a:rPr>
                        <a:t> yetki onay tarihimize kadar </a:t>
                      </a:r>
                      <a:r>
                        <a:rPr lang="tr-TR" sz="600" b="0" i="0" u="none" strike="noStrike" dirty="0" err="1">
                          <a:solidFill>
                            <a:srgbClr val="000000"/>
                          </a:solidFill>
                          <a:effectLst/>
                          <a:latin typeface="Courier New" panose="02070309020205020404" pitchFamily="49" charset="0"/>
                        </a:rPr>
                        <a:t>taslagın</a:t>
                      </a:r>
                      <a:r>
                        <a:rPr lang="tr-TR" sz="600" b="0" i="0" u="none" strike="noStrike" dirty="0">
                          <a:solidFill>
                            <a:srgbClr val="000000"/>
                          </a:solidFill>
                          <a:effectLst/>
                          <a:latin typeface="Courier New" panose="02070309020205020404" pitchFamily="49" charset="0"/>
                        </a:rPr>
                        <a:t> onaylanarak </a:t>
                      </a:r>
                      <a:r>
                        <a:rPr lang="tr-TR" sz="600" b="0" i="0" u="none" strike="noStrike" dirty="0" err="1">
                          <a:solidFill>
                            <a:srgbClr val="000000"/>
                          </a:solidFill>
                          <a:effectLst/>
                          <a:latin typeface="Courier New" panose="02070309020205020404" pitchFamily="49" charset="0"/>
                        </a:rPr>
                        <a:t>yürürlüge</a:t>
                      </a:r>
                      <a:r>
                        <a:rPr lang="tr-TR" sz="600" b="0" i="0" u="none" strike="noStrike" dirty="0">
                          <a:solidFill>
                            <a:srgbClr val="000000"/>
                          </a:solidFill>
                          <a:effectLst/>
                          <a:latin typeface="Courier New" panose="02070309020205020404" pitchFamily="49" charset="0"/>
                        </a:rPr>
                        <a:t> </a:t>
                      </a:r>
                      <a:r>
                        <a:rPr lang="tr-TR" sz="600" b="0" i="0" u="none" strike="noStrike" dirty="0" err="1">
                          <a:solidFill>
                            <a:srgbClr val="000000"/>
                          </a:solidFill>
                          <a:effectLst/>
                          <a:latin typeface="Courier New" panose="02070309020205020404" pitchFamily="49" charset="0"/>
                        </a:rPr>
                        <a:t>girecegi</a:t>
                      </a:r>
                      <a:r>
                        <a:rPr lang="tr-TR" sz="600" b="0" i="0" u="none" strike="noStrike" dirty="0">
                          <a:solidFill>
                            <a:srgbClr val="000000"/>
                          </a:solidFill>
                          <a:effectLst/>
                          <a:latin typeface="Courier New" panose="02070309020205020404" pitchFamily="49" charset="0"/>
                        </a:rPr>
                        <a:t> öngörülerek, iki kez</a:t>
                      </a:r>
                      <a:br>
                        <a:rPr lang="tr-TR" sz="600" b="0" i="0" u="none" strike="noStrike" dirty="0">
                          <a:solidFill>
                            <a:srgbClr val="000000"/>
                          </a:solidFill>
                          <a:effectLst/>
                          <a:latin typeface="Courier New" panose="02070309020205020404" pitchFamily="49" charset="0"/>
                        </a:rPr>
                      </a:br>
                      <a:r>
                        <a:rPr lang="tr-TR" sz="600" b="0" i="0" u="none" strike="noStrike" dirty="0">
                          <a:solidFill>
                            <a:srgbClr val="000000"/>
                          </a:solidFill>
                          <a:effectLst/>
                          <a:latin typeface="Courier New" panose="02070309020205020404" pitchFamily="49" charset="0"/>
                        </a:rPr>
                        <a:t>is/</a:t>
                      </a:r>
                      <a:r>
                        <a:rPr lang="tr-TR" sz="600" b="0" i="0" u="none" strike="noStrike" dirty="0" err="1">
                          <a:solidFill>
                            <a:srgbClr val="000000"/>
                          </a:solidFill>
                          <a:effectLst/>
                          <a:latin typeface="Courier New" panose="02070309020205020404" pitchFamily="49" charset="0"/>
                        </a:rPr>
                        <a:t>islem</a:t>
                      </a:r>
                      <a:r>
                        <a:rPr lang="tr-TR" sz="600" b="0" i="0" u="none" strike="noStrike" dirty="0">
                          <a:solidFill>
                            <a:srgbClr val="000000"/>
                          </a:solidFill>
                          <a:effectLst/>
                          <a:latin typeface="Courier New" panose="02070309020205020404" pitchFamily="49" charset="0"/>
                        </a:rPr>
                        <a:t> yapılmaması için taslak Ek-2 UÇUS HAREKÂT UZMANI EGITIMI EL KITABI (DEEK) </a:t>
                      </a:r>
                      <a:r>
                        <a:rPr lang="tr-TR" sz="600" b="0" i="0" u="none" strike="noStrike" dirty="0" err="1">
                          <a:solidFill>
                            <a:srgbClr val="000000"/>
                          </a:solidFill>
                          <a:effectLst/>
                          <a:latin typeface="Courier New" panose="02070309020205020404" pitchFamily="49" charset="0"/>
                        </a:rPr>
                        <a:t>içerigine</a:t>
                      </a:r>
                      <a:r>
                        <a:rPr lang="tr-TR" sz="600" b="0" i="0" u="none" strike="noStrike" dirty="0">
                          <a:solidFill>
                            <a:srgbClr val="000000"/>
                          </a:solidFill>
                          <a:effectLst/>
                          <a:latin typeface="Courier New" panose="02070309020205020404" pitchFamily="49" charset="0"/>
                        </a:rPr>
                        <a:t> göre</a:t>
                      </a:r>
                      <a:br>
                        <a:rPr lang="tr-TR" sz="600" b="0" i="0" u="none" strike="noStrike" dirty="0">
                          <a:solidFill>
                            <a:srgbClr val="000000"/>
                          </a:solidFill>
                          <a:effectLst/>
                          <a:latin typeface="Courier New" panose="02070309020205020404" pitchFamily="49" charset="0"/>
                        </a:rPr>
                      </a:br>
                      <a:r>
                        <a:rPr lang="tr-TR" sz="600" b="0" i="0" u="none" strike="noStrike" dirty="0" err="1">
                          <a:solidFill>
                            <a:srgbClr val="000000"/>
                          </a:solidFill>
                          <a:effectLst/>
                          <a:latin typeface="Courier New" panose="02070309020205020404" pitchFamily="49" charset="0"/>
                        </a:rPr>
                        <a:t>hazırlanmıstır</a:t>
                      </a:r>
                      <a:r>
                        <a:rPr lang="tr-TR" sz="600" b="0" i="0" u="none" strike="noStrike" dirty="0">
                          <a:solidFill>
                            <a:srgbClr val="000000"/>
                          </a:solidFill>
                          <a:effectLst/>
                          <a:latin typeface="Courier New" panose="02070309020205020404" pitchFamily="49" charset="0"/>
                        </a:rPr>
                        <a:t>.</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Courier New" panose="02070309020205020404" pitchFamily="49" charset="0"/>
                        </a:rPr>
                        <a:t>SHY-UHU ek-2 ye göre DEEK 20.07.2020 rev:00 tekrar hazırlanarak shgm ye sunulmuştur.</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ourier New" panose="02070309020205020404" pitchFamily="49" charset="0"/>
                        </a:rPr>
                        <a:t>2</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ourier New" panose="02070309020205020404" pitchFamily="49" charset="0"/>
                        </a:rPr>
                        <a:t>D.BAL</a:t>
                      </a:r>
                      <a:br>
                        <a:rPr lang="tr-TR" sz="600" b="0" i="0" u="none" strike="noStrike">
                          <a:solidFill>
                            <a:srgbClr val="000000"/>
                          </a:solidFill>
                          <a:effectLst/>
                          <a:latin typeface="Courier New" panose="02070309020205020404" pitchFamily="49" charset="0"/>
                        </a:rPr>
                      </a:br>
                      <a:r>
                        <a:rPr lang="tr-TR" sz="600" b="0" i="0" u="none" strike="noStrike">
                          <a:solidFill>
                            <a:srgbClr val="000000"/>
                          </a:solidFill>
                          <a:effectLst/>
                          <a:latin typeface="Courier New" panose="02070309020205020404" pitchFamily="49" charset="0"/>
                        </a:rPr>
                        <a:t>UHU EĞT. MD</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alibri" panose="020F0502020204030204" pitchFamily="34" charset="0"/>
                        </a:rPr>
                        <a:t>13.07.2020</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ourier New" panose="02070309020205020404" pitchFamily="49" charset="0"/>
                        </a:rPr>
                        <a:t>11.10.2020</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ourier New" panose="02070309020205020404" pitchFamily="49" charset="0"/>
                        </a:rPr>
                        <a:t>18.08.2020</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Calibri" panose="020F0502020204030204" pitchFamily="34" charset="0"/>
                        </a:rPr>
                        <a:t>OK</a:t>
                      </a:r>
                      <a:br>
                        <a:rPr lang="tr-TR" sz="500" b="0" i="0" u="none" strike="noStrike">
                          <a:solidFill>
                            <a:srgbClr val="000000"/>
                          </a:solidFill>
                          <a:effectLst/>
                          <a:latin typeface="Calibri" panose="020F0502020204030204" pitchFamily="34" charset="0"/>
                        </a:rPr>
                      </a:br>
                      <a:r>
                        <a:rPr lang="tr-TR" sz="500" b="0" i="0" u="none" strike="noStrike">
                          <a:solidFill>
                            <a:srgbClr val="000000"/>
                          </a:solidFill>
                          <a:effectLst/>
                          <a:latin typeface="Calibri" panose="020F0502020204030204" pitchFamily="34" charset="0"/>
                        </a:rPr>
                        <a:t>1.12 de yer alan "İşletme el kitabı.." ifadesinin kaldırılması</a:t>
                      </a:r>
                      <a:br>
                        <a:rPr lang="tr-TR" sz="500" b="0" i="0" u="none" strike="noStrike">
                          <a:solidFill>
                            <a:srgbClr val="000000"/>
                          </a:solidFill>
                          <a:effectLst/>
                          <a:latin typeface="Calibri" panose="020F0502020204030204" pitchFamily="34" charset="0"/>
                        </a:rPr>
                      </a:br>
                      <a:r>
                        <a:rPr lang="tr-TR" sz="500" b="0" i="0" u="none" strike="noStrike">
                          <a:solidFill>
                            <a:srgbClr val="000000"/>
                          </a:solidFill>
                          <a:effectLst/>
                          <a:latin typeface="Calibri" panose="020F0502020204030204" pitchFamily="34" charset="0"/>
                        </a:rPr>
                        <a:t>-1.13'te yer alan ancak el kitabı içerisinde geçmeyen kısaltmaların kaldırılması, başlıkta "tanımlar ve kısaltlar" yazmasına rağmen 1.13'te bulunmayan tanımlamaların eklenmesi</a:t>
                      </a:r>
                      <a:br>
                        <a:rPr lang="tr-TR" sz="500" b="0" i="0" u="none" strike="noStrike">
                          <a:solidFill>
                            <a:srgbClr val="000000"/>
                          </a:solidFill>
                          <a:effectLst/>
                          <a:latin typeface="Calibri" panose="020F0502020204030204" pitchFamily="34" charset="0"/>
                        </a:rPr>
                      </a:br>
                      <a:r>
                        <a:rPr lang="tr-TR" sz="500" b="0" i="0" u="none" strike="noStrike">
                          <a:solidFill>
                            <a:srgbClr val="000000"/>
                          </a:solidFill>
                          <a:effectLst/>
                          <a:latin typeface="Calibri" panose="020F0502020204030204" pitchFamily="34" charset="0"/>
                        </a:rPr>
                        <a:t>-4.1.1 Uyumluluk izleme eğitimi içerisinde geçen ATO ifadelerinin kaldırılması gerekmektedir.</a:t>
                      </a:r>
                    </a:p>
                  </a:txBody>
                  <a:tcPr marL="4130" marR="4130" marT="41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dirty="0">
                          <a:solidFill>
                            <a:srgbClr val="000000"/>
                          </a:solidFill>
                          <a:effectLst/>
                          <a:latin typeface="Calibri" panose="020F0502020204030204" pitchFamily="34" charset="0"/>
                        </a:rPr>
                        <a:t>KAPALI</a:t>
                      </a:r>
                    </a:p>
                  </a:txBody>
                  <a:tcPr marL="4130" marR="4130" marT="413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00"/>
                    </a:solidFill>
                  </a:tcPr>
                </a:tc>
                <a:extLst>
                  <a:ext uri="{0D108BD9-81ED-4DB2-BD59-A6C34878D82A}">
                    <a16:rowId xmlns:a16="http://schemas.microsoft.com/office/drawing/2014/main" val="1138056343"/>
                  </a:ext>
                </a:extLst>
              </a:tr>
            </a:tbl>
          </a:graphicData>
        </a:graphic>
      </p:graphicFrame>
    </p:spTree>
    <p:extLst>
      <p:ext uri="{BB962C8B-B14F-4D97-AF65-F5344CB8AC3E}">
        <p14:creationId xmlns:p14="http://schemas.microsoft.com/office/powerpoint/2010/main" val="36559832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229600" cy="418058"/>
          </a:xfrm>
        </p:spPr>
        <p:txBody>
          <a:bodyPr>
            <a:normAutofit fontScale="90000"/>
          </a:bodyPr>
          <a:lstStyle/>
          <a:p>
            <a:r>
              <a:rPr lang="tr-TR" sz="3200" b="1" dirty="0">
                <a:solidFill>
                  <a:srgbClr val="FF0000"/>
                </a:solidFill>
                <a:effectLst>
                  <a:outerShdw blurRad="38100" dist="38100" dir="2700000" algn="tl">
                    <a:srgbClr val="000000">
                      <a:alpha val="43137"/>
                    </a:srgbClr>
                  </a:outerShdw>
                </a:effectLst>
                <a:latin typeface="+mn-lt"/>
                <a:ea typeface="+mn-ea"/>
                <a:cs typeface="+mn-cs"/>
              </a:rPr>
              <a:t>DENETİM BULGULARI</a:t>
            </a:r>
            <a:endParaRPr lang="tr-TR" sz="3200" b="1" dirty="0">
              <a:solidFill>
                <a:srgbClr val="FF0000"/>
              </a:solidFill>
              <a:effectLst>
                <a:outerShdw blurRad="38100" dist="38100" dir="2700000" algn="tl">
                  <a:srgbClr val="000000">
                    <a:alpha val="43137"/>
                  </a:srgbClr>
                </a:outerShdw>
              </a:effectLst>
              <a:latin typeface="+mn-lt"/>
              <a:ea typeface="+mn-ea"/>
              <a:cs typeface="+mn-cs"/>
            </a:endParaRPr>
          </a:p>
        </p:txBody>
      </p:sp>
      <p:sp>
        <p:nvSpPr>
          <p:cNvPr id="4" name="Slayt Numarası Yer Tutucusu 3"/>
          <p:cNvSpPr>
            <a:spLocks noGrp="1"/>
          </p:cNvSpPr>
          <p:nvPr>
            <p:ph type="sldNum" sz="quarter" idx="12"/>
          </p:nvPr>
        </p:nvSpPr>
        <p:spPr/>
        <p:txBody>
          <a:bodyPr/>
          <a:lstStyle/>
          <a:p>
            <a:fld id="{439F893C-C32F-4835-A1E5-850973405C58}" type="slidenum">
              <a:rPr lang="tr-TR" smtClean="0"/>
              <a:t>19</a:t>
            </a:fld>
            <a:endParaRPr lang="tr-TR"/>
          </a:p>
        </p:txBody>
      </p:sp>
      <p:graphicFrame>
        <p:nvGraphicFramePr>
          <p:cNvPr id="3" name="İçerik Yer Tutucusu 2"/>
          <p:cNvGraphicFramePr>
            <a:graphicFrameLocks noGrp="1"/>
          </p:cNvGraphicFramePr>
          <p:nvPr>
            <p:ph idx="1"/>
            <p:extLst>
              <p:ext uri="{D42A27DB-BD31-4B8C-83A1-F6EECF244321}">
                <p14:modId xmlns:p14="http://schemas.microsoft.com/office/powerpoint/2010/main" val="3713692016"/>
              </p:ext>
            </p:extLst>
          </p:nvPr>
        </p:nvGraphicFramePr>
        <p:xfrm>
          <a:off x="251518" y="836712"/>
          <a:ext cx="8568953" cy="5760640"/>
        </p:xfrm>
        <a:graphic>
          <a:graphicData uri="http://schemas.openxmlformats.org/drawingml/2006/table">
            <a:tbl>
              <a:tblPr/>
              <a:tblGrid>
                <a:gridCol w="545425">
                  <a:extLst>
                    <a:ext uri="{9D8B030D-6E8A-4147-A177-3AD203B41FA5}">
                      <a16:colId xmlns:a16="http://schemas.microsoft.com/office/drawing/2014/main" val="2609020092"/>
                    </a:ext>
                  </a:extLst>
                </a:gridCol>
                <a:gridCol w="1432488">
                  <a:extLst>
                    <a:ext uri="{9D8B030D-6E8A-4147-A177-3AD203B41FA5}">
                      <a16:colId xmlns:a16="http://schemas.microsoft.com/office/drawing/2014/main" val="2558607613"/>
                    </a:ext>
                  </a:extLst>
                </a:gridCol>
                <a:gridCol w="1462455">
                  <a:extLst>
                    <a:ext uri="{9D8B030D-6E8A-4147-A177-3AD203B41FA5}">
                      <a16:colId xmlns:a16="http://schemas.microsoft.com/office/drawing/2014/main" val="1622816339"/>
                    </a:ext>
                  </a:extLst>
                </a:gridCol>
                <a:gridCol w="1502414">
                  <a:extLst>
                    <a:ext uri="{9D8B030D-6E8A-4147-A177-3AD203B41FA5}">
                      <a16:colId xmlns:a16="http://schemas.microsoft.com/office/drawing/2014/main" val="1564595983"/>
                    </a:ext>
                  </a:extLst>
                </a:gridCol>
                <a:gridCol w="287696">
                  <a:extLst>
                    <a:ext uri="{9D8B030D-6E8A-4147-A177-3AD203B41FA5}">
                      <a16:colId xmlns:a16="http://schemas.microsoft.com/office/drawing/2014/main" val="1763922838"/>
                    </a:ext>
                  </a:extLst>
                </a:gridCol>
                <a:gridCol w="497475">
                  <a:extLst>
                    <a:ext uri="{9D8B030D-6E8A-4147-A177-3AD203B41FA5}">
                      <a16:colId xmlns:a16="http://schemas.microsoft.com/office/drawing/2014/main" val="1900617373"/>
                    </a:ext>
                  </a:extLst>
                </a:gridCol>
                <a:gridCol w="551418">
                  <a:extLst>
                    <a:ext uri="{9D8B030D-6E8A-4147-A177-3AD203B41FA5}">
                      <a16:colId xmlns:a16="http://schemas.microsoft.com/office/drawing/2014/main" val="117772030"/>
                    </a:ext>
                  </a:extLst>
                </a:gridCol>
                <a:gridCol w="497475">
                  <a:extLst>
                    <a:ext uri="{9D8B030D-6E8A-4147-A177-3AD203B41FA5}">
                      <a16:colId xmlns:a16="http://schemas.microsoft.com/office/drawing/2014/main" val="1840717305"/>
                    </a:ext>
                  </a:extLst>
                </a:gridCol>
                <a:gridCol w="503468">
                  <a:extLst>
                    <a:ext uri="{9D8B030D-6E8A-4147-A177-3AD203B41FA5}">
                      <a16:colId xmlns:a16="http://schemas.microsoft.com/office/drawing/2014/main" val="762086817"/>
                    </a:ext>
                  </a:extLst>
                </a:gridCol>
                <a:gridCol w="905045">
                  <a:extLst>
                    <a:ext uri="{9D8B030D-6E8A-4147-A177-3AD203B41FA5}">
                      <a16:colId xmlns:a16="http://schemas.microsoft.com/office/drawing/2014/main" val="2638713223"/>
                    </a:ext>
                  </a:extLst>
                </a:gridCol>
                <a:gridCol w="383594">
                  <a:extLst>
                    <a:ext uri="{9D8B030D-6E8A-4147-A177-3AD203B41FA5}">
                      <a16:colId xmlns:a16="http://schemas.microsoft.com/office/drawing/2014/main" val="945760723"/>
                    </a:ext>
                  </a:extLst>
                </a:gridCol>
              </a:tblGrid>
              <a:tr h="309957">
                <a:tc>
                  <a:txBody>
                    <a:bodyPr/>
                    <a:lstStyle/>
                    <a:p>
                      <a:pPr algn="ctr" fontAlgn="ctr"/>
                      <a:r>
                        <a:rPr lang="tr-TR" sz="600" b="1" i="0" u="none" strike="noStrike">
                          <a:solidFill>
                            <a:srgbClr val="000000"/>
                          </a:solidFill>
                          <a:effectLst/>
                          <a:latin typeface="Calibri" panose="020F0502020204030204" pitchFamily="34" charset="0"/>
                        </a:rPr>
                        <a:t>DÖF No</a:t>
                      </a:r>
                      <a:br>
                        <a:rPr lang="tr-TR" sz="600" b="1" i="0" u="none" strike="noStrike">
                          <a:solidFill>
                            <a:srgbClr val="000000"/>
                          </a:solidFill>
                          <a:effectLst/>
                          <a:latin typeface="Calibri" panose="020F0502020204030204" pitchFamily="34" charset="0"/>
                        </a:rPr>
                      </a:br>
                      <a:r>
                        <a:rPr lang="tr-TR" sz="600" b="1" i="0" u="none" strike="noStrike">
                          <a:solidFill>
                            <a:srgbClr val="000000"/>
                          </a:solidFill>
                          <a:effectLst/>
                          <a:latin typeface="Calibri" panose="020F0502020204030204" pitchFamily="34" charset="0"/>
                        </a:rPr>
                        <a:t>(CPA No)</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tr-TR" sz="600" b="1" i="0" u="none" strike="noStrike">
                          <a:solidFill>
                            <a:srgbClr val="000000"/>
                          </a:solidFill>
                          <a:effectLst/>
                          <a:latin typeface="Calibri" panose="020F0502020204030204" pitchFamily="34" charset="0"/>
                        </a:rPr>
                        <a:t>Uygunsuzluğun Tanımı</a:t>
                      </a:r>
                      <a:br>
                        <a:rPr lang="tr-TR" sz="600" b="1" i="0" u="none" strike="noStrike">
                          <a:solidFill>
                            <a:srgbClr val="000000"/>
                          </a:solidFill>
                          <a:effectLst/>
                          <a:latin typeface="Calibri" panose="020F0502020204030204" pitchFamily="34" charset="0"/>
                        </a:rPr>
                      </a:br>
                      <a:r>
                        <a:rPr lang="tr-TR" sz="600" b="1" i="0" u="none" strike="noStrike">
                          <a:solidFill>
                            <a:srgbClr val="000000"/>
                          </a:solidFill>
                          <a:effectLst/>
                          <a:latin typeface="Calibri" panose="020F0502020204030204" pitchFamily="34" charset="0"/>
                        </a:rPr>
                        <a:t>(Incompliance Descripiton)</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tr-TR" sz="600" b="1" i="0" u="none" strike="noStrike">
                          <a:solidFill>
                            <a:srgbClr val="000000"/>
                          </a:solidFill>
                          <a:effectLst/>
                          <a:latin typeface="Calibri" panose="020F0502020204030204" pitchFamily="34" charset="0"/>
                        </a:rPr>
                        <a:t>Uygunsuzluğa yönelik yapılan kök-neden analizi </a:t>
                      </a:r>
                      <a:br>
                        <a:rPr lang="tr-TR" sz="600" b="1" i="0" u="none" strike="noStrike">
                          <a:solidFill>
                            <a:srgbClr val="000000"/>
                          </a:solidFill>
                          <a:effectLst/>
                          <a:latin typeface="Calibri" panose="020F0502020204030204" pitchFamily="34" charset="0"/>
                        </a:rPr>
                      </a:br>
                      <a:r>
                        <a:rPr lang="tr-TR" sz="600" b="1" i="0" u="none" strike="noStrike">
                          <a:solidFill>
                            <a:srgbClr val="000000"/>
                          </a:solidFill>
                          <a:effectLst/>
                          <a:latin typeface="Calibri" panose="020F0502020204030204" pitchFamily="34" charset="0"/>
                        </a:rPr>
                        <a:t>(Root-cause analysis for non-compliance)</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tr-TR" sz="600" b="1" i="0" u="none" strike="noStrike">
                          <a:solidFill>
                            <a:srgbClr val="000000"/>
                          </a:solidFill>
                          <a:effectLst/>
                          <a:latin typeface="Calibri" panose="020F0502020204030204" pitchFamily="34" charset="0"/>
                        </a:rPr>
                        <a:t>Düzeltici ve Önleyici Faaliyet</a:t>
                      </a:r>
                      <a:br>
                        <a:rPr lang="tr-TR" sz="600" b="1" i="0" u="none" strike="noStrike">
                          <a:solidFill>
                            <a:srgbClr val="000000"/>
                          </a:solidFill>
                          <a:effectLst/>
                          <a:latin typeface="Calibri" panose="020F0502020204030204" pitchFamily="34" charset="0"/>
                        </a:rPr>
                      </a:br>
                      <a:r>
                        <a:rPr lang="tr-TR" sz="600" b="1" i="0" u="none" strike="noStrike">
                          <a:solidFill>
                            <a:srgbClr val="000000"/>
                          </a:solidFill>
                          <a:effectLst/>
                          <a:latin typeface="Calibri" panose="020F0502020204030204" pitchFamily="34" charset="0"/>
                        </a:rPr>
                        <a:t>(Corrective and Preventive Actions)</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tr-TR" sz="600" b="1" i="0" u="none" strike="noStrike">
                          <a:solidFill>
                            <a:srgbClr val="000000"/>
                          </a:solidFill>
                          <a:effectLst/>
                          <a:latin typeface="Calibri" panose="020F0502020204030204" pitchFamily="34" charset="0"/>
                        </a:rPr>
                        <a:t>Seviye</a:t>
                      </a:r>
                      <a:br>
                        <a:rPr lang="tr-TR" sz="600" b="1" i="0" u="none" strike="noStrike">
                          <a:solidFill>
                            <a:srgbClr val="000000"/>
                          </a:solidFill>
                          <a:effectLst/>
                          <a:latin typeface="Calibri" panose="020F0502020204030204" pitchFamily="34" charset="0"/>
                        </a:rPr>
                      </a:br>
                      <a:r>
                        <a:rPr lang="tr-TR" sz="600" b="1" i="0" u="none" strike="noStrike">
                          <a:solidFill>
                            <a:srgbClr val="000000"/>
                          </a:solidFill>
                          <a:effectLst/>
                          <a:latin typeface="Calibri" panose="020F0502020204030204" pitchFamily="34" charset="0"/>
                        </a:rPr>
                        <a:t>Level**</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tr-TR" sz="600" b="1" i="0" u="none" strike="noStrike">
                          <a:solidFill>
                            <a:srgbClr val="000000"/>
                          </a:solidFill>
                          <a:effectLst/>
                          <a:latin typeface="Calibri" panose="020F0502020204030204" pitchFamily="34" charset="0"/>
                        </a:rPr>
                        <a:t>Sorumlusu</a:t>
                      </a:r>
                      <a:br>
                        <a:rPr lang="tr-TR" sz="600" b="1" i="0" u="none" strike="noStrike">
                          <a:solidFill>
                            <a:srgbClr val="000000"/>
                          </a:solidFill>
                          <a:effectLst/>
                          <a:latin typeface="Calibri" panose="020F0502020204030204" pitchFamily="34" charset="0"/>
                        </a:rPr>
                      </a:br>
                      <a:r>
                        <a:rPr lang="tr-TR" sz="600" b="1" i="0" u="none" strike="noStrike">
                          <a:solidFill>
                            <a:srgbClr val="000000"/>
                          </a:solidFill>
                          <a:effectLst/>
                          <a:latin typeface="Calibri" panose="020F0502020204030204" pitchFamily="34" charset="0"/>
                        </a:rPr>
                        <a:t>(Responsible)</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tr-TR" sz="600" b="1" i="0" u="none" strike="noStrike">
                          <a:solidFill>
                            <a:srgbClr val="000000"/>
                          </a:solidFill>
                          <a:effectLst/>
                          <a:latin typeface="Calibri" panose="020F0502020204030204" pitchFamily="34" charset="0"/>
                        </a:rPr>
                        <a:t>Bulgu Tarihi</a:t>
                      </a:r>
                      <a:br>
                        <a:rPr lang="tr-TR" sz="600" b="1" i="0" u="none" strike="noStrike">
                          <a:solidFill>
                            <a:srgbClr val="000000"/>
                          </a:solidFill>
                          <a:effectLst/>
                          <a:latin typeface="Calibri" panose="020F0502020204030204" pitchFamily="34" charset="0"/>
                        </a:rPr>
                      </a:br>
                      <a:r>
                        <a:rPr lang="tr-TR" sz="600" b="1" i="0" u="none" strike="noStrike">
                          <a:solidFill>
                            <a:srgbClr val="000000"/>
                          </a:solidFill>
                          <a:effectLst/>
                          <a:latin typeface="Calibri" panose="020F0502020204030204" pitchFamily="34" charset="0"/>
                        </a:rPr>
                        <a:t>(Start Date)</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tr-TR" sz="600" b="1" i="0" u="none" strike="noStrike">
                          <a:solidFill>
                            <a:srgbClr val="000000"/>
                          </a:solidFill>
                          <a:effectLst/>
                          <a:latin typeface="Calibri" panose="020F0502020204030204" pitchFamily="34" charset="0"/>
                        </a:rPr>
                        <a:t>Tamamlama tarihi</a:t>
                      </a:r>
                      <a:br>
                        <a:rPr lang="tr-TR" sz="600" b="1" i="0" u="none" strike="noStrike">
                          <a:solidFill>
                            <a:srgbClr val="000000"/>
                          </a:solidFill>
                          <a:effectLst/>
                          <a:latin typeface="Calibri" panose="020F0502020204030204" pitchFamily="34" charset="0"/>
                        </a:rPr>
                      </a:br>
                      <a:r>
                        <a:rPr lang="tr-TR" sz="600" b="1" i="0" u="none" strike="noStrike">
                          <a:solidFill>
                            <a:srgbClr val="000000"/>
                          </a:solidFill>
                          <a:effectLst/>
                          <a:latin typeface="Calibri" panose="020F0502020204030204" pitchFamily="34" charset="0"/>
                        </a:rPr>
                        <a:t>(Finish Date)</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tr-TR" sz="600" b="1" i="0" u="none" strike="noStrike">
                          <a:solidFill>
                            <a:srgbClr val="000000"/>
                          </a:solidFill>
                          <a:effectLst/>
                          <a:latin typeface="Calibri" panose="020F0502020204030204" pitchFamily="34" charset="0"/>
                        </a:rPr>
                        <a:t>Kapatma Tarihi</a:t>
                      </a:r>
                      <a:br>
                        <a:rPr lang="tr-TR" sz="600" b="1" i="0" u="none" strike="noStrike">
                          <a:solidFill>
                            <a:srgbClr val="000000"/>
                          </a:solidFill>
                          <a:effectLst/>
                          <a:latin typeface="Calibri" panose="020F0502020204030204" pitchFamily="34" charset="0"/>
                        </a:rPr>
                      </a:br>
                      <a:r>
                        <a:rPr lang="tr-TR" sz="600" b="1" i="0" u="none" strike="noStrike">
                          <a:solidFill>
                            <a:srgbClr val="000000"/>
                          </a:solidFill>
                          <a:effectLst/>
                          <a:latin typeface="Calibri" panose="020F0502020204030204" pitchFamily="34" charset="0"/>
                        </a:rPr>
                        <a:t>(Close Date)</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tr-TR" sz="600" b="1" i="0" u="none" strike="noStrike">
                          <a:solidFill>
                            <a:srgbClr val="000000"/>
                          </a:solidFill>
                          <a:effectLst/>
                          <a:latin typeface="Calibri" panose="020F0502020204030204" pitchFamily="34" charset="0"/>
                        </a:rPr>
                        <a:t>Açıklamalar</a:t>
                      </a:r>
                      <a:r>
                        <a:rPr lang="tr-TR" sz="600" b="0" i="1" u="none" strike="noStrike">
                          <a:solidFill>
                            <a:srgbClr val="000000"/>
                          </a:solidFill>
                          <a:effectLst/>
                          <a:latin typeface="Calibri" panose="020F0502020204030204" pitchFamily="34" charset="0"/>
                        </a:rPr>
                        <a:t> (Remarks)</a:t>
                      </a:r>
                      <a:endParaRPr lang="tr-TR" sz="600" b="1" i="0" u="none" strike="noStrike">
                        <a:solidFill>
                          <a:srgbClr val="000000"/>
                        </a:solidFill>
                        <a:effectLst/>
                        <a:latin typeface="Calibri" panose="020F0502020204030204" pitchFamily="34" charset="0"/>
                      </a:endParaRP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tr-TR" sz="600" b="1" i="0" u="none" strike="noStrike">
                          <a:solidFill>
                            <a:srgbClr val="000000"/>
                          </a:solidFill>
                          <a:effectLst/>
                          <a:latin typeface="Calibri" panose="020F0502020204030204" pitchFamily="34" charset="0"/>
                        </a:rPr>
                        <a:t>DURUM</a:t>
                      </a:r>
                    </a:p>
                  </a:txBody>
                  <a:tcPr marL="4819" marR="4819" marT="481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933235378"/>
                  </a:ext>
                </a:extLst>
              </a:tr>
              <a:tr h="817634">
                <a:tc>
                  <a:txBody>
                    <a:bodyPr/>
                    <a:lstStyle/>
                    <a:p>
                      <a:pPr algn="ctr" fontAlgn="ctr"/>
                      <a:r>
                        <a:rPr lang="tr-TR" sz="600" b="1" i="0" u="none" strike="noStrike">
                          <a:solidFill>
                            <a:srgbClr val="000000"/>
                          </a:solidFill>
                          <a:effectLst/>
                          <a:latin typeface="Calibri" panose="020F0502020204030204" pitchFamily="34" charset="0"/>
                        </a:rPr>
                        <a:t>PX20-05</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dirty="0">
                          <a:solidFill>
                            <a:srgbClr val="000000"/>
                          </a:solidFill>
                          <a:effectLst/>
                          <a:latin typeface="Courier New" panose="02070309020205020404" pitchFamily="49" charset="0"/>
                        </a:rPr>
                        <a:t>SHGM- UHU DENETİMİ</a:t>
                      </a:r>
                      <a:br>
                        <a:rPr lang="tr-TR" sz="700" b="0" i="0" u="none" strike="noStrike" dirty="0">
                          <a:solidFill>
                            <a:srgbClr val="000000"/>
                          </a:solidFill>
                          <a:effectLst/>
                          <a:latin typeface="Courier New" panose="02070309020205020404" pitchFamily="49" charset="0"/>
                        </a:rPr>
                      </a:br>
                      <a:r>
                        <a:rPr lang="tr-TR" sz="700" b="0" i="0" u="none" strike="noStrike" dirty="0">
                          <a:solidFill>
                            <a:srgbClr val="000000"/>
                          </a:solidFill>
                          <a:effectLst/>
                          <a:latin typeface="Courier New" panose="02070309020205020404" pitchFamily="49" charset="0"/>
                        </a:rPr>
                        <a:t>Uygulamalı </a:t>
                      </a:r>
                      <a:r>
                        <a:rPr lang="tr-TR" sz="700" b="0" i="0" u="none" strike="noStrike" dirty="0" err="1">
                          <a:solidFill>
                            <a:srgbClr val="000000"/>
                          </a:solidFill>
                          <a:effectLst/>
                          <a:latin typeface="Courier New" panose="02070309020205020404" pitchFamily="49" charset="0"/>
                        </a:rPr>
                        <a:t>egitimler</a:t>
                      </a:r>
                      <a:r>
                        <a:rPr lang="tr-TR" sz="700" b="0" i="0" u="none" strike="noStrike" dirty="0">
                          <a:solidFill>
                            <a:srgbClr val="000000"/>
                          </a:solidFill>
                          <a:effectLst/>
                          <a:latin typeface="Courier New" panose="02070309020205020404" pitchFamily="49" charset="0"/>
                        </a:rPr>
                        <a:t> için herhangi bir havayolu </a:t>
                      </a:r>
                      <a:r>
                        <a:rPr lang="tr-TR" sz="700" b="0" i="0" u="none" strike="noStrike" dirty="0" err="1">
                          <a:solidFill>
                            <a:srgbClr val="000000"/>
                          </a:solidFill>
                          <a:effectLst/>
                          <a:latin typeface="Courier New" panose="02070309020205020404" pitchFamily="49" charset="0"/>
                        </a:rPr>
                        <a:t>sirketi</a:t>
                      </a:r>
                      <a:r>
                        <a:rPr lang="tr-TR" sz="700" b="0" i="0" u="none" strike="noStrike" dirty="0">
                          <a:solidFill>
                            <a:srgbClr val="000000"/>
                          </a:solidFill>
                          <a:effectLst/>
                          <a:latin typeface="Courier New" panose="02070309020205020404" pitchFamily="49" charset="0"/>
                        </a:rPr>
                        <a:t> ile </a:t>
                      </a:r>
                      <a:r>
                        <a:rPr lang="tr-TR" sz="700" b="0" i="0" u="none" strike="noStrike" dirty="0" err="1">
                          <a:solidFill>
                            <a:srgbClr val="000000"/>
                          </a:solidFill>
                          <a:effectLst/>
                          <a:latin typeface="Courier New" panose="02070309020205020404" pitchFamily="49" charset="0"/>
                        </a:rPr>
                        <a:t>anlasma</a:t>
                      </a:r>
                      <a:r>
                        <a:rPr lang="tr-TR" sz="700" b="0" i="0" u="none" strike="noStrike" dirty="0">
                          <a:solidFill>
                            <a:srgbClr val="000000"/>
                          </a:solidFill>
                          <a:effectLst/>
                          <a:latin typeface="Courier New" panose="02070309020205020404" pitchFamily="49" charset="0"/>
                        </a:rPr>
                        <a:t> </a:t>
                      </a:r>
                      <a:r>
                        <a:rPr lang="tr-TR" sz="700" b="0" i="0" u="none" strike="noStrike" dirty="0" err="1">
                          <a:solidFill>
                            <a:srgbClr val="000000"/>
                          </a:solidFill>
                          <a:effectLst/>
                          <a:latin typeface="Courier New" panose="02070309020205020404" pitchFamily="49" charset="0"/>
                        </a:rPr>
                        <a:t>yapılmamıstır</a:t>
                      </a:r>
                      <a:r>
                        <a:rPr lang="tr-TR" sz="700" b="0" i="0" u="none" strike="noStrike" dirty="0">
                          <a:solidFill>
                            <a:srgbClr val="000000"/>
                          </a:solidFill>
                          <a:effectLst/>
                          <a:latin typeface="Courier New" panose="02070309020205020404" pitchFamily="49" charset="0"/>
                        </a:rPr>
                        <a:t>.</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Courier New" panose="02070309020205020404" pitchFamily="49" charset="0"/>
                        </a:rPr>
                        <a:t>Programdaki uygulamalı egitimlerin yaklasık 2 yıl sonra baslayacagı için bu süreçte isbirligi yapılan isletmelere</a:t>
                      </a:r>
                      <a:br>
                        <a:rPr lang="tr-TR" sz="600" b="0" i="0" u="none" strike="noStrike">
                          <a:solidFill>
                            <a:srgbClr val="000000"/>
                          </a:solidFill>
                          <a:effectLst/>
                          <a:latin typeface="Courier New" panose="02070309020205020404" pitchFamily="49" charset="0"/>
                        </a:rPr>
                      </a:br>
                      <a:r>
                        <a:rPr lang="tr-TR" sz="600" b="0" i="0" u="none" strike="noStrike">
                          <a:solidFill>
                            <a:srgbClr val="000000"/>
                          </a:solidFill>
                          <a:effectLst/>
                          <a:latin typeface="Courier New" panose="02070309020205020404" pitchFamily="49" charset="0"/>
                        </a:rPr>
                        <a:t>ögrenci göndermesek dahi ücret ödenmesi gerekmesi nedeniyle geciktirilmistir.</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Courier New" panose="02070309020205020404" pitchFamily="49" charset="0"/>
                        </a:rPr>
                        <a:t>Uygulamalı egitimler için Pegasus Uçus Akademisi ile protokol yapılmıstır.</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ourier New" panose="02070309020205020404" pitchFamily="49" charset="0"/>
                        </a:rPr>
                        <a:t>2</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ourier New" panose="02070309020205020404" pitchFamily="49" charset="0"/>
                        </a:rPr>
                        <a:t>D.BAL</a:t>
                      </a:r>
                      <a:br>
                        <a:rPr lang="tr-TR" sz="600" b="0" i="0" u="none" strike="noStrike">
                          <a:solidFill>
                            <a:srgbClr val="000000"/>
                          </a:solidFill>
                          <a:effectLst/>
                          <a:latin typeface="Courier New" panose="02070309020205020404" pitchFamily="49" charset="0"/>
                        </a:rPr>
                      </a:br>
                      <a:r>
                        <a:rPr lang="tr-TR" sz="600" b="0" i="0" u="none" strike="noStrike">
                          <a:solidFill>
                            <a:srgbClr val="000000"/>
                          </a:solidFill>
                          <a:effectLst/>
                          <a:latin typeface="Courier New" panose="02070309020205020404" pitchFamily="49" charset="0"/>
                        </a:rPr>
                        <a:t>UHU EĞT. MD</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alibri" panose="020F0502020204030204" pitchFamily="34" charset="0"/>
                        </a:rPr>
                        <a:t>13.07.2020</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ourier New" panose="02070309020205020404" pitchFamily="49" charset="0"/>
                        </a:rPr>
                        <a:t>11.10.2020</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ourier New" panose="02070309020205020404" pitchFamily="49" charset="0"/>
                        </a:rPr>
                        <a:t>18.08.2020</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Calibri" panose="020F0502020204030204" pitchFamily="34" charset="0"/>
                        </a:rPr>
                        <a:t>OK</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Calibri" panose="020F0502020204030204" pitchFamily="34" charset="0"/>
                        </a:rPr>
                        <a:t>KAPALI</a:t>
                      </a:r>
                    </a:p>
                  </a:txBody>
                  <a:tcPr marL="4819" marR="4819" marT="481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00"/>
                    </a:solidFill>
                  </a:tcPr>
                </a:tc>
                <a:extLst>
                  <a:ext uri="{0D108BD9-81ED-4DB2-BD59-A6C34878D82A}">
                    <a16:rowId xmlns:a16="http://schemas.microsoft.com/office/drawing/2014/main" val="252348908"/>
                  </a:ext>
                </a:extLst>
              </a:tr>
              <a:tr h="716098">
                <a:tc>
                  <a:txBody>
                    <a:bodyPr/>
                    <a:lstStyle/>
                    <a:p>
                      <a:pPr algn="ctr" fontAlgn="ctr"/>
                      <a:r>
                        <a:rPr lang="tr-TR" sz="600" b="1" i="0" u="none" strike="noStrike">
                          <a:solidFill>
                            <a:srgbClr val="000000"/>
                          </a:solidFill>
                          <a:effectLst/>
                          <a:latin typeface="Calibri" panose="020F0502020204030204" pitchFamily="34" charset="0"/>
                        </a:rPr>
                        <a:t>PX20-06</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dirty="0">
                          <a:solidFill>
                            <a:srgbClr val="000000"/>
                          </a:solidFill>
                          <a:effectLst/>
                          <a:latin typeface="Courier New" panose="02070309020205020404" pitchFamily="49" charset="0"/>
                        </a:rPr>
                        <a:t>SHGM- UHU DENETİMİ</a:t>
                      </a:r>
                      <a:br>
                        <a:rPr lang="tr-TR" sz="700" b="0" i="0" u="none" strike="noStrike" dirty="0">
                          <a:solidFill>
                            <a:srgbClr val="000000"/>
                          </a:solidFill>
                          <a:effectLst/>
                          <a:latin typeface="Courier New" panose="02070309020205020404" pitchFamily="49" charset="0"/>
                        </a:rPr>
                      </a:br>
                      <a:r>
                        <a:rPr lang="tr-TR" sz="700" b="0" i="0" u="none" strike="noStrike" dirty="0" err="1">
                          <a:solidFill>
                            <a:srgbClr val="000000"/>
                          </a:solidFill>
                          <a:effectLst/>
                          <a:latin typeface="Courier New" panose="02070309020205020404" pitchFamily="49" charset="0"/>
                        </a:rPr>
                        <a:t>Egitim</a:t>
                      </a:r>
                      <a:r>
                        <a:rPr lang="tr-TR" sz="700" b="0" i="0" u="none" strike="noStrike" dirty="0">
                          <a:solidFill>
                            <a:srgbClr val="000000"/>
                          </a:solidFill>
                          <a:effectLst/>
                          <a:latin typeface="Courier New" panose="02070309020205020404" pitchFamily="49" charset="0"/>
                        </a:rPr>
                        <a:t> Kurulusu tarafından; </a:t>
                      </a:r>
                      <a:r>
                        <a:rPr lang="tr-TR" sz="700" b="0" i="0" u="none" strike="noStrike" dirty="0" err="1">
                          <a:solidFill>
                            <a:srgbClr val="000000"/>
                          </a:solidFill>
                          <a:effectLst/>
                          <a:latin typeface="Courier New" panose="02070309020205020404" pitchFamily="49" charset="0"/>
                        </a:rPr>
                        <a:t>egitimi</a:t>
                      </a:r>
                      <a:r>
                        <a:rPr lang="tr-TR" sz="700" b="0" i="0" u="none" strike="noStrike" dirty="0">
                          <a:solidFill>
                            <a:srgbClr val="000000"/>
                          </a:solidFill>
                          <a:effectLst/>
                          <a:latin typeface="Courier New" panose="02070309020205020404" pitchFamily="49" charset="0"/>
                        </a:rPr>
                        <a:t> </a:t>
                      </a:r>
                      <a:r>
                        <a:rPr lang="tr-TR" sz="700" b="0" i="0" u="none" strike="noStrike" dirty="0" err="1">
                          <a:solidFill>
                            <a:srgbClr val="000000"/>
                          </a:solidFill>
                          <a:effectLst/>
                          <a:latin typeface="Courier New" panose="02070309020205020404" pitchFamily="49" charset="0"/>
                        </a:rPr>
                        <a:t>basarıyla</a:t>
                      </a:r>
                      <a:r>
                        <a:rPr lang="tr-TR" sz="700" b="0" i="0" u="none" strike="noStrike" dirty="0">
                          <a:solidFill>
                            <a:srgbClr val="000000"/>
                          </a:solidFill>
                          <a:effectLst/>
                          <a:latin typeface="Courier New" panose="02070309020205020404" pitchFamily="49" charset="0"/>
                        </a:rPr>
                        <a:t> tamamlayan</a:t>
                      </a:r>
                      <a:br>
                        <a:rPr lang="tr-TR" sz="700" b="0" i="0" u="none" strike="noStrike" dirty="0">
                          <a:solidFill>
                            <a:srgbClr val="000000"/>
                          </a:solidFill>
                          <a:effectLst/>
                          <a:latin typeface="Courier New" panose="02070309020205020404" pitchFamily="49" charset="0"/>
                        </a:rPr>
                      </a:br>
                      <a:r>
                        <a:rPr lang="tr-TR" sz="700" b="0" i="0" u="none" strike="noStrike" dirty="0">
                          <a:solidFill>
                            <a:srgbClr val="000000"/>
                          </a:solidFill>
                          <a:effectLst/>
                          <a:latin typeface="Courier New" panose="02070309020205020404" pitchFamily="49" charset="0"/>
                        </a:rPr>
                        <a:t>adaylara verilecek bir sertifika hazırlanmalıdır.</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Courier New" panose="02070309020205020404" pitchFamily="49" charset="0"/>
                        </a:rPr>
                        <a:t>Egitimi tamamladıklarında / Mezuniyetlerinde YÖK'den diploma ve SHGM'den lisans alacakları için ayrıca bir</a:t>
                      </a:r>
                      <a:br>
                        <a:rPr lang="tr-TR" sz="600" b="0" i="0" u="none" strike="noStrike">
                          <a:solidFill>
                            <a:srgbClr val="000000"/>
                          </a:solidFill>
                          <a:effectLst/>
                          <a:latin typeface="Courier New" panose="02070309020205020404" pitchFamily="49" charset="0"/>
                        </a:rPr>
                      </a:br>
                      <a:r>
                        <a:rPr lang="tr-TR" sz="600" b="0" i="0" u="none" strike="noStrike">
                          <a:solidFill>
                            <a:srgbClr val="000000"/>
                          </a:solidFill>
                          <a:effectLst/>
                          <a:latin typeface="Courier New" panose="02070309020205020404" pitchFamily="49" charset="0"/>
                        </a:rPr>
                        <a:t>sertifika hazırlanmamıstı.</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Courier New" panose="02070309020205020404" pitchFamily="49" charset="0"/>
                        </a:rPr>
                        <a:t>Sertifika hazırlanmıştır.</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ourier New" panose="02070309020205020404" pitchFamily="49" charset="0"/>
                        </a:rPr>
                        <a:t>2</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ourier New" panose="02070309020205020404" pitchFamily="49" charset="0"/>
                        </a:rPr>
                        <a:t>D.BAL</a:t>
                      </a:r>
                      <a:br>
                        <a:rPr lang="tr-TR" sz="600" b="0" i="0" u="none" strike="noStrike">
                          <a:solidFill>
                            <a:srgbClr val="000000"/>
                          </a:solidFill>
                          <a:effectLst/>
                          <a:latin typeface="Courier New" panose="02070309020205020404" pitchFamily="49" charset="0"/>
                        </a:rPr>
                      </a:br>
                      <a:r>
                        <a:rPr lang="tr-TR" sz="600" b="0" i="0" u="none" strike="noStrike">
                          <a:solidFill>
                            <a:srgbClr val="000000"/>
                          </a:solidFill>
                          <a:effectLst/>
                          <a:latin typeface="Courier New" panose="02070309020205020404" pitchFamily="49" charset="0"/>
                        </a:rPr>
                        <a:t>UHU EĞT. MD</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alibri" panose="020F0502020204030204" pitchFamily="34" charset="0"/>
                        </a:rPr>
                        <a:t>13.07.2020</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ourier New" panose="02070309020205020404" pitchFamily="49" charset="0"/>
                        </a:rPr>
                        <a:t>11.10.2020</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ourier New" panose="02070309020205020404" pitchFamily="49" charset="0"/>
                        </a:rPr>
                        <a:t>18.08.2020</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Calibri" panose="020F0502020204030204" pitchFamily="34" charset="0"/>
                        </a:rPr>
                        <a:t>OK</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Calibri" panose="020F0502020204030204" pitchFamily="34" charset="0"/>
                        </a:rPr>
                        <a:t>KAPALI</a:t>
                      </a:r>
                    </a:p>
                  </a:txBody>
                  <a:tcPr marL="4819" marR="4819" marT="481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00"/>
                    </a:solidFill>
                  </a:tcPr>
                </a:tc>
                <a:extLst>
                  <a:ext uri="{0D108BD9-81ED-4DB2-BD59-A6C34878D82A}">
                    <a16:rowId xmlns:a16="http://schemas.microsoft.com/office/drawing/2014/main" val="1695729932"/>
                  </a:ext>
                </a:extLst>
              </a:tr>
              <a:tr h="2287035">
                <a:tc>
                  <a:txBody>
                    <a:bodyPr/>
                    <a:lstStyle/>
                    <a:p>
                      <a:pPr algn="ctr" fontAlgn="ctr"/>
                      <a:r>
                        <a:rPr lang="tr-TR" sz="600" b="1" i="0" u="none" strike="noStrike">
                          <a:solidFill>
                            <a:srgbClr val="000000"/>
                          </a:solidFill>
                          <a:effectLst/>
                          <a:latin typeface="Calibri" panose="020F0502020204030204" pitchFamily="34" charset="0"/>
                        </a:rPr>
                        <a:t>PX20-07</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800" b="0" i="0" u="none" strike="noStrike" dirty="0">
                          <a:solidFill>
                            <a:srgbClr val="000000"/>
                          </a:solidFill>
                          <a:effectLst/>
                          <a:latin typeface="Courier New" panose="02070309020205020404" pitchFamily="49" charset="0"/>
                        </a:rPr>
                        <a:t>SHGM- UHU DENETİMİ</a:t>
                      </a:r>
                      <a:br>
                        <a:rPr lang="tr-TR" sz="800" b="0" i="0" u="none" strike="noStrike" dirty="0">
                          <a:solidFill>
                            <a:srgbClr val="000000"/>
                          </a:solidFill>
                          <a:effectLst/>
                          <a:latin typeface="Courier New" panose="02070309020205020404" pitchFamily="49" charset="0"/>
                        </a:rPr>
                      </a:br>
                      <a:r>
                        <a:rPr lang="tr-TR" sz="800" b="0" i="0" u="none" strike="noStrike" dirty="0">
                          <a:solidFill>
                            <a:srgbClr val="000000"/>
                          </a:solidFill>
                          <a:effectLst/>
                          <a:latin typeface="Courier New" panose="02070309020205020404" pitchFamily="49" charset="0"/>
                        </a:rPr>
                        <a:t>DRM/CRM </a:t>
                      </a:r>
                      <a:r>
                        <a:rPr lang="tr-TR" sz="800" b="0" i="0" u="none" strike="noStrike" dirty="0" err="1">
                          <a:solidFill>
                            <a:srgbClr val="000000"/>
                          </a:solidFill>
                          <a:effectLst/>
                          <a:latin typeface="Courier New" panose="02070309020205020404" pitchFamily="49" charset="0"/>
                        </a:rPr>
                        <a:t>egitimi</a:t>
                      </a:r>
                      <a:r>
                        <a:rPr lang="tr-TR" sz="800" b="0" i="0" u="none" strike="noStrike" dirty="0">
                          <a:solidFill>
                            <a:srgbClr val="000000"/>
                          </a:solidFill>
                          <a:effectLst/>
                          <a:latin typeface="Courier New" panose="02070309020205020404" pitchFamily="49" charset="0"/>
                        </a:rPr>
                        <a:t> verecek olan </a:t>
                      </a:r>
                      <a:r>
                        <a:rPr lang="tr-TR" sz="800" b="0" i="0" u="none" strike="noStrike" dirty="0" err="1">
                          <a:solidFill>
                            <a:srgbClr val="000000"/>
                          </a:solidFill>
                          <a:effectLst/>
                          <a:latin typeface="Courier New" panose="02070309020205020404" pitchFamily="49" charset="0"/>
                        </a:rPr>
                        <a:t>egitmenlerden</a:t>
                      </a:r>
                      <a:r>
                        <a:rPr lang="tr-TR" sz="800" b="0" i="0" u="none" strike="noStrike" dirty="0">
                          <a:solidFill>
                            <a:srgbClr val="000000"/>
                          </a:solidFill>
                          <a:effectLst/>
                          <a:latin typeface="Courier New" panose="02070309020205020404" pitchFamily="49" charset="0"/>
                        </a:rPr>
                        <a:t> Kerem Lami</a:t>
                      </a:r>
                      <a:br>
                        <a:rPr lang="tr-TR" sz="800" b="0" i="0" u="none" strike="noStrike" dirty="0">
                          <a:solidFill>
                            <a:srgbClr val="000000"/>
                          </a:solidFill>
                          <a:effectLst/>
                          <a:latin typeface="Courier New" panose="02070309020205020404" pitchFamily="49" charset="0"/>
                        </a:rPr>
                      </a:br>
                      <a:r>
                        <a:rPr lang="tr-TR" sz="800" b="0" i="0" u="none" strike="noStrike" dirty="0" err="1">
                          <a:solidFill>
                            <a:srgbClr val="000000"/>
                          </a:solidFill>
                          <a:effectLst/>
                          <a:latin typeface="Courier New" panose="02070309020205020404" pitchFamily="49" charset="0"/>
                        </a:rPr>
                        <a:t>SENKAL'e</a:t>
                      </a:r>
                      <a:r>
                        <a:rPr lang="tr-TR" sz="800" b="0" i="0" u="none" strike="noStrike" dirty="0">
                          <a:solidFill>
                            <a:srgbClr val="000000"/>
                          </a:solidFill>
                          <a:effectLst/>
                          <a:latin typeface="Courier New" panose="02070309020205020404" pitchFamily="49" charset="0"/>
                        </a:rPr>
                        <a:t> ait </a:t>
                      </a:r>
                      <a:r>
                        <a:rPr lang="tr-TR" sz="800" b="0" i="0" u="none" strike="noStrike" dirty="0" err="1">
                          <a:solidFill>
                            <a:srgbClr val="000000"/>
                          </a:solidFill>
                          <a:effectLst/>
                          <a:latin typeface="Courier New" panose="02070309020205020404" pitchFamily="49" charset="0"/>
                        </a:rPr>
                        <a:t>egiticinin</a:t>
                      </a:r>
                      <a:r>
                        <a:rPr lang="tr-TR" sz="800" b="0" i="0" u="none" strike="noStrike" dirty="0">
                          <a:solidFill>
                            <a:srgbClr val="000000"/>
                          </a:solidFill>
                          <a:effectLst/>
                          <a:latin typeface="Courier New" panose="02070309020205020404" pitchFamily="49" charset="0"/>
                        </a:rPr>
                        <a:t> </a:t>
                      </a:r>
                      <a:r>
                        <a:rPr lang="tr-TR" sz="800" b="0" i="0" u="none" strike="noStrike" dirty="0" err="1">
                          <a:solidFill>
                            <a:srgbClr val="000000"/>
                          </a:solidFill>
                          <a:effectLst/>
                          <a:latin typeface="Courier New" panose="02070309020205020404" pitchFamily="49" charset="0"/>
                        </a:rPr>
                        <a:t>egitimi</a:t>
                      </a:r>
                      <a:r>
                        <a:rPr lang="tr-TR" sz="800" b="0" i="0" u="none" strike="noStrike" dirty="0">
                          <a:solidFill>
                            <a:srgbClr val="000000"/>
                          </a:solidFill>
                          <a:effectLst/>
                          <a:latin typeface="Courier New" panose="02070309020205020404" pitchFamily="49" charset="0"/>
                        </a:rPr>
                        <a:t> sertifikası denetleme</a:t>
                      </a:r>
                      <a:br>
                        <a:rPr lang="tr-TR" sz="800" b="0" i="0" u="none" strike="noStrike" dirty="0">
                          <a:solidFill>
                            <a:srgbClr val="000000"/>
                          </a:solidFill>
                          <a:effectLst/>
                          <a:latin typeface="Courier New" panose="02070309020205020404" pitchFamily="49" charset="0"/>
                        </a:rPr>
                      </a:br>
                      <a:r>
                        <a:rPr lang="tr-TR" sz="800" b="0" i="0" u="none" strike="noStrike" dirty="0">
                          <a:solidFill>
                            <a:srgbClr val="000000"/>
                          </a:solidFill>
                          <a:effectLst/>
                          <a:latin typeface="Courier New" panose="02070309020205020404" pitchFamily="49" charset="0"/>
                        </a:rPr>
                        <a:t>esnasında </a:t>
                      </a:r>
                      <a:r>
                        <a:rPr lang="tr-TR" sz="800" b="0" i="0" u="none" strike="noStrike" dirty="0" err="1">
                          <a:solidFill>
                            <a:srgbClr val="000000"/>
                          </a:solidFill>
                          <a:effectLst/>
                          <a:latin typeface="Courier New" panose="02070309020205020404" pitchFamily="49" charset="0"/>
                        </a:rPr>
                        <a:t>sunulmamıstır</a:t>
                      </a:r>
                      <a:r>
                        <a:rPr lang="tr-TR" sz="600" b="0" i="0" u="none" strike="noStrike" dirty="0">
                          <a:solidFill>
                            <a:srgbClr val="000000"/>
                          </a:solidFill>
                          <a:effectLst/>
                          <a:latin typeface="Courier New" panose="02070309020205020404" pitchFamily="49" charset="0"/>
                        </a:rPr>
                        <a:t>.</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dirty="0">
                          <a:solidFill>
                            <a:srgbClr val="000000"/>
                          </a:solidFill>
                          <a:effectLst/>
                          <a:latin typeface="Courier New" panose="02070309020205020404" pitchFamily="49" charset="0"/>
                        </a:rPr>
                        <a:t>Kerem Lami SENKAL halihazırda </a:t>
                      </a:r>
                      <a:r>
                        <a:rPr lang="tr-TR" sz="600" b="0" i="0" u="none" strike="noStrike" dirty="0" err="1">
                          <a:solidFill>
                            <a:srgbClr val="000000"/>
                          </a:solidFill>
                          <a:effectLst/>
                          <a:latin typeface="Courier New" panose="02070309020205020404" pitchFamily="49" charset="0"/>
                        </a:rPr>
                        <a:t>Corendon</a:t>
                      </a:r>
                      <a:r>
                        <a:rPr lang="tr-TR" sz="600" b="0" i="0" u="none" strike="noStrike" dirty="0">
                          <a:solidFill>
                            <a:srgbClr val="000000"/>
                          </a:solidFill>
                          <a:effectLst/>
                          <a:latin typeface="Courier New" panose="02070309020205020404" pitchFamily="49" charset="0"/>
                        </a:rPr>
                        <a:t> havayollarında DGRI ve CRMI olarak görev yapmaktadır.</a:t>
                      </a:r>
                      <a:br>
                        <a:rPr lang="tr-TR" sz="600" b="0" i="0" u="none" strike="noStrike" dirty="0">
                          <a:solidFill>
                            <a:srgbClr val="000000"/>
                          </a:solidFill>
                          <a:effectLst/>
                          <a:latin typeface="Courier New" panose="02070309020205020404" pitchFamily="49" charset="0"/>
                        </a:rPr>
                      </a:br>
                      <a:r>
                        <a:rPr lang="tr-TR" sz="600" b="0" i="0" u="none" strike="noStrike" dirty="0" err="1">
                          <a:solidFill>
                            <a:srgbClr val="000000"/>
                          </a:solidFill>
                          <a:effectLst/>
                          <a:latin typeface="Courier New" panose="02070309020205020404" pitchFamily="49" charset="0"/>
                        </a:rPr>
                        <a:t>Egitimcinin</a:t>
                      </a:r>
                      <a:r>
                        <a:rPr lang="tr-TR" sz="600" b="0" i="0" u="none" strike="noStrike" dirty="0">
                          <a:solidFill>
                            <a:srgbClr val="000000"/>
                          </a:solidFill>
                          <a:effectLst/>
                          <a:latin typeface="Courier New" panose="02070309020205020404" pitchFamily="49" charset="0"/>
                        </a:rPr>
                        <a:t> </a:t>
                      </a:r>
                      <a:r>
                        <a:rPr lang="tr-TR" sz="600" b="0" i="0" u="none" strike="noStrike" dirty="0" err="1">
                          <a:solidFill>
                            <a:srgbClr val="000000"/>
                          </a:solidFill>
                          <a:effectLst/>
                          <a:latin typeface="Courier New" panose="02070309020205020404" pitchFamily="49" charset="0"/>
                        </a:rPr>
                        <a:t>Egitimi</a:t>
                      </a:r>
                      <a:r>
                        <a:rPr lang="tr-TR" sz="600" b="0" i="0" u="none" strike="noStrike" dirty="0">
                          <a:solidFill>
                            <a:srgbClr val="000000"/>
                          </a:solidFill>
                          <a:effectLst/>
                          <a:latin typeface="Courier New" panose="02070309020205020404" pitchFamily="49" charset="0"/>
                        </a:rPr>
                        <a:t> sertifikası havayolundaki dosyasında mevcuttur, fakat istenilen zamanda temin </a:t>
                      </a:r>
                      <a:r>
                        <a:rPr lang="tr-TR" sz="600" b="0" i="0" u="none" strike="noStrike" dirty="0" err="1">
                          <a:solidFill>
                            <a:srgbClr val="000000"/>
                          </a:solidFill>
                          <a:effectLst/>
                          <a:latin typeface="Courier New" panose="02070309020205020404" pitchFamily="49" charset="0"/>
                        </a:rPr>
                        <a:t>edememistir</a:t>
                      </a:r>
                      <a:r>
                        <a:rPr lang="tr-TR" sz="600" b="0" i="0" u="none" strike="noStrike" dirty="0">
                          <a:solidFill>
                            <a:srgbClr val="000000"/>
                          </a:solidFill>
                          <a:effectLst/>
                          <a:latin typeface="Courier New" panose="02070309020205020404" pitchFamily="49" charset="0"/>
                        </a:rPr>
                        <a:t>.</a:t>
                      </a:r>
                      <a:br>
                        <a:rPr lang="tr-TR" sz="600" b="0" i="0" u="none" strike="noStrike" dirty="0">
                          <a:solidFill>
                            <a:srgbClr val="000000"/>
                          </a:solidFill>
                          <a:effectLst/>
                          <a:latin typeface="Courier New" panose="02070309020205020404" pitchFamily="49" charset="0"/>
                        </a:rPr>
                      </a:br>
                      <a:r>
                        <a:rPr lang="tr-TR" sz="600" b="0" i="0" u="none" strike="noStrike" dirty="0">
                          <a:solidFill>
                            <a:srgbClr val="000000"/>
                          </a:solidFill>
                          <a:effectLst/>
                          <a:latin typeface="Courier New" panose="02070309020205020404" pitchFamily="49" charset="0"/>
                        </a:rPr>
                        <a:t>IATA'nın DGR </a:t>
                      </a:r>
                      <a:r>
                        <a:rPr lang="tr-TR" sz="600" b="0" i="0" u="none" strike="noStrike" dirty="0" err="1">
                          <a:solidFill>
                            <a:srgbClr val="000000"/>
                          </a:solidFill>
                          <a:effectLst/>
                          <a:latin typeface="Courier New" panose="02070309020205020404" pitchFamily="49" charset="0"/>
                        </a:rPr>
                        <a:t>Manuali</a:t>
                      </a:r>
                      <a:r>
                        <a:rPr lang="tr-TR" sz="600" b="0" i="0" u="none" strike="noStrike" dirty="0">
                          <a:solidFill>
                            <a:srgbClr val="000000"/>
                          </a:solidFill>
                          <a:effectLst/>
                          <a:latin typeface="Courier New" panose="02070309020205020404" pitchFamily="49" charset="0"/>
                        </a:rPr>
                        <a:t> 1.5.7 </a:t>
                      </a:r>
                      <a:r>
                        <a:rPr lang="tr-TR" sz="600" b="0" i="0" u="none" strike="noStrike" dirty="0" err="1">
                          <a:solidFill>
                            <a:srgbClr val="000000"/>
                          </a:solidFill>
                          <a:effectLst/>
                          <a:latin typeface="Courier New" panose="02070309020205020404" pitchFamily="49" charset="0"/>
                        </a:rPr>
                        <a:t>Instructor</a:t>
                      </a:r>
                      <a:r>
                        <a:rPr lang="tr-TR" sz="600" b="0" i="0" u="none" strike="noStrike" dirty="0">
                          <a:solidFill>
                            <a:srgbClr val="000000"/>
                          </a:solidFill>
                          <a:effectLst/>
                          <a:latin typeface="Courier New" panose="02070309020205020404" pitchFamily="49" charset="0"/>
                        </a:rPr>
                        <a:t> </a:t>
                      </a:r>
                      <a:r>
                        <a:rPr lang="tr-TR" sz="600" b="0" i="0" u="none" strike="noStrike" dirty="0" err="1">
                          <a:solidFill>
                            <a:srgbClr val="000000"/>
                          </a:solidFill>
                          <a:effectLst/>
                          <a:latin typeface="Courier New" panose="02070309020205020404" pitchFamily="49" charset="0"/>
                        </a:rPr>
                        <a:t>Qualifications</a:t>
                      </a:r>
                      <a:r>
                        <a:rPr lang="tr-TR" sz="600" b="0" i="0" u="none" strike="noStrike" dirty="0">
                          <a:solidFill>
                            <a:srgbClr val="000000"/>
                          </a:solidFill>
                          <a:effectLst/>
                          <a:latin typeface="Courier New" panose="02070309020205020404" pitchFamily="49" charset="0"/>
                        </a:rPr>
                        <a:t> kısmında da </a:t>
                      </a:r>
                      <a:r>
                        <a:rPr lang="tr-TR" sz="600" b="0" i="0" u="none" strike="noStrike" dirty="0" err="1">
                          <a:solidFill>
                            <a:srgbClr val="000000"/>
                          </a:solidFill>
                          <a:effectLst/>
                          <a:latin typeface="Courier New" panose="02070309020205020404" pitchFamily="49" charset="0"/>
                        </a:rPr>
                        <a:t>belirtildigi</a:t>
                      </a:r>
                      <a:r>
                        <a:rPr lang="tr-TR" sz="600" b="0" i="0" u="none" strike="noStrike" dirty="0">
                          <a:solidFill>
                            <a:srgbClr val="000000"/>
                          </a:solidFill>
                          <a:effectLst/>
                          <a:latin typeface="Courier New" panose="02070309020205020404" pitchFamily="49" charset="0"/>
                        </a:rPr>
                        <a:t> üzere DGR </a:t>
                      </a:r>
                      <a:r>
                        <a:rPr lang="tr-TR" sz="600" b="0" i="0" u="none" strike="noStrike" dirty="0" err="1">
                          <a:solidFill>
                            <a:srgbClr val="000000"/>
                          </a:solidFill>
                          <a:effectLst/>
                          <a:latin typeface="Courier New" panose="02070309020205020404" pitchFamily="49" charset="0"/>
                        </a:rPr>
                        <a:t>Instructor</a:t>
                      </a:r>
                      <a:r>
                        <a:rPr lang="tr-TR" sz="600" b="0" i="0" u="none" strike="noStrike" dirty="0">
                          <a:solidFill>
                            <a:srgbClr val="000000"/>
                          </a:solidFill>
                          <a:effectLst/>
                          <a:latin typeface="Courier New" panose="02070309020205020404" pitchFamily="49" charset="0"/>
                        </a:rPr>
                        <a:t> </a:t>
                      </a:r>
                      <a:r>
                        <a:rPr lang="tr-TR" sz="600" b="0" i="0" u="none" strike="noStrike" dirty="0" err="1">
                          <a:solidFill>
                            <a:srgbClr val="000000"/>
                          </a:solidFill>
                          <a:effectLst/>
                          <a:latin typeface="Courier New" panose="02070309020205020404" pitchFamily="49" charset="0"/>
                        </a:rPr>
                        <a:t>egitimi</a:t>
                      </a:r>
                      <a:r>
                        <a:rPr lang="tr-TR" sz="600" b="0" i="0" u="none" strike="noStrike" dirty="0">
                          <a:solidFill>
                            <a:srgbClr val="000000"/>
                          </a:solidFill>
                          <a:effectLst/>
                          <a:latin typeface="Courier New" panose="02070309020205020404" pitchFamily="49" charset="0"/>
                        </a:rPr>
                        <a:t/>
                      </a:r>
                      <a:br>
                        <a:rPr lang="tr-TR" sz="600" b="0" i="0" u="none" strike="noStrike" dirty="0">
                          <a:solidFill>
                            <a:srgbClr val="000000"/>
                          </a:solidFill>
                          <a:effectLst/>
                          <a:latin typeface="Courier New" panose="02070309020205020404" pitchFamily="49" charset="0"/>
                        </a:rPr>
                      </a:br>
                      <a:r>
                        <a:rPr lang="tr-TR" sz="600" b="0" i="0" u="none" strike="noStrike" dirty="0" err="1">
                          <a:solidFill>
                            <a:srgbClr val="000000"/>
                          </a:solidFill>
                          <a:effectLst/>
                          <a:latin typeface="Courier New" panose="02070309020205020404" pitchFamily="49" charset="0"/>
                        </a:rPr>
                        <a:t>içeriginde</a:t>
                      </a:r>
                      <a:r>
                        <a:rPr lang="tr-TR" sz="600" b="0" i="0" u="none" strike="noStrike" dirty="0">
                          <a:solidFill>
                            <a:srgbClr val="000000"/>
                          </a:solidFill>
                          <a:effectLst/>
                          <a:latin typeface="Courier New" panose="02070309020205020404" pitchFamily="49" charset="0"/>
                        </a:rPr>
                        <a:t> </a:t>
                      </a:r>
                      <a:r>
                        <a:rPr lang="tr-TR" sz="600" b="0" i="0" u="none" strike="noStrike" dirty="0" err="1">
                          <a:solidFill>
                            <a:srgbClr val="000000"/>
                          </a:solidFill>
                          <a:effectLst/>
                          <a:latin typeface="Courier New" panose="02070309020205020404" pitchFamily="49" charset="0"/>
                        </a:rPr>
                        <a:t>egitim</a:t>
                      </a:r>
                      <a:r>
                        <a:rPr lang="tr-TR" sz="600" b="0" i="0" u="none" strike="noStrike" dirty="0">
                          <a:solidFill>
                            <a:srgbClr val="000000"/>
                          </a:solidFill>
                          <a:effectLst/>
                          <a:latin typeface="Courier New" panose="02070309020205020404" pitchFamily="49" charset="0"/>
                        </a:rPr>
                        <a:t>/</a:t>
                      </a:r>
                      <a:r>
                        <a:rPr lang="tr-TR" sz="600" b="0" i="0" u="none" strike="noStrike" dirty="0" err="1">
                          <a:solidFill>
                            <a:srgbClr val="000000"/>
                          </a:solidFill>
                          <a:effectLst/>
                          <a:latin typeface="Courier New" panose="02070309020205020404" pitchFamily="49" charset="0"/>
                        </a:rPr>
                        <a:t>ögretim</a:t>
                      </a:r>
                      <a:r>
                        <a:rPr lang="tr-TR" sz="600" b="0" i="0" u="none" strike="noStrike" dirty="0">
                          <a:solidFill>
                            <a:srgbClr val="000000"/>
                          </a:solidFill>
                          <a:effectLst/>
                          <a:latin typeface="Courier New" panose="02070309020205020404" pitchFamily="49" charset="0"/>
                        </a:rPr>
                        <a:t> tekniklerini içermektedir. </a:t>
                      </a:r>
                      <a:r>
                        <a:rPr lang="tr-TR" sz="600" b="0" i="0" u="none" strike="noStrike" dirty="0" err="1">
                          <a:solidFill>
                            <a:srgbClr val="000000"/>
                          </a:solidFill>
                          <a:effectLst/>
                          <a:latin typeface="Courier New" panose="02070309020205020404" pitchFamily="49" charset="0"/>
                        </a:rPr>
                        <a:t>FI'lardan</a:t>
                      </a:r>
                      <a:r>
                        <a:rPr lang="tr-TR" sz="600" b="0" i="0" u="none" strike="noStrike" dirty="0">
                          <a:solidFill>
                            <a:srgbClr val="000000"/>
                          </a:solidFill>
                          <a:effectLst/>
                          <a:latin typeface="Courier New" panose="02070309020205020404" pitchFamily="49" charset="0"/>
                        </a:rPr>
                        <a:t> ve </a:t>
                      </a:r>
                      <a:r>
                        <a:rPr lang="tr-TR" sz="600" b="0" i="0" u="none" strike="noStrike" dirty="0" err="1">
                          <a:solidFill>
                            <a:srgbClr val="000000"/>
                          </a:solidFill>
                          <a:effectLst/>
                          <a:latin typeface="Courier New" panose="02070309020205020404" pitchFamily="49" charset="0"/>
                        </a:rPr>
                        <a:t>TBÖ'lerden</a:t>
                      </a:r>
                      <a:r>
                        <a:rPr lang="tr-TR" sz="600" b="0" i="0" u="none" strike="noStrike" dirty="0">
                          <a:solidFill>
                            <a:srgbClr val="000000"/>
                          </a:solidFill>
                          <a:effectLst/>
                          <a:latin typeface="Courier New" panose="02070309020205020404" pitchFamily="49" charset="0"/>
                        </a:rPr>
                        <a:t> </a:t>
                      </a:r>
                      <a:r>
                        <a:rPr lang="tr-TR" sz="600" b="0" i="0" u="none" strike="noStrike" dirty="0" err="1">
                          <a:solidFill>
                            <a:srgbClr val="000000"/>
                          </a:solidFill>
                          <a:effectLst/>
                          <a:latin typeface="Courier New" panose="02070309020205020404" pitchFamily="49" charset="0"/>
                        </a:rPr>
                        <a:t>Egitimcinin</a:t>
                      </a:r>
                      <a:r>
                        <a:rPr lang="tr-TR" sz="600" b="0" i="0" u="none" strike="noStrike" dirty="0">
                          <a:solidFill>
                            <a:srgbClr val="000000"/>
                          </a:solidFill>
                          <a:effectLst/>
                          <a:latin typeface="Courier New" panose="02070309020205020404" pitchFamily="49" charset="0"/>
                        </a:rPr>
                        <a:t> </a:t>
                      </a:r>
                      <a:r>
                        <a:rPr lang="tr-TR" sz="600" b="0" i="0" u="none" strike="noStrike" dirty="0" err="1">
                          <a:solidFill>
                            <a:srgbClr val="000000"/>
                          </a:solidFill>
                          <a:effectLst/>
                          <a:latin typeface="Courier New" panose="02070309020205020404" pitchFamily="49" charset="0"/>
                        </a:rPr>
                        <a:t>egitimi</a:t>
                      </a:r>
                      <a:r>
                        <a:rPr lang="tr-TR" sz="600" b="0" i="0" u="none" strike="noStrike" dirty="0">
                          <a:solidFill>
                            <a:srgbClr val="000000"/>
                          </a:solidFill>
                          <a:effectLst/>
                          <a:latin typeface="Courier New" panose="02070309020205020404" pitchFamily="49" charset="0"/>
                        </a:rPr>
                        <a:t> sertifikası</a:t>
                      </a:r>
                      <a:br>
                        <a:rPr lang="tr-TR" sz="600" b="0" i="0" u="none" strike="noStrike" dirty="0">
                          <a:solidFill>
                            <a:srgbClr val="000000"/>
                          </a:solidFill>
                          <a:effectLst/>
                          <a:latin typeface="Courier New" panose="02070309020205020404" pitchFamily="49" charset="0"/>
                        </a:rPr>
                      </a:br>
                      <a:r>
                        <a:rPr lang="tr-TR" sz="600" b="0" i="0" u="none" strike="noStrike" dirty="0" err="1">
                          <a:solidFill>
                            <a:srgbClr val="000000"/>
                          </a:solidFill>
                          <a:effectLst/>
                          <a:latin typeface="Courier New" panose="02070309020205020404" pitchFamily="49" charset="0"/>
                        </a:rPr>
                        <a:t>istenmedigi</a:t>
                      </a:r>
                      <a:r>
                        <a:rPr lang="tr-TR" sz="600" b="0" i="0" u="none" strike="noStrike" dirty="0">
                          <a:solidFill>
                            <a:srgbClr val="000000"/>
                          </a:solidFill>
                          <a:effectLst/>
                          <a:latin typeface="Courier New" panose="02070309020205020404" pitchFamily="49" charset="0"/>
                        </a:rPr>
                        <a:t> gibi </a:t>
                      </a:r>
                      <a:r>
                        <a:rPr lang="tr-TR" sz="600" b="0" i="0" u="none" strike="noStrike" dirty="0" err="1">
                          <a:solidFill>
                            <a:srgbClr val="000000"/>
                          </a:solidFill>
                          <a:effectLst/>
                          <a:latin typeface="Courier New" panose="02070309020205020404" pitchFamily="49" charset="0"/>
                        </a:rPr>
                        <a:t>DGRI'ların</a:t>
                      </a:r>
                      <a:r>
                        <a:rPr lang="tr-TR" sz="600" b="0" i="0" u="none" strike="noStrike" dirty="0">
                          <a:solidFill>
                            <a:srgbClr val="000000"/>
                          </a:solidFill>
                          <a:effectLst/>
                          <a:latin typeface="Courier New" panose="02070309020205020404" pitchFamily="49" charset="0"/>
                        </a:rPr>
                        <a:t> </a:t>
                      </a:r>
                      <a:r>
                        <a:rPr lang="tr-TR" sz="600" b="0" i="0" u="none" strike="noStrike" dirty="0" err="1">
                          <a:solidFill>
                            <a:srgbClr val="000000"/>
                          </a:solidFill>
                          <a:effectLst/>
                          <a:latin typeface="Courier New" panose="02070309020205020404" pitchFamily="49" charset="0"/>
                        </a:rPr>
                        <a:t>Instructor</a:t>
                      </a:r>
                      <a:r>
                        <a:rPr lang="tr-TR" sz="600" b="0" i="0" u="none" strike="noStrike" dirty="0">
                          <a:solidFill>
                            <a:srgbClr val="000000"/>
                          </a:solidFill>
                          <a:effectLst/>
                          <a:latin typeface="Courier New" panose="02070309020205020404" pitchFamily="49" charset="0"/>
                        </a:rPr>
                        <a:t>/</a:t>
                      </a:r>
                      <a:r>
                        <a:rPr lang="tr-TR" sz="600" b="0" i="0" u="none" strike="noStrike" dirty="0" err="1">
                          <a:solidFill>
                            <a:srgbClr val="000000"/>
                          </a:solidFill>
                          <a:effectLst/>
                          <a:latin typeface="Courier New" panose="02070309020205020404" pitchFamily="49" charset="0"/>
                        </a:rPr>
                        <a:t>Egitmen</a:t>
                      </a:r>
                      <a:r>
                        <a:rPr lang="tr-TR" sz="600" b="0" i="0" u="none" strike="noStrike" dirty="0">
                          <a:solidFill>
                            <a:srgbClr val="000000"/>
                          </a:solidFill>
                          <a:effectLst/>
                          <a:latin typeface="Courier New" panose="02070309020205020404" pitchFamily="49" charset="0"/>
                        </a:rPr>
                        <a:t> vasfı ile </a:t>
                      </a:r>
                      <a:r>
                        <a:rPr lang="tr-TR" sz="600" b="0" i="0" u="none" strike="noStrike" dirty="0" err="1">
                          <a:solidFill>
                            <a:srgbClr val="000000"/>
                          </a:solidFill>
                          <a:effectLst/>
                          <a:latin typeface="Courier New" panose="02070309020205020404" pitchFamily="49" charset="0"/>
                        </a:rPr>
                        <a:t>dogal</a:t>
                      </a:r>
                      <a:r>
                        <a:rPr lang="tr-TR" sz="600" b="0" i="0" u="none" strike="noStrike" dirty="0">
                          <a:solidFill>
                            <a:srgbClr val="000000"/>
                          </a:solidFill>
                          <a:effectLst/>
                          <a:latin typeface="Courier New" panose="02070309020205020404" pitchFamily="49" charset="0"/>
                        </a:rPr>
                        <a:t> olarak </a:t>
                      </a:r>
                      <a:r>
                        <a:rPr lang="tr-TR" sz="600" b="0" i="0" u="none" strike="noStrike" dirty="0" err="1">
                          <a:solidFill>
                            <a:srgbClr val="000000"/>
                          </a:solidFill>
                          <a:effectLst/>
                          <a:latin typeface="Courier New" panose="02070309020205020404" pitchFamily="49" charset="0"/>
                        </a:rPr>
                        <a:t>Egitimcinin</a:t>
                      </a:r>
                      <a:r>
                        <a:rPr lang="tr-TR" sz="600" b="0" i="0" u="none" strike="noStrike" dirty="0">
                          <a:solidFill>
                            <a:srgbClr val="000000"/>
                          </a:solidFill>
                          <a:effectLst/>
                          <a:latin typeface="Courier New" panose="02070309020205020404" pitchFamily="49" charset="0"/>
                        </a:rPr>
                        <a:t> </a:t>
                      </a:r>
                      <a:r>
                        <a:rPr lang="tr-TR" sz="600" b="0" i="0" u="none" strike="noStrike" dirty="0" err="1">
                          <a:solidFill>
                            <a:srgbClr val="000000"/>
                          </a:solidFill>
                          <a:effectLst/>
                          <a:latin typeface="Courier New" panose="02070309020205020404" pitchFamily="49" charset="0"/>
                        </a:rPr>
                        <a:t>Egitimi</a:t>
                      </a:r>
                      <a:r>
                        <a:rPr lang="tr-TR" sz="600" b="0" i="0" u="none" strike="noStrike" dirty="0">
                          <a:solidFill>
                            <a:srgbClr val="000000"/>
                          </a:solidFill>
                          <a:effectLst/>
                          <a:latin typeface="Courier New" panose="02070309020205020404" pitchFamily="49" charset="0"/>
                        </a:rPr>
                        <a:t> </a:t>
                      </a:r>
                      <a:r>
                        <a:rPr lang="tr-TR" sz="600" b="0" i="0" u="none" strike="noStrike" dirty="0" err="1">
                          <a:solidFill>
                            <a:srgbClr val="000000"/>
                          </a:solidFill>
                          <a:effectLst/>
                          <a:latin typeface="Courier New" panose="02070309020205020404" pitchFamily="49" charset="0"/>
                        </a:rPr>
                        <a:t>görmüs</a:t>
                      </a:r>
                      <a:r>
                        <a:rPr lang="tr-TR" sz="600" b="0" i="0" u="none" strike="noStrike" dirty="0">
                          <a:solidFill>
                            <a:srgbClr val="000000"/>
                          </a:solidFill>
                          <a:effectLst/>
                          <a:latin typeface="Courier New" panose="02070309020205020404" pitchFamily="49" charset="0"/>
                        </a:rPr>
                        <a:t> </a:t>
                      </a:r>
                      <a:r>
                        <a:rPr lang="tr-TR" sz="600" b="0" i="0" u="none" strike="noStrike" dirty="0" err="1">
                          <a:solidFill>
                            <a:srgbClr val="000000"/>
                          </a:solidFill>
                          <a:effectLst/>
                          <a:latin typeface="Courier New" panose="02070309020205020404" pitchFamily="49" charset="0"/>
                        </a:rPr>
                        <a:t>olacagı</a:t>
                      </a:r>
                      <a:r>
                        <a:rPr lang="tr-TR" sz="600" b="0" i="0" u="none" strike="noStrike" dirty="0">
                          <a:solidFill>
                            <a:srgbClr val="000000"/>
                          </a:solidFill>
                          <a:effectLst/>
                          <a:latin typeface="Courier New" panose="02070309020205020404" pitchFamily="49" charset="0"/>
                        </a:rPr>
                        <a:t> da</a:t>
                      </a:r>
                      <a:br>
                        <a:rPr lang="tr-TR" sz="600" b="0" i="0" u="none" strike="noStrike" dirty="0">
                          <a:solidFill>
                            <a:srgbClr val="000000"/>
                          </a:solidFill>
                          <a:effectLst/>
                          <a:latin typeface="Courier New" panose="02070309020205020404" pitchFamily="49" charset="0"/>
                        </a:rPr>
                      </a:br>
                      <a:r>
                        <a:rPr lang="tr-TR" sz="600" b="0" i="0" u="none" strike="noStrike" dirty="0" err="1">
                          <a:solidFill>
                            <a:srgbClr val="000000"/>
                          </a:solidFill>
                          <a:effectLst/>
                          <a:latin typeface="Courier New" panose="02070309020205020404" pitchFamily="49" charset="0"/>
                        </a:rPr>
                        <a:t>düsünülmüstür</a:t>
                      </a:r>
                      <a:r>
                        <a:rPr lang="tr-TR" sz="600" b="0" i="0" u="none" strike="noStrike" dirty="0">
                          <a:solidFill>
                            <a:srgbClr val="000000"/>
                          </a:solidFill>
                          <a:effectLst/>
                          <a:latin typeface="Courier New" panose="02070309020205020404" pitchFamily="49" charset="0"/>
                        </a:rPr>
                        <a:t>.</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Courier New" panose="02070309020205020404" pitchFamily="49" charset="0"/>
                        </a:rPr>
                        <a:t>Kerem Lami SENKAL yerine, Hakan GÜLGEN DGRI olarak kadroya dahil edilmistir. Sertifikaları ektedir. UÇUS HAREKÂT UZMANI EGITMEN LISTESI revizyon yapılmıstır.</a:t>
                      </a:r>
                      <a:br>
                        <a:rPr lang="tr-TR" sz="600" b="0" i="0" u="none" strike="noStrike">
                          <a:solidFill>
                            <a:srgbClr val="000000"/>
                          </a:solidFill>
                          <a:effectLst/>
                          <a:latin typeface="Courier New" panose="02070309020205020404" pitchFamily="49" charset="0"/>
                        </a:rPr>
                      </a:br>
                      <a:r>
                        <a:rPr lang="tr-TR" sz="600" b="0" i="0" u="none" strike="noStrike">
                          <a:solidFill>
                            <a:srgbClr val="000000"/>
                          </a:solidFill>
                          <a:effectLst/>
                          <a:latin typeface="Courier New" panose="02070309020205020404" pitchFamily="49" charset="0"/>
                        </a:rPr>
                        <a:t>* 04.09.2020 tarihinde H.Gülgen işlemleri tamalanıncaya kadar Ahmet Tevfik Demirtepe DGRI olarak işe alınmış SHGM^ye belgeleri ve SGK işe girişi sunulmuştur. </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ourier New" panose="02070309020205020404" pitchFamily="49" charset="0"/>
                        </a:rPr>
                        <a:t>2</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ourier New" panose="02070309020205020404" pitchFamily="49" charset="0"/>
                        </a:rPr>
                        <a:t>D.BAL</a:t>
                      </a:r>
                      <a:br>
                        <a:rPr lang="tr-TR" sz="600" b="0" i="0" u="none" strike="noStrike">
                          <a:solidFill>
                            <a:srgbClr val="000000"/>
                          </a:solidFill>
                          <a:effectLst/>
                          <a:latin typeface="Courier New" panose="02070309020205020404" pitchFamily="49" charset="0"/>
                        </a:rPr>
                      </a:br>
                      <a:r>
                        <a:rPr lang="tr-TR" sz="600" b="0" i="0" u="none" strike="noStrike">
                          <a:solidFill>
                            <a:srgbClr val="000000"/>
                          </a:solidFill>
                          <a:effectLst/>
                          <a:latin typeface="Courier New" panose="02070309020205020404" pitchFamily="49" charset="0"/>
                        </a:rPr>
                        <a:t>UHU EĞT. MD</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alibri" panose="020F0502020204030204" pitchFamily="34" charset="0"/>
                        </a:rPr>
                        <a:t>13.07.2020</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ourier New" panose="02070309020205020404" pitchFamily="49" charset="0"/>
                        </a:rPr>
                        <a:t>11.10.2020</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FF0000"/>
                          </a:solidFill>
                          <a:effectLst/>
                          <a:latin typeface="Courier New" panose="02070309020205020404" pitchFamily="49" charset="0"/>
                        </a:rPr>
                        <a:t>14.09.2020</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Calibri" panose="020F0502020204030204" pitchFamily="34" charset="0"/>
                        </a:rPr>
                        <a:t>Hakan GÜLGEN'e ait iş sözleşmesi ve TMKT tarafından düzenlenmiş olan DGR Eğitici Belgesi görülememiştir. </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Calibri" panose="020F0502020204030204" pitchFamily="34" charset="0"/>
                        </a:rPr>
                        <a:t>TAKİP</a:t>
                      </a:r>
                    </a:p>
                  </a:txBody>
                  <a:tcPr marL="4819" marR="4819" marT="481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513931414"/>
                  </a:ext>
                </a:extLst>
              </a:tr>
              <a:tr h="1629916">
                <a:tc>
                  <a:txBody>
                    <a:bodyPr/>
                    <a:lstStyle/>
                    <a:p>
                      <a:pPr algn="ctr" fontAlgn="ctr"/>
                      <a:r>
                        <a:rPr lang="tr-TR" sz="600" b="1" i="0" u="none" strike="noStrike">
                          <a:solidFill>
                            <a:srgbClr val="000000"/>
                          </a:solidFill>
                          <a:effectLst/>
                          <a:latin typeface="Calibri" panose="020F0502020204030204" pitchFamily="34" charset="0"/>
                        </a:rPr>
                        <a:t>PX20-08</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dirty="0">
                          <a:solidFill>
                            <a:srgbClr val="000000"/>
                          </a:solidFill>
                          <a:effectLst/>
                          <a:latin typeface="Courier New" panose="02070309020205020404" pitchFamily="49" charset="0"/>
                        </a:rPr>
                        <a:t>SÖZLEŞMELİ ATO (ER-AH) </a:t>
                      </a:r>
                      <a:br>
                        <a:rPr lang="tr-TR" sz="600" b="0" i="0" u="none" strike="noStrike" dirty="0">
                          <a:solidFill>
                            <a:srgbClr val="000000"/>
                          </a:solidFill>
                          <a:effectLst/>
                          <a:latin typeface="Courier New" panose="02070309020205020404" pitchFamily="49" charset="0"/>
                        </a:rPr>
                      </a:br>
                      <a:r>
                        <a:rPr lang="tr-TR" sz="600" b="0" i="0" u="none" strike="noStrike" dirty="0">
                          <a:solidFill>
                            <a:srgbClr val="000000"/>
                          </a:solidFill>
                          <a:effectLst/>
                          <a:latin typeface="Courier New" panose="02070309020205020404" pitchFamily="49" charset="0"/>
                        </a:rPr>
                        <a:t>2019 ve 2020 yılında yapılan planlı/plansız denetimlerde açılan 33 </a:t>
                      </a:r>
                      <a:r>
                        <a:rPr lang="tr-TR" sz="600" b="0" i="0" u="none" strike="noStrike" dirty="0" err="1">
                          <a:solidFill>
                            <a:srgbClr val="000000"/>
                          </a:solidFill>
                          <a:effectLst/>
                          <a:latin typeface="Courier New" panose="02070309020205020404" pitchFamily="49" charset="0"/>
                        </a:rPr>
                        <a:t>DÖF’ün</a:t>
                      </a:r>
                      <a:r>
                        <a:rPr lang="tr-TR" sz="600" b="0" i="0" u="none" strike="noStrike" dirty="0">
                          <a:solidFill>
                            <a:srgbClr val="000000"/>
                          </a:solidFill>
                          <a:effectLst/>
                          <a:latin typeface="Courier New" panose="02070309020205020404" pitchFamily="49" charset="0"/>
                        </a:rPr>
                        <a:t> 19 tanesinin zamanında kapatılmadığı, aralarında </a:t>
                      </a:r>
                      <a:r>
                        <a:rPr lang="tr-TR" sz="600" b="0" i="0" u="none" strike="noStrike" dirty="0" err="1">
                          <a:solidFill>
                            <a:srgbClr val="000000"/>
                          </a:solidFill>
                          <a:effectLst/>
                          <a:latin typeface="Courier New" panose="02070309020205020404" pitchFamily="49" charset="0"/>
                        </a:rPr>
                        <a:t>level</a:t>
                      </a:r>
                      <a:r>
                        <a:rPr lang="tr-TR" sz="600" b="0" i="0" u="none" strike="noStrike" dirty="0">
                          <a:solidFill>
                            <a:srgbClr val="000000"/>
                          </a:solidFill>
                          <a:effectLst/>
                          <a:latin typeface="Courier New" panose="02070309020205020404" pitchFamily="49" charset="0"/>
                        </a:rPr>
                        <a:t> 1 olan bulguların bulunduğu görüldü. İlgili departman Sorumlularına çok kez mail ile bildirim yapıldığı, aynı zamanda Genel Müdür’ün de bilgilendirildiği fakat sık yönetici personel değişikliği ve yoğunluğu nedeniyle halen bu bulguların süresi geçmiş ve açık olduğu görülmüştür. </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Courier New" panose="02070309020205020404" pitchFamily="49" charset="0"/>
                        </a:rPr>
                        <a:t>Yeterli yetkinliğe sahip deneyimli yönetici personelin zor bulunması ve insan faktörüne bağlı olarak uzun süreli çalışmaması</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Courier New" panose="02070309020205020404" pitchFamily="49" charset="0"/>
                        </a:rPr>
                        <a:t> Bu Bulguyla ilgili olarak uzun süredir bir düzeltici faaliyet çalışması vardır. Bu çerçevede son 1 yıl içinde eğitim müdürümüz 3. Kez değişmiş ve son olması öngörülen personel Galip CABIOĞLU’nun ataması yapılmıştır. Bknz. Ek-1. Bununla birlikte açık olan bulguların büyük kısmı kapanmıştır. Bknz. Ek-2. Hali hazırda cevap bekliyor olduğumuz 3 bulgu bulunmaktadır. Bu bulgular da 2020 içerisinde kapatılacaktır. Takibi yapılmaktadır.     </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ourier New" panose="02070309020205020404" pitchFamily="49" charset="0"/>
                        </a:rPr>
                        <a:t>2</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ourier New" panose="02070309020205020404" pitchFamily="49" charset="0"/>
                        </a:rPr>
                        <a:t>ER-AH </a:t>
                      </a:r>
                      <a:br>
                        <a:rPr lang="tr-TR" sz="600" b="0" i="0" u="none" strike="noStrike">
                          <a:solidFill>
                            <a:srgbClr val="000000"/>
                          </a:solidFill>
                          <a:effectLst/>
                          <a:latin typeface="Courier New" panose="02070309020205020404" pitchFamily="49" charset="0"/>
                        </a:rPr>
                      </a:br>
                      <a:r>
                        <a:rPr lang="tr-TR" sz="600" b="0" i="0" u="none" strike="noStrike">
                          <a:solidFill>
                            <a:srgbClr val="000000"/>
                          </a:solidFill>
                          <a:effectLst/>
                          <a:latin typeface="Courier New" panose="02070309020205020404" pitchFamily="49" charset="0"/>
                        </a:rPr>
                        <a:t>SMS</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ourier New" panose="02070309020205020404" pitchFamily="49" charset="0"/>
                        </a:rPr>
                        <a:t>4.09.2020</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alibri" panose="020F0502020204030204" pitchFamily="34" charset="0"/>
                        </a:rPr>
                        <a:t>3.12.2020</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Calibri" panose="020F0502020204030204" pitchFamily="34" charset="0"/>
                        </a:rPr>
                        <a:t>3.12.2020</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Courier New" panose="02070309020205020404" pitchFamily="49" charset="0"/>
                        </a:rPr>
                        <a:t>cevaplar mail ile gelmiştir. 03.12.2020</a:t>
                      </a:r>
                    </a:p>
                  </a:txBody>
                  <a:tcPr marL="4819" marR="4819" marT="4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dirty="0">
                          <a:solidFill>
                            <a:srgbClr val="000000"/>
                          </a:solidFill>
                          <a:effectLst/>
                          <a:latin typeface="Calibri" panose="020F0502020204030204" pitchFamily="34" charset="0"/>
                        </a:rPr>
                        <a:t>TAKİP</a:t>
                      </a:r>
                    </a:p>
                  </a:txBody>
                  <a:tcPr marL="4819" marR="4819" marT="481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327664149"/>
                  </a:ext>
                </a:extLst>
              </a:tr>
            </a:tbl>
          </a:graphicData>
        </a:graphic>
      </p:graphicFrame>
    </p:spTree>
    <p:extLst>
      <p:ext uri="{BB962C8B-B14F-4D97-AF65-F5344CB8AC3E}">
        <p14:creationId xmlns:p14="http://schemas.microsoft.com/office/powerpoint/2010/main" val="172869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39F893C-C32F-4835-A1E5-850973405C58}" type="slidenum">
              <a:rPr lang="tr-TR" smtClean="0"/>
              <a:t>2</a:t>
            </a:fld>
            <a:endParaRPr lang="tr-TR"/>
          </a:p>
        </p:txBody>
      </p:sp>
      <p:sp>
        <p:nvSpPr>
          <p:cNvPr id="4" name="Metin kutusu 3"/>
          <p:cNvSpPr txBox="1"/>
          <p:nvPr/>
        </p:nvSpPr>
        <p:spPr>
          <a:xfrm>
            <a:off x="1702023" y="43882"/>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SWOT ANALİZİ</a:t>
            </a:r>
            <a:endParaRPr lang="tr-TR" sz="3600" b="1" dirty="0">
              <a:solidFill>
                <a:srgbClr val="FF0000"/>
              </a:solidFill>
              <a:effectLst>
                <a:outerShdw blurRad="38100" dist="38100" dir="2700000" algn="tl">
                  <a:srgbClr val="000000">
                    <a:alpha val="43137"/>
                  </a:srgbClr>
                </a:outerShdw>
              </a:effectLst>
            </a:endParaRPr>
          </a:p>
        </p:txBody>
      </p:sp>
      <p:pic>
        <p:nvPicPr>
          <p:cNvPr id="5" name="Resim 4"/>
          <p:cNvPicPr/>
          <p:nvPr/>
        </p:nvPicPr>
        <p:blipFill>
          <a:blip r:embed="rId2"/>
          <a:stretch>
            <a:fillRect/>
          </a:stretch>
        </p:blipFill>
        <p:spPr>
          <a:xfrm>
            <a:off x="179512" y="114148"/>
            <a:ext cx="1800200" cy="434532"/>
          </a:xfrm>
          <a:prstGeom prst="rect">
            <a:avLst/>
          </a:prstGeom>
        </p:spPr>
      </p:pic>
      <p:graphicFrame>
        <p:nvGraphicFramePr>
          <p:cNvPr id="8" name="Tablo 7"/>
          <p:cNvGraphicFramePr>
            <a:graphicFrameLocks noGrp="1"/>
          </p:cNvGraphicFramePr>
          <p:nvPr>
            <p:extLst>
              <p:ext uri="{D42A27DB-BD31-4B8C-83A1-F6EECF244321}">
                <p14:modId xmlns:p14="http://schemas.microsoft.com/office/powerpoint/2010/main" val="4085392158"/>
              </p:ext>
            </p:extLst>
          </p:nvPr>
        </p:nvGraphicFramePr>
        <p:xfrm>
          <a:off x="539552" y="707497"/>
          <a:ext cx="8291264" cy="6013978"/>
        </p:xfrm>
        <a:graphic>
          <a:graphicData uri="http://schemas.openxmlformats.org/drawingml/2006/table">
            <a:tbl>
              <a:tblPr/>
              <a:tblGrid>
                <a:gridCol w="460626">
                  <a:extLst>
                    <a:ext uri="{9D8B030D-6E8A-4147-A177-3AD203B41FA5}">
                      <a16:colId xmlns:a16="http://schemas.microsoft.com/office/drawing/2014/main" val="2886065557"/>
                    </a:ext>
                  </a:extLst>
                </a:gridCol>
                <a:gridCol w="6380135">
                  <a:extLst>
                    <a:ext uri="{9D8B030D-6E8A-4147-A177-3AD203B41FA5}">
                      <a16:colId xmlns:a16="http://schemas.microsoft.com/office/drawing/2014/main" val="3803287503"/>
                    </a:ext>
                  </a:extLst>
                </a:gridCol>
                <a:gridCol w="1450503">
                  <a:extLst>
                    <a:ext uri="{9D8B030D-6E8A-4147-A177-3AD203B41FA5}">
                      <a16:colId xmlns:a16="http://schemas.microsoft.com/office/drawing/2014/main" val="3643130114"/>
                    </a:ext>
                  </a:extLst>
                </a:gridCol>
              </a:tblGrid>
              <a:tr h="226476">
                <a:tc gridSpan="2">
                  <a:txBody>
                    <a:bodyPr/>
                    <a:lstStyle/>
                    <a:p>
                      <a:pPr algn="ctr" fontAlgn="ctr"/>
                      <a:r>
                        <a:rPr lang="tr-TR" sz="1400" b="1" i="0" u="none" strike="noStrike" dirty="0">
                          <a:solidFill>
                            <a:srgbClr val="000000"/>
                          </a:solidFill>
                          <a:effectLst>
                            <a:outerShdw blurRad="38100" dist="38100" dir="2700000" algn="tl">
                              <a:srgbClr val="000000">
                                <a:alpha val="43137"/>
                              </a:srgbClr>
                            </a:outerShdw>
                          </a:effectLst>
                          <a:latin typeface="Calibri" panose="020F0502020204030204" pitchFamily="34" charset="0"/>
                        </a:rPr>
                        <a:t>GÜÇLÜ YÖNLER</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tc hMerge="1">
                  <a:txBody>
                    <a:bodyPr/>
                    <a:lstStyle/>
                    <a:p>
                      <a:endParaRPr lang="tr-TR"/>
                    </a:p>
                  </a:txBody>
                  <a:tcPr/>
                </a:tc>
                <a:tc>
                  <a:txBody>
                    <a:bodyPr/>
                    <a:lstStyle/>
                    <a:p>
                      <a:pPr algn="ctr" fontAlgn="ctr"/>
                      <a:r>
                        <a:rPr lang="tr-TR" sz="1200" b="1" i="0" u="none" strike="noStrike" dirty="0" smtClean="0">
                          <a:solidFill>
                            <a:srgbClr val="000000"/>
                          </a:solidFill>
                          <a:effectLst/>
                          <a:latin typeface="Calibri" panose="020F0502020204030204" pitchFamily="34" charset="0"/>
                        </a:rPr>
                        <a:t>DURUMU</a:t>
                      </a:r>
                      <a:endParaRPr lang="tr-TR" sz="1200" b="1" i="0" u="none" strike="noStrike" dirty="0">
                        <a:solidFill>
                          <a:srgbClr val="000000"/>
                        </a:solidFill>
                        <a:effectLst/>
                        <a:latin typeface="Calibri" panose="020F0502020204030204" pitchFamily="34" charset="0"/>
                      </a:endParaRP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extLst>
                  <a:ext uri="{0D108BD9-81ED-4DB2-BD59-A6C34878D82A}">
                    <a16:rowId xmlns:a16="http://schemas.microsoft.com/office/drawing/2014/main" val="1278246818"/>
                  </a:ext>
                </a:extLst>
              </a:tr>
              <a:tr h="335804">
                <a:tc>
                  <a:txBody>
                    <a:bodyPr/>
                    <a:lstStyle/>
                    <a:p>
                      <a:pPr algn="ctr" fontAlgn="ctr"/>
                      <a:r>
                        <a:rPr lang="tr-TR" sz="1400" b="1" i="0" u="none" strike="noStrike" dirty="0">
                          <a:solidFill>
                            <a:srgbClr val="000000"/>
                          </a:solidFill>
                          <a:effectLst/>
                          <a:latin typeface="Calibri" panose="020F0502020204030204" pitchFamily="34" charset="0"/>
                        </a:rPr>
                        <a:t>G1</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tc>
                  <a:txBody>
                    <a:bodyPr/>
                    <a:lstStyle/>
                    <a:p>
                      <a:pPr algn="l" fontAlgn="ctr"/>
                      <a:r>
                        <a:rPr lang="tr-TR" sz="1400" b="0" i="0" u="none" strike="noStrike" dirty="0">
                          <a:solidFill>
                            <a:srgbClr val="000000"/>
                          </a:solidFill>
                          <a:effectLst/>
                          <a:latin typeface="Calibri" panose="020F0502020204030204" pitchFamily="34" charset="0"/>
                        </a:rPr>
                        <a:t>Akdeniz Bölgesindeki tek pilotaj bölümü olması</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J</a:t>
                      </a:r>
                      <a:r>
                        <a:rPr kumimoji="0" lang="tr-TR" sz="1600" b="0" i="0" u="none" strike="noStrike" kern="1200" cap="none" spc="0" normalizeH="0" baseline="0" noProof="0" dirty="0" smtClean="0">
                          <a:ln>
                            <a:noFill/>
                          </a:ln>
                          <a:solidFill>
                            <a:prstClr val="black"/>
                          </a:solidFill>
                          <a:effectLst/>
                          <a:uLnTx/>
                          <a:uFillTx/>
                          <a:latin typeface="+mn-lt"/>
                          <a:ea typeface="+mn-ea"/>
                          <a:cs typeface="+mn-cs"/>
                        </a:rPr>
                        <a:t> </a:t>
                      </a:r>
                      <a:r>
                        <a:rPr kumimoji="0" lang="tr-TR" sz="1200" b="0" i="0" u="none" strike="noStrike" kern="1200" cap="none" spc="0" normalizeH="0" baseline="0" noProof="0" dirty="0" smtClean="0">
                          <a:ln>
                            <a:noFill/>
                          </a:ln>
                          <a:solidFill>
                            <a:prstClr val="black"/>
                          </a:solidFill>
                          <a:effectLst/>
                          <a:uLnTx/>
                          <a:uFillTx/>
                          <a:latin typeface="+mn-lt"/>
                          <a:ea typeface="+mn-ea"/>
                          <a:cs typeface="+mn-cs"/>
                        </a:rPr>
                        <a:t>(Hala güçlü yön)</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2640273"/>
                  </a:ext>
                </a:extLst>
              </a:tr>
              <a:tr h="335804">
                <a:tc>
                  <a:txBody>
                    <a:bodyPr/>
                    <a:lstStyle/>
                    <a:p>
                      <a:pPr algn="ctr" fontAlgn="ctr"/>
                      <a:r>
                        <a:rPr lang="tr-TR" sz="1400" b="1" i="0" u="none" strike="noStrike" dirty="0">
                          <a:solidFill>
                            <a:srgbClr val="000000"/>
                          </a:solidFill>
                          <a:effectLst/>
                          <a:latin typeface="Calibri" panose="020F0502020204030204" pitchFamily="34" charset="0"/>
                        </a:rPr>
                        <a:t>G2</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tc>
                  <a:txBody>
                    <a:bodyPr/>
                    <a:lstStyle/>
                    <a:p>
                      <a:pPr algn="l" fontAlgn="ctr"/>
                      <a:r>
                        <a:rPr lang="tr-TR" sz="1400" b="0" i="0" u="none" strike="noStrike" dirty="0">
                          <a:solidFill>
                            <a:srgbClr val="000000"/>
                          </a:solidFill>
                          <a:effectLst/>
                          <a:latin typeface="Calibri" panose="020F0502020204030204" pitchFamily="34" charset="0"/>
                        </a:rPr>
                        <a:t>Antalya ilindeki tek pilotaj lisans programı olması</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J</a:t>
                      </a:r>
                      <a:r>
                        <a:rPr kumimoji="0" lang="tr-TR" sz="1600" b="0" i="0" u="none" strike="noStrike" kern="1200" cap="none" spc="0" normalizeH="0" baseline="0" noProof="0" dirty="0" smtClean="0">
                          <a:ln>
                            <a:noFill/>
                          </a:ln>
                          <a:solidFill>
                            <a:prstClr val="black"/>
                          </a:solidFill>
                          <a:effectLst/>
                          <a:uLnTx/>
                          <a:uFillTx/>
                          <a:latin typeface="+mn-lt"/>
                          <a:ea typeface="+mn-ea"/>
                          <a:cs typeface="+mn-cs"/>
                        </a:rPr>
                        <a:t> </a:t>
                      </a:r>
                      <a:r>
                        <a:rPr kumimoji="0" lang="tr-TR" sz="1200" b="0" i="0" u="none" strike="noStrike" kern="1200" cap="none" spc="0" normalizeH="0" baseline="0" noProof="0" dirty="0" smtClean="0">
                          <a:ln>
                            <a:noFill/>
                          </a:ln>
                          <a:solidFill>
                            <a:prstClr val="black"/>
                          </a:solidFill>
                          <a:effectLst/>
                          <a:uLnTx/>
                          <a:uFillTx/>
                          <a:latin typeface="+mn-lt"/>
                          <a:ea typeface="+mn-ea"/>
                          <a:cs typeface="+mn-cs"/>
                        </a:rPr>
                        <a:t>(Hala güçlü yön)</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18794562"/>
                  </a:ext>
                </a:extLst>
              </a:tr>
              <a:tr h="335804">
                <a:tc>
                  <a:txBody>
                    <a:bodyPr/>
                    <a:lstStyle/>
                    <a:p>
                      <a:pPr algn="ctr" fontAlgn="ctr"/>
                      <a:r>
                        <a:rPr lang="tr-TR" sz="1400" b="1" i="0" u="none" strike="noStrike" dirty="0">
                          <a:solidFill>
                            <a:srgbClr val="000000"/>
                          </a:solidFill>
                          <a:effectLst/>
                          <a:latin typeface="Calibri" panose="020F0502020204030204" pitchFamily="34" charset="0"/>
                        </a:rPr>
                        <a:t>G3</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tc>
                  <a:txBody>
                    <a:bodyPr/>
                    <a:lstStyle/>
                    <a:p>
                      <a:pPr algn="l" fontAlgn="ctr"/>
                      <a:r>
                        <a:rPr lang="tr-TR" sz="1400" b="0" i="0" u="none" strike="noStrike" dirty="0">
                          <a:solidFill>
                            <a:srgbClr val="000000"/>
                          </a:solidFill>
                          <a:effectLst/>
                          <a:latin typeface="Calibri" panose="020F0502020204030204" pitchFamily="34" charset="0"/>
                        </a:rPr>
                        <a:t>Eğitimler konusunda uzman ve yetkili eğitmenler tarafından verilmektedir. </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J</a:t>
                      </a:r>
                      <a:r>
                        <a:rPr kumimoji="0" lang="tr-TR" sz="1600" b="0" i="0" u="none" strike="noStrike" kern="1200" cap="none" spc="0" normalizeH="0" baseline="0" noProof="0" dirty="0" smtClean="0">
                          <a:ln>
                            <a:noFill/>
                          </a:ln>
                          <a:solidFill>
                            <a:prstClr val="black"/>
                          </a:solidFill>
                          <a:effectLst/>
                          <a:uLnTx/>
                          <a:uFillTx/>
                          <a:latin typeface="+mn-lt"/>
                          <a:ea typeface="+mn-ea"/>
                          <a:cs typeface="+mn-cs"/>
                        </a:rPr>
                        <a:t> </a:t>
                      </a:r>
                      <a:r>
                        <a:rPr kumimoji="0" lang="tr-TR" sz="1200" b="0" i="0" u="none" strike="noStrike" kern="1200" cap="none" spc="0" normalizeH="0" baseline="0" noProof="0" dirty="0" smtClean="0">
                          <a:ln>
                            <a:noFill/>
                          </a:ln>
                          <a:solidFill>
                            <a:prstClr val="black"/>
                          </a:solidFill>
                          <a:effectLst/>
                          <a:uLnTx/>
                          <a:uFillTx/>
                          <a:latin typeface="+mn-lt"/>
                          <a:ea typeface="+mn-ea"/>
                          <a:cs typeface="+mn-cs"/>
                        </a:rPr>
                        <a:t>(Hala güçlü yön)</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22735851"/>
                  </a:ext>
                </a:extLst>
              </a:tr>
              <a:tr h="335804">
                <a:tc>
                  <a:txBody>
                    <a:bodyPr/>
                    <a:lstStyle/>
                    <a:p>
                      <a:pPr algn="ctr" fontAlgn="ctr"/>
                      <a:r>
                        <a:rPr lang="tr-TR" sz="1400" b="1" i="0" u="none" strike="noStrike" dirty="0">
                          <a:solidFill>
                            <a:srgbClr val="000000"/>
                          </a:solidFill>
                          <a:effectLst/>
                          <a:latin typeface="Calibri" panose="020F0502020204030204" pitchFamily="34" charset="0"/>
                        </a:rPr>
                        <a:t>G4</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tc>
                  <a:txBody>
                    <a:bodyPr/>
                    <a:lstStyle/>
                    <a:p>
                      <a:pPr algn="l" fontAlgn="ctr"/>
                      <a:r>
                        <a:rPr lang="tr-TR" sz="1400" b="0" i="0" u="none" strike="noStrike" dirty="0">
                          <a:solidFill>
                            <a:srgbClr val="000000"/>
                          </a:solidFill>
                          <a:effectLst/>
                          <a:latin typeface="Calibri" panose="020F0502020204030204" pitchFamily="34" charset="0"/>
                        </a:rPr>
                        <a:t>Antalya'da havacılık konusunda uzman eğitmenlerin bulunması</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J</a:t>
                      </a:r>
                      <a:r>
                        <a:rPr kumimoji="0" lang="tr-TR" sz="1600" b="0" i="0" u="none" strike="noStrike" kern="1200" cap="none" spc="0" normalizeH="0" baseline="0" noProof="0" dirty="0" smtClean="0">
                          <a:ln>
                            <a:noFill/>
                          </a:ln>
                          <a:solidFill>
                            <a:prstClr val="black"/>
                          </a:solidFill>
                          <a:effectLst/>
                          <a:uLnTx/>
                          <a:uFillTx/>
                          <a:latin typeface="+mn-lt"/>
                          <a:ea typeface="+mn-ea"/>
                          <a:cs typeface="+mn-cs"/>
                        </a:rPr>
                        <a:t> </a:t>
                      </a:r>
                      <a:r>
                        <a:rPr kumimoji="0" lang="tr-TR" sz="1200" b="0" i="0" u="none" strike="noStrike" kern="1200" cap="none" spc="0" normalizeH="0" baseline="0" noProof="0" dirty="0" smtClean="0">
                          <a:ln>
                            <a:noFill/>
                          </a:ln>
                          <a:solidFill>
                            <a:prstClr val="black"/>
                          </a:solidFill>
                          <a:effectLst/>
                          <a:uLnTx/>
                          <a:uFillTx/>
                          <a:latin typeface="+mn-lt"/>
                          <a:ea typeface="+mn-ea"/>
                          <a:cs typeface="+mn-cs"/>
                        </a:rPr>
                        <a:t>(Hala güçlü yön)</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1994165"/>
                  </a:ext>
                </a:extLst>
              </a:tr>
              <a:tr h="335804">
                <a:tc>
                  <a:txBody>
                    <a:bodyPr/>
                    <a:lstStyle/>
                    <a:p>
                      <a:pPr algn="ctr" fontAlgn="ctr"/>
                      <a:r>
                        <a:rPr lang="tr-TR" sz="1400" b="1" i="0" u="none" strike="noStrike" dirty="0">
                          <a:solidFill>
                            <a:srgbClr val="000000"/>
                          </a:solidFill>
                          <a:effectLst/>
                          <a:latin typeface="Calibri" panose="020F0502020204030204" pitchFamily="34" charset="0"/>
                        </a:rPr>
                        <a:t>G5</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tc>
                  <a:txBody>
                    <a:bodyPr/>
                    <a:lstStyle/>
                    <a:p>
                      <a:pPr algn="l" fontAlgn="ctr"/>
                      <a:r>
                        <a:rPr lang="tr-TR" sz="1400" b="0" i="0" u="none" strike="noStrike" dirty="0">
                          <a:solidFill>
                            <a:srgbClr val="000000"/>
                          </a:solidFill>
                          <a:effectLst/>
                          <a:latin typeface="Calibri" panose="020F0502020204030204" pitchFamily="34" charset="0"/>
                        </a:rPr>
                        <a:t>Antalya'da havacılık konusunda uzman personel bulunması</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J</a:t>
                      </a:r>
                      <a:r>
                        <a:rPr kumimoji="0" lang="tr-TR" sz="1600" b="0" i="0" u="none" strike="noStrike" kern="1200" cap="none" spc="0" normalizeH="0" baseline="0" noProof="0" dirty="0" smtClean="0">
                          <a:ln>
                            <a:noFill/>
                          </a:ln>
                          <a:solidFill>
                            <a:prstClr val="black"/>
                          </a:solidFill>
                          <a:effectLst/>
                          <a:uLnTx/>
                          <a:uFillTx/>
                          <a:latin typeface="+mn-lt"/>
                          <a:ea typeface="+mn-ea"/>
                          <a:cs typeface="+mn-cs"/>
                        </a:rPr>
                        <a:t> </a:t>
                      </a:r>
                      <a:r>
                        <a:rPr kumimoji="0" lang="tr-TR" sz="1200" b="0" i="0" u="none" strike="noStrike" kern="1200" cap="none" spc="0" normalizeH="0" baseline="0" noProof="0" dirty="0" smtClean="0">
                          <a:ln>
                            <a:noFill/>
                          </a:ln>
                          <a:solidFill>
                            <a:prstClr val="black"/>
                          </a:solidFill>
                          <a:effectLst/>
                          <a:uLnTx/>
                          <a:uFillTx/>
                          <a:latin typeface="+mn-lt"/>
                          <a:ea typeface="+mn-ea"/>
                          <a:cs typeface="+mn-cs"/>
                        </a:rPr>
                        <a:t>(Hala güçlü yön)</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34034308"/>
                  </a:ext>
                </a:extLst>
              </a:tr>
              <a:tr h="335804">
                <a:tc>
                  <a:txBody>
                    <a:bodyPr/>
                    <a:lstStyle/>
                    <a:p>
                      <a:pPr algn="ctr" fontAlgn="ctr"/>
                      <a:r>
                        <a:rPr lang="tr-TR" sz="1400" b="1" i="0" u="none" strike="noStrike" dirty="0">
                          <a:solidFill>
                            <a:srgbClr val="000000"/>
                          </a:solidFill>
                          <a:effectLst/>
                          <a:latin typeface="Calibri" panose="020F0502020204030204" pitchFamily="34" charset="0"/>
                        </a:rPr>
                        <a:t>G6</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tc>
                  <a:txBody>
                    <a:bodyPr/>
                    <a:lstStyle/>
                    <a:p>
                      <a:pPr algn="l" fontAlgn="ctr"/>
                      <a:r>
                        <a:rPr lang="tr-TR" sz="1400" b="0" i="0" u="none" strike="noStrike" dirty="0">
                          <a:solidFill>
                            <a:srgbClr val="000000"/>
                          </a:solidFill>
                          <a:effectLst/>
                          <a:latin typeface="Calibri" panose="020F0502020204030204" pitchFamily="34" charset="0"/>
                        </a:rPr>
                        <a:t>Oldukça zor olan eğitimin Eğitim dilinin anadilde (Türkçe) olması </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J</a:t>
                      </a:r>
                      <a:r>
                        <a:rPr kumimoji="0" lang="tr-TR" sz="1600" b="0" i="0" u="none" strike="noStrike" kern="1200" cap="none" spc="0" normalizeH="0" baseline="0" noProof="0" dirty="0" smtClean="0">
                          <a:ln>
                            <a:noFill/>
                          </a:ln>
                          <a:solidFill>
                            <a:prstClr val="black"/>
                          </a:solidFill>
                          <a:effectLst/>
                          <a:uLnTx/>
                          <a:uFillTx/>
                          <a:latin typeface="+mn-lt"/>
                          <a:ea typeface="+mn-ea"/>
                          <a:cs typeface="+mn-cs"/>
                        </a:rPr>
                        <a:t> </a:t>
                      </a:r>
                      <a:r>
                        <a:rPr kumimoji="0" lang="tr-TR" sz="1200" b="0" i="0" u="none" strike="noStrike" kern="1200" cap="none" spc="0" normalizeH="0" baseline="0" noProof="0" dirty="0" smtClean="0">
                          <a:ln>
                            <a:noFill/>
                          </a:ln>
                          <a:solidFill>
                            <a:prstClr val="black"/>
                          </a:solidFill>
                          <a:effectLst/>
                          <a:uLnTx/>
                          <a:uFillTx/>
                          <a:latin typeface="+mn-lt"/>
                          <a:ea typeface="+mn-ea"/>
                          <a:cs typeface="+mn-cs"/>
                        </a:rPr>
                        <a:t>(Hala güçlü yön)</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06124771"/>
                  </a:ext>
                </a:extLst>
              </a:tr>
              <a:tr h="343872">
                <a:tc>
                  <a:txBody>
                    <a:bodyPr/>
                    <a:lstStyle/>
                    <a:p>
                      <a:pPr algn="ctr" fontAlgn="ctr"/>
                      <a:r>
                        <a:rPr lang="tr-TR" sz="1400" b="1" i="0" u="none" strike="noStrike" dirty="0">
                          <a:solidFill>
                            <a:srgbClr val="000000"/>
                          </a:solidFill>
                          <a:effectLst/>
                          <a:latin typeface="Calibri" panose="020F0502020204030204" pitchFamily="34" charset="0"/>
                        </a:rPr>
                        <a:t>G7</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tc>
                  <a:txBody>
                    <a:bodyPr/>
                    <a:lstStyle/>
                    <a:p>
                      <a:pPr algn="l" fontAlgn="ctr"/>
                      <a:r>
                        <a:rPr lang="tr-TR" sz="1400" b="0" i="0" u="none" strike="noStrike" dirty="0">
                          <a:solidFill>
                            <a:srgbClr val="000000"/>
                          </a:solidFill>
                          <a:effectLst/>
                          <a:latin typeface="Calibri" panose="020F0502020204030204" pitchFamily="34" charset="0"/>
                        </a:rPr>
                        <a:t>Öğrencilere Test </a:t>
                      </a:r>
                      <a:r>
                        <a:rPr lang="tr-TR" sz="1400" b="0" i="0" u="none" strike="noStrike" dirty="0" err="1">
                          <a:solidFill>
                            <a:srgbClr val="000000"/>
                          </a:solidFill>
                          <a:effectLst/>
                          <a:latin typeface="Calibri" panose="020F0502020204030204" pitchFamily="34" charset="0"/>
                        </a:rPr>
                        <a:t>Protokü</a:t>
                      </a:r>
                      <a:r>
                        <a:rPr lang="tr-TR" sz="1400" b="0" i="0" u="none" strike="noStrike" dirty="0">
                          <a:solidFill>
                            <a:srgbClr val="000000"/>
                          </a:solidFill>
                          <a:effectLst/>
                          <a:latin typeface="Calibri" panose="020F0502020204030204" pitchFamily="34" charset="0"/>
                        </a:rPr>
                        <a:t> uygulanarak </a:t>
                      </a:r>
                      <a:r>
                        <a:rPr lang="tr-TR" sz="1400" b="0" i="0" u="none" strike="noStrike" dirty="0" err="1">
                          <a:solidFill>
                            <a:srgbClr val="000000"/>
                          </a:solidFill>
                          <a:effectLst/>
                          <a:latin typeface="Calibri" panose="020F0502020204030204" pitchFamily="34" charset="0"/>
                        </a:rPr>
                        <a:t>Piltaja</a:t>
                      </a:r>
                      <a:r>
                        <a:rPr lang="tr-TR" sz="1400" b="0" i="0" u="none" strike="noStrike" dirty="0">
                          <a:solidFill>
                            <a:srgbClr val="000000"/>
                          </a:solidFill>
                          <a:effectLst/>
                          <a:latin typeface="Calibri" panose="020F0502020204030204" pitchFamily="34" charset="0"/>
                        </a:rPr>
                        <a:t> elverişli olanların okula kabul edilmesi</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J</a:t>
                      </a:r>
                      <a:r>
                        <a:rPr kumimoji="0" lang="tr-TR" sz="1600" b="0" i="0" u="none" strike="noStrike" kern="1200" cap="none" spc="0" normalizeH="0" baseline="0" noProof="0" dirty="0" smtClean="0">
                          <a:ln>
                            <a:noFill/>
                          </a:ln>
                          <a:solidFill>
                            <a:prstClr val="black"/>
                          </a:solidFill>
                          <a:effectLst/>
                          <a:uLnTx/>
                          <a:uFillTx/>
                          <a:latin typeface="+mn-lt"/>
                          <a:ea typeface="+mn-ea"/>
                          <a:cs typeface="+mn-cs"/>
                        </a:rPr>
                        <a:t> </a:t>
                      </a:r>
                      <a:r>
                        <a:rPr kumimoji="0" lang="tr-TR" sz="1200" b="0" i="0" u="none" strike="noStrike" kern="1200" cap="none" spc="0" normalizeH="0" baseline="0" noProof="0" dirty="0" smtClean="0">
                          <a:ln>
                            <a:noFill/>
                          </a:ln>
                          <a:solidFill>
                            <a:prstClr val="black"/>
                          </a:solidFill>
                          <a:effectLst/>
                          <a:uLnTx/>
                          <a:uFillTx/>
                          <a:latin typeface="+mn-lt"/>
                          <a:ea typeface="+mn-ea"/>
                          <a:cs typeface="+mn-cs"/>
                        </a:rPr>
                        <a:t>(Hala güçlü yön)</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53181964"/>
                  </a:ext>
                </a:extLst>
              </a:tr>
              <a:tr h="335804">
                <a:tc>
                  <a:txBody>
                    <a:bodyPr/>
                    <a:lstStyle/>
                    <a:p>
                      <a:pPr algn="ctr" fontAlgn="ctr"/>
                      <a:r>
                        <a:rPr lang="tr-TR" sz="1400" b="1" i="0" u="none" strike="noStrike" dirty="0">
                          <a:solidFill>
                            <a:srgbClr val="000000"/>
                          </a:solidFill>
                          <a:effectLst/>
                          <a:latin typeface="Calibri" panose="020F0502020204030204" pitchFamily="34" charset="0"/>
                        </a:rPr>
                        <a:t>G8</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tc>
                  <a:txBody>
                    <a:bodyPr/>
                    <a:lstStyle/>
                    <a:p>
                      <a:pPr algn="l" fontAlgn="ctr"/>
                      <a:r>
                        <a:rPr lang="tr-TR" sz="1400" b="0" i="0" u="none" strike="noStrike" dirty="0">
                          <a:solidFill>
                            <a:srgbClr val="000000"/>
                          </a:solidFill>
                          <a:effectLst/>
                          <a:latin typeface="Calibri" panose="020F0502020204030204" pitchFamily="34" charset="0"/>
                        </a:rPr>
                        <a:t>Eğitimin 4 yılda bitiyor olması</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J</a:t>
                      </a:r>
                      <a:r>
                        <a:rPr kumimoji="0" lang="tr-TR" sz="1600" b="0" i="0" u="none" strike="noStrike" kern="1200" cap="none" spc="0" normalizeH="0" baseline="0" noProof="0" dirty="0" smtClean="0">
                          <a:ln>
                            <a:noFill/>
                          </a:ln>
                          <a:solidFill>
                            <a:prstClr val="black"/>
                          </a:solidFill>
                          <a:effectLst/>
                          <a:uLnTx/>
                          <a:uFillTx/>
                          <a:latin typeface="+mn-lt"/>
                          <a:ea typeface="+mn-ea"/>
                          <a:cs typeface="+mn-cs"/>
                        </a:rPr>
                        <a:t> </a:t>
                      </a:r>
                      <a:r>
                        <a:rPr kumimoji="0" lang="tr-TR" sz="1200" b="0" i="0" u="none" strike="noStrike" kern="1200" cap="none" spc="0" normalizeH="0" baseline="0" noProof="0" dirty="0" smtClean="0">
                          <a:ln>
                            <a:noFill/>
                          </a:ln>
                          <a:solidFill>
                            <a:prstClr val="black"/>
                          </a:solidFill>
                          <a:effectLst/>
                          <a:uLnTx/>
                          <a:uFillTx/>
                          <a:latin typeface="+mn-lt"/>
                          <a:ea typeface="+mn-ea"/>
                          <a:cs typeface="+mn-cs"/>
                        </a:rPr>
                        <a:t>(Hala güçlü yön)</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47046728"/>
                  </a:ext>
                </a:extLst>
              </a:tr>
              <a:tr h="438931">
                <a:tc>
                  <a:txBody>
                    <a:bodyPr/>
                    <a:lstStyle/>
                    <a:p>
                      <a:pPr algn="ctr" fontAlgn="ctr"/>
                      <a:r>
                        <a:rPr lang="tr-TR" sz="1400" b="1" i="0" u="none" strike="noStrike" dirty="0">
                          <a:solidFill>
                            <a:srgbClr val="000000"/>
                          </a:solidFill>
                          <a:effectLst/>
                          <a:latin typeface="Calibri" panose="020F0502020204030204" pitchFamily="34" charset="0"/>
                        </a:rPr>
                        <a:t>G9</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tc>
                  <a:txBody>
                    <a:bodyPr/>
                    <a:lstStyle/>
                    <a:p>
                      <a:pPr algn="l" fontAlgn="ctr"/>
                      <a:r>
                        <a:rPr lang="tr-TR" sz="1400" b="0" i="0" u="none" strike="noStrike" dirty="0">
                          <a:solidFill>
                            <a:srgbClr val="000000"/>
                          </a:solidFill>
                          <a:effectLst/>
                          <a:latin typeface="Calibri" panose="020F0502020204030204" pitchFamily="34" charset="0"/>
                        </a:rPr>
                        <a:t>İngilizce eğitimi hazırlık sınıfı olmaksızın 2. yıl itibarı ile 4 yıla yayılmış olarak veriliyor </a:t>
                      </a:r>
                      <a:r>
                        <a:rPr lang="tr-TR" sz="1200" b="0" i="0" u="none" strike="noStrike" dirty="0" smtClean="0">
                          <a:solidFill>
                            <a:srgbClr val="000000"/>
                          </a:solidFill>
                          <a:effectLst/>
                          <a:latin typeface="Calibri" panose="020F0502020204030204" pitchFamily="34" charset="0"/>
                        </a:rPr>
                        <a:t>olması</a:t>
                      </a:r>
                      <a:endParaRPr lang="tr-TR" sz="1200" b="0" i="0" u="none" strike="noStrike" dirty="0">
                        <a:solidFill>
                          <a:srgbClr val="000000"/>
                        </a:solidFill>
                        <a:effectLst/>
                        <a:latin typeface="Calibri" panose="020F0502020204030204" pitchFamily="34" charset="0"/>
                      </a:endParaRP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J</a:t>
                      </a:r>
                      <a:r>
                        <a:rPr kumimoji="0" lang="tr-TR" sz="1600" b="0" i="0" u="none" strike="noStrike" kern="1200" cap="none" spc="0" normalizeH="0" baseline="0" noProof="0" dirty="0" smtClean="0">
                          <a:ln>
                            <a:noFill/>
                          </a:ln>
                          <a:solidFill>
                            <a:prstClr val="black"/>
                          </a:solidFill>
                          <a:effectLst/>
                          <a:uLnTx/>
                          <a:uFillTx/>
                          <a:latin typeface="+mn-lt"/>
                          <a:ea typeface="+mn-ea"/>
                          <a:cs typeface="+mn-cs"/>
                        </a:rPr>
                        <a:t> </a:t>
                      </a:r>
                      <a:r>
                        <a:rPr kumimoji="0" lang="tr-TR" sz="1200" b="0" i="0" u="none" strike="noStrike" kern="1200" cap="none" spc="0" normalizeH="0" baseline="0" noProof="0" dirty="0" smtClean="0">
                          <a:ln>
                            <a:noFill/>
                          </a:ln>
                          <a:solidFill>
                            <a:prstClr val="black"/>
                          </a:solidFill>
                          <a:effectLst/>
                          <a:uLnTx/>
                          <a:uFillTx/>
                          <a:latin typeface="+mn-lt"/>
                          <a:ea typeface="+mn-ea"/>
                          <a:cs typeface="+mn-cs"/>
                        </a:rPr>
                        <a:t>(Hala güçlü yön)</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38117313"/>
                  </a:ext>
                </a:extLst>
              </a:tr>
              <a:tr h="335804">
                <a:tc>
                  <a:txBody>
                    <a:bodyPr/>
                    <a:lstStyle/>
                    <a:p>
                      <a:pPr algn="ctr" fontAlgn="ctr"/>
                      <a:r>
                        <a:rPr lang="tr-TR" sz="1400" b="1" i="0" u="none" strike="noStrike" dirty="0">
                          <a:solidFill>
                            <a:srgbClr val="000000"/>
                          </a:solidFill>
                          <a:effectLst/>
                          <a:latin typeface="Calibri" panose="020F0502020204030204" pitchFamily="34" charset="0"/>
                        </a:rPr>
                        <a:t>G10</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tc>
                  <a:txBody>
                    <a:bodyPr/>
                    <a:lstStyle/>
                    <a:p>
                      <a:pPr algn="l" fontAlgn="ctr"/>
                      <a:r>
                        <a:rPr lang="tr-TR" sz="1400" b="0" i="0" u="none" strike="noStrike" dirty="0">
                          <a:solidFill>
                            <a:srgbClr val="000000"/>
                          </a:solidFill>
                          <a:effectLst/>
                          <a:latin typeface="Calibri" panose="020F0502020204030204" pitchFamily="34" charset="0"/>
                        </a:rPr>
                        <a:t>İngilizce seviyesinin havacılıkta geçerli olan "ICAO </a:t>
                      </a:r>
                      <a:r>
                        <a:rPr lang="tr-TR" sz="1400" b="0" i="0" u="none" strike="noStrike" dirty="0" err="1">
                          <a:solidFill>
                            <a:srgbClr val="000000"/>
                          </a:solidFill>
                          <a:effectLst/>
                          <a:latin typeface="Calibri" panose="020F0502020204030204" pitchFamily="34" charset="0"/>
                        </a:rPr>
                        <a:t>level</a:t>
                      </a:r>
                      <a:r>
                        <a:rPr lang="tr-TR" sz="1400" b="0" i="0" u="none" strike="noStrike" dirty="0">
                          <a:solidFill>
                            <a:srgbClr val="000000"/>
                          </a:solidFill>
                          <a:effectLst/>
                          <a:latin typeface="Calibri" panose="020F0502020204030204" pitchFamily="34" charset="0"/>
                        </a:rPr>
                        <a:t>" olarak mezun olunması </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J</a:t>
                      </a:r>
                      <a:r>
                        <a:rPr kumimoji="0" lang="tr-TR" sz="1600" b="0" i="0" u="none" strike="noStrike" kern="1200" cap="none" spc="0" normalizeH="0" baseline="0" noProof="0" dirty="0" smtClean="0">
                          <a:ln>
                            <a:noFill/>
                          </a:ln>
                          <a:solidFill>
                            <a:prstClr val="black"/>
                          </a:solidFill>
                          <a:effectLst/>
                          <a:uLnTx/>
                          <a:uFillTx/>
                          <a:latin typeface="+mn-lt"/>
                          <a:ea typeface="+mn-ea"/>
                          <a:cs typeface="+mn-cs"/>
                        </a:rPr>
                        <a:t> </a:t>
                      </a:r>
                      <a:r>
                        <a:rPr kumimoji="0" lang="tr-TR" sz="1200" b="0" i="0" u="none" strike="noStrike" kern="1200" cap="none" spc="0" normalizeH="0" baseline="0" noProof="0" dirty="0" smtClean="0">
                          <a:ln>
                            <a:noFill/>
                          </a:ln>
                          <a:solidFill>
                            <a:prstClr val="black"/>
                          </a:solidFill>
                          <a:effectLst/>
                          <a:uLnTx/>
                          <a:uFillTx/>
                          <a:latin typeface="+mn-lt"/>
                          <a:ea typeface="+mn-ea"/>
                          <a:cs typeface="+mn-cs"/>
                        </a:rPr>
                        <a:t>(Güçlü yön)</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16219829"/>
                  </a:ext>
                </a:extLst>
              </a:tr>
              <a:tr h="335804">
                <a:tc>
                  <a:txBody>
                    <a:bodyPr/>
                    <a:lstStyle/>
                    <a:p>
                      <a:pPr algn="ctr" fontAlgn="ctr"/>
                      <a:r>
                        <a:rPr lang="tr-TR" sz="1400" b="1" i="0" u="none" strike="noStrike" dirty="0">
                          <a:solidFill>
                            <a:srgbClr val="000000"/>
                          </a:solidFill>
                          <a:effectLst/>
                          <a:latin typeface="Calibri" panose="020F0502020204030204" pitchFamily="34" charset="0"/>
                        </a:rPr>
                        <a:t>G11</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tc>
                  <a:txBody>
                    <a:bodyPr/>
                    <a:lstStyle/>
                    <a:p>
                      <a:pPr algn="l" fontAlgn="ctr"/>
                      <a:r>
                        <a:rPr lang="tr-TR" sz="1400" b="0" i="0" u="none" strike="noStrike" dirty="0">
                          <a:solidFill>
                            <a:srgbClr val="000000"/>
                          </a:solidFill>
                          <a:effectLst/>
                          <a:latin typeface="Calibri" panose="020F0502020204030204" pitchFamily="34" charset="0"/>
                        </a:rPr>
                        <a:t>İlk yılda uçuş eğitiminin başlaması ve ilk yıl sonunda PPL lisansına sahip olunması</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J</a:t>
                      </a:r>
                      <a:r>
                        <a:rPr kumimoji="0" lang="tr-TR" sz="1600" b="0" i="0" u="none" strike="noStrike" kern="1200" cap="none" spc="0" normalizeH="0" baseline="0" noProof="0" dirty="0" smtClean="0">
                          <a:ln>
                            <a:noFill/>
                          </a:ln>
                          <a:solidFill>
                            <a:prstClr val="black"/>
                          </a:solidFill>
                          <a:effectLst/>
                          <a:uLnTx/>
                          <a:uFillTx/>
                          <a:latin typeface="+mn-lt"/>
                          <a:ea typeface="+mn-ea"/>
                          <a:cs typeface="+mn-cs"/>
                        </a:rPr>
                        <a:t> </a:t>
                      </a:r>
                      <a:r>
                        <a:rPr kumimoji="0" lang="tr-TR" sz="1200" b="0" i="0" u="none" strike="noStrike" kern="1200" cap="none" spc="0" normalizeH="0" baseline="0" noProof="0" dirty="0" smtClean="0">
                          <a:ln>
                            <a:noFill/>
                          </a:ln>
                          <a:solidFill>
                            <a:prstClr val="black"/>
                          </a:solidFill>
                          <a:effectLst/>
                          <a:uLnTx/>
                          <a:uFillTx/>
                          <a:latin typeface="+mn-lt"/>
                          <a:ea typeface="+mn-ea"/>
                          <a:cs typeface="+mn-cs"/>
                        </a:rPr>
                        <a:t>(Hala güçlü yön)</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94019765"/>
                  </a:ext>
                </a:extLst>
              </a:tr>
              <a:tr h="384428">
                <a:tc>
                  <a:txBody>
                    <a:bodyPr/>
                    <a:lstStyle/>
                    <a:p>
                      <a:pPr algn="ctr" fontAlgn="ctr"/>
                      <a:r>
                        <a:rPr lang="tr-TR" sz="1400" b="1" i="0" u="none" strike="noStrike" dirty="0">
                          <a:solidFill>
                            <a:srgbClr val="000000"/>
                          </a:solidFill>
                          <a:effectLst/>
                          <a:latin typeface="Calibri" panose="020F0502020204030204" pitchFamily="34" charset="0"/>
                        </a:rPr>
                        <a:t>G12</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tc>
                  <a:txBody>
                    <a:bodyPr/>
                    <a:lstStyle/>
                    <a:p>
                      <a:pPr algn="l" fontAlgn="ctr"/>
                      <a:r>
                        <a:rPr lang="tr-TR" sz="1400" b="0" i="0" u="none" strike="noStrike" dirty="0">
                          <a:solidFill>
                            <a:srgbClr val="000000"/>
                          </a:solidFill>
                          <a:effectLst/>
                          <a:latin typeface="Calibri" panose="020F0502020204030204" pitchFamily="34" charset="0"/>
                        </a:rPr>
                        <a:t>Uçak uçuşlarına başlamadan önce kendi üretimimiz olan simülatörde eğitimlerin yapılabilmesi</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J</a:t>
                      </a:r>
                      <a:r>
                        <a:rPr kumimoji="0" lang="tr-TR" sz="1600" b="0" i="0" u="none" strike="noStrike" kern="1200" cap="none" spc="0" normalizeH="0" baseline="0" noProof="0" dirty="0" smtClean="0">
                          <a:ln>
                            <a:noFill/>
                          </a:ln>
                          <a:solidFill>
                            <a:prstClr val="black"/>
                          </a:solidFill>
                          <a:effectLst/>
                          <a:uLnTx/>
                          <a:uFillTx/>
                          <a:latin typeface="+mn-lt"/>
                          <a:ea typeface="+mn-ea"/>
                          <a:cs typeface="+mn-cs"/>
                        </a:rPr>
                        <a:t> </a:t>
                      </a:r>
                      <a:r>
                        <a:rPr kumimoji="0" lang="tr-TR" sz="1200" b="0" i="0" u="none" strike="noStrike" kern="1200" cap="none" spc="0" normalizeH="0" baseline="0" noProof="0" dirty="0" smtClean="0">
                          <a:ln>
                            <a:noFill/>
                          </a:ln>
                          <a:solidFill>
                            <a:prstClr val="black"/>
                          </a:solidFill>
                          <a:effectLst/>
                          <a:uLnTx/>
                          <a:uFillTx/>
                          <a:latin typeface="+mn-lt"/>
                          <a:ea typeface="+mn-ea"/>
                          <a:cs typeface="+mn-cs"/>
                        </a:rPr>
                        <a:t>(Hala güçlü yön)</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23764250"/>
                  </a:ext>
                </a:extLst>
              </a:tr>
              <a:tr h="282022">
                <a:tc>
                  <a:txBody>
                    <a:bodyPr/>
                    <a:lstStyle/>
                    <a:p>
                      <a:pPr algn="ctr" fontAlgn="ctr"/>
                      <a:r>
                        <a:rPr lang="tr-TR" sz="1400" b="1" i="0" u="none" strike="noStrike" dirty="0">
                          <a:solidFill>
                            <a:srgbClr val="000000"/>
                          </a:solidFill>
                          <a:effectLst/>
                          <a:latin typeface="Calibri" panose="020F0502020204030204" pitchFamily="34" charset="0"/>
                        </a:rPr>
                        <a:t>G13</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tc>
                  <a:txBody>
                    <a:bodyPr/>
                    <a:lstStyle/>
                    <a:p>
                      <a:pPr algn="l" fontAlgn="ctr"/>
                      <a:r>
                        <a:rPr lang="tr-TR" sz="1400" b="0" i="0" u="none" strike="noStrike" dirty="0">
                          <a:solidFill>
                            <a:srgbClr val="000000"/>
                          </a:solidFill>
                          <a:effectLst/>
                          <a:latin typeface="Calibri" panose="020F0502020204030204" pitchFamily="34" charset="0"/>
                        </a:rPr>
                        <a:t>Teorik Eğitimleri veren bir çok eğitmenin aynı zamanda pilot olması</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J</a:t>
                      </a:r>
                      <a:r>
                        <a:rPr kumimoji="0" lang="tr-TR" sz="1600" b="0" i="0" u="none" strike="noStrike" kern="1200" cap="none" spc="0" normalizeH="0" baseline="0" noProof="0" dirty="0" smtClean="0">
                          <a:ln>
                            <a:noFill/>
                          </a:ln>
                          <a:solidFill>
                            <a:prstClr val="black"/>
                          </a:solidFill>
                          <a:effectLst/>
                          <a:uLnTx/>
                          <a:uFillTx/>
                          <a:latin typeface="+mn-lt"/>
                          <a:ea typeface="+mn-ea"/>
                          <a:cs typeface="+mn-cs"/>
                        </a:rPr>
                        <a:t> </a:t>
                      </a:r>
                      <a:r>
                        <a:rPr kumimoji="0" lang="tr-TR" sz="1200" b="0" i="0" u="none" strike="noStrike" kern="1200" cap="none" spc="0" normalizeH="0" baseline="0" noProof="0" dirty="0" smtClean="0">
                          <a:ln>
                            <a:noFill/>
                          </a:ln>
                          <a:solidFill>
                            <a:prstClr val="black"/>
                          </a:solidFill>
                          <a:effectLst/>
                          <a:uLnTx/>
                          <a:uFillTx/>
                          <a:latin typeface="+mn-lt"/>
                          <a:ea typeface="+mn-ea"/>
                          <a:cs typeface="+mn-cs"/>
                        </a:rPr>
                        <a:t>(Hala güçlü yön)</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69311738"/>
                  </a:ext>
                </a:extLst>
              </a:tr>
              <a:tr h="335804">
                <a:tc>
                  <a:txBody>
                    <a:bodyPr/>
                    <a:lstStyle/>
                    <a:p>
                      <a:pPr algn="ctr" fontAlgn="ctr"/>
                      <a:r>
                        <a:rPr lang="tr-TR" sz="1400" b="1" i="0" u="none" strike="noStrike" dirty="0">
                          <a:solidFill>
                            <a:srgbClr val="000000"/>
                          </a:solidFill>
                          <a:effectLst/>
                          <a:latin typeface="Calibri" panose="020F0502020204030204" pitchFamily="34" charset="0"/>
                        </a:rPr>
                        <a:t>G14</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tc>
                  <a:txBody>
                    <a:bodyPr/>
                    <a:lstStyle/>
                    <a:p>
                      <a:pPr algn="l" fontAlgn="ctr"/>
                      <a:r>
                        <a:rPr lang="tr-TR" sz="1400" b="0" i="0" u="none" strike="noStrike" dirty="0">
                          <a:solidFill>
                            <a:srgbClr val="000000"/>
                          </a:solidFill>
                          <a:effectLst/>
                          <a:latin typeface="Calibri" panose="020F0502020204030204" pitchFamily="34" charset="0"/>
                        </a:rPr>
                        <a:t>Eğitim sonunda ATPL(Havayolu Nakliye Pilotu) lisansına sahip olunması </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J</a:t>
                      </a:r>
                      <a:r>
                        <a:rPr kumimoji="0" lang="tr-TR" sz="1600" b="0" i="0" u="none" strike="noStrike" kern="1200" cap="none" spc="0" normalizeH="0" baseline="0" noProof="0" dirty="0" smtClean="0">
                          <a:ln>
                            <a:noFill/>
                          </a:ln>
                          <a:solidFill>
                            <a:prstClr val="black"/>
                          </a:solidFill>
                          <a:effectLst/>
                          <a:uLnTx/>
                          <a:uFillTx/>
                          <a:latin typeface="+mn-lt"/>
                          <a:ea typeface="+mn-ea"/>
                          <a:cs typeface="+mn-cs"/>
                        </a:rPr>
                        <a:t> </a:t>
                      </a:r>
                      <a:r>
                        <a:rPr kumimoji="0" lang="tr-TR" sz="1200" b="0" i="0" u="none" strike="noStrike" kern="1200" cap="none" spc="0" normalizeH="0" baseline="0" noProof="0" dirty="0" smtClean="0">
                          <a:ln>
                            <a:noFill/>
                          </a:ln>
                          <a:solidFill>
                            <a:prstClr val="black"/>
                          </a:solidFill>
                          <a:effectLst/>
                          <a:uLnTx/>
                          <a:uFillTx/>
                          <a:latin typeface="+mn-lt"/>
                          <a:ea typeface="+mn-ea"/>
                          <a:cs typeface="+mn-cs"/>
                        </a:rPr>
                        <a:t>(Güçlü yön)</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66609373"/>
                  </a:ext>
                </a:extLst>
              </a:tr>
              <a:tr h="384428">
                <a:tc>
                  <a:txBody>
                    <a:bodyPr/>
                    <a:lstStyle/>
                    <a:p>
                      <a:pPr algn="ctr" fontAlgn="ctr"/>
                      <a:r>
                        <a:rPr lang="tr-TR" sz="1400" b="1" i="0" u="none" strike="noStrike" dirty="0">
                          <a:solidFill>
                            <a:srgbClr val="000000"/>
                          </a:solidFill>
                          <a:effectLst/>
                          <a:latin typeface="Calibri" panose="020F0502020204030204" pitchFamily="34" charset="0"/>
                        </a:rPr>
                        <a:t>G15</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tc>
                  <a:txBody>
                    <a:bodyPr/>
                    <a:lstStyle/>
                    <a:p>
                      <a:pPr algn="l" fontAlgn="ctr"/>
                      <a:r>
                        <a:rPr lang="tr-TR" sz="1400" b="0" i="0" u="none" strike="noStrike" dirty="0">
                          <a:solidFill>
                            <a:srgbClr val="000000"/>
                          </a:solidFill>
                          <a:effectLst/>
                          <a:latin typeface="Calibri" panose="020F0502020204030204" pitchFamily="34" charset="0"/>
                        </a:rPr>
                        <a:t>ATPL sahibi olarak mezun olan öğrencilerimizin Pilot olarak direk Havayollarına başvuru yapabilmeleri (F3)</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J</a:t>
                      </a:r>
                      <a:r>
                        <a:rPr kumimoji="0" lang="tr-TR" sz="1600" b="0" i="0" u="none" strike="noStrike" kern="1200" cap="none" spc="0" normalizeH="0" baseline="0" noProof="0" dirty="0" smtClean="0">
                          <a:ln>
                            <a:noFill/>
                          </a:ln>
                          <a:solidFill>
                            <a:prstClr val="black"/>
                          </a:solidFill>
                          <a:effectLst/>
                          <a:uLnTx/>
                          <a:uFillTx/>
                          <a:latin typeface="+mn-lt"/>
                          <a:ea typeface="+mn-ea"/>
                          <a:cs typeface="+mn-cs"/>
                        </a:rPr>
                        <a:t> </a:t>
                      </a:r>
                      <a:r>
                        <a:rPr kumimoji="0" lang="tr-TR" sz="1200" b="0" i="0" u="none" strike="noStrike" kern="1200" cap="none" spc="0" normalizeH="0" baseline="0" noProof="0" dirty="0" smtClean="0">
                          <a:ln>
                            <a:noFill/>
                          </a:ln>
                          <a:solidFill>
                            <a:prstClr val="black"/>
                          </a:solidFill>
                          <a:effectLst/>
                          <a:uLnTx/>
                          <a:uFillTx/>
                          <a:latin typeface="+mn-lt"/>
                          <a:ea typeface="+mn-ea"/>
                          <a:cs typeface="+mn-cs"/>
                        </a:rPr>
                        <a:t>(Güçlü yön)</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15017698"/>
                  </a:ext>
                </a:extLst>
              </a:tr>
              <a:tr h="500887">
                <a:tc>
                  <a:txBody>
                    <a:bodyPr/>
                    <a:lstStyle/>
                    <a:p>
                      <a:pPr algn="ctr" fontAlgn="ctr"/>
                      <a:r>
                        <a:rPr lang="tr-TR" sz="1400" b="1" i="0" u="none" strike="noStrike" dirty="0">
                          <a:solidFill>
                            <a:srgbClr val="000000"/>
                          </a:solidFill>
                          <a:effectLst/>
                          <a:latin typeface="Calibri" panose="020F0502020204030204" pitchFamily="34" charset="0"/>
                        </a:rPr>
                        <a:t>G16</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tc>
                  <a:txBody>
                    <a:bodyPr/>
                    <a:lstStyle/>
                    <a:p>
                      <a:pPr algn="l" fontAlgn="ctr"/>
                      <a:r>
                        <a:rPr lang="tr-TR" sz="1400" b="0" i="0" u="none" strike="noStrike" dirty="0">
                          <a:solidFill>
                            <a:srgbClr val="000000"/>
                          </a:solidFill>
                          <a:effectLst/>
                          <a:latin typeface="Calibri" panose="020F0502020204030204" pitchFamily="34" charset="0"/>
                        </a:rPr>
                        <a:t>Havayolu taşımacılığının her geçen gün gelişiyor olması, uçak sayıları ile birlikte pilot sayılarının artması ile iş bulma oranının her geçen yıl yükselmesi (F2)</a:t>
                      </a: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0" lang="tr-TR" sz="20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L</a:t>
                      </a:r>
                      <a:r>
                        <a:rPr kumimoji="0" lang="tr-TR" sz="1200" b="0" i="0" u="none" strike="noStrike" kern="1200" cap="none" spc="0" normalizeH="0" baseline="0" noProof="0" dirty="0" smtClean="0">
                          <a:ln>
                            <a:noFill/>
                          </a:ln>
                          <a:solidFill>
                            <a:prstClr val="black"/>
                          </a:solidFill>
                          <a:effectLst/>
                          <a:uLnTx/>
                          <a:uFillTx/>
                          <a:latin typeface="+mn-lt"/>
                          <a:ea typeface="+mn-ea"/>
                          <a:cs typeface="+mn-cs"/>
                        </a:rPr>
                        <a:t> (geçici zayıf yön) </a:t>
                      </a:r>
                      <a:r>
                        <a:rPr kumimoji="0" lang="tr-TR" sz="1200" b="0" i="0" u="none" strike="noStrike" kern="1200" cap="none" spc="0" normalizeH="0" baseline="0" noProof="0" dirty="0" err="1" smtClean="0">
                          <a:ln>
                            <a:noFill/>
                          </a:ln>
                          <a:solidFill>
                            <a:prstClr val="black"/>
                          </a:solidFill>
                          <a:effectLst/>
                          <a:uLnTx/>
                          <a:uFillTx/>
                          <a:latin typeface="+mn-lt"/>
                          <a:ea typeface="+mn-ea"/>
                          <a:cs typeface="+mn-cs"/>
                        </a:rPr>
                        <a:t>Pandemi</a:t>
                      </a:r>
                      <a:endParaRPr kumimoji="0" lang="tr-TR" sz="12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endParaRPr>
                    </a:p>
                  </a:txBody>
                  <a:tcPr marL="5155" marR="5155" marT="51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73514293"/>
                  </a:ext>
                </a:extLst>
              </a:tr>
            </a:tbl>
          </a:graphicData>
        </a:graphic>
      </p:graphicFrame>
    </p:spTree>
    <p:extLst>
      <p:ext uri="{BB962C8B-B14F-4D97-AF65-F5344CB8AC3E}">
        <p14:creationId xmlns:p14="http://schemas.microsoft.com/office/powerpoint/2010/main" val="3105814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229600" cy="418058"/>
          </a:xfrm>
        </p:spPr>
        <p:txBody>
          <a:bodyPr>
            <a:normAutofit fontScale="90000"/>
          </a:bodyPr>
          <a:lstStyle/>
          <a:p>
            <a:r>
              <a:rPr lang="tr-TR" sz="3200" b="1" dirty="0">
                <a:solidFill>
                  <a:srgbClr val="FF0000"/>
                </a:solidFill>
                <a:effectLst>
                  <a:outerShdw blurRad="38100" dist="38100" dir="2700000" algn="tl">
                    <a:srgbClr val="000000">
                      <a:alpha val="43137"/>
                    </a:srgbClr>
                  </a:outerShdw>
                </a:effectLst>
                <a:latin typeface="+mn-lt"/>
                <a:ea typeface="+mn-ea"/>
                <a:cs typeface="+mn-cs"/>
              </a:rPr>
              <a:t>DENETİM BULGULARI</a:t>
            </a:r>
            <a:endParaRPr lang="tr-TR" sz="3200" b="1" dirty="0">
              <a:solidFill>
                <a:srgbClr val="FF0000"/>
              </a:solidFill>
              <a:effectLst>
                <a:outerShdw blurRad="38100" dist="38100" dir="2700000" algn="tl">
                  <a:srgbClr val="000000">
                    <a:alpha val="43137"/>
                  </a:srgbClr>
                </a:outerShdw>
              </a:effectLst>
              <a:latin typeface="+mn-lt"/>
              <a:ea typeface="+mn-ea"/>
              <a:cs typeface="+mn-cs"/>
            </a:endParaRPr>
          </a:p>
        </p:txBody>
      </p:sp>
      <p:sp>
        <p:nvSpPr>
          <p:cNvPr id="4" name="Slayt Numarası Yer Tutucusu 3"/>
          <p:cNvSpPr>
            <a:spLocks noGrp="1"/>
          </p:cNvSpPr>
          <p:nvPr>
            <p:ph type="sldNum" sz="quarter" idx="12"/>
          </p:nvPr>
        </p:nvSpPr>
        <p:spPr/>
        <p:txBody>
          <a:bodyPr/>
          <a:lstStyle/>
          <a:p>
            <a:fld id="{439F893C-C32F-4835-A1E5-850973405C58}" type="slidenum">
              <a:rPr lang="tr-TR" smtClean="0"/>
              <a:t>20</a:t>
            </a:fld>
            <a:endParaRPr lang="tr-TR"/>
          </a:p>
        </p:txBody>
      </p:sp>
      <p:graphicFrame>
        <p:nvGraphicFramePr>
          <p:cNvPr id="10" name="İçerik Yer Tutucusu 9"/>
          <p:cNvGraphicFramePr>
            <a:graphicFrameLocks noGrp="1"/>
          </p:cNvGraphicFramePr>
          <p:nvPr>
            <p:ph idx="1"/>
            <p:extLst>
              <p:ext uri="{D42A27DB-BD31-4B8C-83A1-F6EECF244321}">
                <p14:modId xmlns:p14="http://schemas.microsoft.com/office/powerpoint/2010/main" val="575919771"/>
              </p:ext>
            </p:extLst>
          </p:nvPr>
        </p:nvGraphicFramePr>
        <p:xfrm>
          <a:off x="323529" y="1124744"/>
          <a:ext cx="8640958" cy="4445459"/>
        </p:xfrm>
        <a:graphic>
          <a:graphicData uri="http://schemas.openxmlformats.org/drawingml/2006/table">
            <a:tbl>
              <a:tblPr/>
              <a:tblGrid>
                <a:gridCol w="550007">
                  <a:extLst>
                    <a:ext uri="{9D8B030D-6E8A-4147-A177-3AD203B41FA5}">
                      <a16:colId xmlns:a16="http://schemas.microsoft.com/office/drawing/2014/main" val="2595093961"/>
                    </a:ext>
                  </a:extLst>
                </a:gridCol>
                <a:gridCol w="1444525">
                  <a:extLst>
                    <a:ext uri="{9D8B030D-6E8A-4147-A177-3AD203B41FA5}">
                      <a16:colId xmlns:a16="http://schemas.microsoft.com/office/drawing/2014/main" val="1672618474"/>
                    </a:ext>
                  </a:extLst>
                </a:gridCol>
                <a:gridCol w="1474746">
                  <a:extLst>
                    <a:ext uri="{9D8B030D-6E8A-4147-A177-3AD203B41FA5}">
                      <a16:colId xmlns:a16="http://schemas.microsoft.com/office/drawing/2014/main" val="356435534"/>
                    </a:ext>
                  </a:extLst>
                </a:gridCol>
                <a:gridCol w="1515040">
                  <a:extLst>
                    <a:ext uri="{9D8B030D-6E8A-4147-A177-3AD203B41FA5}">
                      <a16:colId xmlns:a16="http://schemas.microsoft.com/office/drawing/2014/main" val="262114243"/>
                    </a:ext>
                  </a:extLst>
                </a:gridCol>
                <a:gridCol w="290114">
                  <a:extLst>
                    <a:ext uri="{9D8B030D-6E8A-4147-A177-3AD203B41FA5}">
                      <a16:colId xmlns:a16="http://schemas.microsoft.com/office/drawing/2014/main" val="1689828189"/>
                    </a:ext>
                  </a:extLst>
                </a:gridCol>
                <a:gridCol w="501654">
                  <a:extLst>
                    <a:ext uri="{9D8B030D-6E8A-4147-A177-3AD203B41FA5}">
                      <a16:colId xmlns:a16="http://schemas.microsoft.com/office/drawing/2014/main" val="3854823894"/>
                    </a:ext>
                  </a:extLst>
                </a:gridCol>
                <a:gridCol w="556051">
                  <a:extLst>
                    <a:ext uri="{9D8B030D-6E8A-4147-A177-3AD203B41FA5}">
                      <a16:colId xmlns:a16="http://schemas.microsoft.com/office/drawing/2014/main" val="1826035051"/>
                    </a:ext>
                  </a:extLst>
                </a:gridCol>
                <a:gridCol w="501654">
                  <a:extLst>
                    <a:ext uri="{9D8B030D-6E8A-4147-A177-3AD203B41FA5}">
                      <a16:colId xmlns:a16="http://schemas.microsoft.com/office/drawing/2014/main" val="1810036014"/>
                    </a:ext>
                  </a:extLst>
                </a:gridCol>
                <a:gridCol w="507700">
                  <a:extLst>
                    <a:ext uri="{9D8B030D-6E8A-4147-A177-3AD203B41FA5}">
                      <a16:colId xmlns:a16="http://schemas.microsoft.com/office/drawing/2014/main" val="3170862590"/>
                    </a:ext>
                  </a:extLst>
                </a:gridCol>
                <a:gridCol w="912649">
                  <a:extLst>
                    <a:ext uri="{9D8B030D-6E8A-4147-A177-3AD203B41FA5}">
                      <a16:colId xmlns:a16="http://schemas.microsoft.com/office/drawing/2014/main" val="862228574"/>
                    </a:ext>
                  </a:extLst>
                </a:gridCol>
                <a:gridCol w="386818">
                  <a:extLst>
                    <a:ext uri="{9D8B030D-6E8A-4147-A177-3AD203B41FA5}">
                      <a16:colId xmlns:a16="http://schemas.microsoft.com/office/drawing/2014/main" val="1398471626"/>
                    </a:ext>
                  </a:extLst>
                </a:gridCol>
              </a:tblGrid>
              <a:tr h="1054263">
                <a:tc>
                  <a:txBody>
                    <a:bodyPr/>
                    <a:lstStyle/>
                    <a:p>
                      <a:pPr algn="ctr" fontAlgn="ctr"/>
                      <a:r>
                        <a:rPr lang="tr-TR" sz="700" b="1" i="0" u="none" strike="noStrike">
                          <a:solidFill>
                            <a:srgbClr val="000000"/>
                          </a:solidFill>
                          <a:effectLst/>
                          <a:latin typeface="Calibri" panose="020F0502020204030204" pitchFamily="34" charset="0"/>
                        </a:rPr>
                        <a:t>PX20-09</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dirty="0">
                          <a:solidFill>
                            <a:srgbClr val="000000"/>
                          </a:solidFill>
                          <a:effectLst/>
                          <a:latin typeface="Courier New" panose="02070309020205020404" pitchFamily="49" charset="0"/>
                        </a:rPr>
                        <a:t>SÖZLEŞMELİ ATO (ER-AH) </a:t>
                      </a:r>
                      <a:br>
                        <a:rPr lang="tr-TR" sz="700" b="0" i="0" u="none" strike="noStrike" dirty="0">
                          <a:solidFill>
                            <a:srgbClr val="000000"/>
                          </a:solidFill>
                          <a:effectLst/>
                          <a:latin typeface="Courier New" panose="02070309020205020404" pitchFamily="49" charset="0"/>
                        </a:rPr>
                      </a:br>
                      <a:r>
                        <a:rPr lang="tr-TR" sz="700" b="0" i="0" u="none" strike="noStrike" dirty="0">
                          <a:solidFill>
                            <a:srgbClr val="000000"/>
                          </a:solidFill>
                          <a:effectLst/>
                          <a:latin typeface="Courier New" panose="02070309020205020404" pitchFamily="49" charset="0"/>
                        </a:rPr>
                        <a:t>Acil Durum Eylem Planı SMS-ADEP 14.01.2020 Rev:14 kullanımdadır. Belirtilen yöneticilerde ve UEİM deki irtibat kişileri değişmiş fakat revizyon yapılmamıştır</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ourier New" panose="02070309020205020404" pitchFamily="49" charset="0"/>
                        </a:rPr>
                        <a:t> Yönetici Personel belirsizliklerine bağlı olarak değişiklik yapmanın gereksiz olacağının düşünülmesidir.  </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dirty="0">
                          <a:solidFill>
                            <a:srgbClr val="000000"/>
                          </a:solidFill>
                          <a:effectLst/>
                          <a:latin typeface="Courier New" panose="02070309020205020404" pitchFamily="49" charset="0"/>
                        </a:rPr>
                        <a:t> Acil Durum Eylem planı ve ekleri baştan sona güncellenmiştir. </a:t>
                      </a:r>
                      <a:r>
                        <a:rPr lang="tr-TR" sz="700" b="0" i="0" u="none" strike="noStrike" dirty="0" err="1">
                          <a:solidFill>
                            <a:srgbClr val="000000"/>
                          </a:solidFill>
                          <a:effectLst/>
                          <a:latin typeface="Courier New" panose="02070309020205020404" pitchFamily="49" charset="0"/>
                        </a:rPr>
                        <a:t>Bknz</a:t>
                      </a:r>
                      <a:r>
                        <a:rPr lang="tr-TR" sz="700" b="0" i="0" u="none" strike="noStrike" dirty="0">
                          <a:solidFill>
                            <a:srgbClr val="000000"/>
                          </a:solidFill>
                          <a:effectLst/>
                          <a:latin typeface="Courier New" panose="02070309020205020404" pitchFamily="49" charset="0"/>
                        </a:rPr>
                        <a:t>. Ek-3. İlgili numaralar için kurumlar aranarak güncellik teyidi alınmıştır. Tekrar yönetici Personel değişikliği olması durumunda ilk EEG toplantısında güncelleme yapılacaktır.</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ourier New" panose="02070309020205020404" pitchFamily="49" charset="0"/>
                        </a:rPr>
                        <a:t>2</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ourier New" panose="02070309020205020404" pitchFamily="49" charset="0"/>
                        </a:rPr>
                        <a:t>ER-AH </a:t>
                      </a:r>
                      <a:br>
                        <a:rPr lang="tr-TR" sz="700" b="0" i="0" u="none" strike="noStrike">
                          <a:solidFill>
                            <a:srgbClr val="000000"/>
                          </a:solidFill>
                          <a:effectLst/>
                          <a:latin typeface="Courier New" panose="02070309020205020404" pitchFamily="49" charset="0"/>
                        </a:rPr>
                      </a:br>
                      <a:r>
                        <a:rPr lang="tr-TR" sz="700" b="0" i="0" u="none" strike="noStrike">
                          <a:solidFill>
                            <a:srgbClr val="000000"/>
                          </a:solidFill>
                          <a:effectLst/>
                          <a:latin typeface="Courier New" panose="02070309020205020404" pitchFamily="49" charset="0"/>
                        </a:rPr>
                        <a:t>SMS</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ourier New" panose="02070309020205020404" pitchFamily="49" charset="0"/>
                        </a:rPr>
                        <a:t>4.09.2020</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3.12.2020</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3.12.2020</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ourier New" panose="02070309020205020404" pitchFamily="49" charset="0"/>
                        </a:rPr>
                        <a:t>cevaplar mail ile gelmiştir. 03.12.2021</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Calibri" panose="020F0502020204030204" pitchFamily="34" charset="0"/>
                        </a:rPr>
                        <a:t>KAPALI</a:t>
                      </a:r>
                    </a:p>
                  </a:txBody>
                  <a:tcPr marL="5763" marR="5763" marT="576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00"/>
                    </a:solidFill>
                  </a:tcPr>
                </a:tc>
                <a:extLst>
                  <a:ext uri="{0D108BD9-81ED-4DB2-BD59-A6C34878D82A}">
                    <a16:rowId xmlns:a16="http://schemas.microsoft.com/office/drawing/2014/main" val="297032976"/>
                  </a:ext>
                </a:extLst>
              </a:tr>
              <a:tr h="1161321">
                <a:tc>
                  <a:txBody>
                    <a:bodyPr/>
                    <a:lstStyle/>
                    <a:p>
                      <a:pPr algn="ctr" fontAlgn="ctr"/>
                      <a:r>
                        <a:rPr lang="tr-TR" sz="700" b="1" i="0" u="none" strike="noStrike">
                          <a:solidFill>
                            <a:srgbClr val="000000"/>
                          </a:solidFill>
                          <a:effectLst/>
                          <a:latin typeface="Calibri" panose="020F0502020204030204" pitchFamily="34" charset="0"/>
                        </a:rPr>
                        <a:t>PX20-10</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ourier New" panose="02070309020205020404" pitchFamily="49" charset="0"/>
                        </a:rPr>
                        <a:t>SÖZLEŞMELİ ATO (ER-AH)</a:t>
                      </a:r>
                      <a:br>
                        <a:rPr lang="tr-TR" sz="700" b="0" i="0" u="none" strike="noStrike">
                          <a:solidFill>
                            <a:srgbClr val="000000"/>
                          </a:solidFill>
                          <a:effectLst/>
                          <a:latin typeface="Courier New" panose="02070309020205020404" pitchFamily="49" charset="0"/>
                        </a:rPr>
                      </a:br>
                      <a:r>
                        <a:rPr lang="tr-TR" sz="700" b="0" i="0" u="none" strike="noStrike">
                          <a:solidFill>
                            <a:srgbClr val="000000"/>
                          </a:solidFill>
                          <a:effectLst/>
                          <a:latin typeface="Courier New" panose="02070309020205020404" pitchFamily="49" charset="0"/>
                        </a:rPr>
                        <a:t>Personele yapılan SMS Eğitim (işe giriş ve tazeleme) kayıtları görülmedi. </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ourier New" panose="02070309020205020404" pitchFamily="49" charset="0"/>
                        </a:rPr>
                        <a:t> Yeterli yetkinliğe sahip deneyimli sabit yönetici personelin zor bulunması ve buna bağlı olarak kayıtların tutulmaması  </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ourier New" panose="02070309020205020404" pitchFamily="49" charset="0"/>
                        </a:rPr>
                        <a:t> Yeni işe giren personellerimiz için verilen eğitimler kayıt altına alınmıştır. Bknz. Ek-4  Ayrıca tekrarlama eğitimleri için 2021 yılının başında planlama yapılmıştır. Yapılacak eğitimler kayıt altına alınacaktır. </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ourier New" panose="02070309020205020404" pitchFamily="49" charset="0"/>
                        </a:rPr>
                        <a:t>2</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ourier New" panose="02070309020205020404" pitchFamily="49" charset="0"/>
                        </a:rPr>
                        <a:t>ER-AH </a:t>
                      </a:r>
                      <a:br>
                        <a:rPr lang="tr-TR" sz="700" b="0" i="0" u="none" strike="noStrike">
                          <a:solidFill>
                            <a:srgbClr val="000000"/>
                          </a:solidFill>
                          <a:effectLst/>
                          <a:latin typeface="Courier New" panose="02070309020205020404" pitchFamily="49" charset="0"/>
                        </a:rPr>
                      </a:br>
                      <a:r>
                        <a:rPr lang="tr-TR" sz="700" b="0" i="0" u="none" strike="noStrike">
                          <a:solidFill>
                            <a:srgbClr val="000000"/>
                          </a:solidFill>
                          <a:effectLst/>
                          <a:latin typeface="Courier New" panose="02070309020205020404" pitchFamily="49" charset="0"/>
                        </a:rPr>
                        <a:t>SMS</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ourier New" panose="02070309020205020404" pitchFamily="49" charset="0"/>
                        </a:rPr>
                        <a:t>4.09.2020</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3.12.2020</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3.12.2020</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ourier New" panose="02070309020205020404" pitchFamily="49" charset="0"/>
                        </a:rPr>
                        <a:t>cevaplar mail ile gelmiştir. 03.12.2022</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Calibri" panose="020F0502020204030204" pitchFamily="34" charset="0"/>
                        </a:rPr>
                        <a:t>KAPALI</a:t>
                      </a:r>
                    </a:p>
                  </a:txBody>
                  <a:tcPr marL="5763" marR="5763" marT="576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00"/>
                    </a:solidFill>
                  </a:tcPr>
                </a:tc>
                <a:extLst>
                  <a:ext uri="{0D108BD9-81ED-4DB2-BD59-A6C34878D82A}">
                    <a16:rowId xmlns:a16="http://schemas.microsoft.com/office/drawing/2014/main" val="3338231609"/>
                  </a:ext>
                </a:extLst>
              </a:tr>
              <a:tr h="1451651">
                <a:tc>
                  <a:txBody>
                    <a:bodyPr/>
                    <a:lstStyle/>
                    <a:p>
                      <a:pPr algn="ctr" fontAlgn="ctr"/>
                      <a:r>
                        <a:rPr lang="tr-TR" sz="700" b="1" i="0" u="none" strike="noStrike">
                          <a:solidFill>
                            <a:srgbClr val="000000"/>
                          </a:solidFill>
                          <a:effectLst/>
                          <a:latin typeface="Calibri" panose="020F0502020204030204" pitchFamily="34" charset="0"/>
                        </a:rPr>
                        <a:t>PX20-11</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ourier New" panose="02070309020205020404" pitchFamily="49" charset="0"/>
                        </a:rPr>
                        <a:t>SÖZLEŞMELİ ATO (ER-AH) </a:t>
                      </a:r>
                      <a:br>
                        <a:rPr lang="tr-TR" sz="700" b="0" i="0" u="none" strike="noStrike">
                          <a:solidFill>
                            <a:srgbClr val="000000"/>
                          </a:solidFill>
                          <a:effectLst/>
                          <a:latin typeface="Courier New" panose="02070309020205020404" pitchFamily="49" charset="0"/>
                        </a:rPr>
                      </a:br>
                      <a:r>
                        <a:rPr lang="tr-TR" sz="700" b="0" i="0" u="none" strike="noStrike">
                          <a:solidFill>
                            <a:srgbClr val="000000"/>
                          </a:solidFill>
                          <a:effectLst/>
                          <a:latin typeface="Courier New" panose="02070309020205020404" pitchFamily="49" charset="0"/>
                        </a:rPr>
                        <a:t>EGG toplantılarının 3 ayda bir yapılmamış olduğu, EEG konularının EGGK’da Nisan ayında görüşülmüş olduğu belirtildi ve raporda görüldü. </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ourier New" panose="02070309020205020404" pitchFamily="49" charset="0"/>
                        </a:rPr>
                        <a:t> Emniyet eylem grubu  yöneticisinin işten ayrılması sebebiyle bir süre EEG toplantıları yapılamamıştır.    </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ourier New" panose="02070309020205020404" pitchFamily="49" charset="0"/>
                        </a:rPr>
                        <a:t> SMS Müdürümüz Selçuk AKYÜREK bey tarafından üyeleri tekrar belirlenerek organize edilen Emniyet eylem grubu ilk toplantısını 14.11.2020 tarihinde yapmıştır. Bknz. Ek-5. Diğer toplantı ise 14.11.2020 tarihli alınan kararların gerçekleştirilmesine müteakiben 2021 ocak ayında planlanmıştır. </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ourier New" panose="02070309020205020404" pitchFamily="49" charset="0"/>
                        </a:rPr>
                        <a:t>2</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ourier New" panose="02070309020205020404" pitchFamily="49" charset="0"/>
                        </a:rPr>
                        <a:t>ER-AH </a:t>
                      </a:r>
                      <a:br>
                        <a:rPr lang="tr-TR" sz="700" b="0" i="0" u="none" strike="noStrike">
                          <a:solidFill>
                            <a:srgbClr val="000000"/>
                          </a:solidFill>
                          <a:effectLst/>
                          <a:latin typeface="Courier New" panose="02070309020205020404" pitchFamily="49" charset="0"/>
                        </a:rPr>
                      </a:br>
                      <a:r>
                        <a:rPr lang="tr-TR" sz="700" b="0" i="0" u="none" strike="noStrike">
                          <a:solidFill>
                            <a:srgbClr val="000000"/>
                          </a:solidFill>
                          <a:effectLst/>
                          <a:latin typeface="Courier New" panose="02070309020205020404" pitchFamily="49" charset="0"/>
                        </a:rPr>
                        <a:t>SMS</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ourier New" panose="02070309020205020404" pitchFamily="49" charset="0"/>
                        </a:rPr>
                        <a:t>4.09.2020</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3.12.2020</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3.12.2020</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ourier New" panose="02070309020205020404" pitchFamily="49" charset="0"/>
                        </a:rPr>
                        <a:t>cevaplar mail ile gelmiştir. 03.12.2023</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Calibri" panose="020F0502020204030204" pitchFamily="34" charset="0"/>
                        </a:rPr>
                        <a:t>KAPALI</a:t>
                      </a:r>
                    </a:p>
                  </a:txBody>
                  <a:tcPr marL="5763" marR="5763" marT="576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00"/>
                    </a:solidFill>
                  </a:tcPr>
                </a:tc>
                <a:extLst>
                  <a:ext uri="{0D108BD9-81ED-4DB2-BD59-A6C34878D82A}">
                    <a16:rowId xmlns:a16="http://schemas.microsoft.com/office/drawing/2014/main" val="1285012915"/>
                  </a:ext>
                </a:extLst>
              </a:tr>
              <a:tr h="653244">
                <a:tc>
                  <a:txBody>
                    <a:bodyPr/>
                    <a:lstStyle/>
                    <a:p>
                      <a:pPr algn="ctr" fontAlgn="ctr"/>
                      <a:r>
                        <a:rPr lang="tr-TR" sz="700" b="1" i="0" u="none" strike="noStrike">
                          <a:solidFill>
                            <a:srgbClr val="000000"/>
                          </a:solidFill>
                          <a:effectLst/>
                          <a:latin typeface="Calibri" panose="020F0502020204030204" pitchFamily="34" charset="0"/>
                        </a:rPr>
                        <a:t>PX20-12</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ourier New" panose="02070309020205020404" pitchFamily="49" charset="0"/>
                        </a:rPr>
                        <a:t>Covid 19 ile ilgili tedbirler alındığı gözlemlenmiştir. Ancak konu ile ilgili risk analizinin yapılmadığı görülmüştür. </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ourier New" panose="02070309020205020404" pitchFamily="49" charset="0"/>
                        </a:rPr>
                        <a:t>Risk analizi yapılmış lakin kayıt altına alınmamıştır.</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ourier New" panose="02070309020205020404" pitchFamily="49" charset="0"/>
                        </a:rPr>
                        <a:t>Yapılan risk analizleri ve önlemler risk analiz tablosuna işlenmiştir. EEG, EGGk ve diğer memorandumlar kullanılmıştır.</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ourier New" panose="02070309020205020404" pitchFamily="49" charset="0"/>
                        </a:rPr>
                        <a:t>2</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ourier New" panose="02070309020205020404" pitchFamily="49" charset="0"/>
                        </a:rPr>
                        <a:t>B.YETİM</a:t>
                      </a:r>
                      <a:br>
                        <a:rPr lang="tr-TR" sz="700" b="0" i="0" u="none" strike="noStrike">
                          <a:solidFill>
                            <a:srgbClr val="000000"/>
                          </a:solidFill>
                          <a:effectLst/>
                          <a:latin typeface="Courier New" panose="02070309020205020404" pitchFamily="49" charset="0"/>
                        </a:rPr>
                      </a:br>
                      <a:r>
                        <a:rPr lang="tr-TR" sz="700" b="0" i="0" u="none" strike="noStrike">
                          <a:solidFill>
                            <a:srgbClr val="000000"/>
                          </a:solidFill>
                          <a:effectLst/>
                          <a:latin typeface="Courier New" panose="02070309020205020404" pitchFamily="49" charset="0"/>
                        </a:rPr>
                        <a:t>SMS</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5.11.2020</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3.02.2021</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1.12.2020</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alibri" panose="020F0502020204030204" pitchFamily="34" charset="0"/>
                        </a:rPr>
                        <a:t>OK</a:t>
                      </a:r>
                    </a:p>
                  </a:txBody>
                  <a:tcPr marL="5763" marR="5763" marT="5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000000"/>
                          </a:solidFill>
                          <a:effectLst/>
                          <a:latin typeface="Calibri" panose="020F0502020204030204" pitchFamily="34" charset="0"/>
                        </a:rPr>
                        <a:t>KAPALI</a:t>
                      </a:r>
                    </a:p>
                  </a:txBody>
                  <a:tcPr marL="5763" marR="5763" marT="576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00"/>
                    </a:solidFill>
                  </a:tcPr>
                </a:tc>
                <a:extLst>
                  <a:ext uri="{0D108BD9-81ED-4DB2-BD59-A6C34878D82A}">
                    <a16:rowId xmlns:a16="http://schemas.microsoft.com/office/drawing/2014/main" val="4274374417"/>
                  </a:ext>
                </a:extLst>
              </a:tr>
            </a:tbl>
          </a:graphicData>
        </a:graphic>
      </p:graphicFrame>
    </p:spTree>
    <p:extLst>
      <p:ext uri="{BB962C8B-B14F-4D97-AF65-F5344CB8AC3E}">
        <p14:creationId xmlns:p14="http://schemas.microsoft.com/office/powerpoint/2010/main" val="39794429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790941" y="720974"/>
            <a:ext cx="7720208"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DEĞİŞİKLİK </a:t>
            </a:r>
            <a:r>
              <a:rPr lang="tr-TR" sz="3600" b="1" dirty="0" smtClean="0">
                <a:solidFill>
                  <a:srgbClr val="FF0000"/>
                </a:solidFill>
                <a:effectLst>
                  <a:outerShdw blurRad="38100" dist="38100" dir="2700000" algn="tl">
                    <a:srgbClr val="000000">
                      <a:alpha val="43137"/>
                    </a:srgbClr>
                  </a:outerShdw>
                </a:effectLst>
              </a:rPr>
              <a:t>YÖNETİMİ</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 name="Unvan 3"/>
          <p:cNvSpPr>
            <a:spLocks noGrp="1"/>
          </p:cNvSpPr>
          <p:nvPr>
            <p:ph type="ctrTitle"/>
          </p:nvPr>
        </p:nvSpPr>
        <p:spPr>
          <a:xfrm>
            <a:off x="395535" y="1400987"/>
            <a:ext cx="8220997" cy="2082057"/>
          </a:xfrm>
        </p:spPr>
        <p:txBody>
          <a:bodyPr>
            <a:noAutofit/>
          </a:bodyPr>
          <a:lstStyle/>
          <a:p>
            <a:r>
              <a:rPr lang="tr-TR" sz="2000" b="1" dirty="0"/>
              <a:t>Uluslararası bir havacılık eğitim organizasyonu olarak, değişim yönetimi ile ilgili prosedürler uluslararası standartlara dayanmaktadır. </a:t>
            </a:r>
            <a:r>
              <a:rPr lang="tr-TR" sz="2000" b="1" dirty="0" smtClean="0"/>
              <a:t/>
            </a:r>
            <a:br>
              <a:rPr lang="tr-TR" sz="2000" b="1" dirty="0" smtClean="0"/>
            </a:br>
            <a:r>
              <a:rPr lang="tr-TR" sz="2000" b="1" dirty="0" smtClean="0"/>
              <a:t>Özellikle </a:t>
            </a:r>
            <a:r>
              <a:rPr lang="tr-TR" sz="2000" b="1" dirty="0"/>
              <a:t>tehlikeye neden olabilecek </a:t>
            </a:r>
            <a:r>
              <a:rPr lang="tr-TR" sz="2000" b="1" dirty="0" smtClean="0"/>
              <a:t>ve emniyeti </a:t>
            </a:r>
            <a:r>
              <a:rPr lang="tr-TR" sz="2000" b="1" dirty="0"/>
              <a:t>etkileyenler </a:t>
            </a:r>
            <a:r>
              <a:rPr lang="tr-TR" sz="2000" b="1" dirty="0" smtClean="0"/>
              <a:t>unsurlar </a:t>
            </a:r>
            <a:r>
              <a:rPr lang="tr-TR" sz="2000" b="1" dirty="0"/>
              <a:t>aşağıda belirtilmiş </a:t>
            </a:r>
            <a:r>
              <a:rPr lang="tr-TR" sz="2000" b="1" dirty="0" smtClean="0"/>
              <a:t>kritik </a:t>
            </a:r>
            <a:r>
              <a:rPr lang="tr-TR" sz="2000" b="1" dirty="0"/>
              <a:t>unsurlardır.</a:t>
            </a:r>
            <a:br>
              <a:rPr lang="tr-TR" sz="2000" b="1" dirty="0"/>
            </a:br>
            <a:r>
              <a:rPr lang="tr-TR" sz="2000" b="1" dirty="0"/>
              <a:t>Değişim sırasında, değişiklikle ilgili </a:t>
            </a:r>
            <a:r>
              <a:rPr lang="tr-TR" sz="2000" b="1" dirty="0" smtClean="0"/>
              <a:t>emniyet tehdidi </a:t>
            </a:r>
            <a:r>
              <a:rPr lang="tr-TR" sz="2000" b="1" dirty="0"/>
              <a:t>belirlenir ve değişiklikle ilgili standartlar </a:t>
            </a:r>
            <a:r>
              <a:rPr lang="tr-TR" sz="2000" b="1" dirty="0" smtClean="0"/>
              <a:t>korunur. </a:t>
            </a:r>
            <a:br>
              <a:rPr lang="tr-TR" sz="2000" b="1" dirty="0" smtClean="0"/>
            </a:br>
            <a:r>
              <a:rPr lang="tr-TR" sz="2000" b="1" dirty="0" smtClean="0"/>
              <a:t>Önceden otoriteye bildirilmesi zorunludur. </a:t>
            </a:r>
            <a:endParaRPr lang="tr-TR" sz="2000" b="1" dirty="0"/>
          </a:p>
        </p:txBody>
      </p:sp>
      <p:sp>
        <p:nvSpPr>
          <p:cNvPr id="68" name="Alt Başlık 67"/>
          <p:cNvSpPr>
            <a:spLocks noGrp="1"/>
          </p:cNvSpPr>
          <p:nvPr>
            <p:ph type="subTitle" idx="1"/>
          </p:nvPr>
        </p:nvSpPr>
        <p:spPr>
          <a:xfrm>
            <a:off x="856908" y="3744981"/>
            <a:ext cx="7772400" cy="2793931"/>
          </a:xfrm>
        </p:spPr>
        <p:txBody>
          <a:bodyPr>
            <a:normAutofit fontScale="92500" lnSpcReduction="10000"/>
          </a:bodyPr>
          <a:lstStyle/>
          <a:p>
            <a:pPr marL="457200" indent="-457200" algn="l">
              <a:buFont typeface="Wingdings" panose="05000000000000000000" pitchFamily="2" charset="2"/>
              <a:buChar char="ü"/>
            </a:pPr>
            <a:r>
              <a:rPr lang="tr-TR" sz="2200" dirty="0">
                <a:solidFill>
                  <a:schemeClr val="tx1"/>
                </a:solidFill>
                <a:latin typeface="+mj-lt"/>
                <a:ea typeface="+mj-ea"/>
                <a:cs typeface="+mj-cs"/>
              </a:rPr>
              <a:t>Birden </a:t>
            </a:r>
            <a:r>
              <a:rPr lang="tr-TR" sz="2200" dirty="0">
                <a:solidFill>
                  <a:schemeClr val="tx1"/>
                </a:solidFill>
                <a:latin typeface="+mj-lt"/>
                <a:ea typeface="+mj-ea"/>
                <a:cs typeface="+mj-cs"/>
              </a:rPr>
              <a:t>fazla kilit personelin değiştirilmesi </a:t>
            </a:r>
            <a:r>
              <a:rPr lang="tr-TR" sz="2200" dirty="0">
                <a:solidFill>
                  <a:schemeClr val="tx1"/>
                </a:solidFill>
                <a:latin typeface="+mj-lt"/>
                <a:ea typeface="+mj-ea"/>
                <a:cs typeface="+mj-cs"/>
              </a:rPr>
              <a:t>(Yönetici personel)</a:t>
            </a:r>
            <a:endParaRPr lang="tr-TR" sz="2200" dirty="0">
              <a:solidFill>
                <a:schemeClr val="tx1"/>
              </a:solidFill>
              <a:latin typeface="+mj-lt"/>
              <a:ea typeface="+mj-ea"/>
              <a:cs typeface="+mj-cs"/>
            </a:endParaRPr>
          </a:p>
          <a:p>
            <a:pPr marL="457200" indent="-457200" algn="l">
              <a:buFont typeface="Wingdings" panose="05000000000000000000" pitchFamily="2" charset="2"/>
              <a:buChar char="ü"/>
            </a:pPr>
            <a:r>
              <a:rPr lang="tr-TR" sz="2200" dirty="0">
                <a:solidFill>
                  <a:schemeClr val="tx1"/>
                </a:solidFill>
                <a:latin typeface="+mj-lt"/>
                <a:ea typeface="+mj-ea"/>
                <a:cs typeface="+mj-cs"/>
              </a:rPr>
              <a:t>Yeni </a:t>
            </a:r>
            <a:r>
              <a:rPr lang="tr-TR" sz="2200" dirty="0">
                <a:solidFill>
                  <a:schemeClr val="tx1"/>
                </a:solidFill>
                <a:latin typeface="+mj-lt"/>
                <a:ea typeface="+mj-ea"/>
                <a:cs typeface="+mj-cs"/>
              </a:rPr>
              <a:t>prosedürler</a:t>
            </a:r>
          </a:p>
          <a:p>
            <a:pPr marL="457200" indent="-457200" algn="l">
              <a:buFont typeface="Wingdings" panose="05000000000000000000" pitchFamily="2" charset="2"/>
              <a:buChar char="ü"/>
            </a:pPr>
            <a:r>
              <a:rPr lang="tr-TR" sz="2200" dirty="0" err="1">
                <a:solidFill>
                  <a:schemeClr val="tx1"/>
                </a:solidFill>
                <a:latin typeface="+mj-lt"/>
                <a:ea typeface="+mj-ea"/>
                <a:cs typeface="+mj-cs"/>
              </a:rPr>
              <a:t>Operasyonel</a:t>
            </a:r>
            <a:r>
              <a:rPr lang="tr-TR" sz="2200" dirty="0">
                <a:solidFill>
                  <a:schemeClr val="tx1"/>
                </a:solidFill>
                <a:latin typeface="+mj-lt"/>
                <a:ea typeface="+mj-ea"/>
                <a:cs typeface="+mj-cs"/>
              </a:rPr>
              <a:t> </a:t>
            </a:r>
            <a:r>
              <a:rPr lang="tr-TR" sz="2200" dirty="0">
                <a:solidFill>
                  <a:schemeClr val="tx1"/>
                </a:solidFill>
                <a:latin typeface="+mj-lt"/>
                <a:ea typeface="+mj-ea"/>
                <a:cs typeface="+mj-cs"/>
              </a:rPr>
              <a:t>prosedürlerdeki değişiklikler</a:t>
            </a:r>
          </a:p>
          <a:p>
            <a:pPr marL="457200" indent="-457200" algn="l">
              <a:buFont typeface="Wingdings" panose="05000000000000000000" pitchFamily="2" charset="2"/>
              <a:buChar char="ü"/>
            </a:pPr>
            <a:r>
              <a:rPr lang="tr-TR" sz="2200" dirty="0">
                <a:solidFill>
                  <a:schemeClr val="tx1"/>
                </a:solidFill>
                <a:latin typeface="+mj-lt"/>
                <a:ea typeface="+mj-ea"/>
                <a:cs typeface="+mj-cs"/>
              </a:rPr>
              <a:t>Yeni </a:t>
            </a:r>
            <a:r>
              <a:rPr lang="tr-TR" sz="2200" dirty="0">
                <a:solidFill>
                  <a:schemeClr val="tx1"/>
                </a:solidFill>
                <a:latin typeface="+mj-lt"/>
                <a:ea typeface="+mj-ea"/>
                <a:cs typeface="+mj-cs"/>
              </a:rPr>
              <a:t>yerlere veya üsse operasyonlar</a:t>
            </a:r>
          </a:p>
          <a:p>
            <a:pPr marL="457200" indent="-457200" algn="l">
              <a:buFont typeface="Wingdings" panose="05000000000000000000" pitchFamily="2" charset="2"/>
              <a:buChar char="ü"/>
            </a:pPr>
            <a:r>
              <a:rPr lang="tr-TR" sz="2200" dirty="0">
                <a:solidFill>
                  <a:schemeClr val="tx1"/>
                </a:solidFill>
                <a:latin typeface="+mj-lt"/>
                <a:ea typeface="+mj-ea"/>
                <a:cs typeface="+mj-cs"/>
              </a:rPr>
              <a:t>Filoda </a:t>
            </a:r>
            <a:r>
              <a:rPr lang="tr-TR" sz="2200" dirty="0">
                <a:solidFill>
                  <a:schemeClr val="tx1"/>
                </a:solidFill>
                <a:latin typeface="+mj-lt"/>
                <a:ea typeface="+mj-ea"/>
                <a:cs typeface="+mj-cs"/>
              </a:rPr>
              <a:t>değişiklikler </a:t>
            </a:r>
            <a:r>
              <a:rPr lang="tr-TR" sz="2200" dirty="0">
                <a:solidFill>
                  <a:schemeClr val="tx1"/>
                </a:solidFill>
                <a:latin typeface="+mj-lt"/>
                <a:ea typeface="+mj-ea"/>
                <a:cs typeface="+mj-cs"/>
              </a:rPr>
              <a:t>(uçak tip </a:t>
            </a:r>
            <a:r>
              <a:rPr lang="tr-TR" sz="2200" dirty="0">
                <a:solidFill>
                  <a:schemeClr val="tx1"/>
                </a:solidFill>
                <a:latin typeface="+mj-lt"/>
                <a:ea typeface="+mj-ea"/>
                <a:cs typeface="+mj-cs"/>
              </a:rPr>
              <a:t>/ sınıf)</a:t>
            </a:r>
          </a:p>
          <a:p>
            <a:pPr marL="457200" indent="-457200" algn="l">
              <a:buFont typeface="Wingdings" panose="05000000000000000000" pitchFamily="2" charset="2"/>
              <a:buChar char="ü"/>
            </a:pPr>
            <a:r>
              <a:rPr lang="tr-TR" sz="2200" dirty="0">
                <a:solidFill>
                  <a:schemeClr val="tx1"/>
                </a:solidFill>
                <a:latin typeface="+mj-lt"/>
                <a:ea typeface="+mj-ea"/>
                <a:cs typeface="+mj-cs"/>
              </a:rPr>
              <a:t>Ekonomik </a:t>
            </a:r>
            <a:r>
              <a:rPr lang="tr-TR" sz="2200" dirty="0">
                <a:solidFill>
                  <a:schemeClr val="tx1"/>
                </a:solidFill>
                <a:latin typeface="+mj-lt"/>
                <a:ea typeface="+mj-ea"/>
                <a:cs typeface="+mj-cs"/>
              </a:rPr>
              <a:t>ve mali durumdaki değişiklikler</a:t>
            </a:r>
          </a:p>
          <a:p>
            <a:pPr marL="457200" indent="-457200" algn="l">
              <a:buFont typeface="Wingdings" panose="05000000000000000000" pitchFamily="2" charset="2"/>
              <a:buChar char="ü"/>
            </a:pPr>
            <a:r>
              <a:rPr lang="tr-TR" sz="2200" dirty="0">
                <a:solidFill>
                  <a:schemeClr val="tx1"/>
                </a:solidFill>
                <a:latin typeface="+mj-lt"/>
                <a:ea typeface="+mj-ea"/>
                <a:cs typeface="+mj-cs"/>
              </a:rPr>
              <a:t>Politik </a:t>
            </a:r>
            <a:r>
              <a:rPr lang="tr-TR" sz="2200" dirty="0">
                <a:solidFill>
                  <a:schemeClr val="tx1"/>
                </a:solidFill>
                <a:latin typeface="+mj-lt"/>
                <a:ea typeface="+mj-ea"/>
                <a:cs typeface="+mj-cs"/>
              </a:rPr>
              <a:t>veya düzenleyici ortamlarda </a:t>
            </a:r>
            <a:r>
              <a:rPr lang="tr-TR" sz="2200" dirty="0">
                <a:solidFill>
                  <a:schemeClr val="tx1"/>
                </a:solidFill>
                <a:latin typeface="+mj-lt"/>
                <a:ea typeface="+mj-ea"/>
                <a:cs typeface="+mj-cs"/>
              </a:rPr>
              <a:t>büyük değişiklikler</a:t>
            </a:r>
            <a:endParaRPr lang="tr-TR" sz="2200" dirty="0">
              <a:solidFill>
                <a:schemeClr val="tx1"/>
              </a:solidFill>
              <a:latin typeface="+mj-lt"/>
              <a:ea typeface="+mj-ea"/>
              <a:cs typeface="+mj-cs"/>
            </a:endParaRPr>
          </a:p>
          <a:p>
            <a:pPr marL="457200" indent="-457200" algn="l">
              <a:buFont typeface="Wingdings" panose="05000000000000000000" pitchFamily="2" charset="2"/>
              <a:buChar char="ü"/>
            </a:pPr>
            <a:r>
              <a:rPr lang="tr-TR" sz="2200" dirty="0">
                <a:solidFill>
                  <a:schemeClr val="tx1"/>
                </a:solidFill>
                <a:latin typeface="+mj-lt"/>
                <a:ea typeface="+mj-ea"/>
                <a:cs typeface="+mj-cs"/>
              </a:rPr>
              <a:t>Fiziksel </a:t>
            </a:r>
            <a:r>
              <a:rPr lang="tr-TR" sz="2200" dirty="0">
                <a:solidFill>
                  <a:schemeClr val="tx1"/>
                </a:solidFill>
                <a:latin typeface="+mj-lt"/>
                <a:ea typeface="+mj-ea"/>
                <a:cs typeface="+mj-cs"/>
              </a:rPr>
              <a:t>ortamlardaki </a:t>
            </a:r>
            <a:r>
              <a:rPr lang="tr-TR" sz="2200" dirty="0">
                <a:solidFill>
                  <a:schemeClr val="tx1"/>
                </a:solidFill>
                <a:latin typeface="+mj-lt"/>
                <a:ea typeface="+mj-ea"/>
                <a:cs typeface="+mj-cs"/>
              </a:rPr>
              <a:t>değişiklikler (adres) </a:t>
            </a:r>
            <a:endParaRPr lang="tr-TR" sz="2200" dirty="0">
              <a:solidFill>
                <a:schemeClr val="tx1"/>
              </a:solidFill>
              <a:latin typeface="+mj-lt"/>
              <a:ea typeface="+mj-ea"/>
              <a:cs typeface="+mj-cs"/>
            </a:endParaRPr>
          </a:p>
          <a:p>
            <a:pPr marL="457200" indent="-457200" algn="l">
              <a:buFont typeface="Wingdings" panose="05000000000000000000" pitchFamily="2" charset="2"/>
              <a:buChar char="ü"/>
            </a:pPr>
            <a:endParaRPr lang="tr-TR" dirty="0"/>
          </a:p>
        </p:txBody>
      </p:sp>
      <p:sp>
        <p:nvSpPr>
          <p:cNvPr id="65" name="Slayt Numarası Yer Tutucusu 64"/>
          <p:cNvSpPr>
            <a:spLocks noGrp="1"/>
          </p:cNvSpPr>
          <p:nvPr>
            <p:ph type="sldNum" sz="quarter" idx="12"/>
          </p:nvPr>
        </p:nvSpPr>
        <p:spPr/>
        <p:txBody>
          <a:bodyPr/>
          <a:lstStyle/>
          <a:p>
            <a:fld id="{439F893C-C32F-4835-A1E5-850973405C58}" type="slidenum">
              <a:rPr lang="tr-TR" smtClean="0"/>
              <a:t>21</a:t>
            </a:fld>
            <a:endParaRPr lang="tr-TR"/>
          </a:p>
        </p:txBody>
      </p:sp>
      <p:pic>
        <p:nvPicPr>
          <p:cNvPr id="66" name="Resim 65"/>
          <p:cNvPicPr/>
          <p:nvPr/>
        </p:nvPicPr>
        <p:blipFill>
          <a:blip r:embed="rId2"/>
          <a:stretch>
            <a:fillRect/>
          </a:stretch>
        </p:blipFill>
        <p:spPr>
          <a:xfrm>
            <a:off x="20434" y="188640"/>
            <a:ext cx="2736304" cy="576064"/>
          </a:xfrm>
          <a:prstGeom prst="rect">
            <a:avLst/>
          </a:prstGeom>
        </p:spPr>
      </p:pic>
    </p:spTree>
    <p:extLst>
      <p:ext uri="{BB962C8B-B14F-4D97-AF65-F5344CB8AC3E}">
        <p14:creationId xmlns:p14="http://schemas.microsoft.com/office/powerpoint/2010/main" val="3324489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092896" y="947507"/>
            <a:ext cx="7720208"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DEĞİŞİKLİKLERİN YÖNETİMİ</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5" name="Slayt Numarası Yer Tutucusu 64"/>
          <p:cNvSpPr>
            <a:spLocks noGrp="1"/>
          </p:cNvSpPr>
          <p:nvPr>
            <p:ph type="sldNum" sz="quarter" idx="12"/>
          </p:nvPr>
        </p:nvSpPr>
        <p:spPr/>
        <p:txBody>
          <a:bodyPr/>
          <a:lstStyle/>
          <a:p>
            <a:fld id="{439F893C-C32F-4835-A1E5-850973405C58}" type="slidenum">
              <a:rPr lang="tr-TR" smtClean="0"/>
              <a:t>22</a:t>
            </a:fld>
            <a:endParaRPr lang="tr-TR"/>
          </a:p>
        </p:txBody>
      </p:sp>
      <p:pic>
        <p:nvPicPr>
          <p:cNvPr id="66" name="Resim 65"/>
          <p:cNvPicPr/>
          <p:nvPr/>
        </p:nvPicPr>
        <p:blipFill>
          <a:blip r:embed="rId2"/>
          <a:stretch>
            <a:fillRect/>
          </a:stretch>
        </p:blipFill>
        <p:spPr>
          <a:xfrm>
            <a:off x="20434" y="188640"/>
            <a:ext cx="2736304" cy="576064"/>
          </a:xfrm>
          <a:prstGeom prst="rect">
            <a:avLst/>
          </a:prstGeom>
        </p:spPr>
      </p:pic>
      <p:pic>
        <p:nvPicPr>
          <p:cNvPr id="67" name="Resim 66"/>
          <p:cNvPicPr/>
          <p:nvPr/>
        </p:nvPicPr>
        <p:blipFill>
          <a:blip r:embed="rId3">
            <a:extLst>
              <a:ext uri="{28A0092B-C50C-407E-A947-70E740481C1C}">
                <a14:useLocalDpi xmlns:a14="http://schemas.microsoft.com/office/drawing/2010/main" val="0"/>
              </a:ext>
            </a:extLst>
          </a:blip>
          <a:srcRect/>
          <a:stretch>
            <a:fillRect/>
          </a:stretch>
        </p:blipFill>
        <p:spPr bwMode="auto">
          <a:xfrm>
            <a:off x="179512" y="1776641"/>
            <a:ext cx="8640960" cy="2588463"/>
          </a:xfrm>
          <a:prstGeom prst="rect">
            <a:avLst/>
          </a:prstGeom>
          <a:noFill/>
          <a:ln>
            <a:noFill/>
          </a:ln>
        </p:spPr>
      </p:pic>
    </p:spTree>
    <p:extLst>
      <p:ext uri="{BB962C8B-B14F-4D97-AF65-F5344CB8AC3E}">
        <p14:creationId xmlns:p14="http://schemas.microsoft.com/office/powerpoint/2010/main" val="23857286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115616" y="896321"/>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KAYNAK İHTİYACI</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 name="Slayt Numarası Yer Tutucusu 2"/>
          <p:cNvSpPr>
            <a:spLocks noGrp="1"/>
          </p:cNvSpPr>
          <p:nvPr>
            <p:ph type="sldNum" sz="quarter" idx="12"/>
          </p:nvPr>
        </p:nvSpPr>
        <p:spPr/>
        <p:txBody>
          <a:bodyPr/>
          <a:lstStyle/>
          <a:p>
            <a:fld id="{439F893C-C32F-4835-A1E5-850973405C58}" type="slidenum">
              <a:rPr lang="tr-TR" smtClean="0"/>
              <a:t>23</a:t>
            </a:fld>
            <a:endParaRPr lang="tr-TR"/>
          </a:p>
        </p:txBody>
      </p:sp>
      <p:pic>
        <p:nvPicPr>
          <p:cNvPr id="65" name="Resim 64"/>
          <p:cNvPicPr/>
          <p:nvPr/>
        </p:nvPicPr>
        <p:blipFill>
          <a:blip r:embed="rId2"/>
          <a:stretch>
            <a:fillRect/>
          </a:stretch>
        </p:blipFill>
        <p:spPr>
          <a:xfrm>
            <a:off x="20434" y="188640"/>
            <a:ext cx="2736304" cy="576064"/>
          </a:xfrm>
          <a:prstGeom prst="rect">
            <a:avLst/>
          </a:prstGeom>
        </p:spPr>
      </p:pic>
    </p:spTree>
    <p:extLst>
      <p:ext uri="{BB962C8B-B14F-4D97-AF65-F5344CB8AC3E}">
        <p14:creationId xmlns:p14="http://schemas.microsoft.com/office/powerpoint/2010/main" val="146598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39F893C-C32F-4835-A1E5-850973405C58}" type="slidenum">
              <a:rPr lang="tr-TR" smtClean="0"/>
              <a:t>3</a:t>
            </a:fld>
            <a:endParaRPr lang="tr-TR"/>
          </a:p>
        </p:txBody>
      </p:sp>
      <p:sp>
        <p:nvSpPr>
          <p:cNvPr id="4" name="Metin kutusu 3"/>
          <p:cNvSpPr txBox="1"/>
          <p:nvPr/>
        </p:nvSpPr>
        <p:spPr>
          <a:xfrm>
            <a:off x="1475656" y="477571"/>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SWOT ANALİZİ</a:t>
            </a:r>
            <a:endParaRPr lang="tr-TR" sz="3600" b="1" dirty="0">
              <a:solidFill>
                <a:srgbClr val="FF0000"/>
              </a:solidFill>
              <a:effectLst>
                <a:outerShdw blurRad="38100" dist="38100" dir="2700000" algn="tl">
                  <a:srgbClr val="000000">
                    <a:alpha val="43137"/>
                  </a:srgbClr>
                </a:outerShdw>
              </a:effectLst>
            </a:endParaRPr>
          </a:p>
        </p:txBody>
      </p:sp>
      <p:pic>
        <p:nvPicPr>
          <p:cNvPr id="5" name="Resim 4"/>
          <p:cNvPicPr/>
          <p:nvPr/>
        </p:nvPicPr>
        <p:blipFill>
          <a:blip r:embed="rId2"/>
          <a:stretch>
            <a:fillRect/>
          </a:stretch>
        </p:blipFill>
        <p:spPr>
          <a:xfrm>
            <a:off x="127795" y="367048"/>
            <a:ext cx="2736304" cy="576064"/>
          </a:xfrm>
          <a:prstGeom prst="rect">
            <a:avLst/>
          </a:prstGeom>
        </p:spPr>
      </p:pic>
      <p:graphicFrame>
        <p:nvGraphicFramePr>
          <p:cNvPr id="3" name="Tablo 2"/>
          <p:cNvGraphicFramePr>
            <a:graphicFrameLocks noGrp="1"/>
          </p:cNvGraphicFramePr>
          <p:nvPr>
            <p:extLst>
              <p:ext uri="{D42A27DB-BD31-4B8C-83A1-F6EECF244321}">
                <p14:modId xmlns:p14="http://schemas.microsoft.com/office/powerpoint/2010/main" val="4048018095"/>
              </p:ext>
            </p:extLst>
          </p:nvPr>
        </p:nvGraphicFramePr>
        <p:xfrm>
          <a:off x="395536" y="1145128"/>
          <a:ext cx="7992888" cy="5173615"/>
        </p:xfrm>
        <a:graphic>
          <a:graphicData uri="http://schemas.openxmlformats.org/drawingml/2006/table">
            <a:tbl>
              <a:tblPr/>
              <a:tblGrid>
                <a:gridCol w="432048">
                  <a:extLst>
                    <a:ext uri="{9D8B030D-6E8A-4147-A177-3AD203B41FA5}">
                      <a16:colId xmlns:a16="http://schemas.microsoft.com/office/drawing/2014/main" val="2558956767"/>
                    </a:ext>
                  </a:extLst>
                </a:gridCol>
                <a:gridCol w="5904656">
                  <a:extLst>
                    <a:ext uri="{9D8B030D-6E8A-4147-A177-3AD203B41FA5}">
                      <a16:colId xmlns:a16="http://schemas.microsoft.com/office/drawing/2014/main" val="3408624402"/>
                    </a:ext>
                  </a:extLst>
                </a:gridCol>
                <a:gridCol w="1656184">
                  <a:extLst>
                    <a:ext uri="{9D8B030D-6E8A-4147-A177-3AD203B41FA5}">
                      <a16:colId xmlns:a16="http://schemas.microsoft.com/office/drawing/2014/main" val="4269619462"/>
                    </a:ext>
                  </a:extLst>
                </a:gridCol>
              </a:tblGrid>
              <a:tr h="516419">
                <a:tc gridSpan="2">
                  <a:txBody>
                    <a:bodyPr/>
                    <a:lstStyle/>
                    <a:p>
                      <a:pPr algn="ctr" fontAlgn="ctr"/>
                      <a:r>
                        <a:rPr lang="tr-TR" sz="1800" b="1" i="0" u="none" strike="noStrike">
                          <a:solidFill>
                            <a:srgbClr val="FFFFFF"/>
                          </a:solidFill>
                          <a:effectLst/>
                          <a:latin typeface="Calibri" panose="020F0502020204030204" pitchFamily="34" charset="0"/>
                        </a:rPr>
                        <a:t>ZAYIF  YÖNLER</a:t>
                      </a:r>
                    </a:p>
                  </a:txBody>
                  <a:tcPr marL="7684" marR="7684" marT="76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tr-TR"/>
                    </a:p>
                  </a:txBody>
                  <a:tcPr/>
                </a:tc>
                <a:tc>
                  <a:txBody>
                    <a:bodyPr/>
                    <a:lstStyle/>
                    <a:p>
                      <a:pPr algn="ctr" fontAlgn="ctr"/>
                      <a:r>
                        <a:rPr lang="tr-TR" sz="1800" b="1" i="0" u="none" strike="noStrike" dirty="0" smtClean="0">
                          <a:solidFill>
                            <a:srgbClr val="FFFFFF"/>
                          </a:solidFill>
                          <a:effectLst/>
                          <a:latin typeface="Calibri" panose="020F0502020204030204" pitchFamily="34" charset="0"/>
                        </a:rPr>
                        <a:t>DURUMU</a:t>
                      </a:r>
                      <a:endParaRPr lang="tr-TR" sz="1800" b="1" i="0" u="none" strike="noStrike" dirty="0">
                        <a:solidFill>
                          <a:srgbClr val="FFFFFF"/>
                        </a:solidFill>
                        <a:effectLst/>
                        <a:latin typeface="Calibri" panose="020F0502020204030204" pitchFamily="34" charset="0"/>
                      </a:endParaRPr>
                    </a:p>
                  </a:txBody>
                  <a:tcPr marL="7684" marR="7684" marT="76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203070959"/>
                  </a:ext>
                </a:extLst>
              </a:tr>
              <a:tr h="516419">
                <a:tc>
                  <a:txBody>
                    <a:bodyPr/>
                    <a:lstStyle/>
                    <a:p>
                      <a:pPr algn="ctr" fontAlgn="ctr"/>
                      <a:r>
                        <a:rPr lang="tr-TR" sz="1400" b="1" i="0" u="none" strike="noStrike">
                          <a:solidFill>
                            <a:srgbClr val="FFFFFF"/>
                          </a:solidFill>
                          <a:effectLst/>
                          <a:latin typeface="Calibri" panose="020F0502020204030204" pitchFamily="34" charset="0"/>
                        </a:rPr>
                        <a:t>Z1</a:t>
                      </a:r>
                    </a:p>
                  </a:txBody>
                  <a:tcPr marL="7684" marR="7684" marT="76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ctr"/>
                      <a:r>
                        <a:rPr lang="tr-TR" sz="1400" b="0" i="0" u="none" strike="noStrike" dirty="0">
                          <a:solidFill>
                            <a:srgbClr val="000000"/>
                          </a:solidFill>
                          <a:effectLst/>
                          <a:latin typeface="Calibri" panose="020F0502020204030204" pitchFamily="34" charset="0"/>
                        </a:rPr>
                        <a:t>Havacılıkta maliyetlerin dolar-</a:t>
                      </a:r>
                      <a:r>
                        <a:rPr lang="tr-TR" sz="1400" b="0" i="0" u="none" strike="noStrike" dirty="0" err="1">
                          <a:solidFill>
                            <a:srgbClr val="000000"/>
                          </a:solidFill>
                          <a:effectLst/>
                          <a:latin typeface="Calibri" panose="020F0502020204030204" pitchFamily="34" charset="0"/>
                        </a:rPr>
                        <a:t>euro</a:t>
                      </a:r>
                      <a:r>
                        <a:rPr lang="tr-TR" sz="1400" b="0" i="0" u="none" strike="noStrike" dirty="0">
                          <a:solidFill>
                            <a:srgbClr val="000000"/>
                          </a:solidFill>
                          <a:effectLst/>
                          <a:latin typeface="Calibri" panose="020F0502020204030204" pitchFamily="34" charset="0"/>
                        </a:rPr>
                        <a:t> üzerinden olduğu için, eğitim ücretinin ülkemiz şartlarında yüksek olması (T2)</a:t>
                      </a:r>
                    </a:p>
                  </a:txBody>
                  <a:tcPr marL="7684" marR="7684" marT="76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L</a:t>
                      </a:r>
                      <a:r>
                        <a:rPr kumimoji="0" lang="tr-TR" sz="1800" b="0" i="0" u="none" strike="noStrike" kern="1200" cap="none" spc="0" normalizeH="0" baseline="0" noProof="0" dirty="0" smtClean="0">
                          <a:ln>
                            <a:noFill/>
                          </a:ln>
                          <a:solidFill>
                            <a:prstClr val="black"/>
                          </a:solidFill>
                          <a:effectLst/>
                          <a:uLnTx/>
                          <a:uFillTx/>
                          <a:latin typeface="+mn-lt"/>
                          <a:ea typeface="+mn-ea"/>
                          <a:cs typeface="+mn-cs"/>
                        </a:rPr>
                        <a:t> </a:t>
                      </a:r>
                      <a:r>
                        <a:rPr kumimoji="0" lang="tr-TR" sz="1400" b="0" i="0" u="none" strike="noStrike" kern="1200" cap="none" spc="0" normalizeH="0" baseline="0" noProof="0" dirty="0" smtClean="0">
                          <a:ln>
                            <a:noFill/>
                          </a:ln>
                          <a:solidFill>
                            <a:prstClr val="black"/>
                          </a:solidFill>
                          <a:effectLst/>
                          <a:uLnTx/>
                          <a:uFillTx/>
                          <a:latin typeface="+mn-lt"/>
                          <a:ea typeface="+mn-ea"/>
                          <a:cs typeface="+mn-cs"/>
                        </a:rPr>
                        <a:t>(Hala zayıf yön)</a:t>
                      </a:r>
                      <a:endParaRPr kumimoji="0" lang="tr-TR" sz="20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endParaRPr>
                    </a:p>
                    <a:p>
                      <a:pPr algn="l" fontAlgn="ctr"/>
                      <a:endParaRPr lang="tr-TR" sz="1400" b="0" i="0" u="none" strike="noStrike" dirty="0">
                        <a:solidFill>
                          <a:srgbClr val="000000"/>
                        </a:solidFill>
                        <a:effectLst/>
                        <a:latin typeface="Calibri" panose="020F0502020204030204" pitchFamily="34" charset="0"/>
                      </a:endParaRPr>
                    </a:p>
                  </a:txBody>
                  <a:tcPr marL="7684" marR="7684" marT="76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58081364"/>
                  </a:ext>
                </a:extLst>
              </a:tr>
              <a:tr h="516419">
                <a:tc>
                  <a:txBody>
                    <a:bodyPr/>
                    <a:lstStyle/>
                    <a:p>
                      <a:pPr algn="ctr" fontAlgn="ctr"/>
                      <a:r>
                        <a:rPr lang="tr-TR" sz="1400" b="1" i="0" u="none" strike="noStrike">
                          <a:solidFill>
                            <a:srgbClr val="FFFFFF"/>
                          </a:solidFill>
                          <a:effectLst/>
                          <a:latin typeface="Calibri" panose="020F0502020204030204" pitchFamily="34" charset="0"/>
                        </a:rPr>
                        <a:t>Z2</a:t>
                      </a:r>
                    </a:p>
                  </a:txBody>
                  <a:tcPr marL="7684" marR="7684" marT="76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ctr"/>
                      <a:r>
                        <a:rPr lang="tr-TR" sz="1400" b="0" i="0" u="none" strike="noStrike">
                          <a:solidFill>
                            <a:srgbClr val="000000"/>
                          </a:solidFill>
                          <a:effectLst/>
                          <a:latin typeface="Calibri" panose="020F0502020204030204" pitchFamily="34" charset="0"/>
                        </a:rPr>
                        <a:t>Hava meydanları özellikle yüksek sezonda yoğun olduğu için eğitimin aksaması</a:t>
                      </a:r>
                    </a:p>
                  </a:txBody>
                  <a:tcPr marL="7684" marR="7684" marT="76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L</a:t>
                      </a:r>
                      <a:r>
                        <a:rPr kumimoji="0" lang="tr-TR" sz="1800" b="0" i="0" u="none" strike="noStrike" kern="1200" cap="none" spc="0" normalizeH="0" baseline="0" noProof="0" dirty="0" smtClean="0">
                          <a:ln>
                            <a:noFill/>
                          </a:ln>
                          <a:solidFill>
                            <a:prstClr val="black"/>
                          </a:solidFill>
                          <a:effectLst/>
                          <a:uLnTx/>
                          <a:uFillTx/>
                          <a:latin typeface="+mn-lt"/>
                          <a:ea typeface="+mn-ea"/>
                          <a:cs typeface="+mn-cs"/>
                        </a:rPr>
                        <a:t> </a:t>
                      </a:r>
                      <a:r>
                        <a:rPr kumimoji="0" lang="tr-TR" sz="1400" b="0" i="0" u="none" strike="noStrike" kern="1200" cap="none" spc="0" normalizeH="0" baseline="0" noProof="0" dirty="0" smtClean="0">
                          <a:ln>
                            <a:noFill/>
                          </a:ln>
                          <a:solidFill>
                            <a:prstClr val="black"/>
                          </a:solidFill>
                          <a:effectLst/>
                          <a:uLnTx/>
                          <a:uFillTx/>
                          <a:latin typeface="+mn-lt"/>
                          <a:ea typeface="+mn-ea"/>
                          <a:cs typeface="+mn-cs"/>
                        </a:rPr>
                        <a:t>(Zayıf yön)</a:t>
                      </a:r>
                      <a:endParaRPr kumimoji="0" lang="tr-TR" sz="20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endParaRPr>
                    </a:p>
                  </a:txBody>
                  <a:tcPr marL="7684" marR="7684" marT="76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92307124"/>
                  </a:ext>
                </a:extLst>
              </a:tr>
              <a:tr h="516419">
                <a:tc>
                  <a:txBody>
                    <a:bodyPr/>
                    <a:lstStyle/>
                    <a:p>
                      <a:pPr algn="ctr" fontAlgn="ctr"/>
                      <a:r>
                        <a:rPr lang="tr-TR" sz="1400" b="1" i="0" u="none" strike="noStrike">
                          <a:solidFill>
                            <a:srgbClr val="FFFFFF"/>
                          </a:solidFill>
                          <a:effectLst/>
                          <a:latin typeface="Calibri" panose="020F0502020204030204" pitchFamily="34" charset="0"/>
                        </a:rPr>
                        <a:t>Z3</a:t>
                      </a:r>
                    </a:p>
                  </a:txBody>
                  <a:tcPr marL="7684" marR="7684" marT="76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ctr"/>
                      <a:r>
                        <a:rPr lang="tr-TR" sz="1400" b="0" i="0" u="none" strike="noStrike" dirty="0">
                          <a:solidFill>
                            <a:srgbClr val="000000"/>
                          </a:solidFill>
                          <a:effectLst/>
                          <a:latin typeface="Calibri" panose="020F0502020204030204" pitchFamily="34" charset="0"/>
                        </a:rPr>
                        <a:t>Eğitimin içeriği ve şekli itibarıyla tamamının uzaktan verilemediği için </a:t>
                      </a:r>
                      <a:r>
                        <a:rPr lang="tr-TR" sz="1400" b="0" i="0" u="none" strike="noStrike" dirty="0" err="1">
                          <a:solidFill>
                            <a:srgbClr val="000000"/>
                          </a:solidFill>
                          <a:effectLst/>
                          <a:latin typeface="Calibri" panose="020F0502020204030204" pitchFamily="34" charset="0"/>
                        </a:rPr>
                        <a:t>Pandemi</a:t>
                      </a:r>
                      <a:r>
                        <a:rPr lang="tr-TR" sz="1400" b="0" i="0" u="none" strike="noStrike" dirty="0">
                          <a:solidFill>
                            <a:srgbClr val="000000"/>
                          </a:solidFill>
                          <a:effectLst/>
                          <a:latin typeface="Calibri" panose="020F0502020204030204" pitchFamily="34" charset="0"/>
                        </a:rPr>
                        <a:t> süreci gibi süreçlerin eğitimi aksatması</a:t>
                      </a:r>
                    </a:p>
                  </a:txBody>
                  <a:tcPr marL="7684" marR="7684" marT="76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L</a:t>
                      </a:r>
                      <a:r>
                        <a:rPr kumimoji="0" lang="tr-TR" sz="1800" b="0" i="0" u="none" strike="noStrike" kern="1200" cap="none" spc="0" normalizeH="0" baseline="0" noProof="0" dirty="0" smtClean="0">
                          <a:ln>
                            <a:noFill/>
                          </a:ln>
                          <a:solidFill>
                            <a:prstClr val="black"/>
                          </a:solidFill>
                          <a:effectLst/>
                          <a:uLnTx/>
                          <a:uFillTx/>
                          <a:latin typeface="+mn-lt"/>
                          <a:ea typeface="+mn-ea"/>
                          <a:cs typeface="+mn-cs"/>
                        </a:rPr>
                        <a:t> </a:t>
                      </a:r>
                      <a:r>
                        <a:rPr kumimoji="0" lang="tr-TR" sz="1400" b="0" i="0" u="none" strike="noStrike" kern="1200" cap="none" spc="0" normalizeH="0" baseline="0" noProof="0" dirty="0" smtClean="0">
                          <a:ln>
                            <a:noFill/>
                          </a:ln>
                          <a:solidFill>
                            <a:prstClr val="black"/>
                          </a:solidFill>
                          <a:effectLst/>
                          <a:uLnTx/>
                          <a:uFillTx/>
                          <a:latin typeface="+mn-lt"/>
                          <a:ea typeface="+mn-ea"/>
                          <a:cs typeface="+mn-cs"/>
                        </a:rPr>
                        <a:t>(Hala zayıf yön)</a:t>
                      </a:r>
                      <a:endParaRPr kumimoji="0" lang="tr-TR" sz="20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endParaRPr>
                    </a:p>
                  </a:txBody>
                  <a:tcPr marL="7684" marR="7684" marT="76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52808684"/>
                  </a:ext>
                </a:extLst>
              </a:tr>
              <a:tr h="516419">
                <a:tc>
                  <a:txBody>
                    <a:bodyPr/>
                    <a:lstStyle/>
                    <a:p>
                      <a:pPr algn="ctr" fontAlgn="ctr"/>
                      <a:r>
                        <a:rPr lang="tr-TR" sz="1400" b="1" i="0" u="none" strike="noStrike">
                          <a:solidFill>
                            <a:srgbClr val="FFFFFF"/>
                          </a:solidFill>
                          <a:effectLst/>
                          <a:latin typeface="Calibri" panose="020F0502020204030204" pitchFamily="34" charset="0"/>
                        </a:rPr>
                        <a:t>Z4</a:t>
                      </a:r>
                    </a:p>
                  </a:txBody>
                  <a:tcPr marL="7684" marR="7684" marT="76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ctr"/>
                      <a:r>
                        <a:rPr lang="tr-TR" sz="1400" b="0" i="0" u="none" strike="noStrike">
                          <a:solidFill>
                            <a:srgbClr val="000000"/>
                          </a:solidFill>
                          <a:effectLst/>
                          <a:latin typeface="Calibri" panose="020F0502020204030204" pitchFamily="34" charset="0"/>
                        </a:rPr>
                        <a:t>Pilot Lisanlandırmaları Ulaştırma Bakanlığı SHGM tarafından yapıldığı ve kendine özgü mevzuatı olması, bu mevzuatın YÖK mevzuatı ile zaman zaman uyuşmaması</a:t>
                      </a:r>
                    </a:p>
                  </a:txBody>
                  <a:tcPr marL="7684" marR="7684" marT="76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L</a:t>
                      </a:r>
                      <a:r>
                        <a:rPr kumimoji="0" lang="tr-TR" sz="1800" b="0" i="0" u="none" strike="noStrike" kern="1200" cap="none" spc="0" normalizeH="0" baseline="0" noProof="0" dirty="0" smtClean="0">
                          <a:ln>
                            <a:noFill/>
                          </a:ln>
                          <a:solidFill>
                            <a:prstClr val="black"/>
                          </a:solidFill>
                          <a:effectLst/>
                          <a:uLnTx/>
                          <a:uFillTx/>
                          <a:latin typeface="+mn-lt"/>
                          <a:ea typeface="+mn-ea"/>
                          <a:cs typeface="+mn-cs"/>
                        </a:rPr>
                        <a:t> </a:t>
                      </a:r>
                      <a:r>
                        <a:rPr kumimoji="0" lang="tr-TR" sz="1400" b="0" i="0" u="none" strike="noStrike" kern="1200" cap="none" spc="0" normalizeH="0" baseline="0" noProof="0" dirty="0" smtClean="0">
                          <a:ln>
                            <a:noFill/>
                          </a:ln>
                          <a:solidFill>
                            <a:prstClr val="black"/>
                          </a:solidFill>
                          <a:effectLst/>
                          <a:uLnTx/>
                          <a:uFillTx/>
                          <a:latin typeface="+mn-lt"/>
                          <a:ea typeface="+mn-ea"/>
                          <a:cs typeface="+mn-cs"/>
                        </a:rPr>
                        <a:t>(Hala zayıf yön)</a:t>
                      </a:r>
                      <a:endParaRPr kumimoji="0" lang="tr-TR" sz="20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endParaRPr>
                    </a:p>
                  </a:txBody>
                  <a:tcPr marL="7684" marR="7684" marT="76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70534624"/>
                  </a:ext>
                </a:extLst>
              </a:tr>
              <a:tr h="516419">
                <a:tc>
                  <a:txBody>
                    <a:bodyPr/>
                    <a:lstStyle/>
                    <a:p>
                      <a:pPr algn="ctr" fontAlgn="ctr"/>
                      <a:r>
                        <a:rPr lang="tr-TR" sz="1400" b="1" i="0" u="none" strike="noStrike">
                          <a:solidFill>
                            <a:srgbClr val="FFFFFF"/>
                          </a:solidFill>
                          <a:effectLst/>
                          <a:latin typeface="Calibri" panose="020F0502020204030204" pitchFamily="34" charset="0"/>
                        </a:rPr>
                        <a:t>Z5</a:t>
                      </a:r>
                    </a:p>
                  </a:txBody>
                  <a:tcPr marL="7684" marR="7684" marT="76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ctr"/>
                      <a:r>
                        <a:rPr lang="tr-TR" sz="1400" b="0" i="0" u="none" strike="noStrike">
                          <a:solidFill>
                            <a:srgbClr val="000000"/>
                          </a:solidFill>
                          <a:effectLst/>
                          <a:latin typeface="Calibri" panose="020F0502020204030204" pitchFamily="34" charset="0"/>
                        </a:rPr>
                        <a:t>Derslerin haftalık düzende yapılamaması, birbirini takip eden günlerde yapılması gerektiği için YÖK uygulamaları ile uyum zorluğu</a:t>
                      </a:r>
                    </a:p>
                  </a:txBody>
                  <a:tcPr marL="7684" marR="7684" marT="76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L</a:t>
                      </a:r>
                      <a:r>
                        <a:rPr kumimoji="0" lang="tr-TR" sz="1800" b="0" i="0" u="none" strike="noStrike" kern="1200" cap="none" spc="0" normalizeH="0" baseline="0" noProof="0" dirty="0" smtClean="0">
                          <a:ln>
                            <a:noFill/>
                          </a:ln>
                          <a:solidFill>
                            <a:prstClr val="black"/>
                          </a:solidFill>
                          <a:effectLst/>
                          <a:uLnTx/>
                          <a:uFillTx/>
                          <a:latin typeface="+mn-lt"/>
                          <a:ea typeface="+mn-ea"/>
                          <a:cs typeface="+mn-cs"/>
                        </a:rPr>
                        <a:t> </a:t>
                      </a:r>
                      <a:r>
                        <a:rPr kumimoji="0" lang="tr-TR" sz="1400" b="0" i="0" u="none" strike="noStrike" kern="1200" cap="none" spc="0" normalizeH="0" baseline="0" noProof="0" dirty="0" smtClean="0">
                          <a:ln>
                            <a:noFill/>
                          </a:ln>
                          <a:solidFill>
                            <a:prstClr val="black"/>
                          </a:solidFill>
                          <a:effectLst/>
                          <a:uLnTx/>
                          <a:uFillTx/>
                          <a:latin typeface="+mn-lt"/>
                          <a:ea typeface="+mn-ea"/>
                          <a:cs typeface="+mn-cs"/>
                        </a:rPr>
                        <a:t>(Hala zayıf yön)</a:t>
                      </a:r>
                      <a:endParaRPr kumimoji="0" lang="tr-TR" sz="20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endParaRPr>
                    </a:p>
                  </a:txBody>
                  <a:tcPr marL="7684" marR="7684" marT="76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02621662"/>
                  </a:ext>
                </a:extLst>
              </a:tr>
              <a:tr h="516419">
                <a:tc>
                  <a:txBody>
                    <a:bodyPr/>
                    <a:lstStyle/>
                    <a:p>
                      <a:pPr algn="ctr" fontAlgn="ctr"/>
                      <a:r>
                        <a:rPr lang="tr-TR" sz="1400" b="1" i="0" u="none" strike="noStrike">
                          <a:solidFill>
                            <a:srgbClr val="FFFFFF"/>
                          </a:solidFill>
                          <a:effectLst/>
                          <a:latin typeface="Calibri" panose="020F0502020204030204" pitchFamily="34" charset="0"/>
                        </a:rPr>
                        <a:t>Z6</a:t>
                      </a:r>
                    </a:p>
                  </a:txBody>
                  <a:tcPr marL="7684" marR="7684" marT="76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ctr"/>
                      <a:r>
                        <a:rPr lang="tr-TR" sz="1400" b="0" i="0" u="none" strike="noStrike">
                          <a:solidFill>
                            <a:srgbClr val="000000"/>
                          </a:solidFill>
                          <a:effectLst/>
                          <a:latin typeface="Calibri" panose="020F0502020204030204" pitchFamily="34" charset="0"/>
                        </a:rPr>
                        <a:t>Eğitimlerin, Akademik Personel dışında havacılıkta konusunda uzman personel tarafından veriliyor olmasının YÖK mevzuatına göre uyum sağlamaması</a:t>
                      </a:r>
                    </a:p>
                  </a:txBody>
                  <a:tcPr marL="7684" marR="7684" marT="76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L</a:t>
                      </a:r>
                      <a:r>
                        <a:rPr kumimoji="0" lang="tr-TR" sz="1800" b="0" i="0" u="none" strike="noStrike" kern="1200" cap="none" spc="0" normalizeH="0" baseline="0" noProof="0" dirty="0" smtClean="0">
                          <a:ln>
                            <a:noFill/>
                          </a:ln>
                          <a:solidFill>
                            <a:prstClr val="black"/>
                          </a:solidFill>
                          <a:effectLst/>
                          <a:uLnTx/>
                          <a:uFillTx/>
                          <a:latin typeface="+mn-lt"/>
                          <a:ea typeface="+mn-ea"/>
                          <a:cs typeface="+mn-cs"/>
                        </a:rPr>
                        <a:t> </a:t>
                      </a:r>
                      <a:r>
                        <a:rPr kumimoji="0" lang="tr-TR" sz="1400" b="0" i="0" u="none" strike="noStrike" kern="1200" cap="none" spc="0" normalizeH="0" baseline="0" noProof="0" dirty="0" smtClean="0">
                          <a:ln>
                            <a:noFill/>
                          </a:ln>
                          <a:solidFill>
                            <a:prstClr val="black"/>
                          </a:solidFill>
                          <a:effectLst/>
                          <a:uLnTx/>
                          <a:uFillTx/>
                          <a:latin typeface="+mn-lt"/>
                          <a:ea typeface="+mn-ea"/>
                          <a:cs typeface="+mn-cs"/>
                        </a:rPr>
                        <a:t>(Zayıf yön)</a:t>
                      </a:r>
                      <a:endParaRPr kumimoji="0" lang="tr-TR" sz="20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endParaRPr>
                    </a:p>
                  </a:txBody>
                  <a:tcPr marL="7684" marR="7684" marT="76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08919051"/>
                  </a:ext>
                </a:extLst>
              </a:tr>
              <a:tr h="516419">
                <a:tc>
                  <a:txBody>
                    <a:bodyPr/>
                    <a:lstStyle/>
                    <a:p>
                      <a:pPr algn="ctr" fontAlgn="ctr"/>
                      <a:r>
                        <a:rPr lang="tr-TR" sz="1400" b="1" i="0" u="none" strike="noStrike">
                          <a:solidFill>
                            <a:srgbClr val="FFFFFF"/>
                          </a:solidFill>
                          <a:effectLst/>
                          <a:latin typeface="Calibri" panose="020F0502020204030204" pitchFamily="34" charset="0"/>
                        </a:rPr>
                        <a:t>Z7</a:t>
                      </a:r>
                    </a:p>
                  </a:txBody>
                  <a:tcPr marL="7684" marR="7684" marT="76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ctr"/>
                      <a:r>
                        <a:rPr lang="tr-TR" sz="1400" b="0" i="0" u="none" strike="noStrike">
                          <a:solidFill>
                            <a:srgbClr val="000000"/>
                          </a:solidFill>
                          <a:effectLst/>
                          <a:latin typeface="Calibri" panose="020F0502020204030204" pitchFamily="34" charset="0"/>
                        </a:rPr>
                        <a:t>Üniversite ve sektör işbirliğinin istenilen düzeyde olmaması </a:t>
                      </a:r>
                    </a:p>
                  </a:txBody>
                  <a:tcPr marL="7684" marR="7684" marT="76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L</a:t>
                      </a:r>
                      <a:r>
                        <a:rPr kumimoji="0" lang="tr-TR" sz="1800" b="0" i="0" u="none" strike="noStrike" kern="1200" cap="none" spc="0" normalizeH="0" baseline="0" noProof="0" dirty="0" smtClean="0">
                          <a:ln>
                            <a:noFill/>
                          </a:ln>
                          <a:solidFill>
                            <a:prstClr val="black"/>
                          </a:solidFill>
                          <a:effectLst/>
                          <a:uLnTx/>
                          <a:uFillTx/>
                          <a:latin typeface="+mn-lt"/>
                          <a:ea typeface="+mn-ea"/>
                          <a:cs typeface="+mn-cs"/>
                        </a:rPr>
                        <a:t> </a:t>
                      </a:r>
                      <a:r>
                        <a:rPr kumimoji="0" lang="tr-TR" sz="1400" b="0" i="0" u="none" strike="noStrike" kern="1200" cap="none" spc="0" normalizeH="0" baseline="0" noProof="0" dirty="0" smtClean="0">
                          <a:ln>
                            <a:noFill/>
                          </a:ln>
                          <a:solidFill>
                            <a:prstClr val="black"/>
                          </a:solidFill>
                          <a:effectLst/>
                          <a:uLnTx/>
                          <a:uFillTx/>
                          <a:latin typeface="+mn-lt"/>
                          <a:ea typeface="+mn-ea"/>
                          <a:cs typeface="+mn-cs"/>
                        </a:rPr>
                        <a:t>(Zayıf yön)</a:t>
                      </a:r>
                      <a:endParaRPr kumimoji="0" lang="tr-TR" sz="20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endParaRPr>
                    </a:p>
                  </a:txBody>
                  <a:tcPr marL="7684" marR="7684" marT="76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66567515"/>
                  </a:ext>
                </a:extLst>
              </a:tr>
              <a:tr h="516419">
                <a:tc>
                  <a:txBody>
                    <a:bodyPr/>
                    <a:lstStyle/>
                    <a:p>
                      <a:pPr algn="ctr" fontAlgn="ctr"/>
                      <a:r>
                        <a:rPr lang="tr-TR" sz="1400" b="1" i="0" u="none" strike="noStrike">
                          <a:solidFill>
                            <a:srgbClr val="FFFFFF"/>
                          </a:solidFill>
                          <a:effectLst/>
                          <a:latin typeface="Calibri" panose="020F0502020204030204" pitchFamily="34" charset="0"/>
                        </a:rPr>
                        <a:t>Z8</a:t>
                      </a:r>
                    </a:p>
                  </a:txBody>
                  <a:tcPr marL="7684" marR="7684" marT="76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ctr"/>
                      <a:r>
                        <a:rPr lang="tr-TR" sz="1400" b="0" i="0" u="none" strike="noStrike" dirty="0">
                          <a:solidFill>
                            <a:srgbClr val="000000"/>
                          </a:solidFill>
                          <a:effectLst/>
                          <a:latin typeface="Calibri" panose="020F0502020204030204" pitchFamily="34" charset="0"/>
                        </a:rPr>
                        <a:t>Ülkemizde Pilot </a:t>
                      </a:r>
                      <a:r>
                        <a:rPr lang="tr-TR" sz="1400" b="0" i="0" u="none" strike="noStrike" dirty="0" smtClean="0">
                          <a:solidFill>
                            <a:srgbClr val="000000"/>
                          </a:solidFill>
                          <a:effectLst/>
                          <a:latin typeface="Calibri" panose="020F0502020204030204" pitchFamily="34" charset="0"/>
                        </a:rPr>
                        <a:t>/ Havacı olan doçent </a:t>
                      </a:r>
                      <a:r>
                        <a:rPr lang="tr-TR" sz="1400" b="0" i="0" u="none" strike="noStrike" dirty="0">
                          <a:solidFill>
                            <a:srgbClr val="000000"/>
                          </a:solidFill>
                          <a:effectLst/>
                          <a:latin typeface="Calibri" panose="020F0502020204030204" pitchFamily="34" charset="0"/>
                        </a:rPr>
                        <a:t>ve/veya profesör olmaması / sayılı olması</a:t>
                      </a:r>
                    </a:p>
                  </a:txBody>
                  <a:tcPr marL="7684" marR="7684" marT="76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L</a:t>
                      </a:r>
                      <a:r>
                        <a:rPr kumimoji="0" lang="tr-TR" sz="1800" b="0" i="0" u="none" strike="noStrike" kern="1200" cap="none" spc="0" normalizeH="0" baseline="0" noProof="0" dirty="0" smtClean="0">
                          <a:ln>
                            <a:noFill/>
                          </a:ln>
                          <a:solidFill>
                            <a:prstClr val="black"/>
                          </a:solidFill>
                          <a:effectLst/>
                          <a:uLnTx/>
                          <a:uFillTx/>
                          <a:latin typeface="+mn-lt"/>
                          <a:ea typeface="+mn-ea"/>
                          <a:cs typeface="+mn-cs"/>
                        </a:rPr>
                        <a:t> </a:t>
                      </a:r>
                      <a:r>
                        <a:rPr kumimoji="0" lang="tr-TR" sz="1400" b="0" i="0" u="none" strike="noStrike" kern="1200" cap="none" spc="0" normalizeH="0" baseline="0" noProof="0" dirty="0" smtClean="0">
                          <a:ln>
                            <a:noFill/>
                          </a:ln>
                          <a:solidFill>
                            <a:prstClr val="black"/>
                          </a:solidFill>
                          <a:effectLst/>
                          <a:uLnTx/>
                          <a:uFillTx/>
                          <a:latin typeface="+mn-lt"/>
                          <a:ea typeface="+mn-ea"/>
                          <a:cs typeface="+mn-cs"/>
                        </a:rPr>
                        <a:t>(Zayıf yön)</a:t>
                      </a:r>
                      <a:endParaRPr kumimoji="0" lang="tr-TR" sz="20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endParaRPr>
                    </a:p>
                  </a:txBody>
                  <a:tcPr marL="7684" marR="7684" marT="76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38419147"/>
                  </a:ext>
                </a:extLst>
              </a:tr>
              <a:tr h="516419">
                <a:tc>
                  <a:txBody>
                    <a:bodyPr/>
                    <a:lstStyle/>
                    <a:p>
                      <a:pPr algn="ctr" fontAlgn="ctr"/>
                      <a:r>
                        <a:rPr lang="tr-TR" sz="1400" b="1" i="0" u="none" strike="noStrike">
                          <a:solidFill>
                            <a:srgbClr val="FFFFFF"/>
                          </a:solidFill>
                          <a:effectLst/>
                          <a:latin typeface="Calibri" panose="020F0502020204030204" pitchFamily="34" charset="0"/>
                        </a:rPr>
                        <a:t>Z9</a:t>
                      </a:r>
                    </a:p>
                  </a:txBody>
                  <a:tcPr marL="7684" marR="7684" marT="76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ctr"/>
                      <a:r>
                        <a:rPr lang="tr-TR" sz="1400" b="0" i="0" u="none" strike="noStrike" dirty="0">
                          <a:solidFill>
                            <a:srgbClr val="000000"/>
                          </a:solidFill>
                          <a:effectLst/>
                          <a:latin typeface="Calibri" panose="020F0502020204030204" pitchFamily="34" charset="0"/>
                        </a:rPr>
                        <a:t>Zaman zaman YÖK Asgari Kriterlerinin </a:t>
                      </a:r>
                      <a:r>
                        <a:rPr lang="tr-TR" sz="1400" b="0" i="0" u="none" strike="noStrike" dirty="0" smtClean="0">
                          <a:solidFill>
                            <a:srgbClr val="000000"/>
                          </a:solidFill>
                          <a:effectLst/>
                          <a:latin typeface="Calibri" panose="020F0502020204030204" pitchFamily="34" charset="0"/>
                        </a:rPr>
                        <a:t>zaman zaman sağlanamaması </a:t>
                      </a:r>
                      <a:endParaRPr lang="tr-TR" sz="1400" b="0" i="0" u="none" strike="noStrike" dirty="0">
                        <a:solidFill>
                          <a:srgbClr val="000000"/>
                        </a:solidFill>
                        <a:effectLst/>
                        <a:latin typeface="Calibri" panose="020F0502020204030204" pitchFamily="34" charset="0"/>
                      </a:endParaRPr>
                    </a:p>
                  </a:txBody>
                  <a:tcPr marL="7684" marR="7684" marT="76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L</a:t>
                      </a:r>
                      <a:r>
                        <a:rPr kumimoji="0" lang="tr-TR" sz="1800" b="0" i="0" u="none" strike="noStrike" kern="1200" cap="none" spc="0" normalizeH="0" baseline="0" noProof="0" dirty="0" smtClean="0">
                          <a:ln>
                            <a:noFill/>
                          </a:ln>
                          <a:solidFill>
                            <a:prstClr val="black"/>
                          </a:solidFill>
                          <a:effectLst/>
                          <a:uLnTx/>
                          <a:uFillTx/>
                          <a:latin typeface="+mn-lt"/>
                          <a:ea typeface="+mn-ea"/>
                          <a:cs typeface="+mn-cs"/>
                        </a:rPr>
                        <a:t> </a:t>
                      </a:r>
                      <a:r>
                        <a:rPr kumimoji="0" lang="tr-TR" sz="1400" b="0" i="0" u="none" strike="noStrike" kern="1200" cap="none" spc="0" normalizeH="0" baseline="0" noProof="0" dirty="0" smtClean="0">
                          <a:ln>
                            <a:noFill/>
                          </a:ln>
                          <a:solidFill>
                            <a:prstClr val="black"/>
                          </a:solidFill>
                          <a:effectLst/>
                          <a:uLnTx/>
                          <a:uFillTx/>
                          <a:latin typeface="+mn-lt"/>
                          <a:ea typeface="+mn-ea"/>
                          <a:cs typeface="+mn-cs"/>
                        </a:rPr>
                        <a:t>(Zayıf yön)</a:t>
                      </a:r>
                      <a:endParaRPr kumimoji="0" lang="tr-TR" sz="20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endParaRPr>
                    </a:p>
                  </a:txBody>
                  <a:tcPr marL="7684" marR="7684" marT="76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7875728"/>
                  </a:ext>
                </a:extLst>
              </a:tr>
            </a:tbl>
          </a:graphicData>
        </a:graphic>
      </p:graphicFrame>
    </p:spTree>
    <p:extLst>
      <p:ext uri="{BB962C8B-B14F-4D97-AF65-F5344CB8AC3E}">
        <p14:creationId xmlns:p14="http://schemas.microsoft.com/office/powerpoint/2010/main" val="29825918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39F893C-C32F-4835-A1E5-850973405C58}" type="slidenum">
              <a:rPr lang="tr-TR" smtClean="0"/>
              <a:t>4</a:t>
            </a:fld>
            <a:endParaRPr lang="tr-TR"/>
          </a:p>
        </p:txBody>
      </p:sp>
      <p:sp>
        <p:nvSpPr>
          <p:cNvPr id="4" name="Metin kutusu 3"/>
          <p:cNvSpPr txBox="1"/>
          <p:nvPr/>
        </p:nvSpPr>
        <p:spPr>
          <a:xfrm>
            <a:off x="1475656" y="477571"/>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SWOT ANALİZİ</a:t>
            </a:r>
            <a:endParaRPr lang="tr-TR" sz="3600" b="1" dirty="0">
              <a:solidFill>
                <a:srgbClr val="FF0000"/>
              </a:solidFill>
              <a:effectLst>
                <a:outerShdw blurRad="38100" dist="38100" dir="2700000" algn="tl">
                  <a:srgbClr val="000000">
                    <a:alpha val="43137"/>
                  </a:srgbClr>
                </a:outerShdw>
              </a:effectLst>
            </a:endParaRPr>
          </a:p>
        </p:txBody>
      </p:sp>
      <p:pic>
        <p:nvPicPr>
          <p:cNvPr id="5" name="Resim 4"/>
          <p:cNvPicPr/>
          <p:nvPr/>
        </p:nvPicPr>
        <p:blipFill>
          <a:blip r:embed="rId2"/>
          <a:stretch>
            <a:fillRect/>
          </a:stretch>
        </p:blipFill>
        <p:spPr>
          <a:xfrm>
            <a:off x="127795" y="367048"/>
            <a:ext cx="2736304" cy="576064"/>
          </a:xfrm>
          <a:prstGeom prst="rect">
            <a:avLst/>
          </a:prstGeom>
        </p:spPr>
      </p:pic>
      <p:graphicFrame>
        <p:nvGraphicFramePr>
          <p:cNvPr id="7" name="Tablo 6"/>
          <p:cNvGraphicFramePr>
            <a:graphicFrameLocks noGrp="1"/>
          </p:cNvGraphicFramePr>
          <p:nvPr>
            <p:extLst>
              <p:ext uri="{D42A27DB-BD31-4B8C-83A1-F6EECF244321}">
                <p14:modId xmlns:p14="http://schemas.microsoft.com/office/powerpoint/2010/main" val="1382326524"/>
              </p:ext>
            </p:extLst>
          </p:nvPr>
        </p:nvGraphicFramePr>
        <p:xfrm>
          <a:off x="335444" y="1412776"/>
          <a:ext cx="8124988" cy="4908269"/>
        </p:xfrm>
        <a:graphic>
          <a:graphicData uri="http://schemas.openxmlformats.org/drawingml/2006/table">
            <a:tbl>
              <a:tblPr/>
              <a:tblGrid>
                <a:gridCol w="348124">
                  <a:extLst>
                    <a:ext uri="{9D8B030D-6E8A-4147-A177-3AD203B41FA5}">
                      <a16:colId xmlns:a16="http://schemas.microsoft.com/office/drawing/2014/main" val="3703948103"/>
                    </a:ext>
                  </a:extLst>
                </a:gridCol>
                <a:gridCol w="6336704">
                  <a:extLst>
                    <a:ext uri="{9D8B030D-6E8A-4147-A177-3AD203B41FA5}">
                      <a16:colId xmlns:a16="http://schemas.microsoft.com/office/drawing/2014/main" val="2724626050"/>
                    </a:ext>
                  </a:extLst>
                </a:gridCol>
                <a:gridCol w="1440160">
                  <a:extLst>
                    <a:ext uri="{9D8B030D-6E8A-4147-A177-3AD203B41FA5}">
                      <a16:colId xmlns:a16="http://schemas.microsoft.com/office/drawing/2014/main" val="2973418314"/>
                    </a:ext>
                  </a:extLst>
                </a:gridCol>
              </a:tblGrid>
              <a:tr h="360040">
                <a:tc gridSpan="2">
                  <a:txBody>
                    <a:bodyPr/>
                    <a:lstStyle/>
                    <a:p>
                      <a:pPr algn="ctr" fontAlgn="ctr"/>
                      <a:r>
                        <a:rPr lang="tr-TR" sz="1800" b="1" i="0" u="none" strike="noStrike">
                          <a:solidFill>
                            <a:srgbClr val="000000"/>
                          </a:solidFill>
                          <a:effectLst/>
                          <a:latin typeface="Calibri" panose="020F0502020204030204" pitchFamily="34" charset="0"/>
                        </a:rPr>
                        <a:t>FIRSATLAR</a:t>
                      </a:r>
                    </a:p>
                  </a:txBody>
                  <a:tcPr marL="8289" marR="8289" marT="8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tr-TR"/>
                    </a:p>
                  </a:txBody>
                  <a:tcPr/>
                </a:tc>
                <a:tc>
                  <a:txBody>
                    <a:bodyPr/>
                    <a:lstStyle/>
                    <a:p>
                      <a:pPr algn="ctr" fontAlgn="ctr"/>
                      <a:r>
                        <a:rPr lang="tr-TR" sz="1600" b="1" i="0" u="none" strike="noStrike" dirty="0" smtClean="0">
                          <a:solidFill>
                            <a:srgbClr val="000000"/>
                          </a:solidFill>
                          <a:effectLst/>
                          <a:latin typeface="Calibri" panose="020F0502020204030204" pitchFamily="34" charset="0"/>
                        </a:rPr>
                        <a:t>DURUMU</a:t>
                      </a:r>
                      <a:endParaRPr lang="tr-TR" sz="1600" b="1" i="0" u="none" strike="noStrike" dirty="0">
                        <a:solidFill>
                          <a:srgbClr val="000000"/>
                        </a:solidFill>
                        <a:effectLst/>
                        <a:latin typeface="Calibri" panose="020F0502020204030204" pitchFamily="34" charset="0"/>
                      </a:endParaRPr>
                    </a:p>
                  </a:txBody>
                  <a:tcPr marL="8289" marR="8289" marT="8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460635543"/>
                  </a:ext>
                </a:extLst>
              </a:tr>
              <a:tr h="544060">
                <a:tc>
                  <a:txBody>
                    <a:bodyPr/>
                    <a:lstStyle/>
                    <a:p>
                      <a:pPr algn="ctr" fontAlgn="ctr"/>
                      <a:r>
                        <a:rPr lang="tr-TR" sz="1600" b="1" i="0" u="none" strike="noStrike">
                          <a:solidFill>
                            <a:srgbClr val="000000"/>
                          </a:solidFill>
                          <a:effectLst/>
                          <a:latin typeface="Calibri" panose="020F0502020204030204" pitchFamily="34" charset="0"/>
                        </a:rPr>
                        <a:t>F1</a:t>
                      </a:r>
                    </a:p>
                  </a:txBody>
                  <a:tcPr marL="8289" marR="8289" marT="8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tr-TR" sz="1600" b="0" i="0" u="none" strike="noStrike" dirty="0">
                          <a:solidFill>
                            <a:srgbClr val="000000"/>
                          </a:solidFill>
                          <a:effectLst/>
                          <a:latin typeface="Calibri" panose="020F0502020204030204" pitchFamily="34" charset="0"/>
                        </a:rPr>
                        <a:t>Şehrimizde havayolu firmalarının olması</a:t>
                      </a:r>
                    </a:p>
                  </a:txBody>
                  <a:tcPr marL="8289" marR="8289" marT="8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4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J</a:t>
                      </a:r>
                      <a:r>
                        <a:rPr kumimoji="0" lang="tr-TR" sz="1400" b="0" i="0" u="none" strike="noStrike" kern="1200" cap="none" spc="0" normalizeH="0" baseline="0" noProof="0" dirty="0" smtClean="0">
                          <a:ln>
                            <a:noFill/>
                          </a:ln>
                          <a:solidFill>
                            <a:prstClr val="black"/>
                          </a:solidFill>
                          <a:effectLst/>
                          <a:uLnTx/>
                          <a:uFillTx/>
                          <a:latin typeface="+mn-lt"/>
                          <a:ea typeface="+mn-ea"/>
                          <a:cs typeface="+mn-cs"/>
                        </a:rPr>
                        <a:t> (Hala fırsat yön)</a:t>
                      </a:r>
                    </a:p>
                  </a:txBody>
                  <a:tcPr marL="8289" marR="8289" marT="8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06984320"/>
                  </a:ext>
                </a:extLst>
              </a:tr>
              <a:tr h="544060">
                <a:tc>
                  <a:txBody>
                    <a:bodyPr/>
                    <a:lstStyle/>
                    <a:p>
                      <a:pPr algn="ctr" fontAlgn="ctr"/>
                      <a:r>
                        <a:rPr lang="tr-TR" sz="1600" b="1" i="0" u="none" strike="noStrike">
                          <a:solidFill>
                            <a:srgbClr val="000000"/>
                          </a:solidFill>
                          <a:effectLst/>
                          <a:latin typeface="Calibri" panose="020F0502020204030204" pitchFamily="34" charset="0"/>
                        </a:rPr>
                        <a:t>F2</a:t>
                      </a:r>
                    </a:p>
                  </a:txBody>
                  <a:tcPr marL="8289" marR="8289" marT="8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tr-TR" sz="1600" b="0" i="0" u="none" strike="noStrike">
                          <a:solidFill>
                            <a:srgbClr val="000000"/>
                          </a:solidFill>
                          <a:effectLst/>
                          <a:latin typeface="Calibri" panose="020F0502020204030204" pitchFamily="34" charset="0"/>
                        </a:rPr>
                        <a:t>Havayolu taşımacılığının her geçen gün gelişiyor olması, uçak sayıları ile birlikte pilot sayılarının artması ile iş bulma oranının her geçen yıl yükselmesi (G16)</a:t>
                      </a:r>
                    </a:p>
                  </a:txBody>
                  <a:tcPr marL="8289" marR="8289" marT="8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4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J</a:t>
                      </a:r>
                      <a:r>
                        <a:rPr kumimoji="0" lang="tr-TR" sz="1400" b="0" i="0" u="none" strike="noStrike" kern="1200" cap="none" spc="0" normalizeH="0" baseline="0" noProof="0" dirty="0" smtClean="0">
                          <a:ln>
                            <a:noFill/>
                          </a:ln>
                          <a:solidFill>
                            <a:prstClr val="black"/>
                          </a:solidFill>
                          <a:effectLst/>
                          <a:uLnTx/>
                          <a:uFillTx/>
                          <a:latin typeface="+mn-lt"/>
                          <a:ea typeface="+mn-ea"/>
                          <a:cs typeface="+mn-cs"/>
                        </a:rPr>
                        <a:t> (Fırsat yön)</a:t>
                      </a:r>
                    </a:p>
                  </a:txBody>
                  <a:tcPr marL="8289" marR="8289" marT="8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8864920"/>
                  </a:ext>
                </a:extLst>
              </a:tr>
              <a:tr h="544060">
                <a:tc>
                  <a:txBody>
                    <a:bodyPr/>
                    <a:lstStyle/>
                    <a:p>
                      <a:pPr algn="ctr" fontAlgn="ctr"/>
                      <a:r>
                        <a:rPr lang="tr-TR" sz="1600" b="1" i="0" u="none" strike="noStrike">
                          <a:solidFill>
                            <a:srgbClr val="000000"/>
                          </a:solidFill>
                          <a:effectLst/>
                          <a:latin typeface="Calibri" panose="020F0502020204030204" pitchFamily="34" charset="0"/>
                        </a:rPr>
                        <a:t>F3</a:t>
                      </a:r>
                    </a:p>
                  </a:txBody>
                  <a:tcPr marL="8289" marR="8289" marT="8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tr-TR" sz="1600" b="0" i="0" u="none" strike="noStrike">
                          <a:solidFill>
                            <a:srgbClr val="000000"/>
                          </a:solidFill>
                          <a:effectLst/>
                          <a:latin typeface="Calibri" panose="020F0502020204030204" pitchFamily="34" charset="0"/>
                        </a:rPr>
                        <a:t>Her anlamada donanımlı olarak yetişen öğrencilerimizin sektörde yer bulacak olmaları (G15)</a:t>
                      </a:r>
                    </a:p>
                  </a:txBody>
                  <a:tcPr marL="8289" marR="8289" marT="8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4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J</a:t>
                      </a:r>
                      <a:r>
                        <a:rPr kumimoji="0" lang="tr-TR" sz="1400" b="0" i="0" u="none" strike="noStrike" kern="1200" cap="none" spc="0" normalizeH="0" baseline="0" noProof="0" dirty="0" smtClean="0">
                          <a:ln>
                            <a:noFill/>
                          </a:ln>
                          <a:solidFill>
                            <a:prstClr val="black"/>
                          </a:solidFill>
                          <a:effectLst/>
                          <a:uLnTx/>
                          <a:uFillTx/>
                          <a:latin typeface="+mn-lt"/>
                          <a:ea typeface="+mn-ea"/>
                          <a:cs typeface="+mn-cs"/>
                        </a:rPr>
                        <a:t> (Hala fırsat yön)</a:t>
                      </a:r>
                    </a:p>
                  </a:txBody>
                  <a:tcPr marL="8289" marR="8289" marT="8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26505070"/>
                  </a:ext>
                </a:extLst>
              </a:tr>
              <a:tr h="544060">
                <a:tc>
                  <a:txBody>
                    <a:bodyPr/>
                    <a:lstStyle/>
                    <a:p>
                      <a:pPr algn="ctr" fontAlgn="ctr"/>
                      <a:r>
                        <a:rPr lang="tr-TR" sz="1600" b="1" i="0" u="none" strike="noStrike">
                          <a:solidFill>
                            <a:srgbClr val="000000"/>
                          </a:solidFill>
                          <a:effectLst/>
                          <a:latin typeface="Calibri" panose="020F0502020204030204" pitchFamily="34" charset="0"/>
                        </a:rPr>
                        <a:t>F4</a:t>
                      </a:r>
                    </a:p>
                  </a:txBody>
                  <a:tcPr marL="8289" marR="8289" marT="8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tr-TR" sz="1600" b="0" i="0" u="none" strike="noStrike">
                          <a:solidFill>
                            <a:srgbClr val="000000"/>
                          </a:solidFill>
                          <a:effectLst/>
                          <a:latin typeface="Calibri" panose="020F0502020204030204" pitchFamily="34" charset="0"/>
                        </a:rPr>
                        <a:t>Yakın gelecekte uçuş eğitimlerinde kendi hava meydanımızın kullanılacak olması</a:t>
                      </a:r>
                    </a:p>
                  </a:txBody>
                  <a:tcPr marL="8289" marR="8289" marT="8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4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J</a:t>
                      </a:r>
                      <a:r>
                        <a:rPr kumimoji="0" lang="tr-TR" sz="1400" b="0" i="0" u="none" strike="noStrike" kern="1200" cap="none" spc="0" normalizeH="0" baseline="0" noProof="0" dirty="0" smtClean="0">
                          <a:ln>
                            <a:noFill/>
                          </a:ln>
                          <a:solidFill>
                            <a:prstClr val="black"/>
                          </a:solidFill>
                          <a:effectLst/>
                          <a:uLnTx/>
                          <a:uFillTx/>
                          <a:latin typeface="+mn-lt"/>
                          <a:ea typeface="+mn-ea"/>
                          <a:cs typeface="+mn-cs"/>
                        </a:rPr>
                        <a:t> (Hala fırsat yön)</a:t>
                      </a:r>
                    </a:p>
                  </a:txBody>
                  <a:tcPr marL="8289" marR="8289" marT="8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58947560"/>
                  </a:ext>
                </a:extLst>
              </a:tr>
              <a:tr h="544060">
                <a:tc>
                  <a:txBody>
                    <a:bodyPr/>
                    <a:lstStyle/>
                    <a:p>
                      <a:pPr algn="ctr" fontAlgn="ctr"/>
                      <a:r>
                        <a:rPr lang="tr-TR" sz="1600" b="1" i="0" u="none" strike="noStrike">
                          <a:solidFill>
                            <a:srgbClr val="000000"/>
                          </a:solidFill>
                          <a:effectLst/>
                          <a:latin typeface="Calibri" panose="020F0502020204030204" pitchFamily="34" charset="0"/>
                        </a:rPr>
                        <a:t>F5</a:t>
                      </a:r>
                    </a:p>
                  </a:txBody>
                  <a:tcPr marL="8289" marR="8289" marT="8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tr-TR" sz="1600" b="0" i="0" u="none" strike="noStrike">
                          <a:solidFill>
                            <a:srgbClr val="000000"/>
                          </a:solidFill>
                          <a:effectLst/>
                          <a:latin typeface="Calibri" panose="020F0502020204030204" pitchFamily="34" charset="0"/>
                        </a:rPr>
                        <a:t>Kendi eğitmen pilotlarımızla eğitimlerin yapılıyor olması</a:t>
                      </a:r>
                    </a:p>
                  </a:txBody>
                  <a:tcPr marL="8289" marR="8289" marT="8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4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J</a:t>
                      </a:r>
                      <a:r>
                        <a:rPr kumimoji="0" lang="tr-TR" sz="1400" b="0" i="0" u="none" strike="noStrike" kern="1200" cap="none" spc="0" normalizeH="0" baseline="0" noProof="0" dirty="0" smtClean="0">
                          <a:ln>
                            <a:noFill/>
                          </a:ln>
                          <a:solidFill>
                            <a:prstClr val="black"/>
                          </a:solidFill>
                          <a:effectLst/>
                          <a:uLnTx/>
                          <a:uFillTx/>
                          <a:latin typeface="+mn-lt"/>
                          <a:ea typeface="+mn-ea"/>
                          <a:cs typeface="+mn-cs"/>
                        </a:rPr>
                        <a:t> (Hala fırsat yön)</a:t>
                      </a:r>
                    </a:p>
                  </a:txBody>
                  <a:tcPr marL="8289" marR="8289" marT="8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83986190"/>
                  </a:ext>
                </a:extLst>
              </a:tr>
              <a:tr h="544060">
                <a:tc>
                  <a:txBody>
                    <a:bodyPr/>
                    <a:lstStyle/>
                    <a:p>
                      <a:pPr algn="ctr" fontAlgn="ctr"/>
                      <a:r>
                        <a:rPr lang="tr-TR" sz="1600" b="1" i="0" u="none" strike="noStrike">
                          <a:solidFill>
                            <a:srgbClr val="000000"/>
                          </a:solidFill>
                          <a:effectLst/>
                          <a:latin typeface="Calibri" panose="020F0502020204030204" pitchFamily="34" charset="0"/>
                        </a:rPr>
                        <a:t>F6</a:t>
                      </a:r>
                    </a:p>
                  </a:txBody>
                  <a:tcPr marL="8289" marR="8289" marT="8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tr-TR" sz="1600" b="0" i="0" u="none" strike="noStrike">
                          <a:solidFill>
                            <a:srgbClr val="000000"/>
                          </a:solidFill>
                          <a:effectLst/>
                          <a:latin typeface="Calibri" panose="020F0502020204030204" pitchFamily="34" charset="0"/>
                        </a:rPr>
                        <a:t>Kendi eğitmen pilotlarımızı yetiştiriyor olmamız</a:t>
                      </a:r>
                    </a:p>
                  </a:txBody>
                  <a:tcPr marL="8289" marR="8289" marT="8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4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J</a:t>
                      </a:r>
                      <a:r>
                        <a:rPr kumimoji="0" lang="tr-TR" sz="1400" b="0" i="0" u="none" strike="noStrike" kern="1200" cap="none" spc="0" normalizeH="0" baseline="0" noProof="0" dirty="0" smtClean="0">
                          <a:ln>
                            <a:noFill/>
                          </a:ln>
                          <a:solidFill>
                            <a:prstClr val="black"/>
                          </a:solidFill>
                          <a:effectLst/>
                          <a:uLnTx/>
                          <a:uFillTx/>
                          <a:latin typeface="+mn-lt"/>
                          <a:ea typeface="+mn-ea"/>
                          <a:cs typeface="+mn-cs"/>
                        </a:rPr>
                        <a:t> (Hala fırsat yön)</a:t>
                      </a:r>
                    </a:p>
                  </a:txBody>
                  <a:tcPr marL="8289" marR="8289" marT="8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6665017"/>
                  </a:ext>
                </a:extLst>
              </a:tr>
              <a:tr h="544060">
                <a:tc>
                  <a:txBody>
                    <a:bodyPr/>
                    <a:lstStyle/>
                    <a:p>
                      <a:pPr algn="ctr" fontAlgn="ctr"/>
                      <a:r>
                        <a:rPr lang="tr-TR" sz="1600" b="1" i="0" u="none" strike="noStrike">
                          <a:solidFill>
                            <a:srgbClr val="000000"/>
                          </a:solidFill>
                          <a:effectLst/>
                          <a:latin typeface="Calibri" panose="020F0502020204030204" pitchFamily="34" charset="0"/>
                        </a:rPr>
                        <a:t>F7</a:t>
                      </a:r>
                    </a:p>
                  </a:txBody>
                  <a:tcPr marL="8289" marR="8289" marT="8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tr-TR" sz="1600" b="0" i="0" u="none" strike="noStrike">
                          <a:solidFill>
                            <a:srgbClr val="000000"/>
                          </a:solidFill>
                          <a:effectLst/>
                          <a:latin typeface="Calibri" panose="020F0502020204030204" pitchFamily="34" charset="0"/>
                        </a:rPr>
                        <a:t>Pilotluk mesleğine elverişli öğrencilerin seçiliyor olması (G7), eğitim sürecini, başarıyı mezuniyetten sonraki iş bulma oranını oldukça yüksetecektir.</a:t>
                      </a:r>
                    </a:p>
                  </a:txBody>
                  <a:tcPr marL="8289" marR="8289" marT="8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4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J</a:t>
                      </a:r>
                      <a:r>
                        <a:rPr kumimoji="0" lang="tr-TR" sz="1400" b="0" i="0" u="none" strike="noStrike" kern="1200" cap="none" spc="0" normalizeH="0" baseline="0" noProof="0" dirty="0" smtClean="0">
                          <a:ln>
                            <a:noFill/>
                          </a:ln>
                          <a:solidFill>
                            <a:prstClr val="black"/>
                          </a:solidFill>
                          <a:effectLst/>
                          <a:uLnTx/>
                          <a:uFillTx/>
                          <a:latin typeface="+mn-lt"/>
                          <a:ea typeface="+mn-ea"/>
                          <a:cs typeface="+mn-cs"/>
                        </a:rPr>
                        <a:t> (Hala fırsat yön)</a:t>
                      </a:r>
                    </a:p>
                  </a:txBody>
                  <a:tcPr marL="8289" marR="8289" marT="8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88540688"/>
                  </a:ext>
                </a:extLst>
              </a:tr>
              <a:tr h="544060">
                <a:tc>
                  <a:txBody>
                    <a:bodyPr/>
                    <a:lstStyle/>
                    <a:p>
                      <a:pPr algn="ctr" fontAlgn="ctr"/>
                      <a:r>
                        <a:rPr lang="tr-TR" sz="1600" b="1" i="0" u="none" strike="noStrike">
                          <a:solidFill>
                            <a:srgbClr val="000000"/>
                          </a:solidFill>
                          <a:effectLst/>
                          <a:latin typeface="Calibri" panose="020F0502020204030204" pitchFamily="34" charset="0"/>
                        </a:rPr>
                        <a:t>F8</a:t>
                      </a:r>
                    </a:p>
                  </a:txBody>
                  <a:tcPr marL="8289" marR="8289" marT="8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tr-TR" sz="1600" b="0" i="0" u="none" strike="noStrike" dirty="0">
                          <a:solidFill>
                            <a:srgbClr val="000000"/>
                          </a:solidFill>
                          <a:effectLst/>
                          <a:latin typeface="Calibri" panose="020F0502020204030204" pitchFamily="34" charset="0"/>
                        </a:rPr>
                        <a:t>Bölüm personelimizin uzun yıllardır havacılıkta çalışmış, sektör tecrübeli kişilerden oluşuyor olması</a:t>
                      </a:r>
                    </a:p>
                  </a:txBody>
                  <a:tcPr marL="8289" marR="8289" marT="8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4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J</a:t>
                      </a:r>
                      <a:r>
                        <a:rPr kumimoji="0" lang="tr-TR" sz="1400" b="0" i="0" u="none" strike="noStrike" kern="1200" cap="none" spc="0" normalizeH="0" baseline="0" noProof="0" dirty="0" smtClean="0">
                          <a:ln>
                            <a:noFill/>
                          </a:ln>
                          <a:solidFill>
                            <a:prstClr val="black"/>
                          </a:solidFill>
                          <a:effectLst/>
                          <a:uLnTx/>
                          <a:uFillTx/>
                          <a:latin typeface="+mn-lt"/>
                          <a:ea typeface="+mn-ea"/>
                          <a:cs typeface="+mn-cs"/>
                        </a:rPr>
                        <a:t> (Hala fırsat yön)</a:t>
                      </a:r>
                    </a:p>
                  </a:txBody>
                  <a:tcPr marL="8289" marR="8289" marT="8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13510692"/>
                  </a:ext>
                </a:extLst>
              </a:tr>
            </a:tbl>
          </a:graphicData>
        </a:graphic>
      </p:graphicFrame>
    </p:spTree>
    <p:extLst>
      <p:ext uri="{BB962C8B-B14F-4D97-AF65-F5344CB8AC3E}">
        <p14:creationId xmlns:p14="http://schemas.microsoft.com/office/powerpoint/2010/main" val="13829299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39F893C-C32F-4835-A1E5-850973405C58}" type="slidenum">
              <a:rPr lang="tr-TR" smtClean="0"/>
              <a:t>5</a:t>
            </a:fld>
            <a:endParaRPr lang="tr-TR"/>
          </a:p>
        </p:txBody>
      </p:sp>
      <p:sp>
        <p:nvSpPr>
          <p:cNvPr id="4" name="Metin kutusu 3"/>
          <p:cNvSpPr txBox="1"/>
          <p:nvPr/>
        </p:nvSpPr>
        <p:spPr>
          <a:xfrm>
            <a:off x="1475656" y="477571"/>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SWOT ANALİZİ</a:t>
            </a:r>
            <a:endParaRPr lang="tr-TR" sz="3600" b="1" dirty="0">
              <a:solidFill>
                <a:srgbClr val="FF0000"/>
              </a:solidFill>
              <a:effectLst>
                <a:outerShdw blurRad="38100" dist="38100" dir="2700000" algn="tl">
                  <a:srgbClr val="000000">
                    <a:alpha val="43137"/>
                  </a:srgbClr>
                </a:outerShdw>
              </a:effectLst>
            </a:endParaRPr>
          </a:p>
        </p:txBody>
      </p:sp>
      <p:pic>
        <p:nvPicPr>
          <p:cNvPr id="5" name="Resim 4"/>
          <p:cNvPicPr/>
          <p:nvPr/>
        </p:nvPicPr>
        <p:blipFill>
          <a:blip r:embed="rId2"/>
          <a:stretch>
            <a:fillRect/>
          </a:stretch>
        </p:blipFill>
        <p:spPr>
          <a:xfrm>
            <a:off x="127795" y="367048"/>
            <a:ext cx="2736304" cy="576064"/>
          </a:xfrm>
          <a:prstGeom prst="rect">
            <a:avLst/>
          </a:prstGeom>
        </p:spPr>
      </p:pic>
      <p:graphicFrame>
        <p:nvGraphicFramePr>
          <p:cNvPr id="3" name="Tablo 2"/>
          <p:cNvGraphicFramePr>
            <a:graphicFrameLocks noGrp="1"/>
          </p:cNvGraphicFramePr>
          <p:nvPr>
            <p:extLst>
              <p:ext uri="{D42A27DB-BD31-4B8C-83A1-F6EECF244321}">
                <p14:modId xmlns:p14="http://schemas.microsoft.com/office/powerpoint/2010/main" val="1733072695"/>
              </p:ext>
            </p:extLst>
          </p:nvPr>
        </p:nvGraphicFramePr>
        <p:xfrm>
          <a:off x="611560" y="1340768"/>
          <a:ext cx="7848872" cy="4907378"/>
        </p:xfrm>
        <a:graphic>
          <a:graphicData uri="http://schemas.openxmlformats.org/drawingml/2006/table">
            <a:tbl>
              <a:tblPr/>
              <a:tblGrid>
                <a:gridCol w="432048">
                  <a:extLst>
                    <a:ext uri="{9D8B030D-6E8A-4147-A177-3AD203B41FA5}">
                      <a16:colId xmlns:a16="http://schemas.microsoft.com/office/drawing/2014/main" val="3702321418"/>
                    </a:ext>
                  </a:extLst>
                </a:gridCol>
                <a:gridCol w="5760640">
                  <a:extLst>
                    <a:ext uri="{9D8B030D-6E8A-4147-A177-3AD203B41FA5}">
                      <a16:colId xmlns:a16="http://schemas.microsoft.com/office/drawing/2014/main" val="3159775800"/>
                    </a:ext>
                  </a:extLst>
                </a:gridCol>
                <a:gridCol w="1656184">
                  <a:extLst>
                    <a:ext uri="{9D8B030D-6E8A-4147-A177-3AD203B41FA5}">
                      <a16:colId xmlns:a16="http://schemas.microsoft.com/office/drawing/2014/main" val="2250625606"/>
                    </a:ext>
                  </a:extLst>
                </a:gridCol>
              </a:tblGrid>
              <a:tr h="241739">
                <a:tc gridSpan="2">
                  <a:txBody>
                    <a:bodyPr/>
                    <a:lstStyle/>
                    <a:p>
                      <a:pPr algn="ctr" fontAlgn="ctr"/>
                      <a:r>
                        <a:rPr lang="tr-TR" sz="2000" b="1" i="0" u="none" strike="noStrike">
                          <a:solidFill>
                            <a:srgbClr val="000000"/>
                          </a:solidFill>
                          <a:effectLst/>
                          <a:latin typeface="Calibri" panose="020F0502020204030204" pitchFamily="34" charset="0"/>
                        </a:rPr>
                        <a:t>TEHDİTLER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hMerge="1">
                  <a:txBody>
                    <a:bodyPr/>
                    <a:lstStyle/>
                    <a:p>
                      <a:endParaRPr lang="tr-TR"/>
                    </a:p>
                  </a:txBody>
                  <a:tcPr/>
                </a:tc>
                <a:tc>
                  <a:txBody>
                    <a:bodyPr/>
                    <a:lstStyle/>
                    <a:p>
                      <a:pPr algn="ctr" fontAlgn="ctr"/>
                      <a:r>
                        <a:rPr lang="tr-TR" sz="2000" b="1" i="0" u="none" strike="noStrike" dirty="0" smtClean="0">
                          <a:solidFill>
                            <a:srgbClr val="000000"/>
                          </a:solidFill>
                          <a:effectLst/>
                          <a:latin typeface="Calibri" panose="020F0502020204030204" pitchFamily="34" charset="0"/>
                        </a:rPr>
                        <a:t>DURUMU</a:t>
                      </a:r>
                      <a:endParaRPr lang="tr-TR" sz="20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extLst>
                  <a:ext uri="{0D108BD9-81ED-4DB2-BD59-A6C34878D82A}">
                    <a16:rowId xmlns:a16="http://schemas.microsoft.com/office/drawing/2014/main" val="2733909999"/>
                  </a:ext>
                </a:extLst>
              </a:tr>
              <a:tr h="598594">
                <a:tc>
                  <a:txBody>
                    <a:bodyPr/>
                    <a:lstStyle/>
                    <a:p>
                      <a:pPr algn="ctr" fontAlgn="ctr"/>
                      <a:r>
                        <a:rPr lang="tr-TR" sz="1400" b="1" i="0" u="none" strike="noStrike">
                          <a:solidFill>
                            <a:srgbClr val="000000"/>
                          </a:solidFill>
                          <a:effectLst/>
                          <a:latin typeface="Calibri" panose="020F0502020204030204" pitchFamily="34" charset="0"/>
                        </a:rPr>
                        <a:t>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ctr"/>
                      <a:r>
                        <a:rPr lang="tr-TR" sz="1600" b="0" i="0" u="none" strike="noStrike" dirty="0" err="1">
                          <a:solidFill>
                            <a:srgbClr val="000000"/>
                          </a:solidFill>
                          <a:effectLst/>
                          <a:latin typeface="Calibri" panose="020F0502020204030204" pitchFamily="34" charset="0"/>
                        </a:rPr>
                        <a:t>Pandemi</a:t>
                      </a:r>
                      <a:r>
                        <a:rPr lang="tr-TR" sz="1600" b="0" i="0" u="none" strike="noStrike" dirty="0">
                          <a:solidFill>
                            <a:srgbClr val="000000"/>
                          </a:solidFill>
                          <a:effectLst/>
                          <a:latin typeface="Calibri" panose="020F0502020204030204" pitchFamily="34" charset="0"/>
                        </a:rPr>
                        <a:t> nedeniyle havacılık sektörünün zarar görmüş olması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6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L</a:t>
                      </a:r>
                      <a:r>
                        <a:rPr kumimoji="0" lang="tr-TR" sz="1600" b="0" i="0" u="none" strike="noStrike" kern="1200" cap="none" spc="0" normalizeH="0" baseline="0" noProof="0" dirty="0" smtClean="0">
                          <a:ln>
                            <a:noFill/>
                          </a:ln>
                          <a:solidFill>
                            <a:prstClr val="black"/>
                          </a:solidFill>
                          <a:effectLst/>
                          <a:uLnTx/>
                          <a:uFillTx/>
                          <a:latin typeface="+mn-lt"/>
                          <a:ea typeface="+mn-ea"/>
                          <a:cs typeface="+mn-cs"/>
                        </a:rPr>
                        <a:t> (Hala </a:t>
                      </a:r>
                      <a:r>
                        <a:rPr kumimoji="0" lang="en-US" sz="1600" b="0" i="0" u="none" strike="noStrike" kern="1200" cap="none" spc="0" normalizeH="0" baseline="0" noProof="0" dirty="0" err="1" smtClean="0">
                          <a:ln>
                            <a:noFill/>
                          </a:ln>
                          <a:solidFill>
                            <a:prstClr val="black"/>
                          </a:solidFill>
                          <a:effectLst/>
                          <a:uLnTx/>
                          <a:uFillTx/>
                          <a:latin typeface="+mn-lt"/>
                          <a:ea typeface="+mn-ea"/>
                          <a:cs typeface="+mn-cs"/>
                        </a:rPr>
                        <a:t>tehdit</a:t>
                      </a:r>
                      <a:r>
                        <a:rPr kumimoji="0" lang="tr-TR" sz="1600" b="0" i="0" u="none" strike="noStrike" kern="1200" cap="none" spc="0" normalizeH="0" baseline="0" noProof="0" dirty="0" smtClean="0">
                          <a:ln>
                            <a:noFill/>
                          </a:ln>
                          <a:solidFill>
                            <a:prstClr val="black"/>
                          </a:solidFill>
                          <a:effectLst/>
                          <a:uLnTx/>
                          <a:uFillTx/>
                          <a:latin typeface="+mn-lt"/>
                          <a:ea typeface="+mn-ea"/>
                          <a:cs typeface="+mn-cs"/>
                        </a:rPr>
                        <a:t> yön)</a:t>
                      </a:r>
                      <a:endParaRPr kumimoji="0" lang="tr-TR" sz="16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92814509"/>
                  </a:ext>
                </a:extLst>
              </a:tr>
              <a:tr h="932424">
                <a:tc>
                  <a:txBody>
                    <a:bodyPr/>
                    <a:lstStyle/>
                    <a:p>
                      <a:pPr algn="ctr" fontAlgn="ctr"/>
                      <a:r>
                        <a:rPr lang="tr-TR" sz="1400" b="1" i="0" u="none" strike="noStrike">
                          <a:solidFill>
                            <a:srgbClr val="000000"/>
                          </a:solidFill>
                          <a:effectLst/>
                          <a:latin typeface="Calibri" panose="020F0502020204030204" pitchFamily="34" charset="0"/>
                        </a:rPr>
                        <a:t>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ctr"/>
                      <a:r>
                        <a:rPr lang="tr-TR" sz="1600" b="0" i="0" u="none" strike="noStrike">
                          <a:solidFill>
                            <a:srgbClr val="000000"/>
                          </a:solidFill>
                          <a:effectLst/>
                          <a:latin typeface="Calibri" panose="020F0502020204030204" pitchFamily="34" charset="0"/>
                        </a:rPr>
                        <a:t>Yine pandemi nedeniyle öğrenci velilerinin eğitim ücretlerini ödeyememesi (Z1)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6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L</a:t>
                      </a:r>
                      <a:r>
                        <a:rPr kumimoji="0" lang="tr-TR" sz="1600" b="0" i="0" u="none" strike="noStrike" kern="1200" cap="none" spc="0" normalizeH="0" baseline="0" noProof="0" dirty="0" smtClean="0">
                          <a:ln>
                            <a:noFill/>
                          </a:ln>
                          <a:solidFill>
                            <a:prstClr val="black"/>
                          </a:solidFill>
                          <a:effectLst/>
                          <a:uLnTx/>
                          <a:uFillTx/>
                          <a:latin typeface="+mn-lt"/>
                          <a:ea typeface="+mn-ea"/>
                          <a:cs typeface="+mn-cs"/>
                        </a:rPr>
                        <a:t> (Hala </a:t>
                      </a:r>
                      <a:r>
                        <a:rPr kumimoji="0" lang="en-US" sz="1600" b="0" i="0" u="none" strike="noStrike" kern="1200" cap="none" spc="0" normalizeH="0" baseline="0" noProof="0" dirty="0" err="1" smtClean="0">
                          <a:ln>
                            <a:noFill/>
                          </a:ln>
                          <a:solidFill>
                            <a:prstClr val="black"/>
                          </a:solidFill>
                          <a:effectLst/>
                          <a:uLnTx/>
                          <a:uFillTx/>
                          <a:latin typeface="+mn-lt"/>
                          <a:ea typeface="+mn-ea"/>
                          <a:cs typeface="+mn-cs"/>
                        </a:rPr>
                        <a:t>tehdit</a:t>
                      </a:r>
                      <a:r>
                        <a:rPr kumimoji="0" lang="tr-TR" sz="1600" b="0" i="0" u="none" strike="noStrike" kern="1200" cap="none" spc="0" normalizeH="0" baseline="0" noProof="0" dirty="0" smtClean="0">
                          <a:ln>
                            <a:noFill/>
                          </a:ln>
                          <a:solidFill>
                            <a:prstClr val="black"/>
                          </a:solidFill>
                          <a:effectLst/>
                          <a:uLnTx/>
                          <a:uFillTx/>
                          <a:latin typeface="+mn-lt"/>
                          <a:ea typeface="+mn-ea"/>
                          <a:cs typeface="+mn-cs"/>
                        </a:rPr>
                        <a:t> yön)</a:t>
                      </a:r>
                      <a:endParaRPr kumimoji="0" lang="tr-TR" sz="16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08665429"/>
                  </a:ext>
                </a:extLst>
              </a:tr>
              <a:tr h="656150">
                <a:tc>
                  <a:txBody>
                    <a:bodyPr/>
                    <a:lstStyle/>
                    <a:p>
                      <a:pPr algn="ctr" fontAlgn="ctr"/>
                      <a:r>
                        <a:rPr lang="tr-TR" sz="1400" b="1" i="0" u="none" strike="noStrike">
                          <a:solidFill>
                            <a:srgbClr val="000000"/>
                          </a:solidFill>
                          <a:effectLst/>
                          <a:latin typeface="Calibri" panose="020F0502020204030204" pitchFamily="34" charset="0"/>
                        </a:rPr>
                        <a:t>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ctr"/>
                      <a:r>
                        <a:rPr lang="tr-TR" sz="1600" b="0" i="0" u="none" strike="noStrike">
                          <a:solidFill>
                            <a:srgbClr val="000000"/>
                          </a:solidFill>
                          <a:effectLst/>
                          <a:latin typeface="Calibri" panose="020F0502020204030204" pitchFamily="34" charset="0"/>
                        </a:rPr>
                        <a:t>Türkiye genelindeki öğrencilerin İngilizce öğrenme sorunu yaşaması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6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L</a:t>
                      </a:r>
                      <a:r>
                        <a:rPr kumimoji="0" lang="tr-TR" sz="1600" b="0" i="0" u="none" strike="noStrike" kern="1200" cap="none" spc="0" normalizeH="0" baseline="0" noProof="0" dirty="0" smtClean="0">
                          <a:ln>
                            <a:noFill/>
                          </a:ln>
                          <a:solidFill>
                            <a:prstClr val="black"/>
                          </a:solidFill>
                          <a:effectLst/>
                          <a:uLnTx/>
                          <a:uFillTx/>
                          <a:latin typeface="+mn-lt"/>
                          <a:ea typeface="+mn-ea"/>
                          <a:cs typeface="+mn-cs"/>
                        </a:rPr>
                        <a:t> (Hala </a:t>
                      </a:r>
                      <a:r>
                        <a:rPr kumimoji="0" lang="en-US" sz="1600" b="0" i="0" u="none" strike="noStrike" kern="1200" cap="none" spc="0" normalizeH="0" baseline="0" noProof="0" dirty="0" err="1" smtClean="0">
                          <a:ln>
                            <a:noFill/>
                          </a:ln>
                          <a:solidFill>
                            <a:prstClr val="black"/>
                          </a:solidFill>
                          <a:effectLst/>
                          <a:uLnTx/>
                          <a:uFillTx/>
                          <a:latin typeface="+mn-lt"/>
                          <a:ea typeface="+mn-ea"/>
                          <a:cs typeface="+mn-cs"/>
                        </a:rPr>
                        <a:t>tehdit</a:t>
                      </a:r>
                      <a:r>
                        <a:rPr kumimoji="0" lang="tr-TR" sz="1600" b="0" i="0" u="none" strike="noStrike" kern="1200" cap="none" spc="0" normalizeH="0" baseline="0" noProof="0" dirty="0" smtClean="0">
                          <a:ln>
                            <a:noFill/>
                          </a:ln>
                          <a:solidFill>
                            <a:prstClr val="black"/>
                          </a:solidFill>
                          <a:effectLst/>
                          <a:uLnTx/>
                          <a:uFillTx/>
                          <a:latin typeface="+mn-lt"/>
                          <a:ea typeface="+mn-ea"/>
                          <a:cs typeface="+mn-cs"/>
                        </a:rPr>
                        <a:t> yön)</a:t>
                      </a:r>
                      <a:endParaRPr kumimoji="0" lang="tr-TR" sz="16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18890497"/>
                  </a:ext>
                </a:extLst>
              </a:tr>
              <a:tr h="874868">
                <a:tc>
                  <a:txBody>
                    <a:bodyPr/>
                    <a:lstStyle/>
                    <a:p>
                      <a:pPr algn="ctr" fontAlgn="ctr"/>
                      <a:r>
                        <a:rPr lang="tr-TR" sz="1400" b="1" i="0" u="none" strike="noStrike">
                          <a:solidFill>
                            <a:srgbClr val="000000"/>
                          </a:solidFill>
                          <a:effectLst/>
                          <a:latin typeface="Calibri" panose="020F0502020204030204" pitchFamily="34" charset="0"/>
                        </a:rPr>
                        <a:t>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ctr"/>
                      <a:r>
                        <a:rPr lang="tr-TR" sz="1600" b="0" i="0" u="none" strike="noStrike">
                          <a:solidFill>
                            <a:srgbClr val="000000"/>
                          </a:solidFill>
                          <a:effectLst/>
                          <a:latin typeface="Calibri" panose="020F0502020204030204" pitchFamily="34" charset="0"/>
                        </a:rPr>
                        <a:t>Eğitim Ücretinin Dolar ve Euro endeksli olarak sürekli yükselmesi (Z1)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6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L</a:t>
                      </a:r>
                      <a:r>
                        <a:rPr kumimoji="0" lang="tr-TR" sz="1600" b="0" i="0" u="none" strike="noStrike" kern="1200" cap="none" spc="0" normalizeH="0" baseline="0" noProof="0" dirty="0" smtClean="0">
                          <a:ln>
                            <a:noFill/>
                          </a:ln>
                          <a:solidFill>
                            <a:prstClr val="black"/>
                          </a:solidFill>
                          <a:effectLst/>
                          <a:uLnTx/>
                          <a:uFillTx/>
                          <a:latin typeface="+mn-lt"/>
                          <a:ea typeface="+mn-ea"/>
                          <a:cs typeface="+mn-cs"/>
                        </a:rPr>
                        <a:t> (Hala </a:t>
                      </a:r>
                      <a:r>
                        <a:rPr kumimoji="0" lang="en-US" sz="1600" b="0" i="0" u="none" strike="noStrike" kern="1200" cap="none" spc="0" normalizeH="0" baseline="0" noProof="0" dirty="0" err="1" smtClean="0">
                          <a:ln>
                            <a:noFill/>
                          </a:ln>
                          <a:solidFill>
                            <a:prstClr val="black"/>
                          </a:solidFill>
                          <a:effectLst/>
                          <a:uLnTx/>
                          <a:uFillTx/>
                          <a:latin typeface="+mn-lt"/>
                          <a:ea typeface="+mn-ea"/>
                          <a:cs typeface="+mn-cs"/>
                        </a:rPr>
                        <a:t>tehdit</a:t>
                      </a:r>
                      <a:r>
                        <a:rPr kumimoji="0" lang="tr-TR" sz="1600" b="0" i="0" u="none" strike="noStrike" kern="1200" cap="none" spc="0" normalizeH="0" baseline="0" noProof="0" dirty="0" smtClean="0">
                          <a:ln>
                            <a:noFill/>
                          </a:ln>
                          <a:solidFill>
                            <a:prstClr val="black"/>
                          </a:solidFill>
                          <a:effectLst/>
                          <a:uLnTx/>
                          <a:uFillTx/>
                          <a:latin typeface="+mn-lt"/>
                          <a:ea typeface="+mn-ea"/>
                          <a:cs typeface="+mn-cs"/>
                        </a:rPr>
                        <a:t> yön)</a:t>
                      </a:r>
                      <a:endParaRPr kumimoji="0" lang="tr-TR" sz="16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9307312"/>
                  </a:ext>
                </a:extLst>
              </a:tr>
              <a:tr h="679173">
                <a:tc>
                  <a:txBody>
                    <a:bodyPr/>
                    <a:lstStyle/>
                    <a:p>
                      <a:pPr algn="ctr" fontAlgn="ctr"/>
                      <a:r>
                        <a:rPr lang="tr-TR" sz="1400" b="1" i="0" u="none" strike="noStrike">
                          <a:solidFill>
                            <a:srgbClr val="000000"/>
                          </a:solidFill>
                          <a:effectLst/>
                          <a:latin typeface="Calibri" panose="020F0502020204030204" pitchFamily="34" charset="0"/>
                        </a:rPr>
                        <a:t>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ctr"/>
                      <a:r>
                        <a:rPr lang="tr-TR" sz="1600" b="0" i="0" u="none" strike="noStrike" dirty="0">
                          <a:solidFill>
                            <a:srgbClr val="000000"/>
                          </a:solidFill>
                          <a:effectLst/>
                          <a:latin typeface="Calibri" panose="020F0502020204030204" pitchFamily="34" charset="0"/>
                        </a:rPr>
                        <a:t>AB üyesi olmadığımız için EASA lisansına sahip olunamaması dolayısı ile Avrupa'da iş bulma imkanı </a:t>
                      </a:r>
                      <a:r>
                        <a:rPr lang="tr-TR" sz="1600" b="0" i="0" u="none" strike="noStrike" dirty="0" smtClean="0">
                          <a:solidFill>
                            <a:srgbClr val="000000"/>
                          </a:solidFill>
                          <a:effectLst/>
                          <a:latin typeface="Calibri" panose="020F0502020204030204" pitchFamily="34" charset="0"/>
                        </a:rPr>
                        <a:t>olmaması / zor</a:t>
                      </a:r>
                      <a:r>
                        <a:rPr lang="tr-TR" sz="1600" b="0" i="0" u="none" strike="noStrike" baseline="0" dirty="0" smtClean="0">
                          <a:solidFill>
                            <a:srgbClr val="000000"/>
                          </a:solidFill>
                          <a:effectLst/>
                          <a:latin typeface="Calibri" panose="020F0502020204030204" pitchFamily="34" charset="0"/>
                        </a:rPr>
                        <a:t> olması</a:t>
                      </a: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6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L</a:t>
                      </a:r>
                      <a:r>
                        <a:rPr kumimoji="0" lang="tr-TR" sz="1600" b="0" i="0" u="none" strike="noStrike" kern="1200" cap="none" spc="0" normalizeH="0" baseline="0" noProof="0" dirty="0" smtClean="0">
                          <a:ln>
                            <a:noFill/>
                          </a:ln>
                          <a:solidFill>
                            <a:prstClr val="black"/>
                          </a:solidFill>
                          <a:effectLst/>
                          <a:uLnTx/>
                          <a:uFillTx/>
                          <a:latin typeface="+mn-lt"/>
                          <a:ea typeface="+mn-ea"/>
                          <a:cs typeface="+mn-cs"/>
                        </a:rPr>
                        <a:t> (Hala </a:t>
                      </a:r>
                      <a:r>
                        <a:rPr kumimoji="0" lang="en-US" sz="1600" b="0" i="0" u="none" strike="noStrike" kern="1200" cap="none" spc="0" normalizeH="0" baseline="0" noProof="0" dirty="0" err="1" smtClean="0">
                          <a:ln>
                            <a:noFill/>
                          </a:ln>
                          <a:solidFill>
                            <a:prstClr val="black"/>
                          </a:solidFill>
                          <a:effectLst/>
                          <a:uLnTx/>
                          <a:uFillTx/>
                          <a:latin typeface="+mn-lt"/>
                          <a:ea typeface="+mn-ea"/>
                          <a:cs typeface="+mn-cs"/>
                        </a:rPr>
                        <a:t>tehdit</a:t>
                      </a:r>
                      <a:r>
                        <a:rPr kumimoji="0" lang="tr-TR" sz="1600" b="0" i="0" u="none" strike="noStrike" kern="1200" cap="none" spc="0" normalizeH="0" baseline="0" noProof="0" dirty="0" smtClean="0">
                          <a:ln>
                            <a:noFill/>
                          </a:ln>
                          <a:solidFill>
                            <a:prstClr val="black"/>
                          </a:solidFill>
                          <a:effectLst/>
                          <a:uLnTx/>
                          <a:uFillTx/>
                          <a:latin typeface="+mn-lt"/>
                          <a:ea typeface="+mn-ea"/>
                          <a:cs typeface="+mn-cs"/>
                        </a:rPr>
                        <a:t> yön)</a:t>
                      </a:r>
                      <a:endParaRPr kumimoji="0" lang="tr-TR" sz="16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86149003"/>
                  </a:ext>
                </a:extLst>
              </a:tr>
              <a:tr h="851844">
                <a:tc>
                  <a:txBody>
                    <a:bodyPr/>
                    <a:lstStyle/>
                    <a:p>
                      <a:pPr algn="ctr" fontAlgn="ctr"/>
                      <a:r>
                        <a:rPr lang="tr-TR" sz="1400" b="1" i="0" u="none" strike="noStrike">
                          <a:solidFill>
                            <a:srgbClr val="000000"/>
                          </a:solidFill>
                          <a:effectLst/>
                          <a:latin typeface="Calibri" panose="020F0502020204030204" pitchFamily="34" charset="0"/>
                        </a:rPr>
                        <a:t>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ctr"/>
                      <a:r>
                        <a:rPr lang="tr-TR" sz="1600" b="0" i="0" u="none" strike="noStrike" dirty="0">
                          <a:solidFill>
                            <a:srgbClr val="000000"/>
                          </a:solidFill>
                          <a:effectLst/>
                          <a:latin typeface="Calibri" panose="020F0502020204030204" pitchFamily="34" charset="0"/>
                        </a:rPr>
                        <a:t>Havacılık sektörü personeli ücretleri ve akademik ortam maaş/ücretlerinin birbiri ile uyuşmaması nedeniyle rekabet ortamında personel tutma zorluğu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6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rPr>
                        <a:t>L</a:t>
                      </a:r>
                      <a:r>
                        <a:rPr kumimoji="0" lang="tr-TR" sz="1600" b="0" i="0" u="none" strike="noStrike" kern="1200" cap="none" spc="0" normalizeH="0" baseline="0" noProof="0" dirty="0" smtClean="0">
                          <a:ln>
                            <a:noFill/>
                          </a:ln>
                          <a:solidFill>
                            <a:prstClr val="black"/>
                          </a:solidFill>
                          <a:effectLst/>
                          <a:uLnTx/>
                          <a:uFillTx/>
                          <a:latin typeface="+mn-lt"/>
                          <a:ea typeface="+mn-ea"/>
                          <a:cs typeface="+mn-cs"/>
                        </a:rPr>
                        <a:t> (Hala </a:t>
                      </a:r>
                      <a:r>
                        <a:rPr kumimoji="0" lang="en-US" sz="1600" b="0" i="0" u="none" strike="noStrike" kern="1200" cap="none" spc="0" normalizeH="0" baseline="0" noProof="0" dirty="0" err="1" smtClean="0">
                          <a:ln>
                            <a:noFill/>
                          </a:ln>
                          <a:solidFill>
                            <a:prstClr val="black"/>
                          </a:solidFill>
                          <a:effectLst/>
                          <a:uLnTx/>
                          <a:uFillTx/>
                          <a:latin typeface="+mn-lt"/>
                          <a:ea typeface="+mn-ea"/>
                          <a:cs typeface="+mn-cs"/>
                        </a:rPr>
                        <a:t>tehdit</a:t>
                      </a:r>
                      <a:r>
                        <a:rPr kumimoji="0" lang="tr-TR" sz="1600" b="0" i="0" u="none" strike="noStrike" kern="1200" cap="none" spc="0" normalizeH="0" baseline="0" noProof="0" dirty="0" smtClean="0">
                          <a:ln>
                            <a:noFill/>
                          </a:ln>
                          <a:solidFill>
                            <a:prstClr val="black"/>
                          </a:solidFill>
                          <a:effectLst/>
                          <a:uLnTx/>
                          <a:uFillTx/>
                          <a:latin typeface="+mn-lt"/>
                          <a:ea typeface="+mn-ea"/>
                          <a:cs typeface="+mn-cs"/>
                        </a:rPr>
                        <a:t> yön)</a:t>
                      </a:r>
                      <a:endParaRPr kumimoji="0" lang="tr-TR" sz="1600" b="0" i="0" u="none" strike="noStrike" kern="1200" cap="none" spc="0" normalizeH="0" baseline="0" noProof="0" dirty="0" smtClean="0">
                        <a:ln>
                          <a:noFill/>
                        </a:ln>
                        <a:solidFill>
                          <a:srgbClr val="000000"/>
                        </a:solidFill>
                        <a:effectLst/>
                        <a:uLnTx/>
                        <a:uFillTx/>
                        <a:latin typeface="Wingdings" panose="05000000000000000000" pitchFamily="2" charset="2"/>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54614277"/>
                  </a:ext>
                </a:extLst>
              </a:tr>
            </a:tbl>
          </a:graphicData>
        </a:graphic>
      </p:graphicFrame>
    </p:spTree>
    <p:extLst>
      <p:ext uri="{BB962C8B-B14F-4D97-AF65-F5344CB8AC3E}">
        <p14:creationId xmlns:p14="http://schemas.microsoft.com/office/powerpoint/2010/main" val="15457200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39F893C-C32F-4835-A1E5-850973405C58}" type="slidenum">
              <a:rPr lang="tr-TR" smtClean="0"/>
              <a:t>6</a:t>
            </a:fld>
            <a:endParaRPr lang="tr-TR"/>
          </a:p>
        </p:txBody>
      </p:sp>
      <p:graphicFrame>
        <p:nvGraphicFramePr>
          <p:cNvPr id="3" name="Table 2"/>
          <p:cNvGraphicFramePr>
            <a:graphicFrameLocks noGrp="1"/>
          </p:cNvGraphicFramePr>
          <p:nvPr>
            <p:extLst>
              <p:ext uri="{D42A27DB-BD31-4B8C-83A1-F6EECF244321}">
                <p14:modId xmlns:p14="http://schemas.microsoft.com/office/powerpoint/2010/main" val="3065103534"/>
              </p:ext>
            </p:extLst>
          </p:nvPr>
        </p:nvGraphicFramePr>
        <p:xfrm>
          <a:off x="395536" y="1052738"/>
          <a:ext cx="8496944" cy="5303611"/>
        </p:xfrm>
        <a:graphic>
          <a:graphicData uri="http://schemas.openxmlformats.org/drawingml/2006/table">
            <a:tbl>
              <a:tblPr/>
              <a:tblGrid>
                <a:gridCol w="1656184">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2808312">
                  <a:extLst>
                    <a:ext uri="{9D8B030D-6E8A-4147-A177-3AD203B41FA5}">
                      <a16:colId xmlns:a16="http://schemas.microsoft.com/office/drawing/2014/main" val="20002"/>
                    </a:ext>
                  </a:extLst>
                </a:gridCol>
                <a:gridCol w="2304256">
                  <a:extLst>
                    <a:ext uri="{9D8B030D-6E8A-4147-A177-3AD203B41FA5}">
                      <a16:colId xmlns:a16="http://schemas.microsoft.com/office/drawing/2014/main" val="20003"/>
                    </a:ext>
                  </a:extLst>
                </a:gridCol>
              </a:tblGrid>
              <a:tr h="356431">
                <a:tc>
                  <a:txBody>
                    <a:bodyPr/>
                    <a:lstStyle/>
                    <a:p>
                      <a:pPr algn="ctr" rtl="0" fontAlgn="ctr"/>
                      <a:r>
                        <a:rPr lang="tr-TR" sz="1600" b="1" i="0" u="none" strike="noStrike" dirty="0">
                          <a:solidFill>
                            <a:schemeClr val="bg1"/>
                          </a:solidFill>
                          <a:effectLst/>
                          <a:latin typeface="Calibri" panose="020F0502020204030204" pitchFamily="34" charset="0"/>
                        </a:rPr>
                        <a:t>PAYDAŞ ADI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00FF"/>
                    </a:solidFill>
                  </a:tcPr>
                </a:tc>
                <a:tc>
                  <a:txBody>
                    <a:bodyPr/>
                    <a:lstStyle/>
                    <a:p>
                      <a:pPr algn="ctr" rtl="0" fontAlgn="ctr"/>
                      <a:r>
                        <a:rPr lang="tr-TR" sz="1600" b="1" i="0" u="none" strike="noStrike" dirty="0">
                          <a:solidFill>
                            <a:schemeClr val="bg1"/>
                          </a:solidFill>
                          <a:effectLst/>
                          <a:latin typeface="Calibri" panose="020F0502020204030204" pitchFamily="34" charset="0"/>
                        </a:rPr>
                        <a:t>PAYDAŞ NEDENİ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00FF"/>
                    </a:solidFill>
                  </a:tcPr>
                </a:tc>
                <a:tc>
                  <a:txBody>
                    <a:bodyPr/>
                    <a:lstStyle/>
                    <a:p>
                      <a:pPr algn="ctr" rtl="0" fontAlgn="ctr"/>
                      <a:r>
                        <a:rPr lang="tr-TR" sz="1600" b="1" i="0" u="none" strike="noStrike" dirty="0">
                          <a:solidFill>
                            <a:schemeClr val="bg1"/>
                          </a:solidFill>
                          <a:effectLst/>
                          <a:latin typeface="Calibri" panose="020F0502020204030204" pitchFamily="34" charset="0"/>
                        </a:rPr>
                        <a:t>PAYDAŞ BEKLENTİSİ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00FF"/>
                    </a:solidFill>
                  </a:tcPr>
                </a:tc>
                <a:tc>
                  <a:txBody>
                    <a:bodyPr/>
                    <a:lstStyle/>
                    <a:p>
                      <a:pPr algn="ctr" rtl="0" fontAlgn="ctr"/>
                      <a:r>
                        <a:rPr lang="tr-TR" sz="1600" b="1" i="0" u="none" strike="noStrike" dirty="0" smtClean="0">
                          <a:solidFill>
                            <a:schemeClr val="bg1"/>
                          </a:solidFill>
                          <a:effectLst/>
                          <a:latin typeface="Calibri" panose="020F0502020204030204" pitchFamily="34" charset="0"/>
                        </a:rPr>
                        <a:t>KARŞILANMA DURUMU</a:t>
                      </a:r>
                      <a:endParaRPr lang="tr-TR" sz="1600" b="1" i="0" u="none" strike="noStrike" dirty="0">
                        <a:solidFill>
                          <a:schemeClr val="bg1"/>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00FF"/>
                    </a:solidFill>
                  </a:tcPr>
                </a:tc>
                <a:extLst>
                  <a:ext uri="{0D108BD9-81ED-4DB2-BD59-A6C34878D82A}">
                    <a16:rowId xmlns:a16="http://schemas.microsoft.com/office/drawing/2014/main" val="10000"/>
                  </a:ext>
                </a:extLst>
              </a:tr>
              <a:tr h="456201">
                <a:tc>
                  <a:txBody>
                    <a:bodyPr/>
                    <a:lstStyle/>
                    <a:p>
                      <a:pPr algn="l" fontAlgn="ctr"/>
                      <a:r>
                        <a:rPr lang="tr-TR" sz="1400" b="0" i="0" u="none" strike="noStrike" dirty="0">
                          <a:solidFill>
                            <a:srgbClr val="000000"/>
                          </a:solidFill>
                          <a:effectLst/>
                          <a:latin typeface="Calibri" panose="020F0502020204030204" pitchFamily="34" charset="0"/>
                        </a:rPr>
                        <a:t>Rektörlük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tr-TR" sz="1400" b="0" i="0" u="none" strike="noStrike" dirty="0">
                          <a:solidFill>
                            <a:srgbClr val="000000"/>
                          </a:solidFill>
                          <a:effectLst/>
                          <a:latin typeface="Calibri" panose="020F0502020204030204" pitchFamily="34" charset="0"/>
                        </a:rPr>
                        <a:t>Üst Yönetim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tr-TR" sz="1400" b="0" i="0" u="none" strike="noStrike" dirty="0">
                          <a:solidFill>
                            <a:srgbClr val="000000"/>
                          </a:solidFill>
                          <a:effectLst/>
                          <a:latin typeface="Calibri" panose="020F0502020204030204" pitchFamily="34" charset="0"/>
                        </a:rPr>
                        <a:t>Hatasız Denetim Süreci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Süreç devam etmektedir.</a:t>
                      </a:r>
                      <a:endParaRPr lang="tr-TR" sz="14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extLst>
                  <a:ext uri="{0D108BD9-81ED-4DB2-BD59-A6C34878D82A}">
                    <a16:rowId xmlns:a16="http://schemas.microsoft.com/office/drawing/2014/main" val="10001"/>
                  </a:ext>
                </a:extLst>
              </a:tr>
              <a:tr h="460613">
                <a:tc>
                  <a:txBody>
                    <a:bodyPr/>
                    <a:lstStyle/>
                    <a:p>
                      <a:pPr algn="l" fontAlgn="ctr"/>
                      <a:r>
                        <a:rPr lang="tr-TR" sz="1400" b="0" i="0" u="none" strike="noStrike" dirty="0">
                          <a:solidFill>
                            <a:srgbClr val="000000"/>
                          </a:solidFill>
                          <a:effectLst/>
                          <a:latin typeface="Calibri" panose="020F0502020204030204" pitchFamily="34" charset="0"/>
                        </a:rPr>
                        <a:t>Kalite Birimi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tr-TR" sz="1400" b="0" i="0" u="none" strike="noStrike" dirty="0">
                          <a:solidFill>
                            <a:srgbClr val="000000"/>
                          </a:solidFill>
                          <a:effectLst/>
                          <a:latin typeface="Calibri" panose="020F0502020204030204" pitchFamily="34" charset="0"/>
                        </a:rPr>
                        <a:t>İşbirliği, hizmet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tr-TR" sz="1400" b="0" i="0" u="none" strike="noStrike" dirty="0">
                          <a:solidFill>
                            <a:srgbClr val="000000"/>
                          </a:solidFill>
                          <a:effectLst/>
                          <a:latin typeface="Calibri" panose="020F0502020204030204" pitchFamily="34" charset="0"/>
                        </a:rPr>
                        <a:t>Kalite kurallarına uyum, etkili iletişim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Süreç devam etmektedir.</a:t>
                      </a:r>
                      <a:endParaRPr lang="tr-TR" sz="14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extLst>
                  <a:ext uri="{0D108BD9-81ED-4DB2-BD59-A6C34878D82A}">
                    <a16:rowId xmlns:a16="http://schemas.microsoft.com/office/drawing/2014/main" val="1890287907"/>
                  </a:ext>
                </a:extLst>
              </a:tr>
              <a:tr h="584914">
                <a:tc>
                  <a:txBody>
                    <a:bodyPr/>
                    <a:lstStyle/>
                    <a:p>
                      <a:pPr algn="l" fontAlgn="ctr"/>
                      <a:r>
                        <a:rPr lang="tr-TR" sz="1400" b="0" i="0" u="none" strike="noStrike" dirty="0">
                          <a:solidFill>
                            <a:srgbClr val="000000"/>
                          </a:solidFill>
                          <a:effectLst/>
                          <a:latin typeface="Calibri" panose="020F0502020204030204" pitchFamily="34" charset="0"/>
                        </a:rPr>
                        <a:t>SHYO - ATO </a:t>
                      </a:r>
                      <a:br>
                        <a:rPr lang="tr-TR" sz="1400" b="0" i="0" u="none" strike="noStrike" dirty="0">
                          <a:solidFill>
                            <a:srgbClr val="000000"/>
                          </a:solidFill>
                          <a:effectLst/>
                          <a:latin typeface="Calibri" panose="020F0502020204030204" pitchFamily="34" charset="0"/>
                        </a:rPr>
                      </a:br>
                      <a:r>
                        <a:rPr lang="tr-TR" sz="1400" b="0" i="0" u="none" strike="noStrike" dirty="0">
                          <a:solidFill>
                            <a:srgbClr val="000000"/>
                          </a:solidFill>
                          <a:effectLst/>
                          <a:latin typeface="Calibri" panose="020F0502020204030204" pitchFamily="34" charset="0"/>
                        </a:rPr>
                        <a:t>Eğitim Müdürlüğü</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tr-TR" sz="1400" b="0" i="0" u="none" strike="noStrike">
                          <a:solidFill>
                            <a:srgbClr val="000000"/>
                          </a:solidFill>
                          <a:effectLst/>
                          <a:latin typeface="Calibri" panose="020F0502020204030204" pitchFamily="34" charset="0"/>
                        </a:rPr>
                        <a:t>Bilgi ve Görev Paylaşımı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tr-TR" sz="1400" b="0" i="0" u="none" strike="noStrike" dirty="0">
                          <a:solidFill>
                            <a:srgbClr val="000000"/>
                          </a:solidFill>
                          <a:effectLst/>
                          <a:latin typeface="Calibri" panose="020F0502020204030204" pitchFamily="34" charset="0"/>
                        </a:rPr>
                        <a:t>Tüm eğitim süreci, zaman planlaması ve soruların cevaplanması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Beklenti</a:t>
                      </a:r>
                      <a:r>
                        <a:rPr lang="tr-TR" sz="1400" b="0" i="0" u="none" strike="noStrike" baseline="0" dirty="0" smtClean="0">
                          <a:solidFill>
                            <a:srgbClr val="000000"/>
                          </a:solidFill>
                          <a:effectLst/>
                          <a:latin typeface="Calibri" panose="020F0502020204030204" pitchFamily="34" charset="0"/>
                        </a:rPr>
                        <a:t> ve talepler karşılanmaktadır.</a:t>
                      </a:r>
                      <a:endParaRPr lang="tr-TR" sz="14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extLst>
                  <a:ext uri="{0D108BD9-81ED-4DB2-BD59-A6C34878D82A}">
                    <a16:rowId xmlns:a16="http://schemas.microsoft.com/office/drawing/2014/main" val="2191877362"/>
                  </a:ext>
                </a:extLst>
              </a:tr>
              <a:tr h="681773">
                <a:tc>
                  <a:txBody>
                    <a:bodyPr/>
                    <a:lstStyle/>
                    <a:p>
                      <a:pPr marL="0" indent="0" algn="l" fontAlgn="ctr"/>
                      <a:r>
                        <a:rPr lang="tr-TR" sz="1400" b="0" i="0" u="none" strike="noStrike" dirty="0">
                          <a:solidFill>
                            <a:srgbClr val="000000"/>
                          </a:solidFill>
                          <a:effectLst/>
                          <a:latin typeface="Calibri" panose="020F0502020204030204" pitchFamily="34" charset="0"/>
                        </a:rPr>
                        <a:t>SHYO-ATO</a:t>
                      </a:r>
                      <a:br>
                        <a:rPr lang="tr-TR" sz="1400" b="0" i="0" u="none" strike="noStrike" dirty="0">
                          <a:solidFill>
                            <a:srgbClr val="000000"/>
                          </a:solidFill>
                          <a:effectLst/>
                          <a:latin typeface="Calibri" panose="020F0502020204030204" pitchFamily="34" charset="0"/>
                        </a:rPr>
                      </a:br>
                      <a:r>
                        <a:rPr lang="tr-TR" sz="1400" b="0" i="0" u="none" strike="noStrike" dirty="0">
                          <a:solidFill>
                            <a:srgbClr val="000000"/>
                          </a:solidFill>
                          <a:effectLst/>
                          <a:latin typeface="Calibri" panose="020F0502020204030204" pitchFamily="34" charset="0"/>
                        </a:rPr>
                        <a:t>İdari İşler/ Öğrenci İşleri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tr-TR" sz="1400" b="0" i="0" u="none" strike="noStrike">
                          <a:solidFill>
                            <a:srgbClr val="000000"/>
                          </a:solidFill>
                          <a:effectLst/>
                          <a:latin typeface="Calibri" panose="020F0502020204030204" pitchFamily="34" charset="0"/>
                        </a:rPr>
                        <a:t>Bilgi ve Görev Paylaşımı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tr-TR" sz="1400" b="0" i="0" u="none" strike="noStrike" dirty="0">
                          <a:solidFill>
                            <a:srgbClr val="000000"/>
                          </a:solidFill>
                          <a:effectLst/>
                          <a:latin typeface="Calibri" panose="020F0502020204030204" pitchFamily="34" charset="0"/>
                        </a:rPr>
                        <a:t>Tüm eğitim süreci, güçlü İletişim ve Kurumsal Yapı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Beklenti</a:t>
                      </a:r>
                      <a:r>
                        <a:rPr lang="tr-TR" sz="1400" b="0" i="0" u="none" strike="noStrike" baseline="0" dirty="0" smtClean="0">
                          <a:solidFill>
                            <a:srgbClr val="000000"/>
                          </a:solidFill>
                          <a:effectLst/>
                          <a:latin typeface="Calibri" panose="020F0502020204030204" pitchFamily="34" charset="0"/>
                        </a:rPr>
                        <a:t> ve talepler karşılanmaktadır</a:t>
                      </a:r>
                      <a:endParaRPr lang="tr-TR" sz="14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extLst>
                  <a:ext uri="{0D108BD9-81ED-4DB2-BD59-A6C34878D82A}">
                    <a16:rowId xmlns:a16="http://schemas.microsoft.com/office/drawing/2014/main" val="2007052532"/>
                  </a:ext>
                </a:extLst>
              </a:tr>
              <a:tr h="460613">
                <a:tc>
                  <a:txBody>
                    <a:bodyPr/>
                    <a:lstStyle/>
                    <a:p>
                      <a:pPr algn="l" fontAlgn="ctr"/>
                      <a:r>
                        <a:rPr lang="tr-TR" sz="1400" b="0" i="0" u="none" strike="noStrike" dirty="0">
                          <a:solidFill>
                            <a:srgbClr val="000000"/>
                          </a:solidFill>
                          <a:effectLst/>
                          <a:latin typeface="Calibri" panose="020F0502020204030204" pitchFamily="34" charset="0"/>
                        </a:rPr>
                        <a:t>ABU İnsan Kaynakları Ofisi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tr-TR" sz="1400" b="0" i="0" u="none" strike="noStrike">
                          <a:solidFill>
                            <a:srgbClr val="000000"/>
                          </a:solidFill>
                          <a:effectLst/>
                          <a:latin typeface="Calibri" panose="020F0502020204030204" pitchFamily="34" charset="0"/>
                        </a:rPr>
                        <a:t>İşbirliği, hizmet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tr-TR" sz="1400" b="0" i="0" u="none" strike="noStrike" dirty="0">
                          <a:solidFill>
                            <a:srgbClr val="000000"/>
                          </a:solidFill>
                          <a:effectLst/>
                          <a:latin typeface="Calibri" panose="020F0502020204030204" pitchFamily="34" charset="0"/>
                        </a:rPr>
                        <a:t>İşe alım ve özlük sürecinin yönetilmesi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Birlikte çalışılmaktadır.</a:t>
                      </a:r>
                      <a:endParaRPr lang="tr-TR" sz="14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extLst>
                  <a:ext uri="{0D108BD9-81ED-4DB2-BD59-A6C34878D82A}">
                    <a16:rowId xmlns:a16="http://schemas.microsoft.com/office/drawing/2014/main" val="1373021653"/>
                  </a:ext>
                </a:extLst>
              </a:tr>
              <a:tr h="421467">
                <a:tc>
                  <a:txBody>
                    <a:bodyPr/>
                    <a:lstStyle/>
                    <a:p>
                      <a:pPr algn="l" fontAlgn="ctr"/>
                      <a:r>
                        <a:rPr lang="tr-TR" sz="1400" b="0" i="0" u="none" strike="noStrike" dirty="0">
                          <a:solidFill>
                            <a:srgbClr val="000000"/>
                          </a:solidFill>
                          <a:effectLst/>
                          <a:latin typeface="Calibri" panose="020F0502020204030204" pitchFamily="34" charset="0"/>
                        </a:rPr>
                        <a:t>ABU Tanıtım Ofisi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tr-TR" sz="1400" b="0" i="0" u="none" strike="noStrike">
                          <a:solidFill>
                            <a:srgbClr val="000000"/>
                          </a:solidFill>
                          <a:effectLst/>
                          <a:latin typeface="Calibri" panose="020F0502020204030204" pitchFamily="34" charset="0"/>
                        </a:rPr>
                        <a:t>İşbirliği, hizmet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tr-TR" sz="1400" b="0" i="0" u="none" strike="noStrike" dirty="0">
                          <a:solidFill>
                            <a:srgbClr val="000000"/>
                          </a:solidFill>
                          <a:effectLst/>
                          <a:latin typeface="Calibri" panose="020F0502020204030204" pitchFamily="34" charset="0"/>
                        </a:rPr>
                        <a:t>Tanıtım faaliyetinin yürütülmesi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Birlikte çalışılmaktadır.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extLst>
                  <a:ext uri="{0D108BD9-81ED-4DB2-BD59-A6C34878D82A}">
                    <a16:rowId xmlns:a16="http://schemas.microsoft.com/office/drawing/2014/main" val="2770696907"/>
                  </a:ext>
                </a:extLst>
              </a:tr>
              <a:tr h="591251">
                <a:tc>
                  <a:txBody>
                    <a:bodyPr/>
                    <a:lstStyle/>
                    <a:p>
                      <a:pPr algn="l" fontAlgn="ctr"/>
                      <a:r>
                        <a:rPr lang="tr-TR" sz="1400" b="0" i="0" u="none" strike="noStrike" dirty="0">
                          <a:solidFill>
                            <a:srgbClr val="000000"/>
                          </a:solidFill>
                          <a:effectLst/>
                          <a:latin typeface="Calibri" panose="020F0502020204030204" pitchFamily="34" charset="0"/>
                        </a:rPr>
                        <a:t>YÖK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tr-TR" sz="1400" b="0" i="0" u="none" strike="noStrike">
                          <a:solidFill>
                            <a:srgbClr val="000000"/>
                          </a:solidFill>
                          <a:effectLst/>
                          <a:latin typeface="Calibri" panose="020F0502020204030204" pitchFamily="34" charset="0"/>
                        </a:rPr>
                        <a:t>Mevzuat ve Sorumluluk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tr-TR" sz="1400" b="0" i="0" u="none" strike="noStrike" dirty="0">
                          <a:solidFill>
                            <a:srgbClr val="000000"/>
                          </a:solidFill>
                          <a:effectLst/>
                          <a:latin typeface="Calibri" panose="020F0502020204030204" pitchFamily="34" charset="0"/>
                        </a:rPr>
                        <a:t>Hatasız Denetim Süreci </a:t>
                      </a:r>
                      <a:br>
                        <a:rPr lang="tr-TR" sz="1400" b="0" i="0" u="none" strike="noStrike" dirty="0">
                          <a:solidFill>
                            <a:srgbClr val="000000"/>
                          </a:solidFill>
                          <a:effectLst/>
                          <a:latin typeface="Calibri" panose="020F0502020204030204" pitchFamily="34" charset="0"/>
                        </a:rPr>
                      </a:br>
                      <a:r>
                        <a:rPr lang="tr-TR" sz="1400" b="0" i="0" u="none" strike="noStrike" dirty="0">
                          <a:solidFill>
                            <a:srgbClr val="000000"/>
                          </a:solidFill>
                          <a:effectLst/>
                          <a:latin typeface="Calibri" panose="020F0502020204030204" pitchFamily="34" charset="0"/>
                        </a:rPr>
                        <a:t>Kurum İçi İyileştirme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Süreç devam etmektedir.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extLst>
                  <a:ext uri="{0D108BD9-81ED-4DB2-BD59-A6C34878D82A}">
                    <a16:rowId xmlns:a16="http://schemas.microsoft.com/office/drawing/2014/main" val="649715906"/>
                  </a:ext>
                </a:extLst>
              </a:tr>
              <a:tr h="600147">
                <a:tc>
                  <a:txBody>
                    <a:bodyPr/>
                    <a:lstStyle/>
                    <a:p>
                      <a:pPr algn="l" fontAlgn="ctr"/>
                      <a:r>
                        <a:rPr lang="tr-TR" sz="1400" b="0" i="0" u="none" strike="noStrike" dirty="0">
                          <a:solidFill>
                            <a:srgbClr val="000000"/>
                          </a:solidFill>
                          <a:effectLst/>
                          <a:latin typeface="Calibri" panose="020F0502020204030204" pitchFamily="34" charset="0"/>
                        </a:rPr>
                        <a:t>SHGM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tr-TR" sz="1400" b="0" i="0" u="none" strike="noStrike">
                          <a:solidFill>
                            <a:srgbClr val="000000"/>
                          </a:solidFill>
                          <a:effectLst/>
                          <a:latin typeface="Calibri" panose="020F0502020204030204" pitchFamily="34" charset="0"/>
                        </a:rPr>
                        <a:t>Mevzuat ve Sorumluluk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tr-TR" sz="1400" b="0" i="0" u="none" strike="noStrike" dirty="0">
                          <a:solidFill>
                            <a:srgbClr val="000000"/>
                          </a:solidFill>
                          <a:effectLst/>
                          <a:latin typeface="Calibri" panose="020F0502020204030204" pitchFamily="34" charset="0"/>
                        </a:rPr>
                        <a:t>Tüm mevzuata uyum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tr-TR" sz="1400" b="0" i="0" u="none" strike="noStrike" kern="1200" cap="none" spc="0" normalizeH="0" baseline="0" noProof="0" dirty="0" smtClean="0">
                          <a:ln>
                            <a:noFill/>
                          </a:ln>
                          <a:solidFill>
                            <a:prstClr val="black"/>
                          </a:solidFill>
                          <a:effectLst/>
                          <a:uLnTx/>
                          <a:uFillTx/>
                          <a:latin typeface="+mn-lt"/>
                          <a:ea typeface="Times New Roman" panose="02020603050405020304" pitchFamily="18" charset="0"/>
                          <a:cs typeface="Times New Roman" panose="02020603050405020304" pitchFamily="18" charset="0"/>
                        </a:rPr>
                        <a:t>Tüm işlemler mevzuata uygun şekilde yapılmaktadır</a:t>
                      </a:r>
                      <a:endParaRPr kumimoji="0" lang="tr-TR" sz="1400" b="0" i="0" u="none" strike="noStrike" kern="1200" cap="none" spc="0" normalizeH="0" baseline="0" noProof="0" dirty="0" smtClean="0">
                        <a:ln>
                          <a:noFill/>
                        </a:ln>
                        <a:solidFill>
                          <a:srgbClr val="000000"/>
                        </a:solidFill>
                        <a:effectLst/>
                        <a:uLnTx/>
                        <a:uFillTx/>
                        <a:latin typeface="+mn-lt"/>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extLst>
                  <a:ext uri="{0D108BD9-81ED-4DB2-BD59-A6C34878D82A}">
                    <a16:rowId xmlns:a16="http://schemas.microsoft.com/office/drawing/2014/main" val="267389293"/>
                  </a:ext>
                </a:extLst>
              </a:tr>
              <a:tr h="690201">
                <a:tc>
                  <a:txBody>
                    <a:bodyPr/>
                    <a:lstStyle/>
                    <a:p>
                      <a:pPr algn="l" fontAlgn="ctr"/>
                      <a:r>
                        <a:rPr lang="tr-TR" sz="1400" b="0" i="0" u="none" strike="noStrike" dirty="0">
                          <a:solidFill>
                            <a:srgbClr val="000000"/>
                          </a:solidFill>
                          <a:effectLst/>
                          <a:latin typeface="Calibri" panose="020F0502020204030204" pitchFamily="34" charset="0"/>
                        </a:rPr>
                        <a:t>ER-AH Havacılık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tr-TR" sz="1400" b="0" i="0" u="none" strike="noStrike">
                          <a:solidFill>
                            <a:srgbClr val="000000"/>
                          </a:solidFill>
                          <a:effectLst/>
                          <a:latin typeface="Calibri" panose="020F0502020204030204" pitchFamily="34" charset="0"/>
                        </a:rPr>
                        <a:t>Uçuş hizmet alım, mevzuata uyum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tr-TR" sz="1400" b="0" i="0" u="none" strike="noStrike" dirty="0">
                          <a:solidFill>
                            <a:srgbClr val="000000"/>
                          </a:solidFill>
                          <a:effectLst/>
                          <a:latin typeface="Calibri" panose="020F0502020204030204" pitchFamily="34" charset="0"/>
                        </a:rPr>
                        <a:t>Uçuş eğitim sürecinin mevzuata uygun gerçekleşmesi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İşbirliği devam etmektedir.</a:t>
                      </a:r>
                      <a:endParaRPr lang="tr-TR" sz="14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extLst>
                  <a:ext uri="{0D108BD9-81ED-4DB2-BD59-A6C34878D82A}">
                    <a16:rowId xmlns:a16="http://schemas.microsoft.com/office/drawing/2014/main" val="2308840737"/>
                  </a:ext>
                </a:extLst>
              </a:tr>
            </a:tbl>
          </a:graphicData>
        </a:graphic>
      </p:graphicFrame>
      <p:sp>
        <p:nvSpPr>
          <p:cNvPr id="4" name="Metin kutusu 4"/>
          <p:cNvSpPr txBox="1"/>
          <p:nvPr/>
        </p:nvSpPr>
        <p:spPr>
          <a:xfrm>
            <a:off x="2156633" y="186278"/>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PAYDAŞ BEKLENTİLERİ</a:t>
            </a:r>
            <a:endParaRPr lang="tr-TR" sz="3600" b="1" dirty="0">
              <a:solidFill>
                <a:srgbClr val="FF0000"/>
              </a:solidFill>
              <a:effectLst>
                <a:outerShdw blurRad="38100" dist="38100" dir="2700000" algn="tl">
                  <a:srgbClr val="000000">
                    <a:alpha val="43137"/>
                  </a:srgbClr>
                </a:outerShdw>
              </a:effectLst>
            </a:endParaRPr>
          </a:p>
        </p:txBody>
      </p:sp>
      <p:pic>
        <p:nvPicPr>
          <p:cNvPr id="5" name="Resim 5"/>
          <p:cNvPicPr/>
          <p:nvPr/>
        </p:nvPicPr>
        <p:blipFill>
          <a:blip r:embed="rId2"/>
          <a:stretch>
            <a:fillRect/>
          </a:stretch>
        </p:blipFill>
        <p:spPr>
          <a:xfrm>
            <a:off x="107504" y="260648"/>
            <a:ext cx="2736304" cy="576064"/>
          </a:xfrm>
          <a:prstGeom prst="rect">
            <a:avLst/>
          </a:prstGeom>
        </p:spPr>
      </p:pic>
    </p:spTree>
    <p:extLst>
      <p:ext uri="{BB962C8B-B14F-4D97-AF65-F5344CB8AC3E}">
        <p14:creationId xmlns:p14="http://schemas.microsoft.com/office/powerpoint/2010/main" val="589321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39F893C-C32F-4835-A1E5-850973405C58}" type="slidenum">
              <a:rPr lang="tr-TR" smtClean="0"/>
              <a:t>7</a:t>
            </a:fld>
            <a:endParaRPr lang="tr-TR"/>
          </a:p>
        </p:txBody>
      </p:sp>
      <p:graphicFrame>
        <p:nvGraphicFramePr>
          <p:cNvPr id="3" name="Table 2"/>
          <p:cNvGraphicFramePr>
            <a:graphicFrameLocks noGrp="1"/>
          </p:cNvGraphicFramePr>
          <p:nvPr>
            <p:extLst>
              <p:ext uri="{D42A27DB-BD31-4B8C-83A1-F6EECF244321}">
                <p14:modId xmlns:p14="http://schemas.microsoft.com/office/powerpoint/2010/main" val="2326331613"/>
              </p:ext>
            </p:extLst>
          </p:nvPr>
        </p:nvGraphicFramePr>
        <p:xfrm>
          <a:off x="395536" y="1268760"/>
          <a:ext cx="8496944" cy="4649109"/>
        </p:xfrm>
        <a:graphic>
          <a:graphicData uri="http://schemas.openxmlformats.org/drawingml/2006/table">
            <a:tbl>
              <a:tblPr/>
              <a:tblGrid>
                <a:gridCol w="1656184">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2808312">
                  <a:extLst>
                    <a:ext uri="{9D8B030D-6E8A-4147-A177-3AD203B41FA5}">
                      <a16:colId xmlns:a16="http://schemas.microsoft.com/office/drawing/2014/main" val="20002"/>
                    </a:ext>
                  </a:extLst>
                </a:gridCol>
                <a:gridCol w="2304256">
                  <a:extLst>
                    <a:ext uri="{9D8B030D-6E8A-4147-A177-3AD203B41FA5}">
                      <a16:colId xmlns:a16="http://schemas.microsoft.com/office/drawing/2014/main" val="20003"/>
                    </a:ext>
                  </a:extLst>
                </a:gridCol>
              </a:tblGrid>
              <a:tr h="354150">
                <a:tc>
                  <a:txBody>
                    <a:bodyPr/>
                    <a:lstStyle/>
                    <a:p>
                      <a:pPr algn="ctr" rtl="0" fontAlgn="ctr"/>
                      <a:r>
                        <a:rPr lang="tr-TR" sz="1400" b="1" i="0" u="none" strike="noStrike" dirty="0">
                          <a:solidFill>
                            <a:schemeClr val="bg1"/>
                          </a:solidFill>
                          <a:effectLst/>
                          <a:latin typeface="Calibri" panose="020F0502020204030204" pitchFamily="34" charset="0"/>
                        </a:rPr>
                        <a:t>PAYDAŞ ADI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00FF"/>
                    </a:solidFill>
                  </a:tcPr>
                </a:tc>
                <a:tc>
                  <a:txBody>
                    <a:bodyPr/>
                    <a:lstStyle/>
                    <a:p>
                      <a:pPr algn="ctr" rtl="0" fontAlgn="ctr"/>
                      <a:r>
                        <a:rPr lang="tr-TR" sz="1400" b="1" i="0" u="none" strike="noStrike" dirty="0">
                          <a:solidFill>
                            <a:schemeClr val="bg1"/>
                          </a:solidFill>
                          <a:effectLst/>
                          <a:latin typeface="Calibri" panose="020F0502020204030204" pitchFamily="34" charset="0"/>
                        </a:rPr>
                        <a:t>PAYDAŞ NEDENİ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00FF"/>
                    </a:solidFill>
                  </a:tcPr>
                </a:tc>
                <a:tc>
                  <a:txBody>
                    <a:bodyPr/>
                    <a:lstStyle/>
                    <a:p>
                      <a:pPr algn="ctr" rtl="0" fontAlgn="ctr"/>
                      <a:r>
                        <a:rPr lang="tr-TR" sz="1400" b="1" i="0" u="none" strike="noStrike" dirty="0">
                          <a:solidFill>
                            <a:schemeClr val="bg1"/>
                          </a:solidFill>
                          <a:effectLst/>
                          <a:latin typeface="Calibri" panose="020F0502020204030204" pitchFamily="34" charset="0"/>
                        </a:rPr>
                        <a:t>PAYDAŞ BEKLENTİSİ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00FF"/>
                    </a:solidFill>
                  </a:tcPr>
                </a:tc>
                <a:tc>
                  <a:txBody>
                    <a:bodyPr/>
                    <a:lstStyle/>
                    <a:p>
                      <a:pPr algn="ctr" rtl="0" fontAlgn="ctr"/>
                      <a:r>
                        <a:rPr lang="tr-TR" sz="1400" b="1" i="0" u="none" strike="noStrike" dirty="0" smtClean="0">
                          <a:solidFill>
                            <a:schemeClr val="bg1"/>
                          </a:solidFill>
                          <a:effectLst/>
                          <a:latin typeface="Calibri" panose="020F0502020204030204" pitchFamily="34" charset="0"/>
                        </a:rPr>
                        <a:t>KARŞILANMA DURUMU</a:t>
                      </a:r>
                      <a:endParaRPr lang="tr-TR" sz="1400" b="1" i="0" u="none" strike="noStrike" dirty="0">
                        <a:solidFill>
                          <a:schemeClr val="bg1"/>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00FF"/>
                    </a:solidFill>
                  </a:tcPr>
                </a:tc>
                <a:extLst>
                  <a:ext uri="{0D108BD9-81ED-4DB2-BD59-A6C34878D82A}">
                    <a16:rowId xmlns:a16="http://schemas.microsoft.com/office/drawing/2014/main" val="10000"/>
                  </a:ext>
                </a:extLst>
              </a:tr>
              <a:tr h="915328">
                <a:tc>
                  <a:txBody>
                    <a:bodyPr/>
                    <a:lstStyle/>
                    <a:p>
                      <a:pPr algn="l" fontAlgn="ctr"/>
                      <a:r>
                        <a:rPr lang="tr-TR" sz="1600" b="0" i="0" u="none" strike="noStrike" dirty="0">
                          <a:solidFill>
                            <a:srgbClr val="000000"/>
                          </a:solidFill>
                          <a:effectLst/>
                          <a:latin typeface="Calibri" panose="020F0502020204030204" pitchFamily="34" charset="0"/>
                        </a:rPr>
                        <a:t>Üniversitemizin diğer bölümleri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tr-TR" sz="1600" b="0" i="0" u="none" strike="noStrike">
                          <a:solidFill>
                            <a:srgbClr val="000000"/>
                          </a:solidFill>
                          <a:effectLst/>
                          <a:latin typeface="Calibri" panose="020F0502020204030204" pitchFamily="34" charset="0"/>
                        </a:rPr>
                        <a:t>İşbirliği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tr-TR" sz="1600" b="0" i="0" u="none" strike="noStrike" dirty="0">
                          <a:solidFill>
                            <a:srgbClr val="000000"/>
                          </a:solidFill>
                          <a:effectLst/>
                          <a:latin typeface="Calibri" panose="020F0502020204030204" pitchFamily="34" charset="0"/>
                        </a:rPr>
                        <a:t>Ortak Araştırma ve Geliştirme Faaliyetleri, Ders ve Akademik Çalışmalar İçin Destek-Güçlü İletişim ve Empati-Kurumsal Yapı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tr-TR" sz="1600" b="0" i="0" u="none" strike="noStrike" dirty="0" smtClean="0">
                          <a:solidFill>
                            <a:srgbClr val="000000"/>
                          </a:solidFill>
                          <a:effectLst/>
                          <a:latin typeface="Calibri" panose="020F0502020204030204" pitchFamily="34" charset="0"/>
                        </a:rPr>
                        <a:t>Birlikte çalışılmaktadır.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extLst>
                  <a:ext uri="{0D108BD9-81ED-4DB2-BD59-A6C34878D82A}">
                    <a16:rowId xmlns:a16="http://schemas.microsoft.com/office/drawing/2014/main" val="899199297"/>
                  </a:ext>
                </a:extLst>
              </a:tr>
              <a:tr h="915328">
                <a:tc>
                  <a:txBody>
                    <a:bodyPr/>
                    <a:lstStyle/>
                    <a:p>
                      <a:pPr algn="l" fontAlgn="ctr"/>
                      <a:r>
                        <a:rPr lang="tr-TR" sz="1600" b="0" i="0" u="none" strike="noStrike">
                          <a:solidFill>
                            <a:srgbClr val="000000"/>
                          </a:solidFill>
                          <a:effectLst/>
                          <a:latin typeface="Calibri" panose="020F0502020204030204" pitchFamily="34" charset="0"/>
                        </a:rPr>
                        <a:t>Devam Eden Öğrencilerimiz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tr-TR" sz="1600" b="0" i="0" u="none" strike="noStrike">
                          <a:solidFill>
                            <a:srgbClr val="000000"/>
                          </a:solidFill>
                          <a:effectLst/>
                          <a:latin typeface="Calibri" panose="020F0502020204030204" pitchFamily="34" charset="0"/>
                        </a:rPr>
                        <a:t>Hizmeti kullanan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tr-TR" sz="1600" b="0" i="0" u="none" strike="noStrike" dirty="0">
                          <a:solidFill>
                            <a:srgbClr val="000000"/>
                          </a:solidFill>
                          <a:effectLst/>
                          <a:latin typeface="Calibri" panose="020F0502020204030204" pitchFamily="34" charset="0"/>
                        </a:rPr>
                        <a:t>Kaliteli Eğitim, Sosyal İmkanlar, Kariyer Planlama, Güçlü İletişim , Kurumsal Yapı, Akademik çalışma ortaklığı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tr-TR" sz="1600" b="0" i="0" u="none" strike="noStrike" dirty="0" smtClean="0">
                          <a:solidFill>
                            <a:srgbClr val="000000"/>
                          </a:solidFill>
                          <a:effectLst/>
                          <a:latin typeface="Calibri" panose="020F0502020204030204" pitchFamily="34" charset="0"/>
                        </a:rPr>
                        <a:t>Süreç devam etmektedir.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extLst>
                  <a:ext uri="{0D108BD9-81ED-4DB2-BD59-A6C34878D82A}">
                    <a16:rowId xmlns:a16="http://schemas.microsoft.com/office/drawing/2014/main" val="10002"/>
                  </a:ext>
                </a:extLst>
              </a:tr>
              <a:tr h="581169">
                <a:tc>
                  <a:txBody>
                    <a:bodyPr/>
                    <a:lstStyle/>
                    <a:p>
                      <a:pPr algn="l" fontAlgn="ctr"/>
                      <a:r>
                        <a:rPr lang="tr-TR" sz="1600" b="0" i="0" u="none" strike="noStrike">
                          <a:solidFill>
                            <a:srgbClr val="000000"/>
                          </a:solidFill>
                          <a:effectLst/>
                          <a:latin typeface="Calibri" panose="020F0502020204030204" pitchFamily="34" charset="0"/>
                        </a:rPr>
                        <a:t>Mezun Öğrencilerimiz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tr-TR" sz="1600" b="0" i="0" u="none" strike="noStrike">
                          <a:solidFill>
                            <a:srgbClr val="000000"/>
                          </a:solidFill>
                          <a:effectLst/>
                          <a:latin typeface="Calibri" panose="020F0502020204030204" pitchFamily="34" charset="0"/>
                        </a:rPr>
                        <a:t>Hizmetten Faydalanmış Olması, Kurumun Dış Yüzü</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tr-TR" sz="1600" b="0" i="0" u="none" strike="noStrike" dirty="0">
                          <a:solidFill>
                            <a:srgbClr val="000000"/>
                          </a:solidFill>
                          <a:effectLst/>
                          <a:latin typeface="Calibri" panose="020F0502020204030204" pitchFamily="34" charset="0"/>
                        </a:rPr>
                        <a:t>Etkin İletişim, Kariyer Planlaması, Marka Değeri Artışı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rtl="0" fontAlgn="ctr"/>
                      <a:r>
                        <a:rPr lang="tr-TR" sz="1600" b="0" i="0" u="none" strike="noStrike" dirty="0" smtClean="0">
                          <a:solidFill>
                            <a:srgbClr val="000000"/>
                          </a:solidFill>
                          <a:effectLst/>
                          <a:latin typeface="Calibri" panose="020F0502020204030204" pitchFamily="34" charset="0"/>
                        </a:rPr>
                        <a:t>yok</a:t>
                      </a: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extLst>
                  <a:ext uri="{0D108BD9-81ED-4DB2-BD59-A6C34878D82A}">
                    <a16:rowId xmlns:a16="http://schemas.microsoft.com/office/drawing/2014/main" val="10003"/>
                  </a:ext>
                </a:extLst>
              </a:tr>
              <a:tr h="677407">
                <a:tc>
                  <a:txBody>
                    <a:bodyPr/>
                    <a:lstStyle/>
                    <a:p>
                      <a:pPr algn="l" fontAlgn="ctr"/>
                      <a:r>
                        <a:rPr lang="tr-TR" sz="1600" b="0" i="0" u="none" strike="noStrike">
                          <a:solidFill>
                            <a:srgbClr val="000000"/>
                          </a:solidFill>
                          <a:effectLst/>
                          <a:latin typeface="Calibri" panose="020F0502020204030204" pitchFamily="34" charset="0"/>
                        </a:rPr>
                        <a:t>Diğer Üniversiteler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tr-TR" sz="1600" b="0" i="0" u="none" strike="noStrike">
                          <a:solidFill>
                            <a:srgbClr val="000000"/>
                          </a:solidFill>
                          <a:effectLst/>
                          <a:latin typeface="Calibri" panose="020F0502020204030204" pitchFamily="34" charset="0"/>
                        </a:rPr>
                        <a:t>Ortak Pazarda Rekabet,Bilgi Paylaşımı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tr-TR" sz="1600" b="0" i="0" u="none" strike="noStrike" dirty="0">
                          <a:solidFill>
                            <a:srgbClr val="000000"/>
                          </a:solidFill>
                          <a:effectLst/>
                          <a:latin typeface="Calibri" panose="020F0502020204030204" pitchFamily="34" charset="0"/>
                        </a:rPr>
                        <a:t>Ortak araştırma geliştirme faaliyetleri, Sürdürülebilir Bilgi Paylaşımı, Etkili İletişim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tr-TR" sz="1600" b="0" i="0" u="none" strike="noStrike" dirty="0" smtClean="0">
                          <a:solidFill>
                            <a:srgbClr val="000000"/>
                          </a:solidFill>
                          <a:effectLst/>
                          <a:latin typeface="Calibri" panose="020F0502020204030204" pitchFamily="34" charset="0"/>
                        </a:rPr>
                        <a:t>Birlikte çalışılmaktadır.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extLst>
                  <a:ext uri="{0D108BD9-81ED-4DB2-BD59-A6C34878D82A}">
                    <a16:rowId xmlns:a16="http://schemas.microsoft.com/office/drawing/2014/main" val="10004"/>
                  </a:ext>
                </a:extLst>
              </a:tr>
              <a:tr h="881199">
                <a:tc>
                  <a:txBody>
                    <a:bodyPr/>
                    <a:lstStyle/>
                    <a:p>
                      <a:pPr algn="l" fontAlgn="ctr"/>
                      <a:r>
                        <a:rPr lang="tr-TR" sz="1600" b="0" i="0" u="none" strike="noStrike">
                          <a:solidFill>
                            <a:srgbClr val="000000"/>
                          </a:solidFill>
                          <a:effectLst/>
                          <a:latin typeface="Calibri" panose="020F0502020204030204" pitchFamily="34" charset="0"/>
                        </a:rPr>
                        <a:t>Öğrenci Velileri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tr-TR" sz="1600" b="0" i="0" u="none" strike="noStrike">
                          <a:solidFill>
                            <a:srgbClr val="000000"/>
                          </a:solidFill>
                          <a:effectLst/>
                          <a:latin typeface="Calibri" panose="020F0502020204030204" pitchFamily="34" charset="0"/>
                        </a:rPr>
                        <a:t>Dolaylı Müşteri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tr-TR" sz="1600" b="0" i="0" u="none" strike="noStrike" dirty="0">
                          <a:solidFill>
                            <a:srgbClr val="000000"/>
                          </a:solidFill>
                          <a:effectLst/>
                          <a:latin typeface="Calibri" panose="020F0502020204030204" pitchFamily="34" charset="0"/>
                        </a:rPr>
                        <a:t>Kaliteli Eğitim, Sosyal ve Kültürel İmkanlar, Kariyer Planlama, Güçlü İletişim, Kurumsal Yapı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tr-TR" sz="1600" b="0" i="0" u="none" strike="noStrike" dirty="0" smtClean="0">
                          <a:solidFill>
                            <a:srgbClr val="000000"/>
                          </a:solidFill>
                          <a:effectLst/>
                          <a:latin typeface="Calibri" panose="020F0502020204030204" pitchFamily="34" charset="0"/>
                        </a:rPr>
                        <a:t>Süreç devam etmektedir.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extLst>
                  <a:ext uri="{0D108BD9-81ED-4DB2-BD59-A6C34878D82A}">
                    <a16:rowId xmlns:a16="http://schemas.microsoft.com/office/drawing/2014/main" val="10005"/>
                  </a:ext>
                </a:extLst>
              </a:tr>
            </a:tbl>
          </a:graphicData>
        </a:graphic>
      </p:graphicFrame>
      <p:sp>
        <p:nvSpPr>
          <p:cNvPr id="4" name="Metin kutusu 4"/>
          <p:cNvSpPr txBox="1"/>
          <p:nvPr/>
        </p:nvSpPr>
        <p:spPr>
          <a:xfrm>
            <a:off x="2156633" y="186278"/>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PAYDAŞ BEKLENTİLERİ</a:t>
            </a:r>
            <a:endParaRPr lang="tr-TR" sz="3600" b="1" dirty="0">
              <a:solidFill>
                <a:srgbClr val="FF0000"/>
              </a:solidFill>
              <a:effectLst>
                <a:outerShdw blurRad="38100" dist="38100" dir="2700000" algn="tl">
                  <a:srgbClr val="000000">
                    <a:alpha val="43137"/>
                  </a:srgbClr>
                </a:outerShdw>
              </a:effectLst>
            </a:endParaRPr>
          </a:p>
        </p:txBody>
      </p:sp>
      <p:pic>
        <p:nvPicPr>
          <p:cNvPr id="5" name="Resim 5"/>
          <p:cNvPicPr/>
          <p:nvPr/>
        </p:nvPicPr>
        <p:blipFill>
          <a:blip r:embed="rId2"/>
          <a:stretch>
            <a:fillRect/>
          </a:stretch>
        </p:blipFill>
        <p:spPr>
          <a:xfrm>
            <a:off x="107504" y="260648"/>
            <a:ext cx="2736304" cy="576064"/>
          </a:xfrm>
          <a:prstGeom prst="rect">
            <a:avLst/>
          </a:prstGeom>
        </p:spPr>
      </p:pic>
    </p:spTree>
    <p:extLst>
      <p:ext uri="{BB962C8B-B14F-4D97-AF65-F5344CB8AC3E}">
        <p14:creationId xmlns:p14="http://schemas.microsoft.com/office/powerpoint/2010/main" val="41011510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172400" y="6356644"/>
            <a:ext cx="514400" cy="744764"/>
          </a:xfrm>
        </p:spPr>
        <p:txBody>
          <a:bodyPr/>
          <a:lstStyle/>
          <a:p>
            <a:fld id="{439F893C-C32F-4835-A1E5-850973405C58}" type="slidenum">
              <a:rPr lang="tr-TR" smtClean="0"/>
              <a:t>8</a:t>
            </a:fld>
            <a:endParaRPr lang="tr-TR" dirty="0"/>
          </a:p>
        </p:txBody>
      </p:sp>
      <p:sp>
        <p:nvSpPr>
          <p:cNvPr id="4" name="Metin kutusu 4"/>
          <p:cNvSpPr txBox="1"/>
          <p:nvPr/>
        </p:nvSpPr>
        <p:spPr>
          <a:xfrm>
            <a:off x="1907704" y="0"/>
            <a:ext cx="6984776" cy="707886"/>
          </a:xfrm>
          <a:prstGeom prst="rect">
            <a:avLst/>
          </a:prstGeom>
          <a:noFill/>
        </p:spPr>
        <p:txBody>
          <a:bodyPr wrap="square" rtlCol="0">
            <a:spAutoFit/>
          </a:bodyPr>
          <a:lstStyle/>
          <a:p>
            <a:pPr algn="ctr"/>
            <a:r>
              <a:rPr lang="tr-TR" sz="2000" b="1" dirty="0" smtClean="0">
                <a:solidFill>
                  <a:srgbClr val="FF0000"/>
                </a:solidFill>
                <a:effectLst>
                  <a:outerShdw blurRad="38100" dist="38100" dir="2700000" algn="tl">
                    <a:srgbClr val="000000">
                      <a:alpha val="43137"/>
                    </a:srgbClr>
                  </a:outerShdw>
                </a:effectLst>
              </a:rPr>
              <a:t>SÜREÇ PERFORMANS </a:t>
            </a:r>
          </a:p>
          <a:p>
            <a:pPr algn="ctr"/>
            <a:r>
              <a:rPr lang="tr-TR" sz="2000" b="1" dirty="0" smtClean="0">
                <a:solidFill>
                  <a:srgbClr val="FF0000"/>
                </a:solidFill>
                <a:effectLst>
                  <a:outerShdw blurRad="38100" dist="38100" dir="2700000" algn="tl">
                    <a:srgbClr val="000000">
                      <a:alpha val="43137"/>
                    </a:srgbClr>
                  </a:outerShdw>
                </a:effectLst>
              </a:rPr>
              <a:t>GÖSTERGELERİ (SPİK )</a:t>
            </a:r>
            <a:endParaRPr lang="tr-TR" sz="2000" b="1" dirty="0">
              <a:solidFill>
                <a:srgbClr val="FF0000"/>
              </a:solidFill>
              <a:effectLst>
                <a:outerShdw blurRad="38100" dist="38100" dir="2700000" algn="tl">
                  <a:srgbClr val="000000">
                    <a:alpha val="43137"/>
                  </a:srgbClr>
                </a:outerShdw>
              </a:effectLst>
            </a:endParaRPr>
          </a:p>
        </p:txBody>
      </p:sp>
      <p:pic>
        <p:nvPicPr>
          <p:cNvPr id="5" name="Resim 5"/>
          <p:cNvPicPr/>
          <p:nvPr/>
        </p:nvPicPr>
        <p:blipFill>
          <a:blip r:embed="rId2"/>
          <a:stretch>
            <a:fillRect/>
          </a:stretch>
        </p:blipFill>
        <p:spPr>
          <a:xfrm>
            <a:off x="107504" y="188640"/>
            <a:ext cx="2736304" cy="576064"/>
          </a:xfrm>
          <a:prstGeom prst="rect">
            <a:avLst/>
          </a:prstGeom>
        </p:spPr>
      </p:pic>
      <p:graphicFrame>
        <p:nvGraphicFramePr>
          <p:cNvPr id="7" name="Tablo 6"/>
          <p:cNvGraphicFramePr>
            <a:graphicFrameLocks noGrp="1"/>
          </p:cNvGraphicFramePr>
          <p:nvPr>
            <p:extLst>
              <p:ext uri="{D42A27DB-BD31-4B8C-83A1-F6EECF244321}">
                <p14:modId xmlns:p14="http://schemas.microsoft.com/office/powerpoint/2010/main" val="3862870491"/>
              </p:ext>
            </p:extLst>
          </p:nvPr>
        </p:nvGraphicFramePr>
        <p:xfrm>
          <a:off x="107504" y="953344"/>
          <a:ext cx="8856988" cy="5820170"/>
        </p:xfrm>
        <a:graphic>
          <a:graphicData uri="http://schemas.openxmlformats.org/drawingml/2006/table">
            <a:tbl>
              <a:tblPr/>
              <a:tblGrid>
                <a:gridCol w="217795">
                  <a:extLst>
                    <a:ext uri="{9D8B030D-6E8A-4147-A177-3AD203B41FA5}">
                      <a16:colId xmlns:a16="http://schemas.microsoft.com/office/drawing/2014/main" val="163199546"/>
                    </a:ext>
                  </a:extLst>
                </a:gridCol>
                <a:gridCol w="2846202">
                  <a:extLst>
                    <a:ext uri="{9D8B030D-6E8A-4147-A177-3AD203B41FA5}">
                      <a16:colId xmlns:a16="http://schemas.microsoft.com/office/drawing/2014/main" val="2117642457"/>
                    </a:ext>
                  </a:extLst>
                </a:gridCol>
                <a:gridCol w="588287">
                  <a:extLst>
                    <a:ext uri="{9D8B030D-6E8A-4147-A177-3AD203B41FA5}">
                      <a16:colId xmlns:a16="http://schemas.microsoft.com/office/drawing/2014/main" val="606842243"/>
                    </a:ext>
                  </a:extLst>
                </a:gridCol>
                <a:gridCol w="522923">
                  <a:extLst>
                    <a:ext uri="{9D8B030D-6E8A-4147-A177-3AD203B41FA5}">
                      <a16:colId xmlns:a16="http://schemas.microsoft.com/office/drawing/2014/main" val="135741390"/>
                    </a:ext>
                  </a:extLst>
                </a:gridCol>
                <a:gridCol w="288015">
                  <a:extLst>
                    <a:ext uri="{9D8B030D-6E8A-4147-A177-3AD203B41FA5}">
                      <a16:colId xmlns:a16="http://schemas.microsoft.com/office/drawing/2014/main" val="2905361025"/>
                    </a:ext>
                  </a:extLst>
                </a:gridCol>
                <a:gridCol w="288015">
                  <a:extLst>
                    <a:ext uri="{9D8B030D-6E8A-4147-A177-3AD203B41FA5}">
                      <a16:colId xmlns:a16="http://schemas.microsoft.com/office/drawing/2014/main" val="2866711907"/>
                    </a:ext>
                  </a:extLst>
                </a:gridCol>
                <a:gridCol w="288015">
                  <a:extLst>
                    <a:ext uri="{9D8B030D-6E8A-4147-A177-3AD203B41FA5}">
                      <a16:colId xmlns:a16="http://schemas.microsoft.com/office/drawing/2014/main" val="161087587"/>
                    </a:ext>
                  </a:extLst>
                </a:gridCol>
                <a:gridCol w="288015">
                  <a:extLst>
                    <a:ext uri="{9D8B030D-6E8A-4147-A177-3AD203B41FA5}">
                      <a16:colId xmlns:a16="http://schemas.microsoft.com/office/drawing/2014/main" val="1379097659"/>
                    </a:ext>
                  </a:extLst>
                </a:gridCol>
                <a:gridCol w="288015">
                  <a:extLst>
                    <a:ext uri="{9D8B030D-6E8A-4147-A177-3AD203B41FA5}">
                      <a16:colId xmlns:a16="http://schemas.microsoft.com/office/drawing/2014/main" val="2616032156"/>
                    </a:ext>
                  </a:extLst>
                </a:gridCol>
                <a:gridCol w="288015">
                  <a:extLst>
                    <a:ext uri="{9D8B030D-6E8A-4147-A177-3AD203B41FA5}">
                      <a16:colId xmlns:a16="http://schemas.microsoft.com/office/drawing/2014/main" val="772985882"/>
                    </a:ext>
                  </a:extLst>
                </a:gridCol>
                <a:gridCol w="288015">
                  <a:extLst>
                    <a:ext uri="{9D8B030D-6E8A-4147-A177-3AD203B41FA5}">
                      <a16:colId xmlns:a16="http://schemas.microsoft.com/office/drawing/2014/main" val="2595422093"/>
                    </a:ext>
                  </a:extLst>
                </a:gridCol>
                <a:gridCol w="288015">
                  <a:extLst>
                    <a:ext uri="{9D8B030D-6E8A-4147-A177-3AD203B41FA5}">
                      <a16:colId xmlns:a16="http://schemas.microsoft.com/office/drawing/2014/main" val="3514013431"/>
                    </a:ext>
                  </a:extLst>
                </a:gridCol>
                <a:gridCol w="288015">
                  <a:extLst>
                    <a:ext uri="{9D8B030D-6E8A-4147-A177-3AD203B41FA5}">
                      <a16:colId xmlns:a16="http://schemas.microsoft.com/office/drawing/2014/main" val="3022164575"/>
                    </a:ext>
                  </a:extLst>
                </a:gridCol>
                <a:gridCol w="288015">
                  <a:extLst>
                    <a:ext uri="{9D8B030D-6E8A-4147-A177-3AD203B41FA5}">
                      <a16:colId xmlns:a16="http://schemas.microsoft.com/office/drawing/2014/main" val="707490686"/>
                    </a:ext>
                  </a:extLst>
                </a:gridCol>
                <a:gridCol w="288015">
                  <a:extLst>
                    <a:ext uri="{9D8B030D-6E8A-4147-A177-3AD203B41FA5}">
                      <a16:colId xmlns:a16="http://schemas.microsoft.com/office/drawing/2014/main" val="2259001064"/>
                    </a:ext>
                  </a:extLst>
                </a:gridCol>
                <a:gridCol w="288015">
                  <a:extLst>
                    <a:ext uri="{9D8B030D-6E8A-4147-A177-3AD203B41FA5}">
                      <a16:colId xmlns:a16="http://schemas.microsoft.com/office/drawing/2014/main" val="2433660596"/>
                    </a:ext>
                  </a:extLst>
                </a:gridCol>
                <a:gridCol w="596459">
                  <a:extLst>
                    <a:ext uri="{9D8B030D-6E8A-4147-A177-3AD203B41FA5}">
                      <a16:colId xmlns:a16="http://schemas.microsoft.com/office/drawing/2014/main" val="2936959151"/>
                    </a:ext>
                  </a:extLst>
                </a:gridCol>
                <a:gridCol w="367680">
                  <a:extLst>
                    <a:ext uri="{9D8B030D-6E8A-4147-A177-3AD203B41FA5}">
                      <a16:colId xmlns:a16="http://schemas.microsoft.com/office/drawing/2014/main" val="2601984244"/>
                    </a:ext>
                  </a:extLst>
                </a:gridCol>
                <a:gridCol w="261462">
                  <a:extLst>
                    <a:ext uri="{9D8B030D-6E8A-4147-A177-3AD203B41FA5}">
                      <a16:colId xmlns:a16="http://schemas.microsoft.com/office/drawing/2014/main" val="3755251750"/>
                    </a:ext>
                  </a:extLst>
                </a:gridCol>
              </a:tblGrid>
              <a:tr h="358633">
                <a:tc gridSpan="2">
                  <a:txBody>
                    <a:bodyPr/>
                    <a:lstStyle/>
                    <a:p>
                      <a:pPr algn="l" fontAlgn="ctr"/>
                      <a:r>
                        <a:rPr lang="tr-TR" sz="600" b="1" i="0" u="none" strike="noStrike" dirty="0">
                          <a:solidFill>
                            <a:srgbClr val="FFFFFF"/>
                          </a:solidFill>
                          <a:effectLst/>
                          <a:latin typeface="Tahoma" panose="020B0604030504040204" pitchFamily="34" charset="0"/>
                        </a:rPr>
                        <a:t>SÜREÇ ADI : SHYO Pilotaj Bölümü</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tr-TR"/>
                    </a:p>
                  </a:txBody>
                  <a:tcPr/>
                </a:tc>
                <a:tc gridSpan="2">
                  <a:txBody>
                    <a:bodyPr/>
                    <a:lstStyle/>
                    <a:p>
                      <a:pPr algn="ctr" fontAlgn="b"/>
                      <a:r>
                        <a:rPr lang="tr-TR" sz="600" b="1" i="0" u="none" strike="noStrike" dirty="0">
                          <a:solidFill>
                            <a:srgbClr val="FFFFFF"/>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tr-TR"/>
                    </a:p>
                  </a:txBody>
                  <a:tcPr/>
                </a:tc>
                <a:tc gridSpan="12">
                  <a:txBody>
                    <a:bodyPr/>
                    <a:lstStyle/>
                    <a:p>
                      <a:pPr algn="ctr" fontAlgn="ctr"/>
                      <a:r>
                        <a:rPr lang="tr-TR" sz="600" b="1" i="0" u="none" strike="noStrike">
                          <a:solidFill>
                            <a:srgbClr val="000000"/>
                          </a:solidFill>
                          <a:effectLst/>
                          <a:latin typeface="Tahoma" panose="020B0604030504040204" pitchFamily="34" charset="0"/>
                        </a:rPr>
                        <a:t>2020 YILI </a:t>
                      </a:r>
                      <a:br>
                        <a:rPr lang="tr-TR" sz="600" b="1" i="0" u="none" strike="noStrike">
                          <a:solidFill>
                            <a:srgbClr val="000000"/>
                          </a:solidFill>
                          <a:effectLst/>
                          <a:latin typeface="Tahoma" panose="020B0604030504040204" pitchFamily="34" charset="0"/>
                        </a:rPr>
                      </a:br>
                      <a:r>
                        <a:rPr lang="tr-TR" sz="600" b="1" i="0" u="none" strike="noStrike">
                          <a:solidFill>
                            <a:srgbClr val="000000"/>
                          </a:solidFill>
                          <a:effectLst/>
                          <a:latin typeface="Tahoma" panose="020B0604030504040204" pitchFamily="34" charset="0"/>
                        </a:rPr>
                        <a:t>GERÇEKLEŞEN GÖSTERGELERİ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rowSpan="2">
                  <a:txBody>
                    <a:bodyPr/>
                    <a:lstStyle/>
                    <a:p>
                      <a:pPr algn="ctr" fontAlgn="ctr"/>
                      <a:r>
                        <a:rPr lang="tr-TR" sz="600" b="1" i="0" u="none" strike="noStrike">
                          <a:solidFill>
                            <a:srgbClr val="000000"/>
                          </a:solidFill>
                          <a:effectLst/>
                          <a:latin typeface="Tahoma" panose="020B0604030504040204" pitchFamily="34" charset="0"/>
                        </a:rPr>
                        <a:t>Toplam/           Ortalama</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rowSpan="2">
                  <a:txBody>
                    <a:bodyPr/>
                    <a:lstStyle/>
                    <a:p>
                      <a:pPr algn="ctr" fontAlgn="ctr"/>
                      <a:r>
                        <a:rPr lang="tr-TR" sz="600" b="1" i="0" u="none" strike="noStrike">
                          <a:solidFill>
                            <a:srgbClr val="000000"/>
                          </a:solidFill>
                          <a:effectLst/>
                          <a:latin typeface="Tahoma" panose="020B0604030504040204" pitchFamily="34" charset="0"/>
                        </a:rPr>
                        <a:t> Başarı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rowSpan="2">
                  <a:txBody>
                    <a:bodyPr/>
                    <a:lstStyle/>
                    <a:p>
                      <a:pPr algn="ctr" fontAlgn="ctr"/>
                      <a:r>
                        <a:rPr lang="tr-TR" sz="600" b="1" i="0" u="none" strike="noStrike">
                          <a:solidFill>
                            <a:srgbClr val="000000"/>
                          </a:solidFill>
                          <a:effectLst/>
                          <a:latin typeface="Tahoma" panose="020B0604030504040204" pitchFamily="34" charset="0"/>
                        </a:rPr>
                        <a:t>DF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extLst>
                  <a:ext uri="{0D108BD9-81ED-4DB2-BD59-A6C34878D82A}">
                    <a16:rowId xmlns:a16="http://schemas.microsoft.com/office/drawing/2014/main" val="3459148853"/>
                  </a:ext>
                </a:extLst>
              </a:tr>
              <a:tr h="388831">
                <a:tc>
                  <a:txBody>
                    <a:bodyPr/>
                    <a:lstStyle/>
                    <a:p>
                      <a:pPr algn="ctr" fontAlgn="ctr"/>
                      <a:r>
                        <a:rPr lang="tr-TR" sz="600" b="1" i="0" u="none" strike="noStrike">
                          <a:solidFill>
                            <a:srgbClr val="FFFFFF"/>
                          </a:solidFill>
                          <a:effectLst/>
                          <a:latin typeface="Tahoma" panose="020B0604030504040204" pitchFamily="34" charset="0"/>
                        </a:rPr>
                        <a:t>Sıra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tr-TR" sz="600" b="1" i="0" u="none" strike="noStrike">
                          <a:solidFill>
                            <a:srgbClr val="FFFFFF"/>
                          </a:solidFill>
                          <a:effectLst/>
                          <a:latin typeface="Tahoma" panose="020B0604030504040204" pitchFamily="34" charset="0"/>
                        </a:rPr>
                        <a:t>Performans Kriteri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tr-TR" sz="600" b="1" i="0" u="none" strike="noStrike">
                          <a:solidFill>
                            <a:srgbClr val="FFFFFF"/>
                          </a:solidFill>
                          <a:effectLst/>
                          <a:latin typeface="Tahoma" panose="020B0604030504040204" pitchFamily="34" charset="0"/>
                        </a:rPr>
                        <a:t>2019 Gerçekleşen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tr-TR" sz="600" b="1" i="0" u="none" strike="noStrike">
                          <a:solidFill>
                            <a:srgbClr val="FFFFFF"/>
                          </a:solidFill>
                          <a:effectLst/>
                          <a:latin typeface="Tahoma" panose="020B0604030504040204" pitchFamily="34" charset="0"/>
                        </a:rPr>
                        <a:t>2020 Hedef</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tr-TR" sz="600" b="1" i="0" u="none" strike="noStrike">
                          <a:solidFill>
                            <a:srgbClr val="000000"/>
                          </a:solidFill>
                          <a:effectLst/>
                          <a:latin typeface="Tahoma" panose="020B0604030504040204" pitchFamily="34" charset="0"/>
                        </a:rPr>
                        <a:t>Ocak</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1" i="0" u="none" strike="noStrike">
                          <a:solidFill>
                            <a:srgbClr val="000000"/>
                          </a:solidFill>
                          <a:effectLst/>
                          <a:latin typeface="Tahoma" panose="020B0604030504040204" pitchFamily="34" charset="0"/>
                        </a:rPr>
                        <a:t>Şubat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1" i="0" u="none" strike="noStrike">
                          <a:solidFill>
                            <a:srgbClr val="000000"/>
                          </a:solidFill>
                          <a:effectLst/>
                          <a:latin typeface="Tahoma" panose="020B0604030504040204" pitchFamily="34" charset="0"/>
                        </a:rPr>
                        <a:t>Mart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1" i="0" u="none" strike="noStrike">
                          <a:solidFill>
                            <a:srgbClr val="000000"/>
                          </a:solidFill>
                          <a:effectLst/>
                          <a:latin typeface="Tahoma" panose="020B0604030504040204" pitchFamily="34" charset="0"/>
                        </a:rPr>
                        <a:t>Nisan</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1" i="0" u="none" strike="noStrike">
                          <a:solidFill>
                            <a:srgbClr val="000000"/>
                          </a:solidFill>
                          <a:effectLst/>
                          <a:latin typeface="Tahoma" panose="020B0604030504040204" pitchFamily="34" charset="0"/>
                        </a:rPr>
                        <a:t>Mayıs</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1" i="0" u="none" strike="noStrike">
                          <a:solidFill>
                            <a:srgbClr val="000000"/>
                          </a:solidFill>
                          <a:effectLst/>
                          <a:latin typeface="Tahoma" panose="020B0604030504040204" pitchFamily="34" charset="0"/>
                        </a:rPr>
                        <a:t>Haziran</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1" i="0" u="none" strike="noStrike">
                          <a:solidFill>
                            <a:srgbClr val="000000"/>
                          </a:solidFill>
                          <a:effectLst/>
                          <a:latin typeface="Tahoma" panose="020B0604030504040204" pitchFamily="34" charset="0"/>
                        </a:rPr>
                        <a:t>Temmuz</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1" i="0" u="none" strike="noStrike">
                          <a:solidFill>
                            <a:srgbClr val="000000"/>
                          </a:solidFill>
                          <a:effectLst/>
                          <a:latin typeface="Tahoma" panose="020B0604030504040204" pitchFamily="34" charset="0"/>
                        </a:rPr>
                        <a:t>Ağustos</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1" i="0" u="none" strike="noStrike">
                          <a:solidFill>
                            <a:srgbClr val="000000"/>
                          </a:solidFill>
                          <a:effectLst/>
                          <a:latin typeface="Tahoma" panose="020B0604030504040204" pitchFamily="34" charset="0"/>
                        </a:rPr>
                        <a:t>Eylül</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1" i="0" u="none" strike="noStrike">
                          <a:solidFill>
                            <a:srgbClr val="000000"/>
                          </a:solidFill>
                          <a:effectLst/>
                          <a:latin typeface="Tahoma" panose="020B0604030504040204" pitchFamily="34" charset="0"/>
                        </a:rPr>
                        <a:t>Ekim</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1" i="0" u="none" strike="noStrike">
                          <a:solidFill>
                            <a:srgbClr val="000000"/>
                          </a:solidFill>
                          <a:effectLst/>
                          <a:latin typeface="Tahoma" panose="020B0604030504040204" pitchFamily="34" charset="0"/>
                        </a:rPr>
                        <a:t>Kasım</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1" i="0" u="none" strike="noStrike">
                          <a:solidFill>
                            <a:srgbClr val="000000"/>
                          </a:solidFill>
                          <a:effectLst/>
                          <a:latin typeface="Tahoma" panose="020B0604030504040204" pitchFamily="34" charset="0"/>
                        </a:rPr>
                        <a:t>Aralık</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vMerge="1">
                  <a:txBody>
                    <a:bodyPr/>
                    <a:lstStyle/>
                    <a:p>
                      <a:endParaRPr lang="tr-TR"/>
                    </a:p>
                  </a:txBody>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984518920"/>
                  </a:ext>
                </a:extLst>
              </a:tr>
              <a:tr h="358633">
                <a:tc>
                  <a:txBody>
                    <a:bodyPr/>
                    <a:lstStyle/>
                    <a:p>
                      <a:pPr algn="ctr" fontAlgn="ctr"/>
                      <a:r>
                        <a:rPr lang="tr-TR" sz="600" b="0" i="0" u="none" strike="noStrike">
                          <a:solidFill>
                            <a:srgbClr val="000000"/>
                          </a:solidFill>
                          <a:effectLst/>
                          <a:latin typeface="Thoma"/>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50" b="0" i="0" u="none" strike="noStrike" dirty="0">
                          <a:solidFill>
                            <a:srgbClr val="000000"/>
                          </a:solidFill>
                          <a:effectLst/>
                          <a:latin typeface="Thoma"/>
                        </a:rPr>
                        <a:t>ATO Pilotaj İçi Denetim Uygunsuzluk (</a:t>
                      </a:r>
                      <a:r>
                        <a:rPr lang="tr-TR" sz="1050" b="0" i="0" u="none" strike="noStrike" dirty="0" err="1">
                          <a:solidFill>
                            <a:srgbClr val="000000"/>
                          </a:solidFill>
                          <a:effectLst/>
                          <a:latin typeface="Thoma"/>
                        </a:rPr>
                        <a:t>Major-Minor</a:t>
                      </a:r>
                      <a:r>
                        <a:rPr lang="tr-TR" sz="1050" b="0" i="0" u="none" strike="noStrike" dirty="0">
                          <a:solidFill>
                            <a:srgbClr val="000000"/>
                          </a:solidFill>
                          <a:effectLst/>
                          <a:latin typeface="Thoma"/>
                        </a:rPr>
                        <a:t>) Sayısının (X) olması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800" b="0" i="0" u="none" strike="noStrike" dirty="0">
                          <a:solidFill>
                            <a:srgbClr val="000000"/>
                          </a:solidFill>
                          <a:effectLst/>
                          <a:latin typeface="Thoma"/>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800" b="1" i="0" u="none" strike="noStrike">
                          <a:solidFill>
                            <a:srgbClr val="000000"/>
                          </a:solidFill>
                          <a:effectLst/>
                          <a:latin typeface="Thoma"/>
                        </a:rPr>
                        <a:t>X &lt;= 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448229846"/>
                  </a:ext>
                </a:extLst>
              </a:tr>
              <a:tr h="429661">
                <a:tc>
                  <a:txBody>
                    <a:bodyPr/>
                    <a:lstStyle/>
                    <a:p>
                      <a:pPr algn="ctr" fontAlgn="ctr"/>
                      <a:r>
                        <a:rPr lang="tr-TR" sz="600" b="0" i="0" u="none" strike="noStrike">
                          <a:solidFill>
                            <a:srgbClr val="000000"/>
                          </a:solidFill>
                          <a:effectLst/>
                          <a:latin typeface="Thoma"/>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50" b="0" i="0" u="none" strike="noStrike" dirty="0">
                          <a:solidFill>
                            <a:srgbClr val="000000"/>
                          </a:solidFill>
                          <a:effectLst/>
                          <a:latin typeface="Thoma"/>
                        </a:rPr>
                        <a:t>SHGM ATO Yetki Denetiminde Seviye 1 (</a:t>
                      </a:r>
                      <a:r>
                        <a:rPr lang="tr-TR" sz="1050" b="0" i="0" u="none" strike="noStrike" dirty="0" err="1">
                          <a:solidFill>
                            <a:srgbClr val="000000"/>
                          </a:solidFill>
                          <a:effectLst/>
                          <a:latin typeface="Thoma"/>
                        </a:rPr>
                        <a:t>Major</a:t>
                      </a:r>
                      <a:r>
                        <a:rPr lang="tr-TR" sz="1050" b="0" i="0" u="none" strike="noStrike" dirty="0">
                          <a:solidFill>
                            <a:srgbClr val="000000"/>
                          </a:solidFill>
                          <a:effectLst/>
                          <a:latin typeface="Thoma"/>
                        </a:rPr>
                        <a:t>)  bulgu adedinin (X) olmaması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800" b="0" i="0" u="none" strike="noStrike" dirty="0">
                          <a:solidFill>
                            <a:srgbClr val="000000"/>
                          </a:solidFill>
                          <a:effectLst/>
                          <a:latin typeface="Thoma"/>
                        </a:rPr>
                        <a:t>X=0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800" b="1" i="0" u="none" strike="noStrike" dirty="0">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dirty="0">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dirty="0">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dirty="0">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dirty="0">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dirty="0">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451624592"/>
                  </a:ext>
                </a:extLst>
              </a:tr>
              <a:tr h="398222">
                <a:tc>
                  <a:txBody>
                    <a:bodyPr/>
                    <a:lstStyle/>
                    <a:p>
                      <a:pPr algn="ctr" fontAlgn="ctr"/>
                      <a:r>
                        <a:rPr lang="tr-TR" sz="600" b="0" i="0" u="none" strike="noStrike">
                          <a:solidFill>
                            <a:srgbClr val="000000"/>
                          </a:solidFill>
                          <a:effectLst/>
                          <a:latin typeface="Thoma"/>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50" b="0" i="0" u="none" strike="noStrike" dirty="0">
                          <a:solidFill>
                            <a:srgbClr val="000000"/>
                          </a:solidFill>
                          <a:effectLst/>
                          <a:latin typeface="Thoma"/>
                        </a:rPr>
                        <a:t>SHGM ATO Yetki Denetiminde Seviye 2 (</a:t>
                      </a:r>
                      <a:r>
                        <a:rPr lang="tr-TR" sz="1050" b="0" i="0" u="none" strike="noStrike" dirty="0" err="1">
                          <a:solidFill>
                            <a:srgbClr val="000000"/>
                          </a:solidFill>
                          <a:effectLst/>
                          <a:latin typeface="Thoma"/>
                        </a:rPr>
                        <a:t>Minor</a:t>
                      </a:r>
                      <a:r>
                        <a:rPr lang="tr-TR" sz="1050" b="0" i="0" u="none" strike="noStrike" dirty="0">
                          <a:solidFill>
                            <a:srgbClr val="000000"/>
                          </a:solidFill>
                          <a:effectLst/>
                          <a:latin typeface="Thoma"/>
                        </a:rPr>
                        <a:t>)  bulgu adedinin (X) olmaması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800" b="0" i="0" u="none" strike="noStrike" dirty="0">
                          <a:solidFill>
                            <a:srgbClr val="000000"/>
                          </a:solidFill>
                          <a:effectLst/>
                          <a:latin typeface="Thoma"/>
                        </a:rPr>
                        <a:t>X &lt;= 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800" b="1" i="0" u="none" strike="noStrike">
                          <a:solidFill>
                            <a:srgbClr val="000000"/>
                          </a:solidFill>
                          <a:effectLst/>
                          <a:latin typeface="Thoma"/>
                        </a:rPr>
                        <a:t>X &lt;= 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dirty="0">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dirty="0">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dirty="0">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dirty="0">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1" i="0" u="none" strike="noStrike">
                          <a:solidFill>
                            <a:srgbClr val="000000"/>
                          </a:solidFill>
                          <a:effectLst/>
                          <a:latin typeface="Thoma"/>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674700778"/>
                  </a:ext>
                </a:extLst>
              </a:tr>
              <a:tr h="280850">
                <a:tc>
                  <a:txBody>
                    <a:bodyPr/>
                    <a:lstStyle/>
                    <a:p>
                      <a:pPr algn="ctr" fontAlgn="ctr"/>
                      <a:r>
                        <a:rPr lang="tr-TR" sz="600" b="0" i="0" u="none" strike="noStrike">
                          <a:solidFill>
                            <a:srgbClr val="000000"/>
                          </a:solidFill>
                          <a:effectLst/>
                          <a:latin typeface="Thoma"/>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50" b="0" i="0" u="none" strike="noStrike" dirty="0">
                          <a:solidFill>
                            <a:srgbClr val="000000"/>
                          </a:solidFill>
                          <a:effectLst/>
                          <a:latin typeface="Thoma"/>
                        </a:rPr>
                        <a:t>İç denetim Seviye 1 (</a:t>
                      </a:r>
                      <a:r>
                        <a:rPr lang="tr-TR" sz="1050" b="0" i="0" u="none" strike="noStrike" dirty="0" err="1">
                          <a:solidFill>
                            <a:srgbClr val="000000"/>
                          </a:solidFill>
                          <a:effectLst/>
                          <a:latin typeface="Thoma"/>
                        </a:rPr>
                        <a:t>Major</a:t>
                      </a:r>
                      <a:r>
                        <a:rPr lang="tr-TR" sz="1050" b="0" i="0" u="none" strike="noStrike" dirty="0">
                          <a:solidFill>
                            <a:srgbClr val="000000"/>
                          </a:solidFill>
                          <a:effectLst/>
                          <a:latin typeface="Thoma"/>
                        </a:rPr>
                        <a:t>)  bulgu kapatma hızı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800" b="0" i="0" u="none" strike="noStrike" dirty="0">
                          <a:solidFill>
                            <a:srgbClr val="000000"/>
                          </a:solidFill>
                          <a:effectLst/>
                          <a:latin typeface="Thoma"/>
                        </a:rPr>
                        <a:t>X &lt;= 15 gün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800" b="1" i="0" u="none" strike="noStrike">
                          <a:solidFill>
                            <a:srgbClr val="000000"/>
                          </a:solidFill>
                          <a:effectLst/>
                          <a:latin typeface="Thoma"/>
                        </a:rPr>
                        <a:t>X &lt;= 15 gün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dirty="0">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452084471"/>
                  </a:ext>
                </a:extLst>
              </a:tr>
              <a:tr h="280850">
                <a:tc>
                  <a:txBody>
                    <a:bodyPr/>
                    <a:lstStyle/>
                    <a:p>
                      <a:pPr algn="ctr" fontAlgn="ctr"/>
                      <a:r>
                        <a:rPr lang="tr-TR" sz="600" b="0" i="0" u="none" strike="noStrike">
                          <a:solidFill>
                            <a:srgbClr val="000000"/>
                          </a:solidFill>
                          <a:effectLst/>
                          <a:latin typeface="Thoma"/>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50" b="0" i="0" u="none" strike="noStrike" dirty="0">
                          <a:solidFill>
                            <a:srgbClr val="000000"/>
                          </a:solidFill>
                          <a:effectLst/>
                          <a:latin typeface="Thoma"/>
                        </a:rPr>
                        <a:t>İç denetim Seviye 2 (</a:t>
                      </a:r>
                      <a:r>
                        <a:rPr lang="tr-TR" sz="1050" b="0" i="0" u="none" strike="noStrike" dirty="0" err="1">
                          <a:solidFill>
                            <a:srgbClr val="000000"/>
                          </a:solidFill>
                          <a:effectLst/>
                          <a:latin typeface="Thoma"/>
                        </a:rPr>
                        <a:t>Minor</a:t>
                      </a:r>
                      <a:r>
                        <a:rPr lang="tr-TR" sz="1050" b="0" i="0" u="none" strike="noStrike" dirty="0">
                          <a:solidFill>
                            <a:srgbClr val="000000"/>
                          </a:solidFill>
                          <a:effectLst/>
                          <a:latin typeface="Thoma"/>
                        </a:rPr>
                        <a:t>)  bulgu kapatma hızı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800" b="0" i="0" u="none" strike="noStrike">
                          <a:solidFill>
                            <a:srgbClr val="000000"/>
                          </a:solidFill>
                          <a:effectLst/>
                          <a:latin typeface="Thoma"/>
                        </a:rPr>
                        <a:t>X &lt;= 90 gün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800" b="1" i="0" u="none" strike="noStrike">
                          <a:solidFill>
                            <a:srgbClr val="000000"/>
                          </a:solidFill>
                          <a:effectLst/>
                          <a:latin typeface="Thoma"/>
                        </a:rPr>
                        <a:t>X &lt;= 90 gün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dirty="0">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350981072"/>
                  </a:ext>
                </a:extLst>
              </a:tr>
              <a:tr h="280850">
                <a:tc>
                  <a:txBody>
                    <a:bodyPr/>
                    <a:lstStyle/>
                    <a:p>
                      <a:pPr algn="ctr" fontAlgn="ctr"/>
                      <a:r>
                        <a:rPr lang="tr-TR" sz="600" b="0" i="0" u="none" strike="noStrike">
                          <a:solidFill>
                            <a:srgbClr val="000000"/>
                          </a:solidFill>
                          <a:effectLst/>
                          <a:latin typeface="Thoma"/>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50" b="0" i="0" u="none" strike="noStrike">
                          <a:solidFill>
                            <a:srgbClr val="000000"/>
                          </a:solidFill>
                          <a:effectLst/>
                          <a:latin typeface="Thoma"/>
                        </a:rPr>
                        <a:t>Raporlama yöntemleriyle tespit Edilen Proaktif Risk Sayısı (X)</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800" b="0" i="0" u="none" strike="noStrike">
                          <a:solidFill>
                            <a:srgbClr val="000000"/>
                          </a:solidFill>
                          <a:effectLst/>
                          <a:latin typeface="Thoma"/>
                        </a:rPr>
                        <a:t>X  =&gt; 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800" b="1" i="0" u="none" strike="noStrike">
                          <a:solidFill>
                            <a:srgbClr val="000000"/>
                          </a:solidFill>
                          <a:effectLst/>
                          <a:latin typeface="Thoma"/>
                        </a:rPr>
                        <a:t>X =&gt; 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1" i="0" u="none" strike="noStrike">
                          <a:solidFill>
                            <a:srgbClr val="000000"/>
                          </a:solidFill>
                          <a:effectLst/>
                          <a:latin typeface="Thoma"/>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dirty="0">
                          <a:solidFill>
                            <a:srgbClr val="000000"/>
                          </a:solidFill>
                          <a:effectLst/>
                          <a:latin typeface="Thoma"/>
                        </a:rPr>
                        <a:t>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699205810"/>
                  </a:ext>
                </a:extLst>
              </a:tr>
              <a:tr h="280850">
                <a:tc>
                  <a:txBody>
                    <a:bodyPr/>
                    <a:lstStyle/>
                    <a:p>
                      <a:pPr algn="ctr" fontAlgn="ctr"/>
                      <a:r>
                        <a:rPr lang="tr-TR" sz="600" b="0" i="0" u="none" strike="noStrike">
                          <a:solidFill>
                            <a:srgbClr val="000000"/>
                          </a:solidFill>
                          <a:effectLst/>
                          <a:latin typeface="Thoma"/>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50" b="0" i="0" u="none" strike="noStrike" dirty="0" err="1">
                          <a:solidFill>
                            <a:srgbClr val="000000"/>
                          </a:solidFill>
                          <a:effectLst/>
                          <a:latin typeface="Thoma"/>
                        </a:rPr>
                        <a:t>Proaktif</a:t>
                      </a:r>
                      <a:r>
                        <a:rPr lang="tr-TR" sz="1050" b="0" i="0" u="none" strike="noStrike" dirty="0">
                          <a:solidFill>
                            <a:srgbClr val="000000"/>
                          </a:solidFill>
                          <a:effectLst/>
                          <a:latin typeface="Thoma"/>
                        </a:rPr>
                        <a:t> yöntem ile tespit edilen Risk Sayısı (X)</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800" b="0" i="0" u="none" strike="noStrike">
                          <a:solidFill>
                            <a:srgbClr val="000000"/>
                          </a:solidFill>
                          <a:effectLst/>
                          <a:latin typeface="Thoma"/>
                        </a:rPr>
                        <a:t>X  =&gt; 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800" b="1" i="0" u="none" strike="noStrike">
                          <a:solidFill>
                            <a:srgbClr val="000000"/>
                          </a:solidFill>
                          <a:effectLst/>
                          <a:latin typeface="Thoma"/>
                        </a:rPr>
                        <a:t>X =&gt; 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1" i="0" u="none" strike="noStrike">
                          <a:solidFill>
                            <a:srgbClr val="000000"/>
                          </a:solidFill>
                          <a:effectLst/>
                          <a:latin typeface="Thoma"/>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dirty="0">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4276247481"/>
                  </a:ext>
                </a:extLst>
              </a:tr>
              <a:tr h="280850">
                <a:tc>
                  <a:txBody>
                    <a:bodyPr/>
                    <a:lstStyle/>
                    <a:p>
                      <a:pPr algn="ctr" fontAlgn="ctr"/>
                      <a:r>
                        <a:rPr lang="tr-TR" sz="600" b="0" i="0" u="none" strike="noStrike">
                          <a:solidFill>
                            <a:srgbClr val="000000"/>
                          </a:solidFill>
                          <a:effectLst/>
                          <a:latin typeface="Thoma"/>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50" b="0" i="0" u="none" strike="noStrike" dirty="0">
                          <a:solidFill>
                            <a:srgbClr val="000000"/>
                          </a:solidFill>
                          <a:effectLst/>
                          <a:latin typeface="Thoma"/>
                        </a:rPr>
                        <a:t>Reaktif yöntem ile tespit edilen Risk sayısı (X)</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800" b="0" i="0" u="none" strike="noStrike">
                          <a:solidFill>
                            <a:srgbClr val="000000"/>
                          </a:solidFill>
                          <a:effectLst/>
                          <a:latin typeface="Thoma"/>
                        </a:rPr>
                        <a:t>X &lt;= 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800" b="1" i="0" u="none" strike="noStrike">
                          <a:solidFill>
                            <a:srgbClr val="000000"/>
                          </a:solidFill>
                          <a:effectLst/>
                          <a:latin typeface="Thoma"/>
                        </a:rPr>
                        <a:t>X &lt;= 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dirty="0">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376618623"/>
                  </a:ext>
                </a:extLst>
              </a:tr>
              <a:tr h="280850">
                <a:tc>
                  <a:txBody>
                    <a:bodyPr/>
                    <a:lstStyle/>
                    <a:p>
                      <a:pPr algn="ctr" fontAlgn="ctr"/>
                      <a:r>
                        <a:rPr lang="tr-TR" sz="600" b="0" i="0" u="none" strike="noStrike">
                          <a:solidFill>
                            <a:srgbClr val="000000"/>
                          </a:solidFill>
                          <a:effectLst/>
                          <a:latin typeface="Thoma"/>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50" b="0" i="0" u="none" strike="noStrike" dirty="0">
                          <a:solidFill>
                            <a:srgbClr val="000000"/>
                          </a:solidFill>
                          <a:effectLst/>
                          <a:latin typeface="Thoma"/>
                        </a:rPr>
                        <a:t>Risk Azaltma Oranı (</a:t>
                      </a:r>
                      <a:r>
                        <a:rPr lang="tr-TR" sz="1050" b="0" i="0" u="none" strike="noStrike" dirty="0" err="1">
                          <a:solidFill>
                            <a:srgbClr val="000000"/>
                          </a:solidFill>
                          <a:effectLst/>
                          <a:latin typeface="Thoma"/>
                        </a:rPr>
                        <a:t>Unacceptable</a:t>
                      </a:r>
                      <a:r>
                        <a:rPr lang="tr-TR" sz="1050" b="0" i="0" u="none" strike="noStrike" dirty="0">
                          <a:solidFill>
                            <a:srgbClr val="000000"/>
                          </a:solidFill>
                          <a:effectLst/>
                          <a:latin typeface="Thoma"/>
                        </a:rPr>
                        <a:t> / </a:t>
                      </a:r>
                      <a:r>
                        <a:rPr lang="tr-TR" sz="1050" b="0" i="0" u="none" strike="noStrike" dirty="0" err="1">
                          <a:solidFill>
                            <a:srgbClr val="000000"/>
                          </a:solidFill>
                          <a:effectLst/>
                          <a:latin typeface="Thoma"/>
                        </a:rPr>
                        <a:t>Rewiew</a:t>
                      </a:r>
                      <a:r>
                        <a:rPr lang="tr-TR" sz="1050" b="0" i="0" u="none" strike="noStrike" dirty="0">
                          <a:solidFill>
                            <a:srgbClr val="000000"/>
                          </a:solidFill>
                          <a:effectLst/>
                          <a:latin typeface="Thoma"/>
                        </a:rPr>
                        <a:t> tamamı)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800" b="0" i="0" u="none" strike="noStrike">
                          <a:solidFill>
                            <a:srgbClr val="00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800" b="1" i="0" u="none" strike="noStrike">
                          <a:solidFill>
                            <a:srgbClr val="00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dirty="0">
                          <a:solidFill>
                            <a:srgbClr val="000000"/>
                          </a:solidFill>
                          <a:effectLst/>
                          <a:latin typeface="Thoma"/>
                        </a:rPr>
                        <a:t>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738807848"/>
                  </a:ext>
                </a:extLst>
              </a:tr>
              <a:tr h="358633">
                <a:tc>
                  <a:txBody>
                    <a:bodyPr/>
                    <a:lstStyle/>
                    <a:p>
                      <a:pPr algn="ctr" fontAlgn="ctr"/>
                      <a:r>
                        <a:rPr lang="tr-TR" sz="600" b="0" i="0" u="none" strike="noStrike">
                          <a:solidFill>
                            <a:srgbClr val="000000"/>
                          </a:solidFill>
                          <a:effectLst/>
                          <a:latin typeface="Thoma"/>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50" b="0" i="0" u="none" strike="noStrike" dirty="0">
                          <a:solidFill>
                            <a:srgbClr val="000000"/>
                          </a:solidFill>
                          <a:effectLst/>
                          <a:latin typeface="Thoma"/>
                        </a:rPr>
                        <a:t>Emniyet Gözden Geçirme Kurulu Toplantılarının yılda en az 2 kez gecikmeksizin ve tam katılım ile gerçekleştirilmesi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8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dirty="0">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947223471"/>
                  </a:ext>
                </a:extLst>
              </a:tr>
              <a:tr h="358633">
                <a:tc>
                  <a:txBody>
                    <a:bodyPr/>
                    <a:lstStyle/>
                    <a:p>
                      <a:pPr algn="ctr" fontAlgn="ctr"/>
                      <a:r>
                        <a:rPr lang="tr-TR" sz="600" b="0" i="0" u="none" strike="noStrike">
                          <a:solidFill>
                            <a:srgbClr val="000000"/>
                          </a:solidFill>
                          <a:effectLst/>
                          <a:latin typeface="Thoma"/>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50" b="0" i="0" u="none" strike="noStrike" dirty="0">
                          <a:solidFill>
                            <a:srgbClr val="000000"/>
                          </a:solidFill>
                          <a:effectLst/>
                          <a:latin typeface="Thoma"/>
                        </a:rPr>
                        <a:t>Emniyet Eylem grubu toplantılarının 3 ayda bir gecikmeksizin ve tam katılım ile gerçekleştirilmesi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8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1"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tr-TR" sz="800" b="0"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dirty="0">
                          <a:solidFill>
                            <a:srgbClr val="000000"/>
                          </a:solidFill>
                          <a:effectLst/>
                          <a:latin typeface="Thoma"/>
                        </a:rPr>
                        <a:t>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569426827"/>
                  </a:ext>
                </a:extLst>
              </a:tr>
              <a:tr h="280850">
                <a:tc>
                  <a:txBody>
                    <a:bodyPr/>
                    <a:lstStyle/>
                    <a:p>
                      <a:pPr algn="ctr" fontAlgn="ctr"/>
                      <a:r>
                        <a:rPr lang="tr-TR" sz="600" b="0" i="0" u="none" strike="noStrike">
                          <a:solidFill>
                            <a:srgbClr val="000000"/>
                          </a:solidFill>
                          <a:effectLst/>
                          <a:latin typeface="Thoma"/>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50" b="0" i="0" u="none" strike="noStrike" dirty="0">
                          <a:solidFill>
                            <a:srgbClr val="000000"/>
                          </a:solidFill>
                          <a:effectLst/>
                          <a:latin typeface="Thoma"/>
                        </a:rPr>
                        <a:t>Ölümcül Kaza / Adet/Uçuş saati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800" b="0"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800" b="1"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dirty="0">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701459569"/>
                  </a:ext>
                </a:extLst>
              </a:tr>
              <a:tr h="280850">
                <a:tc>
                  <a:txBody>
                    <a:bodyPr/>
                    <a:lstStyle/>
                    <a:p>
                      <a:pPr algn="ctr" fontAlgn="ctr"/>
                      <a:r>
                        <a:rPr lang="tr-TR" sz="600" b="0" i="0" u="none" strike="noStrike">
                          <a:solidFill>
                            <a:srgbClr val="000000"/>
                          </a:solidFill>
                          <a:effectLst/>
                          <a:latin typeface="Thoma"/>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50" b="0" i="0" u="none" strike="noStrike" dirty="0">
                          <a:solidFill>
                            <a:srgbClr val="000000"/>
                          </a:solidFill>
                          <a:effectLst/>
                          <a:latin typeface="Thoma"/>
                        </a:rPr>
                        <a:t>Ciddi yaralanmalı olay/kaza / Adet/Uçuş saati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800" b="0"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800" b="1" i="0" u="none" strike="noStrike" dirty="0">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dirty="0">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dirty="0">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dirty="0">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dirty="0">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dirty="0">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dirty="0">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dirty="0">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dirty="0">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834460260"/>
                  </a:ext>
                </a:extLst>
              </a:tr>
              <a:tr h="280850">
                <a:tc>
                  <a:txBody>
                    <a:bodyPr/>
                    <a:lstStyle/>
                    <a:p>
                      <a:pPr algn="ctr" fontAlgn="ctr"/>
                      <a:r>
                        <a:rPr lang="tr-TR" sz="600" b="0" i="0" u="none" strike="noStrike">
                          <a:solidFill>
                            <a:srgbClr val="000000"/>
                          </a:solidFill>
                          <a:effectLst/>
                          <a:latin typeface="Thoma"/>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50" b="0" i="0" u="none" strike="noStrike" dirty="0">
                          <a:solidFill>
                            <a:srgbClr val="000000"/>
                          </a:solidFill>
                          <a:effectLst/>
                          <a:latin typeface="Thoma"/>
                        </a:rPr>
                        <a:t>Yaralanmalı Kaza/olay / Adet/Uçuş saati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800" b="0"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800" b="1"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dirty="0">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dirty="0">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dirty="0">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4247210424"/>
                  </a:ext>
                </a:extLst>
              </a:tr>
              <a:tr h="280850">
                <a:tc>
                  <a:txBody>
                    <a:bodyPr/>
                    <a:lstStyle/>
                    <a:p>
                      <a:pPr algn="ctr" fontAlgn="ctr"/>
                      <a:r>
                        <a:rPr lang="tr-TR" sz="600" b="0" i="0" u="none" strike="noStrike">
                          <a:solidFill>
                            <a:srgbClr val="000000"/>
                          </a:solidFill>
                          <a:effectLst/>
                          <a:latin typeface="Thoma"/>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50" b="0" i="0" u="none" strike="noStrike" dirty="0">
                          <a:solidFill>
                            <a:srgbClr val="000000"/>
                          </a:solidFill>
                          <a:effectLst/>
                          <a:latin typeface="Thoma"/>
                        </a:rPr>
                        <a:t>Kaza/olay (</a:t>
                      </a:r>
                      <a:r>
                        <a:rPr lang="tr-TR" sz="1050" b="0" i="0" u="none" strike="noStrike" dirty="0" err="1">
                          <a:solidFill>
                            <a:srgbClr val="000000"/>
                          </a:solidFill>
                          <a:effectLst/>
                          <a:latin typeface="Thoma"/>
                        </a:rPr>
                        <a:t>yaralanmasız</a:t>
                      </a:r>
                      <a:r>
                        <a:rPr lang="tr-TR" sz="1050" b="0" i="0" u="none" strike="noStrike" dirty="0">
                          <a:solidFill>
                            <a:srgbClr val="000000"/>
                          </a:solidFill>
                          <a:effectLst/>
                          <a:latin typeface="Thoma"/>
                        </a:rPr>
                        <a:t> maddi hasar) / Adet/Uçuş saati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4D79B"/>
                    </a:solidFill>
                  </a:tcPr>
                </a:tc>
                <a:tc>
                  <a:txBody>
                    <a:bodyPr/>
                    <a:lstStyle/>
                    <a:p>
                      <a:pPr algn="ctr" fontAlgn="ctr"/>
                      <a:r>
                        <a:rPr lang="tr-TR" sz="800" b="0"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800" b="1"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dirty="0">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dirty="0">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dirty="0">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dirty="0">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dirty="0">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dirty="0">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800" b="0" i="0" u="none" strike="noStrike" dirty="0">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917913585"/>
                  </a:ext>
                </a:extLst>
              </a:tr>
            </a:tbl>
          </a:graphicData>
        </a:graphic>
      </p:graphicFrame>
    </p:spTree>
    <p:extLst>
      <p:ext uri="{BB962C8B-B14F-4D97-AF65-F5344CB8AC3E}">
        <p14:creationId xmlns:p14="http://schemas.microsoft.com/office/powerpoint/2010/main" val="19447039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172400" y="6356644"/>
            <a:ext cx="514400" cy="744764"/>
          </a:xfrm>
        </p:spPr>
        <p:txBody>
          <a:bodyPr/>
          <a:lstStyle/>
          <a:p>
            <a:fld id="{439F893C-C32F-4835-A1E5-850973405C58}" type="slidenum">
              <a:rPr lang="tr-TR" smtClean="0"/>
              <a:t>9</a:t>
            </a:fld>
            <a:endParaRPr lang="tr-TR" dirty="0"/>
          </a:p>
        </p:txBody>
      </p:sp>
      <p:sp>
        <p:nvSpPr>
          <p:cNvPr id="4" name="Metin kutusu 4"/>
          <p:cNvSpPr txBox="1"/>
          <p:nvPr/>
        </p:nvSpPr>
        <p:spPr>
          <a:xfrm>
            <a:off x="1907704" y="0"/>
            <a:ext cx="6984776" cy="707886"/>
          </a:xfrm>
          <a:prstGeom prst="rect">
            <a:avLst/>
          </a:prstGeom>
          <a:noFill/>
        </p:spPr>
        <p:txBody>
          <a:bodyPr wrap="square" rtlCol="0">
            <a:spAutoFit/>
          </a:bodyPr>
          <a:lstStyle/>
          <a:p>
            <a:pPr algn="ctr"/>
            <a:r>
              <a:rPr lang="tr-TR" sz="2000" b="1" dirty="0" smtClean="0">
                <a:solidFill>
                  <a:srgbClr val="FF0000"/>
                </a:solidFill>
                <a:effectLst>
                  <a:outerShdw blurRad="38100" dist="38100" dir="2700000" algn="tl">
                    <a:srgbClr val="000000">
                      <a:alpha val="43137"/>
                    </a:srgbClr>
                  </a:outerShdw>
                </a:effectLst>
              </a:rPr>
              <a:t>SÜREÇ PERFORMANS </a:t>
            </a:r>
          </a:p>
          <a:p>
            <a:pPr algn="ctr"/>
            <a:r>
              <a:rPr lang="tr-TR" sz="2000" b="1" dirty="0" smtClean="0">
                <a:solidFill>
                  <a:srgbClr val="FF0000"/>
                </a:solidFill>
                <a:effectLst>
                  <a:outerShdw blurRad="38100" dist="38100" dir="2700000" algn="tl">
                    <a:srgbClr val="000000">
                      <a:alpha val="43137"/>
                    </a:srgbClr>
                  </a:outerShdw>
                </a:effectLst>
              </a:rPr>
              <a:t>GÖSTERGELERİ (SPİK )</a:t>
            </a:r>
            <a:endParaRPr lang="tr-TR" sz="2000" b="1" dirty="0">
              <a:solidFill>
                <a:srgbClr val="FF0000"/>
              </a:solidFill>
              <a:effectLst>
                <a:outerShdw blurRad="38100" dist="38100" dir="2700000" algn="tl">
                  <a:srgbClr val="000000">
                    <a:alpha val="43137"/>
                  </a:srgbClr>
                </a:outerShdw>
              </a:effectLst>
            </a:endParaRPr>
          </a:p>
        </p:txBody>
      </p:sp>
      <p:pic>
        <p:nvPicPr>
          <p:cNvPr id="5" name="Resim 5"/>
          <p:cNvPicPr/>
          <p:nvPr/>
        </p:nvPicPr>
        <p:blipFill>
          <a:blip r:embed="rId2"/>
          <a:stretch>
            <a:fillRect/>
          </a:stretch>
        </p:blipFill>
        <p:spPr>
          <a:xfrm>
            <a:off x="107504" y="188640"/>
            <a:ext cx="2736304" cy="576064"/>
          </a:xfrm>
          <a:prstGeom prst="rect">
            <a:avLst/>
          </a:prstGeom>
        </p:spPr>
      </p:pic>
      <p:graphicFrame>
        <p:nvGraphicFramePr>
          <p:cNvPr id="3" name="Tablo 2"/>
          <p:cNvGraphicFramePr>
            <a:graphicFrameLocks noGrp="1"/>
          </p:cNvGraphicFramePr>
          <p:nvPr>
            <p:extLst>
              <p:ext uri="{D42A27DB-BD31-4B8C-83A1-F6EECF244321}">
                <p14:modId xmlns:p14="http://schemas.microsoft.com/office/powerpoint/2010/main" val="2734184304"/>
              </p:ext>
            </p:extLst>
          </p:nvPr>
        </p:nvGraphicFramePr>
        <p:xfrm>
          <a:off x="323524" y="896520"/>
          <a:ext cx="8363276" cy="5766393"/>
        </p:xfrm>
        <a:graphic>
          <a:graphicData uri="http://schemas.openxmlformats.org/drawingml/2006/table">
            <a:tbl>
              <a:tblPr/>
              <a:tblGrid>
                <a:gridCol w="378044">
                  <a:extLst>
                    <a:ext uri="{9D8B030D-6E8A-4147-A177-3AD203B41FA5}">
                      <a16:colId xmlns:a16="http://schemas.microsoft.com/office/drawing/2014/main" val="332692839"/>
                    </a:ext>
                  </a:extLst>
                </a:gridCol>
                <a:gridCol w="2515154">
                  <a:extLst>
                    <a:ext uri="{9D8B030D-6E8A-4147-A177-3AD203B41FA5}">
                      <a16:colId xmlns:a16="http://schemas.microsoft.com/office/drawing/2014/main" val="2117970871"/>
                    </a:ext>
                  </a:extLst>
                </a:gridCol>
                <a:gridCol w="555494">
                  <a:extLst>
                    <a:ext uri="{9D8B030D-6E8A-4147-A177-3AD203B41FA5}">
                      <a16:colId xmlns:a16="http://schemas.microsoft.com/office/drawing/2014/main" val="1462846925"/>
                    </a:ext>
                  </a:extLst>
                </a:gridCol>
                <a:gridCol w="493772">
                  <a:extLst>
                    <a:ext uri="{9D8B030D-6E8A-4147-A177-3AD203B41FA5}">
                      <a16:colId xmlns:a16="http://schemas.microsoft.com/office/drawing/2014/main" val="2115764403"/>
                    </a:ext>
                  </a:extLst>
                </a:gridCol>
                <a:gridCol w="271961">
                  <a:extLst>
                    <a:ext uri="{9D8B030D-6E8A-4147-A177-3AD203B41FA5}">
                      <a16:colId xmlns:a16="http://schemas.microsoft.com/office/drawing/2014/main" val="3361693870"/>
                    </a:ext>
                  </a:extLst>
                </a:gridCol>
                <a:gridCol w="271961">
                  <a:extLst>
                    <a:ext uri="{9D8B030D-6E8A-4147-A177-3AD203B41FA5}">
                      <a16:colId xmlns:a16="http://schemas.microsoft.com/office/drawing/2014/main" val="3327533317"/>
                    </a:ext>
                  </a:extLst>
                </a:gridCol>
                <a:gridCol w="271961">
                  <a:extLst>
                    <a:ext uri="{9D8B030D-6E8A-4147-A177-3AD203B41FA5}">
                      <a16:colId xmlns:a16="http://schemas.microsoft.com/office/drawing/2014/main" val="3370510007"/>
                    </a:ext>
                  </a:extLst>
                </a:gridCol>
                <a:gridCol w="271961">
                  <a:extLst>
                    <a:ext uri="{9D8B030D-6E8A-4147-A177-3AD203B41FA5}">
                      <a16:colId xmlns:a16="http://schemas.microsoft.com/office/drawing/2014/main" val="2902534841"/>
                    </a:ext>
                  </a:extLst>
                </a:gridCol>
                <a:gridCol w="271961">
                  <a:extLst>
                    <a:ext uri="{9D8B030D-6E8A-4147-A177-3AD203B41FA5}">
                      <a16:colId xmlns:a16="http://schemas.microsoft.com/office/drawing/2014/main" val="3557607174"/>
                    </a:ext>
                  </a:extLst>
                </a:gridCol>
                <a:gridCol w="271961">
                  <a:extLst>
                    <a:ext uri="{9D8B030D-6E8A-4147-A177-3AD203B41FA5}">
                      <a16:colId xmlns:a16="http://schemas.microsoft.com/office/drawing/2014/main" val="1624153877"/>
                    </a:ext>
                  </a:extLst>
                </a:gridCol>
                <a:gridCol w="271961">
                  <a:extLst>
                    <a:ext uri="{9D8B030D-6E8A-4147-A177-3AD203B41FA5}">
                      <a16:colId xmlns:a16="http://schemas.microsoft.com/office/drawing/2014/main" val="4203748250"/>
                    </a:ext>
                  </a:extLst>
                </a:gridCol>
                <a:gridCol w="271961">
                  <a:extLst>
                    <a:ext uri="{9D8B030D-6E8A-4147-A177-3AD203B41FA5}">
                      <a16:colId xmlns:a16="http://schemas.microsoft.com/office/drawing/2014/main" val="1471069439"/>
                    </a:ext>
                  </a:extLst>
                </a:gridCol>
                <a:gridCol w="271961">
                  <a:extLst>
                    <a:ext uri="{9D8B030D-6E8A-4147-A177-3AD203B41FA5}">
                      <a16:colId xmlns:a16="http://schemas.microsoft.com/office/drawing/2014/main" val="482068132"/>
                    </a:ext>
                  </a:extLst>
                </a:gridCol>
                <a:gridCol w="271961">
                  <a:extLst>
                    <a:ext uri="{9D8B030D-6E8A-4147-A177-3AD203B41FA5}">
                      <a16:colId xmlns:a16="http://schemas.microsoft.com/office/drawing/2014/main" val="3193688920"/>
                    </a:ext>
                  </a:extLst>
                </a:gridCol>
                <a:gridCol w="271961">
                  <a:extLst>
                    <a:ext uri="{9D8B030D-6E8A-4147-A177-3AD203B41FA5}">
                      <a16:colId xmlns:a16="http://schemas.microsoft.com/office/drawing/2014/main" val="1331646912"/>
                    </a:ext>
                  </a:extLst>
                </a:gridCol>
                <a:gridCol w="271961">
                  <a:extLst>
                    <a:ext uri="{9D8B030D-6E8A-4147-A177-3AD203B41FA5}">
                      <a16:colId xmlns:a16="http://schemas.microsoft.com/office/drawing/2014/main" val="3627563796"/>
                    </a:ext>
                  </a:extLst>
                </a:gridCol>
                <a:gridCol w="563210">
                  <a:extLst>
                    <a:ext uri="{9D8B030D-6E8A-4147-A177-3AD203B41FA5}">
                      <a16:colId xmlns:a16="http://schemas.microsoft.com/office/drawing/2014/main" val="1761322839"/>
                    </a:ext>
                  </a:extLst>
                </a:gridCol>
                <a:gridCol w="347184">
                  <a:extLst>
                    <a:ext uri="{9D8B030D-6E8A-4147-A177-3AD203B41FA5}">
                      <a16:colId xmlns:a16="http://schemas.microsoft.com/office/drawing/2014/main" val="1525653133"/>
                    </a:ext>
                  </a:extLst>
                </a:gridCol>
                <a:gridCol w="246886">
                  <a:extLst>
                    <a:ext uri="{9D8B030D-6E8A-4147-A177-3AD203B41FA5}">
                      <a16:colId xmlns:a16="http://schemas.microsoft.com/office/drawing/2014/main" val="3954531805"/>
                    </a:ext>
                  </a:extLst>
                </a:gridCol>
              </a:tblGrid>
              <a:tr h="378542">
                <a:tc gridSpan="2">
                  <a:txBody>
                    <a:bodyPr/>
                    <a:lstStyle/>
                    <a:p>
                      <a:pPr algn="l" fontAlgn="ctr"/>
                      <a:r>
                        <a:rPr lang="tr-TR" sz="800" b="1" i="0" u="none" strike="noStrike">
                          <a:solidFill>
                            <a:srgbClr val="FFFFFF"/>
                          </a:solidFill>
                          <a:effectLst/>
                          <a:latin typeface="Tahoma" panose="020B0604030504040204" pitchFamily="34" charset="0"/>
                        </a:rPr>
                        <a:t>SÜREÇ ADI : SHYO Pilotaj Bölümü</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tr-TR"/>
                    </a:p>
                  </a:txBody>
                  <a:tcPr/>
                </a:tc>
                <a:tc gridSpan="2">
                  <a:txBody>
                    <a:bodyPr/>
                    <a:lstStyle/>
                    <a:p>
                      <a:pPr algn="ctr" fontAlgn="b"/>
                      <a:r>
                        <a:rPr lang="tr-TR" sz="800" b="1" i="0" u="none" strike="noStrike" dirty="0">
                          <a:solidFill>
                            <a:srgbClr val="FFFFFF"/>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tr-TR"/>
                    </a:p>
                  </a:txBody>
                  <a:tcPr/>
                </a:tc>
                <a:tc gridSpan="12">
                  <a:txBody>
                    <a:bodyPr/>
                    <a:lstStyle/>
                    <a:p>
                      <a:pPr algn="ctr" fontAlgn="ctr"/>
                      <a:r>
                        <a:rPr lang="tr-TR" sz="800" b="1" i="0" u="none" strike="noStrike">
                          <a:solidFill>
                            <a:srgbClr val="000000"/>
                          </a:solidFill>
                          <a:effectLst/>
                          <a:latin typeface="Tahoma" panose="020B0604030504040204" pitchFamily="34" charset="0"/>
                        </a:rPr>
                        <a:t>2020 YILI </a:t>
                      </a:r>
                      <a:br>
                        <a:rPr lang="tr-TR" sz="800" b="1" i="0" u="none" strike="noStrike">
                          <a:solidFill>
                            <a:srgbClr val="000000"/>
                          </a:solidFill>
                          <a:effectLst/>
                          <a:latin typeface="Tahoma" panose="020B0604030504040204" pitchFamily="34" charset="0"/>
                        </a:rPr>
                      </a:br>
                      <a:r>
                        <a:rPr lang="tr-TR" sz="800" b="1" i="0" u="none" strike="noStrike">
                          <a:solidFill>
                            <a:srgbClr val="000000"/>
                          </a:solidFill>
                          <a:effectLst/>
                          <a:latin typeface="Tahoma" panose="020B0604030504040204" pitchFamily="34" charset="0"/>
                        </a:rPr>
                        <a:t>GERÇEKLEŞEN GÖSTERGELERİ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rowSpan="2">
                  <a:txBody>
                    <a:bodyPr/>
                    <a:lstStyle/>
                    <a:p>
                      <a:pPr algn="ctr" fontAlgn="ctr"/>
                      <a:r>
                        <a:rPr lang="tr-TR" sz="800" b="1" i="0" u="none" strike="noStrike">
                          <a:solidFill>
                            <a:srgbClr val="000000"/>
                          </a:solidFill>
                          <a:effectLst/>
                          <a:latin typeface="Tahoma" panose="020B0604030504040204" pitchFamily="34" charset="0"/>
                        </a:rPr>
                        <a:t>Toplam/           Ortalama</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rowSpan="2">
                  <a:txBody>
                    <a:bodyPr/>
                    <a:lstStyle/>
                    <a:p>
                      <a:pPr algn="ctr" fontAlgn="ctr"/>
                      <a:r>
                        <a:rPr lang="tr-TR" sz="800" b="1" i="0" u="none" strike="noStrike">
                          <a:solidFill>
                            <a:srgbClr val="000000"/>
                          </a:solidFill>
                          <a:effectLst/>
                          <a:latin typeface="Tahoma" panose="020B0604030504040204" pitchFamily="34" charset="0"/>
                        </a:rPr>
                        <a:t> Başarı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rowSpan="2">
                  <a:txBody>
                    <a:bodyPr/>
                    <a:lstStyle/>
                    <a:p>
                      <a:pPr algn="ctr" fontAlgn="ctr"/>
                      <a:r>
                        <a:rPr lang="tr-TR" sz="800" b="1" i="0" u="none" strike="noStrike">
                          <a:solidFill>
                            <a:srgbClr val="000000"/>
                          </a:solidFill>
                          <a:effectLst/>
                          <a:latin typeface="Tahoma" panose="020B0604030504040204" pitchFamily="34" charset="0"/>
                        </a:rPr>
                        <a:t>DF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extLst>
                  <a:ext uri="{0D108BD9-81ED-4DB2-BD59-A6C34878D82A}">
                    <a16:rowId xmlns:a16="http://schemas.microsoft.com/office/drawing/2014/main" val="2196446763"/>
                  </a:ext>
                </a:extLst>
              </a:tr>
              <a:tr h="873841">
                <a:tc>
                  <a:txBody>
                    <a:bodyPr/>
                    <a:lstStyle/>
                    <a:p>
                      <a:pPr algn="ctr" fontAlgn="ctr"/>
                      <a:r>
                        <a:rPr lang="tr-TR" sz="800" b="1" i="0" u="none" strike="noStrike">
                          <a:solidFill>
                            <a:srgbClr val="FFFFFF"/>
                          </a:solidFill>
                          <a:effectLst/>
                          <a:latin typeface="Tahoma" panose="020B0604030504040204" pitchFamily="34" charset="0"/>
                        </a:rPr>
                        <a:t>Sıra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tr-TR" sz="800" b="1" i="0" u="none" strike="noStrike">
                          <a:solidFill>
                            <a:srgbClr val="FFFFFF"/>
                          </a:solidFill>
                          <a:effectLst/>
                          <a:latin typeface="Tahoma" panose="020B0604030504040204" pitchFamily="34" charset="0"/>
                        </a:rPr>
                        <a:t>Performans Kriteri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tr-TR" sz="800" b="1" i="0" u="none" strike="noStrike">
                          <a:solidFill>
                            <a:srgbClr val="FFFFFF"/>
                          </a:solidFill>
                          <a:effectLst/>
                          <a:latin typeface="Tahoma" panose="020B0604030504040204" pitchFamily="34" charset="0"/>
                        </a:rPr>
                        <a:t>2019 Gerçekleşen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tr-TR" sz="800" b="1" i="0" u="none" strike="noStrike">
                          <a:solidFill>
                            <a:srgbClr val="FFFFFF"/>
                          </a:solidFill>
                          <a:effectLst/>
                          <a:latin typeface="Tahoma" panose="020B0604030504040204" pitchFamily="34" charset="0"/>
                        </a:rPr>
                        <a:t>2020 Hedef</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tr-TR" sz="800" b="1" i="0" u="none" strike="noStrike">
                          <a:solidFill>
                            <a:srgbClr val="000000"/>
                          </a:solidFill>
                          <a:effectLst/>
                          <a:latin typeface="Tahoma" panose="020B0604030504040204" pitchFamily="34" charset="0"/>
                        </a:rPr>
                        <a:t>Ocak</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BACC6"/>
                    </a:solidFill>
                  </a:tcPr>
                </a:tc>
                <a:tc>
                  <a:txBody>
                    <a:bodyPr/>
                    <a:lstStyle/>
                    <a:p>
                      <a:pPr algn="ctr" fontAlgn="ctr"/>
                      <a:r>
                        <a:rPr lang="tr-TR" sz="800" b="1" i="0" u="none" strike="noStrike">
                          <a:solidFill>
                            <a:srgbClr val="000000"/>
                          </a:solidFill>
                          <a:effectLst/>
                          <a:latin typeface="Tahoma" panose="020B0604030504040204" pitchFamily="34" charset="0"/>
                        </a:rPr>
                        <a:t>Şubat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BACC6"/>
                    </a:solidFill>
                  </a:tcPr>
                </a:tc>
                <a:tc>
                  <a:txBody>
                    <a:bodyPr/>
                    <a:lstStyle/>
                    <a:p>
                      <a:pPr algn="ctr" fontAlgn="ctr"/>
                      <a:r>
                        <a:rPr lang="tr-TR" sz="800" b="1" i="0" u="none" strike="noStrike">
                          <a:solidFill>
                            <a:srgbClr val="000000"/>
                          </a:solidFill>
                          <a:effectLst/>
                          <a:latin typeface="Tahoma" panose="020B0604030504040204" pitchFamily="34" charset="0"/>
                        </a:rPr>
                        <a:t>Mart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BACC6"/>
                    </a:solidFill>
                  </a:tcPr>
                </a:tc>
                <a:tc>
                  <a:txBody>
                    <a:bodyPr/>
                    <a:lstStyle/>
                    <a:p>
                      <a:pPr algn="ctr" fontAlgn="ctr"/>
                      <a:r>
                        <a:rPr lang="tr-TR" sz="800" b="1" i="0" u="none" strike="noStrike">
                          <a:solidFill>
                            <a:srgbClr val="000000"/>
                          </a:solidFill>
                          <a:effectLst/>
                          <a:latin typeface="Tahoma" panose="020B0604030504040204" pitchFamily="34" charset="0"/>
                        </a:rPr>
                        <a:t>Nisan</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800" b="1" i="0" u="none" strike="noStrike">
                          <a:solidFill>
                            <a:srgbClr val="000000"/>
                          </a:solidFill>
                          <a:effectLst/>
                          <a:latin typeface="Tahoma" panose="020B0604030504040204" pitchFamily="34" charset="0"/>
                        </a:rPr>
                        <a:t>Mayıs</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800" b="1" i="0" u="none" strike="noStrike">
                          <a:solidFill>
                            <a:srgbClr val="000000"/>
                          </a:solidFill>
                          <a:effectLst/>
                          <a:latin typeface="Tahoma" panose="020B0604030504040204" pitchFamily="34" charset="0"/>
                        </a:rPr>
                        <a:t>Haziran</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800" b="1" i="0" u="none" strike="noStrike">
                          <a:solidFill>
                            <a:srgbClr val="000000"/>
                          </a:solidFill>
                          <a:effectLst/>
                          <a:latin typeface="Tahoma" panose="020B0604030504040204" pitchFamily="34" charset="0"/>
                        </a:rPr>
                        <a:t>Temmuz</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800" b="1" i="0" u="none" strike="noStrike">
                          <a:solidFill>
                            <a:srgbClr val="000000"/>
                          </a:solidFill>
                          <a:effectLst/>
                          <a:latin typeface="Tahoma" panose="020B0604030504040204" pitchFamily="34" charset="0"/>
                        </a:rPr>
                        <a:t>Ağustos</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800" b="1" i="0" u="none" strike="noStrike">
                          <a:solidFill>
                            <a:srgbClr val="000000"/>
                          </a:solidFill>
                          <a:effectLst/>
                          <a:latin typeface="Tahoma" panose="020B0604030504040204" pitchFamily="34" charset="0"/>
                        </a:rPr>
                        <a:t>Eylül</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800" b="1" i="0" u="none" strike="noStrike">
                          <a:solidFill>
                            <a:srgbClr val="000000"/>
                          </a:solidFill>
                          <a:effectLst/>
                          <a:latin typeface="Tahoma" panose="020B0604030504040204" pitchFamily="34" charset="0"/>
                        </a:rPr>
                        <a:t>Ekim</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800" b="1" i="0" u="none" strike="noStrike">
                          <a:solidFill>
                            <a:srgbClr val="000000"/>
                          </a:solidFill>
                          <a:effectLst/>
                          <a:latin typeface="Tahoma" panose="020B0604030504040204" pitchFamily="34" charset="0"/>
                        </a:rPr>
                        <a:t>Kasım</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800" b="1" i="0" u="none" strike="noStrike">
                          <a:solidFill>
                            <a:srgbClr val="000000"/>
                          </a:solidFill>
                          <a:effectLst/>
                          <a:latin typeface="Tahoma" panose="020B0604030504040204" pitchFamily="34" charset="0"/>
                        </a:rPr>
                        <a:t>Aralık</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vMerge="1">
                  <a:txBody>
                    <a:bodyPr/>
                    <a:lstStyle/>
                    <a:p>
                      <a:endParaRPr lang="tr-TR"/>
                    </a:p>
                  </a:txBody>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3094055577"/>
                  </a:ext>
                </a:extLst>
              </a:tr>
              <a:tr h="296442">
                <a:tc>
                  <a:txBody>
                    <a:bodyPr/>
                    <a:lstStyle/>
                    <a:p>
                      <a:pPr algn="ctr" fontAlgn="ctr"/>
                      <a:r>
                        <a:rPr lang="tr-TR" sz="800" b="0" i="0" u="none" strike="noStrike">
                          <a:solidFill>
                            <a:srgbClr val="000000"/>
                          </a:solidFill>
                          <a:effectLst/>
                          <a:latin typeface="Thoma"/>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dirty="0">
                          <a:solidFill>
                            <a:srgbClr val="000000"/>
                          </a:solidFill>
                          <a:effectLst/>
                          <a:latin typeface="Thoma"/>
                        </a:rPr>
                        <a:t>Havada çarpışma /  Adet/Uçuş saati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800" b="0"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800" b="1"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525659373"/>
                  </a:ext>
                </a:extLst>
              </a:tr>
              <a:tr h="313287">
                <a:tc>
                  <a:txBody>
                    <a:bodyPr/>
                    <a:lstStyle/>
                    <a:p>
                      <a:pPr algn="ctr" fontAlgn="ctr"/>
                      <a:r>
                        <a:rPr lang="tr-TR" sz="800" b="0" i="0" u="none" strike="noStrike">
                          <a:solidFill>
                            <a:srgbClr val="000000"/>
                          </a:solidFill>
                          <a:effectLst/>
                          <a:latin typeface="Thoma"/>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dirty="0">
                          <a:solidFill>
                            <a:srgbClr val="000000"/>
                          </a:solidFill>
                          <a:effectLst/>
                          <a:latin typeface="Thoma"/>
                        </a:rPr>
                        <a:t>Motor arızası veya Kumanda arızası /  Adet/Uçuş saati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800" b="0"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800" b="1"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265108389"/>
                  </a:ext>
                </a:extLst>
              </a:tr>
              <a:tr h="296442">
                <a:tc>
                  <a:txBody>
                    <a:bodyPr/>
                    <a:lstStyle/>
                    <a:p>
                      <a:pPr algn="ctr" fontAlgn="ctr"/>
                      <a:r>
                        <a:rPr lang="tr-TR" sz="800" b="0" i="0" u="none" strike="noStrike">
                          <a:solidFill>
                            <a:srgbClr val="000000"/>
                          </a:solidFill>
                          <a:effectLst/>
                          <a:latin typeface="Thoma"/>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dirty="0">
                          <a:solidFill>
                            <a:srgbClr val="000000"/>
                          </a:solidFill>
                          <a:effectLst/>
                          <a:latin typeface="Thoma"/>
                        </a:rPr>
                        <a:t>İniş takımı açılmaması / Adet/İniş kalkış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800" b="0"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800" b="1"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43631265"/>
                  </a:ext>
                </a:extLst>
              </a:tr>
              <a:tr h="296442">
                <a:tc>
                  <a:txBody>
                    <a:bodyPr/>
                    <a:lstStyle/>
                    <a:p>
                      <a:pPr algn="ctr" fontAlgn="ctr"/>
                      <a:r>
                        <a:rPr lang="tr-TR" sz="800" b="0" i="0" u="none" strike="noStrike">
                          <a:solidFill>
                            <a:srgbClr val="000000"/>
                          </a:solidFill>
                          <a:effectLst/>
                          <a:latin typeface="Thoma"/>
                        </a:rPr>
                        <a:t>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dirty="0">
                          <a:solidFill>
                            <a:srgbClr val="000000"/>
                          </a:solidFill>
                          <a:effectLst/>
                          <a:latin typeface="Thoma"/>
                        </a:rPr>
                        <a:t>Yangın ve duman /  Adet/Uçuş saati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800" b="0"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800" b="1"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354899951"/>
                  </a:ext>
                </a:extLst>
              </a:tr>
              <a:tr h="296442">
                <a:tc>
                  <a:txBody>
                    <a:bodyPr/>
                    <a:lstStyle/>
                    <a:p>
                      <a:pPr algn="ctr" fontAlgn="ctr"/>
                      <a:r>
                        <a:rPr lang="tr-TR" sz="800" b="0" i="0" u="none" strike="noStrike">
                          <a:solidFill>
                            <a:srgbClr val="000000"/>
                          </a:solidFill>
                          <a:effectLst/>
                          <a:latin typeface="Thoma"/>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dirty="0">
                          <a:solidFill>
                            <a:srgbClr val="000000"/>
                          </a:solidFill>
                          <a:effectLst/>
                          <a:latin typeface="Thoma"/>
                        </a:rPr>
                        <a:t>Yakıtın kritiğe düşmesi / Adet/sorti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800" b="0"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800" b="1"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960048431"/>
                  </a:ext>
                </a:extLst>
              </a:tr>
              <a:tr h="313287">
                <a:tc>
                  <a:txBody>
                    <a:bodyPr/>
                    <a:lstStyle/>
                    <a:p>
                      <a:pPr algn="ctr" fontAlgn="ctr"/>
                      <a:r>
                        <a:rPr lang="tr-TR" sz="800" b="0" i="0" u="none" strike="noStrike">
                          <a:solidFill>
                            <a:srgbClr val="000000"/>
                          </a:solidFill>
                          <a:effectLst/>
                          <a:latin typeface="Thoma"/>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dirty="0">
                          <a:solidFill>
                            <a:srgbClr val="000000"/>
                          </a:solidFill>
                          <a:effectLst/>
                          <a:latin typeface="Thoma"/>
                        </a:rPr>
                        <a:t>Uçuş Emniyetini etkileyen sistem arızası /  Adet/Uçuş saati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800" b="0"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800" b="1"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729734651"/>
                  </a:ext>
                </a:extLst>
              </a:tr>
              <a:tr h="313287">
                <a:tc>
                  <a:txBody>
                    <a:bodyPr/>
                    <a:lstStyle/>
                    <a:p>
                      <a:pPr algn="ctr" fontAlgn="ctr"/>
                      <a:r>
                        <a:rPr lang="tr-TR" sz="800" b="0" i="0" u="none" strike="noStrike">
                          <a:solidFill>
                            <a:srgbClr val="000000"/>
                          </a:solidFill>
                          <a:effectLst/>
                          <a:latin typeface="Thoma"/>
                        </a:rPr>
                        <a:t>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a:solidFill>
                            <a:srgbClr val="000000"/>
                          </a:solidFill>
                          <a:effectLst/>
                          <a:latin typeface="Thoma"/>
                        </a:rPr>
                        <a:t>Pist dışına çıkma(Excursion) /Adet/İniş kalkış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800" b="0"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800" b="1"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132117302"/>
                  </a:ext>
                </a:extLst>
              </a:tr>
              <a:tr h="296442">
                <a:tc>
                  <a:txBody>
                    <a:bodyPr/>
                    <a:lstStyle/>
                    <a:p>
                      <a:pPr algn="ctr" fontAlgn="ctr"/>
                      <a:r>
                        <a:rPr lang="tr-TR" sz="800" b="0" i="0" u="none" strike="noStrike">
                          <a:solidFill>
                            <a:srgbClr val="000000"/>
                          </a:solidFill>
                          <a:effectLst/>
                          <a:latin typeface="Thoma"/>
                        </a:rPr>
                        <a:t>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dirty="0">
                          <a:solidFill>
                            <a:srgbClr val="000000"/>
                          </a:solidFill>
                          <a:effectLst/>
                          <a:latin typeface="Thoma"/>
                        </a:rPr>
                        <a:t>Yerde çarpışma (</a:t>
                      </a:r>
                      <a:r>
                        <a:rPr lang="tr-TR" sz="1000" b="0" i="0" u="none" strike="noStrike" dirty="0" err="1">
                          <a:solidFill>
                            <a:srgbClr val="000000"/>
                          </a:solidFill>
                          <a:effectLst/>
                          <a:latin typeface="Thoma"/>
                        </a:rPr>
                        <a:t>Incursion</a:t>
                      </a:r>
                      <a:r>
                        <a:rPr lang="tr-TR" sz="1000" b="0" i="0" u="none" strike="noStrike" dirty="0">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800" b="0"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800" b="1"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27114633"/>
                  </a:ext>
                </a:extLst>
              </a:tr>
              <a:tr h="313287">
                <a:tc>
                  <a:txBody>
                    <a:bodyPr/>
                    <a:lstStyle/>
                    <a:p>
                      <a:pPr algn="ctr" fontAlgn="ctr"/>
                      <a:r>
                        <a:rPr lang="tr-TR" sz="800" b="0" i="0" u="none" strike="noStrike">
                          <a:solidFill>
                            <a:srgbClr val="000000"/>
                          </a:solidFill>
                          <a:effectLst/>
                          <a:latin typeface="Thoma"/>
                        </a:rPr>
                        <a:t>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dirty="0">
                          <a:solidFill>
                            <a:srgbClr val="000000"/>
                          </a:solidFill>
                          <a:effectLst/>
                          <a:latin typeface="Thoma"/>
                        </a:rPr>
                        <a:t>Yüksek süratte kalkıştan vazgeçme /  Adet/Uçuş saati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800" b="0" i="0" u="none" strike="noStrike">
                          <a:solidFill>
                            <a:srgbClr val="000000"/>
                          </a:solidFill>
                          <a:effectLst/>
                          <a:latin typeface="Thoma"/>
                        </a:rPr>
                        <a:t>X = 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800" b="1" i="0" u="none" strike="noStrike">
                          <a:solidFill>
                            <a:srgbClr val="000000"/>
                          </a:solidFill>
                          <a:effectLst/>
                          <a:latin typeface="Thoma"/>
                        </a:rPr>
                        <a:t>X = 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703673785"/>
                  </a:ext>
                </a:extLst>
              </a:tr>
              <a:tr h="296442">
                <a:tc>
                  <a:txBody>
                    <a:bodyPr/>
                    <a:lstStyle/>
                    <a:p>
                      <a:pPr algn="ctr" fontAlgn="ctr"/>
                      <a:r>
                        <a:rPr lang="tr-TR" sz="800" b="0" i="0" u="none" strike="noStrike">
                          <a:solidFill>
                            <a:srgbClr val="000000"/>
                          </a:solidFill>
                          <a:effectLst/>
                          <a:latin typeface="Thoma"/>
                        </a:rPr>
                        <a:t>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a:solidFill>
                            <a:srgbClr val="000000"/>
                          </a:solidFill>
                          <a:effectLst/>
                          <a:latin typeface="Thoma"/>
                        </a:rPr>
                        <a:t>Araziye mecburi iniş / Adet/Uçuş saati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800" b="0"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800" b="1"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995762786"/>
                  </a:ext>
                </a:extLst>
              </a:tr>
              <a:tr h="296442">
                <a:tc>
                  <a:txBody>
                    <a:bodyPr/>
                    <a:lstStyle/>
                    <a:p>
                      <a:pPr algn="ctr" fontAlgn="ctr"/>
                      <a:r>
                        <a:rPr lang="tr-TR" sz="800" b="0" i="0" u="none" strike="noStrike">
                          <a:solidFill>
                            <a:srgbClr val="000000"/>
                          </a:solidFill>
                          <a:effectLst/>
                          <a:latin typeface="Thoma"/>
                        </a:rPr>
                        <a:t>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dirty="0">
                          <a:solidFill>
                            <a:srgbClr val="000000"/>
                          </a:solidFill>
                          <a:effectLst/>
                          <a:latin typeface="Thoma"/>
                        </a:rPr>
                        <a:t>Sert iniş / Adet/İniş kalkış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800" b="0"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800" b="1"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66464761"/>
                  </a:ext>
                </a:extLst>
              </a:tr>
              <a:tr h="296442">
                <a:tc>
                  <a:txBody>
                    <a:bodyPr/>
                    <a:lstStyle/>
                    <a:p>
                      <a:pPr algn="ctr" fontAlgn="ctr"/>
                      <a:r>
                        <a:rPr lang="tr-TR" sz="800" b="0" i="0" u="none" strike="noStrike">
                          <a:solidFill>
                            <a:srgbClr val="000000"/>
                          </a:solidFill>
                          <a:effectLst/>
                          <a:latin typeface="Thoma"/>
                        </a:rPr>
                        <a:t>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dirty="0">
                          <a:solidFill>
                            <a:srgbClr val="000000"/>
                          </a:solidFill>
                          <a:effectLst/>
                          <a:latin typeface="Thoma"/>
                        </a:rPr>
                        <a:t>Yanlış piste iniş / Adet/İniş kalkış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800" b="0"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800" b="1"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83356650"/>
                  </a:ext>
                </a:extLst>
              </a:tr>
              <a:tr h="296442">
                <a:tc>
                  <a:txBody>
                    <a:bodyPr/>
                    <a:lstStyle/>
                    <a:p>
                      <a:pPr algn="ctr" fontAlgn="ctr"/>
                      <a:r>
                        <a:rPr lang="tr-TR" sz="800" b="0" i="0" u="none" strike="noStrike">
                          <a:solidFill>
                            <a:srgbClr val="000000"/>
                          </a:solidFill>
                          <a:effectLst/>
                          <a:latin typeface="Thoma"/>
                        </a:rPr>
                        <a:t>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dirty="0">
                          <a:solidFill>
                            <a:srgbClr val="000000"/>
                          </a:solidFill>
                          <a:effectLst/>
                          <a:latin typeface="Thoma"/>
                        </a:rPr>
                        <a:t>Lastik patlaması / Adet/İniş kalkış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800" b="0" i="0" u="none" strike="noStrike">
                          <a:solidFill>
                            <a:srgbClr val="000000"/>
                          </a:solidFill>
                          <a:effectLst/>
                          <a:latin typeface="Thoma"/>
                        </a:rPr>
                        <a:t>X&lt;=1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800" b="1" i="0" u="none" strike="noStrike">
                          <a:solidFill>
                            <a:srgbClr val="000000"/>
                          </a:solidFill>
                          <a:effectLst/>
                          <a:latin typeface="Thoma"/>
                        </a:rPr>
                        <a:t>X&lt;=1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26908291"/>
                  </a:ext>
                </a:extLst>
              </a:tr>
              <a:tr h="296442">
                <a:tc>
                  <a:txBody>
                    <a:bodyPr/>
                    <a:lstStyle/>
                    <a:p>
                      <a:pPr algn="ctr" fontAlgn="ctr"/>
                      <a:r>
                        <a:rPr lang="tr-TR" sz="800" b="0" i="0" u="none" strike="noStrike">
                          <a:solidFill>
                            <a:srgbClr val="000000"/>
                          </a:solidFill>
                          <a:effectLst/>
                          <a:latin typeface="Thoma"/>
                        </a:rPr>
                        <a:t>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dirty="0">
                          <a:solidFill>
                            <a:srgbClr val="000000"/>
                          </a:solidFill>
                          <a:effectLst/>
                          <a:latin typeface="Thoma"/>
                        </a:rPr>
                        <a:t>Pas geçiş / Adet/İniş kalkış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ctr" fontAlgn="ctr"/>
                      <a:r>
                        <a:rPr lang="tr-TR" sz="800" b="0" i="0" u="none" strike="noStrike">
                          <a:solidFill>
                            <a:srgbClr val="000000"/>
                          </a:solidFill>
                          <a:effectLst/>
                          <a:latin typeface="Thoma"/>
                        </a:rPr>
                        <a:t>X&lt;=1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800" b="1" i="0" u="none" strike="noStrike">
                          <a:solidFill>
                            <a:srgbClr val="000000"/>
                          </a:solidFill>
                          <a:effectLst/>
                          <a:latin typeface="Thoma"/>
                        </a:rPr>
                        <a:t>X&lt;=1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800" b="0" i="0" u="none" strike="noStrike">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950192648"/>
                  </a:ext>
                </a:extLst>
              </a:tr>
              <a:tr h="296442">
                <a:tc>
                  <a:txBody>
                    <a:bodyPr/>
                    <a:lstStyle/>
                    <a:p>
                      <a:pPr algn="ctr" fontAlgn="ctr"/>
                      <a:r>
                        <a:rPr lang="tr-TR" sz="800" b="0" i="0" u="none" strike="noStrike">
                          <a:solidFill>
                            <a:srgbClr val="000000"/>
                          </a:solidFill>
                          <a:effectLst/>
                          <a:latin typeface="Thoma"/>
                        </a:rPr>
                        <a:t>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dirty="0">
                          <a:solidFill>
                            <a:srgbClr val="000000"/>
                          </a:solidFill>
                          <a:effectLst/>
                          <a:latin typeface="Thoma"/>
                        </a:rPr>
                        <a:t>Kuş Çarpması / Adet/İniş kalkış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4D79B"/>
                    </a:solidFill>
                  </a:tcPr>
                </a:tc>
                <a:tc>
                  <a:txBody>
                    <a:bodyPr/>
                    <a:lstStyle/>
                    <a:p>
                      <a:pPr algn="ctr" fontAlgn="ctr"/>
                      <a:r>
                        <a:rPr lang="tr-TR" sz="800" b="0"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tr-TR" sz="800" b="1" i="0" u="none" strike="noStrike">
                          <a:solidFill>
                            <a:srgbClr val="000000"/>
                          </a:solidFill>
                          <a:effectLst/>
                          <a:latin typeface="Thoma"/>
                        </a:rPr>
                        <a:t>X =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0"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tr-TR" sz="800" b="1" i="0" u="none" strike="noStrike">
                          <a:solidFill>
                            <a:srgbClr val="000000"/>
                          </a:solidFill>
                          <a:effectLst/>
                          <a:latin typeface="T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tr-TR" sz="800" b="0" i="0" u="none" strike="noStrike" dirty="0">
                          <a:solidFill>
                            <a:srgbClr val="000000"/>
                          </a:solidFill>
                          <a:effectLst/>
                          <a:latin typeface="T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4003209263"/>
                  </a:ext>
                </a:extLst>
              </a:tr>
            </a:tbl>
          </a:graphicData>
        </a:graphic>
      </p:graphicFrame>
    </p:spTree>
    <p:extLst>
      <p:ext uri="{BB962C8B-B14F-4D97-AF65-F5344CB8AC3E}">
        <p14:creationId xmlns:p14="http://schemas.microsoft.com/office/powerpoint/2010/main" val="39114814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2868</TotalTime>
  <Words>5000</Words>
  <Application>Microsoft Office PowerPoint</Application>
  <PresentationFormat>Ekran Gösterisi (4:3)</PresentationFormat>
  <Paragraphs>1721</Paragraphs>
  <Slides>23</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23</vt:i4>
      </vt:variant>
    </vt:vector>
  </HeadingPairs>
  <TitlesOfParts>
    <vt:vector size="32" baseType="lpstr">
      <vt:lpstr>Arial</vt:lpstr>
      <vt:lpstr>Calibri</vt:lpstr>
      <vt:lpstr>Courier New</vt:lpstr>
      <vt:lpstr>Segoe UI</vt:lpstr>
      <vt:lpstr>Tahoma</vt:lpstr>
      <vt:lpstr>Thoma</vt:lpstr>
      <vt:lpstr>Times New Roman</vt:lpstr>
      <vt:lpstr>Wingdings</vt:lpstr>
      <vt:lpstr>Ofis Teması</vt:lpstr>
      <vt:lpstr>2020 YILI  OCAK-ARALIK YGG SUNUMU  SHYO  PİLOTAJ BÖLÜMÜ SÜRECİ  29/01/2021</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Bakınız PXF-S008 Hazard Identification &amp; Risk Analysis Log </vt:lpstr>
      <vt:lpstr>PowerPoint Sunusu</vt:lpstr>
      <vt:lpstr>PowerPoint Sunusu</vt:lpstr>
      <vt:lpstr>Öğretmenlerin isimleri yerine sayılar kullanılmıştır. </vt:lpstr>
      <vt:lpstr>Bildirilmedi</vt:lpstr>
      <vt:lpstr>PowerPoint Sunusu</vt:lpstr>
      <vt:lpstr>ABU Kalite tarafından iç denetim gerçekleştirilemedi.  SHGM mevzuatı gereği bünyemizde denetimler gerçekleştirilmiştir. </vt:lpstr>
      <vt:lpstr>DENETİM BULGULARI</vt:lpstr>
      <vt:lpstr>DENETİM BULGULARI</vt:lpstr>
      <vt:lpstr>DENETİM BULGULARI</vt:lpstr>
      <vt:lpstr>Uluslararası bir havacılık eğitim organizasyonu olarak, değişim yönetimi ile ilgili prosedürler uluslararası standartlara dayanmaktadır.  Özellikle tehlikeye neden olabilecek ve emniyeti etkileyenler unsurlar aşağıda belirtilmiş kritik unsurlardır. Değişim sırasında, değişiklikle ilgili emniyet tehdidi belirlenir ve değişiklikle ilgili standartlar korunur.  Önceden otoriteye bildirilmesi zorunludur. </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2016 YILI  YGG SUNUMU    28.05.016</dc:title>
  <dc:creator>Banu Yuksel</dc:creator>
  <cp:lastModifiedBy>melik.yetim</cp:lastModifiedBy>
  <cp:revision>243</cp:revision>
  <cp:lastPrinted>2020-01-21T10:52:10Z</cp:lastPrinted>
  <dcterms:created xsi:type="dcterms:W3CDTF">2016-08-26T15:45:58Z</dcterms:created>
  <dcterms:modified xsi:type="dcterms:W3CDTF">2021-01-28T20:08:40Z</dcterms:modified>
</cp:coreProperties>
</file>