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8" r:id="rId3"/>
    <p:sldId id="300" r:id="rId4"/>
    <p:sldId id="325" r:id="rId5"/>
    <p:sldId id="297" r:id="rId6"/>
    <p:sldId id="319" r:id="rId7"/>
    <p:sldId id="326" r:id="rId8"/>
    <p:sldId id="257" r:id="rId9"/>
    <p:sldId id="304" r:id="rId10"/>
    <p:sldId id="284" r:id="rId11"/>
    <p:sldId id="322" r:id="rId12"/>
    <p:sldId id="307" r:id="rId13"/>
    <p:sldId id="323" r:id="rId14"/>
    <p:sldId id="286" r:id="rId15"/>
    <p:sldId id="278" r:id="rId16"/>
    <p:sldId id="298" r:id="rId17"/>
    <p:sldId id="294" r:id="rId18"/>
    <p:sldId id="316" r:id="rId19"/>
    <p:sldId id="314" r:id="rId20"/>
    <p:sldId id="328" r:id="rId21"/>
    <p:sldId id="329" r:id="rId22"/>
    <p:sldId id="330" r:id="rId23"/>
    <p:sldId id="331" r:id="rId24"/>
    <p:sldId id="295" r:id="rId25"/>
    <p:sldId id="306" r:id="rId26"/>
    <p:sldId id="32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118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25.01.2021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31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25.01.2021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25.01.2021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25.01.2021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25.01.2021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25.01.2021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25.01.2021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25.01.2021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2020 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MAYIS</a:t>
            </a:r>
            <a:r>
              <a:rPr lang="tr-TR" b="1" dirty="0" smtClean="0">
                <a:solidFill>
                  <a:srgbClr val="FF0000"/>
                </a:solidFill>
              </a:rPr>
              <a:t>-ARALIK </a:t>
            </a:r>
            <a:r>
              <a:rPr lang="tr-TR" b="1" dirty="0">
                <a:solidFill>
                  <a:srgbClr val="FF0000"/>
                </a:solidFill>
              </a:rPr>
              <a:t>YGG SUNUMU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SAĞLIK HİZMETLERİ MESLEK YÜKSEKOKULU</a:t>
            </a:r>
            <a:r>
              <a:rPr lang="tr-TR" b="1" dirty="0">
                <a:solidFill>
                  <a:srgbClr val="FF0000"/>
                </a:solidFill>
              </a:rPr>
              <a:t> SÜRECİ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…</a:t>
            </a:r>
            <a:r>
              <a:rPr lang="tr-TR" b="1" dirty="0" smtClean="0"/>
              <a:t>/</a:t>
            </a:r>
            <a:r>
              <a:rPr lang="tr-TR" b="1" dirty="0"/>
              <a:t>01/202</a:t>
            </a:r>
            <a:r>
              <a:rPr lang="en-US" b="1" dirty="0"/>
              <a:t>1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72957" y="1274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61789796-D42D-45A7-A528-6162EB2BE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13157"/>
              </p:ext>
            </p:extLst>
          </p:nvPr>
        </p:nvGraphicFramePr>
        <p:xfrm>
          <a:off x="323528" y="1052736"/>
          <a:ext cx="8229626" cy="5303605"/>
        </p:xfrm>
        <a:graphic>
          <a:graphicData uri="http://schemas.openxmlformats.org/drawingml/2006/table">
            <a:tbl>
              <a:tblPr/>
              <a:tblGrid>
                <a:gridCol w="2786043">
                  <a:extLst>
                    <a:ext uri="{9D8B030D-6E8A-4147-A177-3AD203B41FA5}">
                      <a16:colId xmlns:a16="http://schemas.microsoft.com/office/drawing/2014/main" val="3152616000"/>
                    </a:ext>
                  </a:extLst>
                </a:gridCol>
                <a:gridCol w="429040">
                  <a:extLst>
                    <a:ext uri="{9D8B030D-6E8A-4147-A177-3AD203B41FA5}">
                      <a16:colId xmlns:a16="http://schemas.microsoft.com/office/drawing/2014/main" val="2843551048"/>
                    </a:ext>
                  </a:extLst>
                </a:gridCol>
                <a:gridCol w="537657">
                  <a:extLst>
                    <a:ext uri="{9D8B030D-6E8A-4147-A177-3AD203B41FA5}">
                      <a16:colId xmlns:a16="http://schemas.microsoft.com/office/drawing/2014/main" val="820667703"/>
                    </a:ext>
                  </a:extLst>
                </a:gridCol>
                <a:gridCol w="637224">
                  <a:extLst>
                    <a:ext uri="{9D8B030D-6E8A-4147-A177-3AD203B41FA5}">
                      <a16:colId xmlns:a16="http://schemas.microsoft.com/office/drawing/2014/main" val="939834389"/>
                    </a:ext>
                  </a:extLst>
                </a:gridCol>
                <a:gridCol w="168358">
                  <a:extLst>
                    <a:ext uri="{9D8B030D-6E8A-4147-A177-3AD203B41FA5}">
                      <a16:colId xmlns:a16="http://schemas.microsoft.com/office/drawing/2014/main" val="2288636720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65424275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076996054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76267460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831072994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960170597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426396382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695223699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029814415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461915045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866847099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97745027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811857519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839283664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59664662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421093008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66498168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558662057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88021297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868544413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216842215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115851360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456560217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66081409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721196243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495773552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85557900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992186539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790134098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382621083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79621278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815569560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244580565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93520114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47359908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995198678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64093781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862146718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19247865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133490037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138327173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093529927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214757714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519453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761436832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952357913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421755788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923626159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059697974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2471941501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40797097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3120320296"/>
                    </a:ext>
                  </a:extLst>
                </a:gridCol>
                <a:gridCol w="70602">
                  <a:extLst>
                    <a:ext uri="{9D8B030D-6E8A-4147-A177-3AD203B41FA5}">
                      <a16:colId xmlns:a16="http://schemas.microsoft.com/office/drawing/2014/main" val="4030447657"/>
                    </a:ext>
                  </a:extLst>
                </a:gridCol>
              </a:tblGrid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75849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8.1.Tüm SPİK göstergelerinin aylık kontrolü ve tutmama ihtimali olan göstergelere ait acil eylemler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58116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66100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10.Şikayet Sayısı-11.Şikayet Çözüm Memnuniyet Oranı 12.Tekrarlayan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17355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10.1.-11.1.-12.1.Yazılımdan gelen şikayetlerin kök nedenlerinin bulunması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996173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167226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10.2.-11.2.-12.2.Şikayetlerin çözümlenmesi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402033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25189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10.3.-11.3.-12.3.Şikayet çözüm memnuniyetlerinin ölçümlenmesi ve ölçüm sonucu şikayetin kapatılması/yeni aksiyonların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676577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107387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13.Şikayete Geri Dönüş/Cevap Verme Süresi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769922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13.1.Şikayet sahibine "şikayetiniz alınmıştır" şeklinde geri bildirim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Yönetim Sistemi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593823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707874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93695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14.1.KY-PR-0004 DF Prosedürüne uygun DF gerçekleştirmek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Formu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321077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106563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14.2. Gerekiyor ise KY-FR-0009 Kök-Neden gerçekleştirmek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Neden-Sonuç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213458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228721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74024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15.1.Şikayet çözülene kadar ele alınma süreci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472549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215567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16.İş Kazası Sayısı-17.İş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89138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16.1.-17.1.İş Sağlığı Güvenliği ile ilgili iç yönergelere uyum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020168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225514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16.2.-17.2.Birim/bölüm ile ilgili hazırlanan iş sağlığı risklerine karşı aksiyonlar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50083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441682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16.3.-17.3.Kurum içinde isg riski taşıyan konular hakkında yetkililere bilgi akışının sağlanması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691453"/>
                  </a:ext>
                </a:extLst>
              </a:tr>
              <a:tr h="1135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367617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18.Öneri Sayısı-19.Önerilerin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434093"/>
                  </a:ext>
                </a:extLst>
              </a:tr>
              <a:tr h="1152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18.1.Kurum içi verimliliğin sağlanabilmesi adına  öneriler verilmesi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484287"/>
                  </a:ext>
                </a:extLst>
              </a:tr>
              <a:tr h="1152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327176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18.2.Verilen önerilerin takip edilmesi ve uygulamaya alınması için aksiyonlar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205133"/>
                  </a:ext>
                </a:extLst>
              </a:tr>
              <a:tr h="1554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063261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737417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20.1.Personel performansının ölçümlenmesi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64600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877208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20.2.Ölçüm sonucu performansı düşük çıkan personelin iyileştirilmesine yönelik eğitim,proje ya da uygulama gibi faaliyetler gerçekleştirilmesi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016594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089651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21.Süreç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732135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21.1.İç Müşteri Memnuniyet Anketinin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900525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702781"/>
                  </a:ext>
                </a:extLst>
              </a:tr>
              <a:tr h="1100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21.2.Anket sonucu çıkan uygunsuzluklar için AAP hazırlanması ve uygulamaların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666408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0418"/>
                  </a:ext>
                </a:extLst>
              </a:tr>
              <a:tr h="1165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21.3.</a:t>
                      </a:r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Anketlere gelen yorumların risk analizlerine ilave edilmesi ve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409724"/>
                  </a:ext>
                </a:extLst>
              </a:tr>
              <a:tr h="1100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216454"/>
                  </a:ext>
                </a:extLst>
              </a:tr>
              <a:tr h="918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22.Öğretim Üyesi Başına Düşen Başvurulan Proje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915972"/>
                  </a:ext>
                </a:extLst>
              </a:tr>
              <a:tr h="22665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 Yüksekokul Müdürünün her öğretim üyesi ile Eğitim Öğretim yılının başında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67708"/>
                  </a:ext>
                </a:extLst>
              </a:tr>
              <a:tr h="1295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65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72957" y="1274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1A7B1200-A3B4-4655-89DD-A5C083AFA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13720"/>
              </p:ext>
            </p:extLst>
          </p:nvPr>
        </p:nvGraphicFramePr>
        <p:xfrm>
          <a:off x="539552" y="1114927"/>
          <a:ext cx="8147238" cy="4978358"/>
        </p:xfrm>
        <a:graphic>
          <a:graphicData uri="http://schemas.openxmlformats.org/drawingml/2006/table">
            <a:tbl>
              <a:tblPr/>
              <a:tblGrid>
                <a:gridCol w="403240">
                  <a:extLst>
                    <a:ext uri="{9D8B030D-6E8A-4147-A177-3AD203B41FA5}">
                      <a16:colId xmlns:a16="http://schemas.microsoft.com/office/drawing/2014/main" val="1845374080"/>
                    </a:ext>
                  </a:extLst>
                </a:gridCol>
                <a:gridCol w="2354919">
                  <a:extLst>
                    <a:ext uri="{9D8B030D-6E8A-4147-A177-3AD203B41FA5}">
                      <a16:colId xmlns:a16="http://schemas.microsoft.com/office/drawing/2014/main" val="945600503"/>
                    </a:ext>
                  </a:extLst>
                </a:gridCol>
                <a:gridCol w="424745">
                  <a:extLst>
                    <a:ext uri="{9D8B030D-6E8A-4147-A177-3AD203B41FA5}">
                      <a16:colId xmlns:a16="http://schemas.microsoft.com/office/drawing/2014/main" val="3004045773"/>
                    </a:ext>
                  </a:extLst>
                </a:gridCol>
                <a:gridCol w="532276">
                  <a:extLst>
                    <a:ext uri="{9D8B030D-6E8A-4147-A177-3AD203B41FA5}">
                      <a16:colId xmlns:a16="http://schemas.microsoft.com/office/drawing/2014/main" val="3649979639"/>
                    </a:ext>
                  </a:extLst>
                </a:gridCol>
                <a:gridCol w="630846">
                  <a:extLst>
                    <a:ext uri="{9D8B030D-6E8A-4147-A177-3AD203B41FA5}">
                      <a16:colId xmlns:a16="http://schemas.microsoft.com/office/drawing/2014/main" val="3662265003"/>
                    </a:ext>
                  </a:extLst>
                </a:gridCol>
                <a:gridCol w="166672">
                  <a:extLst>
                    <a:ext uri="{9D8B030D-6E8A-4147-A177-3AD203B41FA5}">
                      <a16:colId xmlns:a16="http://schemas.microsoft.com/office/drawing/2014/main" val="419429156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247353992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639693930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047250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074441357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76907353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718242761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825622032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431929165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57841004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13732969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04073069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75644971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422487520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126697632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64384727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27295894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617173449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626138062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64220528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422147483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552898425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178345122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20925650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34741083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43685499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428966311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383268517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882446727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89129765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92266401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401881669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4253127171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089477806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652308910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294489970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9908872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842521785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86706830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538045751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71024101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222018207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1799588942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563457430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333725535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62171874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24771290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82691940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3373056437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4059936248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5624793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610038985"/>
                    </a:ext>
                  </a:extLst>
                </a:gridCol>
                <a:gridCol w="69895">
                  <a:extLst>
                    <a:ext uri="{9D8B030D-6E8A-4147-A177-3AD203B41FA5}">
                      <a16:colId xmlns:a16="http://schemas.microsoft.com/office/drawing/2014/main" val="250510300"/>
                    </a:ext>
                  </a:extLst>
                </a:gridCol>
              </a:tblGrid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 Öğretim Üyesi Başına Düşen Endeksli Yayın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04941"/>
                  </a:ext>
                </a:extLst>
              </a:tr>
              <a:tr h="100761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 Yüksekokul Müdürünün her öğretim üyesi ile Eğitim Öğretim yılının başında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610103"/>
                  </a:ext>
                </a:extLst>
              </a:tr>
              <a:tr h="13866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886375"/>
                  </a:ext>
                </a:extLst>
              </a:tr>
              <a:tr h="100761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 Üniversitenin mevcut yayın teşvik kapsamının genişletilmesine yönelik talepte bulunmak.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İG-FS-KT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Dilekçe/E-posta/Tutanak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265596"/>
                  </a:ext>
                </a:extLst>
              </a:tr>
              <a:tr h="10076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575644"/>
                  </a:ext>
                </a:extLst>
              </a:tr>
              <a:tr h="100761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 Öğretim Üyelerinin Endeksli Yayınlarının Yüksekokul Müdürlüğü Tarafından Dönemlik Online Bülten ile Yayınlanması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Sekreterliği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İG-EK-FS-TK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Bülten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446653"/>
                  </a:ext>
                </a:extLst>
              </a:tr>
              <a:tr h="10076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122303"/>
                  </a:ext>
                </a:extLst>
              </a:tr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24.Öğretim Üyesi Başına Düşen Atıf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74868"/>
                  </a:ext>
                </a:extLst>
              </a:tr>
              <a:tr h="89074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 Öğretim Üyelerinin Endeksli Yayınlarının Müdürlük Tarafından SHMYO Websitesinde Yayınlanması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Sekreterliği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487819"/>
                  </a:ext>
                </a:extLst>
              </a:tr>
              <a:tr h="10076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938518"/>
                  </a:ext>
                </a:extLst>
              </a:tr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 Öğretim Üyesi Başına Düşen Yürütülmekte Olan Araştırma Projesi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53136"/>
                  </a:ext>
                </a:extLst>
              </a:tr>
              <a:tr h="15161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 Yüksekokul Müdürünün her öğretim üyesi ile Eğitim Öğretim yılının başında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423306"/>
                  </a:ext>
                </a:extLst>
              </a:tr>
              <a:tr h="15161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36300"/>
                  </a:ext>
                </a:extLst>
              </a:tr>
              <a:tr h="100761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 Yüksekokul Panosunda Öğretim Üyelerimizin Yürütmekte Olduğu Projelerin Tanıtılması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Sekreterliği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Fotoğraflar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266854"/>
                  </a:ext>
                </a:extLst>
              </a:tr>
              <a:tr h="100761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448720"/>
                  </a:ext>
                </a:extLst>
              </a:tr>
              <a:tr h="1007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 Öğretim Üyesi Başına Düşen Toplam Yayın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143021"/>
                  </a:ext>
                </a:extLst>
              </a:tr>
              <a:tr h="15161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 Yüksekokul Müdürünün her öğretim üyesi ile Eğitim Öğretim yılının başında ve sonunda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 Tutanağı /Değerlendirme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368933"/>
                  </a:ext>
                </a:extLst>
              </a:tr>
              <a:tr h="194258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718541"/>
                  </a:ext>
                </a:extLst>
              </a:tr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 Öğretim Üyesi Başına Düşen Kitap Bölümü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084861"/>
                  </a:ext>
                </a:extLst>
              </a:tr>
              <a:tr h="15161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 Yüksekokul Müdürünün her öğretim üyesi ile Eğitim Öğretim yılının başında ve sonunda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 Tutanağı /Değerlendirme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917114"/>
                  </a:ext>
                </a:extLst>
              </a:tr>
              <a:tr h="217948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490155"/>
                  </a:ext>
                </a:extLst>
              </a:tr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 Ortak Yayın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87173"/>
                  </a:ext>
                </a:extLst>
              </a:tr>
              <a:tr h="15161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 Yüksekokul Müdürünün her öğretim üyesi ile Eğitim Öğretim yılının başında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 Tutanağı /Değerlendirme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08629"/>
                  </a:ext>
                </a:extLst>
              </a:tr>
              <a:tr h="24637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478788"/>
                  </a:ext>
                </a:extLst>
              </a:tr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 Üniversitelerle Yapılan Ortak Proje Sayısı Artış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009147"/>
                  </a:ext>
                </a:extLst>
              </a:tr>
              <a:tr h="15161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 Yüksekokul Müdürünün her öğretim üyesi ile Eğitim Öğretim yılının başında  görüşmesi ve yayın, proje başvurusu, yürütülen proje, atıf ve ders konularını değerlendirmesi ve hedef belirlemesi.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 Tutanağı /Değerlendirme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77298"/>
                  </a:ext>
                </a:extLst>
              </a:tr>
              <a:tr h="241638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49710"/>
                  </a:ext>
                </a:extLst>
              </a:tr>
              <a:tr h="655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30.Online Derslerin Başarı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68503"/>
                  </a:ext>
                </a:extLst>
              </a:tr>
              <a:tr h="8054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da-DK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 Öğrencilere Memnuniyet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Analiz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751632"/>
                  </a:ext>
                </a:extLst>
              </a:tr>
              <a:tr h="8054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382019"/>
                  </a:ext>
                </a:extLst>
              </a:tr>
              <a:tr h="80546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 Anket Sonucunda Bulunan Olumsuzlukların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69748"/>
                  </a:ext>
                </a:extLst>
              </a:tr>
              <a:tr h="8054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793192"/>
                  </a:ext>
                </a:extLst>
              </a:tr>
              <a:tr h="94760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 Memnuniyet anketleri sonuçlarının değerlendirilmesi için bölüm toplantısı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98922"/>
                  </a:ext>
                </a:extLst>
              </a:tr>
              <a:tr h="104236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291002"/>
                  </a:ext>
                </a:extLst>
              </a:tr>
              <a:tr h="151616">
                <a:tc gridSpan="23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NO: SH-FP-0001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REFERANS DOKÜMANLAR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329576"/>
                  </a:ext>
                </a:extLst>
              </a:tr>
              <a:tr h="100761">
                <a:tc gridSpan="56">
                  <a:txBody>
                    <a:bodyPr/>
                    <a:lstStyle/>
                    <a:p>
                      <a:pPr algn="ctr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87458"/>
                  </a:ext>
                </a:extLst>
              </a:tr>
              <a:tr h="196719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TANIMLAMALARI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Rev.Tarihi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Rev.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Hazırlayan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Sistem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171269"/>
                  </a:ext>
                </a:extLst>
              </a:tr>
              <a:tr h="100761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İG:İşgücü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9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gridSpan="1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gridSpan="13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Prof. Dr. İsmail YÜKSEK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gridSpan="16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Bilge ÜNLÜER                                               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008908"/>
                  </a:ext>
                </a:extLst>
              </a:tr>
              <a:tr h="100761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FS:Finansman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032117"/>
                  </a:ext>
                </a:extLst>
              </a:tr>
              <a:tr h="100761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KT:Katılım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475466"/>
                  </a:ext>
                </a:extLst>
              </a:tr>
              <a:tr h="100761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EK:Ekipman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072069"/>
                  </a:ext>
                </a:extLst>
              </a:tr>
              <a:tr h="100761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TK:Teknoloji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478363"/>
                  </a:ext>
                </a:extLst>
              </a:tr>
              <a:tr h="1007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 No: KY-FR-0028 Tarihi:03.05.2018 Değ.No:0 Değ.Tarihi:-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66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4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1475656" y="22551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pic>
        <p:nvPicPr>
          <p:cNvPr id="8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>
            <a:extLst>
              <a:ext uri="{FF2B5EF4-FFF2-40B4-BE49-F238E27FC236}">
                <a16:creationId xmlns:a16="http://schemas.microsoft.com/office/drawing/2014/main" id="{3CF0D569-7225-4420-870F-D1DFCD01D252}"/>
              </a:ext>
            </a:extLst>
          </p:cNvPr>
          <p:cNvSpPr txBox="1"/>
          <p:nvPr/>
        </p:nvSpPr>
        <p:spPr>
          <a:xfrm>
            <a:off x="457200" y="312420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>
            <a:extLst>
              <a:ext uri="{FF2B5EF4-FFF2-40B4-BE49-F238E27FC236}">
                <a16:creationId xmlns:a16="http://schemas.microsoft.com/office/drawing/2014/main" id="{EFCBC5B5-41DC-424A-9ACC-6194F244DC45}"/>
              </a:ext>
            </a:extLst>
          </p:cNvPr>
          <p:cNvSpPr txBox="1"/>
          <p:nvPr/>
        </p:nvSpPr>
        <p:spPr>
          <a:xfrm>
            <a:off x="457200" y="33147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>
            <a:extLst>
              <a:ext uri="{FF2B5EF4-FFF2-40B4-BE49-F238E27FC236}">
                <a16:creationId xmlns:a16="http://schemas.microsoft.com/office/drawing/2014/main" id="{3CF0D569-7225-4420-870F-D1DFCD01D252}"/>
              </a:ext>
            </a:extLst>
          </p:cNvPr>
          <p:cNvSpPr txBox="1"/>
          <p:nvPr/>
        </p:nvSpPr>
        <p:spPr>
          <a:xfrm>
            <a:off x="457200" y="312420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>
            <a:extLst>
              <a:ext uri="{FF2B5EF4-FFF2-40B4-BE49-F238E27FC236}">
                <a16:creationId xmlns:a16="http://schemas.microsoft.com/office/drawing/2014/main" id="{EFCBC5B5-41DC-424A-9ACC-6194F244DC45}"/>
              </a:ext>
            </a:extLst>
          </p:cNvPr>
          <p:cNvSpPr txBox="1"/>
          <p:nvPr/>
        </p:nvSpPr>
        <p:spPr>
          <a:xfrm>
            <a:off x="457200" y="33147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17" name="Tablo 16">
            <a:extLst>
              <a:ext uri="{FF2B5EF4-FFF2-40B4-BE49-F238E27FC236}">
                <a16:creationId xmlns:a16="http://schemas.microsoft.com/office/drawing/2014/main" id="{7ABB8539-11A5-4217-A4AD-7954E4F2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02699"/>
              </p:ext>
            </p:extLst>
          </p:nvPr>
        </p:nvGraphicFramePr>
        <p:xfrm>
          <a:off x="230833" y="906980"/>
          <a:ext cx="8805663" cy="5681243"/>
        </p:xfrm>
        <a:graphic>
          <a:graphicData uri="http://schemas.openxmlformats.org/drawingml/2006/table">
            <a:tbl>
              <a:tblPr/>
              <a:tblGrid>
                <a:gridCol w="1100807">
                  <a:extLst>
                    <a:ext uri="{9D8B030D-6E8A-4147-A177-3AD203B41FA5}">
                      <a16:colId xmlns:a16="http://schemas.microsoft.com/office/drawing/2014/main" val="3338337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0565918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6273285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40391416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84924579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98660119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63207984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49353066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3083267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92193294"/>
                    </a:ext>
                  </a:extLst>
                </a:gridCol>
                <a:gridCol w="1242990">
                  <a:extLst>
                    <a:ext uri="{9D8B030D-6E8A-4147-A177-3AD203B41FA5}">
                      <a16:colId xmlns:a16="http://schemas.microsoft.com/office/drawing/2014/main" val="1448859085"/>
                    </a:ext>
                  </a:extLst>
                </a:gridCol>
                <a:gridCol w="306492">
                  <a:extLst>
                    <a:ext uri="{9D8B030D-6E8A-4147-A177-3AD203B41FA5}">
                      <a16:colId xmlns:a16="http://schemas.microsoft.com/office/drawing/2014/main" val="1312044772"/>
                    </a:ext>
                  </a:extLst>
                </a:gridCol>
                <a:gridCol w="306492">
                  <a:extLst>
                    <a:ext uri="{9D8B030D-6E8A-4147-A177-3AD203B41FA5}">
                      <a16:colId xmlns:a16="http://schemas.microsoft.com/office/drawing/2014/main" val="574021476"/>
                    </a:ext>
                  </a:extLst>
                </a:gridCol>
                <a:gridCol w="306492">
                  <a:extLst>
                    <a:ext uri="{9D8B030D-6E8A-4147-A177-3AD203B41FA5}">
                      <a16:colId xmlns:a16="http://schemas.microsoft.com/office/drawing/2014/main" val="3319223274"/>
                    </a:ext>
                  </a:extLst>
                </a:gridCol>
                <a:gridCol w="429822">
                  <a:extLst>
                    <a:ext uri="{9D8B030D-6E8A-4147-A177-3AD203B41FA5}">
                      <a16:colId xmlns:a16="http://schemas.microsoft.com/office/drawing/2014/main" val="3016101587"/>
                    </a:ext>
                  </a:extLst>
                </a:gridCol>
              </a:tblGrid>
              <a:tr h="140311">
                <a:tc rowSpan="5" gridSpan="10">
                  <a:txBody>
                    <a:bodyPr/>
                    <a:lstStyle/>
                    <a:p>
                      <a:pPr algn="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SAĞLIK HİZMETLERİ MESLEK YÜKSEKOKULU RİSK ANALİZİ FORMU</a:t>
                      </a:r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83805"/>
                  </a:ext>
                </a:extLst>
              </a:tr>
              <a:tr h="140311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83463"/>
                  </a:ext>
                </a:extLst>
              </a:tr>
              <a:tr h="140311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345018"/>
                  </a:ext>
                </a:extLst>
              </a:tr>
              <a:tr h="140311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17966"/>
                  </a:ext>
                </a:extLst>
              </a:tr>
              <a:tr h="140311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132307"/>
                  </a:ext>
                </a:extLst>
              </a:tr>
              <a:tr h="112101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603371"/>
                  </a:ext>
                </a:extLst>
              </a:tr>
              <a:tr h="4484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7492"/>
                  </a:ext>
                </a:extLst>
              </a:tr>
              <a:tr h="14573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Z-1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Bünyesindeki programların yeni açılmış olması olması nedeniyle tecrübe eksikliği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 zamanda yapılması gereken işlerin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SHMYO'nun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yapılanmasının yeni oluşu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amirin yönlendirmeleri ve işe giriş sürecinde oryantasyon ve eğitimler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Deneyimli yöneticiler ve ilgili birimlerden destek alınmasının sağlanması ve hizmet içi eğitimler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Sağlık Hizmetleri Meslek Yüksekokulu Müdürlüğü             TT : 31 Aralık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Sağlık Hizmetleri Meslek Yüksekokulu Müdürlüğü akademik ve idari konularda akademik personeli ilgili süreçler hakkında bilgilendirmiştir. SHMYO akademik personeli Rektörlük tarafından organize edilen UBS, LMS, Kalite süreci ve MS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Teams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eğtimlerine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katılım sağlamıştır.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KYS'nin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entegrasyonu sağlanarak işleyiş daha hızlı hale getirilmiştir.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57637"/>
                  </a:ext>
                </a:extLst>
              </a:tr>
              <a:tr h="7216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Z-2 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 Yüksekokul olmasından dolayı kurumsallaşma sürecinin devam ediyor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İdari ve akademik iş yükünün fazlalığı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SHMYO'nun yapılanmasının yeni oluşu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SHMYO Müdürünün yönlendirmesi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53171"/>
                  </a:ext>
                </a:extLst>
              </a:tr>
              <a:tr h="8218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T-1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Uzaktan eğitim nedeniyle yaşanabilecek olası olumsuzluklar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Sınavların uzaktan yapılmasına bağlı olarak ölçme-değerlendirmenin objektif yapılamaması, uygulamaya dayalı derslerin uygulamalarının yapılamaması ve buna bağlı olarak öğrencilerin eksik bilgi ve beceri ile mezun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Küresel Pandemi koşulları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Uzaktan eğitim faaliyetleri ve LMS altyapısı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321394"/>
                  </a:ext>
                </a:extLst>
              </a:tr>
              <a:tr h="9955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T-2 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ilgili mevzuatlara (duyuru/yönetmelik/yönerge) ve ihtiyacı olan ilgili birimlerce duyurulan bilgilere karşı ilgisizliği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 ve emek kaybı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idari süreç konusunda </a:t>
                      </a:r>
                      <a:b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yeterli bilgiye sahip olmayışı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Öğrenciye </a:t>
                      </a:r>
                      <a:b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Oryantasyon </a:t>
                      </a:r>
                      <a:b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Öğrencilere kayıt sürecinde ve/veya ders dönemi başlangıcında idari ve akademik süreçler hakkında ayrıntılı bilgi verilmesi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Sağlık Hizmetleri Meslek Yüksekokulu Müdürlüğü             TT : 31 Aralık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2020-2021 eğitim öğretim yılı güz döneminde öğrencilere ders başlangıcında bilgiledirme yapılmıştır. Ayrıca e-posta yoluyla da periyodik olarak ilgili konularda bilgilendirme yapılmıştır.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20283"/>
                  </a:ext>
                </a:extLst>
              </a:tr>
            </a:tbl>
          </a:graphicData>
        </a:graphic>
      </p:graphicFrame>
      <p:sp>
        <p:nvSpPr>
          <p:cNvPr id="18" name="143 Metin kutusu">
            <a:extLst>
              <a:ext uri="{FF2B5EF4-FFF2-40B4-BE49-F238E27FC236}">
                <a16:creationId xmlns:a16="http://schemas.microsoft.com/office/drawing/2014/main" id="{3CF0D569-7225-4420-870F-D1DFCD01D252}"/>
              </a:ext>
            </a:extLst>
          </p:cNvPr>
          <p:cNvSpPr txBox="1"/>
          <p:nvPr/>
        </p:nvSpPr>
        <p:spPr>
          <a:xfrm>
            <a:off x="457200" y="312420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43 Metin kutusu">
            <a:extLst>
              <a:ext uri="{FF2B5EF4-FFF2-40B4-BE49-F238E27FC236}">
                <a16:creationId xmlns:a16="http://schemas.microsoft.com/office/drawing/2014/main" id="{EFCBC5B5-41DC-424A-9ACC-6194F244DC45}"/>
              </a:ext>
            </a:extLst>
          </p:cNvPr>
          <p:cNvSpPr txBox="1"/>
          <p:nvPr/>
        </p:nvSpPr>
        <p:spPr>
          <a:xfrm>
            <a:off x="457200" y="33147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20" name="Resim 19">
            <a:extLst>
              <a:ext uri="{FF2B5EF4-FFF2-40B4-BE49-F238E27FC236}">
                <a16:creationId xmlns:a16="http://schemas.microsoft.com/office/drawing/2014/main" id="{F257000A-4EAD-4D56-A412-E4BAA846A9E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5662" y="973866"/>
            <a:ext cx="1944219" cy="53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7" name="Metin kutusu 4"/>
          <p:cNvSpPr txBox="1"/>
          <p:nvPr/>
        </p:nvSpPr>
        <p:spPr>
          <a:xfrm>
            <a:off x="1440880" y="2362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</a:p>
        </p:txBody>
      </p:sp>
      <p:pic>
        <p:nvPicPr>
          <p:cNvPr id="8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728EF369-0CE2-402C-9113-5A69DC88F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35571"/>
              </p:ext>
            </p:extLst>
          </p:nvPr>
        </p:nvGraphicFramePr>
        <p:xfrm>
          <a:off x="277948" y="1073050"/>
          <a:ext cx="8686168" cy="5596310"/>
        </p:xfrm>
        <a:graphic>
          <a:graphicData uri="http://schemas.openxmlformats.org/drawingml/2006/table">
            <a:tbl>
              <a:tblPr/>
              <a:tblGrid>
                <a:gridCol w="1154546">
                  <a:extLst>
                    <a:ext uri="{9D8B030D-6E8A-4147-A177-3AD203B41FA5}">
                      <a16:colId xmlns:a16="http://schemas.microsoft.com/office/drawing/2014/main" val="784872847"/>
                    </a:ext>
                  </a:extLst>
                </a:gridCol>
                <a:gridCol w="1316207">
                  <a:extLst>
                    <a:ext uri="{9D8B030D-6E8A-4147-A177-3AD203B41FA5}">
                      <a16:colId xmlns:a16="http://schemas.microsoft.com/office/drawing/2014/main" val="1057112181"/>
                    </a:ext>
                  </a:extLst>
                </a:gridCol>
                <a:gridCol w="365613">
                  <a:extLst>
                    <a:ext uri="{9D8B030D-6E8A-4147-A177-3AD203B41FA5}">
                      <a16:colId xmlns:a16="http://schemas.microsoft.com/office/drawing/2014/main" val="4216589137"/>
                    </a:ext>
                  </a:extLst>
                </a:gridCol>
                <a:gridCol w="584980">
                  <a:extLst>
                    <a:ext uri="{9D8B030D-6E8A-4147-A177-3AD203B41FA5}">
                      <a16:colId xmlns:a16="http://schemas.microsoft.com/office/drawing/2014/main" val="3297804901"/>
                    </a:ext>
                  </a:extLst>
                </a:gridCol>
                <a:gridCol w="424268">
                  <a:extLst>
                    <a:ext uri="{9D8B030D-6E8A-4147-A177-3AD203B41FA5}">
                      <a16:colId xmlns:a16="http://schemas.microsoft.com/office/drawing/2014/main" val="3003424303"/>
                    </a:ext>
                  </a:extLst>
                </a:gridCol>
                <a:gridCol w="745693">
                  <a:extLst>
                    <a:ext uri="{9D8B030D-6E8A-4147-A177-3AD203B41FA5}">
                      <a16:colId xmlns:a16="http://schemas.microsoft.com/office/drawing/2014/main" val="3248603037"/>
                    </a:ext>
                  </a:extLst>
                </a:gridCol>
                <a:gridCol w="142247">
                  <a:extLst>
                    <a:ext uri="{9D8B030D-6E8A-4147-A177-3AD203B41FA5}">
                      <a16:colId xmlns:a16="http://schemas.microsoft.com/office/drawing/2014/main" val="2324762181"/>
                    </a:ext>
                  </a:extLst>
                </a:gridCol>
                <a:gridCol w="306627">
                  <a:extLst>
                    <a:ext uri="{9D8B030D-6E8A-4147-A177-3AD203B41FA5}">
                      <a16:colId xmlns:a16="http://schemas.microsoft.com/office/drawing/2014/main" val="784093665"/>
                    </a:ext>
                  </a:extLst>
                </a:gridCol>
                <a:gridCol w="819270">
                  <a:extLst>
                    <a:ext uri="{9D8B030D-6E8A-4147-A177-3AD203B41FA5}">
                      <a16:colId xmlns:a16="http://schemas.microsoft.com/office/drawing/2014/main" val="2256357342"/>
                    </a:ext>
                  </a:extLst>
                </a:gridCol>
                <a:gridCol w="885387">
                  <a:extLst>
                    <a:ext uri="{9D8B030D-6E8A-4147-A177-3AD203B41FA5}">
                      <a16:colId xmlns:a16="http://schemas.microsoft.com/office/drawing/2014/main" val="2540599392"/>
                    </a:ext>
                  </a:extLst>
                </a:gridCol>
                <a:gridCol w="1006808">
                  <a:extLst>
                    <a:ext uri="{9D8B030D-6E8A-4147-A177-3AD203B41FA5}">
                      <a16:colId xmlns:a16="http://schemas.microsoft.com/office/drawing/2014/main" val="2395748922"/>
                    </a:ext>
                  </a:extLst>
                </a:gridCol>
                <a:gridCol w="215745">
                  <a:extLst>
                    <a:ext uri="{9D8B030D-6E8A-4147-A177-3AD203B41FA5}">
                      <a16:colId xmlns:a16="http://schemas.microsoft.com/office/drawing/2014/main" val="2134424679"/>
                    </a:ext>
                  </a:extLst>
                </a:gridCol>
                <a:gridCol w="105523">
                  <a:extLst>
                    <a:ext uri="{9D8B030D-6E8A-4147-A177-3AD203B41FA5}">
                      <a16:colId xmlns:a16="http://schemas.microsoft.com/office/drawing/2014/main" val="1299238590"/>
                    </a:ext>
                  </a:extLst>
                </a:gridCol>
                <a:gridCol w="182136">
                  <a:extLst>
                    <a:ext uri="{9D8B030D-6E8A-4147-A177-3AD203B41FA5}">
                      <a16:colId xmlns:a16="http://schemas.microsoft.com/office/drawing/2014/main" val="2455220805"/>
                    </a:ext>
                  </a:extLst>
                </a:gridCol>
                <a:gridCol w="124491">
                  <a:extLst>
                    <a:ext uri="{9D8B030D-6E8A-4147-A177-3AD203B41FA5}">
                      <a16:colId xmlns:a16="http://schemas.microsoft.com/office/drawing/2014/main" val="2810689759"/>
                    </a:ext>
                  </a:extLst>
                </a:gridCol>
                <a:gridCol w="306627">
                  <a:extLst>
                    <a:ext uri="{9D8B030D-6E8A-4147-A177-3AD203B41FA5}">
                      <a16:colId xmlns:a16="http://schemas.microsoft.com/office/drawing/2014/main" val="3807230876"/>
                    </a:ext>
                  </a:extLst>
                </a:gridCol>
              </a:tblGrid>
              <a:tr h="195710">
                <a:tc rowSpan="5" gridSpan="10"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SAĞLIK HİZMETLERİ MESLEK YÜKSEKOKULU RİSK ANALİZİ FORMU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81951"/>
                  </a:ext>
                </a:extLst>
              </a:tr>
              <a:tr h="153515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28058"/>
                  </a:ext>
                </a:extLst>
              </a:tr>
              <a:tr h="153515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53155"/>
                  </a:ext>
                </a:extLst>
              </a:tr>
              <a:tr h="153515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96516"/>
                  </a:ext>
                </a:extLst>
              </a:tr>
              <a:tr h="153515">
                <a:tc gridSpan="10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17298"/>
                  </a:ext>
                </a:extLst>
              </a:tr>
              <a:tr h="122812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32923"/>
                  </a:ext>
                </a:extLst>
              </a:tr>
              <a:tr h="7772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13186"/>
                  </a:ext>
                </a:extLst>
              </a:tr>
              <a:tr h="5844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T-3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Ülkedeki olumsuz ekonomik koşullardan dolayı öğrenci kaybı yaşanma ihtimali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Potansiyel öğrenci sayısının azalması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Ekonomide yaşanan sıkıntılar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Burs imkanları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45729"/>
                  </a:ext>
                </a:extLst>
              </a:tr>
              <a:tr h="1461243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T-4 / F-12 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Bazı öğrencilerin yönlendirme yetersizliği ve araştırma eksikliği nedeniyle bilinçsiz yapılan program tercihleri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verimliliğinin ve öğrenci motivasyonunun istenilen seviyede olmayışı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Öğrencinin adaptasyon sürecinin uzaması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Öğrencilere ders başlangıcında program ile ilgili bilgiledirme yapılması ve e-posta yoluyla da periyodik olarak ilgili konularda bilgilendirme e-postaları gönderilmesi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09465"/>
                  </a:ext>
                </a:extLst>
              </a:tr>
              <a:tr h="18407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Laboratuvarların ve cihazların kullanılması esnasında meydana gelebilecek olumsuzluklar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Kullanacı hataları sonucunda çıkabilecek arızalar ve laboratuvar derslerinin işlenemesi esnasında yaşanabilecek eksiklikler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Laboratuvarlar cihazlar için kullanım talimatlarının bulunmaması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amirin yönlendirmeleri ve Eğitimler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Akademik personele cihaz ve ekipmanlar hakkında eğitimler verilmesi ve cihazların kullanım kılavuzlarının oluşturulması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Sağlık Hizmetleri Meslek Yüksekokulu Müdürlüğü             TT : 30 Eylül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Fizyoterapi öğretim </a:t>
                      </a:r>
                      <a:r>
                        <a:rPr lang="tr-T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üyeleri/görevlileri 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 tedarikçi firma tarafından cihaz kullanımı eğitimi gerçekleştirilmiştir.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Pandemi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nedeniyle diğer eğitimler aksamıştır fakat Eylül 2021 tarihine kadar eğitimler gerçekleştirilecek ve cihaz kullanım talimatnameleri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hazırlanancaktır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994295"/>
                  </a:ext>
                </a:extLst>
              </a:tr>
            </a:tbl>
          </a:graphicData>
        </a:graphic>
      </p:graphicFrame>
      <p:sp>
        <p:nvSpPr>
          <p:cNvPr id="14" name="143 Metin kutusu">
            <a:extLst>
              <a:ext uri="{FF2B5EF4-FFF2-40B4-BE49-F238E27FC236}">
                <a16:creationId xmlns:a16="http://schemas.microsoft.com/office/drawing/2014/main" id="{3CF0D569-7225-4420-870F-D1DFCD01D252}"/>
              </a:ext>
            </a:extLst>
          </p:cNvPr>
          <p:cNvSpPr txBox="1"/>
          <p:nvPr/>
        </p:nvSpPr>
        <p:spPr>
          <a:xfrm>
            <a:off x="1285875" y="26066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>
            <a:extLst>
              <a:ext uri="{FF2B5EF4-FFF2-40B4-BE49-F238E27FC236}">
                <a16:creationId xmlns:a16="http://schemas.microsoft.com/office/drawing/2014/main" id="{EFCBC5B5-41DC-424A-9ACC-6194F244DC45}"/>
              </a:ext>
            </a:extLst>
          </p:cNvPr>
          <p:cNvSpPr txBox="1"/>
          <p:nvPr/>
        </p:nvSpPr>
        <p:spPr>
          <a:xfrm>
            <a:off x="1285875" y="2797175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F257000A-4EAD-4D56-A412-E4BAA846A9E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7948" y="1086980"/>
            <a:ext cx="2015854" cy="6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95307" y="803389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id="{05C19F93-51D3-4D2F-858F-A964CEDAD598}"/>
              </a:ext>
            </a:extLst>
          </p:cNvPr>
          <p:cNvSpPr/>
          <p:nvPr/>
        </p:nvSpPr>
        <p:spPr>
          <a:xfrm>
            <a:off x="899592" y="2900329"/>
            <a:ext cx="8003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/>
              <a:t>2020 yılında anket uygulamamız olmamıştır.</a:t>
            </a:r>
          </a:p>
        </p:txBody>
      </p:sp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1904" y="2740175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2020 yılı iç denetiminde sürecimize yönelik düzenleyici faaliyetimiz bulunmamaktadır.</a:t>
            </a: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419" y="3039151"/>
            <a:ext cx="80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Sürecimizle ilgili  şikayet gelmemiştir.</a:t>
            </a:r>
          </a:p>
        </p:txBody>
      </p:sp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1681" y="15024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72476"/>
            <a:ext cx="2736304" cy="576064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5952428" y="781019"/>
            <a:ext cx="268892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*</a:t>
            </a:r>
            <a:r>
              <a:rPr lang="en-US" sz="1600" dirty="0"/>
              <a:t>KYS </a:t>
            </a:r>
            <a:r>
              <a:rPr lang="en-US" sz="1600" dirty="0" err="1"/>
              <a:t>İç</a:t>
            </a:r>
            <a:r>
              <a:rPr lang="en-US" sz="1600" dirty="0"/>
              <a:t> </a:t>
            </a:r>
            <a:r>
              <a:rPr lang="en-US" sz="1600" dirty="0" err="1"/>
              <a:t>Denetim</a:t>
            </a:r>
            <a:r>
              <a:rPr lang="en-US" sz="1600" dirty="0"/>
              <a:t> </a:t>
            </a:r>
            <a:r>
              <a:rPr lang="en-US" sz="1600" dirty="0" err="1"/>
              <a:t>Puanı</a:t>
            </a:r>
            <a:r>
              <a:rPr lang="en-US" sz="1600" dirty="0"/>
              <a:t>: </a:t>
            </a:r>
            <a:r>
              <a:rPr lang="en-US" sz="1600" b="1" dirty="0"/>
              <a:t>%</a:t>
            </a:r>
            <a:r>
              <a:rPr lang="tr-TR" sz="1600" b="1" dirty="0"/>
              <a:t>92</a:t>
            </a:r>
            <a:endParaRPr lang="en-US" sz="1600" b="1" dirty="0"/>
          </a:p>
        </p:txBody>
      </p:sp>
      <p:graphicFrame>
        <p:nvGraphicFramePr>
          <p:cNvPr id="73" name="Tablo 72">
            <a:extLst>
              <a:ext uri="{FF2B5EF4-FFF2-40B4-BE49-F238E27FC236}">
                <a16:creationId xmlns:a16="http://schemas.microsoft.com/office/drawing/2014/main" id="{2EFEA2D2-4E53-42B9-9422-AEDCF870B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28817"/>
              </p:ext>
            </p:extLst>
          </p:nvPr>
        </p:nvGraphicFramePr>
        <p:xfrm>
          <a:off x="683570" y="844887"/>
          <a:ext cx="7992887" cy="5752465"/>
        </p:xfrm>
        <a:graphic>
          <a:graphicData uri="http://schemas.openxmlformats.org/drawingml/2006/table">
            <a:tbl>
              <a:tblPr/>
              <a:tblGrid>
                <a:gridCol w="1054008">
                  <a:extLst>
                    <a:ext uri="{9D8B030D-6E8A-4147-A177-3AD203B41FA5}">
                      <a16:colId xmlns:a16="http://schemas.microsoft.com/office/drawing/2014/main" val="3817346157"/>
                    </a:ext>
                  </a:extLst>
                </a:gridCol>
                <a:gridCol w="794323">
                  <a:extLst>
                    <a:ext uri="{9D8B030D-6E8A-4147-A177-3AD203B41FA5}">
                      <a16:colId xmlns:a16="http://schemas.microsoft.com/office/drawing/2014/main" val="3963194360"/>
                    </a:ext>
                  </a:extLst>
                </a:gridCol>
                <a:gridCol w="950896">
                  <a:extLst>
                    <a:ext uri="{9D8B030D-6E8A-4147-A177-3AD203B41FA5}">
                      <a16:colId xmlns:a16="http://schemas.microsoft.com/office/drawing/2014/main" val="1457671710"/>
                    </a:ext>
                  </a:extLst>
                </a:gridCol>
                <a:gridCol w="824874">
                  <a:extLst>
                    <a:ext uri="{9D8B030D-6E8A-4147-A177-3AD203B41FA5}">
                      <a16:colId xmlns:a16="http://schemas.microsoft.com/office/drawing/2014/main" val="3039630562"/>
                    </a:ext>
                  </a:extLst>
                </a:gridCol>
                <a:gridCol w="672121">
                  <a:extLst>
                    <a:ext uri="{9D8B030D-6E8A-4147-A177-3AD203B41FA5}">
                      <a16:colId xmlns:a16="http://schemas.microsoft.com/office/drawing/2014/main" val="3155144321"/>
                    </a:ext>
                  </a:extLst>
                </a:gridCol>
                <a:gridCol w="840149">
                  <a:extLst>
                    <a:ext uri="{9D8B030D-6E8A-4147-A177-3AD203B41FA5}">
                      <a16:colId xmlns:a16="http://schemas.microsoft.com/office/drawing/2014/main" val="1088124817"/>
                    </a:ext>
                  </a:extLst>
                </a:gridCol>
                <a:gridCol w="672121">
                  <a:extLst>
                    <a:ext uri="{9D8B030D-6E8A-4147-A177-3AD203B41FA5}">
                      <a16:colId xmlns:a16="http://schemas.microsoft.com/office/drawing/2014/main" val="4114474688"/>
                    </a:ext>
                  </a:extLst>
                </a:gridCol>
                <a:gridCol w="626295">
                  <a:extLst>
                    <a:ext uri="{9D8B030D-6E8A-4147-A177-3AD203B41FA5}">
                      <a16:colId xmlns:a16="http://schemas.microsoft.com/office/drawing/2014/main" val="1369901727"/>
                    </a:ext>
                  </a:extLst>
                </a:gridCol>
                <a:gridCol w="305510">
                  <a:extLst>
                    <a:ext uri="{9D8B030D-6E8A-4147-A177-3AD203B41FA5}">
                      <a16:colId xmlns:a16="http://schemas.microsoft.com/office/drawing/2014/main" val="632522530"/>
                    </a:ext>
                  </a:extLst>
                </a:gridCol>
                <a:gridCol w="672121">
                  <a:extLst>
                    <a:ext uri="{9D8B030D-6E8A-4147-A177-3AD203B41FA5}">
                      <a16:colId xmlns:a16="http://schemas.microsoft.com/office/drawing/2014/main" val="2111507118"/>
                    </a:ext>
                  </a:extLst>
                </a:gridCol>
                <a:gridCol w="580469">
                  <a:extLst>
                    <a:ext uri="{9D8B030D-6E8A-4147-A177-3AD203B41FA5}">
                      <a16:colId xmlns:a16="http://schemas.microsoft.com/office/drawing/2014/main" val="3603657189"/>
                    </a:ext>
                  </a:extLst>
                </a:gridCol>
              </a:tblGrid>
              <a:tr h="133625"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236629"/>
                  </a:ext>
                </a:extLst>
              </a:tr>
              <a:tr h="17779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22271"/>
                  </a:ext>
                </a:extLst>
              </a:tr>
              <a:tr h="1336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05301"/>
                  </a:ext>
                </a:extLst>
              </a:tr>
              <a:tr h="32873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Prof.Dr.Eşref DEMİR, Dr.Öğr.Üyesi Filiz ÖZCAN, Dr.Öğr.Üyesi Bekir KABASAKAL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632893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856124"/>
                  </a:ext>
                </a:extLst>
              </a:tr>
              <a:tr h="13362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</a:t>
                      </a:r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LLLL</a:t>
                      </a:r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18201"/>
                  </a:ext>
                </a:extLst>
              </a:tr>
              <a:tr h="2672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056070"/>
                  </a:ext>
                </a:extLst>
              </a:tr>
              <a:tr h="3114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023943"/>
                  </a:ext>
                </a:extLst>
              </a:tr>
              <a:tr h="13362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9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36489"/>
                  </a:ext>
                </a:extLst>
              </a:tr>
              <a:tr h="13362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</a:t>
                      </a:r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KKKK</a:t>
                      </a:r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91145"/>
                  </a:ext>
                </a:extLst>
              </a:tr>
              <a:tr h="2672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ISO 9001/10002 Madde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842703"/>
                  </a:ext>
                </a:extLst>
              </a:tr>
              <a:tr h="19446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G7 ve G11 maddesinin güçlü yönden fırsatlara çekilmesi önerilmiştir.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687186"/>
                  </a:ext>
                </a:extLst>
              </a:tr>
              <a:tr h="1805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YÖKAK ve Bağımsız Denetleme Kurumunun paydaş analizine eklenmesi önerilmiştir.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31661"/>
                  </a:ext>
                </a:extLst>
              </a:tr>
              <a:tr h="14816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4.4/6.1.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şemasında 18 adet görev tanımı bulunmaktadır ancak görev tanımı dosyasında 19 adet görev tanımı bulunmaktadır.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272781"/>
                  </a:ext>
                </a:extLst>
              </a:tr>
              <a:tr h="14816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analizinde yer alan zayıf yönler ve tehditler harici riskler, risk analizinde ele alınmamıştır.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21205"/>
                  </a:ext>
                </a:extLst>
              </a:tr>
              <a:tr h="1852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Fırsat yaratan risk belirlenmemiştir. Belirlenmesi ve eklenmesi önerilmiştir.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712234"/>
                  </a:ext>
                </a:extLst>
              </a:tr>
              <a:tr h="2672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6.2.1. (9.1.-9.1.1./8.1.)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SPİK Karnesinde veri girişi bulunması gerektiği bildirilmiştir.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637995"/>
                  </a:ext>
                </a:extLst>
              </a:tr>
              <a:tr h="1784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6.2.2./6.3.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KFP'de yer alan 30. maddenin alt madddesi olması bulunmamaktadır.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83298"/>
                  </a:ext>
                </a:extLst>
              </a:tr>
              <a:tr h="1784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SH-FR-0004 Genel dilekçenin web sayfasına konulması önerilmiştir.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664347"/>
                  </a:ext>
                </a:extLst>
              </a:tr>
              <a:tr h="1784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Çelik dolap bulunmamaktadır.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075076"/>
                  </a:ext>
                </a:extLst>
              </a:tr>
              <a:tr h="178413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Laboratuvarlar bulunmaktadır. Cihazlar için çalıştırma talimatı bulunmamaktadır. Hazırlanması gerektiği bildirilmiştir.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166196"/>
                  </a:ext>
                </a:extLst>
              </a:tr>
              <a:tr h="13362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</a:t>
                      </a:r>
                      <a:r>
                        <a:rPr lang="tr-TR" sz="900" b="1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JJJJ</a:t>
                      </a:r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67988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007626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951079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7837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74153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278837"/>
                  </a:ext>
                </a:extLst>
              </a:tr>
              <a:tr h="133625"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818884"/>
                  </a:ext>
                </a:extLst>
              </a:tr>
              <a:tr h="1336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259767"/>
                  </a:ext>
                </a:extLst>
              </a:tr>
              <a:tr h="1552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Fatih 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620602"/>
                  </a:ext>
                </a:extLst>
              </a:tr>
              <a:tr h="1552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Emel ÇOLAK YILDIZ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42648"/>
                  </a:ext>
                </a:extLst>
              </a:tr>
              <a:tr h="1552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Prof.Dr.Eşref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23.12.2020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60089"/>
                  </a:ext>
                </a:extLst>
              </a:tr>
              <a:tr h="15526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 No:KY-FR-0030 Yayın Tarihi:03.05.2018 Değ.Tarihi:-Değ.No:0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954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sp>
        <p:nvSpPr>
          <p:cNvPr id="14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pic>
        <p:nvPicPr>
          <p:cNvPr id="15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342317"/>
              </p:ext>
            </p:extLst>
          </p:nvPr>
        </p:nvGraphicFramePr>
        <p:xfrm>
          <a:off x="1835697" y="774483"/>
          <a:ext cx="5616623" cy="5970924"/>
        </p:xfrm>
        <a:graphic>
          <a:graphicData uri="http://schemas.openxmlformats.org/drawingml/2006/table">
            <a:tbl>
              <a:tblPr/>
              <a:tblGrid>
                <a:gridCol w="1098084">
                  <a:extLst>
                    <a:ext uri="{9D8B030D-6E8A-4147-A177-3AD203B41FA5}">
                      <a16:colId xmlns:a16="http://schemas.microsoft.com/office/drawing/2014/main" val="1170208414"/>
                    </a:ext>
                  </a:extLst>
                </a:gridCol>
                <a:gridCol w="757297">
                  <a:extLst>
                    <a:ext uri="{9D8B030D-6E8A-4147-A177-3AD203B41FA5}">
                      <a16:colId xmlns:a16="http://schemas.microsoft.com/office/drawing/2014/main" val="2406348641"/>
                    </a:ext>
                  </a:extLst>
                </a:gridCol>
                <a:gridCol w="429135">
                  <a:extLst>
                    <a:ext uri="{9D8B030D-6E8A-4147-A177-3AD203B41FA5}">
                      <a16:colId xmlns:a16="http://schemas.microsoft.com/office/drawing/2014/main" val="1663730225"/>
                    </a:ext>
                  </a:extLst>
                </a:gridCol>
                <a:gridCol w="719432">
                  <a:extLst>
                    <a:ext uri="{9D8B030D-6E8A-4147-A177-3AD203B41FA5}">
                      <a16:colId xmlns:a16="http://schemas.microsoft.com/office/drawing/2014/main" val="1225790875"/>
                    </a:ext>
                  </a:extLst>
                </a:gridCol>
                <a:gridCol w="744674">
                  <a:extLst>
                    <a:ext uri="{9D8B030D-6E8A-4147-A177-3AD203B41FA5}">
                      <a16:colId xmlns:a16="http://schemas.microsoft.com/office/drawing/2014/main" val="1064726865"/>
                    </a:ext>
                  </a:extLst>
                </a:gridCol>
                <a:gridCol w="473312">
                  <a:extLst>
                    <a:ext uri="{9D8B030D-6E8A-4147-A177-3AD203B41FA5}">
                      <a16:colId xmlns:a16="http://schemas.microsoft.com/office/drawing/2014/main" val="169376328"/>
                    </a:ext>
                  </a:extLst>
                </a:gridCol>
                <a:gridCol w="574285">
                  <a:extLst>
                    <a:ext uri="{9D8B030D-6E8A-4147-A177-3AD203B41FA5}">
                      <a16:colId xmlns:a16="http://schemas.microsoft.com/office/drawing/2014/main" val="3101221057"/>
                    </a:ext>
                  </a:extLst>
                </a:gridCol>
                <a:gridCol w="410202">
                  <a:extLst>
                    <a:ext uri="{9D8B030D-6E8A-4147-A177-3AD203B41FA5}">
                      <a16:colId xmlns:a16="http://schemas.microsoft.com/office/drawing/2014/main" val="2542942885"/>
                    </a:ext>
                  </a:extLst>
                </a:gridCol>
                <a:gridCol w="410202">
                  <a:extLst>
                    <a:ext uri="{9D8B030D-6E8A-4147-A177-3AD203B41FA5}">
                      <a16:colId xmlns:a16="http://schemas.microsoft.com/office/drawing/2014/main" val="2635234413"/>
                    </a:ext>
                  </a:extLst>
                </a:gridCol>
              </a:tblGrid>
              <a:tr h="144681"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173210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989552"/>
                  </a:ext>
                </a:extLst>
              </a:tr>
              <a:tr h="18085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:25.01.2021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380284"/>
                  </a:ext>
                </a:extLst>
              </a:tr>
              <a:tr h="19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:Sağlık Hizmetleri Meslek Yüksek Okulu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443974"/>
                  </a:ext>
                </a:extLst>
              </a:tr>
              <a:tr h="9308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:Prof. Dr. Eşref DEMİR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23961"/>
                  </a:ext>
                </a:extLst>
              </a:tr>
              <a:tr h="3106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:SH-SW-0001 SWOT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442538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741952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SH-SW-0001;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347639"/>
                  </a:ext>
                </a:extLst>
              </a:tr>
              <a:tr h="175100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Analizinde güncelleme yapılmıştır.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718380"/>
                  </a:ext>
                </a:extLst>
              </a:tr>
              <a:tr h="10655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56844"/>
                  </a:ext>
                </a:extLst>
              </a:tr>
              <a:tr h="14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098439"/>
                  </a:ext>
                </a:extLst>
              </a:tr>
              <a:tr h="366307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SH-SW-0001 SWOT analizinde; Güçlü Yönlerde yer alan G7 ve G11 maddesinin Fırsatlara kısmına çekilmiş ve fırsat yaratan bir risk (T-4/F-12) SWOT analizine eklenmiştir.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90132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897147"/>
                  </a:ext>
                </a:extLst>
              </a:tr>
              <a:tr h="904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023807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432867"/>
                  </a:ext>
                </a:extLst>
              </a:tr>
              <a:tr h="27127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SWOT Analizinin güncellemesi ile sürdürülebilirliği ve yenilikçiliğine katkı sağlanması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60444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584541"/>
                  </a:ext>
                </a:extLst>
              </a:tr>
              <a:tr h="904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64166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366684"/>
                  </a:ext>
                </a:extLst>
              </a:tr>
              <a:tr h="904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negatif etkisi bulunmamaktadır.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456729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965912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701959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851788"/>
                  </a:ext>
                </a:extLst>
              </a:tr>
              <a:tr h="904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954883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934384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894686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61252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61847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174917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30036"/>
                  </a:ext>
                </a:extLst>
              </a:tr>
              <a:tr h="1704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201737"/>
                  </a:ext>
                </a:extLst>
              </a:tr>
              <a:tr h="90425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574166"/>
                  </a:ext>
                </a:extLst>
              </a:tr>
              <a:tr h="1633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Adımı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3522"/>
                  </a:ext>
                </a:extLst>
              </a:tr>
              <a:tr h="18085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SH-SW-0001 SWOT Analizi güncellenmiştir.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 Edildi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90837"/>
                  </a:ext>
                </a:extLst>
              </a:tr>
              <a:tr h="31432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94840"/>
                  </a:ext>
                </a:extLst>
              </a:tr>
              <a:tr h="1882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49232"/>
                  </a:ext>
                </a:extLst>
              </a:tr>
              <a:tr h="1882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225070"/>
                  </a:ext>
                </a:extLst>
              </a:tr>
              <a:tr h="1882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557098"/>
                  </a:ext>
                </a:extLst>
              </a:tr>
              <a:tr h="904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1744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149080"/>
            <a:ext cx="74699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112827"/>
              </p:ext>
            </p:extLst>
          </p:nvPr>
        </p:nvGraphicFramePr>
        <p:xfrm>
          <a:off x="1835696" y="836021"/>
          <a:ext cx="5544619" cy="5603425"/>
        </p:xfrm>
        <a:graphic>
          <a:graphicData uri="http://schemas.openxmlformats.org/drawingml/2006/table">
            <a:tbl>
              <a:tblPr/>
              <a:tblGrid>
                <a:gridCol w="1090235">
                  <a:extLst>
                    <a:ext uri="{9D8B030D-6E8A-4147-A177-3AD203B41FA5}">
                      <a16:colId xmlns:a16="http://schemas.microsoft.com/office/drawing/2014/main" val="2419493132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16765583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4232710635"/>
                    </a:ext>
                  </a:extLst>
                </a:gridCol>
                <a:gridCol w="697750">
                  <a:extLst>
                    <a:ext uri="{9D8B030D-6E8A-4147-A177-3AD203B41FA5}">
                      <a16:colId xmlns:a16="http://schemas.microsoft.com/office/drawing/2014/main" val="4031189201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78643269"/>
                    </a:ext>
                  </a:extLst>
                </a:gridCol>
                <a:gridCol w="467243">
                  <a:extLst>
                    <a:ext uri="{9D8B030D-6E8A-4147-A177-3AD203B41FA5}">
                      <a16:colId xmlns:a16="http://schemas.microsoft.com/office/drawing/2014/main" val="3146906497"/>
                    </a:ext>
                  </a:extLst>
                </a:gridCol>
                <a:gridCol w="566922">
                  <a:extLst>
                    <a:ext uri="{9D8B030D-6E8A-4147-A177-3AD203B41FA5}">
                      <a16:colId xmlns:a16="http://schemas.microsoft.com/office/drawing/2014/main" val="3544232386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925196748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297460575"/>
                    </a:ext>
                  </a:extLst>
                </a:gridCol>
              </a:tblGrid>
              <a:tr h="145332"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7485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6707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:25.01.2021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63876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:Sağlık Hizmetleri Meslek Yüksek Okulu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3631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:Prof. Dr. Eşref DEMİR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265523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:SH-PA-0001 Paydaş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42176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7311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SH-PA-0001;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01637"/>
                  </a:ext>
                </a:extLst>
              </a:tr>
              <a:tr h="183723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 Analizinde güncelleme yapılmıştır.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17033"/>
                  </a:ext>
                </a:extLst>
              </a:tr>
              <a:tr h="11179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916010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35005"/>
                  </a:ext>
                </a:extLst>
              </a:tr>
              <a:tr h="272496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SH-PA-0001 Paydaş analizine Sağlık Bakanlığı, YÖKAK ve Bağımsız Denetleme Kurumu eklenmiştir.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4342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1916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0759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7632"/>
                  </a:ext>
                </a:extLst>
              </a:tr>
              <a:tr h="20682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 Analizinin güncellenmesi ile sürdürülebilirliğinin sağlanması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50844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98869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89996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09227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negatif etkisi bulunmamaktadır.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2256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8705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95098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51902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55275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70833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31890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96751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77714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416912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67717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9004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15002"/>
                  </a:ext>
                </a:extLst>
              </a:tr>
              <a:tr h="1714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Adımı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29392"/>
                  </a:ext>
                </a:extLst>
              </a:tr>
              <a:tr h="181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SH-PA-0001 Paydaş analizi güncellenmiştir.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 Edildi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19022"/>
                  </a:ext>
                </a:extLst>
              </a:tr>
              <a:tr h="1837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30611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219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506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48460"/>
                  </a:ext>
                </a:extLst>
              </a:tr>
              <a:tr h="931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49889"/>
                  </a:ext>
                </a:extLst>
              </a:tr>
            </a:tbl>
          </a:graphicData>
        </a:graphic>
      </p:graphicFrame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861048"/>
            <a:ext cx="74699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97182" y="28650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96227"/>
              </p:ext>
            </p:extLst>
          </p:nvPr>
        </p:nvGraphicFramePr>
        <p:xfrm>
          <a:off x="251520" y="1029810"/>
          <a:ext cx="8640960" cy="54117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931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Güçlü/Zayıf/Fırsat/Tehdit </a:t>
                      </a:r>
                      <a:r>
                        <a:rPr lang="tr-TR" sz="1800" baseline="0" dirty="0"/>
                        <a:t>Tanımı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G-1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Öğrenci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odaklı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olması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ym typeface="Wingdings" panose="05000000000000000000" pitchFamily="2" charset="2"/>
                        </a:rPr>
                        <a:t> 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G-2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Genç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dinamik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akademik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kadroya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sahip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olunması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32571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G-3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Akademisyenlerin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klinik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tecrübeye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sahip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olması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tr-TR" sz="1800" dirty="0"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0028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G-4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Yönetim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mütevelli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heyetinin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eğitime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bakış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açısı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33559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G-5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Kalite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süreç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entegrasyon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çalışmalarının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başlaması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61133"/>
                  </a:ext>
                </a:extLst>
              </a:tr>
              <a:tr h="41716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G-6 Üst yönetimin etkin iletişimi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32056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G-7 SHMYO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bünyesindeki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programların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iş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olanaklarının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fazla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oluşu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108393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G-8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akademisyenlere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kolay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şekilde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ulaşabilmesi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Öğretim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elemanı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ile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iletişiminin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güçlü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oluşu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09509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 -9 SHMYO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bünyesindeki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program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çeşitliliğinin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zenginliği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bölgede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diğer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vakıf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üniversitelerinde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denli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çeşitliliğin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olmaması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60931"/>
                  </a:ext>
                </a:extLst>
              </a:tr>
              <a:tr h="4868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G-10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Programların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doluluk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oranının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yüksek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oluşu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37300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9539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7124"/>
              </p:ext>
            </p:extLst>
          </p:nvPr>
        </p:nvGraphicFramePr>
        <p:xfrm>
          <a:off x="1835696" y="836021"/>
          <a:ext cx="5544619" cy="5603425"/>
        </p:xfrm>
        <a:graphic>
          <a:graphicData uri="http://schemas.openxmlformats.org/drawingml/2006/table">
            <a:tbl>
              <a:tblPr/>
              <a:tblGrid>
                <a:gridCol w="1090235">
                  <a:extLst>
                    <a:ext uri="{9D8B030D-6E8A-4147-A177-3AD203B41FA5}">
                      <a16:colId xmlns:a16="http://schemas.microsoft.com/office/drawing/2014/main" val="2419493132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16765583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4232710635"/>
                    </a:ext>
                  </a:extLst>
                </a:gridCol>
                <a:gridCol w="697750">
                  <a:extLst>
                    <a:ext uri="{9D8B030D-6E8A-4147-A177-3AD203B41FA5}">
                      <a16:colId xmlns:a16="http://schemas.microsoft.com/office/drawing/2014/main" val="4031189201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78643269"/>
                    </a:ext>
                  </a:extLst>
                </a:gridCol>
                <a:gridCol w="467243">
                  <a:extLst>
                    <a:ext uri="{9D8B030D-6E8A-4147-A177-3AD203B41FA5}">
                      <a16:colId xmlns:a16="http://schemas.microsoft.com/office/drawing/2014/main" val="3146906497"/>
                    </a:ext>
                  </a:extLst>
                </a:gridCol>
                <a:gridCol w="566922">
                  <a:extLst>
                    <a:ext uri="{9D8B030D-6E8A-4147-A177-3AD203B41FA5}">
                      <a16:colId xmlns:a16="http://schemas.microsoft.com/office/drawing/2014/main" val="3544232386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925196748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297460575"/>
                    </a:ext>
                  </a:extLst>
                </a:gridCol>
              </a:tblGrid>
              <a:tr h="145332"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7485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6707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:25.01.2021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63876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:Sağlık Hizmetleri Meslek Yüksek Okulu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3631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:Prof. Dr. Eşref DEMİR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265523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:SH-RA-0001 Risk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42176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7311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SH-RA-0001;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01637"/>
                  </a:ext>
                </a:extLst>
              </a:tr>
              <a:tr h="183723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 Analizinde güncelleme yapılmıştır.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17033"/>
                  </a:ext>
                </a:extLst>
              </a:tr>
              <a:tr h="11179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916010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35005"/>
                  </a:ext>
                </a:extLst>
              </a:tr>
              <a:tr h="272496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SH-RA-0001 Risk Analizinde, SWOT analizinde yer alan almayan bir risk ile SWOT analizine eklenen bir sat yaratan risk fırsat yaratan bir risk (T-4/F-12) eklenmiş ve risk aksiyonları güncellenmiştir.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4342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1916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0759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7632"/>
                  </a:ext>
                </a:extLst>
              </a:tr>
              <a:tr h="20682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Analizinin güncellenmesi ile sürdürülebilirliğinin sağlanması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50844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98869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89996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09227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negatif etkisi bulunmamaktadır.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2256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8705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95098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51902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55275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70833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31890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96751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77714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416912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67717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9004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15002"/>
                  </a:ext>
                </a:extLst>
              </a:tr>
              <a:tr h="1714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Adımı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29392"/>
                  </a:ext>
                </a:extLst>
              </a:tr>
              <a:tr h="181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SH-RA-0001 Risk analizi güncellenmiştir.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 Edildi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19022"/>
                  </a:ext>
                </a:extLst>
              </a:tr>
              <a:tr h="1837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30611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219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506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48460"/>
                  </a:ext>
                </a:extLst>
              </a:tr>
              <a:tr h="931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49889"/>
                  </a:ext>
                </a:extLst>
              </a:tr>
            </a:tbl>
          </a:graphicData>
        </a:graphic>
      </p:graphicFrame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861048"/>
            <a:ext cx="74699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48877"/>
              </p:ext>
            </p:extLst>
          </p:nvPr>
        </p:nvGraphicFramePr>
        <p:xfrm>
          <a:off x="1835696" y="836021"/>
          <a:ext cx="5544619" cy="5603425"/>
        </p:xfrm>
        <a:graphic>
          <a:graphicData uri="http://schemas.openxmlformats.org/drawingml/2006/table">
            <a:tbl>
              <a:tblPr/>
              <a:tblGrid>
                <a:gridCol w="1090235">
                  <a:extLst>
                    <a:ext uri="{9D8B030D-6E8A-4147-A177-3AD203B41FA5}">
                      <a16:colId xmlns:a16="http://schemas.microsoft.com/office/drawing/2014/main" val="2419493132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16765583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4232710635"/>
                    </a:ext>
                  </a:extLst>
                </a:gridCol>
                <a:gridCol w="697750">
                  <a:extLst>
                    <a:ext uri="{9D8B030D-6E8A-4147-A177-3AD203B41FA5}">
                      <a16:colId xmlns:a16="http://schemas.microsoft.com/office/drawing/2014/main" val="4031189201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78643269"/>
                    </a:ext>
                  </a:extLst>
                </a:gridCol>
                <a:gridCol w="467243">
                  <a:extLst>
                    <a:ext uri="{9D8B030D-6E8A-4147-A177-3AD203B41FA5}">
                      <a16:colId xmlns:a16="http://schemas.microsoft.com/office/drawing/2014/main" val="3146906497"/>
                    </a:ext>
                  </a:extLst>
                </a:gridCol>
                <a:gridCol w="566922">
                  <a:extLst>
                    <a:ext uri="{9D8B030D-6E8A-4147-A177-3AD203B41FA5}">
                      <a16:colId xmlns:a16="http://schemas.microsoft.com/office/drawing/2014/main" val="3544232386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925196748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297460575"/>
                    </a:ext>
                  </a:extLst>
                </a:gridCol>
              </a:tblGrid>
              <a:tr h="145332"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7485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6707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:25.01.2021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63876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:Sağlık Hizmetleri Meslek Yüksek Okulu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3631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:Prof. Dr. Eşref DEMİR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265523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:SH-SR-0001 Kaplumbağa Şeması Formu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42176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7311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SH-SR-0001;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01637"/>
                  </a:ext>
                </a:extLst>
              </a:tr>
              <a:tr h="183723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 Formunda güncelleme yapılmıştır.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17033"/>
                  </a:ext>
                </a:extLst>
              </a:tr>
              <a:tr h="11179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916010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35005"/>
                  </a:ext>
                </a:extLst>
              </a:tr>
              <a:tr h="272496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SH-SR-0001 Kaplumbağa Şeması Formundaki Görev Tanımları güncellenmiş ve Çıktılar kısmındaki “5.3-  8.4 Müdürlük Onay –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red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/kabul kararı ile işlemler “ tanımı "5.3-  8.4 Müdürlük" olarak düzeltilmiştir.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4342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1916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0759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7632"/>
                  </a:ext>
                </a:extLst>
              </a:tr>
              <a:tr h="20682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 Formunun güncellenmesi ile sürdürülebilirliğinin sağlanması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50844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98869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89996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09227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negatif etkisi bulunmamaktadır.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2256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8705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95098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51902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55275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70833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31890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96751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77714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416912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67717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9004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15002"/>
                  </a:ext>
                </a:extLst>
              </a:tr>
              <a:tr h="1714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Adımı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29392"/>
                  </a:ext>
                </a:extLst>
              </a:tr>
              <a:tr h="181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SH-SR-0001 Kaplumbağa Şeması Formu güncellenmiştir.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 Edildi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19022"/>
                  </a:ext>
                </a:extLst>
              </a:tr>
              <a:tr h="1837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30611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219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506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48460"/>
                  </a:ext>
                </a:extLst>
              </a:tr>
              <a:tr h="931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49889"/>
                  </a:ext>
                </a:extLst>
              </a:tr>
            </a:tbl>
          </a:graphicData>
        </a:graphic>
      </p:graphicFrame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861048"/>
            <a:ext cx="74699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67750"/>
              </p:ext>
            </p:extLst>
          </p:nvPr>
        </p:nvGraphicFramePr>
        <p:xfrm>
          <a:off x="1835696" y="836021"/>
          <a:ext cx="5544619" cy="5634614"/>
        </p:xfrm>
        <a:graphic>
          <a:graphicData uri="http://schemas.openxmlformats.org/drawingml/2006/table">
            <a:tbl>
              <a:tblPr/>
              <a:tblGrid>
                <a:gridCol w="1090235">
                  <a:extLst>
                    <a:ext uri="{9D8B030D-6E8A-4147-A177-3AD203B41FA5}">
                      <a16:colId xmlns:a16="http://schemas.microsoft.com/office/drawing/2014/main" val="2419493132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16765583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4232710635"/>
                    </a:ext>
                  </a:extLst>
                </a:gridCol>
                <a:gridCol w="697750">
                  <a:extLst>
                    <a:ext uri="{9D8B030D-6E8A-4147-A177-3AD203B41FA5}">
                      <a16:colId xmlns:a16="http://schemas.microsoft.com/office/drawing/2014/main" val="4031189201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78643269"/>
                    </a:ext>
                  </a:extLst>
                </a:gridCol>
                <a:gridCol w="467243">
                  <a:extLst>
                    <a:ext uri="{9D8B030D-6E8A-4147-A177-3AD203B41FA5}">
                      <a16:colId xmlns:a16="http://schemas.microsoft.com/office/drawing/2014/main" val="3146906497"/>
                    </a:ext>
                  </a:extLst>
                </a:gridCol>
                <a:gridCol w="566922">
                  <a:extLst>
                    <a:ext uri="{9D8B030D-6E8A-4147-A177-3AD203B41FA5}">
                      <a16:colId xmlns:a16="http://schemas.microsoft.com/office/drawing/2014/main" val="3544232386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925196748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297460575"/>
                    </a:ext>
                  </a:extLst>
                </a:gridCol>
              </a:tblGrid>
              <a:tr h="145332"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7485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6707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:25.01.2021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63876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:Sağlık Hizmetleri Meslek Yüksek Okulu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3631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:Prof. Dr. Eşref DEMİR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265523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:SH-FP-0001 Kalite Faaliyet Planı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42176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73119"/>
                  </a:ext>
                </a:extLst>
              </a:tr>
              <a:tr h="13786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SH-FP-0001;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01637"/>
                  </a:ext>
                </a:extLst>
              </a:tr>
              <a:tr h="183723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Faaliyet Planında güncelleme yapılmıştır.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17033"/>
                  </a:ext>
                </a:extLst>
              </a:tr>
              <a:tr h="11179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916010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35005"/>
                  </a:ext>
                </a:extLst>
              </a:tr>
              <a:tr h="272496">
                <a:tc gridSpan="9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SH-FP-0001 Kalite Faaliyet Planında, 30. Madde-Online Ders Başarısı için alt başlıklar açılmıştır. Ayrıca 7. Risk Azaltma Oranı ve 8. Madde Kalite Hedefleri Gerçekleşme Oranı güncellenmiştir.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4342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1916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0759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7632"/>
                  </a:ext>
                </a:extLst>
              </a:tr>
              <a:tr h="206828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Faaliyet Planının güncellenmesi ile sürdürülebilirliğinin sağlanması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50844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98869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89996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09227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negatif etkisi bulunmamaktadır.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2256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8705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95098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51902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55275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70833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31890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96751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77714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416912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67717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9004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15002"/>
                  </a:ext>
                </a:extLst>
              </a:tr>
              <a:tr h="1714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Adımı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29392"/>
                  </a:ext>
                </a:extLst>
              </a:tr>
              <a:tr h="181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SH-FP-0001 Kalite Faaliyet Planı güncellenmiştir.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 Edildi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19022"/>
                  </a:ext>
                </a:extLst>
              </a:tr>
              <a:tr h="1837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30611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219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506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48460"/>
                  </a:ext>
                </a:extLst>
              </a:tr>
              <a:tr h="931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49889"/>
                  </a:ext>
                </a:extLst>
              </a:tr>
            </a:tbl>
          </a:graphicData>
        </a:graphic>
      </p:graphicFrame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861048"/>
            <a:ext cx="74699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835696" y="192606"/>
            <a:ext cx="772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</a:p>
        </p:txBody>
      </p:sp>
      <p:sp>
        <p:nvSpPr>
          <p:cNvPr id="65" name="Slayt Numarası Yer Tutucusu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6" name="Resim 65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72872"/>
              </p:ext>
            </p:extLst>
          </p:nvPr>
        </p:nvGraphicFramePr>
        <p:xfrm>
          <a:off x="1835696" y="836021"/>
          <a:ext cx="5544619" cy="5772990"/>
        </p:xfrm>
        <a:graphic>
          <a:graphicData uri="http://schemas.openxmlformats.org/drawingml/2006/table">
            <a:tbl>
              <a:tblPr/>
              <a:tblGrid>
                <a:gridCol w="1090235">
                  <a:extLst>
                    <a:ext uri="{9D8B030D-6E8A-4147-A177-3AD203B41FA5}">
                      <a16:colId xmlns:a16="http://schemas.microsoft.com/office/drawing/2014/main" val="2419493132"/>
                    </a:ext>
                  </a:extLst>
                </a:gridCol>
                <a:gridCol w="747589">
                  <a:extLst>
                    <a:ext uri="{9D8B030D-6E8A-4147-A177-3AD203B41FA5}">
                      <a16:colId xmlns:a16="http://schemas.microsoft.com/office/drawing/2014/main" val="1716765583"/>
                    </a:ext>
                  </a:extLst>
                </a:gridCol>
                <a:gridCol w="417403">
                  <a:extLst>
                    <a:ext uri="{9D8B030D-6E8A-4147-A177-3AD203B41FA5}">
                      <a16:colId xmlns:a16="http://schemas.microsoft.com/office/drawing/2014/main" val="4232710635"/>
                    </a:ext>
                  </a:extLst>
                </a:gridCol>
                <a:gridCol w="697750">
                  <a:extLst>
                    <a:ext uri="{9D8B030D-6E8A-4147-A177-3AD203B41FA5}">
                      <a16:colId xmlns:a16="http://schemas.microsoft.com/office/drawing/2014/main" val="4031189201"/>
                    </a:ext>
                  </a:extLst>
                </a:gridCol>
                <a:gridCol w="143367">
                  <a:extLst>
                    <a:ext uri="{9D8B030D-6E8A-4147-A177-3AD203B41FA5}">
                      <a16:colId xmlns:a16="http://schemas.microsoft.com/office/drawing/2014/main" val="1778643269"/>
                    </a:ext>
                  </a:extLst>
                </a:gridCol>
                <a:gridCol w="604222">
                  <a:extLst>
                    <a:ext uri="{9D8B030D-6E8A-4147-A177-3AD203B41FA5}">
                      <a16:colId xmlns:a16="http://schemas.microsoft.com/office/drawing/2014/main" val="2240310405"/>
                    </a:ext>
                  </a:extLst>
                </a:gridCol>
                <a:gridCol w="467243">
                  <a:extLst>
                    <a:ext uri="{9D8B030D-6E8A-4147-A177-3AD203B41FA5}">
                      <a16:colId xmlns:a16="http://schemas.microsoft.com/office/drawing/2014/main" val="3146906497"/>
                    </a:ext>
                  </a:extLst>
                </a:gridCol>
                <a:gridCol w="566922">
                  <a:extLst>
                    <a:ext uri="{9D8B030D-6E8A-4147-A177-3AD203B41FA5}">
                      <a16:colId xmlns:a16="http://schemas.microsoft.com/office/drawing/2014/main" val="3544232386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925196748"/>
                    </a:ext>
                  </a:extLst>
                </a:gridCol>
                <a:gridCol w="404944">
                  <a:extLst>
                    <a:ext uri="{9D8B030D-6E8A-4147-A177-3AD203B41FA5}">
                      <a16:colId xmlns:a16="http://schemas.microsoft.com/office/drawing/2014/main" val="297460575"/>
                    </a:ext>
                  </a:extLst>
                </a:gridCol>
              </a:tblGrid>
              <a:tr h="14533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DEĞİŞİKLİK TALEP VE TAKİP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7485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6707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Talep Tarihi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:25.01.2021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63876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 Talep Eden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:Sağlık Hizmetleri Meslek Yüksek Okulu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36317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Sorumlusu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:Prof. Dr. Eşref DEMİR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265523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Tanımı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:SH-SP-0001 Süreç Performans İzleme Karnesi (SPİK)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42176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73119"/>
                  </a:ext>
                </a:extLst>
              </a:tr>
              <a:tr h="13786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SH-SP-0001;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01637"/>
                  </a:ext>
                </a:extLst>
              </a:tr>
              <a:tr h="183723">
                <a:tc gridSpan="10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Performans İzleme Karnesinde (SPİK) güncelleme yapılmıştır.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17033"/>
                  </a:ext>
                </a:extLst>
              </a:tr>
              <a:tr h="111799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Amacı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916010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235005"/>
                  </a:ext>
                </a:extLst>
              </a:tr>
              <a:tr h="272496">
                <a:tc gridSpan="10">
                  <a:txBody>
                    <a:bodyPr/>
                    <a:lstStyle/>
                    <a:p>
                      <a:pPr algn="l" fontAlgn="t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SH-SP-0001 Süreç Performans İzleme Karnesine veri girişi ve yapılmış ve güncellenmiştir.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4342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1916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Pozitif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0759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7632"/>
                  </a:ext>
                </a:extLst>
              </a:tr>
              <a:tr h="206828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Süreç Performans İzleme Karnesinin (SPİK) güncellenmesi ile sürdürülebilirliğinin sağlanması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550844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98869"/>
                  </a:ext>
                </a:extLst>
              </a:tr>
              <a:tr h="93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Olası Negatif Etkileri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89996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(Detaylı yazınız.)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09227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Değişikliğin negatif etkisi bulunmamaktadır.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22569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87051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950985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51902"/>
                  </a:ext>
                </a:extLst>
              </a:tr>
              <a:tr h="93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İçin İhtiyaç Duyulan Kaynaklar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55275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Finansman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70833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Ekipman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31890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96751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Malzeme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77714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Teknoloji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416912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Motivasyon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67717"/>
                  </a:ext>
                </a:extLst>
              </a:tr>
              <a:tr h="18166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Açıklama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90042"/>
                  </a:ext>
                </a:extLst>
              </a:tr>
              <a:tr h="93166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15002"/>
                  </a:ext>
                </a:extLst>
              </a:tr>
              <a:tr h="1714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Değişiklik Adımı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Planlanan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Zaman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29392"/>
                  </a:ext>
                </a:extLst>
              </a:tr>
              <a:tr h="181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SH-SP-0001 Süreç Performans İzleme Karnesi (SPİK)güncellenmiştir.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25.01.2021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Eşref DEMİR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 Edildi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19022"/>
                  </a:ext>
                </a:extLst>
              </a:tr>
              <a:tr h="1837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30611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219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50633"/>
                  </a:ext>
                </a:extLst>
              </a:tr>
              <a:tr h="1975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48460"/>
                  </a:ext>
                </a:extLst>
              </a:tr>
              <a:tr h="93166"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No:KY-FR-0031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49889"/>
                  </a:ext>
                </a:extLst>
              </a:tr>
            </a:tbl>
          </a:graphicData>
        </a:graphic>
      </p:graphicFrame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933056"/>
            <a:ext cx="74699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88586" y="65902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41567" y="157023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b="1" dirty="0" smtClean="0"/>
              <a:t>Mevcut Laboratuvarlarımız (Ağız ve Diş Sağlığı, Fizyoterapi, İlk ve Acil Yardım, Tıbbi Görüntüleme Teknikleri ve Tıbbi Laboratuvar Teknikleri) için cihaz ve ekipmanları ihtiyacı bulunmaktadır.</a:t>
            </a:r>
          </a:p>
          <a:p>
            <a:pPr algn="just"/>
            <a:r>
              <a:rPr lang="tr-TR" sz="2800" b="1" dirty="0" smtClean="0"/>
              <a:t> </a:t>
            </a:r>
            <a:endParaRPr lang="tr-TR" sz="10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b="1" dirty="0" smtClean="0"/>
              <a:t>Yeni açılan programlarımız (Ameliyathane Hizmetleri, Anestezi ve Diyaliz) için ise halihazırda laboratuvar ve cihaz bulunmadığı </a:t>
            </a:r>
            <a:r>
              <a:rPr lang="tr-TR" sz="2800" b="1" dirty="0"/>
              <a:t>için laboratuvar ve cihaz gerekliliği </a:t>
            </a:r>
            <a:r>
              <a:rPr lang="tr-TR" sz="2800" b="1" dirty="0" smtClean="0"/>
              <a:t>bulunmaktadır.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467544" y="2276872"/>
            <a:ext cx="841577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b="1" dirty="0"/>
              <a:t>Kalite süreci ile ilgili periyodik eğitimlerin verilmesi yeni atanan personelin sürece daha hızlı dahil olmasına katkı sağlayabilir.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79612" y="220486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5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48961"/>
              </p:ext>
            </p:extLst>
          </p:nvPr>
        </p:nvGraphicFramePr>
        <p:xfrm>
          <a:off x="161152" y="808334"/>
          <a:ext cx="8875343" cy="59686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9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874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Güçlü/Zayıf/Fırsat/Tehdit </a:t>
                      </a:r>
                      <a:r>
                        <a:rPr lang="tr-TR" sz="2000" baseline="0" dirty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F-1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Sağlık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alanında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mesleki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eğitime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olan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ihtiyacın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giderek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artması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F-2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Antalya’da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hastane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sayısının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fazla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oluşu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ve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bununla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bağlı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olarak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staj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imkanlarının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çeşitliliği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32571"/>
                  </a:ext>
                </a:extLst>
              </a:tr>
              <a:tr h="475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F-3 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Bölge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ve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ülke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bazında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ara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eleman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ihtiyacının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belirginleşmesi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0028"/>
                  </a:ext>
                </a:extLst>
              </a:tr>
              <a:tr h="406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F-4 Yüksekokulun yeni kurumsallaşmaya başlaması altyapının sistematik oluşturulması için zemin hazırlaması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33559"/>
                  </a:ext>
                </a:extLst>
              </a:tr>
              <a:tr h="406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F-5 Antalya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ilinin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öğrenci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tercihi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açısından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sosyal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ve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kültürel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avantajları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61133"/>
                  </a:ext>
                </a:extLst>
              </a:tr>
              <a:tr h="406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F-6 Antalya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ilinde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özel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üniversite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sayısının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azlığı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32056"/>
                  </a:ext>
                </a:extLst>
              </a:tr>
              <a:tr h="406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F-7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Mezun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öğrencilerin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Dikey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Geçiş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Sınavı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lisans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bölümlerine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geçebilme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fırsatı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(SHMYO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bünyesindeki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bazı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programların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diğer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fakültede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lisans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düzeyinde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olması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75318"/>
                  </a:ext>
                </a:extLst>
              </a:tr>
              <a:tr h="406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F-8 SHMYO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bünyesindeki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programlarda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çift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anadal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yapma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fırsatı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108393"/>
                  </a:ext>
                </a:extLst>
              </a:tr>
              <a:tr h="475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F-9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Özel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burs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imkanlarının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varlığı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09509"/>
                  </a:ext>
                </a:extLst>
              </a:tr>
              <a:tr h="475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F-10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Üniversitenin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yeniliklere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açık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+mj-lt"/>
                        </a:rPr>
                        <a:t>yapısı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60931"/>
                  </a:ext>
                </a:extLst>
              </a:tr>
              <a:tr h="475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F-11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Fiziksel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şartların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dijital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gereçlerin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iyi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oluşu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zengin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kütüphaneye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sahip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olunması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37300"/>
                  </a:ext>
                </a:extLst>
              </a:tr>
              <a:tr h="406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F-12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Bazı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öğrencilerin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yönlendirme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yetersizliği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araştırma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eksikliği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nedeniyle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bilinçsiz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program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tercihleri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41718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495947" y="753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pic>
        <p:nvPicPr>
          <p:cNvPr id="7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145623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5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57712"/>
              </p:ext>
            </p:extLst>
          </p:nvPr>
        </p:nvGraphicFramePr>
        <p:xfrm>
          <a:off x="323528" y="1196752"/>
          <a:ext cx="8568952" cy="43204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13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Güçlü/Zayıf/Fırsat/Tehdit </a:t>
                      </a:r>
                      <a:r>
                        <a:rPr lang="tr-TR" sz="2000" baseline="0" dirty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Durumu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Z-1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Bünyesindeki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programların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yeni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açılmış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olması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olması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nedeniyle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tecrübe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eksikliği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Z-2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Yeni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Yüksekokul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olmasından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dolayı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kurumsallaşma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sürecinin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devam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ediyor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olması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32571"/>
                  </a:ext>
                </a:extLst>
              </a:tr>
              <a:tr h="636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T-1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Uzaktan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sürecinde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uygulamaya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dayalı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derslerin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uygulamalarının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ölçme-değerlendirmede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faaliyetlerinin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yüzyüze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yapılamaması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0028"/>
                  </a:ext>
                </a:extLst>
              </a:tr>
              <a:tr h="636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T-2 Öğrencilerin ilgili mevzuatlara (duyuru/yönetmelik/yönerge) ve ihtiyacı olan ilgili birimlerce duyurulan bilgilere karşı ilgisizliği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33559"/>
                  </a:ext>
                </a:extLst>
              </a:tr>
              <a:tr h="636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T-3 Ülkedeki olumsuz ekonomik koşullardan dolayı öğrenci kaybı yaşanma ihtimali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61133"/>
                  </a:ext>
                </a:extLst>
              </a:tr>
              <a:tr h="636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T-4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Bazı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yönlendirme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yetersizliği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araştırma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eksikliği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nedeniyle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bilinçsiz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program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tercihleri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32056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495947" y="20487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</a:p>
        </p:txBody>
      </p:sp>
      <p:pic>
        <p:nvPicPr>
          <p:cNvPr id="7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240009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47664" y="34056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427778"/>
              </p:ext>
            </p:extLst>
          </p:nvPr>
        </p:nvGraphicFramePr>
        <p:xfrm>
          <a:off x="107505" y="1184895"/>
          <a:ext cx="8928992" cy="49168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49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9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91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Paydaş</a:t>
                      </a:r>
                      <a:r>
                        <a:rPr lang="tr-TR" baseline="0" dirty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Paydaş Beklentisi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Karşılanma</a:t>
                      </a:r>
                      <a:r>
                        <a:rPr lang="tr-TR" baseline="0" dirty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Rektörlük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Verilen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Görevlerin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zamanında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doğru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şekilde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yerine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getirilmesi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Tüm talepler zamanında karşılanmaktadır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96" marR="8796" marT="879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Genel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Sekreterlik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Verilen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Görevlerin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zamanında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doğru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şekilde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yerine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getirilmesi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Tüm talepler zamanında karşılanmaktadır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8098662"/>
                  </a:ext>
                </a:extLst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YÖK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Mevzuata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uygun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çalışılması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Takibi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sağlanmaktadır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9194920"/>
                  </a:ext>
                </a:extLst>
              </a:tr>
              <a:tr h="632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TÜBİTAK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Nitelikli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üretme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nitelikli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yayın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çıkarma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 yayın faaliyetleri devam etmektedir.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383001"/>
                  </a:ext>
                </a:extLst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Kamu kuruluşları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Yasalara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uygulama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emektedir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96" marR="8796" marT="8796" marB="0" anchor="ctr"/>
                </a:tc>
                <a:extLst>
                  <a:ext uri="{0D108BD9-81ED-4DB2-BD59-A6C34878D82A}">
                    <a16:rowId xmlns:a16="http://schemas.microsoft.com/office/drawing/2014/main" val="2593261412"/>
                  </a:ext>
                </a:extLst>
              </a:tr>
              <a:tr h="740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Diğer Üniversiteler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araştırmada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paylaşım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ortaklık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96" marR="8796" marT="8796" marB="0" anchor="ctr"/>
                </a:tc>
                <a:extLst>
                  <a:ext uri="{0D108BD9-81ED-4DB2-BD59-A6C34878D82A}">
                    <a16:rowId xmlns:a16="http://schemas.microsoft.com/office/drawing/2014/main" val="4136824726"/>
                  </a:ext>
                </a:extLst>
              </a:tr>
              <a:tr h="992331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Kamu ve Özel Sektör Hastaneler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iyi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staj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6926886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4256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47664" y="34056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42560"/>
            <a:ext cx="2736304" cy="576064"/>
          </a:xfrm>
          <a:prstGeom prst="rect">
            <a:avLst/>
          </a:prstGeom>
        </p:spPr>
      </p:pic>
      <p:graphicFrame>
        <p:nvGraphicFramePr>
          <p:cNvPr id="8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82102"/>
              </p:ext>
            </p:extLst>
          </p:nvPr>
        </p:nvGraphicFramePr>
        <p:xfrm>
          <a:off x="102390" y="985835"/>
          <a:ext cx="8862098" cy="54438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3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3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751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Paydaş</a:t>
                      </a:r>
                      <a:r>
                        <a:rPr lang="tr-TR" baseline="0" dirty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Paydaş Beklentisi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Karşılanma</a:t>
                      </a:r>
                      <a:r>
                        <a:rPr lang="tr-TR" baseline="0" dirty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Diğer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Üniversiteler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 birliği, eğitim ve araştırmada paylaşım ve ortaklık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176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Kamu ve Özel Sektör Hastaneler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iyi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staj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8098662"/>
                  </a:ext>
                </a:extLst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Sağlık Bakanlığı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Yasalara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uygulama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9194920"/>
                  </a:ext>
                </a:extLst>
              </a:tr>
              <a:tr h="865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İl Sağlık Müdürlüğü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383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İyi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almak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Tüm talepler zamanında karşılanmaktadır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96" marR="8796" marT="8796" marB="0" anchor="ctr"/>
                </a:tc>
                <a:extLst>
                  <a:ext uri="{0D108BD9-81ED-4DB2-BD59-A6C34878D82A}">
                    <a16:rowId xmlns:a16="http://schemas.microsoft.com/office/drawing/2014/main" val="2593261412"/>
                  </a:ext>
                </a:extLst>
              </a:tr>
              <a:tr h="740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Akademisyenler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öğrenciler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tarafından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alınması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Tüm talepler zamanında karşılanmaktadır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96" marR="8796" marT="8796" marB="0" anchor="ctr"/>
                </a:tc>
                <a:extLst>
                  <a:ext uri="{0D108BD9-81ED-4DB2-BD59-A6C34878D82A}">
                    <a16:rowId xmlns:a16="http://schemas.microsoft.com/office/drawing/2014/main" val="4136824726"/>
                  </a:ext>
                </a:extLst>
              </a:tr>
              <a:tr h="992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Hizmet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memnuniyeti,nitelikli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eğitim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96" marR="8796" marT="8796" marB="0" anchor="ctr"/>
                </a:tc>
                <a:extLst>
                  <a:ext uri="{0D108BD9-81ED-4DB2-BD59-A6C34878D82A}">
                    <a16:rowId xmlns:a16="http://schemas.microsoft.com/office/drawing/2014/main" val="2186926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2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547664" y="34056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42560"/>
            <a:ext cx="2736304" cy="576064"/>
          </a:xfrm>
          <a:prstGeom prst="rect">
            <a:avLst/>
          </a:prstGeom>
        </p:spPr>
      </p:pic>
      <p:graphicFrame>
        <p:nvGraphicFramePr>
          <p:cNvPr id="8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42331"/>
              </p:ext>
            </p:extLst>
          </p:nvPr>
        </p:nvGraphicFramePr>
        <p:xfrm>
          <a:off x="107504" y="1054467"/>
          <a:ext cx="8934106" cy="53922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0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75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Paydaş</a:t>
                      </a:r>
                      <a:r>
                        <a:rPr lang="tr-TR" sz="2400" baseline="0" dirty="0">
                          <a:latin typeface="+mj-lt"/>
                        </a:rPr>
                        <a:t> Adı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Paydaş Beklentisi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Karşılanma</a:t>
                      </a:r>
                      <a:r>
                        <a:rPr lang="tr-TR" sz="2400" baseline="0" dirty="0">
                          <a:latin typeface="+mj-lt"/>
                        </a:rPr>
                        <a:t> Durumu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İnsan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Kaynakları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Personel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ihtiyacı,görevde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yükselme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İdari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Birimler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Koordinatörlükler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8098662"/>
                  </a:ext>
                </a:extLst>
              </a:tr>
              <a:tr h="702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Mezunlar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olanak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sunması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mezuniyet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sonrası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destek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ilgi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 dönem itibari ile mezunumuz yoktur.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919492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Diğer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Akademik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Birimler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383001"/>
                  </a:ext>
                </a:extLst>
              </a:tr>
              <a:tr h="565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Bağımsız Akredite Kuruluşu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Raporlama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Kalite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Bünyesinde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Faaliyet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Gösterme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Kalite süreci başlatıldı ve ilgili dokümanlar hazırlandı.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3261412"/>
                  </a:ext>
                </a:extLst>
              </a:tr>
              <a:tr h="740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Yükseköğretim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Kalite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Kurulu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Düzenli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olarak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KİDR,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Kurumsal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Dış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Değerlendirme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Kurumsal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Akreditasyon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süreçlerinde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işbirliği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24726"/>
                  </a:ext>
                </a:extLst>
              </a:tr>
              <a:tr h="992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İnsan Kaynakları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Personel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ihtiyacı,görevde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yükselme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İşbirliği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yapılması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>
                          <a:effectLst/>
                          <a:latin typeface="+mj-lt"/>
                        </a:rPr>
                        <a:t>İş birliğimiz devam etmektedir.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6926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0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1680" y="-3253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976" y="10031596"/>
            <a:ext cx="587337" cy="60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540" y="10532857"/>
            <a:ext cx="779435" cy="69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449" y="10018694"/>
            <a:ext cx="728651" cy="62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966" y="10556944"/>
            <a:ext cx="755147" cy="6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976" y="10026011"/>
            <a:ext cx="587337" cy="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956" y="10527272"/>
            <a:ext cx="799308" cy="71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244" y="10012489"/>
            <a:ext cx="750731" cy="64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Resim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761" y="10550740"/>
            <a:ext cx="777227" cy="71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Resim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167" y="11026076"/>
            <a:ext cx="483558" cy="42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99D151E3-67F2-450A-89CF-B8EE264FF7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" y="1149498"/>
            <a:ext cx="8884096" cy="515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2123449" y="203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</a:p>
        </p:txBody>
      </p:sp>
      <p:pic>
        <p:nvPicPr>
          <p:cNvPr id="7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4624"/>
            <a:ext cx="2736304" cy="576064"/>
          </a:xfrm>
          <a:prstGeom prst="rect">
            <a:avLst/>
          </a:prstGeom>
        </p:spPr>
      </p:pic>
      <p:sp>
        <p:nvSpPr>
          <p:cNvPr id="16" name="Text Box 1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721" y="911763"/>
            <a:ext cx="71580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73152" rIns="6400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tr-TR" sz="12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SAĞLIK</a:t>
            </a:r>
            <a:r>
              <a:rPr lang="tr-TR" sz="1200" b="1" i="0" strike="noStrike" baseline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HİZMETLERİ MESLEK </a:t>
            </a:r>
            <a:r>
              <a:rPr lang="tr-TR" sz="12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YÜKSEKOKULU KALİTE FAALİYET PLANI</a:t>
            </a:r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51190" y="911763"/>
            <a:ext cx="1037531" cy="284989"/>
          </a:xfrm>
          <a:prstGeom prst="rect">
            <a:avLst/>
          </a:prstGeom>
        </p:spPr>
      </p:pic>
      <p:graphicFrame>
        <p:nvGraphicFramePr>
          <p:cNvPr id="18" name="Tablo 17">
            <a:extLst>
              <a:ext uri="{FF2B5EF4-FFF2-40B4-BE49-F238E27FC236}">
                <a16:creationId xmlns:a16="http://schemas.microsoft.com/office/drawing/2014/main" id="{EE30FE3D-3190-4CF4-9AA0-EDC43B4AF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95824"/>
              </p:ext>
            </p:extLst>
          </p:nvPr>
        </p:nvGraphicFramePr>
        <p:xfrm>
          <a:off x="457201" y="732056"/>
          <a:ext cx="8229597" cy="5404372"/>
        </p:xfrm>
        <a:graphic>
          <a:graphicData uri="http://schemas.openxmlformats.org/drawingml/2006/table">
            <a:tbl>
              <a:tblPr/>
              <a:tblGrid>
                <a:gridCol w="403764">
                  <a:extLst>
                    <a:ext uri="{9D8B030D-6E8A-4147-A177-3AD203B41FA5}">
                      <a16:colId xmlns:a16="http://schemas.microsoft.com/office/drawing/2014/main" val="2923196707"/>
                    </a:ext>
                  </a:extLst>
                </a:gridCol>
                <a:gridCol w="1650944">
                  <a:extLst>
                    <a:ext uri="{9D8B030D-6E8A-4147-A177-3AD203B41FA5}">
                      <a16:colId xmlns:a16="http://schemas.microsoft.com/office/drawing/2014/main" val="1065978358"/>
                    </a:ext>
                  </a:extLst>
                </a:gridCol>
                <a:gridCol w="710624">
                  <a:extLst>
                    <a:ext uri="{9D8B030D-6E8A-4147-A177-3AD203B41FA5}">
                      <a16:colId xmlns:a16="http://schemas.microsoft.com/office/drawing/2014/main" val="3610617384"/>
                    </a:ext>
                  </a:extLst>
                </a:gridCol>
                <a:gridCol w="425298">
                  <a:extLst>
                    <a:ext uri="{9D8B030D-6E8A-4147-A177-3AD203B41FA5}">
                      <a16:colId xmlns:a16="http://schemas.microsoft.com/office/drawing/2014/main" val="2064286172"/>
                    </a:ext>
                  </a:extLst>
                </a:gridCol>
                <a:gridCol w="532968">
                  <a:extLst>
                    <a:ext uri="{9D8B030D-6E8A-4147-A177-3AD203B41FA5}">
                      <a16:colId xmlns:a16="http://schemas.microsoft.com/office/drawing/2014/main" val="2453334706"/>
                    </a:ext>
                  </a:extLst>
                </a:gridCol>
                <a:gridCol w="631666">
                  <a:extLst>
                    <a:ext uri="{9D8B030D-6E8A-4147-A177-3AD203B41FA5}">
                      <a16:colId xmlns:a16="http://schemas.microsoft.com/office/drawing/2014/main" val="433519803"/>
                    </a:ext>
                  </a:extLst>
                </a:gridCol>
                <a:gridCol w="166889">
                  <a:extLst>
                    <a:ext uri="{9D8B030D-6E8A-4147-A177-3AD203B41FA5}">
                      <a16:colId xmlns:a16="http://schemas.microsoft.com/office/drawing/2014/main" val="2370073784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3013432994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4201397852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124867020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574507471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127154799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426990902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246917645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752941994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784522119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636068130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688356957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167163668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087411332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444596158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938926292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006922761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3298028755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421303778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46129169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591408226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644445791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3042094887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721820485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527313265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841246295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3457210872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860575358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90473785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915474547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739699474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800329039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079934769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251817538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3259176953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198254730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693887849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2418646890"/>
                    </a:ext>
                  </a:extLst>
                </a:gridCol>
                <a:gridCol w="71780">
                  <a:extLst>
                    <a:ext uri="{9D8B030D-6E8A-4147-A177-3AD203B41FA5}">
                      <a16:colId xmlns:a16="http://schemas.microsoft.com/office/drawing/2014/main" val="781047381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2373387740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3119302478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2942467407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1688753219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1419606343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242078217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2998356886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1874447658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1047723061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3229608786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1980060788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1772892260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2755521175"/>
                    </a:ext>
                  </a:extLst>
                </a:gridCol>
                <a:gridCol w="69986">
                  <a:extLst>
                    <a:ext uri="{9D8B030D-6E8A-4147-A177-3AD203B41FA5}">
                      <a16:colId xmlns:a16="http://schemas.microsoft.com/office/drawing/2014/main" val="2892387737"/>
                    </a:ext>
                  </a:extLst>
                </a:gridCol>
              </a:tblGrid>
              <a:tr h="108694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 gridSpan="14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9744"/>
                  </a:ext>
                </a:extLst>
              </a:tr>
              <a:tr h="127708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114627"/>
                  </a:ext>
                </a:extLst>
              </a:tr>
              <a:tr h="15324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8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474173"/>
                  </a:ext>
                </a:extLst>
              </a:tr>
              <a:tr h="108694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1057"/>
                  </a:ext>
                </a:extLst>
              </a:tr>
              <a:tr h="108694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377293"/>
                  </a:ext>
                </a:extLst>
              </a:tr>
              <a:tr h="1085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443801"/>
                  </a:ext>
                </a:extLst>
              </a:tr>
              <a:tr h="12132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13298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1.Öğrenci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621252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Öğrencilere Memnuniyet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Analiz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521610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613035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Anket Sonucunda Bulunan Olumsuzlukların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599327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210437"/>
                  </a:ext>
                </a:extLst>
              </a:tr>
              <a:tr h="127708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Memnuniyet anketleri sonuçlarının değerlendirilmesi için bölüm toplantısı düzenlenmesi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Fotoğraf ve Toplantı Tutanakları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290260"/>
                  </a:ext>
                </a:extLst>
              </a:tr>
              <a:tr h="140479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5391"/>
                  </a:ext>
                </a:extLst>
              </a:tr>
              <a:tr h="9578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 Birinci Sınıflara Oryantasyon Toplantısı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Yoklama Formu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405568"/>
                  </a:ext>
                </a:extLst>
              </a:tr>
              <a:tr h="9578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04537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Akademisyen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66104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 Akademisyenlere Memnuniyet Anketi Uygulanması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Analiz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75247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773015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Anket Sonucunda Bulunan Olumsuzlukların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120627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798559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Şikayetlerin çözümlenme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985524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 Şikayetin kaynağının tespit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İG, KT, EK, 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258169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994899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Şikayetler aracılığı ile tespit edilen olumsuzlukların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İzleme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352897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04909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YÖK Denetimi Olumsuz Bulgu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34807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 Denetim bulgularına göre düzeltici ve önleyici faaliyetler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Aksiyon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796672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119685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Denetim Raporunda belirtilen bulgu ve önerilerin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İzleme raporu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749481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387460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5.Major Hata Sayısı-9.KYS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46373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5.1.-9.1.İç denetimler öncesi yapılan işlerin denetim check listeleri ile kıyaslanması ve kıyaslama sonucu var olan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84368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97530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5.2.-9.2.KYS gerekliliği olan işlerin düzenli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26457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95836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9.3.İç denetim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255649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22526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33212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6.1.Açılan düzeltici faaliyetlerin kök nedenlerin tespiti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839789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574235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6.2.Aksiyonların geliştirilmesi ve ilgili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734786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15229"/>
                  </a:ext>
                </a:extLst>
              </a:tr>
              <a:tr h="905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16801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7.1.Risk analizlerinin hazırlanması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876317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380225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7.2.RÖF değeri 100 üzeri çıkan riskler için aksiyon geliştirilmesi ve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75990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17826"/>
                  </a:ext>
                </a:extLst>
              </a:tr>
              <a:tr h="10855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7.3.Gelen şikayet ve açılan düzeltici faaliyetlerin risk analizlerine yansıtılması ve aksiyonların geliştirilmesi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Yüksekokul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883111"/>
                  </a:ext>
                </a:extLst>
              </a:tr>
              <a:tr h="10855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91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6044</TotalTime>
  <Words>3908</Words>
  <Application>Microsoft Office PowerPoint</Application>
  <PresentationFormat>Ekran Gösterisi (4:3)</PresentationFormat>
  <Paragraphs>7152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4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Ofis Teması</vt:lpstr>
      <vt:lpstr>2020 YILI  MAYIS-ARALIK YGG SUNUMU  SAĞLIK HİZMETLERİ MESLEK YÜKSEKOKULU SÜRECİ  …/01/2021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Filiz ÖZCAN</cp:lastModifiedBy>
  <cp:revision>222</cp:revision>
  <dcterms:created xsi:type="dcterms:W3CDTF">2016-08-26T15:45:58Z</dcterms:created>
  <dcterms:modified xsi:type="dcterms:W3CDTF">2021-01-25T11:28:42Z</dcterms:modified>
</cp:coreProperties>
</file>