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8" r:id="rId3"/>
    <p:sldId id="346" r:id="rId4"/>
    <p:sldId id="297" r:id="rId5"/>
    <p:sldId id="303" r:id="rId6"/>
    <p:sldId id="304" r:id="rId7"/>
    <p:sldId id="305" r:id="rId8"/>
    <p:sldId id="257" r:id="rId9"/>
    <p:sldId id="347" r:id="rId10"/>
    <p:sldId id="284" r:id="rId11"/>
    <p:sldId id="322" r:id="rId12"/>
    <p:sldId id="321" r:id="rId13"/>
    <p:sldId id="285" r:id="rId14"/>
    <p:sldId id="325" r:id="rId15"/>
    <p:sldId id="324" r:id="rId16"/>
    <p:sldId id="348" r:id="rId17"/>
    <p:sldId id="349" r:id="rId18"/>
    <p:sldId id="286" r:id="rId19"/>
    <p:sldId id="330" r:id="rId20"/>
    <p:sldId id="350" r:id="rId21"/>
    <p:sldId id="335" r:id="rId22"/>
    <p:sldId id="345" r:id="rId23"/>
    <p:sldId id="298" r:id="rId24"/>
    <p:sldId id="299" r:id="rId25"/>
    <p:sldId id="295" r:id="rId26"/>
    <p:sldId id="296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F58E94-1878-414E-850E-2E59C375F138}">
          <p14:sldIdLst>
            <p14:sldId id="256"/>
          </p14:sldIdLst>
        </p14:section>
        <p14:section name="Untitled Section" id="{37D0F9D5-10D5-4D97-8977-0712E378C486}">
          <p14:sldIdLst>
            <p14:sldId id="288"/>
            <p14:sldId id="346"/>
            <p14:sldId id="297"/>
            <p14:sldId id="303"/>
            <p14:sldId id="304"/>
            <p14:sldId id="305"/>
            <p14:sldId id="257"/>
            <p14:sldId id="347"/>
            <p14:sldId id="284"/>
            <p14:sldId id="322"/>
            <p14:sldId id="321"/>
            <p14:sldId id="285"/>
            <p14:sldId id="325"/>
            <p14:sldId id="324"/>
            <p14:sldId id="348"/>
            <p14:sldId id="349"/>
            <p14:sldId id="286"/>
            <p14:sldId id="330"/>
            <p14:sldId id="350"/>
            <p14:sldId id="335"/>
            <p14:sldId id="345"/>
            <p14:sldId id="298"/>
            <p14:sldId id="299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32" autoAdjust="0"/>
  </p:normalViewPr>
  <p:slideViewPr>
    <p:cSldViewPr>
      <p:cViewPr>
        <p:scale>
          <a:sx n="121" d="100"/>
          <a:sy n="121" d="100"/>
        </p:scale>
        <p:origin x="-126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Aiuchqfsx011\everyone\_Kalite%20Y&#246;netim%20Sistemi\Birim%20Anketleri\ANKET%20ANAL&#304;ZLER\Merkezler\SEPAM\2020\SP-AF-0002%202020%20Sepam%20kurumsal%20memnuniyet%20&#246;&#287;renci%2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Aiuchqfsx011\everyone\_Kalite%20Y&#246;netim%20Sistemi\Birim%20Anketleri\ANKET%20ANAL&#304;ZLER\Merkezler\SEPAM\2020\SP-AF-0002%202020%20Sepam%20kurumsal%20memnuniyet%20akademisyen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 err="1"/>
              <a:t>Sepam</a:t>
            </a:r>
            <a:r>
              <a:rPr lang="tr-TR" baseline="0" dirty="0"/>
              <a:t> Kurumsal Öğrenci </a:t>
            </a:r>
            <a:r>
              <a:rPr lang="en-US" baseline="0" dirty="0" err="1" smtClean="0"/>
              <a:t>Memnuniyeti</a:t>
            </a:r>
            <a:r>
              <a:rPr lang="en-US" baseline="0" dirty="0" smtClean="0"/>
              <a:t> </a:t>
            </a:r>
            <a:r>
              <a:rPr lang="tr-TR" baseline="0" dirty="0" smtClean="0"/>
              <a:t>Grafiği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Sayfa1!$A$2:$G$2</c:f>
              <c:strCache>
                <c:ptCount val="7"/>
                <c:pt idx="0">
                  <c:v>Genel olarak kurum faaliyetlerinden memnunum. / I am generally satisfied with the operation of the Institution.</c:v>
                </c:pt>
                <c:pt idx="1">
                  <c:v>Periyodik olarak seminer, konferans ve sempozyum gibi etkinlikler düzenlenmektedir. / Activities such as seminars, conferences and symposiums are organized periodically.</c:v>
                </c:pt>
                <c:pt idx="2">
                  <c:v>Yöneltilen soru/sorun ve taleplere karşı üslup ve yaklaşımlarından memnunum. /  I am satisfied with the way they </c:v>
                </c:pt>
                <c:pt idx="3">
                  <c:v>SEPAM etkinlikleri kişisel ve entelektüel gelişimime katkı sağlar. / The activities of SEPAM contribute to personal and intellectual skills.  </c:v>
                </c:pt>
                <c:pt idx="4">
                  <c:v>SEPAM etkinlikleri akademik ve profesyonel hayatıma katkı sağlamaktadır. / The activities of SEPAM contribute </c:v>
                </c:pt>
                <c:pt idx="5">
                  <c:v> Kurum etkinlik ve yayın duyurularını zamanında ve anlaşılır biçimde yapar. / The institution announces activities and broadcasts  in a timely and comprehensible manner. </c:v>
                </c:pt>
                <c:pt idx="6">
                  <c:v>Ortalama</c:v>
                </c:pt>
              </c:strCache>
            </c:strRef>
          </c:cat>
          <c:val>
            <c:numRef>
              <c:f>Sayfa1!$A$30:$G$30</c:f>
              <c:numCache>
                <c:formatCode>0%</c:formatCode>
                <c:ptCount val="7"/>
                <c:pt idx="0">
                  <c:v>0.81111111111111112</c:v>
                </c:pt>
                <c:pt idx="1">
                  <c:v>0.83333333333333337</c:v>
                </c:pt>
                <c:pt idx="2">
                  <c:v>0.83333333333333337</c:v>
                </c:pt>
                <c:pt idx="3">
                  <c:v>0.81111111111111112</c:v>
                </c:pt>
                <c:pt idx="4">
                  <c:v>0.81111111111111112</c:v>
                </c:pt>
                <c:pt idx="5">
                  <c:v>0.91</c:v>
                </c:pt>
                <c:pt idx="6">
                  <c:v>0.83499999999999996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58-40C3-90A2-E7D51797E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859392"/>
        <c:axId val="38644544"/>
        <c:axId val="0"/>
      </c:bar3DChart>
      <c:catAx>
        <c:axId val="4485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8644544"/>
        <c:crosses val="autoZero"/>
        <c:auto val="1"/>
        <c:lblAlgn val="ctr"/>
        <c:lblOffset val="100"/>
        <c:noMultiLvlLbl val="0"/>
      </c:catAx>
      <c:valAx>
        <c:axId val="3864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48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 err="1"/>
              <a:t>Sepam</a:t>
            </a:r>
            <a:r>
              <a:rPr lang="tr-TR" baseline="0" dirty="0"/>
              <a:t> Kurumsal </a:t>
            </a:r>
            <a:r>
              <a:rPr lang="en-US" baseline="0" dirty="0" err="1" smtClean="0"/>
              <a:t>Akademisyen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Memnuniyeti</a:t>
            </a:r>
            <a:r>
              <a:rPr lang="tr-TR" baseline="0" dirty="0" smtClean="0"/>
              <a:t> </a:t>
            </a:r>
            <a:r>
              <a:rPr lang="tr-TR" baseline="0" dirty="0"/>
              <a:t>Grafiği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Sayfa1!$A$2:$G$2</c:f>
              <c:strCache>
                <c:ptCount val="7"/>
                <c:pt idx="0">
                  <c:v>Genel olarak kurum faaliyetlerinden memnunum. / I am generally satisfied with the operation of the Institution.</c:v>
                </c:pt>
                <c:pt idx="1">
                  <c:v>Periyodik olarak seminer, konferans ve sempozyum gibi etkinlikler düzenlenmektedir. / Activities such as seminars, conferences and symposiums are organized periodically.</c:v>
                </c:pt>
                <c:pt idx="2">
                  <c:v>Yöneltilen soru/sorun ve taleplere karşı üslup ve yaklaşımlarından memnunum. /  I am satisfied with the way they </c:v>
                </c:pt>
                <c:pt idx="3">
                  <c:v>SEPAM etkinlikleri kişisel ve entelektüel gelişimime katkı sağlar. / The activities of SEPAM contribute to personal and intellectual skills.  </c:v>
                </c:pt>
                <c:pt idx="4">
                  <c:v>SEPAM etkinlikleri akademik ve profesyonel hayatıma katkı sağlamaktadır. / The activities of SEPAM contribute </c:v>
                </c:pt>
                <c:pt idx="5">
                  <c:v> Kurum etkinlik ve yayın duyurularını zamanında ve anlaşılır biçimde yapar. / The institution announces activities and broadcasts  in a timely and comprehensible manner. </c:v>
                </c:pt>
                <c:pt idx="6">
                  <c:v>Ortalama</c:v>
                </c:pt>
              </c:strCache>
            </c:strRef>
          </c:cat>
          <c:val>
            <c:numRef>
              <c:f>Sayfa1!$A$12:$G$12</c:f>
              <c:numCache>
                <c:formatCode>0%</c:formatCode>
                <c:ptCount val="7"/>
                <c:pt idx="0">
                  <c:v>0.88888888888888895</c:v>
                </c:pt>
                <c:pt idx="1">
                  <c:v>0.93333333333333335</c:v>
                </c:pt>
                <c:pt idx="2">
                  <c:v>0.88888888888888895</c:v>
                </c:pt>
                <c:pt idx="3">
                  <c:v>0.88888888888888895</c:v>
                </c:pt>
                <c:pt idx="4">
                  <c:v>0.82222222222222219</c:v>
                </c:pt>
                <c:pt idx="5">
                  <c:v>0.91</c:v>
                </c:pt>
                <c:pt idx="6">
                  <c:v>0.88870370370370377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2C-449A-A1A4-4FB2C1BFA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860928"/>
        <c:axId val="38647424"/>
        <c:axId val="0"/>
      </c:bar3DChart>
      <c:catAx>
        <c:axId val="4486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8647424"/>
        <c:crosses val="autoZero"/>
        <c:auto val="1"/>
        <c:lblAlgn val="ctr"/>
        <c:lblOffset val="100"/>
        <c:noMultiLvlLbl val="0"/>
      </c:catAx>
      <c:valAx>
        <c:axId val="3864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486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26.01.2021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9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F684-7ED6-4E25-99B3-6C7EE6714DA3}" type="datetime1">
              <a:rPr lang="tr-TR" smtClean="0"/>
              <a:t>26.01.2021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7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40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5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09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26.01.2021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2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26.01.2021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52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26.01.2021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6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26.01.2021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0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26.01.2021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9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26.01.2021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81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9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3645024"/>
            <a:ext cx="7772400" cy="1109985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020</a:t>
            </a:r>
            <a:r>
              <a:rPr lang="tr-TR" b="1" dirty="0" smtClean="0">
                <a:solidFill>
                  <a:srgbClr val="FF0000"/>
                </a:solidFill>
              </a:rPr>
              <a:t> YILI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YGG SUNUMU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SEPAM SÜRECİ</a:t>
            </a: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/>
              <a:t>2</a:t>
            </a:r>
            <a:r>
              <a:rPr lang="en-US" b="1" dirty="0" smtClean="0"/>
              <a:t>8</a:t>
            </a:r>
            <a:r>
              <a:rPr lang="tr-TR" b="1" dirty="0" smtClean="0"/>
              <a:t>/01/20</a:t>
            </a:r>
            <a:r>
              <a:rPr lang="en-US" b="1" dirty="0" smtClean="0"/>
              <a:t>21</a:t>
            </a:r>
            <a:endParaRPr lang="tr-TR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</a:t>
            </a:fld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10</a:t>
            </a:fld>
            <a:endParaRPr lang="tr-T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" y="782"/>
            <a:ext cx="9141761" cy="685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11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760"/>
            <a:ext cx="9144000" cy="69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12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6" y="0"/>
            <a:ext cx="9123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13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" y="0"/>
            <a:ext cx="9137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14</a:t>
            </a:fld>
            <a:endParaRPr lang="tr-T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72" y="0"/>
            <a:ext cx="9123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5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6" y="0"/>
            <a:ext cx="9119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16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8404"/>
            <a:ext cx="9144000" cy="687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260648"/>
            <a:ext cx="8928993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graphicFrame>
        <p:nvGraphicFramePr>
          <p:cNvPr id="9" name="Grafik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849952"/>
              </p:ext>
            </p:extLst>
          </p:nvPr>
        </p:nvGraphicFramePr>
        <p:xfrm>
          <a:off x="107504" y="1340768"/>
          <a:ext cx="892899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59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graphicFrame>
        <p:nvGraphicFramePr>
          <p:cNvPr id="9" name="Grafik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298352"/>
              </p:ext>
            </p:extLst>
          </p:nvPr>
        </p:nvGraphicFramePr>
        <p:xfrm>
          <a:off x="107504" y="1484785"/>
          <a:ext cx="892899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99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</a:t>
            </a:fld>
            <a:endParaRPr lang="tr-TR"/>
          </a:p>
        </p:txBody>
      </p:sp>
      <p:sp>
        <p:nvSpPr>
          <p:cNvPr id="8" name="Metin kutusu 4"/>
          <p:cNvSpPr txBox="1"/>
          <p:nvPr/>
        </p:nvSpPr>
        <p:spPr>
          <a:xfrm>
            <a:off x="1501596" y="22630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1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329972"/>
              </p:ext>
            </p:extLst>
          </p:nvPr>
        </p:nvGraphicFramePr>
        <p:xfrm>
          <a:off x="237388" y="1208590"/>
          <a:ext cx="8448668" cy="24716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948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38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5775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Güçlü </a:t>
                      </a:r>
                      <a:r>
                        <a:rPr lang="tr-TR" sz="2000" baseline="0" dirty="0"/>
                        <a:t>Tanımları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Durumu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65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G1-Akademisyenlerin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üniversitenin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güçlü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iletişim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ağları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600" dirty="0"/>
                    </a:p>
                  </a:txBody>
                  <a:tcPr>
                    <a:solidFill>
                      <a:srgbClr val="C7D9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7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G2-Öğrencilerin SEPAM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aracılığı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ile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akademisyenler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büyükelçiler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ya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da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uzmanlarla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doğrudan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iletişime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geçebilmesi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600" dirty="0"/>
                    </a:p>
                  </a:txBody>
                  <a:tcPr>
                    <a:solidFill>
                      <a:srgbClr val="C7D9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265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G3 -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Sepam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yayınlarına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katkı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verebilecek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donanımda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hocalarımızın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bulunması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 (Hala</a:t>
                      </a:r>
                      <a:r>
                        <a:rPr lang="tr-TR" sz="1600" baseline="0" dirty="0" smtClean="0">
                          <a:sym typeface="Wingdings" panose="05000000000000000000" pitchFamily="2" charset="2"/>
                        </a:rPr>
                        <a:t> Güçlü Yön)</a:t>
                      </a:r>
                      <a:endParaRPr lang="tr-TR" sz="1600" dirty="0"/>
                    </a:p>
                  </a:txBody>
                  <a:tcPr>
                    <a:solidFill>
                      <a:srgbClr val="C7D9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7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G4 -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Sepam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etkinliklerinin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çeşitlendirilmiş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olması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Seminer,panel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tecrübe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paylaşımı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eğitim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programları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vs.</a:t>
                      </a:r>
                    </a:p>
                  </a:txBody>
                  <a:tcPr marL="7620" marR="7620" marT="7620" marB="0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 (Hala</a:t>
                      </a:r>
                      <a:r>
                        <a:rPr lang="tr-TR" sz="1600" baseline="0" dirty="0" smtClean="0">
                          <a:sym typeface="Wingdings" panose="05000000000000000000" pitchFamily="2" charset="2"/>
                        </a:rPr>
                        <a:t> Güçlü Yön)</a:t>
                      </a:r>
                      <a:endParaRPr lang="tr-TR" sz="1600" dirty="0"/>
                    </a:p>
                  </a:txBody>
                  <a:tcPr>
                    <a:solidFill>
                      <a:srgbClr val="C7D9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4825"/>
              </p:ext>
            </p:extLst>
          </p:nvPr>
        </p:nvGraphicFramePr>
        <p:xfrm>
          <a:off x="237388" y="3680269"/>
          <a:ext cx="8448668" cy="26290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94852">
                  <a:extLst>
                    <a:ext uri="{9D8B030D-6E8A-4147-A177-3AD203B41FA5}">
                      <a16:colId xmlns:a16="http://schemas.microsoft.com/office/drawing/2014/main" xmlns="" val="3197507407"/>
                    </a:ext>
                  </a:extLst>
                </a:gridCol>
                <a:gridCol w="1953816">
                  <a:extLst>
                    <a:ext uri="{9D8B030D-6E8A-4147-A177-3AD203B41FA5}">
                      <a16:colId xmlns:a16="http://schemas.microsoft.com/office/drawing/2014/main" xmlns="" val="3993158569"/>
                    </a:ext>
                  </a:extLst>
                </a:gridCol>
              </a:tblGrid>
              <a:tr h="442999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Zayıf Yönler</a:t>
                      </a:r>
                      <a:endParaRPr lang="tr-TR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Durumu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143016"/>
                  </a:ext>
                </a:extLst>
              </a:tr>
              <a:tr h="37224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Z1-Proje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yapılmaması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 (Hala zayıf yön)</a:t>
                      </a:r>
                      <a:endParaRPr lang="tr-TR" sz="1600" dirty="0"/>
                    </a:p>
                  </a:txBody>
                  <a:tcPr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3810550"/>
                  </a:ext>
                </a:extLst>
              </a:tr>
              <a:tr h="39777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Z2-Birimin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araştırma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için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personelinin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bulunmaması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 (Hala zayıf yön)</a:t>
                      </a:r>
                      <a:endParaRPr lang="tr-TR" sz="1600" dirty="0"/>
                    </a:p>
                  </a:txBody>
                  <a:tcPr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4048092"/>
                  </a:ext>
                </a:extLst>
              </a:tr>
              <a:tr h="50233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Z3-Birimin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idari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işleri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için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personelinin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bulunmaması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 (Hala zayıf yön)</a:t>
                      </a:r>
                      <a:endParaRPr lang="tr-TR" sz="1600" dirty="0"/>
                    </a:p>
                  </a:txBody>
                  <a:tcPr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4921667"/>
                  </a:ext>
                </a:extLst>
              </a:tr>
              <a:tr h="913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Z4-Online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eğitim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seminer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, panel,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konferansların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ölçme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değerlendirme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süreçleri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konusunda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tecrübe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eksikliği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olanakların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sınırlı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olması</a:t>
                      </a:r>
                    </a:p>
                  </a:txBody>
                  <a:tcPr marL="7620" marR="7620" marT="7620" marB="0" anchor="b"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 (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Zayıf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yön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eklendi</a:t>
                      </a: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)</a:t>
                      </a:r>
                      <a:endParaRPr lang="tr-TR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/>
                    </a:p>
                  </a:txBody>
                  <a:tcPr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1582428"/>
                  </a:ext>
                </a:extLst>
              </a:tr>
            </a:tbl>
          </a:graphicData>
        </a:graphic>
      </p:graphicFrame>
      <p:graphicFrame>
        <p:nvGraphicFramePr>
          <p:cNvPr id="1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362282"/>
              </p:ext>
            </p:extLst>
          </p:nvPr>
        </p:nvGraphicFramePr>
        <p:xfrm>
          <a:off x="219157" y="1208588"/>
          <a:ext cx="8448668" cy="24716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948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38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5775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Güçlü </a:t>
                      </a:r>
                      <a:r>
                        <a:rPr lang="tr-TR" sz="2000" baseline="0" dirty="0"/>
                        <a:t>Tanımları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Durumu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65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G1-Akademisyenlerin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üniversitenin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güçlü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iletişim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ağları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600" dirty="0"/>
                    </a:p>
                  </a:txBody>
                  <a:tcPr>
                    <a:solidFill>
                      <a:srgbClr val="C7D9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7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G2-Öğrencilerin SEPAM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aracılığı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ile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akademisyenler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büyükelçiler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ya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da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uzmanlarla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doğrudan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iletişime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geçebilmesi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600" dirty="0"/>
                    </a:p>
                  </a:txBody>
                  <a:tcPr>
                    <a:solidFill>
                      <a:srgbClr val="C7D9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265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G3 -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Sepam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yayınlarına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katkı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verebilecek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donanımda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hocalarımızın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bulunması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 (Hala</a:t>
                      </a:r>
                      <a:r>
                        <a:rPr lang="tr-TR" sz="1600" baseline="0" dirty="0" smtClean="0">
                          <a:sym typeface="Wingdings" panose="05000000000000000000" pitchFamily="2" charset="2"/>
                        </a:rPr>
                        <a:t> Güçlü Yön)</a:t>
                      </a:r>
                      <a:endParaRPr lang="tr-TR" sz="1600" dirty="0"/>
                    </a:p>
                  </a:txBody>
                  <a:tcPr>
                    <a:solidFill>
                      <a:srgbClr val="C7D9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7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G4 -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Sepam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etkinliklerinin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çeşitlendirilmiş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olması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Seminer,panel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tecrübe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paylaşımı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eğitim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programları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vs.</a:t>
                      </a:r>
                    </a:p>
                  </a:txBody>
                  <a:tcPr marL="7620" marR="7620" marT="7620" marB="0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 (Hala</a:t>
                      </a:r>
                      <a:r>
                        <a:rPr lang="tr-TR" sz="1600" baseline="0" dirty="0" smtClean="0">
                          <a:sym typeface="Wingdings" panose="05000000000000000000" pitchFamily="2" charset="2"/>
                        </a:rPr>
                        <a:t> Güçlü Yön)</a:t>
                      </a:r>
                      <a:endParaRPr lang="tr-TR" sz="1600" dirty="0"/>
                    </a:p>
                  </a:txBody>
                  <a:tcPr>
                    <a:solidFill>
                      <a:srgbClr val="C7D9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3" y="33606"/>
            <a:ext cx="9110807" cy="668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02024" y="44033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21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371600"/>
            <a:ext cx="678180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FAALİYETLER</a:t>
            </a:r>
            <a:b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22</a:t>
            </a:fld>
            <a:endParaRPr lang="tr-TR"/>
          </a:p>
        </p:txBody>
      </p:sp>
      <p:pic>
        <p:nvPicPr>
          <p:cNvPr id="6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124978" y="92076"/>
            <a:ext cx="2736304" cy="576064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84" y="1600200"/>
            <a:ext cx="677483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0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130216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GELEN ŞİKAYETLER VE SONUÇLARI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23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220486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Gelen şikayet bulunmamaktadır.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2896" y="947507"/>
            <a:ext cx="77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DEĞİŞİKLİKLERİN YÖNETİMİ</a:t>
            </a:r>
            <a:r>
              <a:rPr lang="tr-TR" sz="3600" b="1" dirty="0"/>
              <a:t> 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5" name="Slayt Numarası Yer Tutucus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24</a:t>
            </a:fld>
            <a:endParaRPr lang="tr-TR"/>
          </a:p>
        </p:txBody>
      </p:sp>
      <p:sp>
        <p:nvSpPr>
          <p:cNvPr id="67" name="Metin kutusu 66"/>
          <p:cNvSpPr txBox="1"/>
          <p:nvPr/>
        </p:nvSpPr>
        <p:spPr>
          <a:xfrm>
            <a:off x="-26471" y="2520938"/>
            <a:ext cx="91691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İç</a:t>
            </a:r>
            <a:r>
              <a:rPr lang="en-US" dirty="0"/>
              <a:t> </a:t>
            </a:r>
            <a:r>
              <a:rPr lang="en-US" dirty="0" err="1"/>
              <a:t>denetim</a:t>
            </a:r>
            <a:r>
              <a:rPr lang="en-US" dirty="0"/>
              <a:t> </a:t>
            </a:r>
            <a:r>
              <a:rPr lang="en-US" dirty="0" err="1"/>
              <a:t>sonucu</a:t>
            </a:r>
            <a:r>
              <a:rPr lang="en-US" dirty="0"/>
              <a:t> </a:t>
            </a:r>
            <a:r>
              <a:rPr lang="en-US" dirty="0" err="1"/>
              <a:t>şikayet</a:t>
            </a:r>
            <a:r>
              <a:rPr lang="en-US" dirty="0"/>
              <a:t> </a:t>
            </a:r>
            <a:r>
              <a:rPr lang="en-US" dirty="0" err="1"/>
              <a:t>sürecine</a:t>
            </a:r>
            <a:r>
              <a:rPr lang="en-US" dirty="0"/>
              <a:t> </a:t>
            </a:r>
            <a:r>
              <a:rPr lang="en-US" dirty="0" err="1"/>
              <a:t>ilişkin</a:t>
            </a:r>
            <a:r>
              <a:rPr lang="en-US" dirty="0"/>
              <a:t> </a:t>
            </a:r>
            <a:r>
              <a:rPr lang="en-US" dirty="0" err="1"/>
              <a:t>eksikliklerin</a:t>
            </a:r>
            <a:r>
              <a:rPr lang="en-US" dirty="0"/>
              <a:t> </a:t>
            </a:r>
            <a:r>
              <a:rPr lang="en-US" dirty="0" err="1"/>
              <a:t>bulunması</a:t>
            </a:r>
            <a:r>
              <a:rPr lang="en-US" dirty="0"/>
              <a:t>, </a:t>
            </a:r>
            <a:r>
              <a:rPr lang="en-US" dirty="0" err="1" smtClean="0"/>
              <a:t>pandemi</a:t>
            </a:r>
            <a:r>
              <a:rPr lang="en-US" dirty="0" smtClean="0"/>
              <a:t> </a:t>
            </a:r>
            <a:r>
              <a:rPr lang="en-US" dirty="0" err="1"/>
              <a:t>koşulları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YGG </a:t>
            </a:r>
            <a:r>
              <a:rPr lang="en-US" dirty="0" err="1"/>
              <a:t>toplantısı</a:t>
            </a:r>
            <a:r>
              <a:rPr lang="en-US" dirty="0"/>
              <a:t> </a:t>
            </a:r>
            <a:r>
              <a:rPr lang="en-US" dirty="0" err="1"/>
              <a:t>nedeniyle</a:t>
            </a:r>
            <a:r>
              <a:rPr lang="en-US" dirty="0"/>
              <a:t> </a:t>
            </a:r>
            <a:r>
              <a:rPr lang="en-US" dirty="0" err="1"/>
              <a:t>Kaplumbağa</a:t>
            </a:r>
            <a:r>
              <a:rPr lang="en-US" dirty="0"/>
              <a:t> </a:t>
            </a:r>
            <a:r>
              <a:rPr lang="en-US" dirty="0" err="1"/>
              <a:t>Şeması</a:t>
            </a:r>
            <a:r>
              <a:rPr lang="en-US" dirty="0"/>
              <a:t>, SPİK, Kalite </a:t>
            </a:r>
            <a:r>
              <a:rPr lang="en-US" dirty="0" err="1"/>
              <a:t>Faaliyet</a:t>
            </a:r>
            <a:r>
              <a:rPr lang="en-US" dirty="0"/>
              <a:t> </a:t>
            </a:r>
            <a:r>
              <a:rPr lang="en-US" dirty="0" err="1"/>
              <a:t>Planı</a:t>
            </a:r>
            <a:r>
              <a:rPr lang="en-US" dirty="0"/>
              <a:t>, SWOT </a:t>
            </a:r>
            <a:r>
              <a:rPr lang="en-US" dirty="0" err="1"/>
              <a:t>analizi</a:t>
            </a:r>
            <a:r>
              <a:rPr lang="en-US" dirty="0"/>
              <a:t>, </a:t>
            </a:r>
            <a:r>
              <a:rPr lang="en-US" dirty="0" err="1"/>
              <a:t>paydaş</a:t>
            </a:r>
            <a:r>
              <a:rPr lang="en-US" dirty="0"/>
              <a:t> </a:t>
            </a:r>
            <a:r>
              <a:rPr lang="en-US" dirty="0" err="1"/>
              <a:t>analizi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dökümanlarda</a:t>
            </a:r>
            <a:r>
              <a:rPr lang="en-US" dirty="0"/>
              <a:t> </a:t>
            </a:r>
            <a:r>
              <a:rPr lang="en-US" dirty="0" err="1"/>
              <a:t>değişiklik</a:t>
            </a:r>
            <a:r>
              <a:rPr lang="en-US" dirty="0"/>
              <a:t> </a:t>
            </a:r>
            <a:r>
              <a:rPr lang="en-US" dirty="0" err="1"/>
              <a:t>yapılmıştır</a:t>
            </a:r>
            <a:r>
              <a:rPr lang="en-US" dirty="0"/>
              <a:t>. </a:t>
            </a:r>
            <a:r>
              <a:rPr lang="tr-TR" dirty="0"/>
              <a:t>Memnuniyet anketleri veya </a:t>
            </a:r>
            <a:r>
              <a:rPr lang="tr-TR" dirty="0" err="1"/>
              <a:t>DF’lerden</a:t>
            </a:r>
            <a:r>
              <a:rPr lang="tr-TR" dirty="0"/>
              <a:t> gelen riskler Risk Analizine eklenmiştir.  Yapılan tüm değişiklikler </a:t>
            </a:r>
            <a:r>
              <a:rPr lang="tr-TR" dirty="0" smtClean="0"/>
              <a:t>Değişi</a:t>
            </a:r>
            <a:r>
              <a:rPr lang="en-US" dirty="0" smtClean="0"/>
              <a:t>k</a:t>
            </a:r>
            <a:r>
              <a:rPr lang="tr-TR" dirty="0" smtClean="0"/>
              <a:t>lik </a:t>
            </a:r>
            <a:r>
              <a:rPr lang="tr-TR" dirty="0"/>
              <a:t>Talep ve Takip Formları ile kaydedilmiştir</a:t>
            </a:r>
            <a:r>
              <a:rPr lang="tr-TR" dirty="0" smtClean="0"/>
              <a:t>.</a:t>
            </a:r>
          </a:p>
          <a:p>
            <a:endParaRPr lang="tr-TR" b="1" dirty="0"/>
          </a:p>
          <a:p>
            <a:r>
              <a:rPr lang="tr-TR" dirty="0" smtClean="0"/>
              <a:t>İç Denetim sonucu Yönetim Kurulu ile paylaşılmıştır.</a:t>
            </a:r>
            <a:endParaRPr lang="tr-TR" dirty="0" smtClean="0"/>
          </a:p>
        </p:txBody>
      </p:sp>
      <p:pic>
        <p:nvPicPr>
          <p:cNvPr id="66" name="Resim 65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60612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 İHTİYACI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25</a:t>
            </a:fld>
            <a:endParaRPr lang="tr-TR"/>
          </a:p>
        </p:txBody>
      </p:sp>
      <p:sp>
        <p:nvSpPr>
          <p:cNvPr id="66" name="Metin kutusu 65"/>
          <p:cNvSpPr txBox="1"/>
          <p:nvPr/>
        </p:nvSpPr>
        <p:spPr>
          <a:xfrm>
            <a:off x="0" y="299695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Yönetim</a:t>
            </a:r>
            <a:r>
              <a:rPr lang="en-US" b="1" dirty="0" smtClean="0"/>
              <a:t> </a:t>
            </a:r>
            <a:r>
              <a:rPr lang="en-US" b="1" dirty="0" err="1" smtClean="0"/>
              <a:t>kurulunun</a:t>
            </a:r>
            <a:r>
              <a:rPr lang="en-US" b="1" dirty="0" smtClean="0"/>
              <a:t> </a:t>
            </a:r>
            <a:r>
              <a:rPr lang="en-US" b="1" dirty="0" err="1" smtClean="0"/>
              <a:t>oluşturulması</a:t>
            </a:r>
            <a:r>
              <a:rPr lang="en-US" b="1" dirty="0" smtClean="0"/>
              <a:t> 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  <a:r>
              <a:rPr lang="en-US" b="1" dirty="0" err="1" smtClean="0"/>
              <a:t>müdür</a:t>
            </a:r>
            <a:r>
              <a:rPr lang="en-US" b="1" dirty="0" smtClean="0"/>
              <a:t> </a:t>
            </a:r>
            <a:r>
              <a:rPr lang="en-US" b="1" dirty="0" err="1" smtClean="0"/>
              <a:t>yardımcısı</a:t>
            </a:r>
            <a:r>
              <a:rPr lang="en-US" b="1" dirty="0" smtClean="0"/>
              <a:t> </a:t>
            </a:r>
            <a:r>
              <a:rPr lang="en-US" b="1" dirty="0" err="1" smtClean="0"/>
              <a:t>atamasıyla</a:t>
            </a:r>
            <a:r>
              <a:rPr lang="en-US" b="1" dirty="0" smtClean="0"/>
              <a:t>  </a:t>
            </a:r>
            <a:r>
              <a:rPr lang="en-US" b="1" dirty="0" err="1" smtClean="0"/>
              <a:t>insan</a:t>
            </a:r>
            <a:r>
              <a:rPr lang="en-US" b="1" dirty="0" smtClean="0"/>
              <a:t> </a:t>
            </a:r>
            <a:r>
              <a:rPr lang="en-US" b="1" dirty="0" err="1" smtClean="0"/>
              <a:t>kaynağında</a:t>
            </a:r>
            <a:r>
              <a:rPr lang="en-US" b="1" dirty="0" smtClean="0"/>
              <a:t> </a:t>
            </a:r>
            <a:r>
              <a:rPr lang="en-US" b="1" dirty="0" err="1" smtClean="0"/>
              <a:t>iyileşme</a:t>
            </a:r>
            <a:r>
              <a:rPr lang="en-US" b="1" dirty="0" smtClean="0"/>
              <a:t> </a:t>
            </a:r>
            <a:r>
              <a:rPr lang="en-US" b="1" dirty="0" err="1" smtClean="0"/>
              <a:t>yaşanmıştır</a:t>
            </a:r>
            <a:r>
              <a:rPr lang="en-US" b="1" dirty="0" smtClean="0"/>
              <a:t>. </a:t>
            </a:r>
            <a:r>
              <a:rPr lang="en-US" b="1" dirty="0" err="1" smtClean="0"/>
              <a:t>Kısmi</a:t>
            </a:r>
            <a:r>
              <a:rPr lang="en-US" b="1" dirty="0" smtClean="0"/>
              <a:t> </a:t>
            </a:r>
            <a:r>
              <a:rPr lang="en-US" b="1" dirty="0" err="1" smtClean="0"/>
              <a:t>zamanlı</a:t>
            </a:r>
            <a:r>
              <a:rPr lang="en-US" b="1" dirty="0" smtClean="0"/>
              <a:t> </a:t>
            </a:r>
            <a:r>
              <a:rPr lang="en-US" b="1" dirty="0" err="1" smtClean="0"/>
              <a:t>öğrencilerin</a:t>
            </a:r>
            <a:r>
              <a:rPr lang="en-US" b="1" dirty="0" smtClean="0"/>
              <a:t> </a:t>
            </a:r>
            <a:r>
              <a:rPr lang="en-US" b="1" dirty="0" err="1" smtClean="0"/>
              <a:t>ayrılmasıyla</a:t>
            </a:r>
            <a:r>
              <a:rPr lang="en-US" b="1" dirty="0" smtClean="0"/>
              <a:t> SEPAM </a:t>
            </a:r>
            <a:r>
              <a:rPr lang="en-US" b="1" dirty="0" err="1" smtClean="0"/>
              <a:t>biriminin</a:t>
            </a:r>
            <a:r>
              <a:rPr lang="en-US" b="1" dirty="0" smtClean="0"/>
              <a:t> </a:t>
            </a:r>
            <a:r>
              <a:rPr lang="en-US" b="1" dirty="0" err="1" smtClean="0"/>
              <a:t>insan</a:t>
            </a:r>
            <a:r>
              <a:rPr lang="en-US" b="1" dirty="0" smtClean="0"/>
              <a:t> </a:t>
            </a:r>
            <a:r>
              <a:rPr lang="en-US" b="1" dirty="0" err="1" smtClean="0"/>
              <a:t>kaynağı</a:t>
            </a:r>
            <a:r>
              <a:rPr lang="en-US" b="1" dirty="0" smtClean="0"/>
              <a:t> </a:t>
            </a:r>
            <a:r>
              <a:rPr lang="en-US" b="1" dirty="0" err="1" smtClean="0"/>
              <a:t>ihtiyacı</a:t>
            </a:r>
            <a:r>
              <a:rPr lang="tr-TR" b="1" dirty="0" smtClean="0"/>
              <a:t> devam etmektedir. Yeni dönemde araştırma fonlarına başvurarak bütçe ve araştırmacı ihtiyaçlarının kısmen de olsa karşılanması planlanmaktadır.</a:t>
            </a:r>
            <a:endParaRPr lang="tr-TR" b="1" dirty="0" smtClean="0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117427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SÜREKLİ İYİLEŞTİRME ÖNERİLERİ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26</a:t>
            </a:fld>
            <a:endParaRPr lang="tr-TR"/>
          </a:p>
        </p:txBody>
      </p:sp>
      <p:sp>
        <p:nvSpPr>
          <p:cNvPr id="66" name="Metin kutusu 65"/>
          <p:cNvSpPr txBox="1"/>
          <p:nvPr/>
        </p:nvSpPr>
        <p:spPr>
          <a:xfrm>
            <a:off x="0" y="3212976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b="1" dirty="0" smtClean="0"/>
              <a:t>Yeni yönetim yapısı ile kurumsallaşma sürecinin devam ettitilmesi</a:t>
            </a:r>
          </a:p>
          <a:p>
            <a:pPr marL="285750" indent="-285750">
              <a:buFontTx/>
              <a:buChar char="-"/>
            </a:pPr>
            <a:r>
              <a:rPr lang="en-US" b="1" dirty="0" err="1" smtClean="0"/>
              <a:t>Pandemi</a:t>
            </a:r>
            <a:r>
              <a:rPr lang="en-US" b="1" dirty="0" smtClean="0"/>
              <a:t> </a:t>
            </a:r>
            <a:r>
              <a:rPr lang="en-US" b="1" dirty="0" err="1" smtClean="0"/>
              <a:t>sürecinin</a:t>
            </a:r>
            <a:r>
              <a:rPr lang="en-US" b="1" dirty="0" smtClean="0"/>
              <a:t> </a:t>
            </a:r>
            <a:r>
              <a:rPr lang="en-US" b="1" dirty="0" err="1" smtClean="0"/>
              <a:t>yakında</a:t>
            </a:r>
            <a:r>
              <a:rPr lang="tr-TR" b="1" dirty="0" smtClean="0"/>
              <a:t>n</a:t>
            </a:r>
            <a:r>
              <a:rPr lang="en-US" b="1" dirty="0" smtClean="0"/>
              <a:t> </a:t>
            </a:r>
            <a:r>
              <a:rPr lang="en-US" b="1" dirty="0" err="1" smtClean="0"/>
              <a:t>takip</a:t>
            </a:r>
            <a:r>
              <a:rPr lang="en-US" b="1" dirty="0" smtClean="0"/>
              <a:t> </a:t>
            </a:r>
            <a:r>
              <a:rPr lang="en-US" b="1" dirty="0" err="1" smtClean="0"/>
              <a:t>edilmesi</a:t>
            </a:r>
            <a:r>
              <a:rPr lang="en-US" b="1" dirty="0" smtClean="0"/>
              <a:t> 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  <a:r>
              <a:rPr lang="en-US" b="1" dirty="0" err="1" smtClean="0"/>
              <a:t>uygun</a:t>
            </a:r>
            <a:r>
              <a:rPr lang="en-US" b="1" dirty="0" smtClean="0"/>
              <a:t> </a:t>
            </a:r>
            <a:r>
              <a:rPr lang="en-US" b="1" dirty="0" err="1" smtClean="0"/>
              <a:t>tedbirler</a:t>
            </a:r>
            <a:r>
              <a:rPr lang="en-US" b="1" dirty="0" smtClean="0"/>
              <a:t> </a:t>
            </a:r>
            <a:r>
              <a:rPr lang="en-US" b="1" dirty="0" err="1" smtClean="0"/>
              <a:t>alınması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- </a:t>
            </a:r>
            <a:r>
              <a:rPr lang="tr-TR" b="1" dirty="0" smtClean="0"/>
              <a:t>   </a:t>
            </a:r>
            <a:r>
              <a:rPr lang="en-US" b="1" dirty="0" smtClean="0"/>
              <a:t>SWOT </a:t>
            </a:r>
            <a:r>
              <a:rPr lang="en-US" b="1" dirty="0" err="1" smtClean="0"/>
              <a:t>analizinin</a:t>
            </a:r>
            <a:r>
              <a:rPr lang="en-US" b="1" dirty="0" smtClean="0"/>
              <a:t> </a:t>
            </a:r>
            <a:r>
              <a:rPr lang="tr-TR" b="1" dirty="0"/>
              <a:t>gözden geçirilmesi/ takip edilmesi</a:t>
            </a:r>
          </a:p>
          <a:p>
            <a:pPr marL="285750" indent="-285750">
              <a:buFontTx/>
              <a:buChar char="-"/>
            </a:pPr>
            <a:r>
              <a:rPr lang="tr-TR" b="1" dirty="0" smtClean="0"/>
              <a:t>Kalite Faaliyet Planının gözden geçirilmesi/ takip edilmesi</a:t>
            </a:r>
          </a:p>
          <a:p>
            <a:r>
              <a:rPr lang="tr-TR" b="1" dirty="0" smtClean="0"/>
              <a:t>-   </a:t>
            </a:r>
            <a:r>
              <a:rPr lang="tr-TR" b="1" dirty="0" smtClean="0"/>
              <a:t> SPİK’lerin </a:t>
            </a:r>
            <a:r>
              <a:rPr lang="tr-TR" b="1" dirty="0" smtClean="0"/>
              <a:t>düzenli olarak takip edilmesi</a:t>
            </a:r>
          </a:p>
        </p:txBody>
      </p:sp>
      <p:pic>
        <p:nvPicPr>
          <p:cNvPr id="67" name="Resim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843808"/>
            <a:ext cx="209380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Resim 64"/>
          <p:cNvPicPr/>
          <p:nvPr/>
        </p:nvPicPr>
        <p:blipFill>
          <a:blip r:embed="rId3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</a:t>
            </a:fld>
            <a:endParaRPr lang="tr-TR"/>
          </a:p>
        </p:txBody>
      </p:sp>
      <p:sp>
        <p:nvSpPr>
          <p:cNvPr id="8" name="Metin kutusu 4"/>
          <p:cNvSpPr txBox="1"/>
          <p:nvPr/>
        </p:nvSpPr>
        <p:spPr>
          <a:xfrm>
            <a:off x="1501596" y="22630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sp>
        <p:nvSpPr>
          <p:cNvPr id="18" name="Metin kutusu 4"/>
          <p:cNvSpPr txBox="1"/>
          <p:nvPr/>
        </p:nvSpPr>
        <p:spPr>
          <a:xfrm>
            <a:off x="1495947" y="20567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Slayt Numarası Yer Tutucusu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9F893C-C32F-4835-A1E5-850973405C58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20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328395"/>
              </p:ext>
            </p:extLst>
          </p:nvPr>
        </p:nvGraphicFramePr>
        <p:xfrm>
          <a:off x="558330" y="1034017"/>
          <a:ext cx="7922393" cy="3383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53830">
                  <a:extLst>
                    <a:ext uri="{9D8B030D-6E8A-4147-A177-3AD203B41FA5}">
                      <a16:colId xmlns:a16="http://schemas.microsoft.com/office/drawing/2014/main" xmlns="" val="2788034744"/>
                    </a:ext>
                  </a:extLst>
                </a:gridCol>
                <a:gridCol w="2468563">
                  <a:extLst>
                    <a:ext uri="{9D8B030D-6E8A-4147-A177-3AD203B41FA5}">
                      <a16:colId xmlns:a16="http://schemas.microsoft.com/office/drawing/2014/main" xmlns="" val="351207713"/>
                    </a:ext>
                  </a:extLst>
                </a:gridCol>
              </a:tblGrid>
              <a:tr h="328816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Fırsat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tx1"/>
                          </a:solidFill>
                        </a:rPr>
                        <a:t>Durumu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7934509"/>
                  </a:ext>
                </a:extLst>
              </a:tr>
              <a:tr h="37940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F1-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organizasyonlar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için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Antalya'nın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bir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cazibe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merkezi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olması </a:t>
                      </a:r>
                    </a:p>
                  </a:txBody>
                  <a:tcPr marL="7620" marR="7620" marT="7620" marB="0">
                    <a:solidFill>
                      <a:srgbClr val="FFE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(Hala Fırsat)</a:t>
                      </a:r>
                      <a:endParaRPr lang="tr-TR" sz="1600" dirty="0"/>
                    </a:p>
                  </a:txBody>
                  <a:tcPr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7936293"/>
                  </a:ext>
                </a:extLst>
              </a:tr>
              <a:tr h="37940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F2-Antalya'ya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doğrudan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uçuşlarla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yurtiçi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yurtdışından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doğrudan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ulaşım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imkanı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FE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(Hala Fırsat)</a:t>
                      </a:r>
                      <a:endParaRPr lang="tr-TR" sz="1600" dirty="0"/>
                    </a:p>
                  </a:txBody>
                  <a:tcPr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8237076"/>
                  </a:ext>
                </a:extLst>
              </a:tr>
              <a:tr h="37940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F3-Genç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akademisyenleri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öğrencileri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cezbetmesi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FE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(Hala Fırsat)</a:t>
                      </a:r>
                      <a:endParaRPr lang="tr-TR" sz="1600" dirty="0"/>
                    </a:p>
                  </a:txBody>
                  <a:tcPr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7600281"/>
                  </a:ext>
                </a:extLst>
              </a:tr>
              <a:tr h="37940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F4-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Bölgedeki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tek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sosyal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politik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ekonomik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araştırma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merkezi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olması</a:t>
                      </a:r>
                    </a:p>
                  </a:txBody>
                  <a:tcPr marL="7620" marR="7620" marT="7620" marB="0">
                    <a:solidFill>
                      <a:srgbClr val="FFE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(Hala Fırsat)</a:t>
                      </a:r>
                      <a:endParaRPr lang="tr-TR" sz="1600" dirty="0"/>
                    </a:p>
                  </a:txBody>
                  <a:tcPr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057891"/>
                  </a:ext>
                </a:extLst>
              </a:tr>
              <a:tr h="37940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F5-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Antalya'daki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belediyeler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sivil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toplumun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iş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birliklerine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açık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olması</a:t>
                      </a:r>
                    </a:p>
                  </a:txBody>
                  <a:tcPr marL="7620" marR="7620" marT="7620" marB="0">
                    <a:solidFill>
                      <a:srgbClr val="FFE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(Hala Fırsat)</a:t>
                      </a:r>
                      <a:endParaRPr lang="tr-TR" sz="1600" dirty="0"/>
                    </a:p>
                  </a:txBody>
                  <a:tcPr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734452"/>
                  </a:ext>
                </a:extLst>
              </a:tr>
              <a:tr h="581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Tur" panose="020B0604020202020204" pitchFamily="34" charset="0"/>
                        </a:rPr>
                        <a:t>F6 - </a:t>
                      </a:r>
                      <a:r>
                        <a:rPr lang="en-US" sz="1400" b="0" i="0" u="none" strike="noStrike" dirty="0" err="1">
                          <a:effectLst/>
                          <a:latin typeface="Arial Tur" panose="020B0604020202020204" pitchFamily="34" charset="0"/>
                        </a:rPr>
                        <a:t>Ulusal</a:t>
                      </a:r>
                      <a:r>
                        <a:rPr lang="en-US" sz="1400" b="0" i="0" u="none" strike="noStrike" dirty="0">
                          <a:effectLst/>
                          <a:latin typeface="Arial Tur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Arial Tur" panose="020B060402020202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effectLst/>
                          <a:latin typeface="Arial Tur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Arial Tur" panose="020B0604020202020204" pitchFamily="34" charset="0"/>
                        </a:rPr>
                        <a:t>Uluslararası</a:t>
                      </a:r>
                      <a:r>
                        <a:rPr lang="en-US" sz="1400" b="0" i="0" u="none" strike="noStrike" dirty="0">
                          <a:effectLst/>
                          <a:latin typeface="Arial Tur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Arial Tur" panose="020B0604020202020204" pitchFamily="34" charset="0"/>
                        </a:rPr>
                        <a:t>düzeyde</a:t>
                      </a:r>
                      <a:r>
                        <a:rPr lang="en-US" sz="1400" b="0" i="0" u="none" strike="noStrike" dirty="0">
                          <a:effectLst/>
                          <a:latin typeface="Arial Tur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Arial Tur" panose="020B0604020202020204" pitchFamily="34" charset="0"/>
                        </a:rPr>
                        <a:t>etkili</a:t>
                      </a:r>
                      <a:r>
                        <a:rPr lang="en-US" sz="1400" b="0" i="0" u="none" strike="noStrike" dirty="0">
                          <a:effectLst/>
                          <a:latin typeface="Arial Tur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Arial Tur" panose="020B0604020202020204" pitchFamily="34" charset="0"/>
                        </a:rPr>
                        <a:t>isimlerle</a:t>
                      </a:r>
                      <a:r>
                        <a:rPr lang="en-US" sz="1400" b="0" i="0" u="none" strike="noStrike" dirty="0">
                          <a:effectLst/>
                          <a:latin typeface="Arial Tur" panose="020B0604020202020204" pitchFamily="34" charset="0"/>
                        </a:rPr>
                        <a:t> online </a:t>
                      </a:r>
                      <a:r>
                        <a:rPr lang="en-US" sz="1400" b="0" i="0" u="none" strike="noStrike" dirty="0" err="1">
                          <a:effectLst/>
                          <a:latin typeface="Arial Tur" panose="020B0604020202020204" pitchFamily="34" charset="0"/>
                        </a:rPr>
                        <a:t>seminerler</a:t>
                      </a:r>
                      <a:r>
                        <a:rPr lang="en-US" sz="1400" b="0" i="0" u="none" strike="noStrike" dirty="0">
                          <a:effectLst/>
                          <a:latin typeface="Arial Tur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Arial Tur" panose="020B0604020202020204" pitchFamily="34" charset="0"/>
                        </a:rPr>
                        <a:t>düzenlenebilmesi</a:t>
                      </a:r>
                      <a:endParaRPr lang="en-US" sz="1400" b="0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E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(Fırsat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eklendi</a:t>
                      </a: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)</a:t>
                      </a:r>
                      <a:endParaRPr lang="tr-TR" sz="1600" dirty="0" smtClean="0"/>
                    </a:p>
                    <a:p>
                      <a:pPr algn="ctr"/>
                      <a:endParaRPr lang="tr-TR" sz="1600" dirty="0"/>
                    </a:p>
                  </a:txBody>
                  <a:tcPr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9539980"/>
                  </a:ext>
                </a:extLst>
              </a:tr>
            </a:tbl>
          </a:graphicData>
        </a:graphic>
      </p:graphicFrame>
      <p:graphicFrame>
        <p:nvGraphicFramePr>
          <p:cNvPr id="22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786615"/>
              </p:ext>
            </p:extLst>
          </p:nvPr>
        </p:nvGraphicFramePr>
        <p:xfrm>
          <a:off x="564157" y="4435895"/>
          <a:ext cx="7922393" cy="2089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283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4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788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Tehdit </a:t>
                      </a:r>
                      <a:r>
                        <a:rPr lang="tr-TR" sz="2000" baseline="0" dirty="0"/>
                        <a:t>Tanımları</a:t>
                      </a:r>
                      <a:endParaRPr lang="tr-TR" sz="20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Durumu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30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T1-SEPAM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faaliyetlerine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siyaset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bilimi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uluslararası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ilişkiler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bölümü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dışındaki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bölümlerden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katkı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sağlanmaması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79D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ym typeface="Wingdings" panose="05000000000000000000" pitchFamily="2" charset="2"/>
                        </a:rPr>
                        <a:t></a:t>
                      </a: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800" dirty="0" smtClean="0">
                          <a:sym typeface="Wingdings" panose="05000000000000000000" pitchFamily="2" charset="2"/>
                        </a:rPr>
                        <a:t>(Hala Tehdit)</a:t>
                      </a:r>
                      <a:endParaRPr lang="tr-TR" sz="1800" dirty="0"/>
                    </a:p>
                  </a:txBody>
                  <a:tcPr>
                    <a:solidFill>
                      <a:srgbClr val="F79D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537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T2-Döşemealtı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Yerleşkesinin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şehir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merkezine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uzaklığı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nedeniyle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paydaşların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faaliyetlere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katılım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gösterememesi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79D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ym typeface="Wingdings" panose="05000000000000000000" pitchFamily="2" charset="2"/>
                        </a:rPr>
                        <a:t></a:t>
                      </a: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800" dirty="0" smtClean="0">
                          <a:sym typeface="Wingdings" panose="05000000000000000000" pitchFamily="2" charset="2"/>
                        </a:rPr>
                        <a:t>(Hala Tehdit)</a:t>
                      </a:r>
                      <a:endParaRPr lang="tr-TR" sz="1800" dirty="0"/>
                    </a:p>
                  </a:txBody>
                  <a:tcPr>
                    <a:solidFill>
                      <a:srgbClr val="F79D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89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T-3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Pandemi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döneminde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Antalya'da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bulunan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paydaşlarla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işbirliği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içerisinde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faaliyet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yürütmenin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zorlukları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79D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ym typeface="Wingdings" panose="05000000000000000000" pitchFamily="2" charset="2"/>
                        </a:rPr>
                        <a:t> (Tehdit</a:t>
                      </a:r>
                      <a:r>
                        <a:rPr lang="en-US" sz="18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dirty="0" err="1" smtClean="0">
                          <a:sym typeface="Wingdings" panose="05000000000000000000" pitchFamily="2" charset="2"/>
                        </a:rPr>
                        <a:t>Eklendi</a:t>
                      </a:r>
                      <a:r>
                        <a:rPr lang="tr-TR" sz="1800" dirty="0" smtClean="0">
                          <a:sym typeface="Wingdings" panose="05000000000000000000" pitchFamily="2" charset="2"/>
                        </a:rPr>
                        <a:t>)</a:t>
                      </a:r>
                      <a:endParaRPr lang="tr-TR" sz="1800" dirty="0"/>
                    </a:p>
                  </a:txBody>
                  <a:tcPr>
                    <a:solidFill>
                      <a:srgbClr val="F79D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5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02024" y="26064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461900"/>
              </p:ext>
            </p:extLst>
          </p:nvPr>
        </p:nvGraphicFramePr>
        <p:xfrm>
          <a:off x="107504" y="1268760"/>
          <a:ext cx="8712968" cy="5019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5528">
                  <a:extLst>
                    <a:ext uri="{9D8B030D-6E8A-4147-A177-3AD203B41FA5}">
                      <a16:colId xmlns:a16="http://schemas.microsoft.com/office/drawing/2014/main" xmlns="" val="1959524108"/>
                    </a:ext>
                  </a:extLst>
                </a:gridCol>
                <a:gridCol w="2614306">
                  <a:extLst>
                    <a:ext uri="{9D8B030D-6E8A-4147-A177-3AD203B41FA5}">
                      <a16:colId xmlns:a16="http://schemas.microsoft.com/office/drawing/2014/main" xmlns="" val="1677226800"/>
                    </a:ext>
                  </a:extLst>
                </a:gridCol>
                <a:gridCol w="3913134">
                  <a:extLst>
                    <a:ext uri="{9D8B030D-6E8A-4147-A177-3AD203B41FA5}">
                      <a16:colId xmlns:a16="http://schemas.microsoft.com/office/drawing/2014/main" xmlns="" val="2063249563"/>
                    </a:ext>
                  </a:extLst>
                </a:gridCol>
              </a:tblGrid>
              <a:tr h="200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PAYDAŞ ADI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PAYDAŞ BEKLENTİSİ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Karşılanma Durumu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18373784"/>
                  </a:ext>
                </a:extLst>
              </a:tr>
              <a:tr h="9776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Siyaset Bilimi ve Uluslararası İlişkiler Bölümü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 smtClean="0">
                          <a:effectLst/>
                        </a:rPr>
                        <a:t>Yeni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konuşmacılarla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iletişime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geçmeleri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 smtClean="0">
                          <a:effectLst/>
                        </a:rPr>
                        <a:t>Memnuniyet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anketlerinde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dile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getirilen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taleplerin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paylaşılması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sonucunda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düzenlenen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yeni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seminerde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yeni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konuşmacı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davet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edilmiştir</a:t>
                      </a:r>
                      <a:r>
                        <a:rPr lang="en-US" sz="1400" u="none" strike="noStrike" dirty="0"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38119219"/>
                  </a:ext>
                </a:extLst>
              </a:tr>
              <a:tr h="9193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İşletme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Bölümü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İşletme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alanına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katkı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yapabilecek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çalışmalar</a:t>
                      </a:r>
                      <a:r>
                        <a:rPr lang="en-US" sz="1400" u="none" strike="noStrike" dirty="0">
                          <a:effectLst/>
                        </a:rPr>
                        <a:t> yapılması, </a:t>
                      </a:r>
                      <a:r>
                        <a:rPr lang="en-US" sz="1400" u="none" strike="noStrike" dirty="0" err="1">
                          <a:effectLst/>
                        </a:rPr>
                        <a:t>araştırma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kalitesinin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geliştirilmesini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sağlayacak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faaliyetler</a:t>
                      </a:r>
                      <a:r>
                        <a:rPr lang="en-US" sz="1400" u="none" strike="noStrike" dirty="0">
                          <a:effectLst/>
                        </a:rPr>
                        <a:t> yapılması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Birim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tarafından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düzenlenen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etkinliklere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davet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edilmektedir</a:t>
                      </a:r>
                      <a:r>
                        <a:rPr lang="en-US" sz="1400" u="none" strike="noStrike" dirty="0" smtClean="0"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82638464"/>
                  </a:ext>
                </a:extLst>
              </a:tr>
              <a:tr h="14610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Ekonomi Bölümü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Ekonomi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alanına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katkı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yapabilecek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çalışmalar</a:t>
                      </a:r>
                      <a:r>
                        <a:rPr lang="en-US" sz="1400" u="none" strike="noStrike" dirty="0">
                          <a:effectLst/>
                        </a:rPr>
                        <a:t> yapılması, </a:t>
                      </a:r>
                      <a:r>
                        <a:rPr lang="en-US" sz="1400" u="none" strike="noStrike" dirty="0" err="1">
                          <a:effectLst/>
                        </a:rPr>
                        <a:t>araştırma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kalitesinin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geliştirilmesini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sağlayacak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faaliyetler</a:t>
                      </a:r>
                      <a:r>
                        <a:rPr lang="en-US" sz="1400" u="none" strike="noStrike" dirty="0">
                          <a:effectLst/>
                        </a:rPr>
                        <a:t> yapılması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Birim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tarafından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düzenlenen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etkinliklere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davet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edilmektedir</a:t>
                      </a:r>
                      <a:r>
                        <a:rPr lang="en-US" sz="1400" u="none" strike="noStrike" dirty="0">
                          <a:effectLst/>
                        </a:rPr>
                        <a:t>.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Ekonomi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alanında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Dünya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gazetesi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yazarıyla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seminer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düzenlenmiştir</a:t>
                      </a:r>
                      <a:r>
                        <a:rPr lang="en-US" sz="1400" u="none" strike="noStrike" dirty="0" smtClean="0"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35190478"/>
                  </a:ext>
                </a:extLst>
              </a:tr>
              <a:tr h="14610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Psikoloji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Bölümü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err="1" smtClean="0">
                          <a:effectLst/>
                        </a:rPr>
                        <a:t>Psikoloji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alanına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katkı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yapabilecek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çalışmalar</a:t>
                      </a:r>
                      <a:r>
                        <a:rPr lang="en-US" sz="1400" u="none" strike="noStrike" dirty="0" smtClean="0">
                          <a:effectLst/>
                        </a:rPr>
                        <a:t> yapılması,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araştırma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kalitesinin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geliştirilmesini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sağlayacak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faaliyetler</a:t>
                      </a:r>
                      <a:r>
                        <a:rPr lang="en-US" sz="1400" u="none" strike="noStrike" dirty="0" smtClean="0">
                          <a:effectLst/>
                        </a:rPr>
                        <a:t> yapılması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err="1" smtClean="0">
                          <a:effectLst/>
                        </a:rPr>
                        <a:t>Birim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tarafından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düzenlenen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etkinliklere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davet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edilmektedir</a:t>
                      </a:r>
                      <a:r>
                        <a:rPr lang="en-US" sz="1400" u="none" strike="noStrike" dirty="0" smtClean="0">
                          <a:effectLst/>
                        </a:rPr>
                        <a:t>.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5982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9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02024" y="26064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125143"/>
              </p:ext>
            </p:extLst>
          </p:nvPr>
        </p:nvGraphicFramePr>
        <p:xfrm>
          <a:off x="108395" y="1124744"/>
          <a:ext cx="8712968" cy="55446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5528">
                  <a:extLst>
                    <a:ext uri="{9D8B030D-6E8A-4147-A177-3AD203B41FA5}">
                      <a16:colId xmlns:a16="http://schemas.microsoft.com/office/drawing/2014/main" xmlns="" val="2204736867"/>
                    </a:ext>
                  </a:extLst>
                </a:gridCol>
                <a:gridCol w="2614306">
                  <a:extLst>
                    <a:ext uri="{9D8B030D-6E8A-4147-A177-3AD203B41FA5}">
                      <a16:colId xmlns:a16="http://schemas.microsoft.com/office/drawing/2014/main" xmlns="" val="1265938785"/>
                    </a:ext>
                  </a:extLst>
                </a:gridCol>
                <a:gridCol w="3913134">
                  <a:extLst>
                    <a:ext uri="{9D8B030D-6E8A-4147-A177-3AD203B41FA5}">
                      <a16:colId xmlns:a16="http://schemas.microsoft.com/office/drawing/2014/main" xmlns="" val="1623097897"/>
                    </a:ext>
                  </a:extLst>
                </a:gridCol>
              </a:tblGrid>
              <a:tr h="2324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PAYDAŞ ADI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PAYDAŞ BEKLENTİSİ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Karşılanma Durumu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24071644"/>
                  </a:ext>
                </a:extLst>
              </a:tr>
              <a:tr h="1562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İİSBF Dekanlık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Dekanlık, akademik etkinliklerin arttırılması ve öğrenci memnuniyeti konusunda beklenti içerisindedir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Etkinlik m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emnuniyet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anketleri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yapılmış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</a:rPr>
                        <a:t>anket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sonuçlarına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göre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aksiyon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planları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hazırlanmıştır</a:t>
                      </a:r>
                      <a:r>
                        <a:rPr lang="en-US" sz="1400" u="none" strike="noStrike" dirty="0"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14700677"/>
                  </a:ext>
                </a:extLst>
              </a:tr>
              <a:tr h="6249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Genel Sekreterlik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İdari süreçlerde iş birliği beklemektedir.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Tüm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organizasyonlarda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gerekli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işbirlikleri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yapılmıştır</a:t>
                      </a:r>
                      <a:r>
                        <a:rPr lang="en-US" sz="1400" u="none" strike="noStrike" dirty="0"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2488018"/>
                  </a:ext>
                </a:extLst>
              </a:tr>
              <a:tr h="1562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Lisans öğrencileri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Seminerlerden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maksimum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verim</a:t>
                      </a:r>
                      <a:r>
                        <a:rPr lang="en-US" sz="1400" u="none" strike="noStrike" dirty="0">
                          <a:effectLst/>
                        </a:rPr>
                        <a:t> alma </a:t>
                      </a:r>
                      <a:r>
                        <a:rPr lang="en-US" sz="1400" u="none" strike="noStrike" dirty="0" err="1">
                          <a:effectLst/>
                        </a:rPr>
                        <a:t>ve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konuşmacılarla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bağlantı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kurmayı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beklemektedirler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Seminerlerde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ve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sonrasında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öğrencilerimizin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konuşmacılarla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iletişim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imkanları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oluşmuştur</a:t>
                      </a:r>
                      <a:r>
                        <a:rPr lang="en-US" sz="1400" u="none" strike="noStrike" dirty="0"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6066599"/>
                  </a:ext>
                </a:extLst>
              </a:tr>
              <a:tr h="1562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SEPAM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Çalışanları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Araştırmaları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çalışmalarının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niteliğinin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arttırılması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Çeşitli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seminer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paneller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düzenlendi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51772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9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02024" y="26064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6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110370"/>
              </p:ext>
            </p:extLst>
          </p:nvPr>
        </p:nvGraphicFramePr>
        <p:xfrm>
          <a:off x="105299" y="1268760"/>
          <a:ext cx="8579296" cy="4473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1998">
                  <a:extLst>
                    <a:ext uri="{9D8B030D-6E8A-4147-A177-3AD203B41FA5}">
                      <a16:colId xmlns:a16="http://schemas.microsoft.com/office/drawing/2014/main" xmlns="" val="3854439550"/>
                    </a:ext>
                  </a:extLst>
                </a:gridCol>
                <a:gridCol w="2574198">
                  <a:extLst>
                    <a:ext uri="{9D8B030D-6E8A-4147-A177-3AD203B41FA5}">
                      <a16:colId xmlns:a16="http://schemas.microsoft.com/office/drawing/2014/main" xmlns="" val="195198542"/>
                    </a:ext>
                  </a:extLst>
                </a:gridCol>
                <a:gridCol w="3853100">
                  <a:extLst>
                    <a:ext uri="{9D8B030D-6E8A-4147-A177-3AD203B41FA5}">
                      <a16:colId xmlns:a16="http://schemas.microsoft.com/office/drawing/2014/main" xmlns="" val="946052166"/>
                    </a:ext>
                  </a:extLst>
                </a:gridCol>
              </a:tblGrid>
              <a:tr h="18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PAYDAŞ ADI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PAYDAŞ BEKLENTİSİ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Karşılanma Durumu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64489284"/>
                  </a:ext>
                </a:extLst>
              </a:tr>
              <a:tr h="10083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Rektörlük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u="none" strike="noStrike">
                          <a:effectLst/>
                        </a:rPr>
                        <a:t>Üniversitenin akademik faaliyetlerine  katkı yapılması</a:t>
                      </a:r>
                      <a:endParaRPr lang="nn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SEPAM</a:t>
                      </a:r>
                      <a:r>
                        <a:rPr lang="tr-TR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tr-TR" sz="1400" u="none" strike="noStrike" dirty="0" smtClean="0">
                          <a:effectLst/>
                        </a:rPr>
                        <a:t>panelleri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ve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S</a:t>
                      </a:r>
                      <a:r>
                        <a:rPr lang="tr-TR" sz="1400" u="none" strike="noStrike" dirty="0" smtClean="0">
                          <a:effectLst/>
                        </a:rPr>
                        <a:t>EPAM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seminerleri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ile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akademik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faaliyetlere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katkı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sağlanmıştır</a:t>
                      </a:r>
                      <a:r>
                        <a:rPr lang="en-US" sz="1400" u="none" strike="noStrike" dirty="0"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65718107"/>
                  </a:ext>
                </a:extLst>
              </a:tr>
              <a:tr h="7562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Diğer Araştırma Merkezleri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Ortak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çalışmalar</a:t>
                      </a:r>
                      <a:r>
                        <a:rPr lang="en-US" sz="1400" u="none" strike="noStrike" dirty="0">
                          <a:effectLst/>
                        </a:rPr>
                        <a:t> yapılması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 smtClean="0">
                          <a:effectLst/>
                        </a:rPr>
                        <a:t>Diğer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araştırma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merkezleriyle</a:t>
                      </a:r>
                      <a:r>
                        <a:rPr lang="tr-TR" sz="1400" u="none" strike="noStrike" dirty="0" smtClean="0">
                          <a:effectLst/>
                        </a:rPr>
                        <a:t>iş</a:t>
                      </a:r>
                      <a:r>
                        <a:rPr lang="tr-TR" sz="1400" u="none" strike="noStrike" baseline="0" dirty="0" smtClean="0">
                          <a:effectLst/>
                        </a:rPr>
                        <a:t> birliği yapılmaktadır.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65804879"/>
                  </a:ext>
                </a:extLst>
              </a:tr>
              <a:tr h="1260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 smtClean="0">
                          <a:effectLst/>
                        </a:rPr>
                        <a:t>Lisansüstü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öğrenciler</a:t>
                      </a:r>
                      <a:r>
                        <a:rPr lang="en-US" sz="1400" u="none" strike="noStrike" dirty="0">
                          <a:effectLst/>
                        </a:rPr>
                        <a:t>/</a:t>
                      </a:r>
                      <a:r>
                        <a:rPr lang="en-US" sz="1400" u="none" strike="noStrike" dirty="0" err="1">
                          <a:effectLst/>
                        </a:rPr>
                        <a:t>Araştırmacılar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Kendi entellektüel gelişimlerine katkı verilmesi ve araştırmalarına destek verilmesi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P</a:t>
                      </a:r>
                      <a:r>
                        <a:rPr lang="tr-TR" sz="1400" u="none" strike="noStrike" dirty="0" err="1" smtClean="0">
                          <a:effectLst/>
                        </a:rPr>
                        <a:t>aneller</a:t>
                      </a:r>
                      <a:r>
                        <a:rPr lang="tr-TR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ve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diğer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seminerlerle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araştırmacılara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çalışmalarına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katkı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sağlayabilecek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organizasyonlar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yapılmıştır</a:t>
                      </a:r>
                      <a:r>
                        <a:rPr lang="en-US" sz="1400" u="none" strike="noStrike" dirty="0"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87497380"/>
                  </a:ext>
                </a:extLst>
              </a:tr>
              <a:tr h="1260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Medya Kuruluşları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Şehirdeki bilimsel faaliyetlerin görünür hale gelmesi ve haber değeri taşıması.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SEPAM </a:t>
                      </a:r>
                      <a:r>
                        <a:rPr lang="en-US" sz="1400" u="none" strike="noStrike" dirty="0" err="1">
                          <a:effectLst/>
                        </a:rPr>
                        <a:t>müdürü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uluslararası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ve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ulusal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medya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kuruluşlarında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gündeme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yönelik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konuşmalar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yapmıştır</a:t>
                      </a:r>
                      <a:r>
                        <a:rPr lang="en-US" sz="1400" u="none" strike="noStrike" dirty="0" smtClean="0">
                          <a:effectLst/>
                        </a:rPr>
                        <a:t>. SEPAM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etkinlikler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dönem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dönem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medyada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yer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almaktadır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820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02024" y="26064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7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721358"/>
              </p:ext>
            </p:extLst>
          </p:nvPr>
        </p:nvGraphicFramePr>
        <p:xfrm>
          <a:off x="107503" y="1412774"/>
          <a:ext cx="8928993" cy="5381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9715">
                  <a:extLst>
                    <a:ext uri="{9D8B030D-6E8A-4147-A177-3AD203B41FA5}">
                      <a16:colId xmlns:a16="http://schemas.microsoft.com/office/drawing/2014/main" xmlns="" val="836480405"/>
                    </a:ext>
                  </a:extLst>
                </a:gridCol>
                <a:gridCol w="2679124">
                  <a:extLst>
                    <a:ext uri="{9D8B030D-6E8A-4147-A177-3AD203B41FA5}">
                      <a16:colId xmlns:a16="http://schemas.microsoft.com/office/drawing/2014/main" xmlns="" val="3215680071"/>
                    </a:ext>
                  </a:extLst>
                </a:gridCol>
                <a:gridCol w="4010154">
                  <a:extLst>
                    <a:ext uri="{9D8B030D-6E8A-4147-A177-3AD203B41FA5}">
                      <a16:colId xmlns:a16="http://schemas.microsoft.com/office/drawing/2014/main" xmlns="" val="2435780741"/>
                    </a:ext>
                  </a:extLst>
                </a:gridCol>
              </a:tblGrid>
              <a:tr h="309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PAYDAŞ ADI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PAYDAŞ BEKLENTİSİ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Karşılanma Durumu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8942993"/>
                  </a:ext>
                </a:extLst>
              </a:tr>
              <a:tr h="1249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Sivil Toplum Örgütleri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İşbirliklerinin arttırılması ve onların çalışmalarına destek verilmesi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Antalya Kent </a:t>
                      </a:r>
                      <a:r>
                        <a:rPr lang="en-US" sz="14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Konseyi</a:t>
                      </a:r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ile</a:t>
                      </a:r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ortak</a:t>
                      </a:r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seminerle</a:t>
                      </a:r>
                      <a:r>
                        <a:rPr lang="tr-TR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</a:t>
                      </a:r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düzenlenmiştir</a:t>
                      </a:r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90073676"/>
                  </a:ext>
                </a:extLst>
              </a:tr>
              <a:tr h="1249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Yüksek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Öğretim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Kurulu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Mevzuata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uygun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akademik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faaliyetler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düzenlenmesi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Mevzuata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uygun</a:t>
                      </a:r>
                      <a:r>
                        <a:rPr lang="tr-TR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olarak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seminerler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ve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tr-TR" sz="1400" u="none" strike="noStrike" dirty="0" smtClean="0">
                          <a:effectLst/>
                        </a:rPr>
                        <a:t>paneller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düzenlenmiştir</a:t>
                      </a:r>
                      <a:r>
                        <a:rPr lang="en-US" sz="1400" u="none" strike="noStrike" dirty="0"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796734"/>
                  </a:ext>
                </a:extLst>
              </a:tr>
              <a:tr h="1249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Yüksek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Öğretim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Kalite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Kurulu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(YÖKAK)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Üniversitenin kalite kapsamında geliştirdiği stratejik plana uymasını, ve tüm süreçlerin kalite kapsamındaki hedeflere yönelik sürekli </a:t>
                      </a: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iyileştirme </a:t>
                      </a: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doğrultusunda aksiyon almalarını beklemektedir.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YÖKAK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denetim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süreçleri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başarıyla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geçmiştir</a:t>
                      </a:r>
                      <a:r>
                        <a:rPr lang="en-US" sz="1400" baseline="0" dirty="0" smtClean="0"/>
                        <a:t>.</a:t>
                      </a:r>
                      <a:endParaRPr lang="tr-T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131223785"/>
                  </a:ext>
                </a:extLst>
              </a:tr>
              <a:tr h="1249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Bağımsız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Denetim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Kuruluşu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Türk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Loydu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Üniversitenin kalite kapsamında geliştirdiği stratejik plana uymasını, ve tüm süreçlerin kalite kapsamındaki hedeflere yönelik sürekli </a:t>
                      </a:r>
                      <a:r>
                        <a:rPr lang="tr-TR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iyileştime</a:t>
                      </a: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doğrultusunda aksiyon almalarını beklemektedir.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Kuruluşun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yürüttüğü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denetim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süreçlerinden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başarıyla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geçilmiştir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tr-T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22009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04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8</a:t>
            </a:fld>
            <a:endParaRPr lang="tr-T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7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9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089" y="188640"/>
            <a:ext cx="917609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945</Words>
  <Application>Microsoft Office PowerPoint</Application>
  <PresentationFormat>On-screen Show (4:3)</PresentationFormat>
  <Paragraphs>167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Ofis Teması</vt:lpstr>
      <vt:lpstr>2020 YILI  YGG SUNUMU  SEPAM SÜRECİ  28/01/2021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DÜZELTİCİ FAALİYETLER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YILI  YGG SUNUMU    28.05.016</dc:title>
  <dc:creator>Banu Yuksel</dc:creator>
  <cp:lastModifiedBy>Işıl Cerem Cenker Özek</cp:lastModifiedBy>
  <cp:revision>98</cp:revision>
  <dcterms:created xsi:type="dcterms:W3CDTF">2016-08-26T15:45:58Z</dcterms:created>
  <dcterms:modified xsi:type="dcterms:W3CDTF">2021-01-26T11:47:00Z</dcterms:modified>
</cp:coreProperties>
</file>