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01" r:id="rId3"/>
    <p:sldId id="302" r:id="rId4"/>
    <p:sldId id="303" r:id="rId5"/>
    <p:sldId id="314" r:id="rId6"/>
    <p:sldId id="257" r:id="rId7"/>
    <p:sldId id="311" r:id="rId8"/>
    <p:sldId id="284" r:id="rId9"/>
    <p:sldId id="304" r:id="rId10"/>
    <p:sldId id="313" r:id="rId11"/>
    <p:sldId id="285" r:id="rId12"/>
    <p:sldId id="312" r:id="rId13"/>
    <p:sldId id="300" r:id="rId14"/>
    <p:sldId id="305" r:id="rId15"/>
    <p:sldId id="315" r:id="rId16"/>
    <p:sldId id="316" r:id="rId17"/>
    <p:sldId id="306" r:id="rId18"/>
    <p:sldId id="308" r:id="rId19"/>
    <p:sldId id="307" r:id="rId20"/>
    <p:sldId id="294" r:id="rId21"/>
    <p:sldId id="317" r:id="rId22"/>
    <p:sldId id="318" r:id="rId23"/>
    <p:sldId id="309" r:id="rId24"/>
    <p:sldId id="310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 Rıza Ögen" initials="ARÖ" lastIdx="1" clrIdx="0">
    <p:extLst>
      <p:ext uri="{19B8F6BF-5375-455C-9EA6-DF929625EA0E}">
        <p15:presenceInfo xmlns:p15="http://schemas.microsoft.com/office/powerpoint/2012/main" userId="S-1-5-21-1164201584-3548814713-695280803-103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04" autoAdjust="0"/>
  </p:normalViewPr>
  <p:slideViewPr>
    <p:cSldViewPr>
      <p:cViewPr varScale="1">
        <p:scale>
          <a:sx n="111" d="100"/>
          <a:sy n="111" d="100"/>
        </p:scale>
        <p:origin x="16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li.ogen\Desktop\&#304;&#351;%20Mev.%20Kay.%20Nitelikli%20Hesaplamalar%20(20.12.2019%20-%2022.12.2019)\KY-FR-0006%20SEM%20Memnuniyet%20Anket%20Analiz-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Aiuchqfsx01\everyone\_Kalite%20Y&#246;netim%20Sistemi\Birim%20Anketleri\ANKET%20ANAL&#304;ZLER\SEM\SEM%20E&#287;itim%20ANKETLER&#304;%20-%202018\Genel%20&#304;ngilizce%20%20(09.07.2018%20-%2005.10.2018)%20-\KY-FR-0006%20Program%20Anket%20Analiz-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3632224"/>
        <c:axId val="123632784"/>
        <c:axId val="0"/>
      </c:bar3DChart>
      <c:catAx>
        <c:axId val="12363222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632784"/>
        <c:crosses val="autoZero"/>
        <c:auto val="1"/>
        <c:lblAlgn val="ctr"/>
        <c:lblOffset val="100"/>
        <c:noMultiLvlLbl val="0"/>
      </c:catAx>
      <c:valAx>
        <c:axId val="12363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632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Sayfa1!$A$21:$K$21</c:f>
              <c:numCache>
                <c:formatCode>0%</c:formatCode>
                <c:ptCount val="11"/>
                <c:pt idx="0">
                  <c:v>0.91764705882352937</c:v>
                </c:pt>
                <c:pt idx="1">
                  <c:v>0.94117647058823528</c:v>
                </c:pt>
                <c:pt idx="2">
                  <c:v>0.92222222222222217</c:v>
                </c:pt>
                <c:pt idx="3">
                  <c:v>0.87777777777777788</c:v>
                </c:pt>
                <c:pt idx="4">
                  <c:v>0.88749999999999996</c:v>
                </c:pt>
                <c:pt idx="5">
                  <c:v>0.84444444444444444</c:v>
                </c:pt>
                <c:pt idx="6">
                  <c:v>0.97777777777777786</c:v>
                </c:pt>
                <c:pt idx="7">
                  <c:v>0.96666666666666656</c:v>
                </c:pt>
                <c:pt idx="8">
                  <c:v>0.97777777777777786</c:v>
                </c:pt>
                <c:pt idx="9">
                  <c:v>0.97777777777777786</c:v>
                </c:pt>
                <c:pt idx="10">
                  <c:v>0.94444444444444442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C0-41EC-88EE-2CEB997CF2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3632224"/>
        <c:axId val="123632784"/>
        <c:axId val="0"/>
      </c:bar3DChart>
      <c:catAx>
        <c:axId val="12363222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632784"/>
        <c:crosses val="autoZero"/>
        <c:auto val="1"/>
        <c:lblAlgn val="ctr"/>
        <c:lblOffset val="100"/>
        <c:noMultiLvlLbl val="0"/>
      </c:catAx>
      <c:valAx>
        <c:axId val="12363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632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Sayfa1!$A$27:$K$27</c:f>
              <c:numCache>
                <c:formatCode>0%</c:formatCode>
                <c:ptCount val="11"/>
                <c:pt idx="0">
                  <c:v>0.93333333333333335</c:v>
                </c:pt>
                <c:pt idx="1">
                  <c:v>0.93333333333333335</c:v>
                </c:pt>
                <c:pt idx="2">
                  <c:v>0.95</c:v>
                </c:pt>
                <c:pt idx="3">
                  <c:v>0.95652173913043481</c:v>
                </c:pt>
                <c:pt idx="4">
                  <c:v>0.91304347826086951</c:v>
                </c:pt>
                <c:pt idx="5">
                  <c:v>0.97499999999999998</c:v>
                </c:pt>
                <c:pt idx="6">
                  <c:v>0.95652173913043481</c:v>
                </c:pt>
                <c:pt idx="7">
                  <c:v>0.91304347826086951</c:v>
                </c:pt>
                <c:pt idx="8">
                  <c:v>0.96666666666666656</c:v>
                </c:pt>
                <c:pt idx="9">
                  <c:v>0.97391304347826091</c:v>
                </c:pt>
                <c:pt idx="10">
                  <c:v>0.96666666666666656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21-4655-9AC4-DEEAA9CBC6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3632224"/>
        <c:axId val="123632784"/>
        <c:axId val="0"/>
      </c:bar3DChart>
      <c:catAx>
        <c:axId val="12363222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632784"/>
        <c:crosses val="autoZero"/>
        <c:auto val="1"/>
        <c:lblAlgn val="ctr"/>
        <c:lblOffset val="100"/>
        <c:noMultiLvlLbl val="0"/>
      </c:catAx>
      <c:valAx>
        <c:axId val="12363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632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4805518966877785"/>
          <c:y val="0.13073218256043345"/>
          <c:w val="0.56509675111348567"/>
          <c:h val="0.7470673446347909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Sayfa1!$C$40:$C$42</c:f>
              <c:strCache>
                <c:ptCount val="3"/>
                <c:pt idx="0">
                  <c:v>eğitim memnuniyet</c:v>
                </c:pt>
                <c:pt idx="1">
                  <c:v>eğitmen memnuniyet</c:v>
                </c:pt>
                <c:pt idx="2">
                  <c:v>eğitim salonu memnuniyet</c:v>
                </c:pt>
              </c:strCache>
            </c:strRef>
          </c:cat>
          <c:val>
            <c:numRef>
              <c:f>Sayfa1!$D$40:$D$42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0-375B-44F0-AB42-5BC0956D9E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2408112"/>
        <c:axId val="402408672"/>
      </c:barChart>
      <c:catAx>
        <c:axId val="40240811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402408672"/>
        <c:crosses val="autoZero"/>
        <c:auto val="1"/>
        <c:lblAlgn val="ctr"/>
        <c:lblOffset val="100"/>
        <c:noMultiLvlLbl val="0"/>
      </c:catAx>
      <c:valAx>
        <c:axId val="4024086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024081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2410352"/>
        <c:axId val="402410912"/>
        <c:axId val="0"/>
      </c:bar3DChart>
      <c:catAx>
        <c:axId val="40241035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410912"/>
        <c:crosses val="autoZero"/>
        <c:auto val="1"/>
        <c:lblAlgn val="ctr"/>
        <c:lblOffset val="100"/>
        <c:noMultiLvlLbl val="0"/>
      </c:catAx>
      <c:valAx>
        <c:axId val="402410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410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26.01.2021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9957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4850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26.01.2021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98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F684-7ED6-4E25-99B3-6C7EE6714DA3}" type="datetime1">
              <a:rPr lang="tr-TR" smtClean="0"/>
              <a:t>26.01.2021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78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26.01.2021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00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26.01.2021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54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26.01.2021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09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26.01.2021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25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26.01.2021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52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26.01.2021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61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26.01.2021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0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26.01.2021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93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26.01.2021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81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26.01.2021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9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3645024"/>
            <a:ext cx="7704856" cy="1656184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2020 YILI 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OCAK YGG SUNUMU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SÜREKLİ EĞİTİM UYGULAMA ve ARAŞTIRMA SÜRECİ</a:t>
            </a: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/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/>
              <a:t>28/01/2021</a:t>
            </a:r>
            <a:endParaRPr lang="tr-TR" b="1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</a:t>
            </a:fld>
            <a:endParaRPr lang="tr-TR" dirty="0"/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404664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10</a:t>
            </a:fld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1187624" y="620688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  <a:endParaRPr lang="tr-T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157540"/>
              </p:ext>
            </p:extLst>
          </p:nvPr>
        </p:nvGraphicFramePr>
        <p:xfrm>
          <a:off x="107488" y="1082349"/>
          <a:ext cx="8929027" cy="5226973"/>
        </p:xfrm>
        <a:graphic>
          <a:graphicData uri="http://schemas.openxmlformats.org/drawingml/2006/table">
            <a:tbl>
              <a:tblPr/>
              <a:tblGrid>
                <a:gridCol w="395652">
                  <a:extLst>
                    <a:ext uri="{9D8B030D-6E8A-4147-A177-3AD203B41FA5}">
                      <a16:colId xmlns:a16="http://schemas.microsoft.com/office/drawing/2014/main" val="3397838065"/>
                    </a:ext>
                  </a:extLst>
                </a:gridCol>
                <a:gridCol w="395652">
                  <a:extLst>
                    <a:ext uri="{9D8B030D-6E8A-4147-A177-3AD203B41FA5}">
                      <a16:colId xmlns:a16="http://schemas.microsoft.com/office/drawing/2014/main" val="2743647320"/>
                    </a:ext>
                  </a:extLst>
                </a:gridCol>
                <a:gridCol w="618207">
                  <a:extLst>
                    <a:ext uri="{9D8B030D-6E8A-4147-A177-3AD203B41FA5}">
                      <a16:colId xmlns:a16="http://schemas.microsoft.com/office/drawing/2014/main" val="439170393"/>
                    </a:ext>
                  </a:extLst>
                </a:gridCol>
                <a:gridCol w="642936">
                  <a:extLst>
                    <a:ext uri="{9D8B030D-6E8A-4147-A177-3AD203B41FA5}">
                      <a16:colId xmlns:a16="http://schemas.microsoft.com/office/drawing/2014/main" val="2815222228"/>
                    </a:ext>
                  </a:extLst>
                </a:gridCol>
                <a:gridCol w="395652">
                  <a:extLst>
                    <a:ext uri="{9D8B030D-6E8A-4147-A177-3AD203B41FA5}">
                      <a16:colId xmlns:a16="http://schemas.microsoft.com/office/drawing/2014/main" val="696088001"/>
                    </a:ext>
                  </a:extLst>
                </a:gridCol>
                <a:gridCol w="710939">
                  <a:extLst>
                    <a:ext uri="{9D8B030D-6E8A-4147-A177-3AD203B41FA5}">
                      <a16:colId xmlns:a16="http://schemas.microsoft.com/office/drawing/2014/main" val="2860927886"/>
                    </a:ext>
                  </a:extLst>
                </a:gridCol>
                <a:gridCol w="181341">
                  <a:extLst>
                    <a:ext uri="{9D8B030D-6E8A-4147-A177-3AD203B41FA5}">
                      <a16:colId xmlns:a16="http://schemas.microsoft.com/office/drawing/2014/main" val="1595160336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1379724670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2357200788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1629499417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651697456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595220074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997686313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2894929175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4177356687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4022914723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1967793996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4070374204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817569590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2396974909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3496632795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3565985095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1792711310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1588791832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480272559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4086542783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2431538063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3410651079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1693158163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508550691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1281544532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2468019255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3242546392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677185595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311718751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541598473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507894107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1606533262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1904544033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5392561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1795309252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4258954096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145705551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906512416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63472808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1543421791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951599112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3048359268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1330453854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458015957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1769380413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4221565348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3973770469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548845607"/>
                    </a:ext>
                  </a:extLst>
                </a:gridCol>
                <a:gridCol w="123641">
                  <a:extLst>
                    <a:ext uri="{9D8B030D-6E8A-4147-A177-3AD203B41FA5}">
                      <a16:colId xmlns:a16="http://schemas.microsoft.com/office/drawing/2014/main" val="4083917492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2640464338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400620815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1411865974"/>
                    </a:ext>
                  </a:extLst>
                </a:gridCol>
                <a:gridCol w="107157">
                  <a:extLst>
                    <a:ext uri="{9D8B030D-6E8A-4147-A177-3AD203B41FA5}">
                      <a16:colId xmlns:a16="http://schemas.microsoft.com/office/drawing/2014/main" val="4162292339"/>
                    </a:ext>
                  </a:extLst>
                </a:gridCol>
              </a:tblGrid>
              <a:tr h="178399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17.Öneri Sayısı-18.Önerilerin Hayata Geçirilme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4849765"/>
                  </a:ext>
                </a:extLst>
              </a:tr>
              <a:tr h="17839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6479486"/>
                  </a:ext>
                </a:extLst>
              </a:tr>
              <a:tr h="178399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17.1.-18.1.Kurum içi verimliliğin sağlanabilmesi adına  öneriler verilmesi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E-postalar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5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DEĞERLENDİRME DIŞI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279615"/>
                  </a:ext>
                </a:extLst>
              </a:tr>
              <a:tr h="17839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751954"/>
                  </a:ext>
                </a:extLst>
              </a:tr>
              <a:tr h="178399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17.2.-18.2.Verilen önerilerin takip edilmesi ve uygulamaya alınması için aksiyonlar geliştirilmesi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E-postalar,İç Yazışmalar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1695260"/>
                  </a:ext>
                </a:extLst>
              </a:tr>
              <a:tr h="179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550685"/>
                  </a:ext>
                </a:extLst>
              </a:tr>
              <a:tr h="178399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19.Personel Performans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700415"/>
                  </a:ext>
                </a:extLst>
              </a:tr>
              <a:tr h="17839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991796"/>
                  </a:ext>
                </a:extLst>
              </a:tr>
              <a:tr h="178399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19.1.Personel performansının ölçümlenmesi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Performans Değerlendirme Formu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5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DEĞERLENDİRME DIŞI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970074"/>
                  </a:ext>
                </a:extLst>
              </a:tr>
              <a:tr h="17839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462112"/>
                  </a:ext>
                </a:extLst>
              </a:tr>
              <a:tr h="178399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19.2.Ölçüm sonucu performansı düşük çıkan personelin iyileştirilmesine yönelik eğitim,proje ya da uygulama gibi faaliyetler gerçekleştirilmesi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 katılımları,Proje dosyaları,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898991"/>
                  </a:ext>
                </a:extLst>
              </a:tr>
              <a:tr h="29865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765755"/>
                  </a:ext>
                </a:extLst>
              </a:tr>
              <a:tr h="178399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20.Süreç Memnuniyet Oranı (İç Müşteri)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678857"/>
                  </a:ext>
                </a:extLst>
              </a:tr>
              <a:tr h="17839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449262"/>
                  </a:ext>
                </a:extLst>
              </a:tr>
              <a:tr h="178399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20.1.İç Müşteri Memnuniyet Anketinin yapılması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Anket formları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720585"/>
                  </a:ext>
                </a:extLst>
              </a:tr>
              <a:tr h="17839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869108"/>
                  </a:ext>
                </a:extLst>
              </a:tr>
              <a:tr h="178399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20.2.Anket sonucu çıkan uygunsuzluklar için AAP hazırlanması ve uygulamaların takibi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Analiz Formları ve AAP'ler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904272"/>
                  </a:ext>
                </a:extLst>
              </a:tr>
              <a:tr h="179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808297"/>
                  </a:ext>
                </a:extLst>
              </a:tr>
              <a:tr h="178399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20.3.Anketlere gelen yorumların risk analizlerine ilave edilmesi ve takibi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Analizleri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62324"/>
                  </a:ext>
                </a:extLst>
              </a:tr>
              <a:tr h="17839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332647"/>
                  </a:ext>
                </a:extLst>
              </a:tr>
              <a:tr h="148665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PLAN NO: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SM-FP-0001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REFERANS DOKÜMANLAR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1891419"/>
                  </a:ext>
                </a:extLst>
              </a:tr>
              <a:tr h="148665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33927"/>
                  </a:ext>
                </a:extLst>
              </a:tr>
              <a:tr h="19877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KAYNAK TANIMLAMALARI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Yayın Tarihi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Yayın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Rev.Tarihi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Rev.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Hazırlayan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Onay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Kalite Sistem Onayı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128218"/>
                  </a:ext>
                </a:extLst>
              </a:tr>
              <a:tr h="148665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İG:İşgücü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348098"/>
                  </a:ext>
                </a:extLst>
              </a:tr>
              <a:tr h="1486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FS:Finansman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3.05.2018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gridSpan="1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Serap KÜÇÜK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Yönetici Asistanı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gridSpan="1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Prof. Dr. İsmail YÜKSEK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374347"/>
                  </a:ext>
                </a:extLst>
              </a:tr>
              <a:tr h="148665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KT:Katılım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Şafak GÜR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02545"/>
                  </a:ext>
                </a:extLst>
              </a:tr>
              <a:tr h="1486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EK:Ekipman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5724651"/>
                  </a:ext>
                </a:extLst>
              </a:tr>
              <a:tr h="1486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TK:Teknoloji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952434"/>
                  </a:ext>
                </a:extLst>
              </a:tr>
              <a:tr h="148665">
                <a:tc>
                  <a:txBody>
                    <a:bodyPr/>
                    <a:lstStyle/>
                    <a:p>
                      <a:pPr algn="l" fontAlgn="b"/>
                      <a:endParaRPr lang="en-US" sz="5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227678"/>
                  </a:ext>
                </a:extLst>
              </a:tr>
              <a:tr h="14866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Form No: KY-FR-0028 Tarihi:03.05.2018 Değ.No:0 Değ.Tarihi:-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479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87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11</a:t>
            </a:fld>
            <a:endParaRPr lang="tr-TR" dirty="0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260648"/>
            <a:ext cx="2592288" cy="436909"/>
          </a:xfrm>
          <a:prstGeom prst="rect">
            <a:avLst/>
          </a:prstGeom>
        </p:spPr>
      </p:pic>
      <p:sp>
        <p:nvSpPr>
          <p:cNvPr id="21" name="Metin kutusu 20"/>
          <p:cNvSpPr txBox="1"/>
          <p:nvPr/>
        </p:nvSpPr>
        <p:spPr>
          <a:xfrm>
            <a:off x="8607393" y="2168249"/>
            <a:ext cx="5427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00" b="1" dirty="0" smtClean="0">
                <a:solidFill>
                  <a:srgbClr val="0070C0"/>
                </a:solidFill>
              </a:rPr>
              <a:t>Sistem Üzerinde iyileştiril-meler yapıldık- tan sonra  kullanıla- </a:t>
            </a:r>
            <a:r>
              <a:rPr lang="tr-TR" sz="700" b="1" dirty="0" err="1" smtClean="0">
                <a:solidFill>
                  <a:srgbClr val="0070C0"/>
                </a:solidFill>
              </a:rPr>
              <a:t>caktır</a:t>
            </a:r>
            <a:endParaRPr lang="en-US" sz="700" b="1" dirty="0">
              <a:solidFill>
                <a:srgbClr val="0070C0"/>
              </a:solidFill>
            </a:endParaRPr>
          </a:p>
        </p:txBody>
      </p:sp>
      <p:sp>
        <p:nvSpPr>
          <p:cNvPr id="27" name="Metin kutusu 26"/>
          <p:cNvSpPr txBox="1"/>
          <p:nvPr/>
        </p:nvSpPr>
        <p:spPr>
          <a:xfrm>
            <a:off x="8607393" y="4093021"/>
            <a:ext cx="573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 smtClean="0">
                <a:solidFill>
                  <a:srgbClr val="0070C0"/>
                </a:solidFill>
              </a:rPr>
              <a:t>Katlanılması zorunlu risk</a:t>
            </a:r>
            <a:endParaRPr lang="en-US" sz="900" b="1" dirty="0">
              <a:solidFill>
                <a:srgbClr val="0070C0"/>
              </a:solidFill>
            </a:endParaRPr>
          </a:p>
        </p:txBody>
      </p:sp>
      <p:sp>
        <p:nvSpPr>
          <p:cNvPr id="68" name="143 Metin kutusu"/>
          <p:cNvSpPr txBox="1">
            <a:spLocks noChangeAspect="1"/>
          </p:cNvSpPr>
          <p:nvPr/>
        </p:nvSpPr>
        <p:spPr>
          <a:xfrm rot="1654887">
            <a:off x="470806" y="3312120"/>
            <a:ext cx="264248" cy="44020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9" name="143 Metin kutusu"/>
          <p:cNvSpPr txBox="1">
            <a:spLocks noChangeAspect="1"/>
          </p:cNvSpPr>
          <p:nvPr/>
        </p:nvSpPr>
        <p:spPr>
          <a:xfrm rot="1654887">
            <a:off x="470474" y="3503970"/>
            <a:ext cx="264248" cy="4274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1" name="143 Metin kutusu"/>
          <p:cNvSpPr txBox="1">
            <a:spLocks noChangeAspect="1"/>
          </p:cNvSpPr>
          <p:nvPr/>
        </p:nvSpPr>
        <p:spPr>
          <a:xfrm rot="1654887">
            <a:off x="470806" y="3312120"/>
            <a:ext cx="264248" cy="44020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2" name="143 Metin kutusu"/>
          <p:cNvSpPr txBox="1">
            <a:spLocks noChangeAspect="1"/>
          </p:cNvSpPr>
          <p:nvPr/>
        </p:nvSpPr>
        <p:spPr>
          <a:xfrm rot="1654887">
            <a:off x="470474" y="3503970"/>
            <a:ext cx="264248" cy="4274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5" name="143 Metin kutusu"/>
          <p:cNvSpPr txBox="1"/>
          <p:nvPr/>
        </p:nvSpPr>
        <p:spPr>
          <a:xfrm rot="3511186">
            <a:off x="458813" y="3341355"/>
            <a:ext cx="278497" cy="39175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6" name="143 Metin kutusu"/>
          <p:cNvSpPr txBox="1"/>
          <p:nvPr/>
        </p:nvSpPr>
        <p:spPr>
          <a:xfrm rot="3511186">
            <a:off x="458602" y="3532234"/>
            <a:ext cx="278497" cy="3803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8" name="143 Metin kutusu"/>
          <p:cNvSpPr txBox="1"/>
          <p:nvPr/>
        </p:nvSpPr>
        <p:spPr>
          <a:xfrm rot="3511186">
            <a:off x="458813" y="3341355"/>
            <a:ext cx="278497" cy="39175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9" name="143 Metin kutusu"/>
          <p:cNvSpPr txBox="1"/>
          <p:nvPr/>
        </p:nvSpPr>
        <p:spPr>
          <a:xfrm rot="3511186">
            <a:off x="458602" y="3532234"/>
            <a:ext cx="278497" cy="3803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1" name="143 Metin kutusu"/>
          <p:cNvSpPr txBox="1"/>
          <p:nvPr/>
        </p:nvSpPr>
        <p:spPr>
          <a:xfrm>
            <a:off x="457200" y="3257550"/>
            <a:ext cx="266700" cy="27305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2" name="143 Metin kutusu"/>
          <p:cNvSpPr txBox="1"/>
          <p:nvPr/>
        </p:nvSpPr>
        <p:spPr>
          <a:xfrm>
            <a:off x="457200" y="3448050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4" name="143 Metin kutusu"/>
          <p:cNvSpPr txBox="1"/>
          <p:nvPr/>
        </p:nvSpPr>
        <p:spPr>
          <a:xfrm>
            <a:off x="457200" y="3257550"/>
            <a:ext cx="266700" cy="27305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5" name="143 Metin kutusu"/>
          <p:cNvSpPr txBox="1"/>
          <p:nvPr/>
        </p:nvSpPr>
        <p:spPr>
          <a:xfrm>
            <a:off x="457200" y="3448050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35" y="789381"/>
            <a:ext cx="8614165" cy="5480023"/>
          </a:xfrm>
          <a:prstGeom prst="rect">
            <a:avLst/>
          </a:prstGeom>
        </p:spPr>
      </p:pic>
      <p:sp>
        <p:nvSpPr>
          <p:cNvPr id="9" name="Sağ Ok 8"/>
          <p:cNvSpPr/>
          <p:nvPr/>
        </p:nvSpPr>
        <p:spPr>
          <a:xfrm>
            <a:off x="8498777" y="2095530"/>
            <a:ext cx="376046" cy="72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ağ Ok 31"/>
          <p:cNvSpPr/>
          <p:nvPr/>
        </p:nvSpPr>
        <p:spPr>
          <a:xfrm>
            <a:off x="8183516" y="4293096"/>
            <a:ext cx="376046" cy="72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Resim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9672" y="116632"/>
            <a:ext cx="6986622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73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12</a:t>
            </a:fld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16632"/>
            <a:ext cx="6986622" cy="682811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001" y="116632"/>
            <a:ext cx="2737341" cy="573074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921376"/>
            <a:ext cx="8627671" cy="5420668"/>
          </a:xfrm>
          <a:prstGeom prst="rect">
            <a:avLst/>
          </a:prstGeom>
        </p:spPr>
      </p:pic>
      <p:sp>
        <p:nvSpPr>
          <p:cNvPr id="3" name="Sağ Ok 2"/>
          <p:cNvSpPr/>
          <p:nvPr/>
        </p:nvSpPr>
        <p:spPr>
          <a:xfrm>
            <a:off x="8172400" y="4941168"/>
            <a:ext cx="36004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etin kutusu 6"/>
          <p:cNvSpPr txBox="1"/>
          <p:nvPr/>
        </p:nvSpPr>
        <p:spPr>
          <a:xfrm>
            <a:off x="8496985" y="4823283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00" b="1" dirty="0" smtClean="0">
                <a:solidFill>
                  <a:srgbClr val="0070C0"/>
                </a:solidFill>
              </a:rPr>
              <a:t>Katlanılması Zorunlu Risk</a:t>
            </a:r>
            <a:endParaRPr lang="en-US" sz="7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80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13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62477"/>
              </p:ext>
            </p:extLst>
          </p:nvPr>
        </p:nvGraphicFramePr>
        <p:xfrm>
          <a:off x="107504" y="1707987"/>
          <a:ext cx="8928989" cy="2312372"/>
        </p:xfrm>
        <a:graphic>
          <a:graphicData uri="http://schemas.openxmlformats.org/drawingml/2006/table">
            <a:tbl>
              <a:tblPr/>
              <a:tblGrid>
                <a:gridCol w="916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6538">
                  <a:extLst>
                    <a:ext uri="{9D8B030D-6E8A-4147-A177-3AD203B41FA5}">
                      <a16:colId xmlns:a16="http://schemas.microsoft.com/office/drawing/2014/main" val="3487958636"/>
                    </a:ext>
                  </a:extLst>
                </a:gridCol>
                <a:gridCol w="685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1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12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12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12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12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12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12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12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030491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Aile ve Miras </a:t>
                      </a:r>
                      <a:r>
                        <a:rPr lang="tr-TR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Mev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. Kaynaklı </a:t>
                      </a:r>
                    </a:p>
                    <a:p>
                      <a:pPr algn="l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Nitelikli Hesaplamalar</a:t>
                      </a:r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Eğitimi</a:t>
                      </a:r>
                    </a:p>
                    <a:p>
                      <a:pPr algn="l" fontAlgn="b"/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Memnuniyet Analizi</a:t>
                      </a:r>
                      <a:endParaRPr lang="tr-T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  <a:p>
                      <a:pPr algn="l" fontAlgn="b"/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                                          </a:t>
                      </a:r>
                      <a:r>
                        <a:rPr lang="da-DK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Anket </a:t>
                      </a:r>
                      <a:r>
                        <a:rPr lang="da-D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Analiz Doküman No:                              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SM</a:t>
                      </a:r>
                      <a:r>
                        <a:rPr lang="da-DK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-AF-0001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15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Dokümanları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Görsel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Araçları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Eğitimin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Toplam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Süresi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İçeriğinin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Beklentilerinizi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Karşılama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Düzeyi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Eğitmenin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Konuları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Net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Anlaşılır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Açıklıkta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İfade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Etme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Durumu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Eğitmenin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Sunuş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Tekniği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Eğitmenin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Konuya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Hakimiyeti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Salonu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Yapılan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Yerdeki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Yemek,Çay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,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Kahve,İkram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Hizmetleri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Ortalama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95%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Nesne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9232963"/>
              </p:ext>
            </p:extLst>
          </p:nvPr>
        </p:nvGraphicFramePr>
        <p:xfrm>
          <a:off x="1547664" y="4286297"/>
          <a:ext cx="332422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Worksheet" r:id="rId4" imgW="3324045" imgH="733525" progId="Excel.Sheet.12">
                  <p:embed/>
                </p:oleObj>
              </mc:Choice>
              <mc:Fallback>
                <p:oleObj name="Worksheet" r:id="rId4" imgW="3324045" imgH="7335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47664" y="4286297"/>
                        <a:ext cx="3324225" cy="73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Resim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544" y="5221328"/>
            <a:ext cx="7744193" cy="1110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25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14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940854"/>
              </p:ext>
            </p:extLst>
          </p:nvPr>
        </p:nvGraphicFramePr>
        <p:xfrm>
          <a:off x="107503" y="1277471"/>
          <a:ext cx="9001000" cy="3375665"/>
        </p:xfrm>
        <a:graphic>
          <a:graphicData uri="http://schemas.openxmlformats.org/drawingml/2006/table">
            <a:tbl>
              <a:tblPr/>
              <a:tblGrid>
                <a:gridCol w="777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06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29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29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16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42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46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75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75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75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99349"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Aile ve Miras </a:t>
                      </a:r>
                      <a:r>
                        <a:rPr lang="tr-TR" sz="15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Mev</a:t>
                      </a:r>
                      <a:r>
                        <a:rPr lang="tr-T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. Kaynaklı Nitelikli</a:t>
                      </a:r>
                      <a:r>
                        <a:rPr lang="tr-TR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Hesaplamalar Eğitimi </a:t>
                      </a:r>
                      <a:r>
                        <a:rPr lang="tr-T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SEM Anket</a:t>
                      </a:r>
                      <a:r>
                        <a:rPr lang="tr-TR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Analizi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                                          </a:t>
                      </a:r>
                      <a:r>
                        <a:rPr lang="da-DK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Anket </a:t>
                      </a:r>
                      <a:r>
                        <a:rPr lang="da-D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Analiz </a:t>
                      </a:r>
                      <a:r>
                        <a:rPr lang="da-DK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oküman </a:t>
                      </a:r>
                      <a:r>
                        <a:rPr lang="da-D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No:                               KY-AF-0001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172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Sürekli Eğitim Merkezi yöneticisine kolay erişim sağlarım.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Sürekli Eğitim Merkezi çalışanlarına kolay erişim sağlarım.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Yöneltilen soru/sorun ve taleplere karşı  üslup ve yaklaşımlarından memnunum.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Talep ettiğimiz hizmetler için hızlı ve doğru çözümler üretir/bilgilendirir.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Sürekli Eğitim Merkezi web sitesindeki bilgiler tatmin edici düzeydedir.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Genel bilgilendirmeler zamanında ve anlaşılır bir biçimde yapılır.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n-N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Sürekli Eğitim Merkezinin  konumundan memnunum.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Sürekli Eğitim Merkezinin fiziksel ortamını yeterli buluyorum.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Açılan eğitim programlarından memnunum.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 programlarına tekrar katılmak isterim.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Genel olarak Sürekli Eğitim Merkezi faaliyetlerinden memnunum.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Ortalama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58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94%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89%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97%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%94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%93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Grafik 9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7987587"/>
              </p:ext>
            </p:extLst>
          </p:nvPr>
        </p:nvGraphicFramePr>
        <p:xfrm>
          <a:off x="575555" y="4777357"/>
          <a:ext cx="8064896" cy="1924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ik 7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4980244"/>
              </p:ext>
            </p:extLst>
          </p:nvPr>
        </p:nvGraphicFramePr>
        <p:xfrm>
          <a:off x="1619672" y="4618631"/>
          <a:ext cx="5293568" cy="2207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7239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15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995757"/>
              </p:ext>
            </p:extLst>
          </p:nvPr>
        </p:nvGraphicFramePr>
        <p:xfrm>
          <a:off x="107502" y="1277471"/>
          <a:ext cx="8856986" cy="3321366"/>
        </p:xfrm>
        <a:graphic>
          <a:graphicData uri="http://schemas.openxmlformats.org/drawingml/2006/table">
            <a:tbl>
              <a:tblPr/>
              <a:tblGrid>
                <a:gridCol w="893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8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2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2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29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5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13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93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428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8327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İş Hukukunda Uzman Arabuluculuk Eğitimi Memnuniyet Analizi 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                                          </a:t>
                      </a:r>
                      <a:r>
                        <a:rPr lang="da-DK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Anket </a:t>
                      </a:r>
                      <a:r>
                        <a:rPr lang="da-D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Analiz </a:t>
                      </a:r>
                      <a:r>
                        <a:rPr lang="da-DK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oküman </a:t>
                      </a:r>
                      <a:r>
                        <a:rPr lang="da-D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No:                               KY-AF-0001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08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Dokümanları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Görsel Eğitim Araçları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Eğitimin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Toplam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Süresi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İçeriğinin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Beklentilerinizi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Karşılama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Düzeyi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Eğitmenin Konuları Net ve Anlaşılır Açıklıkta İfade Etme Durumu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Eğitmenin Sunuş Tekniği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Eğitmenin Konuya Hakimiyeti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 Salonu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Yapılan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Yerdeki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Yemek,Çay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,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Kahve,İkram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Hizmetleri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Ortalama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2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4797152"/>
            <a:ext cx="3130313" cy="527067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044" y="5522534"/>
            <a:ext cx="7241954" cy="103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41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16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218117"/>
              </p:ext>
            </p:extLst>
          </p:nvPr>
        </p:nvGraphicFramePr>
        <p:xfrm>
          <a:off x="107503" y="1277471"/>
          <a:ext cx="9001000" cy="3375665"/>
        </p:xfrm>
        <a:graphic>
          <a:graphicData uri="http://schemas.openxmlformats.org/drawingml/2006/table">
            <a:tbl>
              <a:tblPr/>
              <a:tblGrid>
                <a:gridCol w="777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06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29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29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16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42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46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75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75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75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99349"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İŞ Hukukunda Uzman Arabuluculuk Eğitimi SEM</a:t>
                      </a:r>
                      <a:r>
                        <a:rPr lang="tr-TR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Memnuniyet Anketi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                                          </a:t>
                      </a:r>
                      <a:r>
                        <a:rPr lang="da-DK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Anket </a:t>
                      </a:r>
                      <a:r>
                        <a:rPr lang="da-D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Analiz </a:t>
                      </a:r>
                      <a:r>
                        <a:rPr lang="da-DK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oküman </a:t>
                      </a:r>
                      <a:r>
                        <a:rPr lang="da-D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No:                               KY-AF-0001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172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Sürekli Eğitim Merkezi yöneticisine kolay erişim sağlarım.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Sürekli Eğitim Merkezi çalışanlarına kolay erişim sağlarım.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Yöneltilen soru/sorun ve taleplere karşı  üslup ve yaklaşımlarından memnunum.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Talep ettiğimiz hizmetler için hızlı ve doğru çözümler üretir/bilgilendirir.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Sürekli Eğitim Merkezi web sitesindeki bilgiler tatmin edici düzeydedir.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Genel bilgilendirmeler zamanında ve anlaşılır bir biçimde yapılır.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n-N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Sürekli Eğitim Merkezinin  konumundan memnunum.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Sürekli Eğitim Merkezinin fiziksel ortamını yeterli buluyorum.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Açılan eğitim programlarından memnunum.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 programlarına tekrar katılmak isterim.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Genel olarak Sürekli Eğitim Merkezi faaliyetlerinden memnunum.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Ortalama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Grafik 8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7505589"/>
              </p:ext>
            </p:extLst>
          </p:nvPr>
        </p:nvGraphicFramePr>
        <p:xfrm>
          <a:off x="899592" y="4725144"/>
          <a:ext cx="6624736" cy="1996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447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17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665356"/>
              </p:ext>
            </p:extLst>
          </p:nvPr>
        </p:nvGraphicFramePr>
        <p:xfrm>
          <a:off x="107504" y="1277472"/>
          <a:ext cx="8856983" cy="3807712"/>
        </p:xfrm>
        <a:graphic>
          <a:graphicData uri="http://schemas.openxmlformats.org/drawingml/2006/table">
            <a:tbl>
              <a:tblPr/>
              <a:tblGrid>
                <a:gridCol w="1044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1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2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88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26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70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700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700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271511"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İdari ve Akademik</a:t>
                      </a:r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Personel 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Anket</a:t>
                      </a:r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Analizi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                                          </a:t>
                      </a:r>
                      <a:r>
                        <a:rPr lang="da-DK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Anket </a:t>
                      </a:r>
                      <a:r>
                        <a:rPr lang="da-D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Analiz </a:t>
                      </a:r>
                      <a:r>
                        <a:rPr lang="da-DK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oküman </a:t>
                      </a:r>
                      <a:r>
                        <a:rPr lang="da-D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No:                               KY-AF-0001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20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Sürekli Eğitim Merkezi yöneticisine kolay erişim sağlarım.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Sürekli Eğitim Merkezi çalışanlarına kolay erişim sağlarım.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Yöneltilen soru/sorun ve taleplere karşı  üslup ve yaklaşımlarından memnunum.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Talep ettiğimiz hizmetler için hızlı ve doğru çözümler üretir/bilgilendirir.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Genel bilgilendirmeler zamanında ve anlaşılır bir biçimde yapılır.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Açılan eğitim programlarından memnunum.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 programlarına tekrar katılmak isterim.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Genel olarak Sürekli Eğitim Merkezi faaliyetlerinden memnunum.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Ortalama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1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28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18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8181872"/>
              </p:ext>
            </p:extLst>
          </p:nvPr>
        </p:nvGraphicFramePr>
        <p:xfrm>
          <a:off x="-2772816" y="4792067"/>
          <a:ext cx="14001751" cy="1564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ik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7454777"/>
              </p:ext>
            </p:extLst>
          </p:nvPr>
        </p:nvGraphicFramePr>
        <p:xfrm>
          <a:off x="2123728" y="5013176"/>
          <a:ext cx="4732231" cy="1343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Dikdörtgen 1"/>
          <p:cNvSpPr/>
          <p:nvPr/>
        </p:nvSpPr>
        <p:spPr>
          <a:xfrm>
            <a:off x="2212781" y="1052736"/>
            <a:ext cx="5246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GELEN ŞİKAYETLER VE SONUÇLARI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044291" y="3244334"/>
            <a:ext cx="70554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dirty="0" smtClean="0"/>
              <a:t>2020 yılın da sürecimize </a:t>
            </a:r>
            <a:r>
              <a:rPr lang="en-US" sz="2800" dirty="0" err="1" smtClean="0"/>
              <a:t>ait</a:t>
            </a:r>
            <a:r>
              <a:rPr lang="en-US" sz="2800" dirty="0" smtClean="0"/>
              <a:t> </a:t>
            </a:r>
            <a:r>
              <a:rPr lang="en-US" sz="2800" dirty="0" err="1" smtClean="0"/>
              <a:t>şikayet</a:t>
            </a:r>
            <a:r>
              <a:rPr lang="en-US" sz="2800" dirty="0" smtClean="0"/>
              <a:t> </a:t>
            </a:r>
            <a:r>
              <a:rPr lang="tr-TR" sz="2800" dirty="0" smtClean="0"/>
              <a:t>gelmemiştir.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913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19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477888" y="788837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sp>
        <p:nvSpPr>
          <p:cNvPr id="12" name="Metin kutusu 1"/>
          <p:cNvSpPr txBox="1"/>
          <p:nvPr/>
        </p:nvSpPr>
        <p:spPr>
          <a:xfrm>
            <a:off x="8537575" y="1713229"/>
            <a:ext cx="15240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4" name="Metin kutusu 3"/>
          <p:cNvSpPr txBox="1"/>
          <p:nvPr/>
        </p:nvSpPr>
        <p:spPr>
          <a:xfrm>
            <a:off x="4794250" y="8942704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5" name="Metin kutusu 4"/>
          <p:cNvSpPr txBox="1"/>
          <p:nvPr/>
        </p:nvSpPr>
        <p:spPr>
          <a:xfrm>
            <a:off x="4794250" y="9104629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6" name="Metin kutusu 5"/>
          <p:cNvSpPr txBox="1"/>
          <p:nvPr/>
        </p:nvSpPr>
        <p:spPr>
          <a:xfrm>
            <a:off x="4794250" y="9266554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7" name="Metin kutusu 6"/>
          <p:cNvSpPr txBox="1"/>
          <p:nvPr/>
        </p:nvSpPr>
        <p:spPr>
          <a:xfrm>
            <a:off x="4794250" y="9428479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8" name="Metin kutusu 7"/>
          <p:cNvSpPr txBox="1"/>
          <p:nvPr/>
        </p:nvSpPr>
        <p:spPr>
          <a:xfrm>
            <a:off x="4794250" y="9590404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9" name="Metin kutusu 8"/>
          <p:cNvSpPr txBox="1"/>
          <p:nvPr/>
        </p:nvSpPr>
        <p:spPr>
          <a:xfrm>
            <a:off x="4794250" y="9752329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20" name="Metin kutusu 9"/>
          <p:cNvSpPr txBox="1"/>
          <p:nvPr/>
        </p:nvSpPr>
        <p:spPr>
          <a:xfrm>
            <a:off x="4794250" y="10238104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21" name="Metin kutusu 10"/>
          <p:cNvSpPr txBox="1"/>
          <p:nvPr/>
        </p:nvSpPr>
        <p:spPr>
          <a:xfrm>
            <a:off x="4794250" y="9914254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22" name="Metin kutusu 11"/>
          <p:cNvSpPr txBox="1"/>
          <p:nvPr/>
        </p:nvSpPr>
        <p:spPr>
          <a:xfrm>
            <a:off x="4794250" y="10076179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23" name="Metin kutusu 12"/>
          <p:cNvSpPr txBox="1"/>
          <p:nvPr/>
        </p:nvSpPr>
        <p:spPr>
          <a:xfrm>
            <a:off x="4794250" y="10238104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24" name="Metin kutusu 13"/>
          <p:cNvSpPr txBox="1"/>
          <p:nvPr/>
        </p:nvSpPr>
        <p:spPr>
          <a:xfrm>
            <a:off x="4794250" y="10400029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25" name="Metin kutusu 14"/>
          <p:cNvSpPr txBox="1"/>
          <p:nvPr/>
        </p:nvSpPr>
        <p:spPr>
          <a:xfrm>
            <a:off x="4794250" y="10561954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26" name="Metin kutusu 15"/>
          <p:cNvSpPr txBox="1"/>
          <p:nvPr/>
        </p:nvSpPr>
        <p:spPr>
          <a:xfrm>
            <a:off x="4794250" y="10723879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27" name="Metin kutusu 16"/>
          <p:cNvSpPr txBox="1"/>
          <p:nvPr/>
        </p:nvSpPr>
        <p:spPr>
          <a:xfrm>
            <a:off x="4794250" y="10885804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28" name="Metin kutusu 17"/>
          <p:cNvSpPr txBox="1"/>
          <p:nvPr/>
        </p:nvSpPr>
        <p:spPr>
          <a:xfrm>
            <a:off x="4794250" y="11047729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31" name="Metin kutusu 21"/>
          <p:cNvSpPr txBox="1"/>
          <p:nvPr/>
        </p:nvSpPr>
        <p:spPr>
          <a:xfrm>
            <a:off x="4794250" y="8942704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32" name="Metin kutusu 22"/>
          <p:cNvSpPr txBox="1"/>
          <p:nvPr/>
        </p:nvSpPr>
        <p:spPr>
          <a:xfrm>
            <a:off x="4794250" y="9104629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33" name="Metin kutusu 23"/>
          <p:cNvSpPr txBox="1"/>
          <p:nvPr/>
        </p:nvSpPr>
        <p:spPr>
          <a:xfrm>
            <a:off x="4794250" y="9266554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34" name="Metin kutusu 24"/>
          <p:cNvSpPr txBox="1"/>
          <p:nvPr/>
        </p:nvSpPr>
        <p:spPr>
          <a:xfrm>
            <a:off x="4794250" y="9428479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35" name="Metin kutusu 25"/>
          <p:cNvSpPr txBox="1"/>
          <p:nvPr/>
        </p:nvSpPr>
        <p:spPr>
          <a:xfrm>
            <a:off x="4794250" y="9590404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36" name="Metin kutusu 26"/>
          <p:cNvSpPr txBox="1"/>
          <p:nvPr/>
        </p:nvSpPr>
        <p:spPr>
          <a:xfrm>
            <a:off x="4794250" y="9752329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37" name="Metin kutusu 27"/>
          <p:cNvSpPr txBox="1"/>
          <p:nvPr/>
        </p:nvSpPr>
        <p:spPr>
          <a:xfrm>
            <a:off x="4794250" y="10238104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38" name="Metin kutusu 28"/>
          <p:cNvSpPr txBox="1"/>
          <p:nvPr/>
        </p:nvSpPr>
        <p:spPr>
          <a:xfrm>
            <a:off x="4794250" y="9914254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39" name="Metin kutusu 29"/>
          <p:cNvSpPr txBox="1"/>
          <p:nvPr/>
        </p:nvSpPr>
        <p:spPr>
          <a:xfrm>
            <a:off x="4794250" y="10076179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40" name="Metin kutusu 30"/>
          <p:cNvSpPr txBox="1"/>
          <p:nvPr/>
        </p:nvSpPr>
        <p:spPr>
          <a:xfrm>
            <a:off x="4794250" y="10238104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41" name="Metin kutusu 31"/>
          <p:cNvSpPr txBox="1"/>
          <p:nvPr/>
        </p:nvSpPr>
        <p:spPr>
          <a:xfrm>
            <a:off x="4794250" y="10400029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42" name="Metin kutusu 32"/>
          <p:cNvSpPr txBox="1"/>
          <p:nvPr/>
        </p:nvSpPr>
        <p:spPr>
          <a:xfrm>
            <a:off x="4794250" y="10561954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43" name="Metin kutusu 33"/>
          <p:cNvSpPr txBox="1"/>
          <p:nvPr/>
        </p:nvSpPr>
        <p:spPr>
          <a:xfrm>
            <a:off x="4794250" y="10723879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44" name="Metin kutusu 34"/>
          <p:cNvSpPr txBox="1"/>
          <p:nvPr/>
        </p:nvSpPr>
        <p:spPr>
          <a:xfrm>
            <a:off x="4794250" y="10885804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45" name="Metin kutusu 35"/>
          <p:cNvSpPr txBox="1"/>
          <p:nvPr/>
        </p:nvSpPr>
        <p:spPr>
          <a:xfrm>
            <a:off x="4794250" y="11047729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48" name="Metin kutusu 3"/>
          <p:cNvSpPr txBox="1"/>
          <p:nvPr/>
        </p:nvSpPr>
        <p:spPr>
          <a:xfrm>
            <a:off x="4632325" y="92852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49" name="Metin kutusu 4"/>
          <p:cNvSpPr txBox="1"/>
          <p:nvPr/>
        </p:nvSpPr>
        <p:spPr>
          <a:xfrm>
            <a:off x="4632325" y="9447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50" name="Metin kutusu 5"/>
          <p:cNvSpPr txBox="1"/>
          <p:nvPr/>
        </p:nvSpPr>
        <p:spPr>
          <a:xfrm>
            <a:off x="4632325" y="96091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51" name="Metin kutusu 6"/>
          <p:cNvSpPr txBox="1"/>
          <p:nvPr/>
        </p:nvSpPr>
        <p:spPr>
          <a:xfrm>
            <a:off x="4632325" y="977106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52" name="Metin kutusu 7"/>
          <p:cNvSpPr txBox="1"/>
          <p:nvPr/>
        </p:nvSpPr>
        <p:spPr>
          <a:xfrm>
            <a:off x="4632325" y="99329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53" name="Metin kutusu 8"/>
          <p:cNvSpPr txBox="1"/>
          <p:nvPr/>
        </p:nvSpPr>
        <p:spPr>
          <a:xfrm>
            <a:off x="4632325" y="100949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54" name="Metin kutusu 9"/>
          <p:cNvSpPr txBox="1"/>
          <p:nvPr/>
        </p:nvSpPr>
        <p:spPr>
          <a:xfrm>
            <a:off x="4632325" y="105806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55" name="Metin kutusu 10"/>
          <p:cNvSpPr txBox="1"/>
          <p:nvPr/>
        </p:nvSpPr>
        <p:spPr>
          <a:xfrm>
            <a:off x="4632325" y="102568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56" name="Metin kutusu 11"/>
          <p:cNvSpPr txBox="1"/>
          <p:nvPr/>
        </p:nvSpPr>
        <p:spPr>
          <a:xfrm>
            <a:off x="4632325" y="1041876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57" name="Metin kutusu 12"/>
          <p:cNvSpPr txBox="1"/>
          <p:nvPr/>
        </p:nvSpPr>
        <p:spPr>
          <a:xfrm>
            <a:off x="4632325" y="105806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58" name="Metin kutusu 13"/>
          <p:cNvSpPr txBox="1"/>
          <p:nvPr/>
        </p:nvSpPr>
        <p:spPr>
          <a:xfrm>
            <a:off x="4632325" y="107426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59" name="Metin kutusu 14"/>
          <p:cNvSpPr txBox="1"/>
          <p:nvPr/>
        </p:nvSpPr>
        <p:spPr>
          <a:xfrm>
            <a:off x="4632325" y="109045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0" name="Metin kutusu 15"/>
          <p:cNvSpPr txBox="1"/>
          <p:nvPr/>
        </p:nvSpPr>
        <p:spPr>
          <a:xfrm>
            <a:off x="4632325" y="1106646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1" name="Metin kutusu 16"/>
          <p:cNvSpPr txBox="1"/>
          <p:nvPr/>
        </p:nvSpPr>
        <p:spPr>
          <a:xfrm>
            <a:off x="4632325" y="11228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2" name="Metin kutusu 17"/>
          <p:cNvSpPr txBox="1"/>
          <p:nvPr/>
        </p:nvSpPr>
        <p:spPr>
          <a:xfrm>
            <a:off x="4632325" y="113903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5" name="Metin kutusu 21"/>
          <p:cNvSpPr txBox="1"/>
          <p:nvPr/>
        </p:nvSpPr>
        <p:spPr>
          <a:xfrm>
            <a:off x="4632325" y="92852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6" name="Metin kutusu 22"/>
          <p:cNvSpPr txBox="1"/>
          <p:nvPr/>
        </p:nvSpPr>
        <p:spPr>
          <a:xfrm>
            <a:off x="4632325" y="9447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7" name="Metin kutusu 23"/>
          <p:cNvSpPr txBox="1"/>
          <p:nvPr/>
        </p:nvSpPr>
        <p:spPr>
          <a:xfrm>
            <a:off x="4632325" y="96091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8" name="Metin kutusu 24"/>
          <p:cNvSpPr txBox="1"/>
          <p:nvPr/>
        </p:nvSpPr>
        <p:spPr>
          <a:xfrm>
            <a:off x="4632325" y="977106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9" name="Metin kutusu 25"/>
          <p:cNvSpPr txBox="1"/>
          <p:nvPr/>
        </p:nvSpPr>
        <p:spPr>
          <a:xfrm>
            <a:off x="4632325" y="99329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0" name="Metin kutusu 26"/>
          <p:cNvSpPr txBox="1"/>
          <p:nvPr/>
        </p:nvSpPr>
        <p:spPr>
          <a:xfrm>
            <a:off x="4632325" y="100949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1" name="Metin kutusu 27"/>
          <p:cNvSpPr txBox="1"/>
          <p:nvPr/>
        </p:nvSpPr>
        <p:spPr>
          <a:xfrm>
            <a:off x="4632325" y="105806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2" name="Metin kutusu 28"/>
          <p:cNvSpPr txBox="1"/>
          <p:nvPr/>
        </p:nvSpPr>
        <p:spPr>
          <a:xfrm>
            <a:off x="4632325" y="102568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3" name="Metin kutusu 29"/>
          <p:cNvSpPr txBox="1"/>
          <p:nvPr/>
        </p:nvSpPr>
        <p:spPr>
          <a:xfrm>
            <a:off x="4632325" y="1041876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4" name="Metin kutusu 30"/>
          <p:cNvSpPr txBox="1"/>
          <p:nvPr/>
        </p:nvSpPr>
        <p:spPr>
          <a:xfrm>
            <a:off x="4632325" y="105806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5" name="Metin kutusu 31"/>
          <p:cNvSpPr txBox="1"/>
          <p:nvPr/>
        </p:nvSpPr>
        <p:spPr>
          <a:xfrm>
            <a:off x="4632325" y="107426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6" name="Metin kutusu 32"/>
          <p:cNvSpPr txBox="1"/>
          <p:nvPr/>
        </p:nvSpPr>
        <p:spPr>
          <a:xfrm>
            <a:off x="4632325" y="109045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7" name="Metin kutusu 33"/>
          <p:cNvSpPr txBox="1"/>
          <p:nvPr/>
        </p:nvSpPr>
        <p:spPr>
          <a:xfrm>
            <a:off x="4632325" y="1106646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8" name="Metin kutusu 34"/>
          <p:cNvSpPr txBox="1"/>
          <p:nvPr/>
        </p:nvSpPr>
        <p:spPr>
          <a:xfrm>
            <a:off x="4632325" y="11228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9" name="Metin kutusu 35"/>
          <p:cNvSpPr txBox="1"/>
          <p:nvPr/>
        </p:nvSpPr>
        <p:spPr>
          <a:xfrm>
            <a:off x="4632325" y="113903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0" name="Metin kutusu 79"/>
          <p:cNvSpPr txBox="1"/>
          <p:nvPr/>
        </p:nvSpPr>
        <p:spPr>
          <a:xfrm>
            <a:off x="611560" y="2955687"/>
            <a:ext cx="8075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2020 </a:t>
            </a:r>
            <a:r>
              <a:rPr lang="tr-TR" sz="2800" dirty="0"/>
              <a:t>yılın da s</a:t>
            </a:r>
            <a:r>
              <a:rPr lang="en-US" sz="2800" dirty="0" err="1"/>
              <a:t>ürecimize</a:t>
            </a:r>
            <a:r>
              <a:rPr lang="en-US" sz="2800" dirty="0"/>
              <a:t> </a:t>
            </a:r>
            <a:r>
              <a:rPr lang="tr-TR" sz="2800" dirty="0"/>
              <a:t>yönelik DF form</a:t>
            </a:r>
            <a:r>
              <a:rPr lang="en-US" sz="2800" dirty="0"/>
              <a:t>u </a:t>
            </a:r>
            <a:r>
              <a:rPr lang="en-US" sz="2800" dirty="0" err="1"/>
              <a:t>açılmamıştır</a:t>
            </a:r>
            <a:r>
              <a:rPr lang="en-US" sz="2800" dirty="0"/>
              <a:t>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49917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6553200" y="6237312"/>
            <a:ext cx="2133600" cy="365125"/>
          </a:xfrm>
        </p:spPr>
        <p:txBody>
          <a:bodyPr/>
          <a:lstStyle/>
          <a:p>
            <a:fld id="{439F893C-C32F-4835-A1E5-850973405C58}" type="slidenum">
              <a:rPr lang="tr-TR" smtClean="0"/>
              <a:t>2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4535"/>
              </p:ext>
            </p:extLst>
          </p:nvPr>
        </p:nvGraphicFramePr>
        <p:xfrm>
          <a:off x="467544" y="1127929"/>
          <a:ext cx="8136904" cy="3480435"/>
        </p:xfrm>
        <a:graphic>
          <a:graphicData uri="http://schemas.openxmlformats.org/drawingml/2006/table">
            <a:tbl>
              <a:tblPr/>
              <a:tblGrid>
                <a:gridCol w="5832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06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GÜÇLÜ YÖNLER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DURUMU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463">
                <a:tc>
                  <a:txBody>
                    <a:bodyPr/>
                    <a:lstStyle/>
                    <a:p>
                      <a:pPr algn="l" fontAlgn="ctr"/>
                      <a:r>
                        <a:rPr lang="nn-N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G1-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Antalya’nın merkezinde olması sebebiyle kolay ulaşılabilir olması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güçlü yön)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46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G2-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 Güçlü eğitmen kadrosu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güçlü yön)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92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G3-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Derslerin hafta içi akşam mesai saatleri dışında ve hafta sonu açık olması</a:t>
                      </a:r>
                    </a:p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güçlü yön)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92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G4-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Öğrenci portföyünün genel olarak lider yönetici ve şirket sahiplerinden oluşması nedeniyle katılımcılar için güçlü bir iletişim ağı oluşturması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güçlü yön)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92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G5-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Dersliklerin son teknoloji ekipmanlara sahip olması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güçlü yön)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92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G6-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Eğitim sonunda verilen belgelerin, Üniversite ismiyle verilmesi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güçlü yön)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Metin kutusu 3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Resi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235650"/>
              </p:ext>
            </p:extLst>
          </p:nvPr>
        </p:nvGraphicFramePr>
        <p:xfrm>
          <a:off x="467544" y="4760418"/>
          <a:ext cx="8219256" cy="1692918"/>
        </p:xfrm>
        <a:graphic>
          <a:graphicData uri="http://schemas.openxmlformats.org/drawingml/2006/table">
            <a:tbl>
              <a:tblPr/>
              <a:tblGrid>
                <a:gridCol w="6003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5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209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ZAYIF YÖNLER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DURUMU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082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Z1-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Sürekli Eğitim Merkezi katılımcı kayıtlarını bir yazılımla takip edilememesi        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24.11.2020  tarihinde bir toplantı yapılıp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Bilgi İşlem Müdürlüğü tarafından kurulan sistem ile ilgili bir eğitim 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verilmiştir. Fakat Sistem üzerinde iyileştirmeler yapılacaktır.)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zayıf yön)</a:t>
                      </a:r>
                      <a:endParaRPr kumimoji="0" lang="tr-TR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8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187623" y="58341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DENETİMLER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20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69" name="Metin kutusu 68"/>
          <p:cNvSpPr txBox="1"/>
          <p:nvPr/>
        </p:nvSpPr>
        <p:spPr>
          <a:xfrm>
            <a:off x="7092280" y="2924944"/>
            <a:ext cx="1944217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/>
              <a:t>KYS İç Denetim Başarı Puanı 98%</a:t>
            </a:r>
            <a:endParaRPr lang="tr-TR" b="1" dirty="0"/>
          </a:p>
        </p:txBody>
      </p:sp>
      <p:pic>
        <p:nvPicPr>
          <p:cNvPr id="66" name="Resim 6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711860"/>
            <a:ext cx="6145908" cy="615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99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96761" y="229083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DEĞİŞİKLİKLERİN </a:t>
            </a:r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YÖNETİMİ</a:t>
            </a: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21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pic>
        <p:nvPicPr>
          <p:cNvPr id="84" name="Resim 8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519031"/>
            <a:ext cx="4987825" cy="6095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2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96761" y="229083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DEĞİŞİKLİKLERİN </a:t>
            </a:r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YÖNETİMİ</a:t>
            </a: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22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42" y="778991"/>
            <a:ext cx="5017798" cy="5649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6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02024" y="44627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KAYNAK İHTİYACI</a:t>
            </a: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23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405880" y="2425031"/>
            <a:ext cx="85586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err="1"/>
              <a:t>Çelik</a:t>
            </a:r>
            <a:r>
              <a:rPr lang="en-US" dirty="0"/>
              <a:t> </a:t>
            </a:r>
            <a:r>
              <a:rPr lang="en-US" dirty="0" err="1" smtClean="0"/>
              <a:t>dolap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Şu</a:t>
            </a:r>
            <a:r>
              <a:rPr lang="en-US" dirty="0" smtClean="0"/>
              <a:t> </a:t>
            </a:r>
            <a:r>
              <a:rPr lang="en-US" dirty="0"/>
              <a:t>an </a:t>
            </a:r>
            <a:r>
              <a:rPr lang="tr-TR" dirty="0" smtClean="0"/>
              <a:t>SEM’ e ait 2 adet </a:t>
            </a:r>
            <a:r>
              <a:rPr lang="en-US" dirty="0" err="1" smtClean="0"/>
              <a:t>çelik</a:t>
            </a:r>
            <a:r>
              <a:rPr lang="en-US" dirty="0" smtClean="0"/>
              <a:t> </a:t>
            </a:r>
            <a:r>
              <a:rPr lang="en-US" dirty="0" err="1"/>
              <a:t>dolap</a:t>
            </a:r>
            <a:r>
              <a:rPr lang="en-US" dirty="0"/>
              <a:t> </a:t>
            </a:r>
            <a:r>
              <a:rPr lang="tr-TR" dirty="0" smtClean="0"/>
              <a:t>yer </a:t>
            </a:r>
            <a:r>
              <a:rPr lang="en-US" dirty="0" err="1" smtClean="0"/>
              <a:t>almaktadır</a:t>
            </a:r>
            <a:r>
              <a:rPr lang="en-US" dirty="0" smtClean="0"/>
              <a:t>.</a:t>
            </a:r>
            <a:endParaRPr lang="tr-T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/>
              <a:t>Ofis </a:t>
            </a:r>
            <a:r>
              <a:rPr lang="tr-TR" dirty="0"/>
              <a:t>ihtiyacı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/>
              <a:t>Derslik </a:t>
            </a:r>
            <a:r>
              <a:rPr lang="tr-TR" dirty="0" smtClean="0"/>
              <a:t>ihtiyacı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/>
              <a:t>Eğitim Materyalleri </a:t>
            </a:r>
            <a:endParaRPr lang="tr-TR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</a:rPr>
              <a:t>SEM katılımcı bilgilerini- Ücret ödemelerini içeren bir yazılım programı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18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02024" y="60628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SÜREKLİ İYİLEŞTİRME ÖNERİLERİ</a:t>
            </a: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24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95536" y="2228052"/>
            <a:ext cx="72007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dirty="0" smtClean="0"/>
              <a:t>SEM WEB Sitesi</a:t>
            </a:r>
            <a:r>
              <a:rPr lang="tr-TR" dirty="0" smtClean="0"/>
              <a:t>,</a:t>
            </a:r>
            <a:endParaRPr lang="tr-TR" dirty="0" smtClean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tr-TR" dirty="0" smtClean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dirty="0" err="1"/>
              <a:t>Markantalya</a:t>
            </a:r>
            <a:r>
              <a:rPr lang="tr-TR" dirty="0"/>
              <a:t> Kampüsündeki havalandırma sistemlerinin periyodik olarak çalışmasının personel ve öğrenci motivasyonunu arttıracağı</a:t>
            </a:r>
            <a:r>
              <a:rPr lang="tr-TR" dirty="0" smtClean="0"/>
              <a:t>,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dirty="0" smtClean="0"/>
              <a:t>Online Eğitimlere </a:t>
            </a:r>
            <a:r>
              <a:rPr lang="tr-TR" dirty="0" err="1" smtClean="0"/>
              <a:t>pandemi</a:t>
            </a:r>
            <a:r>
              <a:rPr lang="tr-TR" dirty="0" smtClean="0"/>
              <a:t> sonrası da devam etme </a:t>
            </a:r>
            <a:endParaRPr lang="tr-TR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02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</a:t>
            </a:fld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490870"/>
              </p:ext>
            </p:extLst>
          </p:nvPr>
        </p:nvGraphicFramePr>
        <p:xfrm>
          <a:off x="323528" y="1098871"/>
          <a:ext cx="8496944" cy="3008853"/>
        </p:xfrm>
        <a:graphic>
          <a:graphicData uri="http://schemas.openxmlformats.org/drawingml/2006/table">
            <a:tbl>
              <a:tblPr/>
              <a:tblGrid>
                <a:gridCol w="6541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5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60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FIRSAT YÖNLER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DURUMU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13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F1-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Güçlü ve etkin kurum ve kuruluşlarla işbirliği ve iletişim süreci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fırsat yön)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13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F2-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Antalya ilinde sanayi ve turizm kuruluşlarının fazlalığı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fırsat yön)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20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F3-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Nüfus artışının ve nüfus değişkenliğinin yüksek olduğu bir bölgede konumlanması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fırsat yön)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20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F4-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Antalya'nın turizm kenti olması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fırsat yön)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58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F5-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Adalet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Bakanlığı tarafından planlanan eğitimlerin verilmesi için, yetkilendirilmiş       Üniversite olmamız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fırsat yön)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978916"/>
                  </a:ext>
                </a:extLst>
              </a:tr>
              <a:tr h="5253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F6- 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Online Eğitimlerin Açılması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(Fırsata döndü)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360293"/>
                  </a:ext>
                </a:extLst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059877"/>
              </p:ext>
            </p:extLst>
          </p:nvPr>
        </p:nvGraphicFramePr>
        <p:xfrm>
          <a:off x="323528" y="4263483"/>
          <a:ext cx="8496944" cy="2556510"/>
        </p:xfrm>
        <a:graphic>
          <a:graphicData uri="http://schemas.openxmlformats.org/drawingml/2006/table">
            <a:tbl>
              <a:tblPr/>
              <a:tblGrid>
                <a:gridCol w="6714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2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60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TEHDİT YÖNLER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DURUMU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82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T1-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Bölgede eğitimler açısından kurumsal rakiplerin fazlalığı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tehdit yön)</a:t>
                      </a:r>
                      <a:endParaRPr kumimoji="0" lang="tr-TR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82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T2-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Bölgede eğitimlere duyulan ilgi azlığı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tehdit yön)</a:t>
                      </a:r>
                      <a:endParaRPr kumimoji="0" lang="tr-TR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43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T3-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İlde Ücretsiz yada çok düşük ücretlerle eğitim faaliyeti gösteren eğitim kurumlarının varlığı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tehdit yön)</a:t>
                      </a:r>
                      <a:endParaRPr kumimoji="0" lang="tr-TR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82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T4-</a:t>
                      </a:r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Ekonomik Kriz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tehdit yön)</a:t>
                      </a:r>
                      <a:endParaRPr kumimoji="0" lang="tr-TR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465024"/>
                  </a:ext>
                </a:extLst>
              </a:tr>
              <a:tr h="7124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T5- </a:t>
                      </a:r>
                      <a:r>
                        <a:rPr lang="tr-TR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Koronavirüs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tr-TR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Pandemisi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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tehdit yön)</a:t>
                      </a:r>
                      <a:endParaRPr kumimoji="0" lang="tr-TR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293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05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422469"/>
              </p:ext>
            </p:extLst>
          </p:nvPr>
        </p:nvGraphicFramePr>
        <p:xfrm>
          <a:off x="107505" y="604126"/>
          <a:ext cx="8928990" cy="5752225"/>
        </p:xfrm>
        <a:graphic>
          <a:graphicData uri="http://schemas.openxmlformats.org/drawingml/2006/table">
            <a:tbl>
              <a:tblPr/>
              <a:tblGrid>
                <a:gridCol w="1993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7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7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626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PAYDAŞ ADI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PAYDAŞ BEKLENTİSİ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KARŞILANMA</a:t>
                      </a:r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DURUMU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43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Rektörlük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Katılımcı Memnuniyeti ve Kaliteli Eğitim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İlgili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raporların sunulması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479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Tanıtım Süreci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Tanıtılacak Eğitimlerin Bilgilerinin Doğru ve  Zamanında Verilmesi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Eğitim içeriklerinin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e-maille zamanında gönderilmesi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12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Muhasebe Süreci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Doğru Bildirim ve İşlem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Katılımcıların kayıt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formlarını ilgili birime sunulması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 Personeli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Kalite Eğitim, Etkili İletişim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Beklenti ve talepler karşılanmaktadır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08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Diğer Üniversiteler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Doğru Bilgi Aktarımı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Doğru iletişim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2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Katılımcı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Doğru Yönlendirme ve Sürekli  Bilgilendirme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E-Mail, </a:t>
                      </a:r>
                      <a:r>
                        <a:rPr lang="tr-TR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Tlf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ve SEM web sitesinde bilgi 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479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Eğitmen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Zamanında Ödeme, Uygun Fiziksel Sınıf Ortamı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Puantajların yapılması – Uygun sınıf ortamı oluşturulması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4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Sendikalar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Kaliteli Eğitim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Güçlü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akademik kadrosu ile eğitim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479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Dernekler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Kaliteli Eğitim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Güçlü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akademik kadrosu ile eğitim</a:t>
                      </a:r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479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Oteller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Kaliteli Eğitim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Güçlü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akademik kadrosu ile eğitim</a:t>
                      </a:r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Metin kutusu 3"/>
          <p:cNvSpPr txBox="1"/>
          <p:nvPr/>
        </p:nvSpPr>
        <p:spPr>
          <a:xfrm>
            <a:off x="1475657" y="-13658"/>
            <a:ext cx="6760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Resi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5" y="116632"/>
            <a:ext cx="2736304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93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5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581878"/>
              </p:ext>
            </p:extLst>
          </p:nvPr>
        </p:nvGraphicFramePr>
        <p:xfrm>
          <a:off x="107505" y="604125"/>
          <a:ext cx="8928990" cy="5852897"/>
        </p:xfrm>
        <a:graphic>
          <a:graphicData uri="http://schemas.openxmlformats.org/drawingml/2006/table">
            <a:tbl>
              <a:tblPr/>
              <a:tblGrid>
                <a:gridCol w="1993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7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7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0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PAYDAŞ ADI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PAYDAŞ BEKLENTİSİ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KARŞILANMA</a:t>
                      </a:r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DURUMU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Kamu Kurumları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Kaliteli Eğitim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Güçlü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akademik kadrosu ile eğitim</a:t>
                      </a:r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54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Sivil Toplum Kuruluşları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Kaliteli Eğitim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Güçlü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akademik kadrosu ile eğitim</a:t>
                      </a:r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5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Kısmi Zamanlı Çalışan Öğrenciler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Ücret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Verimli Çalışma Ortamı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ve İş Üretme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İş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birliği içinde, verimli bir şekilde çalışılmaktadır. Ücretler İK tarafından ödenmektedir.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5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İnsan Kaynakları Süreci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SGK, </a:t>
                      </a:r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Mesai 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 Kısmi Zamanlı Öğrenciler İçin Doğru İşlem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baseline="0" dirty="0" smtClean="0">
                          <a:effectLst/>
                        </a:rPr>
                        <a:t>Paydaş talebi b</a:t>
                      </a:r>
                      <a:r>
                        <a:rPr lang="tr-TR" sz="1200" u="none" strike="noStrike" dirty="0" smtClean="0">
                          <a:effectLst/>
                        </a:rPr>
                        <a:t>ildirilen</a:t>
                      </a:r>
                      <a:r>
                        <a:rPr lang="tr-TR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1200" u="none" strike="noStrike" dirty="0" smtClean="0">
                          <a:effectLst/>
                        </a:rPr>
                        <a:t>zaman aralığında</a:t>
                      </a:r>
                      <a:r>
                        <a:rPr lang="tr-TR" sz="1200" u="none" strike="noStrike" baseline="0" dirty="0" smtClean="0">
                          <a:effectLst/>
                        </a:rPr>
                        <a:t> ve doğru olarak karşılanmaktadır.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656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Destek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Hizmetleri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Süreci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Zamanında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ihtiyaç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talepleri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İkram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talepleri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Ulaşım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Talepleri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v.b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Zamanın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da talebin oluşturulması 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656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Satın Alma Süreci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Zamanında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ihtiyaç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talepleri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Sertifika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ulaşım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biletleri</a:t>
                      </a:r>
                      <a:r>
                        <a:rPr lang="tr-TR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v.b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Zamanın da talebin oluşturulması 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656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Adalet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Bakanlığı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Doğru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</a:t>
                      </a: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dirim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Katılımcı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Memnuniyeti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Kaliteli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Eğitim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Katılımcıların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bilgilerinin doğru ve eksiz olarak bakanlık sistemine girilmesi,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Güçlü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akademik kadrosu ile eğitim</a:t>
                      </a:r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454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YÖKAK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Raporlama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Belirlenen hedefleri izleme, kontrolünü sağlama, oluşan olumsuzluklar için aksiyon alma.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9454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Bağımsız Akredite     Dış Denetimci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Raporlama, kalite bünyesinde faaliyet gösterme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Stratejik plana göre hareket edildi. Gerçekleşen etkinliklere ait memnuniyet anketleri yapıldı.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Metin kutusu 3"/>
          <p:cNvSpPr txBox="1"/>
          <p:nvPr/>
        </p:nvSpPr>
        <p:spPr>
          <a:xfrm>
            <a:off x="1475657" y="-13658"/>
            <a:ext cx="6760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Resi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5" y="116632"/>
            <a:ext cx="2736304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79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46445" y="10698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SÜREÇ PERFORMANS GÖSTERGELERİ (SPİK )</a:t>
            </a:r>
            <a:endParaRPr lang="tr-T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6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188640"/>
            <a:ext cx="2736304" cy="576064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560" y="836712"/>
            <a:ext cx="8928657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65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2217" y="302500"/>
            <a:ext cx="8568952" cy="634082"/>
          </a:xfrm>
        </p:spPr>
        <p:txBody>
          <a:bodyPr>
            <a:normAutofit fontScale="90000"/>
          </a:bodyPr>
          <a:lstStyle/>
          <a:p>
            <a:r>
              <a:rPr lang="tr-TR" sz="2700" dirty="0" smtClean="0">
                <a:solidFill>
                  <a:srgbClr val="FF0000"/>
                </a:solidFill>
              </a:rPr>
              <a:t>                            </a:t>
            </a:r>
            <a:r>
              <a:rPr 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SÜREÇ </a:t>
            </a:r>
            <a:r>
              <a:rPr lang="en-US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PERFORMANS GÖSTERGELERİ (SPİK )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7</a:t>
            </a:fld>
            <a:endParaRPr lang="tr-TR"/>
          </a:p>
        </p:txBody>
      </p:sp>
      <p:pic>
        <p:nvPicPr>
          <p:cNvPr id="5" name="Resi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145728"/>
            <a:ext cx="2376264" cy="576064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700" y="757933"/>
            <a:ext cx="8784222" cy="569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33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02024" y="270540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  <a:endParaRPr lang="tr-T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8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17516"/>
            <a:ext cx="2736304" cy="576064"/>
          </a:xfrm>
          <a:prstGeom prst="rect">
            <a:avLst/>
          </a:prstGeom>
        </p:spPr>
      </p:pic>
      <p:sp>
        <p:nvSpPr>
          <p:cNvPr id="8" name="143 Metin kutusu"/>
          <p:cNvSpPr txBox="1"/>
          <p:nvPr/>
        </p:nvSpPr>
        <p:spPr>
          <a:xfrm>
            <a:off x="2490788" y="2686050"/>
            <a:ext cx="280987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143 Metin kutusu"/>
          <p:cNvSpPr txBox="1"/>
          <p:nvPr/>
        </p:nvSpPr>
        <p:spPr>
          <a:xfrm>
            <a:off x="2490788" y="2895600"/>
            <a:ext cx="280987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143 Metin kutusu"/>
          <p:cNvSpPr txBox="1"/>
          <p:nvPr/>
        </p:nvSpPr>
        <p:spPr>
          <a:xfrm>
            <a:off x="2490788" y="2686050"/>
            <a:ext cx="280987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143 Metin kutusu"/>
          <p:cNvSpPr txBox="1"/>
          <p:nvPr/>
        </p:nvSpPr>
        <p:spPr>
          <a:xfrm>
            <a:off x="2490788" y="2895600"/>
            <a:ext cx="280987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143 Metin kutusu"/>
          <p:cNvSpPr txBox="1"/>
          <p:nvPr/>
        </p:nvSpPr>
        <p:spPr>
          <a:xfrm>
            <a:off x="2490788" y="2686050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490788" y="2895600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168192"/>
              </p:ext>
            </p:extLst>
          </p:nvPr>
        </p:nvGraphicFramePr>
        <p:xfrm>
          <a:off x="104775" y="759232"/>
          <a:ext cx="8936975" cy="5593532"/>
        </p:xfrm>
        <a:graphic>
          <a:graphicData uri="http://schemas.openxmlformats.org/drawingml/2006/table">
            <a:tbl>
              <a:tblPr/>
              <a:tblGrid>
                <a:gridCol w="396007">
                  <a:extLst>
                    <a:ext uri="{9D8B030D-6E8A-4147-A177-3AD203B41FA5}">
                      <a16:colId xmlns:a16="http://schemas.microsoft.com/office/drawing/2014/main" val="1034634695"/>
                    </a:ext>
                  </a:extLst>
                </a:gridCol>
                <a:gridCol w="396007">
                  <a:extLst>
                    <a:ext uri="{9D8B030D-6E8A-4147-A177-3AD203B41FA5}">
                      <a16:colId xmlns:a16="http://schemas.microsoft.com/office/drawing/2014/main" val="242358569"/>
                    </a:ext>
                  </a:extLst>
                </a:gridCol>
                <a:gridCol w="618761">
                  <a:extLst>
                    <a:ext uri="{9D8B030D-6E8A-4147-A177-3AD203B41FA5}">
                      <a16:colId xmlns:a16="http://schemas.microsoft.com/office/drawing/2014/main" val="397422137"/>
                    </a:ext>
                  </a:extLst>
                </a:gridCol>
                <a:gridCol w="643511">
                  <a:extLst>
                    <a:ext uri="{9D8B030D-6E8A-4147-A177-3AD203B41FA5}">
                      <a16:colId xmlns:a16="http://schemas.microsoft.com/office/drawing/2014/main" val="972949178"/>
                    </a:ext>
                  </a:extLst>
                </a:gridCol>
                <a:gridCol w="396007">
                  <a:extLst>
                    <a:ext uri="{9D8B030D-6E8A-4147-A177-3AD203B41FA5}">
                      <a16:colId xmlns:a16="http://schemas.microsoft.com/office/drawing/2014/main" val="1138424044"/>
                    </a:ext>
                  </a:extLst>
                </a:gridCol>
                <a:gridCol w="711575">
                  <a:extLst>
                    <a:ext uri="{9D8B030D-6E8A-4147-A177-3AD203B41FA5}">
                      <a16:colId xmlns:a16="http://schemas.microsoft.com/office/drawing/2014/main" val="3118801821"/>
                    </a:ext>
                  </a:extLst>
                </a:gridCol>
                <a:gridCol w="181503">
                  <a:extLst>
                    <a:ext uri="{9D8B030D-6E8A-4147-A177-3AD203B41FA5}">
                      <a16:colId xmlns:a16="http://schemas.microsoft.com/office/drawing/2014/main" val="3011672276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1477830299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2474014851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2442210163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3103150210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1916779642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208287987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3804516607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2452188895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3101773792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2805558305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18736197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556090732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2164567252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3113124222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1649626065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1234491703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3534918268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1335447705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1177559774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604644669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293836244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2744505185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1797211999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41080778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2284416373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3678333241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3355090098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1957441096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727790914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2002057933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1407551182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3458603879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180294965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558884532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4071125271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2951765588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1272465542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1462516021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468896063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571049165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2871785204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45907403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4015035202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3696080659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3012565455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2913709535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1262769353"/>
                    </a:ext>
                  </a:extLst>
                </a:gridCol>
                <a:gridCol w="123752">
                  <a:extLst>
                    <a:ext uri="{9D8B030D-6E8A-4147-A177-3AD203B41FA5}">
                      <a16:colId xmlns:a16="http://schemas.microsoft.com/office/drawing/2014/main" val="3469623672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1813936955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3350642589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2462955489"/>
                    </a:ext>
                  </a:extLst>
                </a:gridCol>
                <a:gridCol w="107252">
                  <a:extLst>
                    <a:ext uri="{9D8B030D-6E8A-4147-A177-3AD203B41FA5}">
                      <a16:colId xmlns:a16="http://schemas.microsoft.com/office/drawing/2014/main" val="4085961615"/>
                    </a:ext>
                  </a:extLst>
                </a:gridCol>
              </a:tblGrid>
              <a:tr h="178358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093612"/>
                  </a:ext>
                </a:extLst>
              </a:tr>
              <a:tr h="18727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8068259"/>
                  </a:ext>
                </a:extLst>
              </a:tr>
              <a:tr h="214031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8916807"/>
                  </a:ext>
                </a:extLst>
              </a:tr>
              <a:tr h="178358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8619672"/>
                  </a:ext>
                </a:extLst>
              </a:tr>
              <a:tr h="178358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249424"/>
                  </a:ext>
                </a:extLst>
              </a:tr>
              <a:tr h="21403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Kaynak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Takip          Göstergesi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516666"/>
                  </a:ext>
                </a:extLst>
              </a:tr>
              <a:tr h="18727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722765"/>
                  </a:ext>
                </a:extLst>
              </a:tr>
              <a:tr h="178358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1.SEM Memnuniyet Oranı-2.Eğitim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342421"/>
                  </a:ext>
                </a:extLst>
              </a:tr>
              <a:tr h="14308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695252"/>
                  </a:ext>
                </a:extLst>
              </a:tr>
              <a:tr h="16944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1.1 - 2.1 Memnuniyet Anketi yapılması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SEM Müdürü ve SEM Müdür Yrd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İG-EK-TK-KT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Anket Analiz Raporu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543616"/>
                  </a:ext>
                </a:extLst>
              </a:tr>
              <a:tr h="16052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371428"/>
                  </a:ext>
                </a:extLst>
              </a:tr>
              <a:tr h="21403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1.2 - 2.2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Anket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sonucu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çıkan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uygunsuzlukların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giderilmesi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SEM Müdürü ve SEM Müdür Yrd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Anket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Aksiyon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Planı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4466020"/>
                  </a:ext>
                </a:extLst>
              </a:tr>
              <a:tr h="178358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2766891"/>
                  </a:ext>
                </a:extLst>
              </a:tr>
              <a:tr h="21403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3.SEM Bütçe artış miktarı - 4.Program Sayısı - 5.Katılımcı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890100"/>
                  </a:ext>
                </a:extLst>
              </a:tr>
              <a:tr h="267538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3592006"/>
                  </a:ext>
                </a:extLst>
              </a:tr>
              <a:tr h="187277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3.1 - 4.1 - 5.1 Eğitim sayılarının ve katılımcı sayılarının arttırılması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SEM Müdürü ve SEM Müdür Yrd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İG-FS-KT-TK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Katılımcı İmza Çizelgesi, İş birliği Protokolleri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470650"/>
                  </a:ext>
                </a:extLst>
              </a:tr>
              <a:tr h="276456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622172"/>
                  </a:ext>
                </a:extLst>
              </a:tr>
              <a:tr h="187277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de-DE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3.2 - 4.2 - 5.2 Kurum Ziyaretleri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SEM Müdürü ve SEM Müdür Yrd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İG-FS-KT-TK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Katılımcı İmza Çizelgesi, İş birliği Protokolleri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379139"/>
                  </a:ext>
                </a:extLst>
              </a:tr>
              <a:tr h="22294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226878"/>
                  </a:ext>
                </a:extLst>
              </a:tr>
              <a:tr h="21403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6.Major Hata Sayısı-10.KYS İç Denetim Puanı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880629"/>
                  </a:ext>
                </a:extLst>
              </a:tr>
              <a:tr h="21403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6629668"/>
                  </a:ext>
                </a:extLst>
              </a:tr>
              <a:tr h="21403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6.1.-10.1.İç denetimler öncesi yapılan işlerin denetim check listeleri ile kıyaslanması ve kıyaslama sonucu var olan uygunsuzlukların giderilmesi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 Dosyası Birim Güncellemeleri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1399836"/>
                  </a:ext>
                </a:extLst>
              </a:tr>
              <a:tr h="35830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1190961"/>
                  </a:ext>
                </a:extLst>
              </a:tr>
              <a:tr h="21403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6.2.-10.2.KYS gerekliliği olan işlerin düzenli takibi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 Dosyası Birim Güncellemeleri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407624"/>
                  </a:ext>
                </a:extLst>
              </a:tr>
              <a:tr h="21403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287219"/>
                  </a:ext>
                </a:extLst>
              </a:tr>
              <a:tr h="21403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6.3.İç denetim sonucu çıkan uygunsuzlukların giderilmesi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Düzeltici Faaliyet Formları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183363"/>
                  </a:ext>
                </a:extLst>
              </a:tr>
              <a:tr h="21403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655715"/>
                  </a:ext>
                </a:extLst>
              </a:tr>
            </a:tbl>
          </a:graphicData>
        </a:graphic>
      </p:graphicFrame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-180528" y="1002207"/>
            <a:ext cx="10919522" cy="834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008" tIns="73152" rIns="64008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tr-TR" sz="2800" b="1" i="0" strike="noStrike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KALİTE FAALİYET PLANI</a:t>
            </a:r>
          </a:p>
        </p:txBody>
      </p:sp>
      <p:pic>
        <p:nvPicPr>
          <p:cNvPr id="20" name="Resim 19"/>
          <p:cNvPicPr/>
          <p:nvPr/>
        </p:nvPicPr>
        <p:blipFill>
          <a:blip r:embed="rId2"/>
          <a:stretch>
            <a:fillRect/>
          </a:stretch>
        </p:blipFill>
        <p:spPr>
          <a:xfrm>
            <a:off x="113405" y="898652"/>
            <a:ext cx="1887729" cy="69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95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9</a:t>
            </a:fld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1187624" y="620688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  <a:endParaRPr lang="tr-T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904756"/>
              </p:ext>
            </p:extLst>
          </p:nvPr>
        </p:nvGraphicFramePr>
        <p:xfrm>
          <a:off x="179507" y="1196756"/>
          <a:ext cx="8784986" cy="5256583"/>
        </p:xfrm>
        <a:graphic>
          <a:graphicData uri="http://schemas.openxmlformats.org/drawingml/2006/table">
            <a:tbl>
              <a:tblPr/>
              <a:tblGrid>
                <a:gridCol w="1339783">
                  <a:extLst>
                    <a:ext uri="{9D8B030D-6E8A-4147-A177-3AD203B41FA5}">
                      <a16:colId xmlns:a16="http://schemas.microsoft.com/office/drawing/2014/main" val="863319279"/>
                    </a:ext>
                  </a:extLst>
                </a:gridCol>
                <a:gridCol w="611128">
                  <a:extLst>
                    <a:ext uri="{9D8B030D-6E8A-4147-A177-3AD203B41FA5}">
                      <a16:colId xmlns:a16="http://schemas.microsoft.com/office/drawing/2014/main" val="2094494482"/>
                    </a:ext>
                  </a:extLst>
                </a:gridCol>
                <a:gridCol w="673809">
                  <a:extLst>
                    <a:ext uri="{9D8B030D-6E8A-4147-A177-3AD203B41FA5}">
                      <a16:colId xmlns:a16="http://schemas.microsoft.com/office/drawing/2014/main" val="532304748"/>
                    </a:ext>
                  </a:extLst>
                </a:gridCol>
                <a:gridCol w="675767">
                  <a:extLst>
                    <a:ext uri="{9D8B030D-6E8A-4147-A177-3AD203B41FA5}">
                      <a16:colId xmlns:a16="http://schemas.microsoft.com/office/drawing/2014/main" val="366918995"/>
                    </a:ext>
                  </a:extLst>
                </a:gridCol>
                <a:gridCol w="172370">
                  <a:extLst>
                    <a:ext uri="{9D8B030D-6E8A-4147-A177-3AD203B41FA5}">
                      <a16:colId xmlns:a16="http://schemas.microsoft.com/office/drawing/2014/main" val="1790915007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4097225695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448321511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4074376233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1242399131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1672052321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110901217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2561171382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2056045128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1719486196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3601616790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1071147292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1062199864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1050506466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2752840346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1682147823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814883045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1849142027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4076327537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534964037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2934307563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961738626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1871427257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2810812188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2077789970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2124453104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4036881230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2946017623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3821061077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3424847716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3711883201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300025174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2119868373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2783725107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2234839344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4138312730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666763534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3529768318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3205450436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2968017156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1186860815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3287697975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4093556546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2934320940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3007247917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2295352622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3271534451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2354163202"/>
                    </a:ext>
                  </a:extLst>
                </a:gridCol>
                <a:gridCol w="117524">
                  <a:extLst>
                    <a:ext uri="{9D8B030D-6E8A-4147-A177-3AD203B41FA5}">
                      <a16:colId xmlns:a16="http://schemas.microsoft.com/office/drawing/2014/main" val="667829619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4039827763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2734696362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3365896945"/>
                    </a:ext>
                  </a:extLst>
                </a:gridCol>
                <a:gridCol w="101855">
                  <a:extLst>
                    <a:ext uri="{9D8B030D-6E8A-4147-A177-3AD203B41FA5}">
                      <a16:colId xmlns:a16="http://schemas.microsoft.com/office/drawing/2014/main" val="2142258264"/>
                    </a:ext>
                  </a:extLst>
                </a:gridCol>
              </a:tblGrid>
              <a:tr h="13088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7.Düzeltici Faaliyet Kapanma Hızı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9457468"/>
                  </a:ext>
                </a:extLst>
              </a:tr>
              <a:tr h="1308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9849992"/>
                  </a:ext>
                </a:extLst>
              </a:tr>
              <a:tr h="13088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nl-N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7.1.Açılan düzeltici faaliyetlerin kök nedenlerin tespiti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9531293"/>
                  </a:ext>
                </a:extLst>
              </a:tr>
              <a:tr h="1308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Düzeltici Faaliyet Formları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681831"/>
                  </a:ext>
                </a:extLst>
              </a:tr>
              <a:tr h="13088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7.2.Aksiyonların geliştirilmesi ve ilgili uygunsuzlukların giderilmesi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2494300"/>
                  </a:ext>
                </a:extLst>
              </a:tr>
              <a:tr h="1308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Düzeltici Faaliyet Formları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029998"/>
                  </a:ext>
                </a:extLst>
              </a:tr>
              <a:tr h="13088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8.Risk Azaltma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4886509"/>
                  </a:ext>
                </a:extLst>
              </a:tr>
              <a:tr h="1308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4367070"/>
                  </a:ext>
                </a:extLst>
              </a:tr>
              <a:tr h="13088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8.1.Risk analizlerinin hazırlanması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Analizleri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529167"/>
                  </a:ext>
                </a:extLst>
              </a:tr>
              <a:tr h="1308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630850"/>
                  </a:ext>
                </a:extLst>
              </a:tr>
              <a:tr h="13088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8.2.RÖF değeri 100 üzeri çıkan riskler için aksiyon geliştirilmesi ve takibi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Analizleri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983268"/>
                  </a:ext>
                </a:extLst>
              </a:tr>
              <a:tr h="1308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030915"/>
                  </a:ext>
                </a:extLst>
              </a:tr>
              <a:tr h="13088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8.3.Gelen şikayet ve açılan düzeltici faaliyetlerin risk analizlerine yansıtılması ve aksiyonların geliştirilmesi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Analizleri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29527"/>
                  </a:ext>
                </a:extLst>
              </a:tr>
              <a:tr h="1335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423238"/>
                  </a:ext>
                </a:extLst>
              </a:tr>
              <a:tr h="13088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9.Kalite Hedefleri Gerçekleşme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429533"/>
                  </a:ext>
                </a:extLst>
              </a:tr>
              <a:tr h="1308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011905"/>
                  </a:ext>
                </a:extLst>
              </a:tr>
              <a:tr h="13088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9.1.Tüm SPİK göstergelerinin aylık kontrolü ve tutmama ihtimali olan göstergelere ait acil eylemler gerçekleştirilmesi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SPİK Karneleri-Birim İçi Toplantı Kayıtları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618390"/>
                  </a:ext>
                </a:extLst>
              </a:tr>
              <a:tr h="2216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250487"/>
                  </a:ext>
                </a:extLst>
              </a:tr>
              <a:tr h="13088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11.Şikayet Sayısı-12.Şikayet Çözüm Memnuniyet Oranı 13.Tekrarlayan Şikayet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381272"/>
                  </a:ext>
                </a:extLst>
              </a:tr>
              <a:tr h="1335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0780943"/>
                  </a:ext>
                </a:extLst>
              </a:tr>
              <a:tr h="13088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11.1.-12.1.-13.1.Yazılımdan gelen şikayetlerin kök nedenlerinin bulunması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Yazılım Kayıtları-DF Formları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4535752"/>
                  </a:ext>
                </a:extLst>
              </a:tr>
              <a:tr h="1308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914798"/>
                  </a:ext>
                </a:extLst>
              </a:tr>
              <a:tr h="13088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11.2.-12.2.-13.2.Şikayetlerin çözümlenmesi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Yazılım Kayıtları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753937"/>
                  </a:ext>
                </a:extLst>
              </a:tr>
              <a:tr h="1308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2005673"/>
                  </a:ext>
                </a:extLst>
              </a:tr>
              <a:tr h="13088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11.3.-12.3.-13.3.Şikayet çözüm memnuniyetlerinin ölçümlenmesi ve ölçüm sonucu şikayetin kapatılması/yeni aksiyonların yapılması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Yazılım Kayıtları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321844"/>
                  </a:ext>
                </a:extLst>
              </a:tr>
              <a:tr h="2216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861347"/>
                  </a:ext>
                </a:extLst>
              </a:tr>
              <a:tr h="13088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14.Çevre Kazası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2189325"/>
                  </a:ext>
                </a:extLst>
              </a:tr>
              <a:tr h="1308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9197939"/>
                  </a:ext>
                </a:extLst>
              </a:tr>
              <a:tr h="13088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14.1.Tehlikeli ve tehlikesiz atıkların talimatlara göre ayrıştırılması ve ilgili geri dönüşüm yönetimin uyumun sağlanması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Çevre Kazası Bildirim Formları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312256"/>
                  </a:ext>
                </a:extLst>
              </a:tr>
              <a:tr h="2216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581944"/>
                  </a:ext>
                </a:extLst>
              </a:tr>
              <a:tr h="13088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15.İş Kazası Sayısı-16.İş Kazası Ağırlık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575913"/>
                  </a:ext>
                </a:extLst>
              </a:tr>
              <a:tr h="1308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1030101"/>
                  </a:ext>
                </a:extLst>
              </a:tr>
              <a:tr h="13088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15.1.-16.1.İş Sağlığı Güvenliği ile ilgili iç yönergelere uyum sağlanması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Kazası Bildirim Formları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6025670"/>
                  </a:ext>
                </a:extLst>
              </a:tr>
              <a:tr h="1308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994306"/>
                  </a:ext>
                </a:extLst>
              </a:tr>
              <a:tr h="13088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15.2.-16.2.Birim/bölüm ile ilgili hazırlanan iş sağlığı risklerine karşı aksiyonlar geliştirilmesi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Kazası Bildirim Formları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7955794"/>
                  </a:ext>
                </a:extLst>
              </a:tr>
              <a:tr h="1335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683576"/>
                  </a:ext>
                </a:extLst>
              </a:tr>
              <a:tr h="13088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15.3.-16.3.Kurum içinde isg riski taşıyan konular hakkında yetkililere bilgi akışının sağlanması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E-postalar,İç Yazışmalar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179110"/>
                  </a:ext>
                </a:extLst>
              </a:tr>
              <a:tr h="1335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783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77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Çerçeve</Template>
  <TotalTime>2267</TotalTime>
  <Words>1932</Words>
  <Application>Microsoft Office PowerPoint</Application>
  <PresentationFormat>Ekran Gösterisi (4:3)</PresentationFormat>
  <Paragraphs>4314</Paragraphs>
  <Slides>24</Slides>
  <Notes>2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1" baseType="lpstr">
      <vt:lpstr>Arial</vt:lpstr>
      <vt:lpstr>Calibri</vt:lpstr>
      <vt:lpstr>Tahoma</vt:lpstr>
      <vt:lpstr>Verdana</vt:lpstr>
      <vt:lpstr>Wingdings</vt:lpstr>
      <vt:lpstr>Ofis Teması</vt:lpstr>
      <vt:lpstr>Microsoft Excel Çalışma Sayfası</vt:lpstr>
      <vt:lpstr>2020 YILI  OCAK YGG SUNUMU SÜREKLİ EĞİTİM UYGULAMA ve ARAŞTIRMA SÜRECİ  28/01/2021</vt:lpstr>
      <vt:lpstr>PowerPoint Sunusu</vt:lpstr>
      <vt:lpstr>PowerPoint Sunusu</vt:lpstr>
      <vt:lpstr>PowerPoint Sunusu</vt:lpstr>
      <vt:lpstr>PowerPoint Sunusu</vt:lpstr>
      <vt:lpstr>PowerPoint Sunusu</vt:lpstr>
      <vt:lpstr>                            SÜREÇ PERFORMANS GÖSTERGELERİ (SPİK )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YILI  YGG SUNUMU    28.05.016</dc:title>
  <dc:creator>Banu Yuksel</dc:creator>
  <cp:lastModifiedBy>Antalya SEM</cp:lastModifiedBy>
  <cp:revision>200</cp:revision>
  <dcterms:created xsi:type="dcterms:W3CDTF">2016-08-26T15:45:58Z</dcterms:created>
  <dcterms:modified xsi:type="dcterms:W3CDTF">2021-01-26T11:48:25Z</dcterms:modified>
</cp:coreProperties>
</file>