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56" r:id="rId2"/>
    <p:sldId id="288" r:id="rId3"/>
    <p:sldId id="301" r:id="rId4"/>
    <p:sldId id="302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1" r:id="rId13"/>
    <p:sldId id="312" r:id="rId14"/>
    <p:sldId id="313" r:id="rId15"/>
    <p:sldId id="314" r:id="rId16"/>
    <p:sldId id="315" r:id="rId17"/>
    <p:sldId id="257" r:id="rId18"/>
    <p:sldId id="316" r:id="rId19"/>
    <p:sldId id="317" r:id="rId20"/>
    <p:sldId id="284" r:id="rId21"/>
    <p:sldId id="319" r:id="rId22"/>
    <p:sldId id="320" r:id="rId23"/>
    <p:sldId id="285" r:id="rId24"/>
    <p:sldId id="321" r:id="rId25"/>
    <p:sldId id="322" r:id="rId26"/>
    <p:sldId id="323" r:id="rId27"/>
    <p:sldId id="324" r:id="rId28"/>
    <p:sldId id="286" r:id="rId29"/>
    <p:sldId id="325" r:id="rId30"/>
    <p:sldId id="326" r:id="rId31"/>
    <p:sldId id="327" r:id="rId32"/>
    <p:sldId id="328" r:id="rId33"/>
    <p:sldId id="329" r:id="rId34"/>
    <p:sldId id="278" r:id="rId35"/>
    <p:sldId id="330" r:id="rId36"/>
    <p:sldId id="331" r:id="rId37"/>
    <p:sldId id="332" r:id="rId38"/>
    <p:sldId id="333" r:id="rId39"/>
    <p:sldId id="334" r:id="rId40"/>
    <p:sldId id="335" r:id="rId41"/>
    <p:sldId id="336" r:id="rId42"/>
    <p:sldId id="298" r:id="rId43"/>
    <p:sldId id="294" r:id="rId44"/>
    <p:sldId id="337" r:id="rId45"/>
    <p:sldId id="296" r:id="rId46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Orta Stil 2 - Vurgu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Orta Stil 2 - Vurgu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Orta Stil 2 - Vurgu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464" autoAdjust="0"/>
  </p:normalViewPr>
  <p:slideViewPr>
    <p:cSldViewPr>
      <p:cViewPr varScale="1">
        <p:scale>
          <a:sx n="88" d="100"/>
          <a:sy n="88" d="100"/>
        </p:scale>
        <p:origin x="1306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9FC953-42AA-4EE9-BF6A-0E981C5F3E5C}" type="datetimeFigureOut">
              <a:rPr lang="tr-TR" smtClean="0"/>
              <a:t>28.04.2021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68F1CBD-092F-46C9-A4DE-6EE6E628FC1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761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42CFF-777B-4533-A440-4C456B6A9FEA}" type="datetime1">
              <a:rPr lang="tr-TR" smtClean="0"/>
              <a:t>28.04.2021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59989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EF684-7ED6-4E25-99B3-6C7EE6714DA3}" type="datetime1">
              <a:rPr lang="tr-TR" smtClean="0"/>
              <a:t>28.04.2021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27851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2059A-8985-41A3-9F35-8DC13894A4E0}" type="datetime1">
              <a:rPr lang="tr-TR" smtClean="0"/>
              <a:t>28.04.2021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54000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F74D3F-D744-42F9-A266-110B14BD4158}" type="datetime1">
              <a:rPr lang="tr-TR" smtClean="0"/>
              <a:t>28.04.2021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92546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C1C8BA-DCDD-4E80-B44D-BB4BDA6BC718}" type="datetime1">
              <a:rPr lang="tr-TR" smtClean="0"/>
              <a:t>28.04.2021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5098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27ED0-D0FE-4A09-AE62-4103EA8D2926}" type="datetime1">
              <a:rPr lang="tr-TR" smtClean="0"/>
              <a:t>28.04.2021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52531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82A1D-A539-4378-A6BA-1AA9F3084D39}" type="datetime1">
              <a:rPr lang="tr-TR" smtClean="0"/>
              <a:t>28.04.2021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7523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192C6F-6FA5-45C8-ACE4-E5B3D13F24FA}" type="datetime1">
              <a:rPr lang="tr-TR" smtClean="0"/>
              <a:t>28.04.2021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06132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0823A-34F6-4D9A-B72C-4420CCCD8E18}" type="datetime1">
              <a:rPr lang="tr-TR" smtClean="0"/>
              <a:t>28.04.2021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70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6673C7-9167-4403-8666-44BE39765140}" type="datetime1">
              <a:rPr lang="tr-TR" smtClean="0"/>
              <a:t>28.04.2021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99338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AA8A1-43D8-4974-AA28-F99EFBEC3B2D}" type="datetime1">
              <a:rPr lang="tr-TR" smtClean="0"/>
              <a:t>28.04.2021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1810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7C83F0-FC27-43D2-9813-F060C2D9E7A0}" type="datetime1">
              <a:rPr lang="tr-TR" smtClean="0"/>
              <a:t>28.04.2021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tr-TR" smtClean="0"/>
              <a:t>Kalite bir yaşam tarzıdır.</a:t>
            </a:r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9F893C-C32F-4835-A1E5-850973405C5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56946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e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755576" y="3645024"/>
            <a:ext cx="7772400" cy="1109985"/>
          </a:xfrm>
        </p:spPr>
        <p:txBody>
          <a:bodyPr>
            <a:noAutofit/>
          </a:bodyPr>
          <a:lstStyle/>
          <a:p>
            <a:r>
              <a:rPr lang="tr-TR" b="1" dirty="0" smtClean="0">
                <a:solidFill>
                  <a:srgbClr val="FF0000"/>
                </a:solidFill>
              </a:rPr>
              <a:t>20</a:t>
            </a:r>
            <a:r>
              <a:rPr lang="en-US" b="1" dirty="0" smtClean="0">
                <a:solidFill>
                  <a:srgbClr val="FF0000"/>
                </a:solidFill>
              </a:rPr>
              <a:t>20</a:t>
            </a:r>
            <a:r>
              <a:rPr lang="tr-TR" b="1" dirty="0" smtClean="0">
                <a:solidFill>
                  <a:srgbClr val="FF0000"/>
                </a:solidFill>
              </a:rPr>
              <a:t> YILI 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OCAK- ARALIK</a:t>
            </a:r>
            <a:r>
              <a:rPr lang="tr-TR" b="1" dirty="0" smtClean="0">
                <a:solidFill>
                  <a:srgbClr val="FF0000"/>
                </a:solidFill>
              </a:rPr>
              <a:t> YGG SUNUMU</a:t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>
                <a:solidFill>
                  <a:srgbClr val="FF0000"/>
                </a:solidFill>
              </a:rPr>
              <a:t>REKTÖRLÜK</a:t>
            </a:r>
            <a:r>
              <a:rPr lang="tr-TR" b="1" dirty="0" smtClean="0">
                <a:solidFill>
                  <a:srgbClr val="FF0000"/>
                </a:solidFill>
              </a:rPr>
              <a:t> SÜRECİ</a:t>
            </a:r>
            <a:r>
              <a:rPr lang="tr-TR" b="1" dirty="0">
                <a:solidFill>
                  <a:srgbClr val="FF0000"/>
                </a:solidFill>
              </a:rPr>
              <a:t/>
            </a:r>
            <a:br>
              <a:rPr lang="tr-TR" b="1" dirty="0">
                <a:solidFill>
                  <a:srgbClr val="FF0000"/>
                </a:solidFill>
              </a:rPr>
            </a:br>
            <a:r>
              <a:rPr lang="tr-TR" b="1" dirty="0" smtClean="0">
                <a:solidFill>
                  <a:srgbClr val="FF0000"/>
                </a:solidFill>
              </a:rPr>
              <a:t/>
            </a:r>
            <a:br>
              <a:rPr lang="tr-TR" b="1" dirty="0" smtClean="0">
                <a:solidFill>
                  <a:srgbClr val="FF0000"/>
                </a:solidFill>
              </a:rPr>
            </a:br>
            <a:r>
              <a:rPr lang="en-US" b="1" dirty="0" smtClean="0"/>
              <a:t>21/01</a:t>
            </a:r>
            <a:r>
              <a:rPr lang="tr-TR" b="1" dirty="0" smtClean="0"/>
              <a:t>/20</a:t>
            </a:r>
            <a:r>
              <a:rPr lang="en-US" b="1" dirty="0" smtClean="0"/>
              <a:t>21</a:t>
            </a:r>
            <a:endParaRPr lang="tr-TR" b="1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</a:t>
            </a:fld>
            <a:endParaRPr lang="tr-TR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4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766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10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1084383"/>
              </p:ext>
            </p:extLst>
          </p:nvPr>
        </p:nvGraphicFramePr>
        <p:xfrm>
          <a:off x="251520" y="1123903"/>
          <a:ext cx="8712968" cy="5471889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17046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2861">
                <a:tc>
                  <a:txBody>
                    <a:bodyPr/>
                    <a:lstStyle/>
                    <a:p>
                      <a:r>
                        <a:rPr lang="en-US" smtClean="0"/>
                        <a:t>F28- İşletme doktora programının bulunması. (YGG Sürekli İyileştirme Önerilerinden gelen Fırsat)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2861">
                <a:tc>
                  <a:txBody>
                    <a:bodyPr/>
                    <a:lstStyle/>
                    <a:p>
                      <a:r>
                        <a:rPr lang="en-US" smtClean="0"/>
                        <a:t>T1- Online programların ve MOOC lerin yaygınlaşması ile derse bilfiil gelen öğrenci sayısının azalması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Güçlüye Döndü</a:t>
                      </a:r>
                      <a:r>
                        <a:rPr lang="en-US" baseline="0" smtClean="0"/>
                        <a:t> </a:t>
                      </a:r>
                      <a:r>
                        <a:rPr lang="en-US" baseline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469903">
                <a:tc>
                  <a:txBody>
                    <a:bodyPr/>
                    <a:lstStyle/>
                    <a:p>
                      <a:r>
                        <a:rPr lang="en-US" smtClean="0"/>
                        <a:t>T2- Ülkedeki olası güvenlik sorunları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Tehdit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625003">
                <a:tc>
                  <a:txBody>
                    <a:bodyPr/>
                    <a:lstStyle/>
                    <a:p>
                      <a:r>
                        <a:rPr lang="en-US" smtClean="0"/>
                        <a:t>T3- Farklı üniversitelere geçiş yapan öğrenciler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Tehdit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mtClean="0"/>
                    </a:p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429675">
                <a:tc>
                  <a:txBody>
                    <a:bodyPr/>
                    <a:lstStyle/>
                    <a:p>
                      <a:r>
                        <a:rPr lang="en-US" smtClean="0"/>
                        <a:t>T4- Ortaöğretimdeki eğitimin yetersizliği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Tehdit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mtClean="0"/>
                    </a:p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737990">
                <a:tc>
                  <a:txBody>
                    <a:bodyPr/>
                    <a:lstStyle/>
                    <a:p>
                      <a:r>
                        <a:rPr lang="en-US" smtClean="0"/>
                        <a:t>T5- Pandemiden dolayı personelin karantinada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Tehdit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mtClean="0"/>
                    </a:p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737990">
                <a:tc>
                  <a:txBody>
                    <a:bodyPr/>
                    <a:lstStyle/>
                    <a:p>
                      <a:r>
                        <a:rPr lang="en-US" smtClean="0"/>
                        <a:t>T6- Öğrencilerin Sosyal ortamlarından uzaklaşması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Tehdit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mtClean="0"/>
                    </a:p>
                    <a:p>
                      <a:pPr algn="ctr"/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16833940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7452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11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539552" y="1412463"/>
          <a:ext cx="8280920" cy="493215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92698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n-lt"/>
                        </a:rPr>
                        <a:t>Karşılanma</a:t>
                      </a:r>
                      <a:r>
                        <a:rPr lang="tr-TR" baseline="0" dirty="0" smtClean="0">
                          <a:latin typeface="+mn-lt"/>
                        </a:rPr>
                        <a:t> Durumu</a:t>
                      </a:r>
                      <a:endParaRPr lang="tr-TR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09838"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+mj-lt"/>
                        </a:rPr>
                        <a:t>Mütevelli Heyeti</a:t>
                      </a:r>
                      <a:endParaRPr lang="en-US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>
                          <a:latin typeface="+mj-lt"/>
                        </a:rPr>
                        <a:t>Stratejik Planın Gerçekleşmesi-Akademik Başarı-Öğrenci Memnuniyeti</a:t>
                      </a:r>
                      <a:endParaRPr lang="en-US" sz="160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Stratejik plan 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hayata geçirilmiştir.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/Akademik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yayın takibi/Öğrenci memnuniyet anketi yapılmıştır</a:t>
                      </a:r>
                      <a:endParaRPr lang="tr-TR" sz="160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5126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+mj-lt"/>
                        </a:rPr>
                        <a:t>Rektörlük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+mj-lt"/>
                        </a:rPr>
                        <a:t>Mevzuata Uyum,</a:t>
                      </a:r>
                      <a:r>
                        <a:rPr lang="en-US" sz="1600" smtClean="0">
                          <a:latin typeface="+mj-lt"/>
                        </a:rPr>
                        <a:t> </a:t>
                      </a:r>
                      <a:r>
                        <a:rPr lang="tr-TR" sz="1600" smtClean="0">
                          <a:latin typeface="+mj-lt"/>
                        </a:rPr>
                        <a:t>Akademik Başarı-Öğrenci Memnuniyeti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Mevzuat değişikliklerin takibi ve denetlenmesi yapılmaktadır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 </a:t>
                      </a:r>
                      <a:endParaRPr lang="tr-TR" sz="160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015337"/>
                  </a:ext>
                </a:extLst>
              </a:tr>
              <a:tr h="951268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+mj-lt"/>
                        </a:rPr>
                        <a:t>Genel Sekreterlik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+mj-lt"/>
                        </a:rPr>
                        <a:t>Mevzuata Uyum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Mevzuat değişikliklerin takibi ve denetlenmesi yapılmaktadır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7918711"/>
                  </a:ext>
                </a:extLst>
              </a:tr>
              <a:tr h="731745"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+mj-lt"/>
                        </a:rPr>
                        <a:t>Akademik Personel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smtClean="0">
                          <a:latin typeface="+mj-lt"/>
                        </a:rPr>
                        <a:t>Öğrenci Başarısı-Akademik Çalışmalar İçin Destek-Güçlü İletişim ve Empati-Kurumsal Yapı</a:t>
                      </a:r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Planlama süreci devam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etmekte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dir.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endParaRPr lang="tr-TR" sz="1600" dirty="0">
                        <a:latin typeface="+mj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69699656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1630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12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539552" y="1481159"/>
          <a:ext cx="8280920" cy="52101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30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683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80831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7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n-lt"/>
                        </a:rPr>
                        <a:t>Karşılanma</a:t>
                      </a:r>
                      <a:r>
                        <a:rPr lang="tr-TR" baseline="0" dirty="0" smtClean="0">
                          <a:latin typeface="+mn-lt"/>
                        </a:rPr>
                        <a:t> Durumu</a:t>
                      </a:r>
                      <a:endParaRPr lang="tr-TR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559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İdari Personel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Güçlü İletişim ve Empati-Kurumsal Yapı</a:t>
                      </a:r>
                      <a:endParaRPr lang="tr-T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Planlanma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süreci 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devam etmekte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dir.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838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YÖK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Mevzuata Uyum, Akademik Başarı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Tüm işlemler mevzuata uygun </a:t>
                      </a:r>
                      <a:r>
                        <a:rPr lang="tr-T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şekilde yapılmaktadır/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tr-T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kademik </a:t>
                      </a: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başarı </a:t>
                      </a:r>
                      <a:r>
                        <a:rPr lang="tr-T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artırılmaya</a:t>
                      </a:r>
                      <a:r>
                        <a:rPr lang="tr-TR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çalışılmıştır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1015337"/>
                  </a:ext>
                </a:extLst>
              </a:tr>
              <a:tr h="154289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Devam Eden Öğrenci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Kaliteli Eğitim, Sosyal İmkanlar, Kariyer Planlama, Güçlü İletişim ve Empati, Kurumsal Yapı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Donanımlı akademisyen sayımızda</a:t>
                      </a:r>
                      <a:r>
                        <a:rPr lang="tr-TR" sz="1600" baseline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artış olmuştur/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</a:t>
                      </a:r>
                      <a:r>
                        <a:rPr lang="tr-TR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osyal imkanları 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sağlanmıştır. </a:t>
                      </a:r>
                      <a:r>
                        <a:rPr lang="tr-TR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Mezunlar Ofisi ve </a:t>
                      </a:r>
                      <a:r>
                        <a:rPr lang="tr-TR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Kariyer 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Geliştime Koordinatörlüğü çalışmalarına devam etmektedir. 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7918711"/>
                  </a:ext>
                </a:extLst>
              </a:tr>
              <a:tr h="9994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Mezun Öğrenci</a:t>
                      </a:r>
                      <a:endParaRPr lang="tr-TR" sz="16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Etkin İletişim, Kariyer Planlaması, Marka Değeri Artışı </a:t>
                      </a:r>
                      <a:endParaRPr lang="tr-TR" sz="16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Mezunlar 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Ofisi</a:t>
                      </a:r>
                      <a:r>
                        <a:rPr lang="en-US" sz="1600" baseline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ve Kariyer Geliştime Koordinatörlüğü </a:t>
                      </a:r>
                      <a:r>
                        <a:rPr lang="tr-TR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</a:t>
                      </a:r>
                      <a:r>
                        <a:rPr lang="en-US" sz="16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ına devam etmektedir.</a:t>
                      </a:r>
                      <a:r>
                        <a:rPr lang="tr-TR" sz="16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solidFill>
                          <a:schemeClr val="tx1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9699656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9198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13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683568" y="2123052"/>
          <a:ext cx="8280920" cy="349681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7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n-lt"/>
                        </a:rPr>
                        <a:t>Karşılanma</a:t>
                      </a:r>
                      <a:r>
                        <a:rPr lang="tr-TR" baseline="0" dirty="0" smtClean="0">
                          <a:latin typeface="+mn-lt"/>
                        </a:rPr>
                        <a:t> Durumu</a:t>
                      </a:r>
                      <a:endParaRPr lang="tr-TR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96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Potansiyel Öğrenci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Etkin İletişim</a:t>
                      </a:r>
                      <a:endParaRPr lang="tr-T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Fuar, tanıtım günlerinde</a:t>
                      </a:r>
                      <a:r>
                        <a:rPr lang="tr-TR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etkin </a:t>
                      </a:r>
                      <a:r>
                        <a:rPr lang="tr-TR" sz="1600" kern="12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iletişim yapılmaktadır</a:t>
                      </a:r>
                      <a:r>
                        <a:rPr lang="en-US" sz="1600" kern="12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Büyükşehir Belediyesi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ve Destekler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 projelerde akademik destek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sağlanmıştır.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01015337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Döşemealtı Belediyesi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ve Destekler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desteği 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sağ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lanmaktadır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387918711"/>
                  </a:ext>
                </a:extLst>
              </a:tr>
              <a:tr h="5040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 Milli Eğitim Müdürlüğü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ve Destekler, Tanıtım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Liselerde konuşma ve konferanslar düzenlenmiştir.</a:t>
                      </a:r>
                      <a:endParaRPr lang="tr-TR" sz="16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9699656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Kamu Kurum ve Kuruluşları</a:t>
                      </a:r>
                      <a:endParaRPr lang="tr-T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Mevzuata Uyum-Ortak Proje ve Destekler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Kamu kurum ve kuruluşlarıyla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SEM ve Yüksek Lisans için protokoller imzalanmıştır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542146006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625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14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539552" y="2058480"/>
          <a:ext cx="8280920" cy="3458751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138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271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399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2705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n-lt"/>
                        </a:rPr>
                        <a:t>Karşılanma</a:t>
                      </a:r>
                      <a:r>
                        <a:rPr lang="tr-TR" baseline="0" dirty="0" smtClean="0">
                          <a:latin typeface="+mn-lt"/>
                        </a:rPr>
                        <a:t> Durumu</a:t>
                      </a:r>
                      <a:endParaRPr lang="tr-TR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687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Akdeniz Üniversitesi</a:t>
                      </a:r>
                      <a:endParaRPr lang="tr-TR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 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Bilgi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Paylaşımı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 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Projeler, Güçlü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İletişim  ve Empati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 çalışmalar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yapılmıştır ve 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yapılması planlanmaktadır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831903241"/>
                  </a:ext>
                </a:extLst>
              </a:tr>
              <a:tr h="90412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Diğer Üniversiteler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 Bilgi </a:t>
                      </a:r>
                      <a:r>
                        <a:rPr lang="tr-TR" sz="16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Paylaşımı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Önlenen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Haksız </a:t>
                      </a:r>
                      <a:r>
                        <a:rPr lang="tr-TR" sz="16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Rekabet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Güçlü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İletişim  ve Empati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Bilgi paylaşımları</a:t>
                      </a:r>
                      <a:r>
                        <a:rPr lang="tr-TR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diğer üniversitelerle sağlıklı bir şekilde sürdürülmektedir.</a:t>
                      </a:r>
                      <a:endParaRPr lang="tr-TR" sz="1600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022612789"/>
                  </a:ext>
                </a:extLst>
              </a:tr>
              <a:tr h="81902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Tedarikçi Firmalar</a:t>
                      </a:r>
                      <a:endParaRPr lang="tr-TR" sz="2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 Ticari </a:t>
                      </a:r>
                      <a:r>
                        <a:rPr lang="tr-TR" sz="16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İlişki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Ödeme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Vadelerine </a:t>
                      </a:r>
                      <a:r>
                        <a:rPr lang="tr-TR" sz="16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Uyum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Beklenti </a:t>
                      </a:r>
                      <a:r>
                        <a:rPr lang="tr-TR" sz="160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İletimi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Kurumsal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Yapı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Ticari ilişkilere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zarar vermeden sürdürülebilir işbirlikleri sağlanmaktadır.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1695106631"/>
                  </a:ext>
                </a:extLst>
              </a:tr>
              <a:tr h="546019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TÜBİTAK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Katma Değer Yaratan Projeler Üretilerek Bilimin Yaygınlaştırılması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 başvuru sayımızda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artış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olmuştur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2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571484139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0862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15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/>
          </p:nvPr>
        </p:nvGraphicFramePr>
        <p:xfrm>
          <a:off x="467544" y="1481159"/>
          <a:ext cx="8352928" cy="401866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63167">
                <a:tc>
                  <a:txBody>
                    <a:bodyPr/>
                    <a:lstStyle/>
                    <a:p>
                      <a:r>
                        <a:rPr lang="tr-TR" dirty="0" smtClean="0"/>
                        <a:t>Paydaş</a:t>
                      </a:r>
                      <a:r>
                        <a:rPr lang="tr-TR" baseline="0" dirty="0" smtClean="0"/>
                        <a:t> Adı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Paydaş Beklentisi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latin typeface="+mn-lt"/>
                        </a:rPr>
                        <a:t>Karşılanma</a:t>
                      </a:r>
                      <a:r>
                        <a:rPr lang="tr-TR" baseline="0" dirty="0" smtClean="0">
                          <a:latin typeface="+mn-lt"/>
                        </a:rPr>
                        <a:t> Durumu</a:t>
                      </a:r>
                      <a:endParaRPr lang="tr-TR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5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Öğrenci Velileri</a:t>
                      </a:r>
                      <a:endParaRPr lang="tr-TR" sz="28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Kaliteli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Eğitim,Sosyal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İmkanlar,Kariyer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Planlama,Güçlü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İletişim ve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Empati,Kurumsal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Yapı</a:t>
                      </a:r>
                      <a:endParaRPr lang="tr-TR" sz="28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60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Görüşmek</a:t>
                      </a:r>
                      <a:r>
                        <a:rPr lang="en-US" sz="1600" baseline="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isteyen tüm velilerle üst yönetim görüşmektedir. 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0475646"/>
                  </a:ext>
                </a:extLst>
              </a:tr>
              <a:tr h="305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STK'lar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Akademik 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Destek, Sürdürülebilir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İşbirliği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Kızılay </a:t>
                      </a:r>
                      <a:r>
                        <a:rPr lang="tr-TR" sz="1600" dirty="0" err="1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vb.gibi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STK’larla 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işbirlikleri yapılmaktadır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5179176"/>
                  </a:ext>
                </a:extLst>
              </a:tr>
              <a:tr h="305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Antalya Halkı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Toplumsal Katkı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Topluma katkı sağlayacak projeler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için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çalışmalar başlatılmıştır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9999548"/>
                  </a:ext>
                </a:extLst>
              </a:tr>
              <a:tr h="305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AOSB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 İşbirliği,Problemlere Bilimsel Çözüm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Nitelikli </a:t>
                      </a: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Mezun ve Stajyer 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Teknoloji Geliştirme Bölgesi işbirliği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yapıldı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tr-TR" sz="1600" dirty="0" smtClean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82370666"/>
                  </a:ext>
                </a:extLst>
              </a:tr>
              <a:tr h="305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Danışmanlar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Mevzuat ve Standartlara Uyum-Güçlü İletişim ve Empati-Düzenli Ödeme-Kurumsal Yapı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İşlemler mevzuat ve standartlara </a:t>
                      </a:r>
                      <a:r>
                        <a:rPr lang="tr-TR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uygun sürdürülmektedir</a:t>
                      </a:r>
                      <a:r>
                        <a:rPr lang="en-US" sz="160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9376677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4909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83639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16</a:t>
            </a:fld>
            <a:endParaRPr lang="tr-TR"/>
          </a:p>
        </p:txBody>
      </p:sp>
      <p:graphicFrame>
        <p:nvGraphicFramePr>
          <p:cNvPr id="4" name="Tablo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6677627"/>
              </p:ext>
            </p:extLst>
          </p:nvPr>
        </p:nvGraphicFramePr>
        <p:xfrm>
          <a:off x="467544" y="1481159"/>
          <a:ext cx="8352928" cy="53543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253570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356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611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7633"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Paydaş</a:t>
                      </a:r>
                      <a:r>
                        <a:rPr lang="tr-TR" sz="1600" baseline="0" dirty="0" smtClean="0"/>
                        <a:t> Adı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/>
                        <a:t>Paydaş Beklentisi</a:t>
                      </a:r>
                      <a:endParaRPr lang="tr-T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sz="1600" dirty="0" smtClean="0">
                          <a:latin typeface="+mn-lt"/>
                        </a:rPr>
                        <a:t>Karşılanma</a:t>
                      </a:r>
                      <a:r>
                        <a:rPr lang="tr-TR" sz="1600" baseline="0" dirty="0" smtClean="0">
                          <a:latin typeface="+mn-lt"/>
                        </a:rPr>
                        <a:t> Durumu</a:t>
                      </a:r>
                      <a:endParaRPr lang="tr-TR" sz="1600" dirty="0"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5355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Medya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Doğru ve Zamanında İletilen Bilgi,Güçlü İletişim ve Empati,Düzenli Ödeme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departmanın medya ile güçlü 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ilişkileri oluşturulmuştur</a:t>
                      </a:r>
                      <a:r>
                        <a:rPr lang="en-US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830475646"/>
                  </a:ext>
                </a:extLst>
              </a:tr>
              <a:tr h="102494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Ulusal Uluslararası Destek Kuruluşları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Katma Değer Yaratan Projeler Üretilerek Bilimin Yaygınlaştırılması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Global düzlemde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yaygınlaşacak şek</a:t>
                      </a:r>
                      <a:r>
                        <a:rPr lang="tr-TR" sz="1600" kern="12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ilde bilimsel çalışmalara ağırlık vermek planlanmaktadır.</a:t>
                      </a:r>
                      <a:endParaRPr lang="tr-TR" sz="1600" kern="1200" baseline="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025179176"/>
                  </a:ext>
                </a:extLst>
              </a:tr>
              <a:tr h="40447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Batı Akdeniz Kalkınma Ajansı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 </a:t>
                      </a:r>
                      <a:r>
                        <a:rPr lang="tr-TR" sz="1600" dirty="0" err="1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Projeler,Akademik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Jüri Desteği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projeler yapıldı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3469999548"/>
                  </a:ext>
                </a:extLst>
              </a:tr>
              <a:tr h="611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ATSO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 İşbirliği,Ortak Proje ve Etkinlikler,Nitelikli Mezun ve Stajyer 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 projeler gerçekleştirildi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182370666"/>
                  </a:ext>
                </a:extLst>
              </a:tr>
              <a:tr h="61129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Serbest Bölge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Sürdürülebilir İşbirliği,Ortak Proje ve Etkinlikler,Nitelikli Mezun ve Stajyer 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kern="12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Ortak işbirliği planlanmakta </a:t>
                      </a:r>
                      <a:endParaRPr lang="tr-TR" sz="1600" kern="1200" dirty="0">
                        <a:solidFill>
                          <a:srgbClr val="000000"/>
                        </a:solidFill>
                        <a:effectLst/>
                        <a:latin typeface="+mj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649376677"/>
                  </a:ext>
                </a:extLst>
              </a:tr>
              <a:tr h="49858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Hakemli Dergiler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Hakemli </a:t>
                      </a:r>
                      <a:r>
                        <a:rPr lang="tr-TR" sz="1600" dirty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Yayınların Yapılması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Hakemli dergilere</a:t>
                      </a:r>
                      <a:r>
                        <a:rPr lang="tr-TR" sz="1600" baseline="0" dirty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tr-TR" sz="1600" baseline="0" smtClean="0">
                          <a:solidFill>
                            <a:srgbClr val="000000"/>
                          </a:solidFill>
                          <a:effectLst/>
                          <a:latin typeface="+mj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yayın gönderilmektedir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4213113404"/>
                  </a:ext>
                </a:extLst>
              </a:tr>
              <a:tr h="100852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Yükseköğretim Kalite Kurulu</a:t>
                      </a:r>
                      <a:endParaRPr lang="tr-TR" sz="160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ABÜ İç Kalite Güvence Sisteminin oluşturulması ve ABÜ iç kalite güvencesinin artırılması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tr-TR" sz="1600" smtClean="0">
                          <a:effectLst/>
                          <a:latin typeface="+mj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Düzenli olarak KİDR, Kurumsal Dış Değerlendirme ve Kurumsal Akreditasyon süreçlerinde işbirliği</a:t>
                      </a:r>
                      <a:endParaRPr lang="tr-TR" sz="1600" dirty="0"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val="2296739884"/>
                  </a:ext>
                </a:extLst>
              </a:tr>
            </a:tbl>
          </a:graphicData>
        </a:graphic>
      </p:graphicFrame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5589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9016" y="1532985"/>
            <a:ext cx="8877479" cy="49203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16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0025" y="1470694"/>
            <a:ext cx="8486775" cy="4885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8835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SÜREÇ PERFORMANS GÖSTERGELERİ (SPİK )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19</a:t>
            </a:fld>
            <a:endParaRPr lang="tr-TR"/>
          </a:p>
        </p:txBody>
      </p:sp>
      <p:sp>
        <p:nvSpPr>
          <p:cNvPr id="2" name="Metin kutusu 1"/>
          <p:cNvSpPr txBox="1"/>
          <p:nvPr/>
        </p:nvSpPr>
        <p:spPr>
          <a:xfrm>
            <a:off x="0" y="2780928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88640"/>
            <a:ext cx="2736304" cy="576064"/>
          </a:xfrm>
          <a:prstGeom prst="rect">
            <a:avLst/>
          </a:prstGeom>
        </p:spPr>
      </p:pic>
      <p:sp>
        <p:nvSpPr>
          <p:cNvPr id="9" name="Dikdörtgen 8"/>
          <p:cNvSpPr/>
          <p:nvPr/>
        </p:nvSpPr>
        <p:spPr>
          <a:xfrm>
            <a:off x="611560" y="1677001"/>
            <a:ext cx="7920880" cy="30162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/>
              <a:t>SPİK Karnesinde Tutmayan Hedeflerin Açıklaması</a:t>
            </a:r>
          </a:p>
          <a:p>
            <a:endParaRPr lang="en-US" b="1" u="sng"/>
          </a:p>
          <a:p>
            <a:r>
              <a:rPr lang="en-US" b="1"/>
              <a:t>Çalışan Memnuniyet  Aksiyon Planı Uyum </a:t>
            </a:r>
            <a:r>
              <a:rPr lang="en-US" b="1" smtClean="0"/>
              <a:t>Oranı: </a:t>
            </a:r>
            <a:r>
              <a:rPr lang="en-US" smtClean="0"/>
              <a:t>2021 yılında yapılması planlanan faaliyetler ağırlıklı olduğu için hedef tutturulamamıştır. </a:t>
            </a:r>
          </a:p>
          <a:p>
            <a:r>
              <a:rPr lang="en-US" b="1" smtClean="0"/>
              <a:t>Düzeltici </a:t>
            </a:r>
            <a:r>
              <a:rPr lang="en-US" b="1"/>
              <a:t>Faaliyet Kapanma </a:t>
            </a:r>
            <a:r>
              <a:rPr lang="en-US" b="1" smtClean="0"/>
              <a:t>Hızı: </a:t>
            </a:r>
            <a:r>
              <a:rPr lang="en-US"/>
              <a:t>2021 yılında yapılması planlanan faaliyetler </a:t>
            </a:r>
            <a:r>
              <a:rPr lang="en-US" smtClean="0"/>
              <a:t>sebebiyle Dfler kapatılmamıştır.</a:t>
            </a:r>
            <a:endParaRPr lang="en-US"/>
          </a:p>
          <a:p>
            <a:r>
              <a:rPr lang="en-US" b="1" smtClean="0"/>
              <a:t>Katılımcı </a:t>
            </a:r>
            <a:r>
              <a:rPr lang="en-US" b="1"/>
              <a:t>Memnuniyet Oranı (TEDEX  vb</a:t>
            </a:r>
            <a:r>
              <a:rPr lang="en-US" b="1" smtClean="0"/>
              <a:t>.): </a:t>
            </a:r>
            <a:r>
              <a:rPr lang="en-US" smtClean="0"/>
              <a:t>TEDEX benzeri faaliyetin online yapılması sebebiyle memnuniyet ölçümlenmemiştir. </a:t>
            </a:r>
            <a:endParaRPr lang="en-US"/>
          </a:p>
          <a:p>
            <a:r>
              <a:rPr lang="en-US" b="1" smtClean="0"/>
              <a:t>Kalite </a:t>
            </a:r>
            <a:r>
              <a:rPr lang="en-US" b="1"/>
              <a:t>Hedefleri Gerçekleşme Oranı: </a:t>
            </a:r>
            <a:r>
              <a:rPr lang="en-US" smtClean="0"/>
              <a:t>2020 </a:t>
            </a:r>
            <a:r>
              <a:rPr lang="en-US"/>
              <a:t>hedefi %100 iken, </a:t>
            </a:r>
            <a:r>
              <a:rPr lang="en-US" smtClean="0"/>
              <a:t>3 maddenin hedefin altında kalması nedeniyle </a:t>
            </a:r>
            <a:r>
              <a:rPr lang="en-US"/>
              <a:t>Kalite Hedefleri Gerçekleşme Oranı tutturulamamıştır</a:t>
            </a:r>
            <a:r>
              <a:rPr lang="en-US" smtClean="0"/>
              <a:t>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166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4501907"/>
              </p:ext>
            </p:extLst>
          </p:nvPr>
        </p:nvGraphicFramePr>
        <p:xfrm>
          <a:off x="251520" y="1123902"/>
          <a:ext cx="8712968" cy="534558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pt-BR" sz="2000" smtClean="0"/>
                        <a:t>G1- %100 İngilizce eğitim verilmesi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0080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G2-Deneyimli,</a:t>
                      </a:r>
                      <a:r>
                        <a:rPr lang="en-US" sz="2000" smtClean="0"/>
                        <a:t> </a:t>
                      </a:r>
                      <a:r>
                        <a:rPr lang="tr-TR" sz="2000" smtClean="0"/>
                        <a:t>farklı </a:t>
                      </a:r>
                      <a:r>
                        <a:rPr lang="en-US" sz="2000" smtClean="0"/>
                        <a:t>k</a:t>
                      </a:r>
                      <a:r>
                        <a:rPr lang="tr-TR" sz="2000" smtClean="0"/>
                        <a:t>ültürlerden,</a:t>
                      </a:r>
                      <a:r>
                        <a:rPr lang="en-US" sz="2000" smtClean="0"/>
                        <a:t> </a:t>
                      </a:r>
                      <a:r>
                        <a:rPr lang="tr-TR" sz="2000" smtClean="0"/>
                        <a:t>genç,</a:t>
                      </a:r>
                      <a:r>
                        <a:rPr lang="en-US" sz="2000" smtClean="0"/>
                        <a:t> </a:t>
                      </a:r>
                      <a:r>
                        <a:rPr lang="tr-TR" sz="2000" smtClean="0"/>
                        <a:t>dinamik ve ulaşılabilir akademik kadro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  <a:p>
                      <a:pPr algn="ctr"/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dirty="0" smtClean="0"/>
                        <a:t>G3-Antalya'nın ilk vakıf üniversitesi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G4-Mütevelli </a:t>
                      </a:r>
                      <a:r>
                        <a:rPr lang="en-US" sz="2000" smtClean="0"/>
                        <a:t>H</a:t>
                      </a:r>
                      <a:r>
                        <a:rPr lang="tr-TR" sz="2000" smtClean="0"/>
                        <a:t>eyetinin gücü ve eğitime bakışı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G5-Farklı seçmeli dillere sahip olunması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13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G6-Küçük ölçekli olunması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G7-Dış paydaşlar ile etkin iletişim sağlanabilmesi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G8-İdari kadronun niteliği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Güçlü</a:t>
                      </a:r>
                      <a:r>
                        <a:rPr lang="en-US" sz="20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en-US" sz="2000" dirty="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8822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555052"/>
            <a:ext cx="8663368" cy="51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095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555052"/>
            <a:ext cx="8640959" cy="51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7172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187624" y="90872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KALİTE FAALİYET PLANLARI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9" y="1555051"/>
            <a:ext cx="8568952" cy="5166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300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19" y="1050995"/>
            <a:ext cx="8712969" cy="56605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8730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24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978987"/>
            <a:ext cx="9036496" cy="39744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6656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25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58369"/>
            <a:ext cx="8820472" cy="53053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221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26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282" y="1340768"/>
            <a:ext cx="9144000" cy="945563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1" y="2286331"/>
            <a:ext cx="9141719" cy="2945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1390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03648" y="33265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RİSK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27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260648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1050995"/>
            <a:ext cx="8994706" cy="53053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56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28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1600" y="1802161"/>
            <a:ext cx="7263910" cy="37699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5997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29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2609" y="1837607"/>
            <a:ext cx="7315393" cy="425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256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1220060"/>
              </p:ext>
            </p:extLst>
          </p:nvPr>
        </p:nvGraphicFramePr>
        <p:xfrm>
          <a:off x="251520" y="1123902"/>
          <a:ext cx="8712968" cy="532654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G9-Yeniliğe açık olunması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G10-Proje yapabilme kabiliyeti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G11-Öğrenci odaklı olunması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G12- İkisi şehirde diğeri dışarda üç  farklı kampüs</a:t>
                      </a:r>
                      <a:r>
                        <a:rPr lang="en-US" sz="2000" smtClean="0"/>
                        <a:t> olması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G13-Yabancı öğrenci potansiyeli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13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G14-Lisans müfredatın</a:t>
                      </a:r>
                      <a:r>
                        <a:rPr lang="en-US" sz="2000" smtClean="0"/>
                        <a:t>ın</a:t>
                      </a:r>
                      <a:r>
                        <a:rPr lang="tr-TR" sz="2000" smtClean="0"/>
                        <a:t> evrensel değerlere göre güncellenmesi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G15-Lisansüstü programların bölge ihtiyaçlarına göre dizayn edilmesi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algn="l"/>
                      <a:r>
                        <a:rPr lang="tr-TR" sz="2000" smtClean="0"/>
                        <a:t>G16-Deneyimli ve girişimci bir Rektörün liderliği 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946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30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19838" y="1340766"/>
            <a:ext cx="7024570" cy="48245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3744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31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43608" y="1844452"/>
            <a:ext cx="7529130" cy="38167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5011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ÖLÇÜM SONUÇLARI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32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75656" y="2008508"/>
            <a:ext cx="6480720" cy="37789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387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683568" y="69269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MEMNUNİYET </a:t>
            </a:r>
            <a:r>
              <a:rPr lang="tr-TR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ÖLÇÜM SONUÇLARI</a:t>
            </a:r>
            <a:r>
              <a:rPr lang="en-US" sz="3200" b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Çalışan Memnuniyet Anketi </a:t>
            </a:r>
            <a:endParaRPr lang="tr-T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33</a:t>
            </a:fld>
            <a:endParaRPr lang="tr-TR"/>
          </a:p>
        </p:txBody>
      </p:sp>
      <p:pic>
        <p:nvPicPr>
          <p:cNvPr id="6" name="Resim 5"/>
          <p:cNvPicPr/>
          <p:nvPr/>
        </p:nvPicPr>
        <p:blipFill>
          <a:blip r:embed="rId2"/>
          <a:stretch>
            <a:fillRect/>
          </a:stretch>
        </p:blipFill>
        <p:spPr>
          <a:xfrm>
            <a:off x="107504" y="13256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7504" y="2136535"/>
            <a:ext cx="9036496" cy="3380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90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34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355253"/>
            <a:ext cx="5505655" cy="53546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24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35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438" y="1461836"/>
            <a:ext cx="4840389" cy="51355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6871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36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1720" y="1369542"/>
            <a:ext cx="5273107" cy="53519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2151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37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841" y="1355254"/>
            <a:ext cx="5598317" cy="52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984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38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841" y="1377478"/>
            <a:ext cx="5598317" cy="51478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460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39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72841" y="1355254"/>
            <a:ext cx="5598317" cy="5366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239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</a:t>
            </a:fld>
            <a:endParaRPr lang="tr-TR" dirty="0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3523566"/>
              </p:ext>
            </p:extLst>
          </p:nvPr>
        </p:nvGraphicFramePr>
        <p:xfrm>
          <a:off x="251520" y="1123902"/>
          <a:ext cx="8712968" cy="50827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dirty="0" smtClean="0"/>
                        <a:t>G17-Öğrenci </a:t>
                      </a:r>
                      <a:r>
                        <a:rPr lang="en-US" dirty="0" err="1" smtClean="0"/>
                        <a:t>akademisyen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ilişkisinin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güçlü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olması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G18-Görsel anlamda tatmin edici bir kampüs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G19-Akademik ve idari personelin sayıca yeterli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G20- Lisans harici programların artması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G21- Yayın</a:t>
                      </a:r>
                      <a:r>
                        <a:rPr lang="en-US" baseline="0" smtClean="0"/>
                        <a:t> sayılarının fazla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13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G22- Kulüplerin aktif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G23- Kurumsallaşma sürecinin tamamlanmış olması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G24- Birimlerarası iletişimin</a:t>
                      </a:r>
                      <a:r>
                        <a:rPr lang="en-US" baseline="0" smtClean="0"/>
                        <a:t> güçlü olması</a:t>
                      </a:r>
                      <a:endParaRPr lang="en-US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7784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40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3" name="Resim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19172" y="1355254"/>
            <a:ext cx="5505655" cy="5242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28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778992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DÜZELTİCİ FAALİYETLER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41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4" name="Resi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35696" y="1355254"/>
            <a:ext cx="5505655" cy="49995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0767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302166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488" name="Slayt Numarası Yer Tutucusu 1948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42</a:t>
            </a:fld>
            <a:endParaRPr lang="tr-TR"/>
          </a:p>
        </p:txBody>
      </p:sp>
      <p:sp>
        <p:nvSpPr>
          <p:cNvPr id="3" name="Metin kutusu 2"/>
          <p:cNvSpPr txBox="1"/>
          <p:nvPr/>
        </p:nvSpPr>
        <p:spPr>
          <a:xfrm>
            <a:off x="0" y="2708920"/>
            <a:ext cx="9144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 dirty="0"/>
          </a:p>
        </p:txBody>
      </p:sp>
      <p:graphicFrame>
        <p:nvGraphicFramePr>
          <p:cNvPr id="2" name="Tablo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9514814"/>
              </p:ext>
            </p:extLst>
          </p:nvPr>
        </p:nvGraphicFramePr>
        <p:xfrm>
          <a:off x="-4440" y="3162072"/>
          <a:ext cx="9144000" cy="101092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Şikayet</a:t>
                      </a:r>
                      <a:r>
                        <a:rPr lang="tr-TR" baseline="0" dirty="0" smtClean="0"/>
                        <a:t> Tarihi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Şikayet Konusu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dirty="0" smtClean="0"/>
                        <a:t>Sonuç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12/11/2020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Online derslerde</a:t>
                      </a:r>
                      <a:r>
                        <a:rPr lang="en-US" baseline="0" smtClean="0"/>
                        <a:t> kameranın açık olması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mtClean="0"/>
                        <a:t>Sistem</a:t>
                      </a:r>
                      <a:r>
                        <a:rPr lang="en-US" baseline="0" smtClean="0"/>
                        <a:t> öğrencinin dersi kayıt altına almasına izin vermiyor. </a:t>
                      </a:r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43987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62187" y="439360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İÇ DENETİMLER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43</a:t>
            </a:fld>
            <a:endParaRPr lang="tr-TR"/>
          </a:p>
        </p:txBody>
      </p:sp>
      <p:pic>
        <p:nvPicPr>
          <p:cNvPr id="65" name="Resim 6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  <p:pic>
        <p:nvPicPr>
          <p:cNvPr id="2" name="Resim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4438" y="971079"/>
            <a:ext cx="4700134" cy="5750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999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DEĞİŞİKLİKLERİN YÖNETİMİ</a:t>
            </a:r>
            <a:endParaRPr lang="tr-T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SPİK Karnesi, </a:t>
            </a:r>
          </a:p>
          <a:p>
            <a:r>
              <a:rPr lang="en-US" sz="2000" smtClean="0"/>
              <a:t>Kalite Faaliyet Planı, </a:t>
            </a:r>
          </a:p>
          <a:p>
            <a:r>
              <a:rPr lang="en-US" sz="2000" smtClean="0"/>
              <a:t>Kaplumbağa Şeması,</a:t>
            </a:r>
          </a:p>
          <a:p>
            <a:r>
              <a:rPr lang="en-US" sz="2000"/>
              <a:t>SWOT </a:t>
            </a:r>
            <a:r>
              <a:rPr lang="en-US" sz="2000" smtClean="0"/>
              <a:t>Analizi</a:t>
            </a:r>
          </a:p>
          <a:p>
            <a:r>
              <a:rPr lang="en-US" sz="2000"/>
              <a:t>Akademik Yükseltme ve Atama Ölçütleri Yönergesindeki 7. maddesine ekleme </a:t>
            </a:r>
            <a:r>
              <a:rPr lang="en-US" sz="2000" smtClean="0"/>
              <a:t>yapılması,</a:t>
            </a:r>
          </a:p>
          <a:p>
            <a:r>
              <a:rPr lang="en-US" sz="2000" smtClean="0"/>
              <a:t>İdari </a:t>
            </a:r>
            <a:r>
              <a:rPr lang="en-US" sz="2000"/>
              <a:t>Birimler Çalışma Usul ve Esasları Yönergesi'nin 6. maddesinin 2. bendinde yer alan ifadenin </a:t>
            </a:r>
            <a:r>
              <a:rPr lang="en-US" sz="2000" smtClean="0"/>
              <a:t>güncellenmesi,</a:t>
            </a:r>
          </a:p>
          <a:p>
            <a:r>
              <a:rPr lang="en-US" sz="2000"/>
              <a:t>Yükseköğretim Kalite Kurulunun paydaş analizine </a:t>
            </a:r>
            <a:r>
              <a:rPr lang="en-US" sz="2000" smtClean="0"/>
              <a:t>eklenmesi.</a:t>
            </a: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44</a:t>
            </a:fld>
            <a:endParaRPr lang="tr-TR"/>
          </a:p>
        </p:txBody>
      </p:sp>
      <p:pic>
        <p:nvPicPr>
          <p:cNvPr id="5" name="Resim 4"/>
          <p:cNvPicPr/>
          <p:nvPr/>
        </p:nvPicPr>
        <p:blipFill>
          <a:blip r:embed="rId2"/>
          <a:stretch>
            <a:fillRect/>
          </a:stretch>
        </p:blipFill>
        <p:spPr>
          <a:xfrm>
            <a:off x="20434" y="188640"/>
            <a:ext cx="2103294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77074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331640" y="1174279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SÜREKLİ İYİLEŞTİRME ÖNERİLERİ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Metin kutusu 1352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7" name="Metin kutusu 1353"/>
          <p:cNvSpPr txBox="1"/>
          <p:nvPr/>
        </p:nvSpPr>
        <p:spPr>
          <a:xfrm>
            <a:off x="2484438" y="2939415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8" name="Metin kutusu 1354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9" name="Metin kutusu 1355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0" name="Metin kutusu 1356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1" name="Metin kutusu 1357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2" name="Metin kutusu 1358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3" name="Metin kutusu 1359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4" name="Metin kutusu 1360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5" name="Metin kutusu 1361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6" name="Metin kutusu 1362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7" name="Metin kutusu 1363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8" name="Metin kutusu 1364"/>
          <p:cNvSpPr txBox="1"/>
          <p:nvPr/>
        </p:nvSpPr>
        <p:spPr>
          <a:xfrm>
            <a:off x="2489200" y="29224288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19" name="Metin kutusu 1365"/>
          <p:cNvSpPr txBox="1"/>
          <p:nvPr/>
        </p:nvSpPr>
        <p:spPr>
          <a:xfrm>
            <a:off x="2484438" y="29378275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0" name="Metin kutusu 1367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1" name="Metin kutusu 1368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2" name="Metin kutusu 1369"/>
          <p:cNvSpPr txBox="1"/>
          <p:nvPr/>
        </p:nvSpPr>
        <p:spPr>
          <a:xfrm>
            <a:off x="3887788" y="292227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3" name="Metin kutusu 1370"/>
          <p:cNvSpPr txBox="1"/>
          <p:nvPr/>
        </p:nvSpPr>
        <p:spPr>
          <a:xfrm>
            <a:off x="3887788" y="29376688"/>
            <a:ext cx="196850" cy="11588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4" name="Metin kutusu 1371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5" name="Metin kutusu 1372"/>
          <p:cNvSpPr txBox="1"/>
          <p:nvPr/>
        </p:nvSpPr>
        <p:spPr>
          <a:xfrm>
            <a:off x="3887788" y="29579888"/>
            <a:ext cx="196850" cy="11747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6" name="Metin kutusu 1373"/>
          <p:cNvSpPr txBox="1"/>
          <p:nvPr/>
        </p:nvSpPr>
        <p:spPr>
          <a:xfrm>
            <a:off x="2489200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7" name="Metin kutusu 1374"/>
          <p:cNvSpPr txBox="1"/>
          <p:nvPr/>
        </p:nvSpPr>
        <p:spPr>
          <a:xfrm>
            <a:off x="2484438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8" name="Metin kutusu 1375"/>
          <p:cNvSpPr txBox="1"/>
          <p:nvPr/>
        </p:nvSpPr>
        <p:spPr>
          <a:xfrm>
            <a:off x="2484438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29" name="Metin kutusu 1376"/>
          <p:cNvSpPr txBox="1"/>
          <p:nvPr/>
        </p:nvSpPr>
        <p:spPr>
          <a:xfrm>
            <a:off x="3887788" y="29222700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0" name="Metin kutusu 1377"/>
          <p:cNvSpPr txBox="1"/>
          <p:nvPr/>
        </p:nvSpPr>
        <p:spPr>
          <a:xfrm>
            <a:off x="3887788" y="2938462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1" name="Metin kutusu 1378"/>
          <p:cNvSpPr txBox="1"/>
          <p:nvPr/>
        </p:nvSpPr>
        <p:spPr>
          <a:xfrm>
            <a:off x="3887788" y="29587825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>
              <a:solidFill>
                <a:srgbClr val="FF0000"/>
              </a:solidFill>
            </a:endParaRPr>
          </a:p>
        </p:txBody>
      </p:sp>
      <p:sp>
        <p:nvSpPr>
          <p:cNvPr id="32" name="Metin kutusu 1379"/>
          <p:cNvSpPr txBox="1"/>
          <p:nvPr/>
        </p:nvSpPr>
        <p:spPr>
          <a:xfrm>
            <a:off x="4859338" y="29232225"/>
            <a:ext cx="196850" cy="115888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3" name="Metin kutusu 1380"/>
          <p:cNvSpPr txBox="1"/>
          <p:nvPr/>
        </p:nvSpPr>
        <p:spPr>
          <a:xfrm>
            <a:off x="4854575" y="29400500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4" name="Metin kutusu 1381"/>
          <p:cNvSpPr txBox="1"/>
          <p:nvPr/>
        </p:nvSpPr>
        <p:spPr>
          <a:xfrm>
            <a:off x="4854575" y="29556075"/>
            <a:ext cx="196850" cy="12382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5" name="Metin kutusu 1382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6" name="Metin kutusu 1383"/>
          <p:cNvSpPr txBox="1"/>
          <p:nvPr/>
        </p:nvSpPr>
        <p:spPr>
          <a:xfrm>
            <a:off x="2484438" y="3028473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7" name="Metin kutusu 1384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8" name="Metin kutusu 1385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9" name="Metin kutusu 1386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0" name="Metin kutusu 1387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1" name="Metin kutusu 1388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2" name="Metin kutusu 1389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Metin kutusu 1390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Metin kutusu 1391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5" name="Metin kutusu 1392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ysClr val="window" lastClr="FFFFFF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6" name="Metin kutusu 1393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7" name="Metin kutusu 1394"/>
          <p:cNvSpPr txBox="1"/>
          <p:nvPr/>
        </p:nvSpPr>
        <p:spPr>
          <a:xfrm>
            <a:off x="2489200" y="30114875"/>
            <a:ext cx="196850" cy="117475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8" name="Metin kutusu 1395"/>
          <p:cNvSpPr txBox="1"/>
          <p:nvPr/>
        </p:nvSpPr>
        <p:spPr>
          <a:xfrm>
            <a:off x="2484438" y="30270450"/>
            <a:ext cx="196850" cy="1412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9" name="Metin kutusu 1396"/>
          <p:cNvSpPr txBox="1"/>
          <p:nvPr/>
        </p:nvSpPr>
        <p:spPr>
          <a:xfrm>
            <a:off x="2484438" y="30446663"/>
            <a:ext cx="204787" cy="160337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0" name="Metin kutusu 1397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1" name="Metin kutusu 1398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2" name="Metin kutusu 1399"/>
          <p:cNvSpPr txBox="1"/>
          <p:nvPr/>
        </p:nvSpPr>
        <p:spPr>
          <a:xfrm>
            <a:off x="3887788" y="30113288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3" name="Metin kutusu 1400"/>
          <p:cNvSpPr txBox="1"/>
          <p:nvPr/>
        </p:nvSpPr>
        <p:spPr>
          <a:xfrm>
            <a:off x="3887788" y="30267275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4" name="Metin kutusu 1401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rgbClr val="00B05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5" name="Metin kutusu 1402"/>
          <p:cNvSpPr txBox="1"/>
          <p:nvPr/>
        </p:nvSpPr>
        <p:spPr>
          <a:xfrm>
            <a:off x="3887788" y="30472063"/>
            <a:ext cx="196850" cy="115887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6" name="Metin kutusu 1403"/>
          <p:cNvSpPr txBox="1"/>
          <p:nvPr/>
        </p:nvSpPr>
        <p:spPr>
          <a:xfrm>
            <a:off x="2489200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7" name="Metin kutusu 1404"/>
          <p:cNvSpPr txBox="1"/>
          <p:nvPr/>
        </p:nvSpPr>
        <p:spPr>
          <a:xfrm>
            <a:off x="2484438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8" name="Metin kutusu 1405"/>
          <p:cNvSpPr txBox="1"/>
          <p:nvPr/>
        </p:nvSpPr>
        <p:spPr>
          <a:xfrm>
            <a:off x="2484438" y="30446663"/>
            <a:ext cx="196850" cy="12382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59" name="Metin kutusu 1406"/>
          <p:cNvSpPr txBox="1"/>
          <p:nvPr/>
        </p:nvSpPr>
        <p:spPr>
          <a:xfrm>
            <a:off x="3887788" y="30113288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0" name="Metin kutusu 1407"/>
          <p:cNvSpPr txBox="1"/>
          <p:nvPr/>
        </p:nvSpPr>
        <p:spPr>
          <a:xfrm>
            <a:off x="3887788" y="30275213"/>
            <a:ext cx="196850" cy="117475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1" name="Metin kutusu 1408"/>
          <p:cNvSpPr txBox="1"/>
          <p:nvPr/>
        </p:nvSpPr>
        <p:spPr>
          <a:xfrm>
            <a:off x="3887788" y="30480000"/>
            <a:ext cx="196850" cy="115888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2" name="Metin kutusu 1409"/>
          <p:cNvSpPr txBox="1"/>
          <p:nvPr/>
        </p:nvSpPr>
        <p:spPr>
          <a:xfrm>
            <a:off x="4859338" y="30122813"/>
            <a:ext cx="196850" cy="117475"/>
          </a:xfrm>
          <a:prstGeom prst="rect">
            <a:avLst/>
          </a:prstGeom>
          <a:solidFill>
            <a:srgbClr val="FF0000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3" name="Metin kutusu 1410"/>
          <p:cNvSpPr txBox="1"/>
          <p:nvPr/>
        </p:nvSpPr>
        <p:spPr>
          <a:xfrm>
            <a:off x="4854575" y="30292675"/>
            <a:ext cx="196850" cy="115888"/>
          </a:xfrm>
          <a:prstGeom prst="rect">
            <a:avLst/>
          </a:prstGeom>
          <a:solidFill>
            <a:schemeClr val="lt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64" name="Metin kutusu 1411"/>
          <p:cNvSpPr txBox="1"/>
          <p:nvPr/>
        </p:nvSpPr>
        <p:spPr>
          <a:xfrm>
            <a:off x="4854575" y="30446663"/>
            <a:ext cx="196850" cy="123825"/>
          </a:xfrm>
          <a:prstGeom prst="rect">
            <a:avLst/>
          </a:prstGeom>
          <a:solidFill>
            <a:schemeClr val="bg1"/>
          </a:solidFill>
          <a:ln w="12700" cmpd="sng">
            <a:solidFill>
              <a:schemeClr val="tx1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/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45</a:t>
            </a:fld>
            <a:endParaRPr lang="tr-TR"/>
          </a:p>
        </p:txBody>
      </p:sp>
      <p:sp>
        <p:nvSpPr>
          <p:cNvPr id="66" name="Metin kutusu 65"/>
          <p:cNvSpPr txBox="1"/>
          <p:nvPr/>
        </p:nvSpPr>
        <p:spPr>
          <a:xfrm>
            <a:off x="0" y="3212976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US" b="1" smtClean="0"/>
              <a:t>SHMYO’ya Optisyenlik, Odyometri ve Patoloji Laboratuvar Teknikleri Programları için müracaat</a:t>
            </a:r>
          </a:p>
          <a:p>
            <a:pPr marL="285750" indent="-285750">
              <a:buFontTx/>
              <a:buChar char="-"/>
            </a:pPr>
            <a:r>
              <a:rPr lang="en-US" b="1" smtClean="0"/>
              <a:t>İngilizce İşletme Doktora Programı için müracaat</a:t>
            </a:r>
          </a:p>
          <a:p>
            <a:pPr marL="285750" indent="-285750">
              <a:buFontTx/>
              <a:buChar char="-"/>
            </a:pPr>
            <a:r>
              <a:rPr lang="en-US" b="1" smtClean="0"/>
              <a:t>Eczacılık Fakültesi için müracaat </a:t>
            </a:r>
            <a:endParaRPr lang="tr-TR" b="1" dirty="0" smtClean="0"/>
          </a:p>
        </p:txBody>
      </p:sp>
      <p:pic>
        <p:nvPicPr>
          <p:cNvPr id="67" name="Resim 6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-3843808"/>
            <a:ext cx="2093801" cy="9361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5" name="Resim 64"/>
          <p:cNvPicPr/>
          <p:nvPr/>
        </p:nvPicPr>
        <p:blipFill>
          <a:blip r:embed="rId3"/>
          <a:stretch>
            <a:fillRect/>
          </a:stretch>
        </p:blipFill>
        <p:spPr>
          <a:xfrm>
            <a:off x="20434" y="188640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580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5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0250729"/>
              </p:ext>
            </p:extLst>
          </p:nvPr>
        </p:nvGraphicFramePr>
        <p:xfrm>
          <a:off x="251520" y="1123902"/>
          <a:ext cx="8712968" cy="535391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G25-</a:t>
                      </a:r>
                      <a:r>
                        <a:rPr lang="en-US" baseline="0" smtClean="0"/>
                        <a:t> Yeni gelen personel için oryantasyon ve hizmet içi eğitim verilmesi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G26- Çoğu etkinliklerin dilinin Türkçe ve İngilizce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G27- Kariyer Geliştirme</a:t>
                      </a:r>
                      <a:r>
                        <a:rPr lang="en-US" baseline="0" smtClean="0"/>
                        <a:t> Koordinatörlüğü</a:t>
                      </a:r>
                      <a:r>
                        <a:rPr lang="en-US" smtClean="0"/>
                        <a:t> faaliyetlerinin arttırılması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kern="120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Hala</a:t>
                      </a:r>
                      <a:r>
                        <a:rPr lang="en-US" sz="2000" kern="1200" baseline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 Güçlü </a:t>
                      </a:r>
                      <a:r>
                        <a:rPr lang="en-US" sz="2000" smtClean="0">
                          <a:latin typeface="Wingdings" panose="05000000000000000000" pitchFamily="2" charset="2"/>
                          <a:sym typeface="Wingdings" panose="05000000000000000000" pitchFamily="2" charset="2"/>
                        </a:rPr>
                        <a:t>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Z1- Finans yapısının güçlü olmaması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Güçlüye Döndü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Z2- 24 Saat yaşayan bir kampüs olmaması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Hala Zayıf </a:t>
                      </a:r>
                      <a:r>
                        <a:rPr lang="en-US" sz="2000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13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Z3- Kampüs içi barınma imkanlarının yeterisizliği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Hala Zayıf </a:t>
                      </a:r>
                      <a:r>
                        <a:rPr lang="en-US" sz="2000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Z4- Uluslararası geçerliliğe sahip akreditasyon ve belgelerin bulunmaması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Hala Zayıf </a:t>
                      </a:r>
                      <a:r>
                        <a:rPr lang="en-US" sz="2000" smtClean="0">
                          <a:sym typeface="Wingdings" panose="05000000000000000000" pitchFamily="2" charset="2"/>
                        </a:rPr>
                        <a:t>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Z5- Kütüphanenin fiziksel ve kaynak açısından  yetersizliği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Güçlüye Döndü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7262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6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260051"/>
              </p:ext>
            </p:extLst>
          </p:nvPr>
        </p:nvGraphicFramePr>
        <p:xfrm>
          <a:off x="251520" y="1123902"/>
          <a:ext cx="8712968" cy="508270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Z-6 Personel performans değerlendirme sisteminin olmaması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Güçlüye Döndü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Z7- Mezun izleme sisteminin olmaması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smtClean="0"/>
                        <a:t>Güçlüye Döndü</a:t>
                      </a:r>
                      <a:r>
                        <a:rPr lang="en-US" sz="2000" baseline="0" smtClean="0"/>
                        <a:t> </a:t>
                      </a:r>
                      <a:r>
                        <a:rPr lang="en-US" sz="2000" baseline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z="200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F1-OSB'ye yakın olunması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F2-Antalya’nın avantajları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F3-Firmaların staj için yabancı öğrenci talepleri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13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F4- Özel orta öğretim kurumlarının fazla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F5-Antalya Bilim Kolejlerinin açılması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F6-Ulusal, uluslararası programlar, fuarlar ve projeler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3246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7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830485"/>
              </p:ext>
            </p:extLst>
          </p:nvPr>
        </p:nvGraphicFramePr>
        <p:xfrm>
          <a:off x="251520" y="1123902"/>
          <a:ext cx="8712968" cy="5357025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4477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F7-Antalya’nın fuar ve kongre merkezi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F8-ATSO’nun üniversitelerle gerçekleştirdiği işbirlikleri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F9-Mezunların okulu tanıtıma katkısı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F10-%100 İngilizce eğitimine olan talepler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F11-Yabancı akademik kadronun ve mezun öğrencilerin kendi ülkelerindeki potansiyel hoca ve öğrencileri yönlendirme olasılığı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3145513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F12-Erasmusun yarattığı network avantajları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F13-Teknoloji Gelişim Merkezinin kurulacak olması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504477">
                <a:tc>
                  <a:txBody>
                    <a:bodyPr/>
                    <a:lstStyle/>
                    <a:p>
                      <a:r>
                        <a:rPr lang="en-US" smtClean="0"/>
                        <a:t>F14-Melek yatırımcılardan faydalanacak girişimciler için uygun ortam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9879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8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9102804"/>
              </p:ext>
            </p:extLst>
          </p:nvPr>
        </p:nvGraphicFramePr>
        <p:xfrm>
          <a:off x="251520" y="1123902"/>
          <a:ext cx="8712968" cy="5329433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38993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r>
                        <a:rPr lang="en-US" smtClean="0"/>
                        <a:t>F15-Tüm Antalya iş dünyasının eleman ihtiyacı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r>
                        <a:rPr lang="en-US" smtClean="0"/>
                        <a:t>F16-Teknoparktaki firmalarla proje, burs ve staj imkanları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538993">
                <a:tc>
                  <a:txBody>
                    <a:bodyPr/>
                    <a:lstStyle/>
                    <a:p>
                      <a:r>
                        <a:rPr lang="en-US" smtClean="0"/>
                        <a:t>F17-Üniversiteler ile işbirliği fırsatları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538993">
                <a:tc>
                  <a:txBody>
                    <a:bodyPr/>
                    <a:lstStyle/>
                    <a:p>
                      <a:r>
                        <a:rPr lang="en-US" smtClean="0"/>
                        <a:t>F18-Turizm ve diğer sektörlerin varlığı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976962">
                <a:tc>
                  <a:txBody>
                    <a:bodyPr/>
                    <a:lstStyle/>
                    <a:p>
                      <a:r>
                        <a:rPr lang="en-US" smtClean="0"/>
                        <a:t>F19-Öğrencilerin ulusal uluslararası proje yazabilme ve bu projelere katılabilme potansiyeli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r>
                        <a:rPr lang="en-US" smtClean="0"/>
                        <a:t>F20-Devletin turizm konusunu kalkınma programına alması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  <a:tr h="683873">
                <a:tc>
                  <a:txBody>
                    <a:bodyPr/>
                    <a:lstStyle/>
                    <a:p>
                      <a:r>
                        <a:rPr lang="en-US" smtClean="0"/>
                        <a:t>F21-Hükümetin arge bütçesinin son yıllarda artış göstermesi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606207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2138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Metin kutusu 4"/>
          <p:cNvSpPr txBox="1"/>
          <p:nvPr/>
        </p:nvSpPr>
        <p:spPr>
          <a:xfrm>
            <a:off x="1475656" y="477571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SWOT ANALİZİ</a:t>
            </a:r>
            <a:endParaRPr lang="tr-T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9F893C-C32F-4835-A1E5-850973405C58}" type="slidenum">
              <a:rPr lang="tr-TR" smtClean="0"/>
              <a:t>9</a:t>
            </a:fld>
            <a:endParaRPr lang="tr-TR"/>
          </a:p>
        </p:txBody>
      </p:sp>
      <p:graphicFrame>
        <p:nvGraphicFramePr>
          <p:cNvPr id="3" name="Tablo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3243311"/>
              </p:ext>
            </p:extLst>
          </p:nvPr>
        </p:nvGraphicFramePr>
        <p:xfrm>
          <a:off x="251520" y="1123902"/>
          <a:ext cx="8712968" cy="5711327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43564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5648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172"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Güçlü/Zayıf/Fırsat/Tehdit </a:t>
                      </a:r>
                      <a:r>
                        <a:rPr lang="tr-TR" sz="2000" baseline="0" dirty="0" smtClean="0"/>
                        <a:t>Tanımı</a:t>
                      </a:r>
                      <a:endParaRPr lang="tr-T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dirty="0" smtClean="0"/>
                        <a:t>Durumu</a:t>
                      </a:r>
                      <a:endParaRPr lang="tr-TR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7155">
                <a:tc>
                  <a:txBody>
                    <a:bodyPr/>
                    <a:lstStyle/>
                    <a:p>
                      <a:r>
                        <a:rPr lang="en-US" smtClean="0"/>
                        <a:t>F22-Online programlara talepler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7155">
                <a:tc>
                  <a:txBody>
                    <a:bodyPr/>
                    <a:lstStyle/>
                    <a:p>
                      <a:r>
                        <a:rPr lang="en-US" smtClean="0"/>
                        <a:t>F23-Yeni lisans ve lisans üstü programların finans yönetime olumlu etkisi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2458772"/>
                  </a:ext>
                </a:extLst>
              </a:tr>
              <a:tr h="1155214">
                <a:tc>
                  <a:txBody>
                    <a:bodyPr/>
                    <a:lstStyle/>
                    <a:p>
                      <a:r>
                        <a:rPr lang="en-US" smtClean="0"/>
                        <a:t>F24- Pandemi sebebi ile uzaktan eğitim sistemi kullanılması ve örgün eğitimde çalışma fırsatı bulunamayan, alanında yetkin akademisyenler ile çalışma fırsatı sağlanması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Hala Fırsat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40953560"/>
                  </a:ext>
                </a:extLst>
              </a:tr>
              <a:tr h="622038">
                <a:tc>
                  <a:txBody>
                    <a:bodyPr/>
                    <a:lstStyle/>
                    <a:p>
                      <a:r>
                        <a:rPr lang="en-US" smtClean="0"/>
                        <a:t>F25- LMS sisteminin pandemi sebebi ile alt yapısının güçlendirilmesi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Güçlüye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Döndü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186646"/>
                  </a:ext>
                </a:extLst>
              </a:tr>
              <a:tr h="1155214">
                <a:tc>
                  <a:txBody>
                    <a:bodyPr/>
                    <a:lstStyle/>
                    <a:p>
                      <a:r>
                        <a:rPr lang="en-US" smtClean="0"/>
                        <a:t>F26- Antalya'da bulunan vakıf üniversiteleri arasında tek Diş Hekimliği Bölümü olan Üniversite olmamız. (YGG Sürekli İyileştirme Önerilerinden gelen Fırsat)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mtClean="0"/>
                        <a:t>Güçlüye</a:t>
                      </a:r>
                      <a:r>
                        <a:rPr lang="en-US" baseline="0" smtClean="0"/>
                        <a:t> Döndü</a:t>
                      </a:r>
                      <a:r>
                        <a:rPr lang="en-US" smtClean="0"/>
                        <a:t> </a:t>
                      </a:r>
                      <a:r>
                        <a:rPr lang="en-US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86444206"/>
                  </a:ext>
                </a:extLst>
              </a:tr>
              <a:tr h="888626">
                <a:tc>
                  <a:txBody>
                    <a:bodyPr/>
                    <a:lstStyle/>
                    <a:p>
                      <a:r>
                        <a:rPr lang="en-US" smtClean="0"/>
                        <a:t>F27- MYO program sayılarının arttırılması (YGG Sürekli İyileştirme Önerilerinden gelen Fırsat) </a:t>
                      </a:r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Hala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Fırsat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034147"/>
                  </a:ext>
                </a:extLst>
              </a:tr>
            </a:tbl>
          </a:graphicData>
        </a:graphic>
      </p:graphicFrame>
      <p:pic>
        <p:nvPicPr>
          <p:cNvPr id="9" name="Resim 8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332656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60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1615</TotalTime>
  <Words>1537</Words>
  <Application>Microsoft Office PowerPoint</Application>
  <PresentationFormat>Ekran Gösterisi (4:3)</PresentationFormat>
  <Paragraphs>372</Paragraphs>
  <Slides>45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45</vt:i4>
      </vt:variant>
    </vt:vector>
  </HeadingPairs>
  <TitlesOfParts>
    <vt:vector size="50" baseType="lpstr">
      <vt:lpstr>Arial</vt:lpstr>
      <vt:lpstr>Calibri</vt:lpstr>
      <vt:lpstr>Times New Roman</vt:lpstr>
      <vt:lpstr>Wingdings</vt:lpstr>
      <vt:lpstr>Ofis Teması</vt:lpstr>
      <vt:lpstr>2020 YILI  OCAK- ARALIK YGG SUNUMU REKTÖRLÜK SÜRECİ  21/01/2021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DEĞİŞİKLİKLERİN YÖNETİMİ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2016 YILI  YGG SUNUMU    28.05.016</dc:title>
  <dc:creator>Banu Yuksel</dc:creator>
  <cp:lastModifiedBy>Onur Ünver</cp:lastModifiedBy>
  <cp:revision>72</cp:revision>
  <dcterms:created xsi:type="dcterms:W3CDTF">2016-08-26T15:45:58Z</dcterms:created>
  <dcterms:modified xsi:type="dcterms:W3CDTF">2021-04-28T12:56:47Z</dcterms:modified>
</cp:coreProperties>
</file>