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88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1" r:id="rId13"/>
    <p:sldId id="312" r:id="rId14"/>
    <p:sldId id="313" r:id="rId15"/>
    <p:sldId id="314" r:id="rId16"/>
    <p:sldId id="315" r:id="rId17"/>
    <p:sldId id="257" r:id="rId18"/>
    <p:sldId id="316" r:id="rId19"/>
    <p:sldId id="317" r:id="rId20"/>
    <p:sldId id="284" r:id="rId21"/>
    <p:sldId id="319" r:id="rId22"/>
    <p:sldId id="320" r:id="rId23"/>
    <p:sldId id="285" r:id="rId24"/>
    <p:sldId id="321" r:id="rId25"/>
    <p:sldId id="322" r:id="rId26"/>
    <p:sldId id="323" r:id="rId27"/>
    <p:sldId id="324" r:id="rId28"/>
    <p:sldId id="286" r:id="rId29"/>
    <p:sldId id="325" r:id="rId30"/>
    <p:sldId id="326" r:id="rId31"/>
    <p:sldId id="327" r:id="rId32"/>
    <p:sldId id="328" r:id="rId33"/>
    <p:sldId id="329" r:id="rId34"/>
    <p:sldId id="278" r:id="rId35"/>
    <p:sldId id="330" r:id="rId36"/>
    <p:sldId id="331" r:id="rId37"/>
    <p:sldId id="332" r:id="rId38"/>
    <p:sldId id="333" r:id="rId39"/>
    <p:sldId id="334" r:id="rId40"/>
    <p:sldId id="335" r:id="rId41"/>
    <p:sldId id="336" r:id="rId42"/>
    <p:sldId id="298" r:id="rId43"/>
    <p:sldId id="294" r:id="rId44"/>
    <p:sldId id="337" r:id="rId45"/>
    <p:sldId id="296" r:id="rId4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64" autoAdjust="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28.04.2021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98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F684-7ED6-4E25-99B3-6C7EE6714DA3}" type="datetime1">
              <a:rPr lang="tr-TR" smtClean="0"/>
              <a:t>28.04.2021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8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0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54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09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28.04.2021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5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28.04.2021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52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28.04.2021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28.04.2021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0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28.04.2021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9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28.04.2021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8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645024"/>
            <a:ext cx="7772400" cy="1109985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20</a:t>
            </a: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tr-TR" b="1" dirty="0" smtClean="0">
                <a:solidFill>
                  <a:srgbClr val="FF0000"/>
                </a:solidFill>
              </a:rPr>
              <a:t> YILI 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OCAK- ARALIK</a:t>
            </a:r>
            <a:r>
              <a:rPr lang="tr-TR" b="1" dirty="0" smtClean="0">
                <a:solidFill>
                  <a:srgbClr val="FF0000"/>
                </a:solidFill>
              </a:rPr>
              <a:t> YGG SUNUMU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REKTÖRLÜK</a:t>
            </a:r>
            <a:r>
              <a:rPr lang="tr-TR" b="1" dirty="0" smtClean="0">
                <a:solidFill>
                  <a:srgbClr val="FF0000"/>
                </a:solidFill>
              </a:rPr>
              <a:t> SÜRECİ</a:t>
            </a: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en-US" b="1" dirty="0" smtClean="0"/>
              <a:t>21/01</a:t>
            </a:r>
            <a:r>
              <a:rPr lang="tr-TR" b="1" dirty="0" smtClean="0"/>
              <a:t>/20</a:t>
            </a:r>
            <a:r>
              <a:rPr lang="en-US" b="1" dirty="0" smtClean="0"/>
              <a:t>21</a:t>
            </a:r>
            <a:endParaRPr lang="tr-TR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</a:t>
            </a:fld>
            <a:endParaRPr lang="tr-TR" dirty="0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10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084383"/>
              </p:ext>
            </p:extLst>
          </p:nvPr>
        </p:nvGraphicFramePr>
        <p:xfrm>
          <a:off x="251520" y="1123903"/>
          <a:ext cx="8712968" cy="547188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046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861">
                <a:tc>
                  <a:txBody>
                    <a:bodyPr/>
                    <a:lstStyle/>
                    <a:p>
                      <a:r>
                        <a:rPr lang="en-US" smtClean="0"/>
                        <a:t>F28- İşletme doktora programının bulunması. (YGG Sürekli İyileştirme Önerilerinden gelen Fırsat)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861">
                <a:tc>
                  <a:txBody>
                    <a:bodyPr/>
                    <a:lstStyle/>
                    <a:p>
                      <a:r>
                        <a:rPr lang="en-US" smtClean="0"/>
                        <a:t>T1- Online programların ve MOOC lerin yaygınlaşması ile derse bilfiil gelen öğrenci sayısının azalması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Güçlüye Döndü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58772"/>
                  </a:ext>
                </a:extLst>
              </a:tr>
              <a:tr h="469903">
                <a:tc>
                  <a:txBody>
                    <a:bodyPr/>
                    <a:lstStyle/>
                    <a:p>
                      <a:r>
                        <a:rPr lang="en-US" smtClean="0"/>
                        <a:t>T2- Ülkedeki olası güvenlik sorunları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Tehdit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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53560"/>
                  </a:ext>
                </a:extLst>
              </a:tr>
              <a:tr h="625003">
                <a:tc>
                  <a:txBody>
                    <a:bodyPr/>
                    <a:lstStyle/>
                    <a:p>
                      <a:r>
                        <a:rPr lang="en-US" smtClean="0"/>
                        <a:t>T3- Farklı üniversitelere geçiş yapan öğrenciler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Tehdit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</a:t>
                      </a:r>
                      <a:endParaRPr lang="en-US" smtClean="0"/>
                    </a:p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86646"/>
                  </a:ext>
                </a:extLst>
              </a:tr>
              <a:tr h="429675">
                <a:tc>
                  <a:txBody>
                    <a:bodyPr/>
                    <a:lstStyle/>
                    <a:p>
                      <a:r>
                        <a:rPr lang="en-US" smtClean="0"/>
                        <a:t>T4- Ortaöğretimdeki eğitimin yetersizliği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Tehdit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</a:t>
                      </a:r>
                      <a:endParaRPr lang="en-US" smtClean="0"/>
                    </a:p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44206"/>
                  </a:ext>
                </a:extLst>
              </a:tr>
              <a:tr h="737990">
                <a:tc>
                  <a:txBody>
                    <a:bodyPr/>
                    <a:lstStyle/>
                    <a:p>
                      <a:r>
                        <a:rPr lang="en-US" smtClean="0"/>
                        <a:t>T5- Pandemiden dolayı personelin karantinada olması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Tehdit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</a:t>
                      </a:r>
                      <a:endParaRPr lang="en-US" smtClean="0"/>
                    </a:p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34147"/>
                  </a:ext>
                </a:extLst>
              </a:tr>
              <a:tr h="737990">
                <a:tc>
                  <a:txBody>
                    <a:bodyPr/>
                    <a:lstStyle/>
                    <a:p>
                      <a:r>
                        <a:rPr lang="en-US" smtClean="0"/>
                        <a:t>T6- Öğrencilerin Sosyal ortamlarından uzaklaşması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Tehdit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</a:t>
                      </a:r>
                      <a:endParaRPr lang="en-US" smtClean="0"/>
                    </a:p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833940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5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11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539552" y="1412463"/>
          <a:ext cx="8280920" cy="49321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9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698">
                <a:tc>
                  <a:txBody>
                    <a:bodyPr/>
                    <a:lstStyle/>
                    <a:p>
                      <a:r>
                        <a:rPr lang="tr-TR" dirty="0" smtClean="0"/>
                        <a:t>Paydaş</a:t>
                      </a:r>
                      <a:r>
                        <a:rPr lang="tr-TR" baseline="0" dirty="0" smtClean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Paydaş Beklentisi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+mn-lt"/>
                        </a:rPr>
                        <a:t>Karşılanma</a:t>
                      </a:r>
                      <a:r>
                        <a:rPr lang="tr-TR" baseline="0" dirty="0" smtClean="0">
                          <a:latin typeface="+mn-lt"/>
                        </a:rPr>
                        <a:t> Durumu</a:t>
                      </a:r>
                      <a:endParaRPr lang="tr-TR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9838"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+mj-lt"/>
                        </a:rPr>
                        <a:t>Mütevelli Heyeti</a:t>
                      </a:r>
                      <a:endParaRPr lang="en-US" sz="16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+mj-lt"/>
                        </a:rPr>
                        <a:t>Stratejik Planın Gerçekleşmesi-Akademik Başarı-Öğrenci Memnuniyeti</a:t>
                      </a:r>
                      <a:endParaRPr lang="en-US" sz="16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Stratejik plan 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hayata geçirilmiştir.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/Akademik</a:t>
                      </a:r>
                      <a:r>
                        <a:rPr lang="tr-TR" sz="16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yayın takibi/Öğrenci memnuniyet anketi yapılmıştır</a:t>
                      </a:r>
                      <a:endParaRPr lang="tr-TR" sz="160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1268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+mj-lt"/>
                        </a:rPr>
                        <a:t>Rektörlük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+mj-lt"/>
                        </a:rPr>
                        <a:t>Mevzuata Uyum,</a:t>
                      </a:r>
                      <a:r>
                        <a:rPr lang="en-US" sz="1600" smtClean="0">
                          <a:latin typeface="+mj-lt"/>
                        </a:rPr>
                        <a:t> </a:t>
                      </a:r>
                      <a:r>
                        <a:rPr lang="tr-TR" sz="1600" smtClean="0">
                          <a:latin typeface="+mj-lt"/>
                        </a:rPr>
                        <a:t>Akademik Başarı-Öğrenci Memnuniyeti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Mevzuat değişikliklerin takibi ve denetlenmesi yapılmaktadır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tr-TR" sz="160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015337"/>
                  </a:ext>
                </a:extLst>
              </a:tr>
              <a:tr h="951268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+mj-lt"/>
                        </a:rPr>
                        <a:t>Genel Sekreterlik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+mj-lt"/>
                        </a:rPr>
                        <a:t>Mevzuata Uyum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Mevzuat değişikliklerin takibi ve denetlenmesi yapılmaktadır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918711"/>
                  </a:ext>
                </a:extLst>
              </a:tr>
              <a:tr h="731745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+mj-lt"/>
                        </a:rPr>
                        <a:t>Akademik Personel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+mj-lt"/>
                        </a:rPr>
                        <a:t>Öğrenci Başarısı-Akademik Çalışmalar İçin Destek-Güçlü İletişim ve Empati-Kurumsal Yapı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Planlama süreci devam</a:t>
                      </a:r>
                      <a:r>
                        <a:rPr lang="tr-TR" sz="16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etmekte</a:t>
                      </a:r>
                      <a:r>
                        <a:rPr lang="en-US" sz="16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dir.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699656"/>
                  </a:ext>
                </a:extLst>
              </a:tr>
            </a:tbl>
          </a:graphicData>
        </a:graphic>
      </p:graphicFrame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63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12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539552" y="1481159"/>
          <a:ext cx="8280920" cy="5210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67">
                <a:tc>
                  <a:txBody>
                    <a:bodyPr/>
                    <a:lstStyle/>
                    <a:p>
                      <a:r>
                        <a:rPr lang="tr-TR" dirty="0" smtClean="0"/>
                        <a:t>Paydaş</a:t>
                      </a:r>
                      <a:r>
                        <a:rPr lang="tr-TR" baseline="0" dirty="0" smtClean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Paydaş Beklentisi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+mn-lt"/>
                        </a:rPr>
                        <a:t>Karşılanma</a:t>
                      </a:r>
                      <a:r>
                        <a:rPr lang="tr-TR" baseline="0" dirty="0" smtClean="0">
                          <a:latin typeface="+mn-lt"/>
                        </a:rPr>
                        <a:t> Durumu</a:t>
                      </a:r>
                      <a:endParaRPr lang="tr-TR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İdari Personel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Güçlü İletişim ve Empati-Kurumsal Yapı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Planlanma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süreci </a:t>
                      </a:r>
                      <a:r>
                        <a:rPr lang="tr-TR" sz="1600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devam etmekte</a:t>
                      </a:r>
                      <a:r>
                        <a:rPr lang="en-US" sz="1600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dir.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38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YÖK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Mevzuata Uyum, Akademik Başarı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Tüm işlemler mevzuata uygun </a:t>
                      </a:r>
                      <a:r>
                        <a:rPr lang="tr-TR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şekilde yapılmaktadır/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kademik </a:t>
                      </a: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başarı </a:t>
                      </a:r>
                      <a:r>
                        <a:rPr lang="tr-TR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artırılmaya</a:t>
                      </a:r>
                      <a:r>
                        <a:rPr lang="tr-TR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çalışılmıştır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01015337"/>
                  </a:ext>
                </a:extLst>
              </a:tr>
              <a:tr h="1542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Devam Eden Öğrenci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Kaliteli Eğitim, Sosyal İmkanlar, Kariyer Planlama, Güçlü İletişim ve Empati, Kurumsal Yapı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Donanımlı akademisyen sayımızda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artış olmuştur/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osyal imkanları 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sağlanmıştır. </a:t>
                      </a:r>
                      <a:r>
                        <a:rPr lang="tr-TR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Mezunlar Ofisi ve </a:t>
                      </a:r>
                      <a:r>
                        <a:rPr lang="tr-TR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Kariyer 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Geliştime Koordinatörlüğü çalışmalarına devam etmektedir. 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87918711"/>
                  </a:ext>
                </a:extLst>
              </a:tr>
              <a:tr h="999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Mezun Öğrenci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Etkin İletişim, Kariyer Planlaması, Marka Değeri Artışı 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Mezunlar 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Ofisi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Kariyer Geliştime Koordinatörlüğü </a:t>
                      </a:r>
                      <a:r>
                        <a:rPr lang="tr-TR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çalışmalar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ına devam etmektedir.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69699656"/>
                  </a:ext>
                </a:extLst>
              </a:tr>
            </a:tbl>
          </a:graphicData>
        </a:graphic>
      </p:graphicFrame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13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683568" y="2123052"/>
          <a:ext cx="8280920" cy="34968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9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67">
                <a:tc>
                  <a:txBody>
                    <a:bodyPr/>
                    <a:lstStyle/>
                    <a:p>
                      <a:r>
                        <a:rPr lang="tr-TR" dirty="0" smtClean="0"/>
                        <a:t>Paydaş</a:t>
                      </a:r>
                      <a:r>
                        <a:rPr lang="tr-TR" baseline="0" dirty="0" smtClean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Paydaş Beklentisi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+mn-lt"/>
                        </a:rPr>
                        <a:t>Karşılanma</a:t>
                      </a:r>
                      <a:r>
                        <a:rPr lang="tr-TR" baseline="0" dirty="0" smtClean="0">
                          <a:latin typeface="+mn-lt"/>
                        </a:rPr>
                        <a:t> Durumu</a:t>
                      </a:r>
                      <a:endParaRPr lang="tr-TR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Potansiyel Öğrenci</a:t>
                      </a:r>
                      <a:endParaRPr lang="tr-T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Etkin İletişim</a:t>
                      </a:r>
                      <a:endParaRPr lang="tr-T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Fuar, tanıtım günlerinde</a:t>
                      </a:r>
                      <a:r>
                        <a:rPr lang="tr-TR" sz="160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etkin </a:t>
                      </a:r>
                      <a:r>
                        <a:rPr lang="tr-TR" sz="1600" kern="12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iletişim yapılmaktadır</a:t>
                      </a:r>
                      <a:r>
                        <a:rPr lang="en-US" sz="1600" kern="12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6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Büyükşehir Belediyesi</a:t>
                      </a:r>
                      <a:endParaRPr lang="tr-T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ve Destekler</a:t>
                      </a:r>
                      <a:endParaRPr lang="tr-T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Ortak projelerde akademik destek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sağlanmıştır.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0101533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Döşemealtı Belediyesi</a:t>
                      </a:r>
                      <a:endParaRPr lang="tr-T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ve Destekler</a:t>
                      </a:r>
                      <a:endParaRPr lang="tr-T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desteği 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sağ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lanmaktadır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8791871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İl Milli Eğitim Müdürlüğü</a:t>
                      </a:r>
                      <a:endParaRPr lang="tr-T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ve Destekler, Tanıtım</a:t>
                      </a:r>
                      <a:endParaRPr lang="tr-T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Liselerde konuşma ve konferanslar düzenlenmiştir.</a:t>
                      </a:r>
                      <a:endParaRPr lang="tr-TR" sz="16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6969965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Kamu Kurum ve Kuruluşları</a:t>
                      </a:r>
                      <a:endParaRPr lang="tr-T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Mevzuata Uyum-Ortak Proje ve Destekler</a:t>
                      </a:r>
                      <a:endParaRPr lang="tr-T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Kamu kurum ve kuruluşlarıyla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SEM ve Yüksek Lisans için protokoller imzalanmıştır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42146006"/>
                  </a:ext>
                </a:extLst>
              </a:tr>
            </a:tbl>
          </a:graphicData>
        </a:graphic>
      </p:graphicFrame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6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14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539552" y="2058480"/>
          <a:ext cx="8280920" cy="34587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9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705">
                <a:tc>
                  <a:txBody>
                    <a:bodyPr/>
                    <a:lstStyle/>
                    <a:p>
                      <a:r>
                        <a:rPr lang="tr-TR" dirty="0" smtClean="0"/>
                        <a:t>Paydaş</a:t>
                      </a:r>
                      <a:r>
                        <a:rPr lang="tr-TR" baseline="0" dirty="0" smtClean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Paydaş Beklentisi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+mn-lt"/>
                        </a:rPr>
                        <a:t>Karşılanma</a:t>
                      </a:r>
                      <a:r>
                        <a:rPr lang="tr-TR" baseline="0" dirty="0" smtClean="0">
                          <a:latin typeface="+mn-lt"/>
                        </a:rPr>
                        <a:t> Durumu</a:t>
                      </a:r>
                      <a:endParaRPr lang="tr-TR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8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Akdeniz Üniversitesi</a:t>
                      </a:r>
                      <a:endParaRPr lang="tr-TR" sz="2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Sürdürülebilir 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Bilgi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Paylaşımı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Ortak 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Projeler, Güçlü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İletişim  ve Empati</a:t>
                      </a:r>
                      <a:endParaRPr lang="tr-T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Ortak çalışmalar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yapılmıştır ve </a:t>
                      </a:r>
                      <a:r>
                        <a:rPr lang="tr-TR" sz="16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yapılması planlanmaktadır</a:t>
                      </a:r>
                      <a:r>
                        <a:rPr lang="en-US" sz="16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31903241"/>
                  </a:ext>
                </a:extLst>
              </a:tr>
              <a:tr h="90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Diğer Üniversiteler</a:t>
                      </a:r>
                      <a:endParaRPr lang="tr-T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Sürdürülebilir Bilgi </a:t>
                      </a:r>
                      <a:r>
                        <a:rPr lang="tr-TR" sz="16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Paylaşımı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Önlenen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Haksız </a:t>
                      </a:r>
                      <a:r>
                        <a:rPr lang="tr-TR" sz="16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Rekabet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Güçlü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İletişim  ve Empati</a:t>
                      </a:r>
                      <a:endParaRPr lang="tr-T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Bilgi paylaşımları</a:t>
                      </a:r>
                      <a:r>
                        <a:rPr lang="tr-TR" sz="16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diğer üniversitelerle sağlıklı bir şekilde sürdürülmektedir.</a:t>
                      </a:r>
                      <a:endParaRPr lang="tr-TR" sz="16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22612789"/>
                  </a:ext>
                </a:extLst>
              </a:tr>
              <a:tr h="819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Tedarikçi Firmalar</a:t>
                      </a:r>
                      <a:endParaRPr lang="tr-TR" sz="2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Sürdürülebilir Ticari </a:t>
                      </a:r>
                      <a:r>
                        <a:rPr lang="tr-TR" sz="16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İlişki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Ödeme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Vadelerine </a:t>
                      </a:r>
                      <a:r>
                        <a:rPr lang="tr-TR" sz="16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Uyum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Doğru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Beklenti </a:t>
                      </a:r>
                      <a:r>
                        <a:rPr lang="tr-TR" sz="16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İletimi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Kurumsal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Yapı</a:t>
                      </a:r>
                      <a:endParaRPr lang="tr-T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Ticari ilişkilere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zarar vermeden sürdürülebilir işbirlikleri sağlanmaktadır.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95106631"/>
                  </a:ext>
                </a:extLst>
              </a:tr>
              <a:tr h="5460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TÜBİTAK</a:t>
                      </a:r>
                      <a:endParaRPr lang="tr-T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Katma Değer Yaratan Projeler Üretilerek Bilimin Yaygınlaştırılması</a:t>
                      </a:r>
                      <a:endParaRPr lang="tr-T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başvuru sayımızda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artış</a:t>
                      </a:r>
                      <a:r>
                        <a:rPr lang="tr-TR" sz="16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olmuştur</a:t>
                      </a:r>
                      <a:r>
                        <a:rPr lang="en-US" sz="16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71484139"/>
                  </a:ext>
                </a:extLst>
              </a:tr>
            </a:tbl>
          </a:graphicData>
        </a:graphic>
      </p:graphicFrame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86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15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467544" y="1481159"/>
          <a:ext cx="8352928" cy="40186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35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1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67">
                <a:tc>
                  <a:txBody>
                    <a:bodyPr/>
                    <a:lstStyle/>
                    <a:p>
                      <a:r>
                        <a:rPr lang="tr-TR" dirty="0" smtClean="0"/>
                        <a:t>Paydaş</a:t>
                      </a:r>
                      <a:r>
                        <a:rPr lang="tr-TR" baseline="0" dirty="0" smtClean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Paydaş Beklentisi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+mn-lt"/>
                        </a:rPr>
                        <a:t>Karşılanma</a:t>
                      </a:r>
                      <a:r>
                        <a:rPr lang="tr-TR" baseline="0" dirty="0" smtClean="0">
                          <a:latin typeface="+mn-lt"/>
                        </a:rPr>
                        <a:t> Durumu</a:t>
                      </a:r>
                      <a:endParaRPr lang="tr-TR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Velileri</a:t>
                      </a:r>
                      <a:endParaRPr lang="tr-T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Kaliteli </a:t>
                      </a:r>
                      <a:r>
                        <a:rPr lang="tr-TR" sz="16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Eğitim,Sosyal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İmkanlar,Kariyer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Planlama,Güçlü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İletişim ve </a:t>
                      </a:r>
                      <a:r>
                        <a:rPr lang="tr-TR" sz="16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Empati,Kurumsal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Yapı</a:t>
                      </a:r>
                      <a:endParaRPr lang="tr-T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Görüşmek</a:t>
                      </a:r>
                      <a:r>
                        <a:rPr lang="en-US" sz="1600" baseline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isteyen tüm velilerle üst yönetim görüşmektedir. 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30475646"/>
                  </a:ext>
                </a:extLst>
              </a:tr>
              <a:tr h="305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STK'lar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Akademik 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Destek, Sürdürülebilir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İşbirliği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Kızılay </a:t>
                      </a:r>
                      <a:r>
                        <a:rPr lang="tr-TR" sz="16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vb.gibi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STK’larla </a:t>
                      </a:r>
                      <a:r>
                        <a:rPr lang="tr-TR" sz="16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işbirlikleri yapılmaktadır</a:t>
                      </a:r>
                      <a:r>
                        <a:rPr lang="en-US" sz="16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25179176"/>
                  </a:ext>
                </a:extLst>
              </a:tr>
              <a:tr h="305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Antalya Halkı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Toplumsal Katkı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Topluma katkı sağlayacak projeler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için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çalışmalar başlatılmıştır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69999548"/>
                  </a:ext>
                </a:extLst>
              </a:tr>
              <a:tr h="305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AOSB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Sürdürülebilir İşbirliği,Problemlere Bilimsel Çözüm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Nitelikli 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Mezun ve Stajyer 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Teknoloji Geliştirme Bölgesi işbirliği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yapıldı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6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82370666"/>
                  </a:ext>
                </a:extLst>
              </a:tr>
              <a:tr h="305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Danışmanlar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Mevzuat ve Standartlara Uyum-Güçlü İletişim ve Empati-Düzenli Ödeme-Kurumsal Yapı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İşlemler mevzuat ve standartlara </a:t>
                      </a:r>
                      <a:r>
                        <a:rPr lang="tr-TR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uygun sürdürülmektedir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49376677"/>
                  </a:ext>
                </a:extLst>
              </a:tr>
            </a:tbl>
          </a:graphicData>
        </a:graphic>
      </p:graphicFrame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9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16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677627"/>
              </p:ext>
            </p:extLst>
          </p:nvPr>
        </p:nvGraphicFramePr>
        <p:xfrm>
          <a:off x="467544" y="1481159"/>
          <a:ext cx="8352928" cy="53543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35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1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633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Paydaş</a:t>
                      </a:r>
                      <a:r>
                        <a:rPr lang="tr-TR" sz="1600" baseline="0" dirty="0" smtClean="0"/>
                        <a:t> Adı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Paydaş Beklentisi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+mn-lt"/>
                        </a:rPr>
                        <a:t>Karşılanma</a:t>
                      </a:r>
                      <a:r>
                        <a:rPr lang="tr-TR" sz="1600" baseline="0" dirty="0" smtClean="0">
                          <a:latin typeface="+mn-lt"/>
                        </a:rPr>
                        <a:t> Durumu</a:t>
                      </a:r>
                      <a:endParaRPr lang="tr-TR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Medya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Doğru ve Zamanında İletilen Bilgi,Güçlü İletişim ve Empati,Düzenli Ödeme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departmanın medya ile güçlü </a:t>
                      </a:r>
                      <a:r>
                        <a:rPr lang="tr-TR" sz="16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ilişkileri oluşturulmuştur</a:t>
                      </a:r>
                      <a:r>
                        <a:rPr lang="en-US" sz="16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30475646"/>
                  </a:ext>
                </a:extLst>
              </a:tr>
              <a:tr h="1024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Ulusal Uluslararası Destek Kuruluşları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Katma Değer Yaratan Projeler Üretilerek Bilimin Yaygınlaştırılması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 düzlemde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yaygınlaşacak şek</a:t>
                      </a:r>
                      <a:r>
                        <a:rPr lang="tr-TR" sz="160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ilde bilimsel çalışmalara ağırlık vermek planlanmaktadır.</a:t>
                      </a:r>
                      <a:endParaRPr lang="tr-TR" sz="1600" kern="1200" baseline="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25179176"/>
                  </a:ext>
                </a:extLst>
              </a:tr>
              <a:tr h="404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Batı Akdeniz Kalkınma Ajansı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Ortak </a:t>
                      </a:r>
                      <a:r>
                        <a:rPr lang="tr-TR" sz="16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Projeler,Akademik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Jüri Desteği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Ortak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projeler yapıldı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69999548"/>
                  </a:ext>
                </a:extLst>
              </a:tr>
              <a:tr h="611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ATSO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Sürdürülebilir İşbirliği,Ortak Proje ve Etkinlikler,Nitelikli Mezun ve Stajyer 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Ortak projeler gerçekleştirildi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82370666"/>
                  </a:ext>
                </a:extLst>
              </a:tr>
              <a:tr h="611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Serbest Bölge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Sürdürülebilir İşbirliği,Ortak Proje ve Etkinlikler,Nitelikli Mezun ve Stajyer 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Ortak işbirliği planlanmakta </a:t>
                      </a:r>
                      <a:endParaRPr lang="tr-TR" sz="16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49376677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Hakemli Dergiler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Hakemli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Yayınların Yapılması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Hakemli dergilere</a:t>
                      </a:r>
                      <a:r>
                        <a:rPr lang="tr-TR" sz="16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yayın gönderilmektedir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13113404"/>
                  </a:ext>
                </a:extLst>
              </a:tr>
              <a:tr h="1008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Yükseköğretim Kalite Kurulu</a:t>
                      </a:r>
                      <a:endParaRPr lang="tr-TR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ABÜ İç Kalite Güvence Sisteminin oluşturulması ve ABÜ iç kalite güvencesinin artırılması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Düzenli olarak KİDR, Kurumsal Dış Değerlendirme ve Kurumsal Akreditasyon süreçlerinde işbirliği</a:t>
                      </a:r>
                      <a:endParaRPr lang="tr-TR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96739884"/>
                  </a:ext>
                </a:extLst>
              </a:tr>
            </a:tbl>
          </a:graphicData>
        </a:graphic>
      </p:graphicFrame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58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GÖSTERGELERİ (SPİK )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17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16" y="1532985"/>
            <a:ext cx="8877479" cy="492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5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GÖSTERGELERİ (SPİK )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18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" y="1470694"/>
            <a:ext cx="8486775" cy="488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83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GÖSTERGELERİ (SPİK )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19</a:t>
            </a:fld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0" y="27809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611560" y="1677001"/>
            <a:ext cx="792088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/>
              <a:t>SPİK Karnesinde Tutmayan Hedeflerin Açıklaması</a:t>
            </a:r>
          </a:p>
          <a:p>
            <a:endParaRPr lang="en-US" b="1" u="sng"/>
          </a:p>
          <a:p>
            <a:r>
              <a:rPr lang="en-US" b="1"/>
              <a:t>Çalışan Memnuniyet  Aksiyon Planı Uyum </a:t>
            </a:r>
            <a:r>
              <a:rPr lang="en-US" b="1" smtClean="0"/>
              <a:t>Oranı: </a:t>
            </a:r>
            <a:r>
              <a:rPr lang="en-US" smtClean="0"/>
              <a:t>2021 yılında yapılması planlanan faaliyetler ağırlıklı olduğu için hedef tutturulamamıştır. </a:t>
            </a:r>
          </a:p>
          <a:p>
            <a:r>
              <a:rPr lang="en-US" b="1" smtClean="0"/>
              <a:t>Düzeltici </a:t>
            </a:r>
            <a:r>
              <a:rPr lang="en-US" b="1"/>
              <a:t>Faaliyet Kapanma </a:t>
            </a:r>
            <a:r>
              <a:rPr lang="en-US" b="1" smtClean="0"/>
              <a:t>Hızı: </a:t>
            </a:r>
            <a:r>
              <a:rPr lang="en-US"/>
              <a:t>2021 yılında yapılması planlanan faaliyetler </a:t>
            </a:r>
            <a:r>
              <a:rPr lang="en-US" smtClean="0"/>
              <a:t>sebebiyle Dfler kapatılmamıştır.</a:t>
            </a:r>
            <a:endParaRPr lang="en-US"/>
          </a:p>
          <a:p>
            <a:r>
              <a:rPr lang="en-US" b="1" smtClean="0"/>
              <a:t>Katılımcı </a:t>
            </a:r>
            <a:r>
              <a:rPr lang="en-US" b="1"/>
              <a:t>Memnuniyet Oranı (TEDEX  vb</a:t>
            </a:r>
            <a:r>
              <a:rPr lang="en-US" b="1" smtClean="0"/>
              <a:t>.): </a:t>
            </a:r>
            <a:r>
              <a:rPr lang="en-US" smtClean="0"/>
              <a:t>TEDEX benzeri faaliyetin online yapılması sebebiyle memnuniyet ölçümlenmemiştir. </a:t>
            </a:r>
            <a:endParaRPr lang="en-US"/>
          </a:p>
          <a:p>
            <a:r>
              <a:rPr lang="en-US" b="1" smtClean="0"/>
              <a:t>Kalite </a:t>
            </a:r>
            <a:r>
              <a:rPr lang="en-US" b="1"/>
              <a:t>Hedefleri Gerçekleşme Oranı: </a:t>
            </a:r>
            <a:r>
              <a:rPr lang="en-US" smtClean="0"/>
              <a:t>2020 </a:t>
            </a:r>
            <a:r>
              <a:rPr lang="en-US"/>
              <a:t>hedefi %100 iken, </a:t>
            </a:r>
            <a:r>
              <a:rPr lang="en-US" smtClean="0"/>
              <a:t>3 maddenin hedefin altında kalması nedeniyle </a:t>
            </a:r>
            <a:r>
              <a:rPr lang="en-US"/>
              <a:t>Kalite Hedefleri Gerçekleşme Oranı tutturulamamıştır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6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501907"/>
              </p:ext>
            </p:extLst>
          </p:nvPr>
        </p:nvGraphicFramePr>
        <p:xfrm>
          <a:off x="251520" y="1123902"/>
          <a:ext cx="8712968" cy="53455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477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pt-BR" sz="2000" smtClean="0"/>
                        <a:t>G1- %100 İngilizce eğitim verilmesi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G2-Deneyimli,</a:t>
                      </a:r>
                      <a:r>
                        <a:rPr lang="en-US" sz="2000" smtClean="0"/>
                        <a:t> </a:t>
                      </a:r>
                      <a:r>
                        <a:rPr lang="tr-TR" sz="2000" smtClean="0"/>
                        <a:t>farklı </a:t>
                      </a:r>
                      <a:r>
                        <a:rPr lang="en-US" sz="2000" smtClean="0"/>
                        <a:t>k</a:t>
                      </a:r>
                      <a:r>
                        <a:rPr lang="tr-TR" sz="2000" smtClean="0"/>
                        <a:t>ültürlerden,</a:t>
                      </a:r>
                      <a:r>
                        <a:rPr lang="en-US" sz="2000" smtClean="0"/>
                        <a:t> </a:t>
                      </a:r>
                      <a:r>
                        <a:rPr lang="tr-TR" sz="2000" smtClean="0"/>
                        <a:t>genç,</a:t>
                      </a:r>
                      <a:r>
                        <a:rPr lang="en-US" sz="2000" smtClean="0"/>
                        <a:t> </a:t>
                      </a:r>
                      <a:r>
                        <a:rPr lang="tr-TR" sz="2000" smtClean="0"/>
                        <a:t>dinamik ve ulaşılabilir akademik kadro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smtClean="0"/>
                    </a:p>
                    <a:p>
                      <a:pPr algn="ctr"/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58772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dirty="0" smtClean="0"/>
                        <a:t>G3-Antalya'nın ilk vakıf üniversitesi olması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5356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G4-Mütevelli </a:t>
                      </a:r>
                      <a:r>
                        <a:rPr lang="en-US" sz="2000" smtClean="0"/>
                        <a:t>H</a:t>
                      </a:r>
                      <a:r>
                        <a:rPr lang="tr-TR" sz="2000" smtClean="0"/>
                        <a:t>eyetinin gücü ve eğitime bakışı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8664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G5-Farklı seçmeli dillere sahip olunması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5513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G6-Küçük ölçekli olunması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4420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G7-Dış paydaşlar ile etkin iletişim sağlanabilmesi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34147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G8-İdari kadronun niteliği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Güçlü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62077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20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55052"/>
            <a:ext cx="8663368" cy="516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9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21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555052"/>
            <a:ext cx="8640959" cy="516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17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22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1555051"/>
            <a:ext cx="8568952" cy="516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30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23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1050995"/>
            <a:ext cx="8712969" cy="566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24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78987"/>
            <a:ext cx="9036496" cy="397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6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25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58369"/>
            <a:ext cx="8820472" cy="5305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26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82" y="1340768"/>
            <a:ext cx="9144000" cy="94556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2286331"/>
            <a:ext cx="9141719" cy="294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39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27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50995"/>
            <a:ext cx="8994706" cy="530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6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28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802161"/>
            <a:ext cx="7263910" cy="376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99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29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609" y="1837607"/>
            <a:ext cx="7315393" cy="425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56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220060"/>
              </p:ext>
            </p:extLst>
          </p:nvPr>
        </p:nvGraphicFramePr>
        <p:xfrm>
          <a:off x="251520" y="1123902"/>
          <a:ext cx="8712968" cy="53265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477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G9-Yeniliğe açık olunması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G10-Proje yapabilme kabiliyeti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58772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G11-Öğrenci odaklı olunması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5356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G12- İkisi şehirde diğeri dışarda üç  farklı kampüs</a:t>
                      </a:r>
                      <a:r>
                        <a:rPr lang="en-US" sz="2000" smtClean="0"/>
                        <a:t> olması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8664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G13-Yabancı öğrenci potansiyeli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5513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G14-Lisans müfredatın</a:t>
                      </a:r>
                      <a:r>
                        <a:rPr lang="en-US" sz="2000" smtClean="0"/>
                        <a:t>ın</a:t>
                      </a:r>
                      <a:r>
                        <a:rPr lang="tr-TR" sz="2000" smtClean="0"/>
                        <a:t> evrensel değerlere göre güncellenmesi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4420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G15-Lisansüstü programların bölge ihtiyaçlarına göre dizayn edilmesi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34147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algn="l"/>
                      <a:r>
                        <a:rPr lang="tr-TR" sz="2000" smtClean="0"/>
                        <a:t>G16-Deneyimli ve girişimci bir Rektörün liderliği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62077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9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30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838" y="1340766"/>
            <a:ext cx="7024570" cy="4824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74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31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844452"/>
            <a:ext cx="7529130" cy="381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1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32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008508"/>
            <a:ext cx="6480720" cy="377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38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</a:t>
            </a:r>
            <a:r>
              <a:rPr lang="tr-TR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ÖLÇÜM SONUÇLARI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Çalışan Memnuniyet Anketi 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33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136535"/>
            <a:ext cx="9036496" cy="3380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90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34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355253"/>
            <a:ext cx="5505655" cy="535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24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35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438" y="1461836"/>
            <a:ext cx="4840389" cy="513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8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36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369542"/>
            <a:ext cx="5273107" cy="535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5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37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841" y="1355254"/>
            <a:ext cx="5598317" cy="52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4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38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841" y="1377478"/>
            <a:ext cx="5598317" cy="514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6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39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841" y="1355254"/>
            <a:ext cx="5598317" cy="53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23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523566"/>
              </p:ext>
            </p:extLst>
          </p:nvPr>
        </p:nvGraphicFramePr>
        <p:xfrm>
          <a:off x="251520" y="1123902"/>
          <a:ext cx="8712968" cy="50827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477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dirty="0" smtClean="0"/>
                        <a:t>G17-Öğrenci </a:t>
                      </a:r>
                      <a:r>
                        <a:rPr lang="en-US" dirty="0" err="1" smtClean="0"/>
                        <a:t>akademisyen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ilişkisinin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güçlü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olması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G18-Görsel anlamda tatmin edici bir kampüs olması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58772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G19-Akademik ve idari personelin sayıca yeterli olması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5356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G20- Lisans harici programların artması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8664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G21- Yayın</a:t>
                      </a:r>
                      <a:r>
                        <a:rPr lang="en-US" baseline="0" smtClean="0"/>
                        <a:t> sayılarının fazla olması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5513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G22- Kulüplerin aktif olması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4420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G23- Kurumsallaşma sürecinin tamamlanmış olması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34147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G24- Birimlerarası iletişimin</a:t>
                      </a:r>
                      <a:r>
                        <a:rPr lang="en-US" baseline="0" smtClean="0"/>
                        <a:t> güçlü olması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62077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78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40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172" y="1355254"/>
            <a:ext cx="5505655" cy="52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28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41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355254"/>
            <a:ext cx="5505655" cy="499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76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130216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ŞİKAYETLER VE SONUÇLARI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42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27089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514814"/>
              </p:ext>
            </p:extLst>
          </p:nvPr>
        </p:nvGraphicFramePr>
        <p:xfrm>
          <a:off x="-4440" y="3162072"/>
          <a:ext cx="9144000" cy="1010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Şikayet</a:t>
                      </a:r>
                      <a:r>
                        <a:rPr lang="tr-TR" baseline="0" dirty="0" smtClean="0"/>
                        <a:t> Tarihi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Şikayet Konusu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Sonuç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12/11/2020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Online derslerde</a:t>
                      </a:r>
                      <a:r>
                        <a:rPr lang="en-US" baseline="0" smtClean="0"/>
                        <a:t> kameranın açık olması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Sistem</a:t>
                      </a:r>
                      <a:r>
                        <a:rPr lang="en-US" baseline="0" smtClean="0"/>
                        <a:t> öğrencinin dersi kayıt altına almasına izin vermiyor. </a:t>
                      </a:r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43936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43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438" y="971079"/>
            <a:ext cx="4700134" cy="575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DEĞİŞİKLİKLERİN YÖNETİMİ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SPİK Karnesi, </a:t>
            </a:r>
          </a:p>
          <a:p>
            <a:r>
              <a:rPr lang="en-US" sz="2000" smtClean="0"/>
              <a:t>Kalite Faaliyet Planı, </a:t>
            </a:r>
          </a:p>
          <a:p>
            <a:r>
              <a:rPr lang="en-US" sz="2000" smtClean="0"/>
              <a:t>Kaplumbağa Şeması,</a:t>
            </a:r>
          </a:p>
          <a:p>
            <a:r>
              <a:rPr lang="en-US" sz="2000"/>
              <a:t>SWOT </a:t>
            </a:r>
            <a:r>
              <a:rPr lang="en-US" sz="2000" smtClean="0"/>
              <a:t>Analizi</a:t>
            </a:r>
          </a:p>
          <a:p>
            <a:r>
              <a:rPr lang="en-US" sz="2000"/>
              <a:t>Akademik Yükseltme ve Atama Ölçütleri Yönergesindeki 7. maddesine ekleme </a:t>
            </a:r>
            <a:r>
              <a:rPr lang="en-US" sz="2000" smtClean="0"/>
              <a:t>yapılması,</a:t>
            </a:r>
          </a:p>
          <a:p>
            <a:r>
              <a:rPr lang="en-US" sz="2000" smtClean="0"/>
              <a:t>İdari </a:t>
            </a:r>
            <a:r>
              <a:rPr lang="en-US" sz="2000"/>
              <a:t>Birimler Çalışma Usul ve Esasları Yönergesi'nin 6. maddesinin 2. bendinde yer alan ifadenin </a:t>
            </a:r>
            <a:r>
              <a:rPr lang="en-US" sz="2000" smtClean="0"/>
              <a:t>güncellenmesi,</a:t>
            </a:r>
          </a:p>
          <a:p>
            <a:r>
              <a:rPr lang="en-US" sz="2000"/>
              <a:t>Yükseköğretim Kalite Kurulunun paydaş analizine </a:t>
            </a:r>
            <a:r>
              <a:rPr lang="en-US" sz="2000" smtClean="0"/>
              <a:t>eklenmesi.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44</a:t>
            </a:fld>
            <a:endParaRPr lang="tr-TR"/>
          </a:p>
        </p:txBody>
      </p:sp>
      <p:pic>
        <p:nvPicPr>
          <p:cNvPr id="5" name="Resim 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103294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707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117427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45</a:t>
            </a:fld>
            <a:endParaRPr lang="tr-TR"/>
          </a:p>
        </p:txBody>
      </p:sp>
      <p:sp>
        <p:nvSpPr>
          <p:cNvPr id="66" name="Metin kutusu 65"/>
          <p:cNvSpPr txBox="1"/>
          <p:nvPr/>
        </p:nvSpPr>
        <p:spPr>
          <a:xfrm>
            <a:off x="0" y="321297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b="1" smtClean="0"/>
              <a:t>SHMYO’ya Optisyenlik, Odyometri ve Patoloji Laboratuvar Teknikleri Programları için müracaat</a:t>
            </a:r>
          </a:p>
          <a:p>
            <a:pPr marL="285750" indent="-285750">
              <a:buFontTx/>
              <a:buChar char="-"/>
            </a:pPr>
            <a:r>
              <a:rPr lang="en-US" b="1" smtClean="0"/>
              <a:t>İngilizce İşletme Doktora Programı için müracaat</a:t>
            </a:r>
          </a:p>
          <a:p>
            <a:pPr marL="285750" indent="-285750">
              <a:buFontTx/>
              <a:buChar char="-"/>
            </a:pPr>
            <a:r>
              <a:rPr lang="en-US" b="1" smtClean="0"/>
              <a:t>Eczacılık Fakültesi için müracaat </a:t>
            </a:r>
            <a:endParaRPr lang="tr-TR" b="1" dirty="0" smtClean="0"/>
          </a:p>
        </p:txBody>
      </p:sp>
      <p:pic>
        <p:nvPicPr>
          <p:cNvPr id="67" name="Resim 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843808"/>
            <a:ext cx="209380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5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5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250729"/>
              </p:ext>
            </p:extLst>
          </p:nvPr>
        </p:nvGraphicFramePr>
        <p:xfrm>
          <a:off x="251520" y="1123902"/>
          <a:ext cx="8712968" cy="53539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477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G25-</a:t>
                      </a:r>
                      <a:r>
                        <a:rPr lang="en-US" baseline="0" smtClean="0"/>
                        <a:t> Yeni gelen personel için oryantasyon ve hizmet içi eğitim verilmesi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G26- Çoğu etkinliklerin dilinin Türkçe ve İngilizce olması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58772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G27- Kariyer Geliştirme</a:t>
                      </a:r>
                      <a:r>
                        <a:rPr lang="en-US" baseline="0" smtClean="0"/>
                        <a:t> Koordinatörlüğü</a:t>
                      </a:r>
                      <a:r>
                        <a:rPr lang="en-US" smtClean="0"/>
                        <a:t> faaliyetlerinin arttırılması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Hala</a:t>
                      </a:r>
                      <a:r>
                        <a:rPr lang="en-US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Güçlü </a:t>
                      </a:r>
                      <a:r>
                        <a:rPr lang="en-US" sz="200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5356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Z1- Finans yapısının güçlü olmaması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/>
                        <a:t>Güçlüye Döndü</a:t>
                      </a:r>
                      <a:r>
                        <a:rPr lang="en-US" sz="2000" baseline="0" smtClean="0"/>
                        <a:t> </a:t>
                      </a:r>
                      <a:r>
                        <a:rPr lang="en-US" sz="2000" baseline="0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8664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Z2- 24 Saat yaşayan bir kampüs olmaması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/>
                        <a:t>Hala Zayıf </a:t>
                      </a:r>
                      <a:r>
                        <a:rPr lang="en-US" sz="2000" smtClean="0">
                          <a:sym typeface="Wingdings" panose="05000000000000000000" pitchFamily="2" charset="2"/>
                        </a:rPr>
                        <a:t></a:t>
                      </a:r>
                      <a:endParaRPr lang="en-US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5513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Z3- Kampüs içi barınma imkanlarının yeterisizliği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/>
                        <a:t>Hala Zayıf </a:t>
                      </a:r>
                      <a:r>
                        <a:rPr lang="en-US" sz="2000" smtClean="0">
                          <a:sym typeface="Wingdings" panose="05000000000000000000" pitchFamily="2" charset="2"/>
                        </a:rPr>
                        <a:t></a:t>
                      </a:r>
                      <a:endParaRPr lang="en-US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4420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Z4- Uluslararası geçerliliğe sahip akreditasyon ve belgelerin bulunmaması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/>
                        <a:t>Hala Zayıf </a:t>
                      </a:r>
                      <a:r>
                        <a:rPr lang="en-US" sz="2000" smtClean="0">
                          <a:sym typeface="Wingdings" panose="05000000000000000000" pitchFamily="2" charset="2"/>
                        </a:rPr>
                        <a:t></a:t>
                      </a:r>
                      <a:endParaRPr lang="en-US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34147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Z5- Kütüphanenin fiziksel ve kaynak açısından  yetersizliği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/>
                        <a:t>Güçlüye Döndü</a:t>
                      </a:r>
                      <a:r>
                        <a:rPr lang="en-US" sz="2000" baseline="0" smtClean="0"/>
                        <a:t> </a:t>
                      </a:r>
                      <a:r>
                        <a:rPr lang="en-US" sz="2000" baseline="0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62077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6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6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260051"/>
              </p:ext>
            </p:extLst>
          </p:nvPr>
        </p:nvGraphicFramePr>
        <p:xfrm>
          <a:off x="251520" y="1123902"/>
          <a:ext cx="8712968" cy="50827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477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Z-6 Personel performans değerlendirme sisteminin olmaması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/>
                        <a:t>Güçlüye Döndü</a:t>
                      </a:r>
                      <a:r>
                        <a:rPr lang="en-US" sz="2000" baseline="0" smtClean="0"/>
                        <a:t> </a:t>
                      </a:r>
                      <a:r>
                        <a:rPr lang="en-US" sz="2000" baseline="0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Z7- Mezun izleme sisteminin olmaması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/>
                        <a:t>Güçlüye Döndü</a:t>
                      </a:r>
                      <a:r>
                        <a:rPr lang="en-US" sz="2000" baseline="0" smtClean="0"/>
                        <a:t> </a:t>
                      </a:r>
                      <a:r>
                        <a:rPr lang="en-US" sz="2000" baseline="0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z="20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58772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F1-OSB'ye yakın olunması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5356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F2-Antalya’nın avantajları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8664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F3-Firmaların staj için yabancı öğrenci talepleri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5513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F4- Özel orta öğretim kurumlarının fazla olması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4420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F5-Antalya Bilim Kolejlerinin açılması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34147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F6-Ulusal, uluslararası programlar, fuarlar ve projeler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62077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24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7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830485"/>
              </p:ext>
            </p:extLst>
          </p:nvPr>
        </p:nvGraphicFramePr>
        <p:xfrm>
          <a:off x="251520" y="1123902"/>
          <a:ext cx="8712968" cy="53570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477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F7-Antalya’nın fuar ve kongre merkezi olması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F8-ATSO’nun üniversitelerle gerçekleştirdiği işbirlikleri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58772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F9-Mezunların okulu tanıtıma katkısı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53560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F10-%100 İngilizce eğitimine olan talepler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8664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F11-Yabancı akademik kadronun ve mezun öğrencilerin kendi ülkelerindeki potansiyel hoca ve öğrencileri yönlendirme olasılığı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5513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F12-Erasmusun yarattığı network avantajları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44206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F13-Teknoloji Gelişim Merkezinin kurulacak olması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34147"/>
                  </a:ext>
                </a:extLst>
              </a:tr>
              <a:tr h="504477">
                <a:tc>
                  <a:txBody>
                    <a:bodyPr/>
                    <a:lstStyle/>
                    <a:p>
                      <a:r>
                        <a:rPr lang="en-US" smtClean="0"/>
                        <a:t>F14-Melek yatırımcılardan faydalanacak girişimciler için uygun ortam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62077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87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8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102804"/>
              </p:ext>
            </p:extLst>
          </p:nvPr>
        </p:nvGraphicFramePr>
        <p:xfrm>
          <a:off x="251520" y="1123902"/>
          <a:ext cx="8712968" cy="53294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873">
                <a:tc>
                  <a:txBody>
                    <a:bodyPr/>
                    <a:lstStyle/>
                    <a:p>
                      <a:r>
                        <a:rPr lang="en-US" smtClean="0"/>
                        <a:t>F15-Tüm Antalya iş dünyasının eleman ihtiyacı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873">
                <a:tc>
                  <a:txBody>
                    <a:bodyPr/>
                    <a:lstStyle/>
                    <a:p>
                      <a:r>
                        <a:rPr lang="en-US" smtClean="0"/>
                        <a:t>F16-Teknoparktaki firmalarla proje, burs ve staj imkanları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58772"/>
                  </a:ext>
                </a:extLst>
              </a:tr>
              <a:tr h="538993">
                <a:tc>
                  <a:txBody>
                    <a:bodyPr/>
                    <a:lstStyle/>
                    <a:p>
                      <a:r>
                        <a:rPr lang="en-US" smtClean="0"/>
                        <a:t>F17-Üniversiteler ile işbirliği fırsatları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53560"/>
                  </a:ext>
                </a:extLst>
              </a:tr>
              <a:tr h="538993">
                <a:tc>
                  <a:txBody>
                    <a:bodyPr/>
                    <a:lstStyle/>
                    <a:p>
                      <a:r>
                        <a:rPr lang="en-US" smtClean="0"/>
                        <a:t>F18-Turizm ve diğer sektörlerin varlığı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86646"/>
                  </a:ext>
                </a:extLst>
              </a:tr>
              <a:tr h="976962">
                <a:tc>
                  <a:txBody>
                    <a:bodyPr/>
                    <a:lstStyle/>
                    <a:p>
                      <a:r>
                        <a:rPr lang="en-US" smtClean="0"/>
                        <a:t>F19-Öğrencilerin ulusal uluslararası proje yazabilme ve bu projelere katılabilme potansiyeli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44206"/>
                  </a:ext>
                </a:extLst>
              </a:tr>
              <a:tr h="683873">
                <a:tc>
                  <a:txBody>
                    <a:bodyPr/>
                    <a:lstStyle/>
                    <a:p>
                      <a:r>
                        <a:rPr lang="en-US" smtClean="0"/>
                        <a:t>F20-Devletin turizm konusunu kalkınma programına alması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34147"/>
                  </a:ext>
                </a:extLst>
              </a:tr>
              <a:tr h="683873">
                <a:tc>
                  <a:txBody>
                    <a:bodyPr/>
                    <a:lstStyle/>
                    <a:p>
                      <a:r>
                        <a:rPr lang="en-US" smtClean="0"/>
                        <a:t>F21-Hükümetin arge bütçesinin son yıllarda artış göstermesi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62077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3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9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243311"/>
              </p:ext>
            </p:extLst>
          </p:nvPr>
        </p:nvGraphicFramePr>
        <p:xfrm>
          <a:off x="251520" y="1123902"/>
          <a:ext cx="8712968" cy="57113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172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155">
                <a:tc>
                  <a:txBody>
                    <a:bodyPr/>
                    <a:lstStyle/>
                    <a:p>
                      <a:r>
                        <a:rPr lang="en-US" smtClean="0"/>
                        <a:t>F22-Online programlara talepler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155">
                <a:tc>
                  <a:txBody>
                    <a:bodyPr/>
                    <a:lstStyle/>
                    <a:p>
                      <a:r>
                        <a:rPr lang="en-US" smtClean="0"/>
                        <a:t>F23-Yeni lisans ve lisans üstü programların finans yönetime olumlu etkisi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58772"/>
                  </a:ext>
                </a:extLst>
              </a:tr>
              <a:tr h="1155214">
                <a:tc>
                  <a:txBody>
                    <a:bodyPr/>
                    <a:lstStyle/>
                    <a:p>
                      <a:r>
                        <a:rPr lang="en-US" smtClean="0"/>
                        <a:t>F24- Pandemi sebebi ile uzaktan eğitim sistemi kullanılması ve örgün eğitimde çalışma fırsatı bulunamayan, alanında yetkin akademisyenler ile çalışma fırsatı sağlanması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Hala Fırsat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53560"/>
                  </a:ext>
                </a:extLst>
              </a:tr>
              <a:tr h="622038">
                <a:tc>
                  <a:txBody>
                    <a:bodyPr/>
                    <a:lstStyle/>
                    <a:p>
                      <a:r>
                        <a:rPr lang="en-US" smtClean="0"/>
                        <a:t>F25- LMS sisteminin pandemi sebebi ile alt yapısının güçlendirilmesi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Güçlüye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Döndü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86646"/>
                  </a:ext>
                </a:extLst>
              </a:tr>
              <a:tr h="1155214">
                <a:tc>
                  <a:txBody>
                    <a:bodyPr/>
                    <a:lstStyle/>
                    <a:p>
                      <a:r>
                        <a:rPr lang="en-US" smtClean="0"/>
                        <a:t>F26- Antalya'da bulunan vakıf üniversiteleri arasında tek Diş Hekimliği Bölümü olan Üniversite olmamız. (YGG Sürekli İyileştirme Önerilerinden gelen Fırsat)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Güçlüye</a:t>
                      </a:r>
                      <a:r>
                        <a:rPr lang="en-US" baseline="0" smtClean="0"/>
                        <a:t> Döndü</a:t>
                      </a:r>
                      <a:r>
                        <a:rPr lang="en-US" smtClean="0"/>
                        <a:t> </a:t>
                      </a:r>
                      <a:r>
                        <a:rPr lang="en-US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44206"/>
                  </a:ext>
                </a:extLst>
              </a:tr>
              <a:tr h="888626">
                <a:tc>
                  <a:txBody>
                    <a:bodyPr/>
                    <a:lstStyle/>
                    <a:p>
                      <a:r>
                        <a:rPr lang="en-US" smtClean="0"/>
                        <a:t>F27- MYO program sayılarının arttırılması (YGG Sürekli İyileştirme Önerilerinden gelen Fırsat)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Hala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Fırsat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34147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0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1537</Words>
  <Application>Microsoft Office PowerPoint</Application>
  <PresentationFormat>Ekran Gösterisi (4:3)</PresentationFormat>
  <Paragraphs>372</Paragraphs>
  <Slides>45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50" baseType="lpstr">
      <vt:lpstr>Arial</vt:lpstr>
      <vt:lpstr>Calibri</vt:lpstr>
      <vt:lpstr>Times New Roman</vt:lpstr>
      <vt:lpstr>Wingdings</vt:lpstr>
      <vt:lpstr>Ofis Teması</vt:lpstr>
      <vt:lpstr>2020 YILI  OCAK- ARALIK YGG SUNUMU REKTÖRLÜK SÜRECİ  21/01/2021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DEĞİŞİKLİKLERİN YÖNETİMİ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YILI  YGG SUNUMU    28.05.016</dc:title>
  <dc:creator>Banu Yuksel</dc:creator>
  <cp:lastModifiedBy>Onur Ünver</cp:lastModifiedBy>
  <cp:revision>72</cp:revision>
  <dcterms:created xsi:type="dcterms:W3CDTF">2016-08-26T15:45:58Z</dcterms:created>
  <dcterms:modified xsi:type="dcterms:W3CDTF">2021-04-28T12:56:47Z</dcterms:modified>
</cp:coreProperties>
</file>