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0" r:id="rId3"/>
    <p:sldId id="302" r:id="rId4"/>
    <p:sldId id="303" r:id="rId5"/>
    <p:sldId id="304" r:id="rId6"/>
    <p:sldId id="297" r:id="rId7"/>
    <p:sldId id="306" r:id="rId8"/>
    <p:sldId id="257" r:id="rId9"/>
    <p:sldId id="284" r:id="rId10"/>
    <p:sldId id="307" r:id="rId11"/>
    <p:sldId id="285" r:id="rId12"/>
    <p:sldId id="308" r:id="rId13"/>
    <p:sldId id="286" r:id="rId14"/>
    <p:sldId id="278" r:id="rId15"/>
    <p:sldId id="298" r:id="rId16"/>
    <p:sldId id="294" r:id="rId17"/>
    <p:sldId id="295" r:id="rId18"/>
    <p:sldId id="315" r:id="rId19"/>
    <p:sldId id="296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BE2EE-9539-4D9B-B077-CE68051A96A6}" v="2" dt="2021-01-25T13:36:26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>
      <p:cViewPr>
        <p:scale>
          <a:sx n="123" d="100"/>
          <a:sy n="123" d="100"/>
        </p:scale>
        <p:origin x="1320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6/11/relationships/changesInfo" Target="changesInfos/changesInfo1.xml"/><Relationship Id="rId27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a Cantürk DOĞRUL" userId="ebb1ef1e-8234-455c-a341-664b102485f1" providerId="ADAL" clId="{818BE2EE-9539-4D9B-B077-CE68051A96A6}"/>
    <pc:docChg chg="custSel modSld">
      <pc:chgData name="Ata Cantürk DOĞRUL" userId="ebb1ef1e-8234-455c-a341-664b102485f1" providerId="ADAL" clId="{818BE2EE-9539-4D9B-B077-CE68051A96A6}" dt="2021-01-25T13:36:39.043" v="17" actId="1076"/>
      <pc:docMkLst>
        <pc:docMk/>
      </pc:docMkLst>
      <pc:sldChg chg="addSp delSp modSp mod">
        <pc:chgData name="Ata Cantürk DOĞRUL" userId="ebb1ef1e-8234-455c-a341-664b102485f1" providerId="ADAL" clId="{818BE2EE-9539-4D9B-B077-CE68051A96A6}" dt="2021-01-25T13:35:51.435" v="8" actId="12385"/>
        <pc:sldMkLst>
          <pc:docMk/>
          <pc:sldMk cId="4220114649" sldId="302"/>
        </pc:sldMkLst>
        <pc:graphicFrameChg chg="del">
          <ac:chgData name="Ata Cantürk DOĞRUL" userId="ebb1ef1e-8234-455c-a341-664b102485f1" providerId="ADAL" clId="{818BE2EE-9539-4D9B-B077-CE68051A96A6}" dt="2021-01-25T13:35:30.125" v="0" actId="478"/>
          <ac:graphicFrameMkLst>
            <pc:docMk/>
            <pc:sldMk cId="4220114649" sldId="302"/>
            <ac:graphicFrameMk id="2" creationId="{984BE8EB-DAB0-4710-8D16-7C11EEF78ED9}"/>
          </ac:graphicFrameMkLst>
        </pc:graphicFrameChg>
        <pc:graphicFrameChg chg="add mod modGraphic">
          <ac:chgData name="Ata Cantürk DOĞRUL" userId="ebb1ef1e-8234-455c-a341-664b102485f1" providerId="ADAL" clId="{818BE2EE-9539-4D9B-B077-CE68051A96A6}" dt="2021-01-25T13:35:51.435" v="8" actId="12385"/>
          <ac:graphicFrameMkLst>
            <pc:docMk/>
            <pc:sldMk cId="4220114649" sldId="302"/>
            <ac:graphicFrameMk id="10" creationId="{D8B8661C-3787-4785-A4DF-502D2CEE9546}"/>
          </ac:graphicFrameMkLst>
        </pc:graphicFrameChg>
      </pc:sldChg>
      <pc:sldChg chg="addSp delSp modSp mod">
        <pc:chgData name="Ata Cantürk DOĞRUL" userId="ebb1ef1e-8234-455c-a341-664b102485f1" providerId="ADAL" clId="{818BE2EE-9539-4D9B-B077-CE68051A96A6}" dt="2021-01-25T13:36:39.043" v="17" actId="1076"/>
        <pc:sldMkLst>
          <pc:docMk/>
          <pc:sldMk cId="1816379389" sldId="315"/>
        </pc:sldMkLst>
        <pc:graphicFrameChg chg="add mod modGraphic">
          <ac:chgData name="Ata Cantürk DOĞRUL" userId="ebb1ef1e-8234-455c-a341-664b102485f1" providerId="ADAL" clId="{818BE2EE-9539-4D9B-B077-CE68051A96A6}" dt="2021-01-25T13:36:39.043" v="17" actId="1076"/>
          <ac:graphicFrameMkLst>
            <pc:docMk/>
            <pc:sldMk cId="1816379389" sldId="315"/>
            <ac:graphicFrameMk id="2" creationId="{9B23D7A6-E577-4215-8974-552E05CF95BB}"/>
          </ac:graphicFrameMkLst>
        </pc:graphicFrameChg>
        <pc:graphicFrameChg chg="del">
          <ac:chgData name="Ata Cantürk DOĞRUL" userId="ebb1ef1e-8234-455c-a341-664b102485f1" providerId="ADAL" clId="{818BE2EE-9539-4D9B-B077-CE68051A96A6}" dt="2021-01-25T13:36:21.387" v="9" actId="478"/>
          <ac:graphicFrameMkLst>
            <pc:docMk/>
            <pc:sldMk cId="1816379389" sldId="315"/>
            <ac:graphicFrameMk id="6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C:\Users\somut\Downloads\&#304;&#304;SBF%20MEMNUN&#304;YET%20ANKET&#304;%20ANAL&#304;ZLER&#304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Bölüm</a:t>
            </a:r>
            <a:r>
              <a:rPr lang="tr-TR" baseline="0" dirty="0"/>
              <a:t> Başkanı</a:t>
            </a:r>
            <a:endParaRPr lang="tr-T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'Bölüm Başkanı 4'!$A$50:$F$50</c:f>
              <c:strCache>
                <c:ptCount val="6"/>
                <c:pt idx="0">
                  <c:v>Bölüm Başkanına kolay erişim sağlarım. / I have convenient access to the Head of the Department. </c:v>
                </c:pt>
                <c:pt idx="1">
                  <c:v>Bölüm Başkanı talep ettiğimiz hizmetler için hızlı ve doğru çözümler üretir/yönlendirir. / The Head of the Department produces quick and accurate solutions, and guides us regarding the services we demand.</c:v>
                </c:pt>
                <c:pt idx="2">
                  <c:v>Bölüm Başkanının mevzuat bilgisi yeterlidir. / The Head of the Department has adequate knowledge of the legislation. </c:v>
                </c:pt>
                <c:pt idx="3">
                  <c:v>Bölüm Başkanının yöneticilik ve bulunduğu alana hakimiyeti güçlüdür. / The Head of the Department has a strong command of both management and his/her own field.</c:v>
                </c:pt>
                <c:pt idx="4">
                  <c:v>Bölüm Başkanı aldığı kararlarda ve yaptığı yönlendirmelerde objektiftir. / The Head of the Department is objective towards the decisions and guidance presented.</c:v>
                </c:pt>
                <c:pt idx="5">
                  <c:v>Ortalama</c:v>
                </c:pt>
              </c:strCache>
            </c:strRef>
          </c:cat>
          <c:val>
            <c:numRef>
              <c:f>'Bölüm Başkanı 4'!$A$51:$F$51</c:f>
              <c:numCache>
                <c:formatCode>0%</c:formatCode>
                <c:ptCount val="6"/>
                <c:pt idx="0">
                  <c:v>0.85</c:v>
                </c:pt>
                <c:pt idx="1">
                  <c:v>0.8</c:v>
                </c:pt>
                <c:pt idx="2">
                  <c:v>0.85</c:v>
                </c:pt>
                <c:pt idx="3">
                  <c:v>0.8</c:v>
                </c:pt>
                <c:pt idx="4">
                  <c:v>0.85</c:v>
                </c:pt>
                <c:pt idx="5">
                  <c:v>0.83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10-43EB-A8BC-6F0D28E18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226016"/>
        <c:axId val="1513653328"/>
      </c:barChart>
      <c:catAx>
        <c:axId val="147522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3653328"/>
        <c:crosses val="autoZero"/>
        <c:auto val="1"/>
        <c:lblAlgn val="ctr"/>
        <c:lblOffset val="100"/>
        <c:noMultiLvlLbl val="0"/>
      </c:catAx>
      <c:valAx>
        <c:axId val="151365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22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25.01.2021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90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25.01.2021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25.01.2021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25.01.2021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25.01.2021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25.01.2021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25.01.2021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2020 YILI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OCAK YGG SUNUMU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PSİKOLOJİ BÖLÜMÜ SÜRECİ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/>
              <a:t>28/01/2021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27784" y="256143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5196DEE3-A2DA-44D8-A88B-7115284C50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820451"/>
            <a:ext cx="8516243" cy="590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7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87231" y="119428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31451"/>
            <a:ext cx="2736304" cy="57606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871287CF-CCBE-4B9F-A91C-B38AA0732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21" y="695492"/>
            <a:ext cx="8808357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87231" y="119428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31451"/>
            <a:ext cx="2736304" cy="576064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D75A3BD2-10BA-403E-8EEC-98DFF0923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16832"/>
            <a:ext cx="8244408" cy="341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22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Grafik 7">
            <a:extLst>
              <a:ext uri="{FF2B5EF4-FFF2-40B4-BE49-F238E27FC236}">
                <a16:creationId xmlns:a16="http://schemas.microsoft.com/office/drawing/2014/main" xmlns="" id="{51F729C6-757F-45FF-8E4D-179BBC4EAA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941577"/>
              </p:ext>
            </p:extLst>
          </p:nvPr>
        </p:nvGraphicFramePr>
        <p:xfrm>
          <a:off x="2286000" y="1308735"/>
          <a:ext cx="4572000" cy="275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961E91C9-0B55-4A0A-9738-A8CB0466BD83}"/>
              </a:ext>
            </a:extLst>
          </p:cNvPr>
          <p:cNvSpPr txBox="1"/>
          <p:nvPr/>
        </p:nvSpPr>
        <p:spPr>
          <a:xfrm>
            <a:off x="1043608" y="573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graphicFrame>
        <p:nvGraphicFramePr>
          <p:cNvPr id="4" name="Tablo 9">
            <a:extLst>
              <a:ext uri="{FF2B5EF4-FFF2-40B4-BE49-F238E27FC236}">
                <a16:creationId xmlns:a16="http://schemas.microsoft.com/office/drawing/2014/main" xmlns="" id="{BF367073-CF26-4EB4-91F3-461AEF202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926033"/>
              </p:ext>
            </p:extLst>
          </p:nvPr>
        </p:nvGraphicFramePr>
        <p:xfrm>
          <a:off x="1979712" y="4448764"/>
          <a:ext cx="5845197" cy="171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197">
                  <a:extLst>
                    <a:ext uri="{9D8B030D-6E8A-4147-A177-3AD203B41FA5}">
                      <a16:colId xmlns:a16="http://schemas.microsoft.com/office/drawing/2014/main" xmlns="" val="12318061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Bölüm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Başkanına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kolay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erişim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sağlarım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tr-T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6024751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200" dirty="0"/>
                        <a:t>Bölüm Başkanı talep ettiğimiz hizmetler için hızlı ve doğru çözümler üretir/yönlendirir.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1275664"/>
                  </a:ext>
                </a:extLst>
              </a:tr>
              <a:tr h="22554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/>
                        <a:t>Bölüm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Başkanının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mevzuat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bilgisi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yeterlidir</a:t>
                      </a:r>
                      <a:r>
                        <a:rPr lang="en-US" sz="1200" dirty="0"/>
                        <a:t>. 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21450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/>
                        <a:t>Bölüm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Başkanının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yöneticilik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bulunduğu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alana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hakimiyeti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güçlüdür</a:t>
                      </a:r>
                      <a:r>
                        <a:rPr lang="en-US" sz="1200" dirty="0"/>
                        <a:t>.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5367465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200" dirty="0"/>
                        <a:t>Bölüm Başkanı aldığı kararlarda ve yaptığı yönlendirmelerde objektiftir.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127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B077A60A-D780-4325-AA0C-1C22E170A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654949"/>
            <a:ext cx="4320480" cy="2481849"/>
          </a:xfrm>
          <a:prstGeom prst="rect">
            <a:avLst/>
          </a:prstGeom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xmlns="" id="{06C48435-9B69-4A26-A7B3-2E4A3CFA2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102778"/>
              </p:ext>
            </p:extLst>
          </p:nvPr>
        </p:nvGraphicFramePr>
        <p:xfrm>
          <a:off x="539552" y="4601142"/>
          <a:ext cx="8229599" cy="1702821"/>
        </p:xfrm>
        <a:graphic>
          <a:graphicData uri="http://schemas.openxmlformats.org/drawingml/2006/table">
            <a:tbl>
              <a:tblPr/>
              <a:tblGrid>
                <a:gridCol w="730424">
                  <a:extLst>
                    <a:ext uri="{9D8B030D-6E8A-4147-A177-3AD203B41FA5}">
                      <a16:colId xmlns:a16="http://schemas.microsoft.com/office/drawing/2014/main" xmlns="" val="328652664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5389681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63351118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xmlns="" val="276978834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1272865307"/>
                    </a:ext>
                  </a:extLst>
                </a:gridCol>
                <a:gridCol w="1018455">
                  <a:extLst>
                    <a:ext uri="{9D8B030D-6E8A-4147-A177-3AD203B41FA5}">
                      <a16:colId xmlns:a16="http://schemas.microsoft.com/office/drawing/2014/main" xmlns="" val="799950351"/>
                    </a:ext>
                  </a:extLst>
                </a:gridCol>
              </a:tblGrid>
              <a:tr h="289741"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2020-0202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Spik karnesi kapatma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16.12.2020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Öğretim Üyesi Başına Düşen Endeksli Yayın 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 Koordinatörlüğü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Psikoloji Bölümü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3941905"/>
                  </a:ext>
                </a:extLst>
              </a:tr>
              <a:tr h="605541"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2020-0203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Spik karnesi kapatma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16.12.2020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Öğretim Üyesi Başına Düşen  Yayınlanmış Kitap 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 Koordinatörlüğü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Psikoloji Bölümü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0709331"/>
                  </a:ext>
                </a:extLst>
              </a:tr>
              <a:tr h="289741"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2020-0204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Spik karnesi kapatma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16.12.2020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Ortak Yayın Sayısı Artış Oranı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 Koordinatörlüğü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Psikoloji Bölümü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01" marR="3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4401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Rectangle 3">
            <a:extLst>
              <a:ext uri="{FF2B5EF4-FFF2-40B4-BE49-F238E27FC236}">
                <a16:creationId xmlns:a16="http://schemas.microsoft.com/office/drawing/2014/main" xmlns="" id="{B538811A-6A2B-4283-A725-09E2580861EE}"/>
              </a:ext>
            </a:extLst>
          </p:cNvPr>
          <p:cNvSpPr/>
          <p:nvPr/>
        </p:nvSpPr>
        <p:spPr>
          <a:xfrm>
            <a:off x="2484438" y="350100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Süreci</a:t>
            </a:r>
            <a:r>
              <a:rPr lang="en-US" b="1" dirty="0"/>
              <a:t>m</a:t>
            </a:r>
            <a:r>
              <a:rPr lang="tr-TR" b="1" dirty="0"/>
              <a:t>izle ilgili  şikayet</a:t>
            </a:r>
            <a:r>
              <a:rPr lang="en-US" b="1" dirty="0"/>
              <a:t> </a:t>
            </a:r>
            <a:r>
              <a:rPr lang="en-US" b="1" dirty="0" err="1"/>
              <a:t>gelmemiştir</a:t>
            </a:r>
            <a:r>
              <a:rPr lang="tr-TR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907704" y="25379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95BDE59C-2512-4ED2-80E4-4C234CAD0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313" y="764704"/>
            <a:ext cx="5336952" cy="2468958"/>
          </a:xfrm>
          <a:prstGeom prst="rect">
            <a:avLst/>
          </a:prstGeom>
        </p:spPr>
      </p:pic>
      <p:pic>
        <p:nvPicPr>
          <p:cNvPr id="68" name="Resim 67">
            <a:extLst>
              <a:ext uri="{FF2B5EF4-FFF2-40B4-BE49-F238E27FC236}">
                <a16:creationId xmlns:a16="http://schemas.microsoft.com/office/drawing/2014/main" xmlns="" id="{57B14DCD-B7F9-4D40-A084-8F0E076FAE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1313" y="847698"/>
            <a:ext cx="5336952" cy="5756509"/>
          </a:xfrm>
          <a:prstGeom prst="rect">
            <a:avLst/>
          </a:prstGeom>
        </p:spPr>
      </p:pic>
      <p:pic>
        <p:nvPicPr>
          <p:cNvPr id="70" name="Resim 69">
            <a:extLst>
              <a:ext uri="{FF2B5EF4-FFF2-40B4-BE49-F238E27FC236}">
                <a16:creationId xmlns:a16="http://schemas.microsoft.com/office/drawing/2014/main" xmlns="" id="{456E4147-C576-4911-A912-11660160AC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312" y="2621170"/>
            <a:ext cx="5336952" cy="2724150"/>
          </a:xfrm>
          <a:prstGeom prst="rect">
            <a:avLst/>
          </a:prstGeom>
        </p:spPr>
      </p:pic>
      <p:sp>
        <p:nvSpPr>
          <p:cNvPr id="73" name="Metin kutusu 72">
            <a:extLst>
              <a:ext uri="{FF2B5EF4-FFF2-40B4-BE49-F238E27FC236}">
                <a16:creationId xmlns:a16="http://schemas.microsoft.com/office/drawing/2014/main" xmlns="" id="{26FF71B9-2189-4AFB-90A2-0795204E9CAF}"/>
              </a:ext>
            </a:extLst>
          </p:cNvPr>
          <p:cNvSpPr txBox="1"/>
          <p:nvPr/>
        </p:nvSpPr>
        <p:spPr>
          <a:xfrm>
            <a:off x="6948264" y="811104"/>
            <a:ext cx="20191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KYS İÇ DENETİM </a:t>
            </a:r>
            <a:b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BAŞARI PUANI</a:t>
            </a:r>
            <a:r>
              <a:rPr lang="tr-TR" dirty="0"/>
              <a:t> </a:t>
            </a:r>
            <a:r>
              <a:rPr lang="tr-T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95%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67" name="Tablo 66">
            <a:extLst>
              <a:ext uri="{FF2B5EF4-FFF2-40B4-BE49-F238E27FC236}">
                <a16:creationId xmlns:a16="http://schemas.microsoft.com/office/drawing/2014/main" xmlns="" id="{1DEABD0F-21B3-493F-B29F-E139919ED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10007"/>
              </p:ext>
            </p:extLst>
          </p:nvPr>
        </p:nvGraphicFramePr>
        <p:xfrm>
          <a:off x="251520" y="2276872"/>
          <a:ext cx="8496944" cy="3584267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66612505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471186808"/>
                    </a:ext>
                  </a:extLst>
                </a:gridCol>
              </a:tblGrid>
              <a:tr h="383867">
                <a:tc>
                  <a:txBody>
                    <a:bodyPr/>
                    <a:lstStyle/>
                    <a:p>
                      <a:r>
                        <a:rPr lang="tr-TR" noProof="0" dirty="0" smtClean="0">
                          <a:solidFill>
                            <a:schemeClr val="tx1"/>
                          </a:solidFill>
                        </a:rPr>
                        <a:t>KAYNAK İHTİYACI</a:t>
                      </a:r>
                      <a:endParaRPr lang="tr-TR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>
                          <a:solidFill>
                            <a:schemeClr val="tx1"/>
                          </a:solidFill>
                        </a:rPr>
                        <a:t>SEBEBİ</a:t>
                      </a:r>
                      <a:endParaRPr lang="tr-TR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1561681"/>
                  </a:ext>
                </a:extLst>
              </a:tr>
              <a:tr h="917796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Öğretim elemanı sayısının arttırılması</a:t>
                      </a:r>
                      <a:endParaRPr lang="tr-T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noProof="0" dirty="0" smtClean="0"/>
                        <a:t>Yeni kurulan bir bölüm olmamız nedeniyle öğretim elemanı sayısının yetersiz olması, mevcut akademisyenlerin ders yükünün artacak olması, idari iş yoğunluğunun olması</a:t>
                      </a:r>
                      <a:endParaRPr lang="tr-T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8075974"/>
                  </a:ext>
                </a:extLst>
              </a:tr>
              <a:tr h="1126099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Psikoloji laboratuvarının oluşturulması </a:t>
                      </a:r>
                      <a:endParaRPr lang="tr-TR" noProof="0" dirty="0"/>
                    </a:p>
                    <a:p>
                      <a:endParaRPr lang="tr-T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Öğretim</a:t>
                      </a:r>
                      <a:r>
                        <a:rPr lang="tr-TR" baseline="0" noProof="0" dirty="0" smtClean="0"/>
                        <a:t> üyeleri tarafından yürütülen ve lisans ile yüksek lisans öğrencilerinin de dahil edileceği çalışmalarda veri toplama süreçlerinde kullanılacak ve psikoloji çalışmaları için gerekli ekipmanların bulunduğu bir alana ihtiyaç duyulması </a:t>
                      </a:r>
                      <a:endParaRPr lang="tr-T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71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2896" y="947507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xmlns="" id="{9B23D7A6-E577-4215-8974-552E05CF9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102453"/>
              </p:ext>
            </p:extLst>
          </p:nvPr>
        </p:nvGraphicFramePr>
        <p:xfrm>
          <a:off x="828157" y="2276872"/>
          <a:ext cx="7848872" cy="31104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xmlns="" val="3880929504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xmlns="" val="1775526863"/>
                    </a:ext>
                  </a:extLst>
                </a:gridCol>
              </a:tblGrid>
              <a:tr h="466243">
                <a:tc>
                  <a:txBody>
                    <a:bodyPr/>
                    <a:lstStyle/>
                    <a:p>
                      <a:r>
                        <a:rPr lang="tr-TR" dirty="0"/>
                        <a:t>SÜREÇ DEĞİŞİKLİĞİ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SEBEBİ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2626083"/>
                  </a:ext>
                </a:extLst>
              </a:tr>
              <a:tr h="1149640">
                <a:tc>
                  <a:txBody>
                    <a:bodyPr/>
                    <a:lstStyle/>
                    <a:p>
                      <a:r>
                        <a:rPr lang="tr-TR" baseline="0" dirty="0"/>
                        <a:t>Akademik kadroya yeni öğretim üyeleri eklendi.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İş </a:t>
                      </a:r>
                      <a:r>
                        <a:rPr lang="tr-TR" baseline="0" dirty="0"/>
                        <a:t>yükünün dengeli dağıtılması yoluyla işleyişin ve akademik üretimin arttırılması.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2212733"/>
                  </a:ext>
                </a:extLst>
              </a:tr>
              <a:tr h="1494533">
                <a:tc>
                  <a:txBody>
                    <a:bodyPr/>
                    <a:lstStyle/>
                    <a:p>
                      <a:r>
                        <a:rPr lang="tr-TR" dirty="0"/>
                        <a:t>Kalite komisyonu kuruldu.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Kalite süreçlerine yeni dahil olan bölümümüzün kalite süreçlerinin daha etkili takip edilebilmesi ve süreçlere adaptasyonun artması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4449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379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251520" y="3212976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1. Kalite süreçlerinin içselleştirilmesi için var olan uygulamalarla kalite beklentilerindeki örtüşme birim elemanlarına aktarılabilir. </a:t>
            </a:r>
            <a:endParaRPr lang="tr-TR" dirty="0"/>
          </a:p>
          <a:p>
            <a:r>
              <a:rPr lang="tr-TR" dirty="0"/>
              <a:t>2. </a:t>
            </a:r>
            <a:r>
              <a:rPr lang="tr-TR" dirty="0"/>
              <a:t>Kalite sürecinin takibi için görevlendirilmiş olan kalite komisyonu üyelerine ek olarak, </a:t>
            </a:r>
            <a:r>
              <a:rPr lang="tr-TR" dirty="0" smtClean="0"/>
              <a:t>tüm </a:t>
            </a:r>
            <a:r>
              <a:rPr lang="tr-TR" dirty="0"/>
              <a:t>birim elemanlarının sureci benimsemesi için düzenli aralıklarla birimlerde toplantılar yapılabilir.</a:t>
            </a:r>
          </a:p>
          <a:p>
            <a:r>
              <a:rPr lang="tr-TR" dirty="0"/>
              <a:t>3. Kurum içi ortak çalışma sayısını artırmak için öğretim elemanlarının akademik ilgi alanlarını paylaştıkları bir platform oluşturulabilir. </a:t>
            </a:r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8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B68928E-3336-499E-84F1-4BE66957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790" y="2143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46BCE18E-237F-4557-9609-3770FEF5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xmlns="" id="{BD0E3ABD-436F-477D-A21A-5750726FD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xmlns="" id="{AD246246-45E8-4CF3-A51D-534110E80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877477"/>
              </p:ext>
            </p:extLst>
          </p:nvPr>
        </p:nvGraphicFramePr>
        <p:xfrm>
          <a:off x="179512" y="1279528"/>
          <a:ext cx="8784976" cy="530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923">
                  <a:extLst>
                    <a:ext uri="{9D8B030D-6E8A-4147-A177-3AD203B41FA5}">
                      <a16:colId xmlns:a16="http://schemas.microsoft.com/office/drawing/2014/main" xmlns="" val="3737940062"/>
                    </a:ext>
                  </a:extLst>
                </a:gridCol>
                <a:gridCol w="2067053">
                  <a:extLst>
                    <a:ext uri="{9D8B030D-6E8A-4147-A177-3AD203B41FA5}">
                      <a16:colId xmlns:a16="http://schemas.microsoft.com/office/drawing/2014/main" xmlns="" val="4070027586"/>
                    </a:ext>
                  </a:extLst>
                </a:gridCol>
              </a:tblGrid>
              <a:tr h="550023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Güçlü</a:t>
                      </a:r>
                      <a:r>
                        <a:rPr lang="tr-TR" sz="2400" baseline="0" dirty="0"/>
                        <a:t> Yönler</a:t>
                      </a:r>
                      <a:endParaRPr lang="tr-TR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Durumu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2404272"/>
                  </a:ext>
                </a:extLst>
              </a:tr>
              <a:tr h="43824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 Eğitim dilinin %100 İngilizce olması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ym typeface="Wingdings" panose="05000000000000000000" pitchFamily="2" charset="2"/>
                        </a:rPr>
                        <a:t> (Hala güçlü yön)</a:t>
                      </a:r>
                      <a:endParaRPr lang="tr-TR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1419949"/>
                  </a:ext>
                </a:extLst>
              </a:tr>
              <a:tr h="71926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G2- Müfredatın uluslararası standartlara ve güncel ihtiyaçlara uygun olması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ym typeface="Wingdings" panose="05000000000000000000" pitchFamily="2" charset="2"/>
                        </a:rPr>
                        <a:t>(Hala güçlü yön)</a:t>
                      </a:r>
                      <a:endParaRPr lang="tr-TR" sz="1800" dirty="0"/>
                    </a:p>
                    <a:p>
                      <a:pPr algn="ctr"/>
                      <a:endParaRPr lang="tr-TR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3375063"/>
                  </a:ext>
                </a:extLst>
              </a:tr>
              <a:tr h="71926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G3- Akademik kadronun genç, dinamik ve deneyimli kişilerden oluşması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ym typeface="Wingdings" panose="05000000000000000000" pitchFamily="2" charset="2"/>
                        </a:rPr>
                        <a:t>(Hala güçlü yön)</a:t>
                      </a:r>
                      <a:endParaRPr lang="tr-TR" sz="1800" dirty="0"/>
                    </a:p>
                    <a:p>
                      <a:pPr algn="ctr"/>
                      <a:endParaRPr lang="tr-TR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5186536"/>
                  </a:ext>
                </a:extLst>
              </a:tr>
              <a:tr h="71926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G4- Öğrenci - akademisyen ilişkisinin ve iletişiminin güçlü olması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ym typeface="Wingdings" panose="05000000000000000000" pitchFamily="2" charset="2"/>
                        </a:rPr>
                        <a:t>(Hala güçlü yön)</a:t>
                      </a:r>
                      <a:endParaRPr lang="tr-TR" sz="1800" dirty="0"/>
                    </a:p>
                    <a:p>
                      <a:pPr algn="ctr"/>
                      <a:endParaRPr lang="tr-TR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9179609"/>
                  </a:ext>
                </a:extLst>
              </a:tr>
              <a:tr h="71926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G5- Klinik Tezli yüksek lisans programının olması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ym typeface="Wingdings" panose="05000000000000000000" pitchFamily="2" charset="2"/>
                        </a:rPr>
                        <a:t>(Hala güçlü yön)</a:t>
                      </a:r>
                      <a:endParaRPr lang="tr-TR" sz="1800" dirty="0"/>
                    </a:p>
                    <a:p>
                      <a:pPr algn="ctr"/>
                      <a:endParaRPr lang="tr-TR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6752588"/>
                  </a:ext>
                </a:extLst>
              </a:tr>
              <a:tr h="71926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G6- Terapi Tıp Merkezi ile protokol çerçevesinde işbirliğinin bulunması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ym typeface="Wingdings" panose="05000000000000000000" pitchFamily="2" charset="2"/>
                        </a:rPr>
                        <a:t> (Hala güçlü yön)</a:t>
                      </a:r>
                      <a:endParaRPr lang="tr-TR" sz="1800" dirty="0"/>
                    </a:p>
                    <a:p>
                      <a:pPr algn="ctr"/>
                      <a:endParaRPr lang="tr-TR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3075948"/>
                  </a:ext>
                </a:extLst>
              </a:tr>
              <a:tr h="71926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G7- Bölüm öğretim elemanlarının farklı üniversiteler ile işbirliği içerisinde akademik çalışmalar yürütüyor olması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ym typeface="Wingdings" panose="05000000000000000000" pitchFamily="2" charset="2"/>
                        </a:rPr>
                        <a:t>(Hala güçlü yön)</a:t>
                      </a:r>
                      <a:endParaRPr lang="tr-TR" sz="1800" dirty="0"/>
                    </a:p>
                    <a:p>
                      <a:pPr algn="ctr"/>
                      <a:endParaRPr lang="tr-TR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3178175"/>
                  </a:ext>
                </a:extLst>
              </a:tr>
            </a:tbl>
          </a:graphicData>
        </a:graphic>
      </p:graphicFrame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9346F8BD-6B49-4B47-A117-DAD02866C9B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1610" y="298549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3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95947" y="33191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10" name="Tablo 11">
            <a:extLst>
              <a:ext uri="{FF2B5EF4-FFF2-40B4-BE49-F238E27FC236}">
                <a16:creationId xmlns:a16="http://schemas.microsoft.com/office/drawing/2014/main" xmlns="" id="{D8B8661C-3787-4785-A4DF-502D2CEE9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303201"/>
              </p:ext>
            </p:extLst>
          </p:nvPr>
        </p:nvGraphicFramePr>
        <p:xfrm>
          <a:off x="467544" y="1397000"/>
          <a:ext cx="8041232" cy="48403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3298006947"/>
                    </a:ext>
                  </a:extLst>
                </a:gridCol>
                <a:gridCol w="2208584">
                  <a:extLst>
                    <a:ext uri="{9D8B030D-6E8A-4147-A177-3AD203B41FA5}">
                      <a16:colId xmlns:a16="http://schemas.microsoft.com/office/drawing/2014/main" xmlns="" val="3611073222"/>
                    </a:ext>
                  </a:extLst>
                </a:gridCol>
              </a:tblGrid>
              <a:tr h="4982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Zayıf</a:t>
                      </a:r>
                      <a:r>
                        <a:rPr lang="tr-TR" sz="2400" baseline="0" dirty="0"/>
                        <a:t> Yönler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6130602"/>
                  </a:ext>
                </a:extLst>
              </a:tr>
              <a:tr h="6082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Z1-Araştırma ve proje sayısının istenilen düzeyde olmaması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ym typeface="Wingdings" panose="05000000000000000000" pitchFamily="2" charset="2"/>
                        </a:rPr>
                        <a:t>(Hala zayıf</a:t>
                      </a:r>
                      <a:r>
                        <a:rPr lang="tr-TR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dirty="0">
                          <a:sym typeface="Wingdings" panose="05000000000000000000" pitchFamily="2" charset="2"/>
                        </a:rPr>
                        <a:t>yön)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5356810"/>
                  </a:ext>
                </a:extLst>
              </a:tr>
              <a:tr h="40410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Z-2 Bilimsel etkinliklerin yetersiz olması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ym typeface="Wingdings" panose="05000000000000000000" pitchFamily="2" charset="2"/>
                        </a:rPr>
                        <a:t>(Hala zayıf</a:t>
                      </a:r>
                      <a:r>
                        <a:rPr lang="tr-TR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dirty="0">
                          <a:sym typeface="Wingdings" panose="05000000000000000000" pitchFamily="2" charset="2"/>
                        </a:rPr>
                        <a:t>yön)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4721145"/>
                  </a:ext>
                </a:extLst>
              </a:tr>
              <a:tr h="6082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Z-3 Türk Psikologlar Derneği (TPD) akreditasyonunun bulunmaması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ym typeface="Wingdings" panose="05000000000000000000" pitchFamily="2" charset="2"/>
                        </a:rPr>
                        <a:t>(Hala zayıf</a:t>
                      </a:r>
                      <a:r>
                        <a:rPr lang="tr-TR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dirty="0">
                          <a:sym typeface="Wingdings" panose="05000000000000000000" pitchFamily="2" charset="2"/>
                        </a:rPr>
                        <a:t>yön)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6974765"/>
                  </a:ext>
                </a:extLst>
              </a:tr>
              <a:tr h="120609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Z-4 Psikolojinin farklı alt alanlarında uzmanlaşmış ve bu alt alanları  temsil edecek öğretim eleman sayısının yetersiz olması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ym typeface="Wingdings" panose="05000000000000000000" pitchFamily="2" charset="2"/>
                        </a:rPr>
                        <a:t>(Hala zayıf</a:t>
                      </a:r>
                      <a:r>
                        <a:rPr lang="tr-TR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dirty="0">
                          <a:sym typeface="Wingdings" panose="05000000000000000000" pitchFamily="2" charset="2"/>
                        </a:rPr>
                        <a:t>yön)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0291121"/>
                  </a:ext>
                </a:extLst>
              </a:tr>
              <a:tr h="9071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Z-5 Araştırmalarda kullanılmak üzere tasarlanmış bir psikoloji laboratuvarının olmaması  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ym typeface="Wingdings" panose="05000000000000000000" pitchFamily="2" charset="2"/>
                        </a:rPr>
                        <a:t>(Hala zayıf</a:t>
                      </a:r>
                      <a:r>
                        <a:rPr lang="tr-TR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dirty="0">
                          <a:sym typeface="Wingdings" panose="05000000000000000000" pitchFamily="2" charset="2"/>
                        </a:rPr>
                        <a:t>yön)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8614607"/>
                  </a:ext>
                </a:extLst>
              </a:tr>
              <a:tr h="6082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Z-6 İdari iş yoğunluğunun akademik işleri yavaşlatması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ym typeface="Wingdings" panose="05000000000000000000" pitchFamily="2" charset="2"/>
                        </a:rPr>
                        <a:t>(Hala zayıf</a:t>
                      </a:r>
                      <a:r>
                        <a:rPr lang="tr-TR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dirty="0">
                          <a:sym typeface="Wingdings" panose="05000000000000000000" pitchFamily="2" charset="2"/>
                        </a:rPr>
                        <a:t>yön)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234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11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BCC0549-5565-4E72-9261-5C741FF0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909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br>
              <a:rPr lang="tr-T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4A617B7D-F67E-4D56-8940-654C5F78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7" name="Tablo 2">
            <a:extLst>
              <a:ext uri="{FF2B5EF4-FFF2-40B4-BE49-F238E27FC236}">
                <a16:creationId xmlns:a16="http://schemas.microsoft.com/office/drawing/2014/main" xmlns="" id="{C947447B-F2F8-4BFE-9D60-8CBAAA0AE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15738"/>
              </p:ext>
            </p:extLst>
          </p:nvPr>
        </p:nvGraphicFramePr>
        <p:xfrm>
          <a:off x="539552" y="1396999"/>
          <a:ext cx="8136904" cy="509446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1155410426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900169214"/>
                    </a:ext>
                  </a:extLst>
                </a:gridCol>
              </a:tblGrid>
              <a:tr h="71191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Fırsatlar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Durumu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2104866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F1- Akdeniz bölgesinde psikoloji bölümü sayısının az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fırsat)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0199990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F2- Akdeniz bölgesinde İngilizce eğitim veren tek psikoloji bölümü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735099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F3- İngilizceyi etkin kullanabilen mezunların yurtdışında lisansüstü eğitim ve çalışma imkanı elde etme avantajı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3591749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F4- Ülkemizde psikoloji bölümlerine olan talebin yüksek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2141705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F5- Bölümü motivasyonu yüksek öğrencilerin tercih ediyor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9505301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F6- Akdeniz Üniversitesi Psikoloji Bölümü ile işbirliği potansiyeli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(Hala fırsat)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812060"/>
                  </a:ext>
                </a:extLst>
              </a:tr>
            </a:tbl>
          </a:graphicData>
        </a:graphic>
      </p:graphicFrame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00A46BE9-347C-41D2-993D-367D6F43C54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586363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9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99BA662-3AF8-4F80-8F40-D19B691D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3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br>
              <a:rPr lang="tr-T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AA791531-C50D-4B08-8748-CC1E0303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5" name="Tablo 2">
            <a:extLst>
              <a:ext uri="{FF2B5EF4-FFF2-40B4-BE49-F238E27FC236}">
                <a16:creationId xmlns:a16="http://schemas.microsoft.com/office/drawing/2014/main" xmlns="" id="{5CCF6A4F-E1B3-4F99-BA9B-E7959F5D5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39936"/>
              </p:ext>
            </p:extLst>
          </p:nvPr>
        </p:nvGraphicFramePr>
        <p:xfrm>
          <a:off x="611560" y="1261882"/>
          <a:ext cx="8136904" cy="509446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1155410426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900169214"/>
                    </a:ext>
                  </a:extLst>
                </a:gridCol>
              </a:tblGrid>
              <a:tr h="71191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Tehditler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Durumu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2104866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T1- Üniversiteye giriş sınav sıralamasının geniş bir aralıkta olması nedeniyle öğrenci düzey farklılıkları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+mj-lt"/>
                          <a:sym typeface="Wingdings" panose="05000000000000000000" pitchFamily="2" charset="2"/>
                        </a:rPr>
                        <a:t>(Hala tehdit)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0199990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T2- Psikoloji bölüm sayısının her geçen yıl artması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(Hala tehdit)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735099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T3- Artan mezun sayısına bağlı azalan istihdam oranları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(Hala tehdit)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3591749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T4- %100 İngilizce eğitime olan tereddütler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(Hala tehdit)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2141705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T5- Öğrencilerin İngilizce dil becerilerinin düşük olması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+mj-lt"/>
                          <a:sym typeface="Wingdings" panose="05000000000000000000" pitchFamily="2" charset="2"/>
                        </a:rPr>
                        <a:t>(Hala tehdit)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9505301"/>
                  </a:ext>
                </a:extLst>
              </a:tr>
              <a:tr h="7119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T6- Covid19 küresel salgını nedeniyle 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yüzyüze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eğitimin yapılamaması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(Hala tehdit)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812060"/>
                  </a:ext>
                </a:extLst>
              </a:tr>
            </a:tbl>
          </a:graphicData>
        </a:graphic>
      </p:graphicFrame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B9831558-CB20-46CC-8E9C-D8C3C913B0B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398483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27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63688" y="22551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xmlns="" id="{CD4645BC-8EC1-4AA3-9438-BA200C40D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42542"/>
              </p:ext>
            </p:extLst>
          </p:nvPr>
        </p:nvGraphicFramePr>
        <p:xfrm>
          <a:off x="439455" y="1247100"/>
          <a:ext cx="8269591" cy="5610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2473">
                  <a:extLst>
                    <a:ext uri="{9D8B030D-6E8A-4147-A177-3AD203B41FA5}">
                      <a16:colId xmlns:a16="http://schemas.microsoft.com/office/drawing/2014/main" xmlns="" val="3223195296"/>
                    </a:ext>
                  </a:extLst>
                </a:gridCol>
                <a:gridCol w="1848452">
                  <a:extLst>
                    <a:ext uri="{9D8B030D-6E8A-4147-A177-3AD203B41FA5}">
                      <a16:colId xmlns:a16="http://schemas.microsoft.com/office/drawing/2014/main" xmlns="" val="1149965058"/>
                    </a:ext>
                  </a:extLst>
                </a:gridCol>
                <a:gridCol w="2030497">
                  <a:extLst>
                    <a:ext uri="{9D8B030D-6E8A-4147-A177-3AD203B41FA5}">
                      <a16:colId xmlns:a16="http://schemas.microsoft.com/office/drawing/2014/main" xmlns="" val="3519836802"/>
                    </a:ext>
                  </a:extLst>
                </a:gridCol>
                <a:gridCol w="2458169">
                  <a:extLst>
                    <a:ext uri="{9D8B030D-6E8A-4147-A177-3AD203B41FA5}">
                      <a16:colId xmlns:a16="http://schemas.microsoft.com/office/drawing/2014/main" xmlns="" val="2867807511"/>
                    </a:ext>
                  </a:extLst>
                </a:gridCol>
              </a:tblGrid>
              <a:tr h="6291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Bağlı olunan üst kurum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 sağlanması, akademik başarı.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Takibi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sağlanmaktadır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2512858"/>
                  </a:ext>
                </a:extLst>
              </a:tr>
              <a:tr h="6291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Üniversitedeki tüm akademik ve idari süreçlerde bağlı bulunan en üst birim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kalitesinden ödün verilmemesi, araştırmaların nitelikli yayınlara dönüştürülmesi, tüm konularda Rektörlükle koordineli çalışılması. 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</a:rPr>
                        <a:t>Tüm talepler zamanında karşılanmaktadır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9308102"/>
                  </a:ext>
                </a:extLst>
              </a:tr>
              <a:tr h="547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Dekanlık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İktisadi, İdari ve Sosyal Bilimler Fakültesinde akademik ve idari süreçlerde ilgili en üst birim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işlerde koordineli ve etkin çalışma, öğretim kalitesinin arttırılması, nitelikli yayınlar yapılması.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talepler zamanında karşılanmaktadır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994809"/>
                  </a:ext>
                </a:extLst>
              </a:tr>
              <a:tr h="4127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 öğretim elemanlari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 meydana getiren temel unsurlar olmaları.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ve araştırma faaliyetlerinin sağlıklı yürütülmesi konusunda işleyişin sağlanması.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</a:rPr>
                        <a:t>Tüm talepler zamanında karşılanmaktadır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3450256"/>
                  </a:ext>
                </a:extLst>
              </a:tr>
              <a:tr h="547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Fakülteldeki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Diğer Bölümler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ve idari konularda işbirliği.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Fakülteye ilişkin konularda iş birliği, akademik işbirliği, bölüm içi prosedürlerin diğer bölümlerle paylaşılması.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talepler zamanında karşılanmaktadır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4650459"/>
                  </a:ext>
                </a:extLst>
              </a:tr>
              <a:tr h="547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Fakülteler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Üniversiteyi meydana getiren diğer akademik birimler olması nedeniyle doğal işbirliği gereksinimi.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akademik iş birliği.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</a:rPr>
                        <a:t>Tüm talepler zamanında karşılanmaktadır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1442985"/>
                  </a:ext>
                </a:extLst>
              </a:tr>
              <a:tr h="4127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Psikoloji Bölümleri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 eğitimi konusunda işbirliği ve standart oluşturma konusunda işbirliği gereksinimi.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iş birliği.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</a:rPr>
                        <a:t>İş birliğimiz devam etmektedir.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3967788"/>
                  </a:ext>
                </a:extLst>
              </a:tr>
              <a:tr h="547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Üniversiteler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Farklı üniversitelerde farklı disiplinlerde çalışan akademisyenlerle çok disiplinli akademik işbirliği gereksinimi.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iş birliği.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>
                          <a:effectLst/>
                        </a:rPr>
                        <a:t>İş birliğimiz devam etmektedir.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7556675"/>
                  </a:ext>
                </a:extLst>
              </a:tr>
              <a:tr h="4627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İşleri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Bölümde kayıtlı öğrencilerin kayıt ve takip işlerinde yetkili idari birim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Öğrencilerle ilgili tüm idari işler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>
                          <a:effectLst/>
                        </a:rPr>
                        <a:t>İş birliğimiz devam etmektedir.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1378089"/>
                  </a:ext>
                </a:extLst>
              </a:tr>
              <a:tr h="547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Kariyer Merkezi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 kariyer planlaması konusunda düzenlenecek etkinliklerden sorumlu idari birim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ve mezunların kariyer planlamasında iş birliği.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>
                          <a:effectLst/>
                        </a:rPr>
                        <a:t>İş birliğimiz devam etmektedir.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1991578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xmlns="" id="{9401C32C-E2C4-4888-A705-855E19247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00243"/>
              </p:ext>
            </p:extLst>
          </p:nvPr>
        </p:nvGraphicFramePr>
        <p:xfrm>
          <a:off x="477888" y="836712"/>
          <a:ext cx="8208912" cy="504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3818994599"/>
                    </a:ext>
                  </a:extLst>
                </a:gridCol>
                <a:gridCol w="1861864">
                  <a:extLst>
                    <a:ext uri="{9D8B030D-6E8A-4147-A177-3AD203B41FA5}">
                      <a16:colId xmlns:a16="http://schemas.microsoft.com/office/drawing/2014/main" xmlns="" val="3861854986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xmlns="" val="53549704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1326409082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r>
                        <a:rPr lang="tr-TR" dirty="0"/>
                        <a:t>Paydaş Adı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Paydaş Nedeni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Paydaş Beklentisi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Karşılanma Durumu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229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20255" y="190381"/>
            <a:ext cx="5866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023514"/>
              </p:ext>
            </p:extLst>
          </p:nvPr>
        </p:nvGraphicFramePr>
        <p:xfrm>
          <a:off x="393507" y="1242169"/>
          <a:ext cx="8208912" cy="4836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8293">
                  <a:extLst>
                    <a:ext uri="{9D8B030D-6E8A-4147-A177-3AD203B41FA5}">
                      <a16:colId xmlns:a16="http://schemas.microsoft.com/office/drawing/2014/main" xmlns="" val="3223195296"/>
                    </a:ext>
                  </a:extLst>
                </a:gridCol>
                <a:gridCol w="1834889">
                  <a:extLst>
                    <a:ext uri="{9D8B030D-6E8A-4147-A177-3AD203B41FA5}">
                      <a16:colId xmlns:a16="http://schemas.microsoft.com/office/drawing/2014/main" xmlns="" val="1149965058"/>
                    </a:ext>
                  </a:extLst>
                </a:gridCol>
                <a:gridCol w="2015598">
                  <a:extLst>
                    <a:ext uri="{9D8B030D-6E8A-4147-A177-3AD203B41FA5}">
                      <a16:colId xmlns:a16="http://schemas.microsoft.com/office/drawing/2014/main" xmlns="" val="3519836802"/>
                    </a:ext>
                  </a:extLst>
                </a:gridCol>
                <a:gridCol w="2440132">
                  <a:extLst>
                    <a:ext uri="{9D8B030D-6E8A-4147-A177-3AD203B41FA5}">
                      <a16:colId xmlns:a16="http://schemas.microsoft.com/office/drawing/2014/main" xmlns="" val="2867807511"/>
                    </a:ext>
                  </a:extLst>
                </a:gridCol>
              </a:tblGrid>
              <a:tr h="7113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Öğrenci Ofisi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 tercih eden uluslararası öğrencilerin işlemlerini yürüten idari birim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öğrencilerin uyum ve diğer süreçlerinde iş birliği.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Tüm talepler zamanında karşılanmaktadır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2512858"/>
                  </a:ext>
                </a:extLst>
              </a:tr>
              <a:tr h="4979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 Ofisi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 Erasmus anlaşmaları doğrultusunda bölüme gelen ve giden öğrencilerin işlemleri yürüten idari birim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 anlaşmaları ile ortak partner sayısının arttırılması.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talepler zamanında karşılanmaktadır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994809"/>
                  </a:ext>
                </a:extLst>
              </a:tr>
              <a:tr h="4583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Bölümün öncelikli görevinin yüksek öğretim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Çağdaş ve evrensel öğretim teknikleri ile alana dair bilgi birikiminin etkili öğretimi.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talepler zamanında karşılanmaktadır</a:t>
                      </a: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3450256"/>
                  </a:ext>
                </a:extLst>
              </a:tr>
              <a:tr h="3700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Aday Öğrenciler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Potansiyel müşteri olmaları.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Alana dair bilgilendirme ve mesleki tanıtım etkinlikleri.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İş birliğimiz devam emektedir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4650459"/>
                  </a:ext>
                </a:extLst>
              </a:tr>
              <a:tr h="3700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 Psikologlar Derneği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 bölümlerinin akredite edilmesi konusunda yetkili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 eğitiminin uluslararası standartlarda olması için bölüm niteliğinin arttırılması.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Takibi</a:t>
                      </a:r>
                      <a:r>
                        <a:rPr lang="tr-T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sağlanmaktadır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1442985"/>
                  </a:ext>
                </a:extLst>
              </a:tr>
              <a:tr h="409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TUBİTAK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elemanlarının yürütecekleri araştırma ve akademik faaliyetlerde destek programları sunması.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İlgili destek programlarına başvuru ve değerlendirme süreçlerinde öğretim üyelerinin hakemlik yapmaları.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Tüm talepler zamanında karşılanmaktadır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3967788"/>
                  </a:ext>
                </a:extLst>
              </a:tr>
              <a:tr h="4672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Hakemli Dergiler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çalışmaların yayınlandığı dergiler olması.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Yayınların seçiminde hakemlik yapılması.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Takibi</a:t>
                      </a:r>
                      <a:r>
                        <a:rPr lang="tr-T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sağlanmaktadır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7556675"/>
                  </a:ext>
                </a:extLst>
              </a:tr>
              <a:tr h="5232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Veliler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Öğrencilerle ilişkileri sebebiyle.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Öğrencilere gereken imkanların sunulduğunu ve iy bir eğitim verildiğini görmek.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İş birliğimiz devam etmektedir.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1378089"/>
                  </a:ext>
                </a:extLst>
              </a:tr>
              <a:tr h="5930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YÖKAK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Üniversitelerin kalite standartları denetimi nedeniyle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Birimlerin kalite standartlarında işliyor olduğunu görmek.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Verimli çalışma ortamı sağlanıp tecrübe kazandırılmaktadır.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6" marR="8796" marT="8796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1991578"/>
                  </a:ext>
                </a:extLst>
              </a:tr>
            </a:tbl>
          </a:graphicData>
        </a:graphic>
      </p:graphicFrame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02232"/>
              </p:ext>
            </p:extLst>
          </p:nvPr>
        </p:nvGraphicFramePr>
        <p:xfrm>
          <a:off x="395536" y="908720"/>
          <a:ext cx="82089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381899459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386185498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53549704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132640908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tr-TR" dirty="0"/>
                        <a:t>Paydaş Adı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Paydaş Nedeni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Paydaş Beklentisi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Karşılanma Durumu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229017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22219"/>
              </p:ext>
            </p:extLst>
          </p:nvPr>
        </p:nvGraphicFramePr>
        <p:xfrm>
          <a:off x="401404" y="6090211"/>
          <a:ext cx="820891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195599768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85953953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106330738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1694479681"/>
                    </a:ext>
                  </a:extLst>
                </a:gridCol>
              </a:tblGrid>
              <a:tr h="4814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İSO Bağımsız Dış Denetçi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standartları denetimi nedeniyle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Birimlerin kalite İSO standartlarına uygun  olduğunu görmek.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Tüm talepler zamanında karşılanmaktadır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947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92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23728" y="276617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2B2F7068-92A2-4EDC-8619-E70400C40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764704"/>
            <a:ext cx="8458200" cy="606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27784" y="256143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2A2F11A8-3542-4572-895B-89C2CCF6B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18" y="809341"/>
            <a:ext cx="8606968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1200</Words>
  <Application>Microsoft Macintosh PowerPoint</Application>
  <PresentationFormat>On-screen Show (4:3)</PresentationFormat>
  <Paragraphs>225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Tahoma</vt:lpstr>
      <vt:lpstr>Times New Roman</vt:lpstr>
      <vt:lpstr>Wingdings</vt:lpstr>
      <vt:lpstr>Arial</vt:lpstr>
      <vt:lpstr>Ofis Teması</vt:lpstr>
      <vt:lpstr>2020 YILI  OCAK YGG SUNUMU  PSİKOLOJİ BÖLÜMÜ SÜRECİ  28/01/2021</vt:lpstr>
      <vt:lpstr>SWOT ANALİZİ</vt:lpstr>
      <vt:lpstr>PowerPoint Presentation</vt:lpstr>
      <vt:lpstr>SWOT ANALİZİ </vt:lpstr>
      <vt:lpstr>SWOT ANALİZİ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Sila Demir</cp:lastModifiedBy>
  <cp:revision>49</cp:revision>
  <dcterms:created xsi:type="dcterms:W3CDTF">2016-08-26T15:45:58Z</dcterms:created>
  <dcterms:modified xsi:type="dcterms:W3CDTF">2021-01-25T20:20:22Z</dcterms:modified>
</cp:coreProperties>
</file>