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8" r:id="rId3"/>
    <p:sldId id="300" r:id="rId4"/>
    <p:sldId id="297" r:id="rId5"/>
    <p:sldId id="319" r:id="rId6"/>
    <p:sldId id="257" r:id="rId7"/>
    <p:sldId id="304" r:id="rId8"/>
    <p:sldId id="284" r:id="rId9"/>
    <p:sldId id="322" r:id="rId10"/>
    <p:sldId id="307" r:id="rId11"/>
    <p:sldId id="323" r:id="rId12"/>
    <p:sldId id="286" r:id="rId13"/>
    <p:sldId id="320" r:id="rId14"/>
    <p:sldId id="301" r:id="rId15"/>
    <p:sldId id="303" r:id="rId16"/>
    <p:sldId id="324" r:id="rId17"/>
    <p:sldId id="321" r:id="rId18"/>
    <p:sldId id="278" r:id="rId19"/>
    <p:sldId id="298" r:id="rId20"/>
    <p:sldId id="294" r:id="rId21"/>
    <p:sldId id="314" r:id="rId22"/>
    <p:sldId id="316" r:id="rId23"/>
    <p:sldId id="317" r:id="rId24"/>
    <p:sldId id="295" r:id="rId25"/>
    <p:sldId id="30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p:scale>
          <a:sx n="75" d="100"/>
          <a:sy n="75" d="100"/>
        </p:scale>
        <p:origin x="1024" y="-4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PSİKOLOJİK DANIŞMANLIK MEMNUNİYET ANKET</a:t>
            </a:r>
            <a:r>
              <a:rPr lang="en-US" baseline="0"/>
              <a:t> ANALİZİ</a:t>
            </a:r>
            <a:endParaRPr lang="en-US"/>
          </a:p>
        </c:rich>
      </c:tx>
      <c:layout>
        <c:manualLayout>
          <c:xMode val="edge"/>
          <c:yMode val="edge"/>
          <c:x val="0.28319104894777775"/>
          <c:y val="1.0841026798890202E-2"/>
        </c:manualLayout>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PDR!$A$2:$J$2</c:f>
              <c:strCache>
                <c:ptCount val="10"/>
                <c:pt idx="0">
                  <c:v>1- Merkezden kolay bir şekilde randevu alabilirim.</c:v>
                </c:pt>
                <c:pt idx="1">
                  <c:v>2 - Psikolojik destek almada gönüllü ve istekliyim.</c:v>
                </c:pt>
                <c:pt idx="2">
                  <c:v>3 - Randevu taleplerim karşılanır.</c:v>
                </c:pt>
                <c:pt idx="3">
                  <c:v>4 - İlgili Danışman ile etkili bir iletişim kurduk.</c:v>
                </c:pt>
                <c:pt idx="4">
                  <c:v>5 - Danışma seanslarım gizlilik ilkesi doğrultusunda güvenli bir süreçte gerçekleştirilir.</c:v>
                </c:pt>
                <c:pt idx="5">
                  <c:v>6 - Psikolojik danışma sürecinde bireysel farklılıklarıma saygı duyulur.</c:v>
                </c:pt>
                <c:pt idx="6">
                  <c:v>7 - Seanslarda duygu ve düşüncelerimi gerçekçi ve dürüst bir şekilde dile getirebilirim.</c:v>
                </c:pt>
                <c:pt idx="7">
                  <c:v>8 - Psikolojik danışma sürecinin problemlerim üzerinde olumlu etkisi olur.</c:v>
                </c:pt>
                <c:pt idx="8">
                  <c:v>9 - Danışmanım alanında yetkindir.</c:v>
                </c:pt>
                <c:pt idx="9">
                  <c:v>Ortalama</c:v>
                </c:pt>
              </c:strCache>
            </c:strRef>
          </c:cat>
          <c:val>
            <c:numRef>
              <c:f>PDR!$A$51:$J$51</c:f>
              <c:numCache>
                <c:formatCode>0%</c:formatCode>
                <c:ptCount val="10"/>
                <c:pt idx="0">
                  <c:v>0.99583333333333335</c:v>
                </c:pt>
                <c:pt idx="1">
                  <c:v>0.97916666666666663</c:v>
                </c:pt>
                <c:pt idx="2">
                  <c:v>1</c:v>
                </c:pt>
                <c:pt idx="3">
                  <c:v>0.99166666666666659</c:v>
                </c:pt>
                <c:pt idx="4">
                  <c:v>1</c:v>
                </c:pt>
                <c:pt idx="5">
                  <c:v>1</c:v>
                </c:pt>
                <c:pt idx="6">
                  <c:v>0.98750000000000004</c:v>
                </c:pt>
                <c:pt idx="7">
                  <c:v>0.98750000000000004</c:v>
                </c:pt>
                <c:pt idx="8">
                  <c:v>1</c:v>
                </c:pt>
                <c:pt idx="9">
                  <c:v>0.99351851851851836</c:v>
                </c:pt>
              </c:numCache>
            </c:numRef>
          </c:val>
          <c:extLst>
            <c:ext xmlns:c16="http://schemas.microsoft.com/office/drawing/2014/chart" uri="{C3380CC4-5D6E-409C-BE32-E72D297353CC}">
              <c16:uniqueId val="{00000000-8AEF-4966-AC92-A0BCD2E4F3A8}"/>
            </c:ext>
          </c:extLst>
        </c:ser>
        <c:dLbls>
          <c:showLegendKey val="0"/>
          <c:showVal val="0"/>
          <c:showCatName val="0"/>
          <c:showSerName val="0"/>
          <c:showPercent val="0"/>
          <c:showBubbleSize val="0"/>
        </c:dLbls>
        <c:gapWidth val="219"/>
        <c:overlap val="-27"/>
        <c:axId val="67280256"/>
        <c:axId val="67286144"/>
      </c:barChart>
      <c:catAx>
        <c:axId val="6728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67286144"/>
        <c:crosses val="autoZero"/>
        <c:auto val="1"/>
        <c:lblAlgn val="ctr"/>
        <c:lblOffset val="100"/>
        <c:noMultiLvlLbl val="0"/>
      </c:catAx>
      <c:valAx>
        <c:axId val="672861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6728025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1</a:t>
            </a:r>
            <a:r>
              <a:rPr lang="en-US"/>
              <a:t>. Grup Ara Değerlendirme </a:t>
            </a:r>
            <a:r>
              <a:rPr lang="tr-TR" baseline="0"/>
              <a:t>Anket Analizi Formu</a:t>
            </a:r>
            <a:endParaRPr lang="tr-TR"/>
          </a:p>
        </c:rich>
      </c:tx>
      <c:layout>
        <c:manualLayout>
          <c:xMode val="edge"/>
          <c:yMode val="edge"/>
          <c:x val="0.34853120608431426"/>
          <c:y val="8.1494049009366038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PDR!$A$2:$L$2</c:f>
              <c:strCache>
                <c:ptCount val="12"/>
                <c:pt idx="0">
                  <c:v>1- Seans ofisinin fiziksel imkanlarından memnunum.</c:v>
                </c:pt>
                <c:pt idx="1">
                  <c:v>2 - Seans ofisinde hizmet veren danışmanın kalifikasyonundan memnunum.</c:v>
                </c:pt>
                <c:pt idx="2">
                  <c:v>3 - Danışmanın profesyonel yaklaşımından memnunum.</c:v>
                </c:pt>
                <c:pt idx="3">
                  <c:v>4 - Danışmanın takip ve yönlendirme yöntemlerinden memnunum. </c:v>
                </c:pt>
                <c:pt idx="4">
                  <c:v>5 - Seans ofisinin genel hijyeninden memnunum.</c:v>
                </c:pt>
                <c:pt idx="5">
                  <c:v>6 - Kişisel bilgilerimin ve anlattıklarımın üçüncü kişilere paylaşılmadığından eminim.</c:v>
                </c:pt>
                <c:pt idx="6">
                  <c:v>7 - Seans ofisinin kampüs içindeki konumundan memnunum.</c:v>
                </c:pt>
                <c:pt idx="7">
                  <c:v>8 - Kampüsteki psikolojik danışmanlık ve rehberlik hizmetleri yeterli seviyededir.</c:v>
                </c:pt>
                <c:pt idx="8">
                  <c:v>9 - Danışman ile görüşme esansında hizmet akışını bozacak durumlarla karşılaşmıyorum.</c:v>
                </c:pt>
                <c:pt idx="9">
                  <c:v>10 - Danışman randevu saatlerine uyumlu çalışmaktadır.</c:v>
                </c:pt>
                <c:pt idx="10">
                  <c:v>11 - Danışmanın tavır ve davranışlarından memnunum.</c:v>
                </c:pt>
                <c:pt idx="11">
                  <c:v>Ortalama</c:v>
                </c:pt>
              </c:strCache>
            </c:strRef>
          </c:cat>
          <c:val>
            <c:numRef>
              <c:f>PDR!$A$11:$L$11</c:f>
              <c:numCache>
                <c:formatCode>0%</c:formatCode>
                <c:ptCount val="12"/>
                <c:pt idx="0">
                  <c:v>0.95</c:v>
                </c:pt>
                <c:pt idx="1">
                  <c:v>1</c:v>
                </c:pt>
                <c:pt idx="2">
                  <c:v>1</c:v>
                </c:pt>
                <c:pt idx="3">
                  <c:v>1</c:v>
                </c:pt>
                <c:pt idx="4">
                  <c:v>1</c:v>
                </c:pt>
                <c:pt idx="5">
                  <c:v>0.97499999999999998</c:v>
                </c:pt>
                <c:pt idx="6">
                  <c:v>0.97499999999999998</c:v>
                </c:pt>
                <c:pt idx="7">
                  <c:v>0.97499999999999998</c:v>
                </c:pt>
                <c:pt idx="8">
                  <c:v>0.97499999999999998</c:v>
                </c:pt>
                <c:pt idx="9">
                  <c:v>1</c:v>
                </c:pt>
                <c:pt idx="10">
                  <c:v>1</c:v>
                </c:pt>
                <c:pt idx="11">
                  <c:v>0.98636363636363633</c:v>
                </c:pt>
              </c:numCache>
            </c:numRef>
          </c:val>
          <c:extLst>
            <c:ext xmlns:c16="http://schemas.microsoft.com/office/drawing/2014/chart" uri="{C3380CC4-5D6E-409C-BE32-E72D297353CC}">
              <c16:uniqueId val="{00000000-4198-43F6-8395-1B9093358712}"/>
            </c:ext>
          </c:extLst>
        </c:ser>
        <c:dLbls>
          <c:showLegendKey val="0"/>
          <c:showVal val="0"/>
          <c:showCatName val="0"/>
          <c:showSerName val="0"/>
          <c:showPercent val="0"/>
          <c:showBubbleSize val="0"/>
        </c:dLbls>
        <c:gapWidth val="150"/>
        <c:shape val="box"/>
        <c:axId val="79080448"/>
        <c:axId val="78975744"/>
        <c:axId val="0"/>
      </c:bar3DChart>
      <c:catAx>
        <c:axId val="790804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78975744"/>
        <c:crosses val="autoZero"/>
        <c:auto val="1"/>
        <c:lblAlgn val="ctr"/>
        <c:lblOffset val="100"/>
        <c:noMultiLvlLbl val="0"/>
      </c:catAx>
      <c:valAx>
        <c:axId val="78975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79080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dirty="0"/>
              <a:t>7.</a:t>
            </a:r>
            <a:r>
              <a:rPr lang="tr-TR" baseline="0" dirty="0"/>
              <a:t> Grup Anket Analizi Formu</a:t>
            </a:r>
            <a:endParaRPr lang="tr-TR" dirty="0"/>
          </a:p>
        </c:rich>
      </c:tx>
      <c:layout>
        <c:manualLayout>
          <c:xMode val="edge"/>
          <c:yMode val="edge"/>
          <c:x val="0.44804100790994766"/>
          <c:y val="5.5438857488087192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PDR!$A$2:$N$2</c:f>
              <c:strCache>
                <c:ptCount val="14"/>
                <c:pt idx="0">
                  <c:v>1- Grupla psikolojik danışma uygulamasına katılmada gönüllü ve istekliydim.</c:v>
                </c:pt>
                <c:pt idx="1">
                  <c:v>2 - Oturumlar düzenli bir şekilde gerçekleşti.</c:v>
                </c:pt>
                <c:pt idx="2">
                  <c:v>3 - İlgili grup lideri ile etkili bir iletişim kurduk.</c:v>
                </c:pt>
                <c:pt idx="3">
                  <c:v>4 - Grup üyeleri arasında etkili bir iletişim kuruldu.</c:v>
                </c:pt>
                <c:pt idx="4">
                  <c:v>5 - Süreç içerisindeki grup aktiviteleri yeterliydi.</c:v>
                </c:pt>
                <c:pt idx="5">
                  <c:v>6 - Çalışmalar sırasında kullanılan etkinlikler ilgimi çekti.</c:v>
                </c:pt>
                <c:pt idx="6">
                  <c:v>7 - Grupla psikolojik danışma oturumları yeterliydi.</c:v>
                </c:pt>
                <c:pt idx="7">
                  <c:v>8 - Grupla psikolojik danışma sürecinde bireysel farklılıklara saygı duyuldu.</c:v>
                </c:pt>
                <c:pt idx="8">
                  <c:v>9 - Oturumlarda duygu ve düşüncelerimi gerçekçi ve dürüst bir şekilde dile getirebildim.</c:v>
                </c:pt>
                <c:pt idx="9">
                  <c:v>10 - Bu sürecin, benim üzerimde olumlu katkıları oldu.</c:v>
                </c:pt>
                <c:pt idx="10">
                  <c:v>11 - Seanslar sürecinde oluşturduğum amaçlara ulaştım.</c:v>
                </c:pt>
                <c:pt idx="11">
                  <c:v>12 - Bu çalışmayı arkadaşlarıma tavsiye ederim.</c:v>
                </c:pt>
                <c:pt idx="12">
                  <c:v>13 - Grup lideri alanında yetkin biridir.</c:v>
                </c:pt>
                <c:pt idx="13">
                  <c:v>Ortalama</c:v>
                </c:pt>
              </c:strCache>
            </c:strRef>
          </c:cat>
          <c:val>
            <c:numRef>
              <c:f>PDR!$A$15:$N$15</c:f>
              <c:numCache>
                <c:formatCode>0%</c:formatCode>
                <c:ptCount val="14"/>
                <c:pt idx="0">
                  <c:v>0.96666666666666656</c:v>
                </c:pt>
                <c:pt idx="1">
                  <c:v>1</c:v>
                </c:pt>
                <c:pt idx="2">
                  <c:v>1</c:v>
                </c:pt>
                <c:pt idx="3">
                  <c:v>1</c:v>
                </c:pt>
                <c:pt idx="4">
                  <c:v>1</c:v>
                </c:pt>
                <c:pt idx="5">
                  <c:v>0.96666666666666656</c:v>
                </c:pt>
                <c:pt idx="6">
                  <c:v>0.96666666666666656</c:v>
                </c:pt>
                <c:pt idx="7">
                  <c:v>1</c:v>
                </c:pt>
                <c:pt idx="8">
                  <c:v>0.96666666666666656</c:v>
                </c:pt>
                <c:pt idx="9">
                  <c:v>1</c:v>
                </c:pt>
                <c:pt idx="10">
                  <c:v>0.96666666666666656</c:v>
                </c:pt>
                <c:pt idx="11">
                  <c:v>1</c:v>
                </c:pt>
                <c:pt idx="12">
                  <c:v>1</c:v>
                </c:pt>
                <c:pt idx="13">
                  <c:v>0.98717948717948723</c:v>
                </c:pt>
              </c:numCache>
            </c:numRef>
          </c:val>
          <c:extLst>
            <c:ext xmlns:c16="http://schemas.microsoft.com/office/drawing/2014/chart" uri="{C3380CC4-5D6E-409C-BE32-E72D297353CC}">
              <c16:uniqueId val="{00000000-2596-49ED-82ED-0B127ED3E9CC}"/>
            </c:ext>
          </c:extLst>
        </c:ser>
        <c:dLbls>
          <c:showLegendKey val="0"/>
          <c:showVal val="0"/>
          <c:showCatName val="0"/>
          <c:showSerName val="0"/>
          <c:showPercent val="0"/>
          <c:showBubbleSize val="0"/>
        </c:dLbls>
        <c:gapWidth val="150"/>
        <c:shape val="box"/>
        <c:axId val="81243136"/>
        <c:axId val="81068800"/>
        <c:axId val="0"/>
      </c:bar3DChart>
      <c:catAx>
        <c:axId val="812431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1068800"/>
        <c:crosses val="autoZero"/>
        <c:auto val="1"/>
        <c:lblAlgn val="ctr"/>
        <c:lblOffset val="100"/>
        <c:noMultiLvlLbl val="0"/>
      </c:catAx>
      <c:valAx>
        <c:axId val="81068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1243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baseline="0"/>
              <a:t>Pandemi Psikolojisi Semineri Anket Analizi Formu</a:t>
            </a:r>
            <a:endParaRPr lang="tr-TR"/>
          </a:p>
        </c:rich>
      </c:tx>
      <c:layout>
        <c:manualLayout>
          <c:xMode val="edge"/>
          <c:yMode val="edge"/>
          <c:x val="0.34452889052544811"/>
          <c:y val="1.947542109847508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'Pandemi Psikolojisi Semineri'!$A$2:$Q$2</c:f>
              <c:strCache>
                <c:ptCount val="17"/>
                <c:pt idx="0">
                  <c:v>1- Programın duyurusu zamanında tarafıma ulaştı.</c:v>
                </c:pt>
                <c:pt idx="1">
                  <c:v>2 - Programa katılmada gönüllü ve istekliydim.</c:v>
                </c:pt>
                <c:pt idx="2">
                  <c:v>3 - Program belirtilen zamanda gerçekleşti.</c:v>
                </c:pt>
                <c:pt idx="3">
                  <c:v>4 - Program süresi yeterlidir. </c:v>
                </c:pt>
                <c:pt idx="4">
                  <c:v>5 - Eğitim yöntemi ve tekniği, konunun anlaşılabilmesi açısından uygundur.</c:v>
                </c:pt>
                <c:pt idx="5">
                  <c:v>6 - Kullanılan materyaller (araç/gereç/görsel) yeterlidir.</c:v>
                </c:pt>
                <c:pt idx="6">
                  <c:v>7 - Program mekânı, çalışma için uygundur.</c:v>
                </c:pt>
                <c:pt idx="7">
                  <c:v>8 - İlgili eğitmen katılımcılar ile etkili bir iletişim kurdu.</c:v>
                </c:pt>
                <c:pt idx="8">
                  <c:v>9 - İlgili eğitmen konuya hâkim ve yeterli bilgi birikimine sahiptir.</c:v>
                </c:pt>
                <c:pt idx="9">
                  <c:v>10 - Konuları açık, anlaşılır ve seviyemize uygun anlatıldı.</c:v>
                </c:pt>
                <c:pt idx="10">
                  <c:v>11 - Sunumlarda görsel ve işitsel araçlar etkin kullanıldı.</c:v>
                </c:pt>
                <c:pt idx="11">
                  <c:v>12 - İlgili eğitmen tüm katılımcıların programa aktif katılımını sağladı.</c:v>
                </c:pt>
                <c:pt idx="12">
                  <c:v>13 - Eğitmen sorulan sorulara açıklayıcı ve tatmin edici cevaplar verdi.</c:v>
                </c:pt>
                <c:pt idx="13">
                  <c:v>14 - İlgili eğitmenin sunum becerisi yeterlidir. </c:v>
                </c:pt>
                <c:pt idx="14">
                  <c:v>15 - Programın bana olumlu katkıları oldu.</c:v>
                </c:pt>
                <c:pt idx="15">
                  <c:v>16 - Bu programı arkadaşlarıma öneririm.</c:v>
                </c:pt>
                <c:pt idx="16">
                  <c:v>Ortalama</c:v>
                </c:pt>
              </c:strCache>
            </c:strRef>
          </c:cat>
          <c:val>
            <c:numRef>
              <c:f>'Pandemi Psikolojisi Semineri'!$A$20:$Q$20</c:f>
              <c:numCache>
                <c:formatCode>0%</c:formatCode>
                <c:ptCount val="17"/>
                <c:pt idx="0">
                  <c:v>0.9764705882352942</c:v>
                </c:pt>
                <c:pt idx="1">
                  <c:v>0.9882352941176471</c:v>
                </c:pt>
                <c:pt idx="2">
                  <c:v>0.9882352941176471</c:v>
                </c:pt>
                <c:pt idx="3">
                  <c:v>0.97499999999999998</c:v>
                </c:pt>
                <c:pt idx="4">
                  <c:v>0.96470588235294108</c:v>
                </c:pt>
                <c:pt idx="5">
                  <c:v>0</c:v>
                </c:pt>
                <c:pt idx="6">
                  <c:v>0</c:v>
                </c:pt>
                <c:pt idx="7">
                  <c:v>0.96470588235294108</c:v>
                </c:pt>
                <c:pt idx="8">
                  <c:v>0.96470588235294108</c:v>
                </c:pt>
                <c:pt idx="9">
                  <c:v>0.9882352941176471</c:v>
                </c:pt>
                <c:pt idx="10">
                  <c:v>0</c:v>
                </c:pt>
                <c:pt idx="11">
                  <c:v>0.95294117647058818</c:v>
                </c:pt>
                <c:pt idx="12">
                  <c:v>0.94117647058823528</c:v>
                </c:pt>
                <c:pt idx="13">
                  <c:v>0.91764705882352937</c:v>
                </c:pt>
                <c:pt idx="14">
                  <c:v>0.95294117647058818</c:v>
                </c:pt>
                <c:pt idx="15">
                  <c:v>0.96470588235294108</c:v>
                </c:pt>
                <c:pt idx="16">
                  <c:v>0.96463046757164417</c:v>
                </c:pt>
              </c:numCache>
            </c:numRef>
          </c:val>
          <c:extLst>
            <c:ext xmlns:c16="http://schemas.microsoft.com/office/drawing/2014/chart" uri="{C3380CC4-5D6E-409C-BE32-E72D297353CC}">
              <c16:uniqueId val="{00000000-E40E-4AD1-927A-B38AADBEC8A2}"/>
            </c:ext>
          </c:extLst>
        </c:ser>
        <c:dLbls>
          <c:showLegendKey val="0"/>
          <c:showVal val="0"/>
          <c:showCatName val="0"/>
          <c:showSerName val="0"/>
          <c:showPercent val="0"/>
          <c:showBubbleSize val="0"/>
        </c:dLbls>
        <c:gapWidth val="150"/>
        <c:shape val="box"/>
        <c:axId val="85171200"/>
        <c:axId val="85201664"/>
        <c:axId val="0"/>
      </c:bar3DChart>
      <c:catAx>
        <c:axId val="85171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5201664"/>
        <c:crosses val="autoZero"/>
        <c:auto val="1"/>
        <c:lblAlgn val="ctr"/>
        <c:lblOffset val="100"/>
        <c:noMultiLvlLbl val="0"/>
      </c:catAx>
      <c:valAx>
        <c:axId val="85201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5171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baseline="0"/>
              <a:t>Gerçek Kendilik ve Sahte Kendilik Semineri 2. Oturum Anket Analizi Formu</a:t>
            </a:r>
            <a:endParaRPr lang="tr-T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PDR!$A$2:$Q$2</c:f>
              <c:strCache>
                <c:ptCount val="17"/>
                <c:pt idx="0">
                  <c:v>1- Programın duyurusu zamanında tarafıma ulaştı.</c:v>
                </c:pt>
                <c:pt idx="1">
                  <c:v>2 - Programa katılmada gönüllü ve istekliydim.</c:v>
                </c:pt>
                <c:pt idx="2">
                  <c:v>3 - Program belirtilen zamanda gerçekleşti.</c:v>
                </c:pt>
                <c:pt idx="3">
                  <c:v>4 - Program süresi yeterlidir. </c:v>
                </c:pt>
                <c:pt idx="4">
                  <c:v>5 - Eğitim yöntemi ve tekniği, konunun anlaşılabilmesi açısından uygundur.</c:v>
                </c:pt>
                <c:pt idx="5">
                  <c:v>6 - Kullanılan materyaller (araç/gereç/görsel) yeterlidir.</c:v>
                </c:pt>
                <c:pt idx="6">
                  <c:v>7 - Program mekânı, çalışma için uygundur.</c:v>
                </c:pt>
                <c:pt idx="7">
                  <c:v>8 - İlgili eğitmen katılımcılar ile etkili bir iletişim kurdu.</c:v>
                </c:pt>
                <c:pt idx="8">
                  <c:v>9 - İlgili eğitmen konuya hâkim ve yeterli bilgi birikimine sahiptir.</c:v>
                </c:pt>
                <c:pt idx="9">
                  <c:v>10 - Konuları açık, anlaşılır ve seviyemize uygun anlatıldı.</c:v>
                </c:pt>
                <c:pt idx="10">
                  <c:v>11 - Sunumlarda görsel ve işitsel araçlar etkin kullanıldı.</c:v>
                </c:pt>
                <c:pt idx="11">
                  <c:v>12 - İlgili eğitmen tüm katılımcıların programa aktif katılımını sağladı.</c:v>
                </c:pt>
                <c:pt idx="12">
                  <c:v>13 - Eğitmen sorulan sorulara açıklayıcı ve tatmin edici cevaplar verdi.</c:v>
                </c:pt>
                <c:pt idx="13">
                  <c:v>14 - İlgili eğitmenin sunum becerisi yeterlidir. </c:v>
                </c:pt>
                <c:pt idx="14">
                  <c:v>15 - Programın bana olumlu katkıları oldu.</c:v>
                </c:pt>
                <c:pt idx="15">
                  <c:v>16 - Bu programı arkadaşlarıma öneririm.</c:v>
                </c:pt>
                <c:pt idx="16">
                  <c:v>Ortalama</c:v>
                </c:pt>
              </c:strCache>
            </c:strRef>
          </c:cat>
          <c:val>
            <c:numRef>
              <c:f>PDR!$A$15:$Q$15</c:f>
              <c:numCache>
                <c:formatCode>0%</c:formatCode>
                <c:ptCount val="17"/>
                <c:pt idx="0">
                  <c:v>1</c:v>
                </c:pt>
                <c:pt idx="1">
                  <c:v>0.98333333333333339</c:v>
                </c:pt>
                <c:pt idx="2">
                  <c:v>1</c:v>
                </c:pt>
                <c:pt idx="3">
                  <c:v>0.93333333333333335</c:v>
                </c:pt>
                <c:pt idx="4">
                  <c:v>1</c:v>
                </c:pt>
                <c:pt idx="5">
                  <c:v>0</c:v>
                </c:pt>
                <c:pt idx="6">
                  <c:v>0</c:v>
                </c:pt>
                <c:pt idx="7">
                  <c:v>1</c:v>
                </c:pt>
                <c:pt idx="8">
                  <c:v>1</c:v>
                </c:pt>
                <c:pt idx="9">
                  <c:v>1</c:v>
                </c:pt>
                <c:pt idx="10">
                  <c:v>0</c:v>
                </c:pt>
                <c:pt idx="11">
                  <c:v>1</c:v>
                </c:pt>
                <c:pt idx="12">
                  <c:v>1</c:v>
                </c:pt>
                <c:pt idx="13">
                  <c:v>1</c:v>
                </c:pt>
                <c:pt idx="14">
                  <c:v>1</c:v>
                </c:pt>
                <c:pt idx="15">
                  <c:v>1</c:v>
                </c:pt>
                <c:pt idx="16">
                  <c:v>0.99358974358974361</c:v>
                </c:pt>
              </c:numCache>
            </c:numRef>
          </c:val>
          <c:extLst>
            <c:ext xmlns:c16="http://schemas.microsoft.com/office/drawing/2014/chart" uri="{C3380CC4-5D6E-409C-BE32-E72D297353CC}">
              <c16:uniqueId val="{00000000-07AD-404E-B083-47B9B4F89D01}"/>
            </c:ext>
          </c:extLst>
        </c:ser>
        <c:dLbls>
          <c:showLegendKey val="0"/>
          <c:showVal val="0"/>
          <c:showCatName val="0"/>
          <c:showSerName val="0"/>
          <c:showPercent val="0"/>
          <c:showBubbleSize val="0"/>
        </c:dLbls>
        <c:gapWidth val="150"/>
        <c:shape val="box"/>
        <c:axId val="82291712"/>
        <c:axId val="82309888"/>
        <c:axId val="0"/>
      </c:bar3DChart>
      <c:catAx>
        <c:axId val="82291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2309888"/>
        <c:crosses val="autoZero"/>
        <c:auto val="1"/>
        <c:lblAlgn val="ctr"/>
        <c:lblOffset val="100"/>
        <c:noMultiLvlLbl val="0"/>
      </c:catAx>
      <c:valAx>
        <c:axId val="82309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2291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baseline="0"/>
              <a:t>Duygu Düzenleme Semineri Anket Analizi Formu</a:t>
            </a:r>
            <a:endParaRPr lang="tr-TR"/>
          </a:p>
        </c:rich>
      </c:tx>
      <c:layout>
        <c:manualLayout>
          <c:xMode val="edge"/>
          <c:yMode val="edge"/>
          <c:x val="0.35991239068674907"/>
          <c:y val="3.733683509074516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532788515071982E-2"/>
          <c:y val="0.1612608695652174"/>
          <c:w val="0.9281035751212916"/>
          <c:h val="0.40985415953440602"/>
        </c:manualLayout>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'Duygu Düzenleme Semineri'!$A$2:$Q$2</c:f>
              <c:strCache>
                <c:ptCount val="17"/>
                <c:pt idx="0">
                  <c:v>1- Programın duyurusu zamanında tarafıma ulaştı.</c:v>
                </c:pt>
                <c:pt idx="1">
                  <c:v>2 - Programa katılmada gönüllü ve istekliydim.</c:v>
                </c:pt>
                <c:pt idx="2">
                  <c:v>3 - Program belirtilen zamanda gerçekleşti.</c:v>
                </c:pt>
                <c:pt idx="3">
                  <c:v>4 - Program süresi yeterlidir. </c:v>
                </c:pt>
                <c:pt idx="4">
                  <c:v>5 - Eğitim yöntemi ve tekniği, konunun anlaşılabilmesi açısından uygundur.</c:v>
                </c:pt>
                <c:pt idx="5">
                  <c:v>6 - Kullanılan materyaller (araç/gereç/görsel) yeterlidir.</c:v>
                </c:pt>
                <c:pt idx="6">
                  <c:v>7 - Program mekânı, çalışma için uygundur.</c:v>
                </c:pt>
                <c:pt idx="7">
                  <c:v>8 - İlgili eğitmen katılımcılar ile etkili bir iletişim kurdu.</c:v>
                </c:pt>
                <c:pt idx="8">
                  <c:v>9 - İlgili eğitmen konuya hâkim ve yeterli bilgi birikimine sahiptir.</c:v>
                </c:pt>
                <c:pt idx="9">
                  <c:v>10 - Konuları açık, anlaşılır ve seviyemize uygun anlatıldı.</c:v>
                </c:pt>
                <c:pt idx="10">
                  <c:v>11 - Sunumlarda görsel ve işitsel araçlar etkin kullanıldı.</c:v>
                </c:pt>
                <c:pt idx="11">
                  <c:v>12 - İlgili eğitmen tüm katılımcıların programa aktif katılımını sağladı.</c:v>
                </c:pt>
                <c:pt idx="12">
                  <c:v>13 - Eğitmen sorulan sorulara açıklayıcı ve tatmin edici cevaplar verdi.</c:v>
                </c:pt>
                <c:pt idx="13">
                  <c:v>14 - İlgili eğitmenin sunum becerisi yeterlidir. </c:v>
                </c:pt>
                <c:pt idx="14">
                  <c:v>15 - Programın bana olumlu katkıları oldu.</c:v>
                </c:pt>
                <c:pt idx="15">
                  <c:v>16 - Bu programı arkadaşlarıma öneririm.</c:v>
                </c:pt>
                <c:pt idx="16">
                  <c:v>Ortalama</c:v>
                </c:pt>
              </c:strCache>
            </c:strRef>
          </c:cat>
          <c:val>
            <c:numRef>
              <c:f>'Duygu Düzenleme Semineri'!$A$33:$Q$33</c:f>
              <c:numCache>
                <c:formatCode>0%</c:formatCode>
                <c:ptCount val="17"/>
                <c:pt idx="0">
                  <c:v>0.94666666666666666</c:v>
                </c:pt>
                <c:pt idx="1">
                  <c:v>0.95333333333333337</c:v>
                </c:pt>
                <c:pt idx="2">
                  <c:v>0.98000000000000009</c:v>
                </c:pt>
                <c:pt idx="3">
                  <c:v>0.98000000000000009</c:v>
                </c:pt>
                <c:pt idx="4">
                  <c:v>0.94000000000000006</c:v>
                </c:pt>
                <c:pt idx="5">
                  <c:v>0</c:v>
                </c:pt>
                <c:pt idx="6">
                  <c:v>0</c:v>
                </c:pt>
                <c:pt idx="7">
                  <c:v>0.96666666666666656</c:v>
                </c:pt>
                <c:pt idx="8">
                  <c:v>0.98666666666666669</c:v>
                </c:pt>
                <c:pt idx="9">
                  <c:v>0.98000000000000009</c:v>
                </c:pt>
                <c:pt idx="10">
                  <c:v>0</c:v>
                </c:pt>
                <c:pt idx="11">
                  <c:v>0.90666666666666662</c:v>
                </c:pt>
                <c:pt idx="12">
                  <c:v>0.96666666666666656</c:v>
                </c:pt>
                <c:pt idx="13">
                  <c:v>0.95333333333333337</c:v>
                </c:pt>
                <c:pt idx="14">
                  <c:v>0.94666666666666666</c:v>
                </c:pt>
                <c:pt idx="15">
                  <c:v>0.95333333333333337</c:v>
                </c:pt>
                <c:pt idx="16">
                  <c:v>0.95846153846153859</c:v>
                </c:pt>
              </c:numCache>
            </c:numRef>
          </c:val>
          <c:extLst>
            <c:ext xmlns:c16="http://schemas.microsoft.com/office/drawing/2014/chart" uri="{C3380CC4-5D6E-409C-BE32-E72D297353CC}">
              <c16:uniqueId val="{00000000-15DC-4775-8C91-2663C4F47AA3}"/>
            </c:ext>
          </c:extLst>
        </c:ser>
        <c:dLbls>
          <c:showLegendKey val="0"/>
          <c:showVal val="0"/>
          <c:showCatName val="0"/>
          <c:showSerName val="0"/>
          <c:showPercent val="0"/>
          <c:showBubbleSize val="0"/>
        </c:dLbls>
        <c:gapWidth val="150"/>
        <c:shape val="box"/>
        <c:axId val="89234432"/>
        <c:axId val="89256704"/>
        <c:axId val="0"/>
      </c:bar3DChart>
      <c:catAx>
        <c:axId val="892344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9256704"/>
        <c:crosses val="autoZero"/>
        <c:auto val="1"/>
        <c:lblAlgn val="ctr"/>
        <c:lblOffset val="100"/>
        <c:noMultiLvlLbl val="0"/>
      </c:catAx>
      <c:valAx>
        <c:axId val="89256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89234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25.01.2021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25.01.2021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25.01.2021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25.01.2021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25.01.2021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25.01.2021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25.01.2021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25.01.2021</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25.01.2021</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25.01.2021</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25.01.2021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25.01.2021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25.01.2021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4"/>
            <a:ext cx="7772400" cy="1109985"/>
          </a:xfrm>
        </p:spPr>
        <p:txBody>
          <a:bodyPr>
            <a:noAutofit/>
          </a:bodyPr>
          <a:lstStyle/>
          <a:p>
            <a:r>
              <a:rPr lang="tr-TR" b="1" dirty="0" smtClean="0">
                <a:solidFill>
                  <a:srgbClr val="FF0000"/>
                </a:solidFill>
              </a:rPr>
              <a:t>2020 YILI </a:t>
            </a:r>
            <a:br>
              <a:rPr lang="tr-TR" b="1" dirty="0" smtClean="0">
                <a:solidFill>
                  <a:srgbClr val="FF0000"/>
                </a:solidFill>
              </a:rPr>
            </a:br>
            <a:r>
              <a:rPr lang="tr-TR" b="1" dirty="0" smtClean="0">
                <a:solidFill>
                  <a:srgbClr val="FF0000"/>
                </a:solidFill>
              </a:rPr>
              <a:t>OCAK-ARALIK YGG SUNUMU</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en-US" b="1" dirty="0" smtClean="0">
                <a:solidFill>
                  <a:srgbClr val="FF0000"/>
                </a:solidFill>
              </a:rPr>
              <a:t>PDR</a:t>
            </a:r>
            <a:r>
              <a:rPr lang="tr-TR" b="1" dirty="0" smtClean="0">
                <a:solidFill>
                  <a:srgbClr val="FF0000"/>
                </a:solidFill>
              </a:rPr>
              <a:t>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tr-TR" b="1" dirty="0" smtClean="0"/>
              <a:t>28/01/202</a:t>
            </a:r>
            <a:r>
              <a:rPr lang="en-US" b="1" dirty="0" smtClean="0"/>
              <a:t>1</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dirty="0"/>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10</a:t>
            </a:fld>
            <a:endParaRPr lang="tr-TR"/>
          </a:p>
        </p:txBody>
      </p:sp>
      <p:sp>
        <p:nvSpPr>
          <p:cNvPr id="7" name="Metin kutusu 4"/>
          <p:cNvSpPr txBox="1"/>
          <p:nvPr/>
        </p:nvSpPr>
        <p:spPr>
          <a:xfrm>
            <a:off x="1475656"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pic>
        <p:nvPicPr>
          <p:cNvPr id="8" name="Resim 5"/>
          <p:cNvPicPr/>
          <p:nvPr/>
        </p:nvPicPr>
        <p:blipFill>
          <a:blip r:embed="rId2"/>
          <a:stretch>
            <a:fillRect/>
          </a:stretch>
        </p:blipFill>
        <p:spPr>
          <a:xfrm>
            <a:off x="107504" y="260648"/>
            <a:ext cx="2736304" cy="57606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48770415"/>
              </p:ext>
            </p:extLst>
          </p:nvPr>
        </p:nvGraphicFramePr>
        <p:xfrm>
          <a:off x="475071" y="1966836"/>
          <a:ext cx="10420195" cy="1025758"/>
        </p:xfrm>
        <a:graphic>
          <a:graphicData uri="http://schemas.openxmlformats.org/drawingml/2006/table">
            <a:tbl>
              <a:tblPr/>
              <a:tblGrid>
                <a:gridCol w="1234203">
                  <a:extLst>
                    <a:ext uri="{9D8B030D-6E8A-4147-A177-3AD203B41FA5}">
                      <a16:colId xmlns:a16="http://schemas.microsoft.com/office/drawing/2014/main" val="3320205386"/>
                    </a:ext>
                  </a:extLst>
                </a:gridCol>
                <a:gridCol w="1219510">
                  <a:extLst>
                    <a:ext uri="{9D8B030D-6E8A-4147-A177-3AD203B41FA5}">
                      <a16:colId xmlns:a16="http://schemas.microsoft.com/office/drawing/2014/main" val="1522237764"/>
                    </a:ext>
                  </a:extLst>
                </a:gridCol>
                <a:gridCol w="191008">
                  <a:extLst>
                    <a:ext uri="{9D8B030D-6E8A-4147-A177-3AD203B41FA5}">
                      <a16:colId xmlns:a16="http://schemas.microsoft.com/office/drawing/2014/main" val="2501623769"/>
                    </a:ext>
                  </a:extLst>
                </a:gridCol>
                <a:gridCol w="1226858">
                  <a:extLst>
                    <a:ext uri="{9D8B030D-6E8A-4147-A177-3AD203B41FA5}">
                      <a16:colId xmlns:a16="http://schemas.microsoft.com/office/drawing/2014/main" val="3548584335"/>
                    </a:ext>
                  </a:extLst>
                </a:gridCol>
                <a:gridCol w="146929">
                  <a:extLst>
                    <a:ext uri="{9D8B030D-6E8A-4147-A177-3AD203B41FA5}">
                      <a16:colId xmlns:a16="http://schemas.microsoft.com/office/drawing/2014/main" val="3765388032"/>
                    </a:ext>
                  </a:extLst>
                </a:gridCol>
                <a:gridCol w="942732">
                  <a:extLst>
                    <a:ext uri="{9D8B030D-6E8A-4147-A177-3AD203B41FA5}">
                      <a16:colId xmlns:a16="http://schemas.microsoft.com/office/drawing/2014/main" val="1517275299"/>
                    </a:ext>
                  </a:extLst>
                </a:gridCol>
                <a:gridCol w="291920">
                  <a:extLst>
                    <a:ext uri="{9D8B030D-6E8A-4147-A177-3AD203B41FA5}">
                      <a16:colId xmlns:a16="http://schemas.microsoft.com/office/drawing/2014/main" val="1734484134"/>
                    </a:ext>
                  </a:extLst>
                </a:gridCol>
                <a:gridCol w="258351">
                  <a:extLst>
                    <a:ext uri="{9D8B030D-6E8A-4147-A177-3AD203B41FA5}">
                      <a16:colId xmlns:a16="http://schemas.microsoft.com/office/drawing/2014/main" val="2542748166"/>
                    </a:ext>
                  </a:extLst>
                </a:gridCol>
                <a:gridCol w="688938">
                  <a:extLst>
                    <a:ext uri="{9D8B030D-6E8A-4147-A177-3AD203B41FA5}">
                      <a16:colId xmlns:a16="http://schemas.microsoft.com/office/drawing/2014/main" val="2298320682"/>
                    </a:ext>
                  </a:extLst>
                </a:gridCol>
                <a:gridCol w="861173">
                  <a:extLst>
                    <a:ext uri="{9D8B030D-6E8A-4147-A177-3AD203B41FA5}">
                      <a16:colId xmlns:a16="http://schemas.microsoft.com/office/drawing/2014/main" val="3567864758"/>
                    </a:ext>
                  </a:extLst>
                </a:gridCol>
                <a:gridCol w="430587">
                  <a:extLst>
                    <a:ext uri="{9D8B030D-6E8A-4147-A177-3AD203B41FA5}">
                      <a16:colId xmlns:a16="http://schemas.microsoft.com/office/drawing/2014/main" val="2402079117"/>
                    </a:ext>
                  </a:extLst>
                </a:gridCol>
                <a:gridCol w="118708">
                  <a:extLst>
                    <a:ext uri="{9D8B030D-6E8A-4147-A177-3AD203B41FA5}">
                      <a16:colId xmlns:a16="http://schemas.microsoft.com/office/drawing/2014/main" val="3691280454"/>
                    </a:ext>
                  </a:extLst>
                </a:gridCol>
                <a:gridCol w="149869">
                  <a:extLst>
                    <a:ext uri="{9D8B030D-6E8A-4147-A177-3AD203B41FA5}">
                      <a16:colId xmlns:a16="http://schemas.microsoft.com/office/drawing/2014/main" val="334979055"/>
                    </a:ext>
                  </a:extLst>
                </a:gridCol>
                <a:gridCol w="279166">
                  <a:extLst>
                    <a:ext uri="{9D8B030D-6E8A-4147-A177-3AD203B41FA5}">
                      <a16:colId xmlns:a16="http://schemas.microsoft.com/office/drawing/2014/main" val="3848737959"/>
                    </a:ext>
                  </a:extLst>
                </a:gridCol>
                <a:gridCol w="220393">
                  <a:extLst>
                    <a:ext uri="{9D8B030D-6E8A-4147-A177-3AD203B41FA5}">
                      <a16:colId xmlns:a16="http://schemas.microsoft.com/office/drawing/2014/main" val="4102065375"/>
                    </a:ext>
                  </a:extLst>
                </a:gridCol>
                <a:gridCol w="359975">
                  <a:extLst>
                    <a:ext uri="{9D8B030D-6E8A-4147-A177-3AD203B41FA5}">
                      <a16:colId xmlns:a16="http://schemas.microsoft.com/office/drawing/2014/main" val="1167320454"/>
                    </a:ext>
                  </a:extLst>
                </a:gridCol>
                <a:gridCol w="359975">
                  <a:extLst>
                    <a:ext uri="{9D8B030D-6E8A-4147-A177-3AD203B41FA5}">
                      <a16:colId xmlns:a16="http://schemas.microsoft.com/office/drawing/2014/main" val="401093086"/>
                    </a:ext>
                  </a:extLst>
                </a:gridCol>
                <a:gridCol w="359975">
                  <a:extLst>
                    <a:ext uri="{9D8B030D-6E8A-4147-A177-3AD203B41FA5}">
                      <a16:colId xmlns:a16="http://schemas.microsoft.com/office/drawing/2014/main" val="3610999223"/>
                    </a:ext>
                  </a:extLst>
                </a:gridCol>
                <a:gridCol w="359975">
                  <a:extLst>
                    <a:ext uri="{9D8B030D-6E8A-4147-A177-3AD203B41FA5}">
                      <a16:colId xmlns:a16="http://schemas.microsoft.com/office/drawing/2014/main" val="3324134920"/>
                    </a:ext>
                  </a:extLst>
                </a:gridCol>
                <a:gridCol w="359975">
                  <a:extLst>
                    <a:ext uri="{9D8B030D-6E8A-4147-A177-3AD203B41FA5}">
                      <a16:colId xmlns:a16="http://schemas.microsoft.com/office/drawing/2014/main" val="1801814808"/>
                    </a:ext>
                  </a:extLst>
                </a:gridCol>
                <a:gridCol w="359975">
                  <a:extLst>
                    <a:ext uri="{9D8B030D-6E8A-4147-A177-3AD203B41FA5}">
                      <a16:colId xmlns:a16="http://schemas.microsoft.com/office/drawing/2014/main" val="2297972815"/>
                    </a:ext>
                  </a:extLst>
                </a:gridCol>
              </a:tblGrid>
              <a:tr h="139059">
                <a:tc rowSpan="5">
                  <a:txBody>
                    <a:bodyPr/>
                    <a:lstStyle/>
                    <a:p>
                      <a:pPr algn="l" fontAlgn="b"/>
                      <a:r>
                        <a:rPr lang="sv-SE" sz="700" b="1"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Olası</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Etkileri</a:t>
                      </a:r>
                      <a:r>
                        <a:rPr lang="en-US" sz="700" b="1"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Sebebi</a:t>
                      </a:r>
                      <a:r>
                        <a:rPr lang="en-US" sz="700" b="1"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Olasılık</a:t>
                      </a:r>
                      <a:r>
                        <a:rPr lang="en-US" sz="7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sv-SE" sz="700" b="1"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Önerilen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Faaliyetler</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Recomended</a:t>
                      </a:r>
                      <a:r>
                        <a:rPr lang="en-US" sz="700" b="1"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Sorumlu</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ve</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Hedef</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Tamamlama</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Tarihi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Responibility</a:t>
                      </a:r>
                      <a:r>
                        <a:rPr lang="en-US" sz="700" b="1" i="0" u="none" strike="noStrike" dirty="0">
                          <a:solidFill>
                            <a:srgbClr val="000000"/>
                          </a:solidFill>
                          <a:effectLst/>
                          <a:latin typeface="Tahoma" panose="020B0604030504040204" pitchFamily="34" charset="0"/>
                        </a:rPr>
                        <a:t>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gridSpan="5">
                  <a:txBody>
                    <a:bodyPr/>
                    <a:lstStyle/>
                    <a:p>
                      <a:pPr algn="ctr" fontAlgn="ctr"/>
                      <a:r>
                        <a:rPr lang="en-US" sz="600" b="1" i="0" u="none" strike="noStrike" dirty="0" err="1">
                          <a:solidFill>
                            <a:srgbClr val="000000"/>
                          </a:solidFill>
                          <a:effectLst/>
                          <a:latin typeface="Tahoma" panose="020B0604030504040204" pitchFamily="34" charset="0"/>
                        </a:rPr>
                        <a:t>Faaliyetleri</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Sonuçları</a:t>
                      </a:r>
                      <a:r>
                        <a:rPr lang="en-US" sz="6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19088272"/>
                  </a:ext>
                </a:extLst>
              </a:tr>
              <a:tr h="139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35234135"/>
                  </a:ext>
                </a:extLst>
              </a:tr>
              <a:tr h="139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700" b="1" i="0" u="none" strike="noStrike" dirty="0" err="1">
                          <a:solidFill>
                            <a:srgbClr val="000000"/>
                          </a:solidFill>
                          <a:effectLst/>
                          <a:latin typeface="Tahoma" panose="020B0604030504040204" pitchFamily="34" charset="0"/>
                        </a:rPr>
                        <a:t>Gerçekleşen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Faliyetler</a:t>
                      </a:r>
                      <a:r>
                        <a:rPr lang="en-US" sz="700" b="1" i="0" u="none" strike="noStrike" dirty="0">
                          <a:solidFill>
                            <a:srgbClr val="000000"/>
                          </a:solidFill>
                          <a:effectLst/>
                          <a:latin typeface="Tahoma" panose="020B0604030504040204" pitchFamily="34" charset="0"/>
                        </a:rPr>
                        <a:t>/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err="1">
                          <a:solidFill>
                            <a:srgbClr val="000000"/>
                          </a:solidFill>
                          <a:effectLst/>
                          <a:latin typeface="Tahoma" panose="020B0604030504040204" pitchFamily="34" charset="0"/>
                        </a:rPr>
                        <a:t>Olasılık</a:t>
                      </a:r>
                      <a:r>
                        <a:rPr lang="en-US" sz="7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90629678"/>
                  </a:ext>
                </a:extLst>
              </a:tr>
              <a:tr h="139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01391721"/>
                  </a:ext>
                </a:extLst>
              </a:tr>
              <a:tr h="46952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98092978"/>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584828774"/>
              </p:ext>
            </p:extLst>
          </p:nvPr>
        </p:nvGraphicFramePr>
        <p:xfrm>
          <a:off x="470858" y="2990727"/>
          <a:ext cx="8280920" cy="3246585"/>
        </p:xfrm>
        <a:graphic>
          <a:graphicData uri="http://schemas.openxmlformats.org/drawingml/2006/table">
            <a:tbl>
              <a:tblPr>
                <a:tableStyleId>{5C22544A-7EE6-4342-B048-85BDC9FD1C3A}</a:tableStyleId>
              </a:tblPr>
              <a:tblGrid>
                <a:gridCol w="1224136">
                  <a:extLst>
                    <a:ext uri="{9D8B030D-6E8A-4147-A177-3AD203B41FA5}">
                      <a16:colId xmlns:a16="http://schemas.microsoft.com/office/drawing/2014/main" val="3043577154"/>
                    </a:ext>
                  </a:extLst>
                </a:gridCol>
                <a:gridCol w="1224136">
                  <a:extLst>
                    <a:ext uri="{9D8B030D-6E8A-4147-A177-3AD203B41FA5}">
                      <a16:colId xmlns:a16="http://schemas.microsoft.com/office/drawing/2014/main" val="716870166"/>
                    </a:ext>
                  </a:extLst>
                </a:gridCol>
                <a:gridCol w="216024">
                  <a:extLst>
                    <a:ext uri="{9D8B030D-6E8A-4147-A177-3AD203B41FA5}">
                      <a16:colId xmlns:a16="http://schemas.microsoft.com/office/drawing/2014/main" val="3268190715"/>
                    </a:ext>
                  </a:extLst>
                </a:gridCol>
                <a:gridCol w="1224136">
                  <a:extLst>
                    <a:ext uri="{9D8B030D-6E8A-4147-A177-3AD203B41FA5}">
                      <a16:colId xmlns:a16="http://schemas.microsoft.com/office/drawing/2014/main" val="3277940241"/>
                    </a:ext>
                  </a:extLst>
                </a:gridCol>
                <a:gridCol w="144016">
                  <a:extLst>
                    <a:ext uri="{9D8B030D-6E8A-4147-A177-3AD203B41FA5}">
                      <a16:colId xmlns:a16="http://schemas.microsoft.com/office/drawing/2014/main" val="2546565789"/>
                    </a:ext>
                  </a:extLst>
                </a:gridCol>
                <a:gridCol w="936104">
                  <a:extLst>
                    <a:ext uri="{9D8B030D-6E8A-4147-A177-3AD203B41FA5}">
                      <a16:colId xmlns:a16="http://schemas.microsoft.com/office/drawing/2014/main" val="1673323169"/>
                    </a:ext>
                  </a:extLst>
                </a:gridCol>
                <a:gridCol w="288032">
                  <a:extLst>
                    <a:ext uri="{9D8B030D-6E8A-4147-A177-3AD203B41FA5}">
                      <a16:colId xmlns:a16="http://schemas.microsoft.com/office/drawing/2014/main" val="2570198833"/>
                    </a:ext>
                  </a:extLst>
                </a:gridCol>
                <a:gridCol w="288032">
                  <a:extLst>
                    <a:ext uri="{9D8B030D-6E8A-4147-A177-3AD203B41FA5}">
                      <a16:colId xmlns:a16="http://schemas.microsoft.com/office/drawing/2014/main" val="4133446044"/>
                    </a:ext>
                  </a:extLst>
                </a:gridCol>
                <a:gridCol w="648072">
                  <a:extLst>
                    <a:ext uri="{9D8B030D-6E8A-4147-A177-3AD203B41FA5}">
                      <a16:colId xmlns:a16="http://schemas.microsoft.com/office/drawing/2014/main" val="1372774842"/>
                    </a:ext>
                  </a:extLst>
                </a:gridCol>
                <a:gridCol w="903884">
                  <a:extLst>
                    <a:ext uri="{9D8B030D-6E8A-4147-A177-3AD203B41FA5}">
                      <a16:colId xmlns:a16="http://schemas.microsoft.com/office/drawing/2014/main" val="1835496524"/>
                    </a:ext>
                  </a:extLst>
                </a:gridCol>
                <a:gridCol w="32220">
                  <a:extLst>
                    <a:ext uri="{9D8B030D-6E8A-4147-A177-3AD203B41FA5}">
                      <a16:colId xmlns:a16="http://schemas.microsoft.com/office/drawing/2014/main" val="1504557926"/>
                    </a:ext>
                  </a:extLst>
                </a:gridCol>
                <a:gridCol w="383303">
                  <a:extLst>
                    <a:ext uri="{9D8B030D-6E8A-4147-A177-3AD203B41FA5}">
                      <a16:colId xmlns:a16="http://schemas.microsoft.com/office/drawing/2014/main" val="3655543299"/>
                    </a:ext>
                  </a:extLst>
                </a:gridCol>
                <a:gridCol w="128575">
                  <a:extLst>
                    <a:ext uri="{9D8B030D-6E8A-4147-A177-3AD203B41FA5}">
                      <a16:colId xmlns:a16="http://schemas.microsoft.com/office/drawing/2014/main" val="4254438743"/>
                    </a:ext>
                  </a:extLst>
                </a:gridCol>
                <a:gridCol w="128575">
                  <a:extLst>
                    <a:ext uri="{9D8B030D-6E8A-4147-A177-3AD203B41FA5}">
                      <a16:colId xmlns:a16="http://schemas.microsoft.com/office/drawing/2014/main" val="583994120"/>
                    </a:ext>
                  </a:extLst>
                </a:gridCol>
                <a:gridCol w="295651">
                  <a:extLst>
                    <a:ext uri="{9D8B030D-6E8A-4147-A177-3AD203B41FA5}">
                      <a16:colId xmlns:a16="http://schemas.microsoft.com/office/drawing/2014/main" val="3740830525"/>
                    </a:ext>
                  </a:extLst>
                </a:gridCol>
                <a:gridCol w="216024">
                  <a:extLst>
                    <a:ext uri="{9D8B030D-6E8A-4147-A177-3AD203B41FA5}">
                      <a16:colId xmlns:a16="http://schemas.microsoft.com/office/drawing/2014/main" val="2449602034"/>
                    </a:ext>
                  </a:extLst>
                </a:gridCol>
              </a:tblGrid>
              <a:tr h="789639">
                <a:tc>
                  <a:txBody>
                    <a:bodyPr/>
                    <a:lstStyle/>
                    <a:p>
                      <a:pPr algn="ctr" fontAlgn="ctr"/>
                      <a:r>
                        <a:rPr lang="en-US" sz="800" u="none" strike="noStrike" dirty="0" err="1">
                          <a:effectLst/>
                          <a:latin typeface="+mn-lt"/>
                        </a:rPr>
                        <a:t>Görüşme</a:t>
                      </a:r>
                      <a:r>
                        <a:rPr lang="en-US" sz="800" u="none" strike="noStrike" dirty="0">
                          <a:effectLst/>
                          <a:latin typeface="+mn-lt"/>
                        </a:rPr>
                        <a:t> </a:t>
                      </a:r>
                      <a:r>
                        <a:rPr lang="en-US" sz="800" u="none" strike="noStrike" dirty="0" err="1">
                          <a:effectLst/>
                          <a:latin typeface="+mn-lt"/>
                        </a:rPr>
                        <a:t>odasında</a:t>
                      </a:r>
                      <a:r>
                        <a:rPr lang="en-US" sz="800" u="none" strike="noStrike" dirty="0">
                          <a:effectLst/>
                          <a:latin typeface="+mn-lt"/>
                        </a:rPr>
                        <a:t> </a:t>
                      </a:r>
                      <a:r>
                        <a:rPr lang="en-US" sz="800" u="none" strike="noStrike" dirty="0" err="1">
                          <a:effectLst/>
                          <a:latin typeface="+mn-lt"/>
                        </a:rPr>
                        <a:t>tehdit</a:t>
                      </a:r>
                      <a:r>
                        <a:rPr lang="en-US" sz="800" u="none" strike="noStrike" dirty="0">
                          <a:effectLst/>
                          <a:latin typeface="+mn-lt"/>
                        </a:rPr>
                        <a:t>, </a:t>
                      </a:r>
                      <a:r>
                        <a:rPr lang="en-US" sz="800" u="none" strike="noStrike" dirty="0" err="1">
                          <a:effectLst/>
                          <a:latin typeface="+mn-lt"/>
                        </a:rPr>
                        <a:t>saldırı</a:t>
                      </a:r>
                      <a:r>
                        <a:rPr lang="en-US" sz="800" u="none" strike="noStrike" dirty="0">
                          <a:effectLst/>
                          <a:latin typeface="+mn-lt"/>
                        </a:rPr>
                        <a:t>, </a:t>
                      </a:r>
                      <a:r>
                        <a:rPr lang="en-US" sz="800" u="none" strike="noStrike" dirty="0" err="1">
                          <a:effectLst/>
                          <a:latin typeface="+mn-lt"/>
                        </a:rPr>
                        <a:t>sözel</a:t>
                      </a:r>
                      <a:r>
                        <a:rPr lang="en-US" sz="800" u="none" strike="noStrike" dirty="0">
                          <a:effectLst/>
                          <a:latin typeface="+mn-lt"/>
                        </a:rPr>
                        <a:t> </a:t>
                      </a:r>
                      <a:r>
                        <a:rPr lang="en-US" sz="800" u="none" strike="noStrike" dirty="0" err="1">
                          <a:effectLst/>
                          <a:latin typeface="+mn-lt"/>
                        </a:rPr>
                        <a:t>hakaret</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dirty="0" err="1">
                          <a:effectLst/>
                          <a:latin typeface="+mn-lt"/>
                        </a:rPr>
                        <a:t>saplantı</a:t>
                      </a:r>
                      <a:r>
                        <a:rPr lang="en-US" sz="800" u="none" strike="noStrike" dirty="0">
                          <a:effectLst/>
                          <a:latin typeface="+mn-lt"/>
                        </a:rPr>
                        <a:t> </a:t>
                      </a:r>
                      <a:r>
                        <a:rPr lang="en-US" sz="800" u="none" strike="noStrike" dirty="0" err="1">
                          <a:effectLst/>
                          <a:latin typeface="+mn-lt"/>
                        </a:rPr>
                        <a:t>haline</a:t>
                      </a:r>
                      <a:r>
                        <a:rPr lang="en-US" sz="800" u="none" strike="noStrike" dirty="0">
                          <a:effectLst/>
                          <a:latin typeface="+mn-lt"/>
                        </a:rPr>
                        <a:t> </a:t>
                      </a:r>
                      <a:r>
                        <a:rPr lang="en-US" sz="800" u="none" strike="noStrike" dirty="0" err="1">
                          <a:effectLst/>
                          <a:latin typeface="+mn-lt"/>
                        </a:rPr>
                        <a:t>getirme</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9</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dirty="0" err="1">
                          <a:effectLst/>
                          <a:latin typeface="+mn-lt"/>
                        </a:rPr>
                        <a:t>yaşanılan</a:t>
                      </a:r>
                      <a:r>
                        <a:rPr lang="en-US" sz="800" u="none" strike="noStrike" dirty="0">
                          <a:effectLst/>
                          <a:latin typeface="+mn-lt"/>
                        </a:rPr>
                        <a:t> </a:t>
                      </a:r>
                      <a:r>
                        <a:rPr lang="en-US" sz="800" u="none" strike="noStrike" dirty="0" err="1">
                          <a:effectLst/>
                          <a:latin typeface="+mn-lt"/>
                        </a:rPr>
                        <a:t>sorunlar</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5</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bilgilerin yetkililerle paylaşılması</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10</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450</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katlanması zorunlu risk</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 </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dirty="0">
                          <a:effectLst/>
                          <a:latin typeface="+mn-lt"/>
                        </a:rPr>
                        <a:t> </a:t>
                      </a:r>
                      <a:endParaRPr lang="en-US" sz="600" b="0" i="0" u="none" strike="noStrike" dirty="0">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dirty="0">
                          <a:effectLst/>
                          <a:latin typeface="+mn-lt"/>
                        </a:rPr>
                        <a:t> </a:t>
                      </a:r>
                      <a:endParaRPr lang="en-US" sz="600" b="0" i="0" u="none" strike="noStrike" dirty="0">
                        <a:solidFill>
                          <a:srgbClr val="000000"/>
                        </a:solidFill>
                        <a:effectLst/>
                        <a:latin typeface="+mn-lt"/>
                      </a:endParaRPr>
                    </a:p>
                  </a:txBody>
                  <a:tcPr marL="3410" marR="3410" marT="3410" marB="0" anchor="ctr"/>
                </a:tc>
                <a:tc>
                  <a:txBody>
                    <a:bodyPr/>
                    <a:lstStyle/>
                    <a:p>
                      <a:pPr algn="ctr" fontAlgn="ctr"/>
                      <a:r>
                        <a:rPr lang="en-US" sz="600" u="none" strike="noStrike" dirty="0">
                          <a:effectLst/>
                          <a:latin typeface="+mn-lt"/>
                        </a:rPr>
                        <a:t> </a:t>
                      </a:r>
                      <a:endParaRPr lang="en-US" sz="600" b="1" i="0" u="none" strike="noStrike" dirty="0">
                        <a:solidFill>
                          <a:srgbClr val="000000"/>
                        </a:solidFill>
                        <a:effectLst/>
                        <a:latin typeface="+mn-lt"/>
                      </a:endParaRPr>
                    </a:p>
                  </a:txBody>
                  <a:tcPr marL="3410" marR="3410" marT="3410" marB="0" anchor="ctr"/>
                </a:tc>
                <a:tc>
                  <a:txBody>
                    <a:bodyPr/>
                    <a:lstStyle/>
                    <a:p>
                      <a:pPr algn="l" fontAlgn="b"/>
                      <a:endParaRPr lang="en-US" sz="600" b="0" i="0" u="none" strike="noStrike" dirty="0">
                        <a:solidFill>
                          <a:srgbClr val="000000"/>
                        </a:solidFill>
                        <a:effectLst/>
                        <a:latin typeface="+mn-lt"/>
                      </a:endParaRPr>
                    </a:p>
                  </a:txBody>
                  <a:tcPr marL="3410" marR="3410" marT="3410" marB="0" anchor="b"/>
                </a:tc>
                <a:extLst>
                  <a:ext uri="{0D108BD9-81ED-4DB2-BD59-A6C34878D82A}">
                    <a16:rowId xmlns:a16="http://schemas.microsoft.com/office/drawing/2014/main" val="1130862136"/>
                  </a:ext>
                </a:extLst>
              </a:tr>
              <a:tr h="789639">
                <a:tc>
                  <a:txBody>
                    <a:bodyPr/>
                    <a:lstStyle/>
                    <a:p>
                      <a:pPr algn="ctr" fontAlgn="ctr"/>
                      <a:r>
                        <a:rPr lang="en-US" sz="800" u="none" strike="noStrike" dirty="0" err="1">
                          <a:effectLst/>
                          <a:latin typeface="+mn-lt"/>
                        </a:rPr>
                        <a:t>Danışanın</a:t>
                      </a:r>
                      <a:r>
                        <a:rPr lang="en-US" sz="800" u="none" strike="noStrike" dirty="0">
                          <a:effectLst/>
                          <a:latin typeface="+mn-lt"/>
                        </a:rPr>
                        <a:t> </a:t>
                      </a:r>
                      <a:r>
                        <a:rPr lang="en-US" sz="800" u="none" strike="noStrike" dirty="0" err="1">
                          <a:effectLst/>
                          <a:latin typeface="+mn-lt"/>
                        </a:rPr>
                        <a:t>intihar</a:t>
                      </a:r>
                      <a:r>
                        <a:rPr lang="en-US" sz="800" u="none" strike="noStrike" dirty="0">
                          <a:effectLst/>
                          <a:latin typeface="+mn-lt"/>
                        </a:rPr>
                        <a:t> </a:t>
                      </a:r>
                      <a:r>
                        <a:rPr lang="en-US" sz="800" u="none" strike="noStrike" dirty="0" err="1">
                          <a:effectLst/>
                          <a:latin typeface="+mn-lt"/>
                        </a:rPr>
                        <a:t>girişimi</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dirty="0" err="1">
                          <a:effectLst/>
                          <a:latin typeface="+mn-lt"/>
                        </a:rPr>
                        <a:t>kesici</a:t>
                      </a:r>
                      <a:r>
                        <a:rPr lang="en-US" sz="800" u="none" strike="noStrike" dirty="0">
                          <a:effectLst/>
                          <a:latin typeface="+mn-lt"/>
                        </a:rPr>
                        <a:t> </a:t>
                      </a:r>
                      <a:r>
                        <a:rPr lang="en-US" sz="800" u="none" strike="noStrike" dirty="0" err="1">
                          <a:effectLst/>
                          <a:latin typeface="+mn-lt"/>
                        </a:rPr>
                        <a:t>aletlerle</a:t>
                      </a:r>
                      <a:r>
                        <a:rPr lang="en-US" sz="800" u="none" strike="noStrike" dirty="0">
                          <a:effectLst/>
                          <a:latin typeface="+mn-lt"/>
                        </a:rPr>
                        <a:t> </a:t>
                      </a:r>
                      <a:r>
                        <a:rPr lang="en-US" sz="800" u="none" strike="noStrike" dirty="0" err="1">
                          <a:effectLst/>
                          <a:latin typeface="+mn-lt"/>
                        </a:rPr>
                        <a:t>intihar</a:t>
                      </a:r>
                      <a:r>
                        <a:rPr lang="en-US" sz="800" u="none" strike="noStrike" dirty="0">
                          <a:effectLst/>
                          <a:latin typeface="+mn-lt"/>
                        </a:rPr>
                        <a:t> </a:t>
                      </a:r>
                      <a:r>
                        <a:rPr lang="en-US" sz="800" u="none" strike="noStrike" dirty="0" err="1">
                          <a:effectLst/>
                          <a:latin typeface="+mn-lt"/>
                        </a:rPr>
                        <a:t>girişiminde</a:t>
                      </a:r>
                      <a:r>
                        <a:rPr lang="en-US" sz="800" u="none" strike="noStrike" dirty="0">
                          <a:effectLst/>
                          <a:latin typeface="+mn-lt"/>
                        </a:rPr>
                        <a:t> </a:t>
                      </a:r>
                      <a:r>
                        <a:rPr lang="en-US" sz="800" u="none" strike="noStrike" dirty="0" err="1">
                          <a:effectLst/>
                          <a:latin typeface="+mn-lt"/>
                        </a:rPr>
                        <a:t>bulunma</a:t>
                      </a:r>
                      <a:r>
                        <a:rPr lang="en-US" sz="800" u="none" strike="noStrike" dirty="0">
                          <a:effectLst/>
                          <a:latin typeface="+mn-lt"/>
                        </a:rPr>
                        <a:t>, </a:t>
                      </a:r>
                      <a:r>
                        <a:rPr lang="en-US" sz="800" u="none" strike="noStrike" dirty="0" err="1">
                          <a:effectLst/>
                          <a:latin typeface="+mn-lt"/>
                        </a:rPr>
                        <a:t>yaralama</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9</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dirty="0" err="1">
                          <a:effectLst/>
                          <a:latin typeface="+mn-lt"/>
                        </a:rPr>
                        <a:t>kişisel</a:t>
                      </a:r>
                      <a:r>
                        <a:rPr lang="en-US" sz="800" u="none" strike="noStrike" dirty="0">
                          <a:effectLst/>
                          <a:latin typeface="+mn-lt"/>
                        </a:rPr>
                        <a:t> </a:t>
                      </a:r>
                      <a:r>
                        <a:rPr lang="en-US" sz="800" u="none" strike="noStrike" dirty="0" err="1">
                          <a:effectLst/>
                          <a:latin typeface="+mn-lt"/>
                        </a:rPr>
                        <a:t>problemler</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tr-TR" sz="800" b="0" i="0" u="none" strike="noStrike" dirty="0" smtClean="0">
                          <a:solidFill>
                            <a:schemeClr val="dk1"/>
                          </a:solidFill>
                          <a:effectLst/>
                          <a:latin typeface="+mn-lt"/>
                        </a:rPr>
                        <a:t>4</a:t>
                      </a:r>
                      <a:endParaRPr lang="en-US" sz="800" b="1" i="0" u="none" strike="noStrike" dirty="0">
                        <a:solidFill>
                          <a:srgbClr val="FF0000"/>
                        </a:solidFill>
                        <a:effectLst/>
                        <a:latin typeface="+mn-lt"/>
                      </a:endParaRPr>
                    </a:p>
                  </a:txBody>
                  <a:tcPr marL="3410" marR="3410" marT="3410" marB="0" anchor="ctr"/>
                </a:tc>
                <a:tc>
                  <a:txBody>
                    <a:bodyPr/>
                    <a:lstStyle/>
                    <a:p>
                      <a:pPr algn="ctr" fontAlgn="ctr"/>
                      <a:r>
                        <a:rPr lang="es-ES" sz="800" u="none" strike="noStrike" dirty="0" err="1">
                          <a:effectLst/>
                          <a:latin typeface="+mn-lt"/>
                        </a:rPr>
                        <a:t>ailesi</a:t>
                      </a:r>
                      <a:r>
                        <a:rPr lang="es-ES" sz="800" u="none" strike="noStrike" dirty="0">
                          <a:effectLst/>
                          <a:latin typeface="+mn-lt"/>
                        </a:rPr>
                        <a:t> ya da </a:t>
                      </a:r>
                      <a:r>
                        <a:rPr lang="es-ES" sz="800" u="none" strike="noStrike" dirty="0" err="1">
                          <a:effectLst/>
                          <a:latin typeface="+mn-lt"/>
                        </a:rPr>
                        <a:t>yakınlarına</a:t>
                      </a:r>
                      <a:r>
                        <a:rPr lang="es-ES" sz="800" u="none" strike="noStrike" dirty="0">
                          <a:effectLst/>
                          <a:latin typeface="+mn-lt"/>
                        </a:rPr>
                        <a:t> </a:t>
                      </a:r>
                      <a:r>
                        <a:rPr lang="es-ES" sz="800" u="none" strike="noStrike" dirty="0" err="1">
                          <a:effectLst/>
                          <a:latin typeface="+mn-lt"/>
                        </a:rPr>
                        <a:t>durumu</a:t>
                      </a:r>
                      <a:r>
                        <a:rPr lang="es-ES" sz="800" u="none" strike="noStrike" dirty="0">
                          <a:effectLst/>
                          <a:latin typeface="+mn-lt"/>
                        </a:rPr>
                        <a:t> </a:t>
                      </a:r>
                      <a:r>
                        <a:rPr lang="es-ES" sz="800" u="none" strike="noStrike" dirty="0" err="1">
                          <a:effectLst/>
                          <a:latin typeface="+mn-lt"/>
                        </a:rPr>
                        <a:t>bildirme</a:t>
                      </a:r>
                      <a:endParaRPr lang="es-E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10</a:t>
                      </a:r>
                      <a:endParaRPr lang="en-US" sz="800" b="1" i="0" u="none" strike="noStrike">
                        <a:solidFill>
                          <a:srgbClr val="FF0000"/>
                        </a:solidFill>
                        <a:effectLst/>
                        <a:latin typeface="+mn-lt"/>
                      </a:endParaRPr>
                    </a:p>
                  </a:txBody>
                  <a:tcPr marL="3410" marR="3410" marT="3410" marB="0" anchor="ctr"/>
                </a:tc>
                <a:tc>
                  <a:txBody>
                    <a:bodyPr/>
                    <a:lstStyle/>
                    <a:p>
                      <a:pPr algn="ctr" fontAlgn="ctr"/>
                      <a:r>
                        <a:rPr lang="tr-TR" sz="800" u="none" strike="noStrike" dirty="0" smtClean="0">
                          <a:effectLst/>
                          <a:latin typeface="+mn-lt"/>
                        </a:rPr>
                        <a:t>36</a:t>
                      </a:r>
                      <a:r>
                        <a:rPr lang="en-US" sz="800" u="none" strike="noStrike" dirty="0" smtClean="0">
                          <a:effectLst/>
                          <a:latin typeface="+mn-lt"/>
                        </a:rPr>
                        <a:t>0</a:t>
                      </a:r>
                      <a:endParaRPr lang="en-US" sz="800" b="1" i="0" u="none" strike="noStrike" dirty="0">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katlanması zorunlu risk</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 </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1" i="0" u="none" strike="noStrike">
                        <a:solidFill>
                          <a:srgbClr val="000000"/>
                        </a:solidFill>
                        <a:effectLst/>
                        <a:latin typeface="+mn-lt"/>
                      </a:endParaRPr>
                    </a:p>
                  </a:txBody>
                  <a:tcPr marL="3410" marR="3410" marT="3410" marB="0" anchor="ctr"/>
                </a:tc>
                <a:tc>
                  <a:txBody>
                    <a:bodyPr/>
                    <a:lstStyle/>
                    <a:p>
                      <a:pPr algn="l" fontAlgn="b"/>
                      <a:endParaRPr lang="en-US" sz="600" b="0" i="0" u="none" strike="noStrike">
                        <a:solidFill>
                          <a:srgbClr val="000000"/>
                        </a:solidFill>
                        <a:effectLst/>
                        <a:latin typeface="+mn-lt"/>
                      </a:endParaRPr>
                    </a:p>
                  </a:txBody>
                  <a:tcPr marL="3410" marR="3410" marT="3410" marB="0" anchor="b"/>
                </a:tc>
                <a:extLst>
                  <a:ext uri="{0D108BD9-81ED-4DB2-BD59-A6C34878D82A}">
                    <a16:rowId xmlns:a16="http://schemas.microsoft.com/office/drawing/2014/main" val="2086692810"/>
                  </a:ext>
                </a:extLst>
              </a:tr>
              <a:tr h="789639">
                <a:tc>
                  <a:txBody>
                    <a:bodyPr/>
                    <a:lstStyle/>
                    <a:p>
                      <a:pPr algn="ctr" fontAlgn="ctr"/>
                      <a:r>
                        <a:rPr lang="en-US" sz="800" u="none" strike="noStrike" dirty="0" err="1">
                          <a:effectLst/>
                          <a:latin typeface="+mn-lt"/>
                        </a:rPr>
                        <a:t>İntoksikasyon</a:t>
                      </a:r>
                      <a:r>
                        <a:rPr lang="en-US" sz="800" u="none" strike="noStrike" dirty="0">
                          <a:effectLst/>
                          <a:latin typeface="+mn-lt"/>
                        </a:rPr>
                        <a:t> (</a:t>
                      </a:r>
                      <a:r>
                        <a:rPr lang="en-US" sz="800" u="none" strike="noStrike" dirty="0" err="1">
                          <a:effectLst/>
                          <a:latin typeface="+mn-lt"/>
                        </a:rPr>
                        <a:t>danışanın</a:t>
                      </a:r>
                      <a:r>
                        <a:rPr lang="en-US" sz="800" u="none" strike="noStrike" dirty="0">
                          <a:effectLst/>
                          <a:latin typeface="+mn-lt"/>
                        </a:rPr>
                        <a:t> </a:t>
                      </a:r>
                      <a:r>
                        <a:rPr lang="en-US" sz="800" u="none" strike="noStrike" dirty="0" err="1">
                          <a:effectLst/>
                          <a:latin typeface="+mn-lt"/>
                        </a:rPr>
                        <a:t>alkol</a:t>
                      </a:r>
                      <a:r>
                        <a:rPr lang="en-US" sz="800" u="none" strike="noStrike" dirty="0">
                          <a:effectLst/>
                          <a:latin typeface="+mn-lt"/>
                        </a:rPr>
                        <a:t> </a:t>
                      </a:r>
                      <a:r>
                        <a:rPr lang="en-US" sz="800" u="none" strike="noStrike" dirty="0" err="1">
                          <a:effectLst/>
                          <a:latin typeface="+mn-lt"/>
                        </a:rPr>
                        <a:t>ya</a:t>
                      </a:r>
                      <a:r>
                        <a:rPr lang="en-US" sz="800" u="none" strike="noStrike" dirty="0">
                          <a:effectLst/>
                          <a:latin typeface="+mn-lt"/>
                        </a:rPr>
                        <a:t> da madde </a:t>
                      </a:r>
                      <a:r>
                        <a:rPr lang="en-US" sz="800" u="none" strike="noStrike" dirty="0" err="1">
                          <a:effectLst/>
                          <a:latin typeface="+mn-lt"/>
                        </a:rPr>
                        <a:t>etkisinde</a:t>
                      </a:r>
                      <a:r>
                        <a:rPr lang="en-US" sz="800" u="none" strike="noStrike" dirty="0">
                          <a:effectLst/>
                          <a:latin typeface="+mn-lt"/>
                        </a:rPr>
                        <a:t> </a:t>
                      </a:r>
                      <a:r>
                        <a:rPr lang="en-US" sz="800" u="none" strike="noStrike" dirty="0" err="1">
                          <a:effectLst/>
                          <a:latin typeface="+mn-lt"/>
                        </a:rPr>
                        <a:t>olması</a:t>
                      </a:r>
                      <a:r>
                        <a:rPr lang="en-US" sz="800" u="none" strike="noStrike" dirty="0">
                          <a:effectLst/>
                          <a:latin typeface="+mn-lt"/>
                        </a:rPr>
                        <a:t>)</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dirty="0" err="1">
                          <a:effectLst/>
                          <a:latin typeface="+mn-lt"/>
                        </a:rPr>
                        <a:t>saldırıda</a:t>
                      </a:r>
                      <a:r>
                        <a:rPr lang="en-US" sz="800" u="none" strike="noStrike" dirty="0">
                          <a:effectLst/>
                          <a:latin typeface="+mn-lt"/>
                        </a:rPr>
                        <a:t> </a:t>
                      </a:r>
                      <a:r>
                        <a:rPr lang="en-US" sz="800" u="none" strike="noStrike" dirty="0" err="1">
                          <a:effectLst/>
                          <a:latin typeface="+mn-lt"/>
                        </a:rPr>
                        <a:t>bulunma</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9</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alkol/madde etkisi</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6</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dirty="0">
                          <a:effectLst/>
                          <a:latin typeface="+mn-lt"/>
                        </a:rPr>
                        <a:t> </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10</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540</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katlanması zorunlu risk</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 </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1" i="0" u="none" strike="noStrike">
                        <a:solidFill>
                          <a:srgbClr val="000000"/>
                        </a:solidFill>
                        <a:effectLst/>
                        <a:latin typeface="+mn-lt"/>
                      </a:endParaRPr>
                    </a:p>
                  </a:txBody>
                  <a:tcPr marL="3410" marR="3410" marT="3410" marB="0" anchor="ctr"/>
                </a:tc>
                <a:tc>
                  <a:txBody>
                    <a:bodyPr/>
                    <a:lstStyle/>
                    <a:p>
                      <a:pPr algn="l" fontAlgn="b"/>
                      <a:endParaRPr lang="en-US" sz="600" b="0" i="0" u="none" strike="noStrike">
                        <a:solidFill>
                          <a:srgbClr val="000000"/>
                        </a:solidFill>
                        <a:effectLst/>
                        <a:latin typeface="+mn-lt"/>
                      </a:endParaRPr>
                    </a:p>
                  </a:txBody>
                  <a:tcPr marL="3410" marR="3410" marT="3410" marB="0" anchor="b"/>
                </a:tc>
                <a:extLst>
                  <a:ext uri="{0D108BD9-81ED-4DB2-BD59-A6C34878D82A}">
                    <a16:rowId xmlns:a16="http://schemas.microsoft.com/office/drawing/2014/main" val="3831154282"/>
                  </a:ext>
                </a:extLst>
              </a:tr>
              <a:tr h="877668">
                <a:tc>
                  <a:txBody>
                    <a:bodyPr/>
                    <a:lstStyle/>
                    <a:p>
                      <a:pPr algn="ctr" fontAlgn="ctr"/>
                      <a:r>
                        <a:rPr lang="en-US" sz="800" u="none" strike="noStrike" dirty="0" err="1">
                          <a:effectLst/>
                          <a:latin typeface="+mn-lt"/>
                        </a:rPr>
                        <a:t>danışanın</a:t>
                      </a:r>
                      <a:r>
                        <a:rPr lang="en-US" sz="800" u="none" strike="noStrike" dirty="0">
                          <a:effectLst/>
                          <a:latin typeface="+mn-lt"/>
                        </a:rPr>
                        <a:t> </a:t>
                      </a:r>
                      <a:r>
                        <a:rPr lang="en-US" sz="800" u="none" strike="noStrike" dirty="0" err="1">
                          <a:effectLst/>
                          <a:latin typeface="+mn-lt"/>
                        </a:rPr>
                        <a:t>dosyalarının</a:t>
                      </a:r>
                      <a:r>
                        <a:rPr lang="en-US" sz="800" u="none" strike="noStrike" dirty="0">
                          <a:effectLst/>
                          <a:latin typeface="+mn-lt"/>
                        </a:rPr>
                        <a:t> </a:t>
                      </a:r>
                      <a:r>
                        <a:rPr lang="en-US" sz="800" u="none" strike="noStrike" dirty="0" err="1">
                          <a:effectLst/>
                          <a:latin typeface="+mn-lt"/>
                        </a:rPr>
                        <a:t>karışması</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dirty="0" err="1">
                          <a:effectLst/>
                          <a:latin typeface="+mn-lt"/>
                        </a:rPr>
                        <a:t>danışanların</a:t>
                      </a:r>
                      <a:r>
                        <a:rPr lang="en-US" sz="800" u="none" strike="noStrike" dirty="0">
                          <a:effectLst/>
                          <a:latin typeface="+mn-lt"/>
                        </a:rPr>
                        <a:t> </a:t>
                      </a:r>
                      <a:r>
                        <a:rPr lang="en-US" sz="800" u="none" strike="noStrike" dirty="0" err="1">
                          <a:effectLst/>
                          <a:latin typeface="+mn-lt"/>
                        </a:rPr>
                        <a:t>bilgilerinin</a:t>
                      </a:r>
                      <a:r>
                        <a:rPr lang="en-US" sz="800" u="none" strike="noStrike" dirty="0">
                          <a:effectLst/>
                          <a:latin typeface="+mn-lt"/>
                        </a:rPr>
                        <a:t> </a:t>
                      </a:r>
                      <a:r>
                        <a:rPr lang="en-US" sz="800" u="none" strike="noStrike" dirty="0" err="1">
                          <a:effectLst/>
                          <a:latin typeface="+mn-lt"/>
                        </a:rPr>
                        <a:t>yanlış</a:t>
                      </a:r>
                      <a:r>
                        <a:rPr lang="en-US" sz="800" u="none" strike="noStrike" dirty="0">
                          <a:effectLst/>
                          <a:latin typeface="+mn-lt"/>
                        </a:rPr>
                        <a:t> </a:t>
                      </a:r>
                      <a:r>
                        <a:rPr lang="en-US" sz="800" u="none" strike="noStrike" dirty="0" err="1">
                          <a:effectLst/>
                          <a:latin typeface="+mn-lt"/>
                        </a:rPr>
                        <a:t>kaydedilmesi</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a:effectLst/>
                          <a:latin typeface="+mn-lt"/>
                        </a:rPr>
                        <a:t>5</a:t>
                      </a:r>
                      <a:endParaRPr lang="en-US" sz="800" b="1" i="0" u="none" strike="noStrike">
                        <a:solidFill>
                          <a:srgbClr val="FF0000"/>
                        </a:solidFill>
                        <a:effectLst/>
                        <a:latin typeface="+mn-lt"/>
                      </a:endParaRPr>
                    </a:p>
                  </a:txBody>
                  <a:tcPr marL="3410" marR="3410" marT="3410" marB="0" anchor="ctr"/>
                </a:tc>
                <a:tc>
                  <a:txBody>
                    <a:bodyPr/>
                    <a:lstStyle/>
                    <a:p>
                      <a:pPr algn="ctr" fontAlgn="ctr"/>
                      <a:r>
                        <a:rPr lang="en-US" sz="800" u="none" strike="noStrike" dirty="0" err="1">
                          <a:effectLst/>
                          <a:latin typeface="+mn-lt"/>
                        </a:rPr>
                        <a:t>dikkatsizlik</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800" u="none" strike="noStrike" dirty="0">
                          <a:effectLst/>
                          <a:latin typeface="+mn-lt"/>
                        </a:rPr>
                        <a:t>4</a:t>
                      </a:r>
                      <a:endParaRPr lang="en-US" sz="800" b="1" i="0" u="none" strike="noStrike" dirty="0">
                        <a:solidFill>
                          <a:srgbClr val="FF0000"/>
                        </a:solidFill>
                        <a:effectLst/>
                        <a:latin typeface="+mn-lt"/>
                      </a:endParaRPr>
                    </a:p>
                  </a:txBody>
                  <a:tcPr marL="3410" marR="3410" marT="3410" marB="0" anchor="ctr"/>
                </a:tc>
                <a:tc>
                  <a:txBody>
                    <a:bodyPr/>
                    <a:lstStyle/>
                    <a:p>
                      <a:pPr algn="ctr" fontAlgn="ctr"/>
                      <a:r>
                        <a:rPr lang="en-US" sz="800" u="none" strike="noStrike" dirty="0" err="1">
                          <a:effectLst/>
                          <a:latin typeface="+mn-lt"/>
                        </a:rPr>
                        <a:t>raporların</a:t>
                      </a:r>
                      <a:r>
                        <a:rPr lang="en-US" sz="800" u="none" strike="noStrike" dirty="0">
                          <a:effectLst/>
                          <a:latin typeface="+mn-lt"/>
                        </a:rPr>
                        <a:t> </a:t>
                      </a:r>
                      <a:r>
                        <a:rPr lang="en-US" sz="800" u="none" strike="noStrike" dirty="0" err="1">
                          <a:effectLst/>
                          <a:latin typeface="+mn-lt"/>
                        </a:rPr>
                        <a:t>kontrol</a:t>
                      </a:r>
                      <a:r>
                        <a:rPr lang="en-US" sz="800" u="none" strike="noStrike" dirty="0">
                          <a:effectLst/>
                          <a:latin typeface="+mn-lt"/>
                        </a:rPr>
                        <a:t> </a:t>
                      </a:r>
                      <a:r>
                        <a:rPr lang="en-US" sz="800" u="none" strike="noStrike" dirty="0" err="1">
                          <a:effectLst/>
                          <a:latin typeface="+mn-lt"/>
                        </a:rPr>
                        <a:t>edilmesi</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tr-TR" sz="800" b="0" i="0" u="none" strike="noStrike" dirty="0" smtClean="0">
                          <a:solidFill>
                            <a:schemeClr val="dk1"/>
                          </a:solidFill>
                          <a:effectLst/>
                          <a:latin typeface="+mn-lt"/>
                        </a:rPr>
                        <a:t>6</a:t>
                      </a:r>
                      <a:endParaRPr lang="en-US" sz="800" b="1" i="0" u="none" strike="noStrike" dirty="0">
                        <a:solidFill>
                          <a:srgbClr val="FF0000"/>
                        </a:solidFill>
                        <a:effectLst/>
                        <a:latin typeface="+mn-lt"/>
                      </a:endParaRPr>
                    </a:p>
                  </a:txBody>
                  <a:tcPr marL="3410" marR="3410" marT="3410" marB="0" anchor="ctr"/>
                </a:tc>
                <a:tc>
                  <a:txBody>
                    <a:bodyPr/>
                    <a:lstStyle/>
                    <a:p>
                      <a:pPr algn="ctr" fontAlgn="ctr"/>
                      <a:r>
                        <a:rPr lang="en-US" sz="800" u="none" strike="noStrike" dirty="0" smtClean="0">
                          <a:effectLst/>
                          <a:latin typeface="+mn-lt"/>
                        </a:rPr>
                        <a:t>1</a:t>
                      </a:r>
                      <a:r>
                        <a:rPr lang="tr-TR" sz="800" u="none" strike="noStrike" dirty="0" smtClean="0">
                          <a:effectLst/>
                          <a:latin typeface="+mn-lt"/>
                        </a:rPr>
                        <a:t>2</a:t>
                      </a:r>
                      <a:r>
                        <a:rPr lang="en-US" sz="800" u="none" strike="noStrike" dirty="0" smtClean="0">
                          <a:effectLst/>
                          <a:latin typeface="+mn-lt"/>
                        </a:rPr>
                        <a:t>0</a:t>
                      </a:r>
                      <a:endParaRPr lang="en-US" sz="800" b="1" i="0" u="none" strike="noStrike" dirty="0">
                        <a:solidFill>
                          <a:srgbClr val="FF0000"/>
                        </a:solidFill>
                        <a:effectLst/>
                        <a:latin typeface="+mn-lt"/>
                      </a:endParaRPr>
                    </a:p>
                  </a:txBody>
                  <a:tcPr marL="3410" marR="3410" marT="3410" marB="0" anchor="ctr"/>
                </a:tc>
                <a:tc>
                  <a:txBody>
                    <a:bodyPr/>
                    <a:lstStyle/>
                    <a:p>
                      <a:pPr algn="ctr" fontAlgn="ctr"/>
                      <a:r>
                        <a:rPr lang="en-US" sz="800" u="none" strike="noStrike">
                          <a:effectLst/>
                          <a:latin typeface="+mn-lt"/>
                        </a:rPr>
                        <a:t>elektronik kayıt sistemi</a:t>
                      </a:r>
                      <a:endParaRPr lang="en-US" sz="800" b="0" i="0" u="none" strike="noStrike">
                        <a:solidFill>
                          <a:srgbClr val="000000"/>
                        </a:solidFill>
                        <a:effectLst/>
                        <a:latin typeface="+mn-lt"/>
                      </a:endParaRPr>
                    </a:p>
                  </a:txBody>
                  <a:tcPr marL="3410" marR="3410" marT="3410" marB="0" anchor="ctr"/>
                </a:tc>
                <a:tc>
                  <a:txBody>
                    <a:bodyPr/>
                    <a:lstStyle/>
                    <a:p>
                      <a:pPr algn="ctr" fontAlgn="ctr"/>
                      <a:r>
                        <a:rPr lang="en-US" sz="800" u="none" strike="noStrike" dirty="0" err="1">
                          <a:effectLst/>
                          <a:latin typeface="+mn-lt"/>
                        </a:rPr>
                        <a:t>bilgi</a:t>
                      </a:r>
                      <a:r>
                        <a:rPr lang="en-US" sz="800" u="none" strike="noStrike" dirty="0">
                          <a:effectLst/>
                          <a:latin typeface="+mn-lt"/>
                        </a:rPr>
                        <a:t> </a:t>
                      </a:r>
                      <a:r>
                        <a:rPr lang="en-US" sz="800" u="none" strike="noStrike" dirty="0" smtClean="0">
                          <a:effectLst/>
                          <a:latin typeface="+mn-lt"/>
                        </a:rPr>
                        <a:t>s</a:t>
                      </a:r>
                      <a:r>
                        <a:rPr lang="tr-TR" sz="800" u="none" strike="noStrike" dirty="0" smtClean="0">
                          <a:effectLst/>
                          <a:latin typeface="+mn-lt"/>
                        </a:rPr>
                        <a:t>işlemleri</a:t>
                      </a:r>
                      <a:r>
                        <a:rPr lang="en-US" sz="800" u="none" strike="noStrike" dirty="0" smtClean="0">
                          <a:effectLst/>
                          <a:latin typeface="+mn-lt"/>
                        </a:rPr>
                        <a:t> </a:t>
                      </a:r>
                      <a:r>
                        <a:rPr lang="en-US" sz="800" u="none" strike="noStrike" dirty="0" err="1">
                          <a:effectLst/>
                          <a:latin typeface="+mn-lt"/>
                        </a:rPr>
                        <a:t>süreci</a:t>
                      </a:r>
                      <a:r>
                        <a:rPr lang="en-US" sz="800" u="none" strike="noStrike" dirty="0">
                          <a:effectLst/>
                          <a:latin typeface="+mn-lt"/>
                        </a:rPr>
                        <a:t> </a:t>
                      </a:r>
                      <a:endParaRPr lang="tr-TR" sz="800" u="none" strike="noStrike" dirty="0" smtClean="0">
                        <a:effectLst/>
                        <a:latin typeface="+mn-lt"/>
                      </a:endParaRPr>
                    </a:p>
                    <a:p>
                      <a:pPr algn="ctr" fontAlgn="ctr"/>
                      <a:r>
                        <a:rPr lang="en-US" sz="800" u="none" strike="noStrike" dirty="0" smtClean="0">
                          <a:effectLst/>
                          <a:latin typeface="+mn-lt"/>
                        </a:rPr>
                        <a:t>(</a:t>
                      </a:r>
                      <a:r>
                        <a:rPr lang="tr-TR" sz="800" u="none" strike="noStrike" dirty="0" smtClean="0">
                          <a:effectLst/>
                          <a:latin typeface="+mn-lt"/>
                        </a:rPr>
                        <a:t>01</a:t>
                      </a:r>
                      <a:r>
                        <a:rPr lang="en-US" sz="800" u="none" strike="noStrike" dirty="0" smtClean="0">
                          <a:effectLst/>
                          <a:latin typeface="+mn-lt"/>
                        </a:rPr>
                        <a:t>.0</a:t>
                      </a:r>
                      <a:r>
                        <a:rPr lang="tr-TR" sz="800" u="none" strike="noStrike" dirty="0" smtClean="0">
                          <a:effectLst/>
                          <a:latin typeface="+mn-lt"/>
                        </a:rPr>
                        <a:t>6</a:t>
                      </a:r>
                      <a:r>
                        <a:rPr lang="en-US" sz="800" u="none" strike="noStrike" dirty="0" smtClean="0">
                          <a:effectLst/>
                          <a:latin typeface="+mn-lt"/>
                        </a:rPr>
                        <a:t>.202</a:t>
                      </a:r>
                      <a:r>
                        <a:rPr lang="tr-TR" sz="800" u="none" strike="noStrike" dirty="0" smtClean="0">
                          <a:effectLst/>
                          <a:latin typeface="+mn-lt"/>
                        </a:rPr>
                        <a:t>1</a:t>
                      </a:r>
                      <a:r>
                        <a:rPr lang="en-US" sz="800" u="none" strike="noStrike" dirty="0" smtClean="0">
                          <a:effectLst/>
                          <a:latin typeface="+mn-lt"/>
                        </a:rPr>
                        <a:t>)</a:t>
                      </a:r>
                      <a:endParaRPr lang="en-US" sz="800" b="0" i="0" u="none" strike="noStrike" dirty="0">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0" i="0" u="none" strike="noStrike">
                        <a:solidFill>
                          <a:srgbClr val="000000"/>
                        </a:solidFill>
                        <a:effectLst/>
                        <a:latin typeface="+mn-lt"/>
                      </a:endParaRPr>
                    </a:p>
                  </a:txBody>
                  <a:tcPr marL="3410" marR="3410" marT="3410" marB="0" anchor="ctr"/>
                </a:tc>
                <a:tc>
                  <a:txBody>
                    <a:bodyPr/>
                    <a:lstStyle/>
                    <a:p>
                      <a:pPr algn="ctr" fontAlgn="ctr"/>
                      <a:r>
                        <a:rPr lang="en-US" sz="600" u="none" strike="noStrike">
                          <a:effectLst/>
                          <a:latin typeface="+mn-lt"/>
                        </a:rPr>
                        <a:t> </a:t>
                      </a:r>
                      <a:endParaRPr lang="en-US" sz="600" b="1" i="0" u="none" strike="noStrike">
                        <a:solidFill>
                          <a:srgbClr val="000000"/>
                        </a:solidFill>
                        <a:effectLst/>
                        <a:latin typeface="+mn-lt"/>
                      </a:endParaRPr>
                    </a:p>
                  </a:txBody>
                  <a:tcPr marL="3410" marR="3410" marT="3410" marB="0" anchor="ctr"/>
                </a:tc>
                <a:tc>
                  <a:txBody>
                    <a:bodyPr/>
                    <a:lstStyle/>
                    <a:p>
                      <a:pPr algn="l" fontAlgn="b"/>
                      <a:endParaRPr lang="en-US" sz="600" b="0" i="0" u="none" strike="noStrike" dirty="0">
                        <a:solidFill>
                          <a:srgbClr val="000000"/>
                        </a:solidFill>
                        <a:effectLst/>
                        <a:latin typeface="+mn-lt"/>
                      </a:endParaRPr>
                    </a:p>
                  </a:txBody>
                  <a:tcPr marL="3410" marR="3410" marT="3410" marB="0" anchor="b"/>
                </a:tc>
                <a:extLst>
                  <a:ext uri="{0D108BD9-81ED-4DB2-BD59-A6C34878D82A}">
                    <a16:rowId xmlns:a16="http://schemas.microsoft.com/office/drawing/2014/main" val="12080176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76368818"/>
              </p:ext>
            </p:extLst>
          </p:nvPr>
        </p:nvGraphicFramePr>
        <p:xfrm>
          <a:off x="470858" y="1265374"/>
          <a:ext cx="8229600" cy="685800"/>
        </p:xfrm>
        <a:graphic>
          <a:graphicData uri="http://schemas.openxmlformats.org/drawingml/2006/table">
            <a:tbl>
              <a:tblPr>
                <a:tableStyleId>{5C22544A-7EE6-4342-B048-85BDC9FD1C3A}</a:tableStyleId>
              </a:tblPr>
              <a:tblGrid>
                <a:gridCol w="6810704">
                  <a:extLst>
                    <a:ext uri="{9D8B030D-6E8A-4147-A177-3AD203B41FA5}">
                      <a16:colId xmlns:a16="http://schemas.microsoft.com/office/drawing/2014/main" val="1152974876"/>
                    </a:ext>
                  </a:extLst>
                </a:gridCol>
                <a:gridCol w="904881">
                  <a:extLst>
                    <a:ext uri="{9D8B030D-6E8A-4147-A177-3AD203B41FA5}">
                      <a16:colId xmlns:a16="http://schemas.microsoft.com/office/drawing/2014/main" val="2930533697"/>
                    </a:ext>
                  </a:extLst>
                </a:gridCol>
                <a:gridCol w="514015">
                  <a:extLst>
                    <a:ext uri="{9D8B030D-6E8A-4147-A177-3AD203B41FA5}">
                      <a16:colId xmlns:a16="http://schemas.microsoft.com/office/drawing/2014/main" val="1898739509"/>
                    </a:ext>
                  </a:extLst>
                </a:gridCol>
              </a:tblGrid>
              <a:tr h="106971">
                <a:tc rowSpan="5">
                  <a:txBody>
                    <a:bodyPr/>
                    <a:lstStyle/>
                    <a:p>
                      <a:pPr algn="l" fontAlgn="b"/>
                      <a:r>
                        <a:rPr lang="en-US" sz="1600" u="none" strike="noStrike" dirty="0">
                          <a:effectLst/>
                        </a:rPr>
                        <a:t>                         </a:t>
                      </a:r>
                      <a:r>
                        <a:rPr lang="en-US" sz="1600" u="none" strike="noStrike" dirty="0" smtClean="0">
                          <a:effectLst/>
                        </a:rPr>
                        <a:t>                                                </a:t>
                      </a:r>
                      <a:r>
                        <a:rPr lang="en-US" sz="1600" u="none" strike="noStrike" dirty="0">
                          <a:effectLst/>
                        </a:rPr>
                        <a:t>RİSK ANALİZİ FORMU</a:t>
                      </a:r>
                      <a:endParaRPr lang="en-US" sz="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err="1">
                          <a:effectLst/>
                        </a:rPr>
                        <a:t>Doküman</a:t>
                      </a:r>
                      <a:r>
                        <a:rPr lang="en-US" sz="900" u="none" strike="noStrike" dirty="0">
                          <a:effectLst/>
                        </a:rPr>
                        <a:t> No</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PD-RA-0001</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2646137959"/>
                  </a:ext>
                </a:extLst>
              </a:tr>
              <a:tr h="111249">
                <a:tc vMerge="1">
                  <a:txBody>
                    <a:bodyPr/>
                    <a:lstStyle/>
                    <a:p>
                      <a:endParaRPr lang="en-US"/>
                    </a:p>
                  </a:txBody>
                  <a:tcPr/>
                </a:tc>
                <a:tc>
                  <a:txBody>
                    <a:bodyPr/>
                    <a:lstStyle/>
                    <a:p>
                      <a:pPr algn="l" fontAlgn="ctr"/>
                      <a:r>
                        <a:rPr lang="en-US" sz="900" u="none" strike="noStrike" dirty="0" err="1">
                          <a:effectLst/>
                        </a:rPr>
                        <a:t>Yayın</a:t>
                      </a:r>
                      <a:r>
                        <a:rPr lang="en-US" sz="900" u="none" strike="noStrike" dirty="0">
                          <a:effectLst/>
                        </a:rPr>
                        <a:t> </a:t>
                      </a:r>
                      <a:r>
                        <a:rPr lang="en-US" sz="900" u="none" strike="noStrike" dirty="0" err="1">
                          <a:effectLst/>
                        </a:rPr>
                        <a:t>Tarihi</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03.05.2018</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2584182448"/>
                  </a:ext>
                </a:extLst>
              </a:tr>
              <a:tr h="111249">
                <a:tc vMerge="1">
                  <a:txBody>
                    <a:bodyPr/>
                    <a:lstStyle/>
                    <a:p>
                      <a:endParaRPr lang="en-US"/>
                    </a:p>
                  </a:txBody>
                  <a:tcPr/>
                </a:tc>
                <a:tc>
                  <a:txBody>
                    <a:bodyPr/>
                    <a:lstStyle/>
                    <a:p>
                      <a:pPr algn="l" fontAlgn="ctr"/>
                      <a:r>
                        <a:rPr lang="en-US" sz="900" u="none" strike="noStrike" dirty="0" err="1">
                          <a:effectLst/>
                        </a:rPr>
                        <a:t>Değişiklik</a:t>
                      </a:r>
                      <a:r>
                        <a:rPr lang="en-US" sz="900" u="none" strike="noStrike" dirty="0">
                          <a:effectLst/>
                        </a:rPr>
                        <a:t> No</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3</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1784484656"/>
                  </a:ext>
                </a:extLst>
              </a:tr>
              <a:tr h="111249">
                <a:tc vMerge="1">
                  <a:txBody>
                    <a:bodyPr/>
                    <a:lstStyle/>
                    <a:p>
                      <a:endParaRPr lang="en-US"/>
                    </a:p>
                  </a:txBody>
                  <a:tcPr/>
                </a:tc>
                <a:tc>
                  <a:txBody>
                    <a:bodyPr/>
                    <a:lstStyle/>
                    <a:p>
                      <a:pPr algn="l" fontAlgn="ctr"/>
                      <a:r>
                        <a:rPr lang="en-US" sz="900" u="none" strike="noStrike" dirty="0" err="1">
                          <a:effectLst/>
                        </a:rPr>
                        <a:t>Değişiklik</a:t>
                      </a:r>
                      <a:r>
                        <a:rPr lang="en-US" sz="900" u="none" strike="noStrike" dirty="0">
                          <a:effectLst/>
                        </a:rPr>
                        <a:t> </a:t>
                      </a:r>
                      <a:r>
                        <a:rPr lang="en-US" sz="900" u="none" strike="noStrike" dirty="0" err="1">
                          <a:effectLst/>
                        </a:rPr>
                        <a:t>Tarihi</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31.12.2019</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2505235578"/>
                  </a:ext>
                </a:extLst>
              </a:tr>
              <a:tr h="117668">
                <a:tc vMerge="1">
                  <a:txBody>
                    <a:bodyPr/>
                    <a:lstStyle/>
                    <a:p>
                      <a:endParaRPr lang="en-US"/>
                    </a:p>
                  </a:txBody>
                  <a:tcPr/>
                </a:tc>
                <a:tc>
                  <a:txBody>
                    <a:bodyPr/>
                    <a:lstStyle/>
                    <a:p>
                      <a:pPr algn="l" fontAlgn="ctr"/>
                      <a:r>
                        <a:rPr lang="en-US" sz="900" u="none" strike="noStrike" dirty="0" err="1">
                          <a:effectLst/>
                        </a:rPr>
                        <a:t>Sayfa</a:t>
                      </a:r>
                      <a:r>
                        <a:rPr lang="en-US" sz="900" u="none" strike="noStrike" dirty="0">
                          <a:effectLst/>
                        </a:rPr>
                        <a:t> No</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dirty="0">
                          <a:effectLst/>
                        </a:rPr>
                        <a:t>1/1</a:t>
                      </a:r>
                      <a:endParaRPr lang="en-US" sz="800" b="0" i="0" u="none" strike="noStrike" dirty="0">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3547734785"/>
                  </a:ext>
                </a:extLst>
              </a:tr>
            </a:tbl>
          </a:graphicData>
        </a:graphic>
      </p:graphicFrame>
      <p:pic>
        <p:nvPicPr>
          <p:cNvPr id="11" name="Resim 3">
            <a:extLst>
              <a:ext uri="{FF2B5EF4-FFF2-40B4-BE49-F238E27FC236}">
                <a16:creationId xmlns:a16="http://schemas.microsoft.com/office/drawing/2014/main" id="{00000000-0008-0000-0000-000004000000}"/>
              </a:ext>
            </a:extLst>
          </p:cNvPr>
          <p:cNvPicPr/>
          <p:nvPr/>
        </p:nvPicPr>
        <p:blipFill>
          <a:blip r:embed="rId2"/>
          <a:stretch>
            <a:fillRect/>
          </a:stretch>
        </p:blipFill>
        <p:spPr>
          <a:xfrm>
            <a:off x="542694" y="1332745"/>
            <a:ext cx="2304256" cy="543520"/>
          </a:xfrm>
          <a:prstGeom prst="rect">
            <a:avLst/>
          </a:prstGeom>
        </p:spPr>
      </p:pic>
    </p:spTree>
    <p:extLst>
      <p:ext uri="{BB962C8B-B14F-4D97-AF65-F5344CB8AC3E}">
        <p14:creationId xmlns:p14="http://schemas.microsoft.com/office/powerpoint/2010/main" val="641241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11</a:t>
            </a:fld>
            <a:endParaRPr lang="tr-TR"/>
          </a:p>
        </p:txBody>
      </p:sp>
      <p:sp>
        <p:nvSpPr>
          <p:cNvPr id="7" name="Metin kutusu 4"/>
          <p:cNvSpPr txBox="1"/>
          <p:nvPr/>
        </p:nvSpPr>
        <p:spPr>
          <a:xfrm>
            <a:off x="1440880" y="2362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pic>
        <p:nvPicPr>
          <p:cNvPr id="8" name="Resim 5"/>
          <p:cNvPicPr/>
          <p:nvPr/>
        </p:nvPicPr>
        <p:blipFill>
          <a:blip r:embed="rId2"/>
          <a:stretch>
            <a:fillRect/>
          </a:stretch>
        </p:blipFill>
        <p:spPr>
          <a:xfrm>
            <a:off x="107504" y="260648"/>
            <a:ext cx="2736304" cy="57606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434494436"/>
              </p:ext>
            </p:extLst>
          </p:nvPr>
        </p:nvGraphicFramePr>
        <p:xfrm>
          <a:off x="480533" y="1936362"/>
          <a:ext cx="10420195" cy="1025758"/>
        </p:xfrm>
        <a:graphic>
          <a:graphicData uri="http://schemas.openxmlformats.org/drawingml/2006/table">
            <a:tbl>
              <a:tblPr/>
              <a:tblGrid>
                <a:gridCol w="1234203">
                  <a:extLst>
                    <a:ext uri="{9D8B030D-6E8A-4147-A177-3AD203B41FA5}">
                      <a16:colId xmlns:a16="http://schemas.microsoft.com/office/drawing/2014/main" val="3320205386"/>
                    </a:ext>
                  </a:extLst>
                </a:gridCol>
                <a:gridCol w="1219510">
                  <a:extLst>
                    <a:ext uri="{9D8B030D-6E8A-4147-A177-3AD203B41FA5}">
                      <a16:colId xmlns:a16="http://schemas.microsoft.com/office/drawing/2014/main" val="1522237764"/>
                    </a:ext>
                  </a:extLst>
                </a:gridCol>
                <a:gridCol w="191008">
                  <a:extLst>
                    <a:ext uri="{9D8B030D-6E8A-4147-A177-3AD203B41FA5}">
                      <a16:colId xmlns:a16="http://schemas.microsoft.com/office/drawing/2014/main" val="2501623769"/>
                    </a:ext>
                  </a:extLst>
                </a:gridCol>
                <a:gridCol w="1226858">
                  <a:extLst>
                    <a:ext uri="{9D8B030D-6E8A-4147-A177-3AD203B41FA5}">
                      <a16:colId xmlns:a16="http://schemas.microsoft.com/office/drawing/2014/main" val="3548584335"/>
                    </a:ext>
                  </a:extLst>
                </a:gridCol>
                <a:gridCol w="146929">
                  <a:extLst>
                    <a:ext uri="{9D8B030D-6E8A-4147-A177-3AD203B41FA5}">
                      <a16:colId xmlns:a16="http://schemas.microsoft.com/office/drawing/2014/main" val="3765388032"/>
                    </a:ext>
                  </a:extLst>
                </a:gridCol>
                <a:gridCol w="942732">
                  <a:extLst>
                    <a:ext uri="{9D8B030D-6E8A-4147-A177-3AD203B41FA5}">
                      <a16:colId xmlns:a16="http://schemas.microsoft.com/office/drawing/2014/main" val="1517275299"/>
                    </a:ext>
                  </a:extLst>
                </a:gridCol>
                <a:gridCol w="291920">
                  <a:extLst>
                    <a:ext uri="{9D8B030D-6E8A-4147-A177-3AD203B41FA5}">
                      <a16:colId xmlns:a16="http://schemas.microsoft.com/office/drawing/2014/main" val="1734484134"/>
                    </a:ext>
                  </a:extLst>
                </a:gridCol>
                <a:gridCol w="258351">
                  <a:extLst>
                    <a:ext uri="{9D8B030D-6E8A-4147-A177-3AD203B41FA5}">
                      <a16:colId xmlns:a16="http://schemas.microsoft.com/office/drawing/2014/main" val="2542748166"/>
                    </a:ext>
                  </a:extLst>
                </a:gridCol>
                <a:gridCol w="688938">
                  <a:extLst>
                    <a:ext uri="{9D8B030D-6E8A-4147-A177-3AD203B41FA5}">
                      <a16:colId xmlns:a16="http://schemas.microsoft.com/office/drawing/2014/main" val="2298320682"/>
                    </a:ext>
                  </a:extLst>
                </a:gridCol>
                <a:gridCol w="861173">
                  <a:extLst>
                    <a:ext uri="{9D8B030D-6E8A-4147-A177-3AD203B41FA5}">
                      <a16:colId xmlns:a16="http://schemas.microsoft.com/office/drawing/2014/main" val="3567864758"/>
                    </a:ext>
                  </a:extLst>
                </a:gridCol>
                <a:gridCol w="567912">
                  <a:extLst>
                    <a:ext uri="{9D8B030D-6E8A-4147-A177-3AD203B41FA5}">
                      <a16:colId xmlns:a16="http://schemas.microsoft.com/office/drawing/2014/main" val="2402079117"/>
                    </a:ext>
                  </a:extLst>
                </a:gridCol>
                <a:gridCol w="144016">
                  <a:extLst>
                    <a:ext uri="{9D8B030D-6E8A-4147-A177-3AD203B41FA5}">
                      <a16:colId xmlns:a16="http://schemas.microsoft.com/office/drawing/2014/main" val="129316406"/>
                    </a:ext>
                  </a:extLst>
                </a:gridCol>
                <a:gridCol w="144016">
                  <a:extLst>
                    <a:ext uri="{9D8B030D-6E8A-4147-A177-3AD203B41FA5}">
                      <a16:colId xmlns:a16="http://schemas.microsoft.com/office/drawing/2014/main" val="482706079"/>
                    </a:ext>
                  </a:extLst>
                </a:gridCol>
                <a:gridCol w="122386">
                  <a:extLst>
                    <a:ext uri="{9D8B030D-6E8A-4147-A177-3AD203B41FA5}">
                      <a16:colId xmlns:a16="http://schemas.microsoft.com/office/drawing/2014/main" val="3666429470"/>
                    </a:ext>
                  </a:extLst>
                </a:gridCol>
                <a:gridCol w="220393">
                  <a:extLst>
                    <a:ext uri="{9D8B030D-6E8A-4147-A177-3AD203B41FA5}">
                      <a16:colId xmlns:a16="http://schemas.microsoft.com/office/drawing/2014/main" val="4102065375"/>
                    </a:ext>
                  </a:extLst>
                </a:gridCol>
                <a:gridCol w="359975">
                  <a:extLst>
                    <a:ext uri="{9D8B030D-6E8A-4147-A177-3AD203B41FA5}">
                      <a16:colId xmlns:a16="http://schemas.microsoft.com/office/drawing/2014/main" val="1167320454"/>
                    </a:ext>
                  </a:extLst>
                </a:gridCol>
                <a:gridCol w="359975">
                  <a:extLst>
                    <a:ext uri="{9D8B030D-6E8A-4147-A177-3AD203B41FA5}">
                      <a16:colId xmlns:a16="http://schemas.microsoft.com/office/drawing/2014/main" val="401093086"/>
                    </a:ext>
                  </a:extLst>
                </a:gridCol>
                <a:gridCol w="359975">
                  <a:extLst>
                    <a:ext uri="{9D8B030D-6E8A-4147-A177-3AD203B41FA5}">
                      <a16:colId xmlns:a16="http://schemas.microsoft.com/office/drawing/2014/main" val="3610999223"/>
                    </a:ext>
                  </a:extLst>
                </a:gridCol>
                <a:gridCol w="359975">
                  <a:extLst>
                    <a:ext uri="{9D8B030D-6E8A-4147-A177-3AD203B41FA5}">
                      <a16:colId xmlns:a16="http://schemas.microsoft.com/office/drawing/2014/main" val="3324134920"/>
                    </a:ext>
                  </a:extLst>
                </a:gridCol>
                <a:gridCol w="359975">
                  <a:extLst>
                    <a:ext uri="{9D8B030D-6E8A-4147-A177-3AD203B41FA5}">
                      <a16:colId xmlns:a16="http://schemas.microsoft.com/office/drawing/2014/main" val="1801814808"/>
                    </a:ext>
                  </a:extLst>
                </a:gridCol>
                <a:gridCol w="359975">
                  <a:extLst>
                    <a:ext uri="{9D8B030D-6E8A-4147-A177-3AD203B41FA5}">
                      <a16:colId xmlns:a16="http://schemas.microsoft.com/office/drawing/2014/main" val="2297972815"/>
                    </a:ext>
                  </a:extLst>
                </a:gridCol>
              </a:tblGrid>
              <a:tr h="139059">
                <a:tc rowSpan="5">
                  <a:txBody>
                    <a:bodyPr/>
                    <a:lstStyle/>
                    <a:p>
                      <a:pPr algn="l" fontAlgn="b"/>
                      <a:r>
                        <a:rPr lang="sv-SE" sz="700" b="1" i="0" u="none" strike="noStrike" dirty="0">
                          <a:solidFill>
                            <a:srgbClr val="000000"/>
                          </a:solidFill>
                          <a:effectLst/>
                          <a:latin typeface="Tahoma" panose="020B0604030504040204" pitchFamily="34" charset="0"/>
                        </a:rPr>
                        <a:t>Olası Risk Türü (Potential Risk Mode)</a:t>
                      </a:r>
                      <a:endParaRPr lang="sv-SE"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Olası</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Etkileri</a:t>
                      </a:r>
                      <a:r>
                        <a:rPr lang="en-US" sz="700" b="1"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Sebebi</a:t>
                      </a:r>
                      <a:r>
                        <a:rPr lang="en-US" sz="700" b="1"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Olasılık</a:t>
                      </a:r>
                      <a:r>
                        <a:rPr lang="en-US" sz="7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sv-SE" sz="700" b="1"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Önerilen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Faaliyetler</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Recomended</a:t>
                      </a:r>
                      <a:r>
                        <a:rPr lang="en-US" sz="700" b="1"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5">
                  <a:txBody>
                    <a:bodyPr/>
                    <a:lstStyle/>
                    <a:p>
                      <a:pPr algn="ctr" fontAlgn="ctr"/>
                      <a:r>
                        <a:rPr lang="en-US" sz="700" b="1" i="0" u="none" strike="noStrike" dirty="0" err="1">
                          <a:solidFill>
                            <a:srgbClr val="000000"/>
                          </a:solidFill>
                          <a:effectLst/>
                          <a:latin typeface="Tahoma" panose="020B0604030504040204" pitchFamily="34" charset="0"/>
                        </a:rPr>
                        <a:t>Sorumlu</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ve</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Hedef</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Tamamlama</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Tarihi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Responibility</a:t>
                      </a:r>
                      <a:r>
                        <a:rPr lang="en-US" sz="700" b="1" i="0" u="none" strike="noStrike" dirty="0">
                          <a:solidFill>
                            <a:srgbClr val="000000"/>
                          </a:solidFill>
                          <a:effectLst/>
                          <a:latin typeface="Tahoma" panose="020B0604030504040204" pitchFamily="34" charset="0"/>
                        </a:rPr>
                        <a:t>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gridSpan="5">
                  <a:txBody>
                    <a:bodyPr/>
                    <a:lstStyle/>
                    <a:p>
                      <a:pPr algn="ctr" fontAlgn="ctr"/>
                      <a:r>
                        <a:rPr lang="en-US" sz="600" b="1" i="0" u="none" strike="noStrike" dirty="0" err="1">
                          <a:solidFill>
                            <a:srgbClr val="000000"/>
                          </a:solidFill>
                          <a:effectLst/>
                          <a:latin typeface="Tahoma" panose="020B0604030504040204" pitchFamily="34" charset="0"/>
                        </a:rPr>
                        <a:t>Faaliyetleri</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Sonuçları</a:t>
                      </a:r>
                      <a:r>
                        <a:rPr lang="en-US" sz="6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19088272"/>
                  </a:ext>
                </a:extLst>
              </a:tr>
              <a:tr h="139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5" vMerge="1">
                  <a:txBody>
                    <a:bodyPr/>
                    <a:lstStyle/>
                    <a:p>
                      <a:endParaRPr lang="en-US"/>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35234135"/>
                  </a:ext>
                </a:extLst>
              </a:tr>
              <a:tr h="139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700" b="1" i="0" u="none" strike="noStrike" dirty="0" err="1">
                          <a:solidFill>
                            <a:srgbClr val="000000"/>
                          </a:solidFill>
                          <a:effectLst/>
                          <a:latin typeface="Tahoma" panose="020B0604030504040204" pitchFamily="34" charset="0"/>
                        </a:rPr>
                        <a:t>Gerçekleşen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Faliyetler</a:t>
                      </a:r>
                      <a:r>
                        <a:rPr lang="en-US" sz="700" b="1" i="0" u="none" strike="noStrike" dirty="0">
                          <a:solidFill>
                            <a:srgbClr val="000000"/>
                          </a:solidFill>
                          <a:effectLst/>
                          <a:latin typeface="Tahoma" panose="020B0604030504040204" pitchFamily="34" charset="0"/>
                        </a:rPr>
                        <a:t>/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err="1">
                          <a:solidFill>
                            <a:srgbClr val="000000"/>
                          </a:solidFill>
                          <a:effectLst/>
                          <a:latin typeface="Tahoma" panose="020B0604030504040204" pitchFamily="34" charset="0"/>
                        </a:rPr>
                        <a:t>Olasılık</a:t>
                      </a:r>
                      <a:r>
                        <a:rPr lang="en-US" sz="7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sz="7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90629678"/>
                  </a:ext>
                </a:extLst>
              </a:tr>
              <a:tr h="139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01391721"/>
                  </a:ext>
                </a:extLst>
              </a:tr>
              <a:tr h="46952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98092978"/>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394432904"/>
              </p:ext>
            </p:extLst>
          </p:nvPr>
        </p:nvGraphicFramePr>
        <p:xfrm>
          <a:off x="480533" y="2962120"/>
          <a:ext cx="8280920" cy="3394230"/>
        </p:xfrm>
        <a:graphic>
          <a:graphicData uri="http://schemas.openxmlformats.org/drawingml/2006/table">
            <a:tbl>
              <a:tblPr>
                <a:tableStyleId>{5C22544A-7EE6-4342-B048-85BDC9FD1C3A}</a:tableStyleId>
              </a:tblPr>
              <a:tblGrid>
                <a:gridCol w="1224136">
                  <a:extLst>
                    <a:ext uri="{9D8B030D-6E8A-4147-A177-3AD203B41FA5}">
                      <a16:colId xmlns:a16="http://schemas.microsoft.com/office/drawing/2014/main" val="3043577154"/>
                    </a:ext>
                  </a:extLst>
                </a:gridCol>
                <a:gridCol w="1224136">
                  <a:extLst>
                    <a:ext uri="{9D8B030D-6E8A-4147-A177-3AD203B41FA5}">
                      <a16:colId xmlns:a16="http://schemas.microsoft.com/office/drawing/2014/main" val="716870166"/>
                    </a:ext>
                  </a:extLst>
                </a:gridCol>
                <a:gridCol w="216024">
                  <a:extLst>
                    <a:ext uri="{9D8B030D-6E8A-4147-A177-3AD203B41FA5}">
                      <a16:colId xmlns:a16="http://schemas.microsoft.com/office/drawing/2014/main" val="3268190715"/>
                    </a:ext>
                  </a:extLst>
                </a:gridCol>
                <a:gridCol w="1224136">
                  <a:extLst>
                    <a:ext uri="{9D8B030D-6E8A-4147-A177-3AD203B41FA5}">
                      <a16:colId xmlns:a16="http://schemas.microsoft.com/office/drawing/2014/main" val="3277940241"/>
                    </a:ext>
                  </a:extLst>
                </a:gridCol>
                <a:gridCol w="144016">
                  <a:extLst>
                    <a:ext uri="{9D8B030D-6E8A-4147-A177-3AD203B41FA5}">
                      <a16:colId xmlns:a16="http://schemas.microsoft.com/office/drawing/2014/main" val="2546565789"/>
                    </a:ext>
                  </a:extLst>
                </a:gridCol>
                <a:gridCol w="936104">
                  <a:extLst>
                    <a:ext uri="{9D8B030D-6E8A-4147-A177-3AD203B41FA5}">
                      <a16:colId xmlns:a16="http://schemas.microsoft.com/office/drawing/2014/main" val="1673323169"/>
                    </a:ext>
                  </a:extLst>
                </a:gridCol>
                <a:gridCol w="288032">
                  <a:extLst>
                    <a:ext uri="{9D8B030D-6E8A-4147-A177-3AD203B41FA5}">
                      <a16:colId xmlns:a16="http://schemas.microsoft.com/office/drawing/2014/main" val="2570198833"/>
                    </a:ext>
                  </a:extLst>
                </a:gridCol>
                <a:gridCol w="216023">
                  <a:extLst>
                    <a:ext uri="{9D8B030D-6E8A-4147-A177-3AD203B41FA5}">
                      <a16:colId xmlns:a16="http://schemas.microsoft.com/office/drawing/2014/main" val="4133446044"/>
                    </a:ext>
                  </a:extLst>
                </a:gridCol>
                <a:gridCol w="720081">
                  <a:extLst>
                    <a:ext uri="{9D8B030D-6E8A-4147-A177-3AD203B41FA5}">
                      <a16:colId xmlns:a16="http://schemas.microsoft.com/office/drawing/2014/main" val="1372774842"/>
                    </a:ext>
                  </a:extLst>
                </a:gridCol>
                <a:gridCol w="903884">
                  <a:extLst>
                    <a:ext uri="{9D8B030D-6E8A-4147-A177-3AD203B41FA5}">
                      <a16:colId xmlns:a16="http://schemas.microsoft.com/office/drawing/2014/main" val="1835496524"/>
                    </a:ext>
                  </a:extLst>
                </a:gridCol>
                <a:gridCol w="32220">
                  <a:extLst>
                    <a:ext uri="{9D8B030D-6E8A-4147-A177-3AD203B41FA5}">
                      <a16:colId xmlns:a16="http://schemas.microsoft.com/office/drawing/2014/main" val="1504557926"/>
                    </a:ext>
                  </a:extLst>
                </a:gridCol>
                <a:gridCol w="563075">
                  <a:extLst>
                    <a:ext uri="{9D8B030D-6E8A-4147-A177-3AD203B41FA5}">
                      <a16:colId xmlns:a16="http://schemas.microsoft.com/office/drawing/2014/main" val="3655543299"/>
                    </a:ext>
                  </a:extLst>
                </a:gridCol>
                <a:gridCol w="144016">
                  <a:extLst>
                    <a:ext uri="{9D8B030D-6E8A-4147-A177-3AD203B41FA5}">
                      <a16:colId xmlns:a16="http://schemas.microsoft.com/office/drawing/2014/main" val="4254438743"/>
                    </a:ext>
                  </a:extLst>
                </a:gridCol>
                <a:gridCol w="144016">
                  <a:extLst>
                    <a:ext uri="{9D8B030D-6E8A-4147-A177-3AD203B41FA5}">
                      <a16:colId xmlns:a16="http://schemas.microsoft.com/office/drawing/2014/main" val="583994120"/>
                    </a:ext>
                  </a:extLst>
                </a:gridCol>
                <a:gridCol w="144016">
                  <a:extLst>
                    <a:ext uri="{9D8B030D-6E8A-4147-A177-3AD203B41FA5}">
                      <a16:colId xmlns:a16="http://schemas.microsoft.com/office/drawing/2014/main" val="3740830525"/>
                    </a:ext>
                  </a:extLst>
                </a:gridCol>
                <a:gridCol w="157005">
                  <a:extLst>
                    <a:ext uri="{9D8B030D-6E8A-4147-A177-3AD203B41FA5}">
                      <a16:colId xmlns:a16="http://schemas.microsoft.com/office/drawing/2014/main" val="2449602034"/>
                    </a:ext>
                  </a:extLst>
                </a:gridCol>
              </a:tblGrid>
              <a:tr h="800841">
                <a:tc>
                  <a:txBody>
                    <a:bodyPr/>
                    <a:lstStyle/>
                    <a:p>
                      <a:pPr algn="l" fontAlgn="ctr"/>
                      <a:r>
                        <a:rPr lang="tr-TR" sz="700" b="0" i="0" u="none" strike="noStrike" dirty="0">
                          <a:solidFill>
                            <a:srgbClr val="000000"/>
                          </a:solidFill>
                          <a:effectLst/>
                          <a:latin typeface="+mn-lt"/>
                        </a:rPr>
                        <a:t>(Spik Kapama 2019) Risk azaltma oranının hedefin altında kalması</a:t>
                      </a:r>
                    </a:p>
                  </a:txBody>
                  <a:tcPr marL="6350" marR="6350" marT="6350" marB="0" anchor="ctr"/>
                </a:tc>
                <a:tc>
                  <a:txBody>
                    <a:bodyPr/>
                    <a:lstStyle/>
                    <a:p>
                      <a:pPr algn="ctr" fontAlgn="ctr"/>
                      <a:r>
                        <a:rPr lang="tr-TR" sz="700" b="0" i="0" u="none" strike="noStrike" dirty="0">
                          <a:solidFill>
                            <a:srgbClr val="000000"/>
                          </a:solidFill>
                          <a:effectLst/>
                          <a:latin typeface="+mn-lt"/>
                        </a:rPr>
                        <a:t>Kalite Hedeflerinin tutturulamaması</a:t>
                      </a:r>
                    </a:p>
                  </a:txBody>
                  <a:tcPr marL="6350" marR="6350" marT="6350" marB="0" anchor="ctr"/>
                </a:tc>
                <a:tc>
                  <a:txBody>
                    <a:bodyPr/>
                    <a:lstStyle/>
                    <a:p>
                      <a:pPr algn="ctr" fontAlgn="ctr"/>
                      <a:r>
                        <a:rPr lang="tr-TR" sz="700" b="0" i="0" u="none" strike="noStrike" dirty="0" smtClean="0">
                          <a:solidFill>
                            <a:schemeClr val="tx1"/>
                          </a:solidFill>
                          <a:effectLst/>
                          <a:latin typeface="+mn-lt"/>
                        </a:rPr>
                        <a:t>7</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en-US" sz="700" b="0" i="0" u="none" strike="noStrike" dirty="0" smtClean="0">
                          <a:solidFill>
                            <a:srgbClr val="000000"/>
                          </a:solidFill>
                          <a:effectLst/>
                          <a:latin typeface="+mn-lt"/>
                        </a:rPr>
                        <a:t>PDR </a:t>
                      </a:r>
                      <a:r>
                        <a:rPr lang="en-US" sz="700" b="0" i="0" u="none" strike="noStrike" dirty="0" err="1" smtClean="0">
                          <a:solidFill>
                            <a:srgbClr val="000000"/>
                          </a:solidFill>
                          <a:effectLst/>
                          <a:latin typeface="+mn-lt"/>
                        </a:rPr>
                        <a:t>Merkezi'nin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gerçekleştirdiği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iş</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dolayısıyla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katlanılması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zorunlu</a:t>
                      </a:r>
                      <a:r>
                        <a:rPr lang="en-US" sz="700" b="0" i="0" u="none" strike="noStrike" dirty="0" smtClean="0">
                          <a:solidFill>
                            <a:srgbClr val="000000"/>
                          </a:solidFill>
                          <a:effectLst/>
                          <a:latin typeface="+mn-lt"/>
                        </a:rPr>
                        <a:t> risk </a:t>
                      </a:r>
                      <a:r>
                        <a:rPr lang="en-US" sz="700" b="0" i="0" u="none" strike="noStrike" dirty="0" err="1" smtClean="0">
                          <a:solidFill>
                            <a:srgbClr val="000000"/>
                          </a:solidFill>
                          <a:effectLst/>
                          <a:latin typeface="+mn-lt"/>
                        </a:rPr>
                        <a:t>sayısının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fazla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olması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bazılarının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sürecin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kontrol</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mekanizması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dışında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olması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bu</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risklerin</a:t>
                      </a:r>
                      <a:r>
                        <a:rPr lang="en-US" sz="700" b="0" i="0" u="none" strike="noStrike" dirty="0" smtClean="0">
                          <a:solidFill>
                            <a:srgbClr val="000000"/>
                          </a:solidFill>
                          <a:effectLst/>
                          <a:latin typeface="+mn-lt"/>
                        </a:rPr>
                        <a:t> her zaman </a:t>
                      </a:r>
                      <a:r>
                        <a:rPr lang="en-US" sz="700" b="0" i="0" u="none" strike="noStrike" dirty="0" err="1" smtClean="0">
                          <a:solidFill>
                            <a:srgbClr val="000000"/>
                          </a:solidFill>
                          <a:effectLst/>
                          <a:latin typeface="+mn-lt"/>
                        </a:rPr>
                        <a:t>merkez</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için</a:t>
                      </a:r>
                      <a:r>
                        <a:rPr lang="en-US" sz="700" b="0" i="0" u="none" strike="noStrike" dirty="0" smtClean="0">
                          <a:solidFill>
                            <a:srgbClr val="000000"/>
                          </a:solidFill>
                          <a:effectLst/>
                          <a:latin typeface="+mn-lt"/>
                        </a:rPr>
                        <a:t> risk </a:t>
                      </a:r>
                      <a:r>
                        <a:rPr lang="en-US" sz="700" b="0" i="0" u="none" strike="noStrike" dirty="0" err="1" smtClean="0">
                          <a:solidFill>
                            <a:srgbClr val="000000"/>
                          </a:solidFill>
                          <a:effectLst/>
                          <a:latin typeface="+mn-lt"/>
                        </a:rPr>
                        <a:t>teşkil</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etmesi</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6</a:t>
                      </a:r>
                      <a:endParaRPr lang="en-US" sz="700" b="0" i="0" u="none" strike="noStrike" dirty="0">
                        <a:solidFill>
                          <a:schemeClr val="tx1"/>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10</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420</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en-US" sz="700" b="0" i="0" u="none" strike="noStrike" dirty="0" err="1" smtClean="0">
                          <a:solidFill>
                            <a:srgbClr val="000000"/>
                          </a:solidFill>
                          <a:effectLst/>
                          <a:latin typeface="+mn-lt"/>
                        </a:rPr>
                        <a:t>katlanması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zorunlu</a:t>
                      </a:r>
                      <a:r>
                        <a:rPr lang="en-US" sz="700" b="0" i="0" u="none" strike="noStrike" dirty="0" smtClean="0">
                          <a:solidFill>
                            <a:srgbClr val="000000"/>
                          </a:solidFill>
                          <a:effectLst/>
                          <a:latin typeface="+mn-lt"/>
                        </a:rPr>
                        <a:t> risk</a:t>
                      </a: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1" i="0" u="none" strike="noStrike" dirty="0">
                        <a:solidFill>
                          <a:srgbClr val="000000"/>
                        </a:solidFill>
                        <a:effectLst/>
                        <a:latin typeface="+mn-lt"/>
                      </a:endParaRPr>
                    </a:p>
                  </a:txBody>
                  <a:tcPr marL="3410" marR="3410" marT="3410" marB="0" anchor="ctr"/>
                </a:tc>
                <a:tc>
                  <a:txBody>
                    <a:bodyPr/>
                    <a:lstStyle/>
                    <a:p>
                      <a:pPr algn="l" fontAlgn="b"/>
                      <a:endParaRPr lang="en-US" sz="600" b="0" i="0" u="none" strike="noStrike" dirty="0">
                        <a:solidFill>
                          <a:srgbClr val="000000"/>
                        </a:solidFill>
                        <a:effectLst/>
                        <a:latin typeface="+mn-lt"/>
                      </a:endParaRPr>
                    </a:p>
                  </a:txBody>
                  <a:tcPr marL="3410" marR="3410" marT="3410" marB="0" anchor="b"/>
                </a:tc>
                <a:extLst>
                  <a:ext uri="{0D108BD9-81ED-4DB2-BD59-A6C34878D82A}">
                    <a16:rowId xmlns:a16="http://schemas.microsoft.com/office/drawing/2014/main" val="682057986"/>
                  </a:ext>
                </a:extLst>
              </a:tr>
              <a:tr h="1296878">
                <a:tc>
                  <a:txBody>
                    <a:bodyPr/>
                    <a:lstStyle/>
                    <a:p>
                      <a:pPr algn="l" fontAlgn="ctr"/>
                      <a:r>
                        <a:rPr lang="tr-TR" sz="700" b="0" i="0" u="none" strike="noStrike" dirty="0" smtClean="0">
                          <a:solidFill>
                            <a:srgbClr val="000000"/>
                          </a:solidFill>
                          <a:effectLst/>
                          <a:latin typeface="+mn-lt"/>
                        </a:rPr>
                        <a:t>(Dış Denetim DF) Süreç risk analizi dokümanında tanımlanan risklerin RÖF değerlerini düşürmekle ilgili hangi aksiyonların ne seviyede etkisinin olduğu değerlendirilememektedir.</a:t>
                      </a:r>
                      <a:endParaRPr lang="tr-TR" sz="700" b="0" i="0" u="none" strike="noStrike" dirty="0">
                        <a:solidFill>
                          <a:srgbClr val="000000"/>
                        </a:solidFill>
                        <a:effectLst/>
                        <a:latin typeface="+mn-lt"/>
                      </a:endParaRPr>
                    </a:p>
                  </a:txBody>
                  <a:tcPr marL="6350" marR="6350" marT="6350" marB="0" anchor="ctr"/>
                </a:tc>
                <a:tc>
                  <a:txBody>
                    <a:bodyPr/>
                    <a:lstStyle/>
                    <a:p>
                      <a:pPr algn="ctr" fontAlgn="ctr"/>
                      <a:r>
                        <a:rPr lang="tr-TR" sz="700" b="0" i="0" u="none" strike="noStrike" dirty="0" smtClean="0">
                          <a:solidFill>
                            <a:srgbClr val="000000"/>
                          </a:solidFill>
                          <a:effectLst/>
                          <a:latin typeface="+mn-lt"/>
                        </a:rPr>
                        <a:t>'Süreçlerin "Risk Analizi" tablolarının "Süreçlerin Risk Yönetimi" prosedürü ile uyumsuz olması, gerçekleştirilecek iç ve dış denetimlerde uygunsuzluk alınma ihtimali</a:t>
                      </a:r>
                      <a:endParaRPr lang="tr-TR" sz="700" b="0" i="0" u="none" strike="noStrike" dirty="0">
                        <a:solidFill>
                          <a:srgbClr val="000000"/>
                        </a:solidFill>
                        <a:effectLst/>
                        <a:latin typeface="+mn-lt"/>
                      </a:endParaRPr>
                    </a:p>
                  </a:txBody>
                  <a:tcPr marL="6350" marR="6350" marT="6350" marB="0" anchor="ctr"/>
                </a:tc>
                <a:tc>
                  <a:txBody>
                    <a:bodyPr/>
                    <a:lstStyle/>
                    <a:p>
                      <a:pPr algn="ctr" fontAlgn="ctr"/>
                      <a:r>
                        <a:rPr lang="tr-TR" sz="700" b="0" i="0" u="none" strike="noStrike" dirty="0" smtClean="0">
                          <a:solidFill>
                            <a:schemeClr val="tx1"/>
                          </a:solidFill>
                          <a:effectLst/>
                          <a:latin typeface="+mn-lt"/>
                        </a:rPr>
                        <a:t>7</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sv-SE" sz="700" b="0" i="0" u="none" strike="noStrike" dirty="0" smtClean="0">
                          <a:solidFill>
                            <a:srgbClr val="000000"/>
                          </a:solidFill>
                          <a:effectLst/>
                          <a:latin typeface="+mn-lt"/>
                        </a:rPr>
                        <a:t>Risk analizi" eğitiminin anlaşılmamış olması</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5</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tr-TR" sz="700" b="0" i="0" u="none" strike="noStrike" dirty="0" smtClean="0">
                          <a:solidFill>
                            <a:srgbClr val="000000"/>
                          </a:solidFill>
                          <a:effectLst/>
                          <a:latin typeface="+mn-lt"/>
                        </a:rPr>
                        <a:t>İ</a:t>
                      </a:r>
                      <a:r>
                        <a:rPr lang="en-US" sz="700" b="0" i="0" u="none" strike="noStrike" dirty="0" smtClean="0">
                          <a:solidFill>
                            <a:srgbClr val="000000"/>
                          </a:solidFill>
                          <a:effectLst/>
                          <a:latin typeface="+mn-lt"/>
                        </a:rPr>
                        <a:t>ç </a:t>
                      </a:r>
                      <a:r>
                        <a:rPr lang="en-US" sz="700" b="0" i="0" u="none" strike="noStrike" dirty="0" err="1" smtClean="0">
                          <a:solidFill>
                            <a:srgbClr val="000000"/>
                          </a:solidFill>
                          <a:effectLst/>
                          <a:latin typeface="+mn-lt"/>
                        </a:rPr>
                        <a:t>Denetçilik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vasfı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bulunan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bir</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Akademisyenin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konu</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hakkında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deneyimli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olması</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4</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140</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en-US" sz="700" b="0" i="0" u="none" strike="noStrike" dirty="0" smtClean="0">
                          <a:solidFill>
                            <a:srgbClr val="000000"/>
                          </a:solidFill>
                          <a:effectLst/>
                          <a:latin typeface="+mn-lt"/>
                        </a:rPr>
                        <a:t>'</a:t>
                      </a:r>
                      <a:r>
                        <a:rPr lang="en-US" sz="700" b="0" i="0" u="none" strike="noStrike" dirty="0" err="1" smtClean="0">
                          <a:solidFill>
                            <a:srgbClr val="000000"/>
                          </a:solidFill>
                          <a:effectLst/>
                          <a:latin typeface="+mn-lt"/>
                        </a:rPr>
                        <a:t>İç</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Denetçilik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vasfı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bulunan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bir</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Akademisyen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ile</a:t>
                      </a:r>
                      <a:r>
                        <a:rPr lang="en-US" sz="700" b="0" i="0" u="none" strike="noStrike" dirty="0" smtClean="0">
                          <a:solidFill>
                            <a:srgbClr val="000000"/>
                          </a:solidFill>
                          <a:effectLst/>
                          <a:latin typeface="+mn-lt"/>
                        </a:rPr>
                        <a:t> her </a:t>
                      </a:r>
                      <a:r>
                        <a:rPr lang="en-US" sz="700" b="0" i="0" u="none" strike="noStrike" dirty="0" err="1" smtClean="0">
                          <a:solidFill>
                            <a:srgbClr val="000000"/>
                          </a:solidFill>
                          <a:effectLst/>
                          <a:latin typeface="+mn-lt"/>
                        </a:rPr>
                        <a:t>sürecin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kalite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sorumlusunun</a:t>
                      </a:r>
                      <a:r>
                        <a:rPr lang="en-US" sz="700" b="0" i="0" u="none" strike="noStrike" dirty="0" smtClean="0">
                          <a:solidFill>
                            <a:srgbClr val="000000"/>
                          </a:solidFill>
                          <a:effectLst/>
                          <a:latin typeface="+mn-lt"/>
                        </a:rPr>
                        <a:t> "Risk </a:t>
                      </a:r>
                      <a:r>
                        <a:rPr lang="en-US" sz="700" b="0" i="0" u="none" strike="noStrike" dirty="0" err="1" smtClean="0">
                          <a:solidFill>
                            <a:srgbClr val="000000"/>
                          </a:solidFill>
                          <a:effectLst/>
                          <a:latin typeface="+mn-lt"/>
                        </a:rPr>
                        <a:t>Analizi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tablosunu</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birlikte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gözden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geçirerek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varsa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hataların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giderilmesi</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en-US" sz="700" b="0" i="0" u="none" strike="noStrike" dirty="0" err="1" smtClean="0">
                          <a:solidFill>
                            <a:srgbClr val="000000"/>
                          </a:solidFill>
                          <a:effectLst/>
                          <a:latin typeface="+mn-lt"/>
                        </a:rPr>
                        <a:t>İç</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Denetçilik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vasfı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bulunan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Akademisyen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Süreçlerin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Kalite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Temsilcileri</a:t>
                      </a:r>
                      <a:r>
                        <a:rPr lang="en-US" sz="700" b="0" i="0" u="none" strike="noStrike" dirty="0" smtClean="0">
                          <a:solidFill>
                            <a:srgbClr val="000000"/>
                          </a:solidFill>
                          <a:effectLst/>
                          <a:latin typeface="+mn-lt"/>
                        </a:rPr>
                        <a:t>, 10.02.2020 </a:t>
                      </a: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en-US" sz="700" b="0" i="0" u="none" strike="noStrike" dirty="0" smtClean="0">
                          <a:solidFill>
                            <a:srgbClr val="000000"/>
                          </a:solidFill>
                          <a:effectLst/>
                          <a:latin typeface="+mn-lt"/>
                        </a:rPr>
                        <a:t>10.02.2020 </a:t>
                      </a:r>
                      <a:r>
                        <a:rPr lang="en-US" sz="700" b="0" i="0" u="none" strike="noStrike" dirty="0" err="1" smtClean="0">
                          <a:solidFill>
                            <a:srgbClr val="000000"/>
                          </a:solidFill>
                          <a:effectLst/>
                          <a:latin typeface="+mn-lt"/>
                        </a:rPr>
                        <a:t>ve</a:t>
                      </a:r>
                      <a:r>
                        <a:rPr lang="en-US" sz="700" b="0" i="0" u="none" strike="noStrike" dirty="0" smtClean="0">
                          <a:solidFill>
                            <a:srgbClr val="000000"/>
                          </a:solidFill>
                          <a:effectLst/>
                          <a:latin typeface="+mn-lt"/>
                        </a:rPr>
                        <a:t> 14.02.2020 </a:t>
                      </a:r>
                      <a:r>
                        <a:rPr lang="en-US" sz="700" b="0" i="0" u="none" strike="noStrike" dirty="0" err="1" smtClean="0">
                          <a:solidFill>
                            <a:srgbClr val="000000"/>
                          </a:solidFill>
                          <a:effectLst/>
                          <a:latin typeface="+mn-lt"/>
                        </a:rPr>
                        <a:t>tarihlerinde</a:t>
                      </a:r>
                      <a:r>
                        <a:rPr lang="en-US" sz="700" b="0" i="0" u="none" strike="noStrike" dirty="0" smtClean="0">
                          <a:solidFill>
                            <a:srgbClr val="000000"/>
                          </a:solidFill>
                          <a:effectLst/>
                          <a:latin typeface="+mn-lt"/>
                        </a:rPr>
                        <a:t> Risk </a:t>
                      </a:r>
                      <a:r>
                        <a:rPr lang="en-US" sz="700" b="0" i="0" u="none" strike="noStrike" dirty="0" err="1" smtClean="0">
                          <a:solidFill>
                            <a:srgbClr val="000000"/>
                          </a:solidFill>
                          <a:effectLst/>
                          <a:latin typeface="+mn-lt"/>
                        </a:rPr>
                        <a:t>Analizi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tablolarının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gözden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geçirilerek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var</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olan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hataların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düzeltilmesi</a:t>
                      </a:r>
                      <a:endParaRPr lang="en-US" sz="700" b="0" i="0" u="none" strike="noStrike" dirty="0" smtClean="0">
                        <a:solidFill>
                          <a:srgbClr val="000000"/>
                        </a:solidFill>
                        <a:effectLst/>
                        <a:latin typeface="+mn-lt"/>
                      </a:endParaRPr>
                    </a:p>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rgbClr val="000000"/>
                          </a:solidFill>
                          <a:effectLst/>
                          <a:latin typeface="+mn-lt"/>
                        </a:rPr>
                        <a:t>7</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rgbClr val="000000"/>
                          </a:solidFill>
                          <a:effectLst/>
                          <a:latin typeface="+mn-lt"/>
                        </a:rPr>
                        <a:t>4</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1" i="0" u="none" strike="noStrike" dirty="0" smtClean="0">
                          <a:solidFill>
                            <a:srgbClr val="000000"/>
                          </a:solidFill>
                          <a:effectLst/>
                          <a:latin typeface="+mn-lt"/>
                        </a:rPr>
                        <a:t>3</a:t>
                      </a:r>
                      <a:endParaRPr lang="en-US" sz="700" b="1" i="0" u="none" strike="noStrike" dirty="0">
                        <a:solidFill>
                          <a:srgbClr val="000000"/>
                        </a:solidFill>
                        <a:effectLst/>
                        <a:latin typeface="+mn-lt"/>
                      </a:endParaRPr>
                    </a:p>
                  </a:txBody>
                  <a:tcPr marL="3410" marR="3410" marT="3410" marB="0" anchor="ctr"/>
                </a:tc>
                <a:tc>
                  <a:txBody>
                    <a:bodyPr/>
                    <a:lstStyle/>
                    <a:p>
                      <a:pPr algn="ctr" fontAlgn="ctr"/>
                      <a:r>
                        <a:rPr lang="tr-TR" sz="800" b="0" i="0" u="none" strike="noStrike" dirty="0">
                          <a:solidFill>
                            <a:srgbClr val="000000"/>
                          </a:solidFill>
                          <a:effectLst/>
                          <a:latin typeface="+mj-lt"/>
                        </a:rPr>
                        <a:t>84</a:t>
                      </a:r>
                    </a:p>
                  </a:txBody>
                  <a:tcPr marL="6350" marR="6350" marT="6350" marB="0" anchor="ctr"/>
                </a:tc>
                <a:extLst>
                  <a:ext uri="{0D108BD9-81ED-4DB2-BD59-A6C34878D82A}">
                    <a16:rowId xmlns:a16="http://schemas.microsoft.com/office/drawing/2014/main" val="2071140028"/>
                  </a:ext>
                </a:extLst>
              </a:tr>
              <a:tr h="1296511">
                <a:tc>
                  <a:txBody>
                    <a:bodyPr/>
                    <a:lstStyle/>
                    <a:p>
                      <a:pPr algn="l" fontAlgn="ctr"/>
                      <a:r>
                        <a:rPr lang="tr-TR" sz="700" b="0" i="0" u="none" strike="noStrike" dirty="0" smtClean="0">
                          <a:solidFill>
                            <a:srgbClr val="000000"/>
                          </a:solidFill>
                          <a:effectLst/>
                          <a:latin typeface="+mn-lt"/>
                        </a:rPr>
                        <a:t>(Dış Denetim DF) INOVERA yazılım firmasına ait tedarikçi değerlendirmesi yapıldığına dair yeterli bulguya ulaşılamadı.</a:t>
                      </a:r>
                    </a:p>
                    <a:p>
                      <a:pPr algn="l" fontAlgn="ctr"/>
                      <a:endParaRPr lang="tr-TR" sz="700" b="0" i="0" u="none" strike="noStrike" dirty="0">
                        <a:solidFill>
                          <a:srgbClr val="000000"/>
                        </a:solidFill>
                        <a:effectLst/>
                        <a:latin typeface="+mn-lt"/>
                      </a:endParaRPr>
                    </a:p>
                  </a:txBody>
                  <a:tcPr marL="6350" marR="6350" marT="6350" marB="0" anchor="ctr"/>
                </a:tc>
                <a:tc>
                  <a:txBody>
                    <a:bodyPr/>
                    <a:lstStyle/>
                    <a:p>
                      <a:pPr algn="ctr" fontAlgn="ctr"/>
                      <a:r>
                        <a:rPr lang="tr-TR" sz="700" b="0" i="0" u="none" strike="noStrike" dirty="0" smtClean="0">
                          <a:solidFill>
                            <a:srgbClr val="000000"/>
                          </a:solidFill>
                          <a:effectLst/>
                          <a:latin typeface="+mn-lt"/>
                        </a:rPr>
                        <a:t>Firmanın kendini geliştirme imkanının önü kesilmesi, </a:t>
                      </a:r>
                    </a:p>
                    <a:p>
                      <a:pPr algn="ctr" fontAlgn="ctr"/>
                      <a:endParaRPr lang="tr-TR" sz="700" b="0" i="0" u="none" strike="noStrike" dirty="0">
                        <a:solidFill>
                          <a:srgbClr val="000000"/>
                        </a:solidFill>
                        <a:effectLst/>
                        <a:latin typeface="+mn-lt"/>
                      </a:endParaRPr>
                    </a:p>
                  </a:txBody>
                  <a:tcPr marL="6350" marR="6350" marT="6350" marB="0" anchor="ctr"/>
                </a:tc>
                <a:tc>
                  <a:txBody>
                    <a:bodyPr/>
                    <a:lstStyle/>
                    <a:p>
                      <a:pPr algn="ctr" fontAlgn="ctr"/>
                      <a:r>
                        <a:rPr lang="tr-TR" sz="700" b="0" i="0" u="none" strike="noStrike" dirty="0" smtClean="0">
                          <a:solidFill>
                            <a:schemeClr val="tx1"/>
                          </a:solidFill>
                          <a:effectLst/>
                          <a:latin typeface="+mn-lt"/>
                        </a:rPr>
                        <a:t>7</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en-US" sz="700" b="0" i="0" u="none" strike="noStrike" dirty="0" err="1" smtClean="0">
                          <a:solidFill>
                            <a:srgbClr val="000000"/>
                          </a:solidFill>
                          <a:effectLst/>
                          <a:latin typeface="+mn-lt"/>
                        </a:rPr>
                        <a:t>Problemli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firmaların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hizmet</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yılı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aşında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tespiti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amacıyla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Tedarikçi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Değerlendirmesinin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ihalenin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çok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fazla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olduğuna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dair</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döneme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denk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gelmesi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sebei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ile</a:t>
                      </a:r>
                      <a:r>
                        <a:rPr lang="en-US" sz="700" b="0" i="0" u="none" strike="noStrike" dirty="0" smtClean="0">
                          <a:solidFill>
                            <a:srgbClr val="000000"/>
                          </a:solidFill>
                          <a:effectLst/>
                          <a:latin typeface="+mn-lt"/>
                        </a:rPr>
                        <a:t> INOVERA </a:t>
                      </a:r>
                      <a:r>
                        <a:rPr lang="en-US" sz="700" b="0" i="0" u="none" strike="noStrike" dirty="0" err="1" smtClean="0">
                          <a:solidFill>
                            <a:srgbClr val="000000"/>
                          </a:solidFill>
                          <a:effectLst/>
                          <a:latin typeface="+mn-lt"/>
                        </a:rPr>
                        <a:t>yazılım</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firmasına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ait</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Tedarikçi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Değerlendirilmesi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iş</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yoğunluğu</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nedeni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ile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atlanması</a:t>
                      </a:r>
                      <a:endParaRPr lang="en-US" sz="700" b="0" i="0" u="none" strike="noStrike" dirty="0" smtClean="0">
                        <a:solidFill>
                          <a:srgbClr val="000000"/>
                        </a:solidFill>
                        <a:effectLst/>
                        <a:latin typeface="+mn-lt"/>
                      </a:endParaRPr>
                    </a:p>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5</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en-US" sz="700" b="0" i="0" u="none" strike="noStrike" dirty="0" err="1" smtClean="0">
                          <a:solidFill>
                            <a:srgbClr val="000000"/>
                          </a:solidFill>
                          <a:effectLst/>
                          <a:latin typeface="+mn-lt"/>
                        </a:rPr>
                        <a:t>Tedarikçi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Değerlendirme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Veri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Tabanı</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ile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yıl</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sonu</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değerlendirilmesi</a:t>
                      </a:r>
                      <a:endParaRPr lang="en-US" sz="700" b="0" i="0" u="none" strike="noStrike" dirty="0" smtClean="0">
                        <a:solidFill>
                          <a:srgbClr val="000000"/>
                        </a:solidFill>
                        <a:effectLst/>
                        <a:latin typeface="+mn-lt"/>
                      </a:endParaRPr>
                    </a:p>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4</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tr-TR" sz="700" b="0" i="0" u="none" strike="noStrike" dirty="0" smtClean="0">
                          <a:solidFill>
                            <a:schemeClr val="tx1"/>
                          </a:solidFill>
                          <a:effectLst/>
                          <a:latin typeface="+mn-lt"/>
                        </a:rPr>
                        <a:t>140</a:t>
                      </a:r>
                      <a:endParaRPr lang="en-US" sz="700" b="0" i="0" u="none" strike="noStrike" dirty="0">
                        <a:solidFill>
                          <a:schemeClr val="tx1"/>
                        </a:solidFill>
                        <a:effectLst/>
                        <a:latin typeface="+mn-lt"/>
                      </a:endParaRPr>
                    </a:p>
                  </a:txBody>
                  <a:tcPr marL="3410" marR="3410" marT="3410" marB="0" anchor="ctr"/>
                </a:tc>
                <a:tc>
                  <a:txBody>
                    <a:bodyPr/>
                    <a:lstStyle/>
                    <a:p>
                      <a:pPr algn="ctr" fontAlgn="ctr"/>
                      <a:r>
                        <a:rPr lang="en-US" sz="700" b="0" i="0" u="none" strike="noStrike" dirty="0" err="1" smtClean="0">
                          <a:solidFill>
                            <a:srgbClr val="000000"/>
                          </a:solidFill>
                          <a:effectLst/>
                          <a:latin typeface="+mn-lt"/>
                        </a:rPr>
                        <a:t>Tedarikçi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Veri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Tabanında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Değerlendirmenin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oylama</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ile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yapılarak</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ilgili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formun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eklenmesi</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rutin</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kontroller</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yapılması</a:t>
                      </a:r>
                      <a:r>
                        <a:rPr lang="en-US" sz="700" b="0" i="0" u="none" strike="noStrike" dirty="0" smtClean="0">
                          <a:solidFill>
                            <a:srgbClr val="000000"/>
                          </a:solidFill>
                          <a:effectLst/>
                          <a:latin typeface="+mn-lt"/>
                        </a:rPr>
                        <a:t>.</a:t>
                      </a:r>
                    </a:p>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en-US" sz="700" b="0" i="0" u="none" strike="noStrike" dirty="0" smtClean="0">
                          <a:solidFill>
                            <a:srgbClr val="000000"/>
                          </a:solidFill>
                          <a:effectLst/>
                          <a:latin typeface="+mn-lt"/>
                        </a:rPr>
                        <a:t>Satın Alma Md.31.12.2020</a:t>
                      </a:r>
                    </a:p>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en-US" sz="700" b="0" i="0" u="none" strike="noStrike" dirty="0" err="1" smtClean="0">
                          <a:solidFill>
                            <a:srgbClr val="000000"/>
                          </a:solidFill>
                          <a:effectLst/>
                          <a:latin typeface="+mn-lt"/>
                        </a:rPr>
                        <a:t>Değerlendirme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ve</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kontroller</a:t>
                      </a:r>
                      <a:r>
                        <a:rPr lang="en-US" sz="700" b="0" i="0" u="none" strike="noStrike" dirty="0" smtClean="0">
                          <a:solidFill>
                            <a:srgbClr val="000000"/>
                          </a:solidFill>
                          <a:effectLst/>
                          <a:latin typeface="+mn-lt"/>
                        </a:rPr>
                        <a:t> </a:t>
                      </a:r>
                      <a:r>
                        <a:rPr lang="en-US" sz="700" b="0" i="0" u="none" strike="noStrike" dirty="0" err="1" smtClean="0">
                          <a:solidFill>
                            <a:srgbClr val="000000"/>
                          </a:solidFill>
                          <a:effectLst/>
                          <a:latin typeface="+mn-lt"/>
                        </a:rPr>
                        <a:t>yapılmaktadır</a:t>
                      </a:r>
                      <a:r>
                        <a:rPr lang="en-US" sz="700" b="0" i="0" u="none" strike="noStrike" dirty="0" smtClean="0">
                          <a:solidFill>
                            <a:srgbClr val="000000"/>
                          </a:solidFill>
                          <a:effectLst/>
                          <a:latin typeface="+mn-lt"/>
                        </a:rPr>
                        <a:t>.</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rgbClr val="000000"/>
                          </a:solidFill>
                          <a:effectLst/>
                          <a:latin typeface="+mn-lt"/>
                        </a:rPr>
                        <a:t>7</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0" i="0" u="none" strike="noStrike" dirty="0" smtClean="0">
                          <a:solidFill>
                            <a:srgbClr val="000000"/>
                          </a:solidFill>
                          <a:effectLst/>
                          <a:latin typeface="+mn-lt"/>
                        </a:rPr>
                        <a:t>4</a:t>
                      </a:r>
                      <a:endParaRPr lang="en-US" sz="700" b="0" i="0" u="none" strike="noStrike" dirty="0">
                        <a:solidFill>
                          <a:srgbClr val="000000"/>
                        </a:solidFill>
                        <a:effectLst/>
                        <a:latin typeface="+mn-lt"/>
                      </a:endParaRPr>
                    </a:p>
                  </a:txBody>
                  <a:tcPr marL="3410" marR="3410" marT="3410" marB="0" anchor="ctr"/>
                </a:tc>
                <a:tc>
                  <a:txBody>
                    <a:bodyPr/>
                    <a:lstStyle/>
                    <a:p>
                      <a:pPr algn="ctr" fontAlgn="ctr"/>
                      <a:r>
                        <a:rPr lang="tr-TR" sz="700" b="1" i="0" u="none" strike="noStrike" dirty="0" smtClean="0">
                          <a:solidFill>
                            <a:srgbClr val="000000"/>
                          </a:solidFill>
                          <a:effectLst/>
                          <a:latin typeface="+mn-lt"/>
                        </a:rPr>
                        <a:t>2</a:t>
                      </a:r>
                      <a:endParaRPr lang="en-US" sz="700" b="1" i="0" u="none" strike="noStrike" dirty="0">
                        <a:solidFill>
                          <a:srgbClr val="000000"/>
                        </a:solidFill>
                        <a:effectLst/>
                        <a:latin typeface="+mn-lt"/>
                      </a:endParaRPr>
                    </a:p>
                  </a:txBody>
                  <a:tcPr marL="3410" marR="3410" marT="3410" marB="0" anchor="ctr"/>
                </a:tc>
                <a:tc>
                  <a:txBody>
                    <a:bodyPr/>
                    <a:lstStyle/>
                    <a:p>
                      <a:pPr algn="ctr" fontAlgn="ctr"/>
                      <a:r>
                        <a:rPr lang="tr-TR" sz="800" b="0" i="0" u="none" strike="noStrike" dirty="0" smtClean="0">
                          <a:solidFill>
                            <a:srgbClr val="000000"/>
                          </a:solidFill>
                          <a:effectLst/>
                          <a:latin typeface="+mj-lt"/>
                        </a:rPr>
                        <a:t>56</a:t>
                      </a:r>
                      <a:endParaRPr lang="tr-TR" sz="800" b="0" i="0" u="none" strike="noStrike" dirty="0">
                        <a:solidFill>
                          <a:srgbClr val="000000"/>
                        </a:solidFill>
                        <a:effectLst/>
                        <a:latin typeface="+mj-lt"/>
                      </a:endParaRPr>
                    </a:p>
                  </a:txBody>
                  <a:tcPr marL="6350" marR="6350" marT="6350" marB="0" anchor="ctr"/>
                </a:tc>
                <a:extLst>
                  <a:ext uri="{0D108BD9-81ED-4DB2-BD59-A6C34878D82A}">
                    <a16:rowId xmlns:a16="http://schemas.microsoft.com/office/drawing/2014/main" val="253696669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65252338"/>
              </p:ext>
            </p:extLst>
          </p:nvPr>
        </p:nvGraphicFramePr>
        <p:xfrm>
          <a:off x="480533" y="1249879"/>
          <a:ext cx="8229600" cy="685800"/>
        </p:xfrm>
        <a:graphic>
          <a:graphicData uri="http://schemas.openxmlformats.org/drawingml/2006/table">
            <a:tbl>
              <a:tblPr>
                <a:tableStyleId>{5C22544A-7EE6-4342-B048-85BDC9FD1C3A}</a:tableStyleId>
              </a:tblPr>
              <a:tblGrid>
                <a:gridCol w="6810704">
                  <a:extLst>
                    <a:ext uri="{9D8B030D-6E8A-4147-A177-3AD203B41FA5}">
                      <a16:colId xmlns:a16="http://schemas.microsoft.com/office/drawing/2014/main" val="1152974876"/>
                    </a:ext>
                  </a:extLst>
                </a:gridCol>
                <a:gridCol w="904881">
                  <a:extLst>
                    <a:ext uri="{9D8B030D-6E8A-4147-A177-3AD203B41FA5}">
                      <a16:colId xmlns:a16="http://schemas.microsoft.com/office/drawing/2014/main" val="2930533697"/>
                    </a:ext>
                  </a:extLst>
                </a:gridCol>
                <a:gridCol w="514015">
                  <a:extLst>
                    <a:ext uri="{9D8B030D-6E8A-4147-A177-3AD203B41FA5}">
                      <a16:colId xmlns:a16="http://schemas.microsoft.com/office/drawing/2014/main" val="1898739509"/>
                    </a:ext>
                  </a:extLst>
                </a:gridCol>
              </a:tblGrid>
              <a:tr h="106971">
                <a:tc rowSpan="5">
                  <a:txBody>
                    <a:bodyPr/>
                    <a:lstStyle/>
                    <a:p>
                      <a:pPr algn="l" fontAlgn="b"/>
                      <a:r>
                        <a:rPr lang="en-US" sz="1600" u="none" strike="noStrike" dirty="0">
                          <a:effectLst/>
                        </a:rPr>
                        <a:t>                         </a:t>
                      </a:r>
                      <a:r>
                        <a:rPr lang="en-US" sz="1600" u="none" strike="noStrike" dirty="0" smtClean="0">
                          <a:effectLst/>
                        </a:rPr>
                        <a:t>                                                </a:t>
                      </a:r>
                      <a:r>
                        <a:rPr lang="en-US" sz="1600" u="none" strike="noStrike" dirty="0">
                          <a:effectLst/>
                        </a:rPr>
                        <a:t>RİSK ANALİZİ FORMU</a:t>
                      </a:r>
                      <a:endParaRPr lang="en-US" sz="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err="1">
                          <a:effectLst/>
                        </a:rPr>
                        <a:t>Doküman</a:t>
                      </a:r>
                      <a:r>
                        <a:rPr lang="en-US" sz="900" u="none" strike="noStrike" dirty="0">
                          <a:effectLst/>
                        </a:rPr>
                        <a:t> No</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PD-RA-0001</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2646137959"/>
                  </a:ext>
                </a:extLst>
              </a:tr>
              <a:tr h="111249">
                <a:tc vMerge="1">
                  <a:txBody>
                    <a:bodyPr/>
                    <a:lstStyle/>
                    <a:p>
                      <a:endParaRPr lang="en-US"/>
                    </a:p>
                  </a:txBody>
                  <a:tcPr/>
                </a:tc>
                <a:tc>
                  <a:txBody>
                    <a:bodyPr/>
                    <a:lstStyle/>
                    <a:p>
                      <a:pPr algn="l" fontAlgn="ctr"/>
                      <a:r>
                        <a:rPr lang="en-US" sz="900" u="none" strike="noStrike" dirty="0" err="1">
                          <a:effectLst/>
                        </a:rPr>
                        <a:t>Yayın</a:t>
                      </a:r>
                      <a:r>
                        <a:rPr lang="en-US" sz="900" u="none" strike="noStrike" dirty="0">
                          <a:effectLst/>
                        </a:rPr>
                        <a:t> </a:t>
                      </a:r>
                      <a:r>
                        <a:rPr lang="en-US" sz="900" u="none" strike="noStrike" dirty="0" err="1">
                          <a:effectLst/>
                        </a:rPr>
                        <a:t>Tarihi</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03.05.2018</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2584182448"/>
                  </a:ext>
                </a:extLst>
              </a:tr>
              <a:tr h="111249">
                <a:tc vMerge="1">
                  <a:txBody>
                    <a:bodyPr/>
                    <a:lstStyle/>
                    <a:p>
                      <a:endParaRPr lang="en-US"/>
                    </a:p>
                  </a:txBody>
                  <a:tcPr/>
                </a:tc>
                <a:tc>
                  <a:txBody>
                    <a:bodyPr/>
                    <a:lstStyle/>
                    <a:p>
                      <a:pPr algn="l" fontAlgn="ctr"/>
                      <a:r>
                        <a:rPr lang="en-US" sz="900" u="none" strike="noStrike" dirty="0" err="1">
                          <a:effectLst/>
                        </a:rPr>
                        <a:t>Değişiklik</a:t>
                      </a:r>
                      <a:r>
                        <a:rPr lang="en-US" sz="900" u="none" strike="noStrike" dirty="0">
                          <a:effectLst/>
                        </a:rPr>
                        <a:t> No</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3</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1784484656"/>
                  </a:ext>
                </a:extLst>
              </a:tr>
              <a:tr h="111249">
                <a:tc vMerge="1">
                  <a:txBody>
                    <a:bodyPr/>
                    <a:lstStyle/>
                    <a:p>
                      <a:endParaRPr lang="en-US"/>
                    </a:p>
                  </a:txBody>
                  <a:tcPr/>
                </a:tc>
                <a:tc>
                  <a:txBody>
                    <a:bodyPr/>
                    <a:lstStyle/>
                    <a:p>
                      <a:pPr algn="l" fontAlgn="ctr"/>
                      <a:r>
                        <a:rPr lang="en-US" sz="900" u="none" strike="noStrike" dirty="0" err="1">
                          <a:effectLst/>
                        </a:rPr>
                        <a:t>Değişiklik</a:t>
                      </a:r>
                      <a:r>
                        <a:rPr lang="en-US" sz="900" u="none" strike="noStrike" dirty="0">
                          <a:effectLst/>
                        </a:rPr>
                        <a:t> </a:t>
                      </a:r>
                      <a:r>
                        <a:rPr lang="en-US" sz="900" u="none" strike="noStrike" dirty="0" err="1">
                          <a:effectLst/>
                        </a:rPr>
                        <a:t>Tarihi</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a:effectLst/>
                        </a:rPr>
                        <a:t>31.12.2019</a:t>
                      </a:r>
                      <a:endParaRPr lang="en-US" sz="800" b="0"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2505235578"/>
                  </a:ext>
                </a:extLst>
              </a:tr>
              <a:tr h="117668">
                <a:tc vMerge="1">
                  <a:txBody>
                    <a:bodyPr/>
                    <a:lstStyle/>
                    <a:p>
                      <a:endParaRPr lang="en-US"/>
                    </a:p>
                  </a:txBody>
                  <a:tcPr/>
                </a:tc>
                <a:tc>
                  <a:txBody>
                    <a:bodyPr/>
                    <a:lstStyle/>
                    <a:p>
                      <a:pPr algn="l" fontAlgn="ctr"/>
                      <a:r>
                        <a:rPr lang="en-US" sz="900" u="none" strike="noStrike" dirty="0" err="1">
                          <a:effectLst/>
                        </a:rPr>
                        <a:t>Sayfa</a:t>
                      </a:r>
                      <a:r>
                        <a:rPr lang="en-US" sz="900" u="none" strike="noStrike" dirty="0">
                          <a:effectLst/>
                        </a:rPr>
                        <a:t> No</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800" u="none" strike="noStrike" dirty="0">
                          <a:effectLst/>
                        </a:rPr>
                        <a:t>1/1</a:t>
                      </a:r>
                      <a:endParaRPr lang="en-US" sz="800" b="0" i="0" u="none" strike="noStrike" dirty="0">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3547734785"/>
                  </a:ext>
                </a:extLst>
              </a:tr>
            </a:tbl>
          </a:graphicData>
        </a:graphic>
      </p:graphicFrame>
      <p:pic>
        <p:nvPicPr>
          <p:cNvPr id="11" name="Resim 3">
            <a:extLst>
              <a:ext uri="{FF2B5EF4-FFF2-40B4-BE49-F238E27FC236}">
                <a16:creationId xmlns:a16="http://schemas.microsoft.com/office/drawing/2014/main" id="{00000000-0008-0000-0000-000004000000}"/>
              </a:ext>
            </a:extLst>
          </p:cNvPr>
          <p:cNvPicPr/>
          <p:nvPr/>
        </p:nvPicPr>
        <p:blipFill>
          <a:blip r:embed="rId2"/>
          <a:stretch>
            <a:fillRect/>
          </a:stretch>
        </p:blipFill>
        <p:spPr>
          <a:xfrm>
            <a:off x="546779" y="1318950"/>
            <a:ext cx="2304256" cy="543520"/>
          </a:xfrm>
          <a:prstGeom prst="rect">
            <a:avLst/>
          </a:prstGeom>
        </p:spPr>
      </p:pic>
    </p:spTree>
    <p:extLst>
      <p:ext uri="{BB962C8B-B14F-4D97-AF65-F5344CB8AC3E}">
        <p14:creationId xmlns:p14="http://schemas.microsoft.com/office/powerpoint/2010/main" val="3769845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12</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3" name="Rectangle 2"/>
          <p:cNvSpPr/>
          <p:nvPr/>
        </p:nvSpPr>
        <p:spPr>
          <a:xfrm>
            <a:off x="1979712" y="1315546"/>
            <a:ext cx="5328592" cy="646331"/>
          </a:xfrm>
          <a:prstGeom prst="rect">
            <a:avLst/>
          </a:prstGeom>
        </p:spPr>
        <p:txBody>
          <a:bodyPr wrap="square">
            <a:spAutoFit/>
          </a:bodyPr>
          <a:lstStyle/>
          <a:p>
            <a:pPr algn="ctr"/>
            <a:r>
              <a:rPr lang="en-US" b="1" dirty="0"/>
              <a:t>PSİKOLOJİK DANIŞMANLIK MEMNUNİYET </a:t>
            </a:r>
            <a:r>
              <a:rPr lang="en-US" b="1" dirty="0" smtClean="0"/>
              <a:t>ANKETİ (</a:t>
            </a:r>
            <a:r>
              <a:rPr lang="en-US" b="1" dirty="0" err="1" smtClean="0"/>
              <a:t>Bireysel</a:t>
            </a:r>
            <a:r>
              <a:rPr lang="en-US" b="1" dirty="0" smtClean="0"/>
              <a:t> </a:t>
            </a:r>
            <a:r>
              <a:rPr lang="en-US" b="1" dirty="0" err="1" smtClean="0"/>
              <a:t>Psikolojik</a:t>
            </a:r>
            <a:r>
              <a:rPr lang="en-US" b="1" dirty="0" smtClean="0"/>
              <a:t> </a:t>
            </a:r>
            <a:r>
              <a:rPr lang="en-US" b="1" dirty="0" err="1" smtClean="0"/>
              <a:t>Danışma</a:t>
            </a:r>
            <a:r>
              <a:rPr lang="en-US" b="1" dirty="0" smtClean="0"/>
              <a:t>)</a:t>
            </a:r>
            <a:endParaRPr lang="en-US" b="1" dirty="0"/>
          </a:p>
        </p:txBody>
      </p:sp>
      <p:graphicFrame>
        <p:nvGraphicFramePr>
          <p:cNvPr id="11" name="Chart 10"/>
          <p:cNvGraphicFramePr>
            <a:graphicFrameLocks/>
          </p:cNvGraphicFramePr>
          <p:nvPr>
            <p:extLst>
              <p:ext uri="{D42A27DB-BD31-4B8C-83A1-F6EECF244321}">
                <p14:modId xmlns:p14="http://schemas.microsoft.com/office/powerpoint/2010/main" val="1791426292"/>
              </p:ext>
            </p:extLst>
          </p:nvPr>
        </p:nvGraphicFramePr>
        <p:xfrm>
          <a:off x="899592" y="2157868"/>
          <a:ext cx="6840760" cy="46859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5997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558558"/>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2" name="TextBox 1"/>
          <p:cNvSpPr txBox="1"/>
          <p:nvPr/>
        </p:nvSpPr>
        <p:spPr>
          <a:xfrm>
            <a:off x="251520" y="1085352"/>
            <a:ext cx="8784976" cy="969496"/>
          </a:xfrm>
          <a:prstGeom prst="rect">
            <a:avLst/>
          </a:prstGeom>
          <a:noFill/>
        </p:spPr>
        <p:txBody>
          <a:bodyPr wrap="square" rtlCol="0">
            <a:spAutoFit/>
          </a:bodyPr>
          <a:lstStyle/>
          <a:p>
            <a:pPr algn="ctr">
              <a:lnSpc>
                <a:spcPct val="150000"/>
              </a:lnSpc>
            </a:pPr>
            <a:r>
              <a:rPr lang="en-US" sz="2000" b="1" dirty="0" smtClean="0"/>
              <a:t>GRUPLA PSİKOLOJİK DANIŞMA UYGULAMASI</a:t>
            </a:r>
            <a:endParaRPr lang="tr-TR" sz="2000" b="1" dirty="0" smtClean="0"/>
          </a:p>
          <a:p>
            <a:pPr algn="ctr">
              <a:lnSpc>
                <a:spcPct val="150000"/>
              </a:lnSpc>
            </a:pPr>
            <a:r>
              <a:rPr lang="tr-TR" b="1" dirty="0" smtClean="0"/>
              <a:t>Duygu Yönetimi Grubu Ara Değerlendirme (</a:t>
            </a:r>
            <a:r>
              <a:rPr lang="en-US" b="1" dirty="0" smtClean="0"/>
              <a:t>Öğrenciler</a:t>
            </a:r>
            <a:r>
              <a:rPr lang="tr-TR" b="1" dirty="0" smtClean="0"/>
              <a:t>)</a:t>
            </a:r>
            <a:endParaRPr lang="en-US" b="1" dirty="0"/>
          </a:p>
        </p:txBody>
      </p:sp>
      <p:graphicFrame>
        <p:nvGraphicFramePr>
          <p:cNvPr id="9" name="Chart 8">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071917680"/>
              </p:ext>
            </p:extLst>
          </p:nvPr>
        </p:nvGraphicFramePr>
        <p:xfrm>
          <a:off x="477888" y="2141231"/>
          <a:ext cx="8208912" cy="4675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9038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558558"/>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2" name="TextBox 1"/>
          <p:cNvSpPr txBox="1"/>
          <p:nvPr/>
        </p:nvSpPr>
        <p:spPr>
          <a:xfrm>
            <a:off x="251520" y="1085352"/>
            <a:ext cx="8784976" cy="969496"/>
          </a:xfrm>
          <a:prstGeom prst="rect">
            <a:avLst/>
          </a:prstGeom>
          <a:noFill/>
        </p:spPr>
        <p:txBody>
          <a:bodyPr wrap="square" rtlCol="0">
            <a:spAutoFit/>
          </a:bodyPr>
          <a:lstStyle/>
          <a:p>
            <a:pPr algn="ctr">
              <a:lnSpc>
                <a:spcPct val="150000"/>
              </a:lnSpc>
            </a:pPr>
            <a:r>
              <a:rPr lang="en-US" sz="2000" b="1" dirty="0" smtClean="0"/>
              <a:t>GRUPLA PSİKOLOJİK DANIŞMA UYGULAMASI</a:t>
            </a:r>
            <a:endParaRPr lang="tr-TR" sz="2000" b="1" dirty="0" smtClean="0"/>
          </a:p>
          <a:p>
            <a:pPr algn="ctr">
              <a:lnSpc>
                <a:spcPct val="150000"/>
              </a:lnSpc>
            </a:pPr>
            <a:r>
              <a:rPr lang="tr-TR" b="1" dirty="0" smtClean="0"/>
              <a:t>Uzaktan Eğitim Sürecinde Zaman Yönetimi Grubu</a:t>
            </a:r>
            <a:r>
              <a:rPr lang="tr-TR" b="1" dirty="0"/>
              <a:t> </a:t>
            </a:r>
            <a:r>
              <a:rPr lang="tr-TR" b="1" dirty="0" smtClean="0"/>
              <a:t>(</a:t>
            </a:r>
            <a:r>
              <a:rPr lang="en-US" b="1" dirty="0" smtClean="0"/>
              <a:t>Öğrenciler</a:t>
            </a:r>
            <a:r>
              <a:rPr lang="tr-TR" b="1" dirty="0" smtClean="0"/>
              <a:t>)</a:t>
            </a:r>
            <a:endParaRPr lang="en-US" b="1" dirty="0"/>
          </a:p>
        </p:txBody>
      </p:sp>
      <p:graphicFrame>
        <p:nvGraphicFramePr>
          <p:cNvPr id="8" name="Chart 7">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459498107"/>
              </p:ext>
            </p:extLst>
          </p:nvPr>
        </p:nvGraphicFramePr>
        <p:xfrm>
          <a:off x="251520" y="2139851"/>
          <a:ext cx="7704855" cy="4581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3466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587045"/>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15</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2" name="TextBox 1"/>
          <p:cNvSpPr txBox="1"/>
          <p:nvPr/>
        </p:nvSpPr>
        <p:spPr>
          <a:xfrm>
            <a:off x="1475656" y="1130597"/>
            <a:ext cx="6330133" cy="1384995"/>
          </a:xfrm>
          <a:prstGeom prst="rect">
            <a:avLst/>
          </a:prstGeom>
          <a:noFill/>
        </p:spPr>
        <p:txBody>
          <a:bodyPr wrap="square" rtlCol="0">
            <a:spAutoFit/>
          </a:bodyPr>
          <a:lstStyle/>
          <a:p>
            <a:pPr algn="ctr">
              <a:lnSpc>
                <a:spcPct val="150000"/>
              </a:lnSpc>
            </a:pPr>
            <a:r>
              <a:rPr lang="tr-TR" sz="2000" b="1" dirty="0" smtClean="0"/>
              <a:t>ÖNLEYİCİ RUH SAĞLIĞI ÇALIŞMALARI SÜRECİ</a:t>
            </a:r>
          </a:p>
          <a:p>
            <a:pPr algn="ctr">
              <a:lnSpc>
                <a:spcPct val="150000"/>
              </a:lnSpc>
            </a:pPr>
            <a:r>
              <a:rPr lang="tr-TR" b="1" dirty="0" smtClean="0"/>
              <a:t>PANDEMİ PSİKOLOJİSİ SEMİNERİ</a:t>
            </a:r>
          </a:p>
          <a:p>
            <a:pPr algn="ctr">
              <a:lnSpc>
                <a:spcPct val="150000"/>
              </a:lnSpc>
            </a:pPr>
            <a:r>
              <a:rPr lang="tr-TR" sz="1600" b="1" dirty="0" smtClean="0"/>
              <a:t>(</a:t>
            </a:r>
            <a:r>
              <a:rPr lang="en-US" sz="1600" b="1" dirty="0" smtClean="0"/>
              <a:t>Öğrenciler</a:t>
            </a:r>
            <a:r>
              <a:rPr lang="tr-TR" sz="1600" b="1" dirty="0" smtClean="0"/>
              <a:t>, Akademik ve İdari Personel, Dış Katılımcılar)</a:t>
            </a:r>
            <a:endParaRPr lang="en-US" sz="1600" b="1" dirty="0"/>
          </a:p>
        </p:txBody>
      </p:sp>
      <p:graphicFrame>
        <p:nvGraphicFramePr>
          <p:cNvPr id="9" name="Chart 8">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2757342650"/>
              </p:ext>
            </p:extLst>
          </p:nvPr>
        </p:nvGraphicFramePr>
        <p:xfrm>
          <a:off x="-328448" y="2593070"/>
          <a:ext cx="9472448" cy="3912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9006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587045"/>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16</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2" name="TextBox 1"/>
          <p:cNvSpPr txBox="1"/>
          <p:nvPr/>
        </p:nvSpPr>
        <p:spPr>
          <a:xfrm>
            <a:off x="1475656" y="1130597"/>
            <a:ext cx="6330133" cy="1384995"/>
          </a:xfrm>
          <a:prstGeom prst="rect">
            <a:avLst/>
          </a:prstGeom>
          <a:noFill/>
        </p:spPr>
        <p:txBody>
          <a:bodyPr wrap="square" rtlCol="0">
            <a:spAutoFit/>
          </a:bodyPr>
          <a:lstStyle/>
          <a:p>
            <a:pPr algn="ctr">
              <a:lnSpc>
                <a:spcPct val="150000"/>
              </a:lnSpc>
            </a:pPr>
            <a:r>
              <a:rPr lang="tr-TR" sz="2000" b="1" dirty="0" smtClean="0"/>
              <a:t>ÖNLEYİCİ RUH SAĞLIĞI ÇALIŞMALARI SÜRECİ</a:t>
            </a:r>
          </a:p>
          <a:p>
            <a:pPr algn="ctr">
              <a:lnSpc>
                <a:spcPct val="150000"/>
              </a:lnSpc>
            </a:pPr>
            <a:r>
              <a:rPr lang="tr-TR" b="1" dirty="0" smtClean="0"/>
              <a:t>GERÇEK KENDİLİK VE SAHTE KENDİLİK  SEMİNERİ (2. Oturum)</a:t>
            </a:r>
          </a:p>
          <a:p>
            <a:pPr algn="ctr">
              <a:lnSpc>
                <a:spcPct val="150000"/>
              </a:lnSpc>
            </a:pPr>
            <a:r>
              <a:rPr lang="tr-TR" sz="1600" b="1" dirty="0" smtClean="0"/>
              <a:t>(</a:t>
            </a:r>
            <a:r>
              <a:rPr lang="en-US" sz="1600" b="1" dirty="0" smtClean="0"/>
              <a:t>Öğrenciler</a:t>
            </a:r>
            <a:r>
              <a:rPr lang="tr-TR" sz="1600" b="1" dirty="0" smtClean="0"/>
              <a:t>, Akademik ve İdari Personel, Dış Katılımcılar)</a:t>
            </a:r>
            <a:endParaRPr lang="en-US" sz="1600" b="1" dirty="0"/>
          </a:p>
        </p:txBody>
      </p:sp>
      <p:graphicFrame>
        <p:nvGraphicFramePr>
          <p:cNvPr id="8" name="Chart 7">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568288763"/>
              </p:ext>
            </p:extLst>
          </p:nvPr>
        </p:nvGraphicFramePr>
        <p:xfrm>
          <a:off x="-468560" y="2515592"/>
          <a:ext cx="10064750" cy="3840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7843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587045"/>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17</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2" name="TextBox 1"/>
          <p:cNvSpPr txBox="1"/>
          <p:nvPr/>
        </p:nvSpPr>
        <p:spPr>
          <a:xfrm>
            <a:off x="1475656" y="1130597"/>
            <a:ext cx="6330133" cy="1384995"/>
          </a:xfrm>
          <a:prstGeom prst="rect">
            <a:avLst/>
          </a:prstGeom>
          <a:noFill/>
        </p:spPr>
        <p:txBody>
          <a:bodyPr wrap="square" rtlCol="0">
            <a:spAutoFit/>
          </a:bodyPr>
          <a:lstStyle/>
          <a:p>
            <a:pPr algn="ctr">
              <a:lnSpc>
                <a:spcPct val="150000"/>
              </a:lnSpc>
            </a:pPr>
            <a:r>
              <a:rPr lang="tr-TR" sz="2000" b="1" dirty="0" smtClean="0"/>
              <a:t>ÖNLEYİCİ RUH SAĞLIĞI ÇALIŞMALARI SÜRECİ</a:t>
            </a:r>
          </a:p>
          <a:p>
            <a:pPr algn="ctr">
              <a:lnSpc>
                <a:spcPct val="150000"/>
              </a:lnSpc>
            </a:pPr>
            <a:r>
              <a:rPr lang="tr-TR" b="1" dirty="0" smtClean="0"/>
              <a:t>DUYGU DÜZENLEME SEMİNERİ</a:t>
            </a:r>
          </a:p>
          <a:p>
            <a:pPr algn="ctr">
              <a:lnSpc>
                <a:spcPct val="150000"/>
              </a:lnSpc>
            </a:pPr>
            <a:r>
              <a:rPr lang="tr-TR" sz="1600" b="1" dirty="0" smtClean="0"/>
              <a:t>(Yabancı Diller Yüksekokulu Akademik ve İdari Personeli)</a:t>
            </a:r>
            <a:endParaRPr lang="en-US" sz="1600" b="1" dirty="0"/>
          </a:p>
        </p:txBody>
      </p:sp>
      <p:graphicFrame>
        <p:nvGraphicFramePr>
          <p:cNvPr id="8" name="Chart 7">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747715594"/>
              </p:ext>
            </p:extLst>
          </p:nvPr>
        </p:nvGraphicFramePr>
        <p:xfrm>
          <a:off x="-252536" y="2508502"/>
          <a:ext cx="9577064" cy="4081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5587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789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18</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2" name="Rectangle 1"/>
          <p:cNvSpPr/>
          <p:nvPr/>
        </p:nvSpPr>
        <p:spPr>
          <a:xfrm>
            <a:off x="621904" y="2740175"/>
            <a:ext cx="8064896" cy="954107"/>
          </a:xfrm>
          <a:prstGeom prst="rect">
            <a:avLst/>
          </a:prstGeom>
        </p:spPr>
        <p:txBody>
          <a:bodyPr wrap="square">
            <a:spAutoFit/>
          </a:bodyPr>
          <a:lstStyle/>
          <a:p>
            <a:r>
              <a:rPr lang="tr-TR" sz="2800" b="1" dirty="0" smtClean="0"/>
              <a:t>2020 </a:t>
            </a:r>
            <a:r>
              <a:rPr lang="tr-TR" sz="2800" b="1" dirty="0"/>
              <a:t>yılı iç denetiminde </a:t>
            </a:r>
            <a:r>
              <a:rPr lang="en-US" sz="2800" b="1" dirty="0" err="1"/>
              <a:t>Sürecimize</a:t>
            </a:r>
            <a:r>
              <a:rPr lang="en-US" sz="2800" b="1" dirty="0"/>
              <a:t> </a:t>
            </a:r>
            <a:r>
              <a:rPr lang="tr-TR" sz="2800" b="1" dirty="0"/>
              <a:t>yönelik DF form</a:t>
            </a:r>
            <a:r>
              <a:rPr lang="en-US" sz="2800" b="1" dirty="0"/>
              <a:t>u </a:t>
            </a:r>
            <a:r>
              <a:rPr lang="en-US" sz="2800" b="1" dirty="0" err="1"/>
              <a:t>açılmamıştır</a:t>
            </a:r>
            <a:r>
              <a:rPr lang="en-US" sz="2800" b="1" dirty="0"/>
              <a:t>.</a:t>
            </a:r>
            <a:endParaRPr lang="tr-TR" sz="2800" b="1" dirty="0"/>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19</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4" name="TextBox 3"/>
          <p:cNvSpPr txBox="1"/>
          <p:nvPr/>
        </p:nvSpPr>
        <p:spPr>
          <a:xfrm>
            <a:off x="395537" y="3284984"/>
            <a:ext cx="8069218" cy="584775"/>
          </a:xfrm>
          <a:prstGeom prst="rect">
            <a:avLst/>
          </a:prstGeom>
          <a:noFill/>
        </p:spPr>
        <p:txBody>
          <a:bodyPr wrap="square" rtlCol="0">
            <a:spAutoFit/>
          </a:bodyPr>
          <a:lstStyle/>
          <a:p>
            <a:pPr algn="ctr"/>
            <a:r>
              <a:rPr lang="en-US" sz="3200" dirty="0" smtClean="0"/>
              <a:t>PDR </a:t>
            </a:r>
            <a:r>
              <a:rPr lang="en-US" sz="3200" dirty="0" err="1" smtClean="0"/>
              <a:t>Merkezine</a:t>
            </a:r>
            <a:r>
              <a:rPr lang="en-US" sz="3200" dirty="0" smtClean="0"/>
              <a:t> </a:t>
            </a:r>
            <a:r>
              <a:rPr lang="en-US" sz="3200" dirty="0" err="1" smtClean="0"/>
              <a:t>ait</a:t>
            </a:r>
            <a:r>
              <a:rPr lang="en-US" sz="3200" dirty="0" smtClean="0"/>
              <a:t> </a:t>
            </a:r>
            <a:r>
              <a:rPr lang="en-US" sz="3200" dirty="0" err="1" smtClean="0"/>
              <a:t>şikayet</a:t>
            </a:r>
            <a:r>
              <a:rPr lang="en-US" sz="3200" dirty="0" smtClean="0"/>
              <a:t> </a:t>
            </a:r>
            <a:r>
              <a:rPr lang="en-US" sz="3200" dirty="0" err="1" smtClean="0"/>
              <a:t>yer</a:t>
            </a:r>
            <a:r>
              <a:rPr lang="en-US" sz="3200" dirty="0" smtClean="0"/>
              <a:t> </a:t>
            </a:r>
            <a:r>
              <a:rPr lang="en-US" sz="3200" dirty="0" err="1" smtClean="0"/>
              <a:t>almamaktadır</a:t>
            </a:r>
            <a:r>
              <a:rPr lang="en-US" sz="3200" dirty="0" smtClean="0"/>
              <a:t>.</a:t>
            </a:r>
            <a:endParaRPr lang="en-US" sz="3200" dirty="0"/>
          </a:p>
        </p:txBody>
      </p:sp>
    </p:spTree>
    <p:extLst>
      <p:ext uri="{BB962C8B-B14F-4D97-AF65-F5344CB8AC3E}">
        <p14:creationId xmlns:p14="http://schemas.microsoft.com/office/powerpoint/2010/main" val="3543987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97182" y="28650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748016493"/>
              </p:ext>
            </p:extLst>
          </p:nvPr>
        </p:nvGraphicFramePr>
        <p:xfrm>
          <a:off x="251520" y="1029810"/>
          <a:ext cx="8640960" cy="5432170"/>
        </p:xfrm>
        <a:graphic>
          <a:graphicData uri="http://schemas.openxmlformats.org/drawingml/2006/table">
            <a:tbl>
              <a:tblPr firstRow="1" bandRow="1">
                <a:tableStyleId>{F5AB1C69-6EDB-4FF4-983F-18BD219EF322}</a:tableStyleId>
              </a:tblPr>
              <a:tblGrid>
                <a:gridCol w="5431460">
                  <a:extLst>
                    <a:ext uri="{9D8B030D-6E8A-4147-A177-3AD203B41FA5}">
                      <a16:colId xmlns:a16="http://schemas.microsoft.com/office/drawing/2014/main" val="20000"/>
                    </a:ext>
                  </a:extLst>
                </a:gridCol>
                <a:gridCol w="3209500">
                  <a:extLst>
                    <a:ext uri="{9D8B030D-6E8A-4147-A177-3AD203B41FA5}">
                      <a16:colId xmlns:a16="http://schemas.microsoft.com/office/drawing/2014/main" val="20001"/>
                    </a:ext>
                  </a:extLst>
                </a:gridCol>
              </a:tblGrid>
              <a:tr h="421931">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486844">
                <a:tc>
                  <a:txBody>
                    <a:bodyPr/>
                    <a:lstStyle/>
                    <a:p>
                      <a:pPr algn="l" fontAlgn="t"/>
                      <a:r>
                        <a:rPr lang="en-US" sz="1400" b="0" i="0" u="none" strike="noStrike" dirty="0">
                          <a:effectLst/>
                          <a:latin typeface="Calibri" panose="020F0502020204030204" pitchFamily="34" charset="0"/>
                        </a:rPr>
                        <a:t>G1-Alanda </a:t>
                      </a:r>
                      <a:r>
                        <a:rPr lang="en-US" sz="1400" b="0" i="0" u="none" strike="noStrike" dirty="0" err="1">
                          <a:effectLst/>
                          <a:latin typeface="Calibri" panose="020F0502020204030204" pitchFamily="34" charset="0"/>
                        </a:rPr>
                        <a:t>yetkinlik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ekibin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yeterliliği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ekibin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eğitimi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bilimsel</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çalışmaları</a:t>
                      </a:r>
                      <a:r>
                        <a:rPr lang="en-US" sz="1400" b="0" i="0" u="none" strike="noStrike" dirty="0">
                          <a:effectLst/>
                          <a:latin typeface="Calibri" panose="020F0502020204030204" pitchFamily="34" charset="0"/>
                        </a:rPr>
                        <a:t>)</a:t>
                      </a:r>
                    </a:p>
                  </a:txBody>
                  <a:tcPr marL="7620" marR="7620" marT="7620" marB="0"/>
                </a:tc>
                <a:tc>
                  <a:txBody>
                    <a:bodyPr/>
                    <a:lstStyle/>
                    <a:p>
                      <a:pPr algn="ctr"/>
                      <a:r>
                        <a:rPr lang="en-US" sz="2000" dirty="0" smtClean="0">
                          <a:sym typeface="Wingdings" panose="05000000000000000000" pitchFamily="2" charset="2"/>
                        </a:rPr>
                        <a:t></a:t>
                      </a:r>
                      <a:r>
                        <a:rPr lang="tr-TR" sz="2000" dirty="0" smtClean="0">
                          <a:sym typeface="Wingdings" panose="05000000000000000000" pitchFamily="2" charset="2"/>
                        </a:rPr>
                        <a:t> (Hala güçlü)</a:t>
                      </a:r>
                      <a:endParaRPr lang="tr-TR" sz="2000" dirty="0"/>
                    </a:p>
                  </a:txBody>
                  <a:tcPr/>
                </a:tc>
                <a:extLst>
                  <a:ext uri="{0D108BD9-81ED-4DB2-BD59-A6C34878D82A}">
                    <a16:rowId xmlns:a16="http://schemas.microsoft.com/office/drawing/2014/main" val="10001"/>
                  </a:ext>
                </a:extLst>
              </a:tr>
              <a:tr h="698327">
                <a:tc>
                  <a:txBody>
                    <a:bodyPr/>
                    <a:lstStyle/>
                    <a:p>
                      <a:pPr algn="l" fontAlgn="ctr"/>
                      <a:r>
                        <a:rPr lang="en-US" sz="1400" b="0" i="0" u="none" strike="noStrike">
                          <a:effectLst/>
                          <a:latin typeface="Calibri" panose="020F0502020204030204" pitchFamily="34" charset="0"/>
                        </a:rPr>
                        <a:t>G2-Yeniliğe ve gelişmeye açık olunması</a:t>
                      </a: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3321132571"/>
                  </a:ext>
                </a:extLst>
              </a:tr>
              <a:tr h="486844">
                <a:tc>
                  <a:txBody>
                    <a:bodyPr/>
                    <a:lstStyle/>
                    <a:p>
                      <a:pPr algn="l" fontAlgn="ctr"/>
                      <a:r>
                        <a:rPr lang="en-US" sz="1400" b="0" i="0" u="none" strike="noStrike" dirty="0">
                          <a:effectLst/>
                          <a:latin typeface="Calibri" panose="020F0502020204030204" pitchFamily="34" charset="0"/>
                        </a:rPr>
                        <a:t>G3-Merkez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çalışanlarının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ulaşılabilir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455140028"/>
                  </a:ext>
                </a:extLst>
              </a:tr>
              <a:tr h="486844">
                <a:tc>
                  <a:txBody>
                    <a:bodyPr/>
                    <a:lstStyle/>
                    <a:p>
                      <a:pPr algn="l" fontAlgn="t"/>
                      <a:r>
                        <a:rPr lang="en-US" sz="1400" b="0" i="0" u="none" strike="noStrike">
                          <a:effectLst/>
                          <a:latin typeface="Calibri" panose="020F0502020204030204" pitchFamily="34" charset="0"/>
                        </a:rPr>
                        <a:t>G4-Ekibin yüksek motivasyonu</a:t>
                      </a:r>
                    </a:p>
                  </a:txBody>
                  <a:tcPr marL="7620" marR="7620" marT="762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3386933559"/>
                  </a:ext>
                </a:extLst>
              </a:tr>
              <a:tr h="486844">
                <a:tc>
                  <a:txBody>
                    <a:bodyPr/>
                    <a:lstStyle/>
                    <a:p>
                      <a:pPr algn="l" fontAlgn="t"/>
                      <a:r>
                        <a:rPr lang="en-US" sz="1400" b="0" i="0" u="none" strike="noStrike" dirty="0">
                          <a:effectLst/>
                          <a:latin typeface="Calibri" panose="020F0502020204030204" pitchFamily="34" charset="0"/>
                        </a:rPr>
                        <a:t>G5-Çalışmaların, </a:t>
                      </a:r>
                      <a:r>
                        <a:rPr lang="en-US" sz="1400" b="0" i="0" u="none" strike="noStrike" dirty="0" err="1">
                          <a:effectLst/>
                          <a:latin typeface="Calibri" panose="020F0502020204030204" pitchFamily="34" charset="0"/>
                        </a:rPr>
                        <a:t>etkinliklerin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çeşitliliği</a:t>
                      </a:r>
                      <a:endParaRPr lang="en-US" sz="1400" b="0" i="0" u="none" strike="noStrike" dirty="0">
                        <a:effectLst/>
                        <a:latin typeface="Calibri" panose="020F0502020204030204" pitchFamily="34" charset="0"/>
                      </a:endParaRPr>
                    </a:p>
                  </a:txBody>
                  <a:tcPr marL="7620" marR="7620" marT="762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343761133"/>
                  </a:ext>
                </a:extLst>
              </a:tr>
              <a:tr h="417160">
                <a:tc>
                  <a:txBody>
                    <a:bodyPr/>
                    <a:lstStyle/>
                    <a:p>
                      <a:pPr algn="l" fontAlgn="t"/>
                      <a:r>
                        <a:rPr lang="en-US" sz="1400" b="0" i="0" u="none" strike="noStrike" dirty="0">
                          <a:effectLst/>
                          <a:latin typeface="Calibri" panose="020F0502020204030204" pitchFamily="34" charset="0"/>
                        </a:rPr>
                        <a:t>G6-Bekletilmeden, </a:t>
                      </a:r>
                      <a:r>
                        <a:rPr lang="en-US" sz="1400" b="0" i="0" u="none" strike="noStrike" dirty="0" err="1">
                          <a:effectLst/>
                          <a:latin typeface="Calibri" panose="020F0502020204030204" pitchFamily="34" charset="0"/>
                        </a:rPr>
                        <a:t>en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kısa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sürede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başvuruların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değerlendirilmesi</a:t>
                      </a:r>
                      <a:endParaRPr lang="en-US" sz="1400" b="0" i="0" u="none" strike="noStrike" dirty="0">
                        <a:effectLst/>
                        <a:latin typeface="Calibri" panose="020F0502020204030204" pitchFamily="34" charset="0"/>
                      </a:endParaRPr>
                    </a:p>
                  </a:txBody>
                  <a:tcPr marL="7620" marR="7620" marT="762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1211332056"/>
                  </a:ext>
                </a:extLst>
              </a:tr>
              <a:tr h="486844">
                <a:tc>
                  <a:txBody>
                    <a:bodyPr/>
                    <a:lstStyle/>
                    <a:p>
                      <a:pPr algn="l" fontAlgn="ctr"/>
                      <a:r>
                        <a:rPr lang="en-US" sz="1400" b="0" i="0" u="none" strike="noStrike" dirty="0">
                          <a:effectLst/>
                          <a:latin typeface="Calibri" panose="020F0502020204030204" pitchFamily="34" charset="0"/>
                        </a:rPr>
                        <a:t>G7-Öğrencilere </a:t>
                      </a:r>
                      <a:r>
                        <a:rPr lang="en-US" sz="1400" b="0" i="0" u="none" strike="noStrike" dirty="0" err="1">
                          <a:effectLst/>
                          <a:latin typeface="Calibri" panose="020F0502020204030204" pitchFamily="34" charset="0"/>
                        </a:rPr>
                        <a:t>Yönelik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önleyici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gelişimsel</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çalışmaların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yapılması</a:t>
                      </a:r>
                      <a:endParaRPr lang="en-US" sz="1400" b="0" i="0" u="none" strike="noStrike" dirty="0">
                        <a:effectLst/>
                        <a:latin typeface="Calibri" panose="020F0502020204030204" pitchFamily="34" charset="0"/>
                      </a:endParaRP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3985108393"/>
                  </a:ext>
                </a:extLst>
              </a:tr>
              <a:tr h="486844">
                <a:tc>
                  <a:txBody>
                    <a:bodyPr/>
                    <a:lstStyle/>
                    <a:p>
                      <a:pPr algn="l" fontAlgn="ctr"/>
                      <a:r>
                        <a:rPr lang="en-US" sz="1400" b="0" i="0" u="none" strike="noStrike" dirty="0">
                          <a:effectLst/>
                          <a:latin typeface="Calibri" panose="020F0502020204030204" pitchFamily="34" charset="0"/>
                        </a:rPr>
                        <a:t>G8-Ekip </a:t>
                      </a:r>
                      <a:r>
                        <a:rPr lang="en-US" sz="1400" b="0" i="0" u="none" strike="noStrike" dirty="0" err="1">
                          <a:effectLst/>
                          <a:latin typeface="Calibri" panose="020F0502020204030204" pitchFamily="34" charset="0"/>
                        </a:rPr>
                        <a:t>olarak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planlı</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ortak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hareket</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edilmesi</a:t>
                      </a:r>
                      <a:endParaRPr lang="en-US" sz="1400" b="0" i="0" u="none" strike="noStrike" dirty="0">
                        <a:effectLst/>
                        <a:latin typeface="Calibri" panose="020F0502020204030204" pitchFamily="34" charset="0"/>
                      </a:endParaRP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2989009509"/>
                  </a:ext>
                </a:extLst>
              </a:tr>
              <a:tr h="486844">
                <a:tc>
                  <a:txBody>
                    <a:bodyPr/>
                    <a:lstStyle/>
                    <a:p>
                      <a:pPr algn="l" fontAlgn="t"/>
                      <a:r>
                        <a:rPr lang="en-US" sz="1400" b="0" i="0" u="none" strike="noStrike" dirty="0">
                          <a:effectLst/>
                          <a:latin typeface="Calibri" panose="020F0502020204030204" pitchFamily="34" charset="0"/>
                        </a:rPr>
                        <a:t>G9-PDR </a:t>
                      </a:r>
                      <a:r>
                        <a:rPr lang="en-US" sz="1400" b="0" i="0" u="none" strike="noStrike" dirty="0" err="1">
                          <a:effectLst/>
                          <a:latin typeface="Calibri" panose="020F0502020204030204" pitchFamily="34" charset="0"/>
                        </a:rPr>
                        <a:t>Merkezi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personelinin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özveri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ile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çalışması</a:t>
                      </a:r>
                      <a:endParaRPr lang="en-US" sz="1400" b="0" i="0" u="none" strike="noStrike" dirty="0">
                        <a:effectLst/>
                        <a:latin typeface="Calibri" panose="020F0502020204030204" pitchFamily="34" charset="0"/>
                      </a:endParaRPr>
                    </a:p>
                  </a:txBody>
                  <a:tcPr marL="7620" marR="7620" marT="762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smtClean="0"/>
                    </a:p>
                  </a:txBody>
                  <a:tcPr/>
                </a:tc>
                <a:extLst>
                  <a:ext uri="{0D108BD9-81ED-4DB2-BD59-A6C34878D82A}">
                    <a16:rowId xmlns:a16="http://schemas.microsoft.com/office/drawing/2014/main" val="445160931"/>
                  </a:ext>
                </a:extLst>
              </a:tr>
              <a:tr h="486844">
                <a:tc>
                  <a:txBody>
                    <a:bodyPr/>
                    <a:lstStyle/>
                    <a:p>
                      <a:pPr algn="l" fontAlgn="t"/>
                      <a:r>
                        <a:rPr lang="en-US" sz="1400" b="0" i="0" u="none" strike="noStrike" dirty="0">
                          <a:effectLst/>
                          <a:latin typeface="Calibri" panose="020F0502020204030204" pitchFamily="34" charset="0"/>
                        </a:rPr>
                        <a:t>G10-İşlerin </a:t>
                      </a:r>
                      <a:r>
                        <a:rPr lang="en-US" sz="1400" b="0" i="0" u="none" strike="noStrike" dirty="0" err="1">
                          <a:effectLst/>
                          <a:latin typeface="Calibri" panose="020F0502020204030204" pitchFamily="34" charset="0"/>
                        </a:rPr>
                        <a:t>zamanında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doğru</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yapılması</a:t>
                      </a:r>
                      <a:endParaRPr lang="en-US" sz="1400" b="0" i="0" u="none" strike="noStrike" dirty="0">
                        <a:effectLst/>
                        <a:latin typeface="Calibri" panose="020F0502020204030204" pitchFamily="34" charset="0"/>
                      </a:endParaRPr>
                    </a:p>
                  </a:txBody>
                  <a:tcPr marL="7620" marR="7620" marT="762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a:t>
                      </a:r>
                      <a:r>
                        <a:rPr lang="tr-TR" sz="2000" dirty="0" smtClean="0">
                          <a:sym typeface="Wingdings" panose="05000000000000000000" pitchFamily="2" charset="2"/>
                        </a:rPr>
                        <a:t>(Hala güçlü)</a:t>
                      </a:r>
                      <a:endParaRPr lang="tr-TR" sz="2000" dirty="0"/>
                    </a:p>
                  </a:txBody>
                  <a:tcPr/>
                </a:tc>
                <a:extLst>
                  <a:ext uri="{0D108BD9-81ED-4DB2-BD59-A6C34878D82A}">
                    <a16:rowId xmlns:a16="http://schemas.microsoft.com/office/drawing/2014/main" val="1852937300"/>
                  </a:ext>
                </a:extLst>
              </a:tr>
            </a:tbl>
          </a:graphicData>
        </a:graphic>
      </p:graphicFrame>
      <p:pic>
        <p:nvPicPr>
          <p:cNvPr id="9" name="Resim 8"/>
          <p:cNvPicPr/>
          <p:nvPr/>
        </p:nvPicPr>
        <p:blipFill>
          <a:blip r:embed="rId2"/>
          <a:stretch>
            <a:fillRect/>
          </a:stretch>
        </p:blipFill>
        <p:spPr>
          <a:xfrm>
            <a:off x="107504" y="189539"/>
            <a:ext cx="2736304" cy="576064"/>
          </a:xfrm>
          <a:prstGeom prst="rect">
            <a:avLst/>
          </a:prstGeom>
        </p:spPr>
      </p:pic>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1681" y="150247"/>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20</a:t>
            </a:fld>
            <a:endParaRPr lang="tr-TR"/>
          </a:p>
        </p:txBody>
      </p:sp>
      <p:pic>
        <p:nvPicPr>
          <p:cNvPr id="65" name="Resim 64"/>
          <p:cNvPicPr/>
          <p:nvPr/>
        </p:nvPicPr>
        <p:blipFill>
          <a:blip r:embed="rId2"/>
          <a:stretch>
            <a:fillRect/>
          </a:stretch>
        </p:blipFill>
        <p:spPr>
          <a:xfrm>
            <a:off x="179512" y="172476"/>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538749934"/>
              </p:ext>
            </p:extLst>
          </p:nvPr>
        </p:nvGraphicFramePr>
        <p:xfrm>
          <a:off x="1685033" y="1023314"/>
          <a:ext cx="6133974" cy="427037"/>
        </p:xfrm>
        <a:graphic>
          <a:graphicData uri="http://schemas.openxmlformats.org/drawingml/2006/table">
            <a:tbl>
              <a:tblPr/>
              <a:tblGrid>
                <a:gridCol w="2073335">
                  <a:extLst>
                    <a:ext uri="{9D8B030D-6E8A-4147-A177-3AD203B41FA5}">
                      <a16:colId xmlns:a16="http://schemas.microsoft.com/office/drawing/2014/main" val="2572961431"/>
                    </a:ext>
                  </a:extLst>
                </a:gridCol>
                <a:gridCol w="4060639">
                  <a:extLst>
                    <a:ext uri="{9D8B030D-6E8A-4147-A177-3AD203B41FA5}">
                      <a16:colId xmlns:a16="http://schemas.microsoft.com/office/drawing/2014/main" val="2066680464"/>
                    </a:ext>
                  </a:extLst>
                </a:gridCol>
              </a:tblGrid>
              <a:tr h="145081">
                <a:tc>
                  <a:txBody>
                    <a:bodyPr/>
                    <a:lstStyle/>
                    <a:p>
                      <a:pPr algn="ctr" fontAlgn="ctr"/>
                      <a:r>
                        <a:rPr lang="tr-TR" sz="800" b="1" i="0" u="none" strike="noStrike" dirty="0">
                          <a:solidFill>
                            <a:srgbClr val="000000"/>
                          </a:solidFill>
                          <a:effectLst/>
                          <a:latin typeface="Tahoma" panose="020B0604030504040204" pitchFamily="34" charset="0"/>
                        </a:rPr>
                        <a:t>TARİH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800" b="1" i="0" u="none" strike="noStrike" dirty="0">
                          <a:solidFill>
                            <a:srgbClr val="000000"/>
                          </a:solidFill>
                          <a:effectLst/>
                          <a:latin typeface="Tahoma" panose="020B0604030504040204" pitchFamily="34" charset="0"/>
                        </a:rPr>
                        <a:t>DENETİMDE KARŞILAŞILAN KİŞİLER VE GÖREVLERİ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2108603918"/>
                  </a:ext>
                </a:extLst>
              </a:tr>
              <a:tr h="281956">
                <a:tc>
                  <a:txBody>
                    <a:bodyPr/>
                    <a:lstStyle/>
                    <a:p>
                      <a:pPr algn="ctr" fontAlgn="ctr"/>
                      <a:r>
                        <a:rPr lang="tr-TR" sz="800" b="1" i="0" u="none" strike="noStrike" dirty="0">
                          <a:solidFill>
                            <a:srgbClr val="000000"/>
                          </a:solidFill>
                          <a:effectLst/>
                          <a:latin typeface="Tahoma" panose="020B0604030504040204" pitchFamily="34" charset="0"/>
                        </a:rPr>
                        <a:t>14.12.2020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smtClean="0">
                          <a:solidFill>
                            <a:srgbClr val="000000"/>
                          </a:solidFill>
                          <a:effectLst/>
                          <a:latin typeface="Tahoma" panose="020B0604030504040204" pitchFamily="34" charset="0"/>
                        </a:rPr>
                        <a:t> Zeynep </a:t>
                      </a:r>
                      <a:r>
                        <a:rPr lang="tr-TR" sz="800" b="0" i="0" u="none" strike="noStrike" dirty="0">
                          <a:solidFill>
                            <a:srgbClr val="000000"/>
                          </a:solidFill>
                          <a:effectLst/>
                          <a:latin typeface="Tahoma" panose="020B0604030504040204" pitchFamily="34" charset="0"/>
                        </a:rPr>
                        <a:t>Ayça Terzioğlu (Müdür Yrd.), Büşra Yılmaz (Danışman)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658884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36321423"/>
              </p:ext>
            </p:extLst>
          </p:nvPr>
        </p:nvGraphicFramePr>
        <p:xfrm>
          <a:off x="1685033" y="1513142"/>
          <a:ext cx="6133974" cy="921795"/>
        </p:xfrm>
        <a:graphic>
          <a:graphicData uri="http://schemas.openxmlformats.org/drawingml/2006/table">
            <a:tbl>
              <a:tblPr/>
              <a:tblGrid>
                <a:gridCol w="960743">
                  <a:extLst>
                    <a:ext uri="{9D8B030D-6E8A-4147-A177-3AD203B41FA5}">
                      <a16:colId xmlns:a16="http://schemas.microsoft.com/office/drawing/2014/main" val="3979588279"/>
                    </a:ext>
                  </a:extLst>
                </a:gridCol>
                <a:gridCol w="295613">
                  <a:extLst>
                    <a:ext uri="{9D8B030D-6E8A-4147-A177-3AD203B41FA5}">
                      <a16:colId xmlns:a16="http://schemas.microsoft.com/office/drawing/2014/main" val="2974429911"/>
                    </a:ext>
                  </a:extLst>
                </a:gridCol>
                <a:gridCol w="812936">
                  <a:extLst>
                    <a:ext uri="{9D8B030D-6E8A-4147-A177-3AD203B41FA5}">
                      <a16:colId xmlns:a16="http://schemas.microsoft.com/office/drawing/2014/main" val="593732845"/>
                    </a:ext>
                  </a:extLst>
                </a:gridCol>
                <a:gridCol w="4064682">
                  <a:extLst>
                    <a:ext uri="{9D8B030D-6E8A-4147-A177-3AD203B41FA5}">
                      <a16:colId xmlns:a16="http://schemas.microsoft.com/office/drawing/2014/main" val="4229830113"/>
                    </a:ext>
                  </a:extLst>
                </a:gridCol>
              </a:tblGrid>
              <a:tr h="268639">
                <a:tc gridSpan="4">
                  <a:txBody>
                    <a:bodyPr/>
                    <a:lstStyle/>
                    <a:p>
                      <a:pPr algn="ctr" fontAlgn="ctr"/>
                      <a:r>
                        <a:rPr lang="tr-TR" sz="800" b="1" i="0" u="none" strike="noStrike" dirty="0">
                          <a:solidFill>
                            <a:srgbClr val="000000"/>
                          </a:solidFill>
                          <a:effectLst/>
                          <a:latin typeface="Tahoma" panose="020B0604030504040204" pitchFamily="34" charset="0"/>
                        </a:rPr>
                        <a:t>TESPİT EDİLEN </a:t>
                      </a:r>
                      <a:r>
                        <a:rPr lang="tr-TR" sz="800" b="1" i="0" u="none" strike="noStrike" dirty="0" smtClean="0">
                          <a:solidFill>
                            <a:srgbClr val="000000"/>
                          </a:solidFill>
                          <a:effectLst/>
                          <a:latin typeface="Tahoma" panose="020B0604030504040204" pitchFamily="34" charset="0"/>
                        </a:rPr>
                        <a:t>UYGUNSUZLUKLAR</a:t>
                      </a:r>
                      <a:r>
                        <a:rPr lang="tr-TR" sz="800" b="1" i="0" u="none" strike="noStrike" baseline="0" dirty="0" smtClean="0">
                          <a:solidFill>
                            <a:srgbClr val="000000"/>
                          </a:solidFill>
                          <a:effectLst/>
                          <a:latin typeface="Tahoma" panose="020B0604030504040204" pitchFamily="34" charset="0"/>
                        </a:rPr>
                        <a:t> </a:t>
                      </a:r>
                      <a:r>
                        <a:rPr lang="tr-TR" sz="800" b="1" i="0" u="none" strike="noStrike" baseline="0" dirty="0" smtClean="0">
                          <a:solidFill>
                            <a:srgbClr val="FF0000"/>
                          </a:solidFill>
                          <a:effectLst/>
                          <a:latin typeface="Tahoma" panose="020B0604030504040204" pitchFamily="34" charset="0"/>
                          <a:sym typeface="Wingdings" panose="05000000000000000000" pitchFamily="2" charset="2"/>
                        </a:rPr>
                        <a:t>   </a:t>
                      </a:r>
                      <a:endParaRPr lang="tr-TR" sz="800" b="1" i="0" u="none" strike="noStrike" dirty="0">
                        <a:solidFill>
                          <a:srgbClr val="FF0000"/>
                        </a:solidFill>
                        <a:effectLst/>
                        <a:latin typeface="Tahoma" panose="020B060403050404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94706565"/>
                  </a:ext>
                </a:extLst>
              </a:tr>
              <a:tr h="326578">
                <a:tc>
                  <a:txBody>
                    <a:bodyPr/>
                    <a:lstStyle/>
                    <a:p>
                      <a:pPr algn="l" fontAlgn="ctr"/>
                      <a:r>
                        <a:rPr lang="tr-TR" sz="800" b="1" i="0" u="none" strike="noStrike" dirty="0">
                          <a:solidFill>
                            <a:srgbClr val="000000"/>
                          </a:solidFill>
                          <a:effectLst/>
                          <a:latin typeface="Tahoma" panose="020B0604030504040204" pitchFamily="34" charset="0"/>
                        </a:rPr>
                        <a:t>MAJOR BULGU SAYISI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FF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1" i="0" u="none" strike="noStrike" dirty="0">
                          <a:solidFill>
                            <a:srgbClr val="000000"/>
                          </a:solidFill>
                          <a:effectLst/>
                          <a:latin typeface="Tahoma" panose="020B0604030504040204" pitchFamily="34" charset="0"/>
                        </a:rPr>
                        <a:t>Madde No'ları: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173535"/>
                  </a:ext>
                </a:extLst>
              </a:tr>
              <a:tr h="326578">
                <a:tc>
                  <a:txBody>
                    <a:bodyPr/>
                    <a:lstStyle/>
                    <a:p>
                      <a:pPr algn="l" fontAlgn="ctr"/>
                      <a:r>
                        <a:rPr lang="tr-TR" sz="800" b="1" i="0" u="none" strike="noStrike" dirty="0">
                          <a:solidFill>
                            <a:srgbClr val="000000"/>
                          </a:solidFill>
                          <a:effectLst/>
                          <a:latin typeface="Tahoma" panose="020B0604030504040204" pitchFamily="34" charset="0"/>
                        </a:rPr>
                        <a:t>MİNÖR  BULGU SAYISI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FF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1" i="0" u="none" strike="noStrike" dirty="0">
                          <a:solidFill>
                            <a:srgbClr val="000000"/>
                          </a:solidFill>
                          <a:effectLst/>
                          <a:latin typeface="Tahoma" panose="020B0604030504040204" pitchFamily="34" charset="0"/>
                        </a:rPr>
                        <a:t>Madde No'ları: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dirty="0">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0434064"/>
                  </a:ext>
                </a:extLst>
              </a:tr>
            </a:tbl>
          </a:graphicData>
        </a:graphic>
      </p:graphicFrame>
      <p:sp>
        <p:nvSpPr>
          <p:cNvPr id="66" name="Rectangle 65"/>
          <p:cNvSpPr/>
          <p:nvPr/>
        </p:nvSpPr>
        <p:spPr>
          <a:xfrm>
            <a:off x="1601788" y="2422464"/>
            <a:ext cx="4572000" cy="215444"/>
          </a:xfrm>
          <a:prstGeom prst="rect">
            <a:avLst/>
          </a:prstGeom>
        </p:spPr>
        <p:txBody>
          <a:bodyPr>
            <a:spAutoFit/>
          </a:bodyPr>
          <a:lstStyle/>
          <a:p>
            <a:r>
              <a:rPr lang="tr-TR" sz="800" dirty="0">
                <a:solidFill>
                  <a:srgbClr val="FF0000"/>
                </a:solidFill>
              </a:rPr>
              <a:t>Uygunsuzluklar DF Formlarında tanımlanmaktadır.</a:t>
            </a:r>
          </a:p>
        </p:txBody>
      </p:sp>
      <p:graphicFrame>
        <p:nvGraphicFramePr>
          <p:cNvPr id="67" name="Table 66"/>
          <p:cNvGraphicFramePr>
            <a:graphicFrameLocks noGrp="1"/>
          </p:cNvGraphicFramePr>
          <p:nvPr>
            <p:extLst>
              <p:ext uri="{D42A27DB-BD31-4B8C-83A1-F6EECF244321}">
                <p14:modId xmlns:p14="http://schemas.microsoft.com/office/powerpoint/2010/main" val="2519351530"/>
              </p:ext>
            </p:extLst>
          </p:nvPr>
        </p:nvGraphicFramePr>
        <p:xfrm>
          <a:off x="1691682" y="2623275"/>
          <a:ext cx="6133974" cy="1850337"/>
        </p:xfrm>
        <a:graphic>
          <a:graphicData uri="http://schemas.openxmlformats.org/drawingml/2006/table">
            <a:tbl>
              <a:tblPr/>
              <a:tblGrid>
                <a:gridCol w="1007433">
                  <a:extLst>
                    <a:ext uri="{9D8B030D-6E8A-4147-A177-3AD203B41FA5}">
                      <a16:colId xmlns:a16="http://schemas.microsoft.com/office/drawing/2014/main" val="3671157089"/>
                    </a:ext>
                  </a:extLst>
                </a:gridCol>
                <a:gridCol w="5126541">
                  <a:extLst>
                    <a:ext uri="{9D8B030D-6E8A-4147-A177-3AD203B41FA5}">
                      <a16:colId xmlns:a16="http://schemas.microsoft.com/office/drawing/2014/main" val="1294238050"/>
                    </a:ext>
                  </a:extLst>
                </a:gridCol>
              </a:tblGrid>
              <a:tr h="135213">
                <a:tc gridSpan="2">
                  <a:txBody>
                    <a:bodyPr/>
                    <a:lstStyle/>
                    <a:p>
                      <a:pPr algn="ctr" fontAlgn="ctr"/>
                      <a:r>
                        <a:rPr lang="tr-TR" sz="800" b="1" i="0" u="none" strike="noStrike" dirty="0">
                          <a:solidFill>
                            <a:srgbClr val="000000"/>
                          </a:solidFill>
                          <a:effectLst/>
                          <a:latin typeface="Tahoma" panose="020B0604030504040204" pitchFamily="34" charset="0"/>
                        </a:rPr>
                        <a:t>İYİLEŞTİRİLMESİ GEREKEN YÖNLER-GÖZLEMLER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extLst>
                  <a:ext uri="{0D108BD9-81ED-4DB2-BD59-A6C34878D82A}">
                    <a16:rowId xmlns:a16="http://schemas.microsoft.com/office/drawing/2014/main" val="1721296550"/>
                  </a:ext>
                </a:extLst>
              </a:tr>
              <a:tr h="263793">
                <a:tc>
                  <a:txBody>
                    <a:bodyPr/>
                    <a:lstStyle/>
                    <a:p>
                      <a:pPr algn="ctr" fontAlgn="ctr"/>
                      <a:r>
                        <a:rPr lang="tr-TR" sz="800" b="1" i="0" u="none" strike="noStrike" dirty="0">
                          <a:solidFill>
                            <a:srgbClr val="000000"/>
                          </a:solidFill>
                          <a:effectLst/>
                          <a:latin typeface="Tahoma" panose="020B0604030504040204" pitchFamily="34" charset="0"/>
                        </a:rPr>
                        <a:t>ISO 9001/10002 Madde No</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1" i="0" u="none" strike="noStrike" dirty="0">
                          <a:solidFill>
                            <a:srgbClr val="000000"/>
                          </a:solidFill>
                          <a:effectLst/>
                          <a:latin typeface="Tahoma" panose="020B0604030504040204" pitchFamily="34" charset="0"/>
                        </a:rPr>
                        <a:t>Gözlem Tanımı</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9186266"/>
                  </a:ext>
                </a:extLst>
              </a:tr>
              <a:tr h="103068">
                <a:tc>
                  <a:txBody>
                    <a:bodyPr/>
                    <a:lstStyle/>
                    <a:p>
                      <a:pPr algn="ctr" fontAlgn="ctr"/>
                      <a:r>
                        <a:rPr lang="tr-TR" sz="600" b="1" i="0" u="none" strike="noStrike">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05191518"/>
                  </a:ext>
                </a:extLst>
              </a:tr>
              <a:tr h="103068">
                <a:tc>
                  <a:txBody>
                    <a:bodyPr/>
                    <a:lstStyle/>
                    <a:p>
                      <a:pPr algn="ctr" fontAlgn="ctr"/>
                      <a:r>
                        <a:rPr lang="tr-TR" sz="600" b="1" i="0" u="none" strike="noStrike">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7891753"/>
                  </a:ext>
                </a:extLst>
              </a:tr>
              <a:tr h="103068">
                <a:tc>
                  <a:txBody>
                    <a:bodyPr/>
                    <a:lstStyle/>
                    <a:p>
                      <a:pPr algn="ctr" fontAlgn="b"/>
                      <a:r>
                        <a:rPr lang="tr-TR" sz="600" b="1" i="0" u="none" strike="noStrike">
                          <a:solidFill>
                            <a:srgbClr val="000000"/>
                          </a:solidFill>
                          <a:effectLst/>
                          <a:latin typeface="Tahoma" panose="020B0604030504040204" pitchFamily="34" charset="0"/>
                        </a:rPr>
                        <a:t> </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488427"/>
                  </a:ext>
                </a:extLst>
              </a:tr>
              <a:tr h="126903">
                <a:tc>
                  <a:txBody>
                    <a:bodyPr/>
                    <a:lstStyle/>
                    <a:p>
                      <a:pPr algn="ctr" fontAlgn="b"/>
                      <a:r>
                        <a:rPr lang="tr-TR" sz="600" b="1" i="0" u="none" strike="noStrike">
                          <a:solidFill>
                            <a:srgbClr val="000000"/>
                          </a:solidFill>
                          <a:effectLst/>
                          <a:latin typeface="Tahoma" panose="020B0604030504040204" pitchFamily="34" charset="0"/>
                        </a:rPr>
                        <a:t> </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49344196"/>
                  </a:ext>
                </a:extLst>
              </a:tr>
              <a:tr h="126903">
                <a:tc>
                  <a:txBody>
                    <a:bodyPr/>
                    <a:lstStyle/>
                    <a:p>
                      <a:pPr algn="ctr" fontAlgn="ctr"/>
                      <a:r>
                        <a:rPr lang="tr-TR" sz="600" b="1"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672995"/>
                  </a:ext>
                </a:extLst>
              </a:tr>
              <a:tr h="126903">
                <a:tc>
                  <a:txBody>
                    <a:bodyPr/>
                    <a:lstStyle/>
                    <a:p>
                      <a:pPr algn="ctr" fontAlgn="ctr"/>
                      <a:r>
                        <a:rPr lang="tr-TR" sz="600" b="1"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1475194"/>
                  </a:ext>
                </a:extLst>
              </a:tr>
              <a:tr h="126903">
                <a:tc>
                  <a:txBody>
                    <a:bodyPr/>
                    <a:lstStyle/>
                    <a:p>
                      <a:pPr algn="ctr" fontAlgn="ctr"/>
                      <a:r>
                        <a:rPr lang="tr-TR" sz="600" b="1"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4810844"/>
                  </a:ext>
                </a:extLst>
              </a:tr>
              <a:tr h="126903">
                <a:tc>
                  <a:txBody>
                    <a:bodyPr/>
                    <a:lstStyle/>
                    <a:p>
                      <a:pPr algn="ctr" fontAlgn="ctr"/>
                      <a:r>
                        <a:rPr lang="tr-TR" sz="600" b="1"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000000"/>
                          </a:solidFill>
                          <a:effectLst/>
                          <a:latin typeface="Tahoma" panose="020B0604030504040204" pitchFamily="34" charset="0"/>
                        </a:rPr>
                        <a:t> </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2253564"/>
                  </a:ext>
                </a:extLst>
              </a:tr>
              <a:tr h="126903">
                <a:tc>
                  <a:txBody>
                    <a:bodyPr/>
                    <a:lstStyle/>
                    <a:p>
                      <a:pPr algn="ctr" fontAlgn="ctr"/>
                      <a:endParaRPr lang="tr-TR" sz="600" b="1"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0"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1500002"/>
                  </a:ext>
                </a:extLst>
              </a:tr>
              <a:tr h="126903">
                <a:tc>
                  <a:txBody>
                    <a:bodyPr/>
                    <a:lstStyle/>
                    <a:p>
                      <a:pPr algn="ctr" fontAlgn="ctr"/>
                      <a:endParaRPr lang="tr-TR" sz="600" b="1"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0"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4902223"/>
                  </a:ext>
                </a:extLst>
              </a:tr>
              <a:tr h="126903">
                <a:tc>
                  <a:txBody>
                    <a:bodyPr/>
                    <a:lstStyle/>
                    <a:p>
                      <a:pPr algn="ctr" fontAlgn="ctr"/>
                      <a:endParaRPr lang="tr-TR" sz="600" b="1"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0"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9401577"/>
                  </a:ext>
                </a:extLst>
              </a:tr>
              <a:tr h="126903">
                <a:tc>
                  <a:txBody>
                    <a:bodyPr/>
                    <a:lstStyle/>
                    <a:p>
                      <a:pPr algn="ctr" fontAlgn="ctr"/>
                      <a:endParaRPr lang="tr-TR" sz="600" b="1"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0" i="0" u="none" strike="noStrike" dirty="0">
                        <a:solidFill>
                          <a:srgbClr val="000000"/>
                        </a:solidFill>
                        <a:effectLst/>
                        <a:latin typeface="Tahoma" panose="020B0604030504040204" pitchFamily="34" charset="0"/>
                      </a:endParaRP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7227840"/>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3113148391"/>
              </p:ext>
            </p:extLst>
          </p:nvPr>
        </p:nvGraphicFramePr>
        <p:xfrm>
          <a:off x="1691681" y="4475201"/>
          <a:ext cx="6133976" cy="909050"/>
        </p:xfrm>
        <a:graphic>
          <a:graphicData uri="http://schemas.openxmlformats.org/drawingml/2006/table">
            <a:tbl>
              <a:tblPr/>
              <a:tblGrid>
                <a:gridCol w="1007435">
                  <a:extLst>
                    <a:ext uri="{9D8B030D-6E8A-4147-A177-3AD203B41FA5}">
                      <a16:colId xmlns:a16="http://schemas.microsoft.com/office/drawing/2014/main" val="4137528450"/>
                    </a:ext>
                  </a:extLst>
                </a:gridCol>
                <a:gridCol w="584962">
                  <a:extLst>
                    <a:ext uri="{9D8B030D-6E8A-4147-A177-3AD203B41FA5}">
                      <a16:colId xmlns:a16="http://schemas.microsoft.com/office/drawing/2014/main" val="565022783"/>
                    </a:ext>
                  </a:extLst>
                </a:gridCol>
                <a:gridCol w="706828">
                  <a:extLst>
                    <a:ext uri="{9D8B030D-6E8A-4147-A177-3AD203B41FA5}">
                      <a16:colId xmlns:a16="http://schemas.microsoft.com/office/drawing/2014/main" val="1192174476"/>
                    </a:ext>
                  </a:extLst>
                </a:gridCol>
                <a:gridCol w="609335">
                  <a:extLst>
                    <a:ext uri="{9D8B030D-6E8A-4147-A177-3AD203B41FA5}">
                      <a16:colId xmlns:a16="http://schemas.microsoft.com/office/drawing/2014/main" val="155143355"/>
                    </a:ext>
                  </a:extLst>
                </a:gridCol>
                <a:gridCol w="495592">
                  <a:extLst>
                    <a:ext uri="{9D8B030D-6E8A-4147-A177-3AD203B41FA5}">
                      <a16:colId xmlns:a16="http://schemas.microsoft.com/office/drawing/2014/main" val="789548247"/>
                    </a:ext>
                  </a:extLst>
                </a:gridCol>
                <a:gridCol w="625585">
                  <a:extLst>
                    <a:ext uri="{9D8B030D-6E8A-4147-A177-3AD203B41FA5}">
                      <a16:colId xmlns:a16="http://schemas.microsoft.com/office/drawing/2014/main" val="1548331893"/>
                    </a:ext>
                  </a:extLst>
                </a:gridCol>
                <a:gridCol w="495592">
                  <a:extLst>
                    <a:ext uri="{9D8B030D-6E8A-4147-A177-3AD203B41FA5}">
                      <a16:colId xmlns:a16="http://schemas.microsoft.com/office/drawing/2014/main" val="887939095"/>
                    </a:ext>
                  </a:extLst>
                </a:gridCol>
                <a:gridCol w="463096">
                  <a:extLst>
                    <a:ext uri="{9D8B030D-6E8A-4147-A177-3AD203B41FA5}">
                      <a16:colId xmlns:a16="http://schemas.microsoft.com/office/drawing/2014/main" val="2718343168"/>
                    </a:ext>
                  </a:extLst>
                </a:gridCol>
                <a:gridCol w="219362">
                  <a:extLst>
                    <a:ext uri="{9D8B030D-6E8A-4147-A177-3AD203B41FA5}">
                      <a16:colId xmlns:a16="http://schemas.microsoft.com/office/drawing/2014/main" val="1112578501"/>
                    </a:ext>
                  </a:extLst>
                </a:gridCol>
                <a:gridCol w="495592">
                  <a:extLst>
                    <a:ext uri="{9D8B030D-6E8A-4147-A177-3AD203B41FA5}">
                      <a16:colId xmlns:a16="http://schemas.microsoft.com/office/drawing/2014/main" val="2894572007"/>
                    </a:ext>
                  </a:extLst>
                </a:gridCol>
                <a:gridCol w="430597">
                  <a:extLst>
                    <a:ext uri="{9D8B030D-6E8A-4147-A177-3AD203B41FA5}">
                      <a16:colId xmlns:a16="http://schemas.microsoft.com/office/drawing/2014/main" val="1888873671"/>
                    </a:ext>
                  </a:extLst>
                </a:gridCol>
              </a:tblGrid>
              <a:tr h="146807">
                <a:tc gridSpan="11">
                  <a:txBody>
                    <a:bodyPr/>
                    <a:lstStyle/>
                    <a:p>
                      <a:pPr algn="ctr" fontAlgn="ctr"/>
                      <a:r>
                        <a:rPr lang="tr-TR" sz="800" b="1" i="0" u="none" strike="noStrike" dirty="0">
                          <a:solidFill>
                            <a:srgbClr val="000000"/>
                          </a:solidFill>
                          <a:effectLst/>
                          <a:latin typeface="Tahoma" panose="020B0604030504040204" pitchFamily="34" charset="0"/>
                        </a:rPr>
                        <a:t>KUVVETLİ YÖNLER </a:t>
                      </a:r>
                      <a:r>
                        <a:rPr lang="tr-TR" sz="800" b="1" i="0" u="none" strike="noStrike" dirty="0" smtClean="0">
                          <a:solidFill>
                            <a:srgbClr val="FF0000"/>
                          </a:solidFill>
                          <a:effectLst/>
                          <a:latin typeface="Tahoma" panose="020B0604030504040204" pitchFamily="34" charset="0"/>
                          <a:sym typeface="Wingdings" panose="05000000000000000000" pitchFamily="2" charset="2"/>
                        </a:rPr>
                        <a:t>    </a:t>
                      </a:r>
                      <a:endParaRPr lang="tr-TR" sz="800" b="1" i="0" u="none" strike="noStrike" dirty="0">
                        <a:solidFill>
                          <a:srgbClr val="000000"/>
                        </a:solidFill>
                        <a:effectLst/>
                        <a:latin typeface="Tahoma" panose="020B060403050404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50400510"/>
                  </a:ext>
                </a:extLst>
              </a:tr>
              <a:tr h="146807">
                <a:tc>
                  <a:txBody>
                    <a:bodyPr/>
                    <a:lstStyle/>
                    <a:p>
                      <a:pPr algn="ctr" fontAlgn="ctr"/>
                      <a:r>
                        <a:rPr lang="tr-TR" sz="800" b="1" i="0" u="none" strike="noStrike">
                          <a:solidFill>
                            <a:srgbClr val="000000"/>
                          </a:solidFill>
                          <a:effectLst/>
                          <a:latin typeface="Tahoma" panose="020B0604030504040204" pitchFamily="34" charset="0"/>
                        </a:rPr>
                        <a:t>Madde No</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tr-TR" sz="800" b="1" i="0" u="none" strike="noStrike" dirty="0">
                          <a:solidFill>
                            <a:srgbClr val="000000"/>
                          </a:solidFill>
                          <a:effectLst/>
                          <a:latin typeface="Tahoma" panose="020B0604030504040204" pitchFamily="34" charset="0"/>
                        </a:rPr>
                        <a:t>Gözlem Tanımı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26932504"/>
                  </a:ext>
                </a:extLst>
              </a:tr>
              <a:tr h="126027">
                <a:tc>
                  <a:txBody>
                    <a:bodyPr/>
                    <a:lstStyle/>
                    <a:p>
                      <a:pPr algn="ctr" fontAlgn="ctr"/>
                      <a:r>
                        <a:rPr lang="tr-TR" sz="600" b="1"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600" b="0" i="0" u="none" strike="noStrike" dirty="0">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67474214"/>
                  </a:ext>
                </a:extLst>
              </a:tr>
              <a:tr h="181691">
                <a:tc>
                  <a:txBody>
                    <a:bodyPr/>
                    <a:lstStyle/>
                    <a:p>
                      <a:pPr algn="ctr" fontAlgn="ctr"/>
                      <a:r>
                        <a:rPr lang="tr-TR" sz="600" b="0"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9397860"/>
                  </a:ext>
                </a:extLst>
              </a:tr>
              <a:tr h="181691">
                <a:tc>
                  <a:txBody>
                    <a:bodyPr/>
                    <a:lstStyle/>
                    <a:p>
                      <a:pPr algn="ctr" fontAlgn="ctr"/>
                      <a:r>
                        <a:rPr lang="tr-TR" sz="600" b="0"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600" b="0"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00" b="0" i="0" u="none" strike="noStrike">
                          <a:solidFill>
                            <a:srgbClr val="000000"/>
                          </a:solidFill>
                          <a:effectLst/>
                          <a:latin typeface="Tahoma" panose="020B0604030504040204" pitchFamily="34" charset="0"/>
                        </a:rPr>
                        <a:t> </a:t>
                      </a:r>
                    </a:p>
                  </a:txBody>
                  <a:tcPr marL="6350" marR="6350" marT="63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508079"/>
                  </a:ext>
                </a:extLst>
              </a:tr>
              <a:tr h="126027">
                <a:tc>
                  <a:txBody>
                    <a:bodyPr/>
                    <a:lstStyle/>
                    <a:p>
                      <a:pPr algn="ctr" fontAlgn="ctr"/>
                      <a:r>
                        <a:rPr lang="tr-TR" sz="600" b="0"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600" b="0" i="0" u="none" strike="noStrike" dirty="0">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39382545"/>
                  </a:ext>
                </a:extLst>
              </a:tr>
            </a:tbl>
          </a:graphicData>
        </a:graphic>
      </p:graphicFrame>
      <p:graphicFrame>
        <p:nvGraphicFramePr>
          <p:cNvPr id="69" name="Table 68"/>
          <p:cNvGraphicFramePr>
            <a:graphicFrameLocks noGrp="1"/>
          </p:cNvGraphicFramePr>
          <p:nvPr>
            <p:extLst>
              <p:ext uri="{D42A27DB-BD31-4B8C-83A1-F6EECF244321}">
                <p14:modId xmlns:p14="http://schemas.microsoft.com/office/powerpoint/2010/main" val="2219244467"/>
              </p:ext>
            </p:extLst>
          </p:nvPr>
        </p:nvGraphicFramePr>
        <p:xfrm>
          <a:off x="1691681" y="5414414"/>
          <a:ext cx="6133975" cy="1042668"/>
        </p:xfrm>
        <a:graphic>
          <a:graphicData uri="http://schemas.openxmlformats.org/drawingml/2006/table">
            <a:tbl>
              <a:tblPr/>
              <a:tblGrid>
                <a:gridCol w="2073335">
                  <a:extLst>
                    <a:ext uri="{9D8B030D-6E8A-4147-A177-3AD203B41FA5}">
                      <a16:colId xmlns:a16="http://schemas.microsoft.com/office/drawing/2014/main" val="4222809065"/>
                    </a:ext>
                  </a:extLst>
                </a:gridCol>
                <a:gridCol w="1832450">
                  <a:extLst>
                    <a:ext uri="{9D8B030D-6E8A-4147-A177-3AD203B41FA5}">
                      <a16:colId xmlns:a16="http://schemas.microsoft.com/office/drawing/2014/main" val="3669302177"/>
                    </a:ext>
                  </a:extLst>
                </a:gridCol>
                <a:gridCol w="1015160">
                  <a:extLst>
                    <a:ext uri="{9D8B030D-6E8A-4147-A177-3AD203B41FA5}">
                      <a16:colId xmlns:a16="http://schemas.microsoft.com/office/drawing/2014/main" val="3489746333"/>
                    </a:ext>
                  </a:extLst>
                </a:gridCol>
                <a:gridCol w="1213030">
                  <a:extLst>
                    <a:ext uri="{9D8B030D-6E8A-4147-A177-3AD203B41FA5}">
                      <a16:colId xmlns:a16="http://schemas.microsoft.com/office/drawing/2014/main" val="1749480510"/>
                    </a:ext>
                  </a:extLst>
                </a:gridCol>
              </a:tblGrid>
              <a:tr h="172914">
                <a:tc>
                  <a:txBody>
                    <a:bodyPr/>
                    <a:lstStyle/>
                    <a:p>
                      <a:pPr algn="ctr" fontAlgn="ctr"/>
                      <a:r>
                        <a:rPr lang="tr-TR" sz="800" b="1" i="0" u="none" strike="noStrike">
                          <a:solidFill>
                            <a:srgbClr val="000000"/>
                          </a:solidFill>
                          <a:effectLst/>
                          <a:latin typeface="Tahoma" panose="020B0604030504040204" pitchFamily="34" charset="0"/>
                        </a:rPr>
                        <a:t>ONAY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800" b="1" i="0" u="none" strike="noStrike">
                          <a:solidFill>
                            <a:srgbClr val="000000"/>
                          </a:solidFill>
                          <a:effectLst/>
                          <a:latin typeface="Tahoma" panose="020B0604030504040204" pitchFamily="34" charset="0"/>
                        </a:rPr>
                        <a:t>İSİM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800" b="1" i="0" u="none" strike="noStrike">
                          <a:solidFill>
                            <a:srgbClr val="000000"/>
                          </a:solidFill>
                          <a:effectLst/>
                          <a:latin typeface="Tahoma" panose="020B0604030504040204" pitchFamily="34" charset="0"/>
                        </a:rPr>
                        <a:t>TARİH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800" b="1" i="0" u="none" strike="noStrike">
                          <a:solidFill>
                            <a:srgbClr val="000000"/>
                          </a:solidFill>
                          <a:effectLst/>
                          <a:latin typeface="Tahoma" panose="020B0604030504040204" pitchFamily="34" charset="0"/>
                        </a:rPr>
                        <a:t>İMZA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646780383"/>
                  </a:ext>
                </a:extLst>
              </a:tr>
              <a:tr h="289918">
                <a:tc>
                  <a:txBody>
                    <a:bodyPr/>
                    <a:lstStyle/>
                    <a:p>
                      <a:pPr algn="l" fontAlgn="ctr"/>
                      <a:r>
                        <a:rPr lang="tr-TR" sz="800" b="1" i="0" u="none" strike="noStrike">
                          <a:solidFill>
                            <a:srgbClr val="000000"/>
                          </a:solidFill>
                          <a:effectLst/>
                          <a:latin typeface="Tahoma" panose="020B0604030504040204" pitchFamily="34" charset="0"/>
                        </a:rPr>
                        <a:t>Denetçi 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Dr.Öğr.Ü.M.Semih Özkan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14.12.2020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916237"/>
                  </a:ext>
                </a:extLst>
              </a:tr>
              <a:tr h="289918">
                <a:tc>
                  <a:txBody>
                    <a:bodyPr/>
                    <a:lstStyle/>
                    <a:p>
                      <a:pPr algn="l" fontAlgn="ctr"/>
                      <a:r>
                        <a:rPr lang="tr-TR" sz="800" b="1" i="0" u="none" strike="noStrike">
                          <a:solidFill>
                            <a:srgbClr val="000000"/>
                          </a:solidFill>
                          <a:effectLst/>
                          <a:latin typeface="Tahoma" panose="020B0604030504040204" pitchFamily="34" charset="0"/>
                        </a:rPr>
                        <a:t>Denetçi 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Şafak Gür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14.12.2020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775356"/>
                  </a:ext>
                </a:extLst>
              </a:tr>
              <a:tr h="289918">
                <a:tc>
                  <a:txBody>
                    <a:bodyPr/>
                    <a:lstStyle/>
                    <a:p>
                      <a:pPr algn="l" fontAlgn="ctr"/>
                      <a:r>
                        <a:rPr lang="tr-TR" sz="800" b="1" i="0" u="none" strike="noStrike">
                          <a:solidFill>
                            <a:srgbClr val="000000"/>
                          </a:solidFill>
                          <a:effectLst/>
                          <a:latin typeface="Tahoma" panose="020B0604030504040204" pitchFamily="34" charset="0"/>
                        </a:rPr>
                        <a:t>Denetlenen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smtClean="0">
                          <a:solidFill>
                            <a:srgbClr val="000000"/>
                          </a:solidFill>
                          <a:effectLst/>
                          <a:latin typeface="Tahoma" panose="020B0604030504040204" pitchFamily="34" charset="0"/>
                        </a:rPr>
                        <a:t>Zeynep</a:t>
                      </a:r>
                      <a:r>
                        <a:rPr lang="tr-TR" sz="800" b="1" i="0" u="none" strike="noStrike" baseline="0" smtClean="0">
                          <a:solidFill>
                            <a:srgbClr val="000000"/>
                          </a:solidFill>
                          <a:effectLst/>
                          <a:latin typeface="Tahoma" panose="020B0604030504040204" pitchFamily="34" charset="0"/>
                        </a:rPr>
                        <a:t> Ayça Terzioğlu</a:t>
                      </a:r>
                      <a:endParaRPr lang="tr-TR" sz="800" b="1" i="0" u="none" strike="noStrike" dirty="0">
                        <a:solidFill>
                          <a:srgbClr val="000000"/>
                        </a:solidFill>
                        <a:effectLst/>
                        <a:latin typeface="Tahoma" panose="020B060403050404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14.12.2020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026487"/>
                  </a:ext>
                </a:extLst>
              </a:tr>
            </a:tbl>
          </a:graphicData>
        </a:graphic>
      </p:graphicFrame>
      <p:sp>
        <p:nvSpPr>
          <p:cNvPr id="70" name="Rectangle 69"/>
          <p:cNvSpPr/>
          <p:nvPr/>
        </p:nvSpPr>
        <p:spPr>
          <a:xfrm>
            <a:off x="1601788" y="6491448"/>
            <a:ext cx="4572000" cy="215444"/>
          </a:xfrm>
          <a:prstGeom prst="rect">
            <a:avLst/>
          </a:prstGeom>
        </p:spPr>
        <p:txBody>
          <a:bodyPr>
            <a:spAutoFit/>
          </a:bodyPr>
          <a:lstStyle/>
          <a:p>
            <a:r>
              <a:rPr lang="tr-TR" sz="800" dirty="0"/>
              <a:t>Form No:KY-FR-0030 Yayın Tarihi:03.05.2018 Değ.Tarihi:-Değ.No:0</a:t>
            </a:r>
          </a:p>
        </p:txBody>
      </p:sp>
      <p:sp>
        <p:nvSpPr>
          <p:cNvPr id="71" name="TextBox 70"/>
          <p:cNvSpPr txBox="1"/>
          <p:nvPr/>
        </p:nvSpPr>
        <p:spPr>
          <a:xfrm>
            <a:off x="5208737" y="6498438"/>
            <a:ext cx="2688926"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smtClean="0">
                <a:solidFill>
                  <a:srgbClr val="FF0000"/>
                </a:solidFill>
              </a:rPr>
              <a:t>*</a:t>
            </a:r>
            <a:r>
              <a:rPr lang="en-US" sz="1600" dirty="0" smtClean="0"/>
              <a:t>KYS </a:t>
            </a:r>
            <a:r>
              <a:rPr lang="en-US" sz="1600" dirty="0" err="1" smtClean="0"/>
              <a:t>İç</a:t>
            </a:r>
            <a:r>
              <a:rPr lang="en-US" sz="1600" dirty="0" smtClean="0"/>
              <a:t> </a:t>
            </a:r>
            <a:r>
              <a:rPr lang="en-US" sz="1600" dirty="0" err="1" smtClean="0"/>
              <a:t>Denetim</a:t>
            </a:r>
            <a:r>
              <a:rPr lang="en-US" sz="1600" dirty="0" smtClean="0"/>
              <a:t> </a:t>
            </a:r>
            <a:r>
              <a:rPr lang="en-US" sz="1600" dirty="0" err="1" smtClean="0"/>
              <a:t>Puanı</a:t>
            </a:r>
            <a:r>
              <a:rPr lang="en-US" sz="1600" dirty="0" smtClean="0"/>
              <a:t>: </a:t>
            </a:r>
            <a:r>
              <a:rPr lang="en-US" sz="1600" b="1" dirty="0" smtClean="0"/>
              <a:t>%</a:t>
            </a:r>
            <a:r>
              <a:rPr lang="tr-TR" sz="1600" b="1" dirty="0" smtClean="0"/>
              <a:t>100</a:t>
            </a:r>
            <a:endParaRPr lang="en-US" sz="1600" b="1" dirty="0"/>
          </a:p>
        </p:txBody>
      </p:sp>
      <p:sp>
        <p:nvSpPr>
          <p:cNvPr id="72" name="Rectangle 71"/>
          <p:cNvSpPr/>
          <p:nvPr/>
        </p:nvSpPr>
        <p:spPr>
          <a:xfrm>
            <a:off x="4204077" y="638106"/>
            <a:ext cx="1694695" cy="369332"/>
          </a:xfrm>
          <a:prstGeom prst="rect">
            <a:avLst/>
          </a:prstGeom>
        </p:spPr>
        <p:txBody>
          <a:bodyPr wrap="none">
            <a:spAutoFit/>
          </a:bodyPr>
          <a:lstStyle/>
          <a:p>
            <a:r>
              <a:rPr lang="tr-TR" dirty="0"/>
              <a:t> </a:t>
            </a:r>
            <a:r>
              <a:rPr lang="tr-TR" sz="1050" b="1" dirty="0">
                <a:latin typeface="Tahoma" panose="020B0604030504040204" pitchFamily="34" charset="0"/>
                <a:ea typeface="Tahoma" panose="020B0604030504040204" pitchFamily="34" charset="0"/>
                <a:cs typeface="Tahoma" panose="020B0604030504040204" pitchFamily="34" charset="0"/>
              </a:rPr>
              <a:t>İÇ DENETİM RAPORU</a:t>
            </a:r>
          </a:p>
        </p:txBody>
      </p:sp>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92606"/>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21</a:t>
            </a:fld>
            <a:endParaRPr lang="tr-TR"/>
          </a:p>
        </p:txBody>
      </p:sp>
      <p:pic>
        <p:nvPicPr>
          <p:cNvPr id="66" name="Resim 65"/>
          <p:cNvPicPr/>
          <p:nvPr/>
        </p:nvPicPr>
        <p:blipFill>
          <a:blip r:embed="rId2"/>
          <a:stretch>
            <a:fillRect/>
          </a:stretch>
        </p:blipFill>
        <p:spPr>
          <a:xfrm>
            <a:off x="20434" y="188640"/>
            <a:ext cx="2736304" cy="576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52608494"/>
              </p:ext>
            </p:extLst>
          </p:nvPr>
        </p:nvGraphicFramePr>
        <p:xfrm>
          <a:off x="1835696" y="836021"/>
          <a:ext cx="5544619" cy="5633062"/>
        </p:xfrm>
        <a:graphic>
          <a:graphicData uri="http://schemas.openxmlformats.org/drawingml/2006/table">
            <a:tbl>
              <a:tblPr/>
              <a:tblGrid>
                <a:gridCol w="1090235">
                  <a:extLst>
                    <a:ext uri="{9D8B030D-6E8A-4147-A177-3AD203B41FA5}">
                      <a16:colId xmlns:a16="http://schemas.microsoft.com/office/drawing/2014/main" val="2419493132"/>
                    </a:ext>
                  </a:extLst>
                </a:gridCol>
                <a:gridCol w="747589">
                  <a:extLst>
                    <a:ext uri="{9D8B030D-6E8A-4147-A177-3AD203B41FA5}">
                      <a16:colId xmlns:a16="http://schemas.microsoft.com/office/drawing/2014/main" val="1716765583"/>
                    </a:ext>
                  </a:extLst>
                </a:gridCol>
                <a:gridCol w="417403">
                  <a:extLst>
                    <a:ext uri="{9D8B030D-6E8A-4147-A177-3AD203B41FA5}">
                      <a16:colId xmlns:a16="http://schemas.microsoft.com/office/drawing/2014/main" val="4232710635"/>
                    </a:ext>
                  </a:extLst>
                </a:gridCol>
                <a:gridCol w="697750">
                  <a:extLst>
                    <a:ext uri="{9D8B030D-6E8A-4147-A177-3AD203B41FA5}">
                      <a16:colId xmlns:a16="http://schemas.microsoft.com/office/drawing/2014/main" val="4031189201"/>
                    </a:ext>
                  </a:extLst>
                </a:gridCol>
                <a:gridCol w="747589">
                  <a:extLst>
                    <a:ext uri="{9D8B030D-6E8A-4147-A177-3AD203B41FA5}">
                      <a16:colId xmlns:a16="http://schemas.microsoft.com/office/drawing/2014/main" val="1778643269"/>
                    </a:ext>
                  </a:extLst>
                </a:gridCol>
                <a:gridCol w="467243">
                  <a:extLst>
                    <a:ext uri="{9D8B030D-6E8A-4147-A177-3AD203B41FA5}">
                      <a16:colId xmlns:a16="http://schemas.microsoft.com/office/drawing/2014/main" val="3146906497"/>
                    </a:ext>
                  </a:extLst>
                </a:gridCol>
                <a:gridCol w="566922">
                  <a:extLst>
                    <a:ext uri="{9D8B030D-6E8A-4147-A177-3AD203B41FA5}">
                      <a16:colId xmlns:a16="http://schemas.microsoft.com/office/drawing/2014/main" val="3544232386"/>
                    </a:ext>
                  </a:extLst>
                </a:gridCol>
                <a:gridCol w="404944">
                  <a:extLst>
                    <a:ext uri="{9D8B030D-6E8A-4147-A177-3AD203B41FA5}">
                      <a16:colId xmlns:a16="http://schemas.microsoft.com/office/drawing/2014/main" val="925196748"/>
                    </a:ext>
                  </a:extLst>
                </a:gridCol>
                <a:gridCol w="404944">
                  <a:extLst>
                    <a:ext uri="{9D8B030D-6E8A-4147-A177-3AD203B41FA5}">
                      <a16:colId xmlns:a16="http://schemas.microsoft.com/office/drawing/2014/main" val="297460575"/>
                    </a:ext>
                  </a:extLst>
                </a:gridCol>
              </a:tblGrid>
              <a:tr h="145332">
                <a:tc gridSpan="9">
                  <a:txBody>
                    <a:bodyPr/>
                    <a:lstStyle/>
                    <a:p>
                      <a:pPr algn="l" fontAlgn="b"/>
                      <a:r>
                        <a:rPr lang="tr-TR" sz="900" b="1" i="0" u="none" strike="noStrike" dirty="0">
                          <a:solidFill>
                            <a:srgbClr val="000000"/>
                          </a:solidFill>
                          <a:effectLst/>
                          <a:latin typeface="Tahoma" panose="020B0604030504040204" pitchFamily="34" charset="0"/>
                        </a:rPr>
                        <a:t>DEĞİŞİKLİK TALEP VE TAKİP FORMU</a:t>
                      </a:r>
                      <a:endParaRPr lang="tr-TR" sz="9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06974857"/>
                  </a:ext>
                </a:extLst>
              </a:tr>
              <a:tr h="93166">
                <a:tc>
                  <a:txBody>
                    <a:bodyPr/>
                    <a:lstStyle/>
                    <a:p>
                      <a:pPr algn="l" fontAlgn="b"/>
                      <a:r>
                        <a:rPr lang="tr-TR" sz="700" b="1" i="0" u="none" strike="noStrike">
                          <a:solidFill>
                            <a:srgbClr val="000000"/>
                          </a:solidFill>
                          <a:effectLst/>
                          <a:latin typeface="Tahoma" panose="020B0604030504040204" pitchFamily="34" charset="0"/>
                        </a:rPr>
                        <a:t>Değişiklik No</a:t>
                      </a:r>
                    </a:p>
                  </a:txBody>
                  <a:tcPr marL="0" marR="0" marT="0" marB="0" anchor="b">
                    <a:lnL>
                      <a:noFill/>
                    </a:lnL>
                    <a:lnR>
                      <a:noFill/>
                    </a:lnR>
                    <a:lnT>
                      <a:noFill/>
                    </a:lnT>
                    <a:lnB>
                      <a:noFill/>
                    </a:lnB>
                  </a:tcPr>
                </a:tc>
                <a:tc>
                  <a:txBody>
                    <a:bodyPr/>
                    <a:lstStyle/>
                    <a:p>
                      <a:pPr algn="l" fontAlgn="b"/>
                      <a:r>
                        <a:rPr lang="tr-TR" sz="700" b="0" i="0" u="none" strike="noStrike" dirty="0">
                          <a:solidFill>
                            <a:srgbClr val="000000"/>
                          </a:solidFill>
                          <a:effectLst/>
                          <a:latin typeface="Tahoma" panose="020B0604030504040204" pitchFamily="34" charset="0"/>
                        </a:rPr>
                        <a:t>:2020-0253</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137867071"/>
                  </a:ext>
                </a:extLst>
              </a:tr>
              <a:tr h="93166">
                <a:tc>
                  <a:txBody>
                    <a:bodyPr/>
                    <a:lstStyle/>
                    <a:p>
                      <a:pPr algn="l" fontAlgn="b"/>
                      <a:r>
                        <a:rPr lang="tr-TR" sz="700" b="1" i="0" u="none" strike="noStrike">
                          <a:solidFill>
                            <a:srgbClr val="000000"/>
                          </a:solidFill>
                          <a:effectLst/>
                          <a:latin typeface="Tahoma" panose="020B0604030504040204" pitchFamily="34" charset="0"/>
                        </a:rPr>
                        <a:t>Değişiklik Talep Tarihi</a:t>
                      </a:r>
                    </a:p>
                  </a:txBody>
                  <a:tcPr marL="0" marR="0" marT="0" marB="0" anchor="b">
                    <a:lnL>
                      <a:noFill/>
                    </a:lnL>
                    <a:lnR>
                      <a:noFill/>
                    </a:lnR>
                    <a:lnT>
                      <a:noFill/>
                    </a:lnT>
                    <a:lnB>
                      <a:noFill/>
                    </a:lnB>
                  </a:tcPr>
                </a:tc>
                <a:tc>
                  <a:txBody>
                    <a:bodyPr/>
                    <a:lstStyle/>
                    <a:p>
                      <a:pPr algn="l" fontAlgn="b"/>
                      <a:r>
                        <a:rPr lang="tr-TR" sz="700" b="0" i="0" u="none" strike="noStrike">
                          <a:solidFill>
                            <a:srgbClr val="000000"/>
                          </a:solidFill>
                          <a:effectLst/>
                          <a:latin typeface="Tahoma" panose="020B0604030504040204" pitchFamily="34" charset="0"/>
                        </a:rPr>
                        <a:t>:14.12.2020</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91638762"/>
                  </a:ext>
                </a:extLst>
              </a:tr>
              <a:tr h="93166">
                <a:tc>
                  <a:txBody>
                    <a:bodyPr/>
                    <a:lstStyle/>
                    <a:p>
                      <a:pPr algn="l" fontAlgn="b"/>
                      <a:r>
                        <a:rPr lang="tr-TR" sz="700" b="1" i="0" u="none" strike="noStrike">
                          <a:solidFill>
                            <a:srgbClr val="000000"/>
                          </a:solidFill>
                          <a:effectLst/>
                          <a:latin typeface="Tahoma" panose="020B0604030504040204" pitchFamily="34" charset="0"/>
                        </a:rPr>
                        <a:t>Değişikliği Talep Eden</a:t>
                      </a:r>
                    </a:p>
                  </a:txBody>
                  <a:tcPr marL="0" marR="0" marT="0" marB="0" anchor="b">
                    <a:lnL>
                      <a:noFill/>
                    </a:lnL>
                    <a:lnR>
                      <a:noFill/>
                    </a:lnR>
                    <a:lnT>
                      <a:noFill/>
                    </a:lnT>
                    <a:lnB>
                      <a:noFill/>
                    </a:lnB>
                  </a:tcPr>
                </a:tc>
                <a:tc gridSpan="6">
                  <a:txBody>
                    <a:bodyPr/>
                    <a:lstStyle/>
                    <a:p>
                      <a:pPr algn="l" fontAlgn="b"/>
                      <a:r>
                        <a:rPr lang="tr-TR" sz="700" b="0" i="0" u="none" strike="noStrike">
                          <a:solidFill>
                            <a:srgbClr val="000000"/>
                          </a:solidFill>
                          <a:effectLst/>
                          <a:latin typeface="Tahoma" panose="020B0604030504040204" pitchFamily="34" charset="0"/>
                        </a:rPr>
                        <a:t>:Psikolojik Danışmanlık ve Rehberlik Uygulama ve Araştırma Merkezi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28236317"/>
                  </a:ext>
                </a:extLst>
              </a:tr>
              <a:tr h="93166">
                <a:tc>
                  <a:txBody>
                    <a:bodyPr/>
                    <a:lstStyle/>
                    <a:p>
                      <a:pPr algn="l" fontAlgn="b"/>
                      <a:r>
                        <a:rPr lang="tr-TR" sz="700" b="1" i="0" u="none" strike="noStrike">
                          <a:solidFill>
                            <a:srgbClr val="000000"/>
                          </a:solidFill>
                          <a:effectLst/>
                          <a:latin typeface="Tahoma" panose="020B0604030504040204" pitchFamily="34" charset="0"/>
                        </a:rPr>
                        <a:t>Değişiklik Sorumlusu</a:t>
                      </a:r>
                    </a:p>
                  </a:txBody>
                  <a:tcPr marL="0" marR="0" marT="0" marB="0" anchor="b">
                    <a:lnL>
                      <a:noFill/>
                    </a:lnL>
                    <a:lnR>
                      <a:noFill/>
                    </a:lnR>
                    <a:lnT>
                      <a:noFill/>
                    </a:lnT>
                    <a:lnB>
                      <a:noFill/>
                    </a:lnB>
                  </a:tcPr>
                </a:tc>
                <a:tc gridSpan="4">
                  <a:txBody>
                    <a:bodyPr/>
                    <a:lstStyle/>
                    <a:p>
                      <a:pPr algn="l" fontAlgn="b"/>
                      <a:r>
                        <a:rPr lang="tr-TR" sz="700" b="0" i="0" u="none" strike="noStrike">
                          <a:solidFill>
                            <a:srgbClr val="000000"/>
                          </a:solidFill>
                          <a:effectLst/>
                          <a:latin typeface="Tahoma" panose="020B0604030504040204" pitchFamily="34" charset="0"/>
                        </a:rPr>
                        <a:t>:Uzm. Psk. Dan.Zeynep Ayça TERZİOĞLU</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41265523"/>
                  </a:ext>
                </a:extLst>
              </a:tr>
              <a:tr h="93166">
                <a:tc>
                  <a:txBody>
                    <a:bodyPr/>
                    <a:lstStyle/>
                    <a:p>
                      <a:pPr algn="l" fontAlgn="b"/>
                      <a:r>
                        <a:rPr lang="tr-TR" sz="700" b="1" i="0" u="none" strike="noStrike">
                          <a:solidFill>
                            <a:srgbClr val="000000"/>
                          </a:solidFill>
                          <a:effectLst/>
                          <a:latin typeface="Tahoma" panose="020B0604030504040204" pitchFamily="34" charset="0"/>
                        </a:rPr>
                        <a:t>Değişiklik Tanımı</a:t>
                      </a:r>
                    </a:p>
                  </a:txBody>
                  <a:tcPr marL="0" marR="0" marT="0" marB="0" anchor="b">
                    <a:lnL>
                      <a:noFill/>
                    </a:lnL>
                    <a:lnR>
                      <a:noFill/>
                    </a:lnR>
                    <a:lnT>
                      <a:noFill/>
                    </a:lnT>
                    <a:lnB>
                      <a:noFill/>
                    </a:lnB>
                  </a:tcPr>
                </a:tc>
                <a:tc gridSpan="3">
                  <a:txBody>
                    <a:bodyPr/>
                    <a:lstStyle/>
                    <a:p>
                      <a:pPr algn="l" fontAlgn="b"/>
                      <a:r>
                        <a:rPr lang="tr-TR" sz="700" b="0" i="0" u="none" strike="noStrike">
                          <a:solidFill>
                            <a:srgbClr val="000000"/>
                          </a:solidFill>
                          <a:effectLst/>
                          <a:latin typeface="Tahoma" panose="020B0604030504040204" pitchFamily="34" charset="0"/>
                        </a:rPr>
                        <a:t>:PD-PA-0001 Paydaş Analizi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85421765"/>
                  </a:ext>
                </a:extLst>
              </a:tr>
              <a:tr h="93166">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3573119"/>
                  </a:ext>
                </a:extLst>
              </a:tr>
              <a:tr h="93166">
                <a:tc>
                  <a:txBody>
                    <a:bodyPr/>
                    <a:lstStyle/>
                    <a:p>
                      <a:pPr algn="l" fontAlgn="b"/>
                      <a:r>
                        <a:rPr lang="tr-TR" sz="700" b="0" i="0" u="none" strike="noStrike">
                          <a:solidFill>
                            <a:srgbClr val="000000"/>
                          </a:solidFill>
                          <a:effectLst/>
                          <a:latin typeface="Tahoma" panose="020B0604030504040204" pitchFamily="34" charset="0"/>
                        </a:rPr>
                        <a:t>PD-PA-0001;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31001637"/>
                  </a:ext>
                </a:extLst>
              </a:tr>
              <a:tr h="183723">
                <a:tc gridSpan="9">
                  <a:txBody>
                    <a:bodyPr/>
                    <a:lstStyle/>
                    <a:p>
                      <a:pPr algn="l" fontAlgn="t"/>
                      <a:r>
                        <a:rPr lang="tr-TR" sz="700" b="0" i="0" u="none" strike="noStrike" dirty="0">
                          <a:solidFill>
                            <a:srgbClr val="000000"/>
                          </a:solidFill>
                          <a:effectLst/>
                          <a:latin typeface="Tahoma" panose="020B0604030504040204" pitchFamily="34" charset="0"/>
                        </a:rPr>
                        <a:t>Merkezin Paydaş analizi gözden geçirilmiştir. YÖK, YÖKAK ve Bağımsız Akredite Dış Denetimci dış paydaş olarak PDR Merkezinin paydaş analizine eklenmiştir.</a:t>
                      </a:r>
                    </a:p>
                  </a:txBody>
                  <a:tcPr marL="0" marR="0" marT="0"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38917033"/>
                  </a:ext>
                </a:extLst>
              </a:tr>
              <a:tr h="111799">
                <a:tc>
                  <a:txBody>
                    <a:bodyPr/>
                    <a:lstStyle/>
                    <a:p>
                      <a:pPr algn="l" fontAlgn="b"/>
                      <a:r>
                        <a:rPr lang="tr-TR" sz="700" b="1" i="0" u="none" strike="noStrike">
                          <a:solidFill>
                            <a:srgbClr val="000000"/>
                          </a:solidFill>
                          <a:effectLst/>
                          <a:latin typeface="Tahoma" panose="020B0604030504040204" pitchFamily="34" charset="0"/>
                        </a:rPr>
                        <a:t>Değişiklik Amacı</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3594916010"/>
                  </a:ext>
                </a:extLst>
              </a:tr>
              <a:tr h="93166">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42235005"/>
                  </a:ext>
                </a:extLst>
              </a:tr>
              <a:tr h="272496">
                <a:tc gridSpan="9">
                  <a:txBody>
                    <a:bodyPr/>
                    <a:lstStyle/>
                    <a:p>
                      <a:pPr algn="l" fontAlgn="t"/>
                      <a:r>
                        <a:rPr lang="tr-TR" sz="700" b="0" i="0" u="none" strike="noStrike">
                          <a:solidFill>
                            <a:srgbClr val="000000"/>
                          </a:solidFill>
                          <a:effectLst/>
                          <a:latin typeface="Tahoma" panose="020B0604030504040204" pitchFamily="34" charset="0"/>
                        </a:rPr>
                        <a:t>PD-PA-0001 Paydaş analizinde, PDR Merkezi YÖKAK ve Bağımsız Akredite Dış Denetimci tarafından denetlenildiği için paydaş analizine eklenmiştir. YÖK ise merkezin bağlı olduğu kurum ve her yıl raporlama sürecinde bulunulduğu için paydaş analizine eklenmiştir.</a:t>
                      </a:r>
                    </a:p>
                  </a:txBody>
                  <a:tcPr marL="0" marR="0" marT="0"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95543429"/>
                  </a:ext>
                </a:extLst>
              </a:tr>
              <a:tr h="93166">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843061916"/>
                  </a:ext>
                </a:extLst>
              </a:tr>
              <a:tr h="93166">
                <a:tc gridSpan="2">
                  <a:txBody>
                    <a:bodyPr/>
                    <a:lstStyle/>
                    <a:p>
                      <a:pPr algn="l" fontAlgn="b"/>
                      <a:r>
                        <a:rPr lang="tr-TR" sz="700" b="1" i="0" u="none" strike="noStrike">
                          <a:solidFill>
                            <a:srgbClr val="000000"/>
                          </a:solidFill>
                          <a:effectLst/>
                          <a:latin typeface="Tahoma" panose="020B0604030504040204" pitchFamily="34" charset="0"/>
                        </a:rPr>
                        <a:t>Değişikliğin Olası Pozitif Etkileri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94107599"/>
                  </a:ext>
                </a:extLst>
              </a:tr>
              <a:tr h="93166">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5367632"/>
                  </a:ext>
                </a:extLst>
              </a:tr>
              <a:tr h="206828">
                <a:tc gridSpan="9">
                  <a:txBody>
                    <a:bodyPr/>
                    <a:lstStyle/>
                    <a:p>
                      <a:pPr algn="l" fontAlgn="ctr"/>
                      <a:r>
                        <a:rPr lang="tr-TR" sz="700" b="0" i="0" u="none" strike="noStrike">
                          <a:solidFill>
                            <a:srgbClr val="000000"/>
                          </a:solidFill>
                          <a:effectLst/>
                          <a:latin typeface="Tahoma" panose="020B0604030504040204" pitchFamily="34" charset="0"/>
                        </a:rPr>
                        <a:t>Paydaş analizinin gözden geçirilmesi ile eklenen paydaşlarla merkez güçlendirilmiş, sorumluluk bilinci artırılmıştır.</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57550844"/>
                  </a:ext>
                </a:extLst>
              </a:tr>
              <a:tr h="93166">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46098869"/>
                  </a:ext>
                </a:extLst>
              </a:tr>
              <a:tr h="93166">
                <a:tc gridSpan="2">
                  <a:txBody>
                    <a:bodyPr/>
                    <a:lstStyle/>
                    <a:p>
                      <a:pPr algn="l" fontAlgn="b"/>
                      <a:r>
                        <a:rPr lang="tr-TR" sz="700" b="1" i="0" u="none" strike="noStrike">
                          <a:solidFill>
                            <a:srgbClr val="000000"/>
                          </a:solidFill>
                          <a:effectLst/>
                          <a:latin typeface="Tahoma" panose="020B0604030504040204" pitchFamily="34" charset="0"/>
                        </a:rPr>
                        <a:t>Değişikliğin Olası Negatif Etkileri</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259489996"/>
                  </a:ext>
                </a:extLst>
              </a:tr>
              <a:tr h="93166">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18109227"/>
                  </a:ext>
                </a:extLst>
              </a:tr>
              <a:tr h="93166">
                <a:tc gridSpan="3">
                  <a:txBody>
                    <a:bodyPr/>
                    <a:lstStyle/>
                    <a:p>
                      <a:pPr algn="l" fontAlgn="b"/>
                      <a:r>
                        <a:rPr lang="tr-TR" sz="700" b="0" i="0" u="none" strike="noStrike">
                          <a:solidFill>
                            <a:srgbClr val="000000"/>
                          </a:solidFill>
                          <a:effectLst/>
                          <a:latin typeface="Tahoma" panose="020B0604030504040204" pitchFamily="34" charset="0"/>
                        </a:rPr>
                        <a:t>Değişikliğin negatif etkisi bulunmamaktadır.</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23222569"/>
                  </a:ext>
                </a:extLst>
              </a:tr>
              <a:tr h="93166">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06887051"/>
                  </a:ext>
                </a:extLst>
              </a:tr>
              <a:tr h="93166">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19950985"/>
                  </a:ext>
                </a:extLst>
              </a:tr>
              <a:tr h="93166">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10051902"/>
                  </a:ext>
                </a:extLst>
              </a:tr>
              <a:tr h="93166">
                <a:tc gridSpan="3">
                  <a:txBody>
                    <a:bodyPr/>
                    <a:lstStyle/>
                    <a:p>
                      <a:pPr algn="l" fontAlgn="b"/>
                      <a:r>
                        <a:rPr lang="tr-TR" sz="700" b="1" i="0" u="none" strike="noStrike">
                          <a:solidFill>
                            <a:srgbClr val="000000"/>
                          </a:solidFill>
                          <a:effectLst/>
                          <a:latin typeface="Tahoma" panose="020B0604030504040204" pitchFamily="34" charset="0"/>
                        </a:rPr>
                        <a:t>Değişiklik İçin İhtiyaç Duyulan Kaynaklar</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625955275"/>
                  </a:ext>
                </a:extLst>
              </a:tr>
              <a:tr h="181664">
                <a:tc>
                  <a:txBody>
                    <a:bodyPr/>
                    <a:lstStyle/>
                    <a:p>
                      <a:pPr algn="l" fontAlgn="b"/>
                      <a:r>
                        <a:rPr lang="tr-TR" sz="700" b="0" i="0" u="none" strike="noStrike">
                          <a:solidFill>
                            <a:srgbClr val="000000"/>
                          </a:solidFill>
                          <a:effectLst/>
                          <a:latin typeface="Tahoma" panose="020B0604030504040204" pitchFamily="34" charset="0"/>
                        </a:rPr>
                        <a:t>Finansman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37370833"/>
                  </a:ext>
                </a:extLst>
              </a:tr>
              <a:tr h="181664">
                <a:tc>
                  <a:txBody>
                    <a:bodyPr/>
                    <a:lstStyle/>
                    <a:p>
                      <a:pPr algn="l" fontAlgn="b"/>
                      <a:r>
                        <a:rPr lang="tr-TR" sz="700" b="0" i="0" u="none" strike="noStrike">
                          <a:solidFill>
                            <a:srgbClr val="000000"/>
                          </a:solidFill>
                          <a:effectLst/>
                          <a:latin typeface="Tahoma" panose="020B0604030504040204" pitchFamily="34" charset="0"/>
                        </a:rPr>
                        <a:t>Ekipman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035131890"/>
                  </a:ext>
                </a:extLst>
              </a:tr>
              <a:tr h="181664">
                <a:tc>
                  <a:txBody>
                    <a:bodyPr/>
                    <a:lstStyle/>
                    <a:p>
                      <a:pPr algn="l" fontAlgn="b"/>
                      <a:r>
                        <a:rPr lang="tr-TR" sz="700" b="0" i="0" u="none" strike="noStrike">
                          <a:solidFill>
                            <a:srgbClr val="000000"/>
                          </a:solidFill>
                          <a:effectLst/>
                          <a:latin typeface="Tahoma" panose="020B0604030504040204" pitchFamily="34" charset="0"/>
                        </a:rPr>
                        <a:t>Personel</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49696751"/>
                  </a:ext>
                </a:extLst>
              </a:tr>
              <a:tr h="181664">
                <a:tc>
                  <a:txBody>
                    <a:bodyPr/>
                    <a:lstStyle/>
                    <a:p>
                      <a:pPr algn="l" fontAlgn="b"/>
                      <a:r>
                        <a:rPr lang="tr-TR" sz="700" b="0" i="0" u="none" strike="noStrike">
                          <a:solidFill>
                            <a:srgbClr val="000000"/>
                          </a:solidFill>
                          <a:effectLst/>
                          <a:latin typeface="Tahoma" panose="020B0604030504040204" pitchFamily="34" charset="0"/>
                        </a:rPr>
                        <a:t>Malzeme</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70077714"/>
                  </a:ext>
                </a:extLst>
              </a:tr>
              <a:tr h="181664">
                <a:tc>
                  <a:txBody>
                    <a:bodyPr/>
                    <a:lstStyle/>
                    <a:p>
                      <a:pPr algn="l" fontAlgn="b"/>
                      <a:r>
                        <a:rPr lang="tr-TR" sz="700" b="0" i="0" u="none" strike="noStrike">
                          <a:solidFill>
                            <a:srgbClr val="000000"/>
                          </a:solidFill>
                          <a:effectLst/>
                          <a:latin typeface="Tahoma" panose="020B0604030504040204" pitchFamily="34" charset="0"/>
                        </a:rPr>
                        <a:t>Teknoloji</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72416912"/>
                  </a:ext>
                </a:extLst>
              </a:tr>
              <a:tr h="181664">
                <a:tc>
                  <a:txBody>
                    <a:bodyPr/>
                    <a:lstStyle/>
                    <a:p>
                      <a:pPr algn="l" fontAlgn="b"/>
                      <a:r>
                        <a:rPr lang="tr-TR" sz="700" b="0" i="0" u="none" strike="noStrike">
                          <a:solidFill>
                            <a:srgbClr val="000000"/>
                          </a:solidFill>
                          <a:effectLst/>
                          <a:latin typeface="Tahoma" panose="020B0604030504040204" pitchFamily="34" charset="0"/>
                        </a:rPr>
                        <a:t>Motivasyon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47467717"/>
                  </a:ext>
                </a:extLst>
              </a:tr>
              <a:tr h="181664">
                <a:tc>
                  <a:txBody>
                    <a:bodyPr/>
                    <a:lstStyle/>
                    <a:p>
                      <a:pPr algn="l" fontAlgn="b"/>
                      <a:r>
                        <a:rPr lang="tr-TR" sz="7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58890042"/>
                  </a:ext>
                </a:extLst>
              </a:tr>
              <a:tr h="93166">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915002"/>
                  </a:ext>
                </a:extLst>
              </a:tr>
              <a:tr h="171425">
                <a:tc gridSpan="3">
                  <a:txBody>
                    <a:bodyPr/>
                    <a:lstStyle/>
                    <a:p>
                      <a:pPr algn="ctr" fontAlgn="ctr"/>
                      <a:r>
                        <a:rPr lang="tr-TR" sz="700" b="1" i="0" u="none" strike="noStrike">
                          <a:solidFill>
                            <a:srgbClr val="000000"/>
                          </a:solidFill>
                          <a:effectLst/>
                          <a:latin typeface="Tahoma" panose="020B0604030504040204" pitchFamily="34" charset="0"/>
                        </a:rPr>
                        <a:t>Değişiklik Adımı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a:solidFill>
                            <a:srgbClr val="000000"/>
                          </a:solidFill>
                          <a:effectLst/>
                          <a:latin typeface="Tahoma" panose="020B0604030504040204" pitchFamily="34" charset="0"/>
                        </a:rPr>
                        <a:t>Planlanan Zaman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1" i="0" u="none" strike="noStrike">
                          <a:solidFill>
                            <a:srgbClr val="000000"/>
                          </a:solidFill>
                          <a:effectLst/>
                          <a:latin typeface="Tahoma" panose="020B0604030504040204" pitchFamily="34" charset="0"/>
                        </a:rPr>
                        <a:t>Gerçekleşen Zaman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1" i="0" u="none" strike="noStrike">
                          <a:solidFill>
                            <a:srgbClr val="000000"/>
                          </a:solidFill>
                          <a:effectLst/>
                          <a:latin typeface="Tahoma" panose="020B0604030504040204" pitchFamily="34" charset="0"/>
                        </a:rPr>
                        <a:t>Sorumlu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1" i="0" u="none" strike="noStrike">
                          <a:solidFill>
                            <a:srgbClr val="000000"/>
                          </a:solidFill>
                          <a:effectLst/>
                          <a:latin typeface="Tahoma" panose="020B0604030504040204" pitchFamily="34" charset="0"/>
                        </a:rPr>
                        <a:t>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409529392"/>
                  </a:ext>
                </a:extLst>
              </a:tr>
              <a:tr h="181664">
                <a:tc gridSpan="3">
                  <a:txBody>
                    <a:bodyPr/>
                    <a:lstStyle/>
                    <a:p>
                      <a:pPr algn="l" fontAlgn="ctr"/>
                      <a:r>
                        <a:rPr lang="tr-TR" sz="700" b="0" i="0" u="none" strike="noStrike">
                          <a:solidFill>
                            <a:srgbClr val="000000"/>
                          </a:solidFill>
                          <a:effectLst/>
                          <a:latin typeface="Tahoma" panose="020B0604030504040204" pitchFamily="34" charset="0"/>
                        </a:rPr>
                        <a:t>PD-PA-0001 Paydaş analizi güncellenmiştir.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14.12.2020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14.12.2020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Zeynep Ayça TERZİOĞLU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Revize Edildi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161719022"/>
                  </a:ext>
                </a:extLst>
              </a:tr>
              <a:tr h="183756">
                <a:tc gridSpan="3">
                  <a:txBody>
                    <a:bodyPr/>
                    <a:lstStyle/>
                    <a:p>
                      <a:pPr algn="l" fontAlgn="ctr"/>
                      <a:r>
                        <a:rPr lang="tr-TR"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502030611"/>
                  </a:ext>
                </a:extLst>
              </a:tr>
              <a:tr h="197513">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294821933"/>
                  </a:ext>
                </a:extLst>
              </a:tr>
              <a:tr h="197513">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222650633"/>
                  </a:ext>
                </a:extLst>
              </a:tr>
              <a:tr h="197513">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466148460"/>
                  </a:ext>
                </a:extLst>
              </a:tr>
              <a:tr h="93166">
                <a:tc gridSpan="4">
                  <a:txBody>
                    <a:bodyPr/>
                    <a:lstStyle/>
                    <a:p>
                      <a:pPr algn="l" fontAlgn="b"/>
                      <a:r>
                        <a:rPr lang="tr-TR" sz="700" b="0" i="0" u="none" strike="noStrike" dirty="0">
                          <a:solidFill>
                            <a:srgbClr val="000000"/>
                          </a:solidFill>
                          <a:effectLst/>
                          <a:latin typeface="Tahoma" panose="020B0604030504040204" pitchFamily="34" charset="0"/>
                        </a:rPr>
                        <a:t>Form No:KY-FR-0031 Yayın Tarihi:03.05.2018 Değ.No:0 Değ. Tarihi:-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90449889"/>
                  </a:ext>
                </a:extLst>
              </a:tr>
            </a:tbl>
          </a:graphicData>
        </a:graphic>
      </p:graphicFrame>
      <p:sp>
        <p:nvSpPr>
          <p:cNvPr id="74" name="Dikdörtgen 1"/>
          <p:cNvSpPr/>
          <p:nvPr/>
        </p:nvSpPr>
        <p:spPr>
          <a:xfrm>
            <a:off x="4602163" y="6691313"/>
            <a:ext cx="144462" cy="106362"/>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76" name="Dikdörtgen 2"/>
          <p:cNvSpPr/>
          <p:nvPr/>
        </p:nvSpPr>
        <p:spPr>
          <a:xfrm>
            <a:off x="4602163" y="6850063"/>
            <a:ext cx="144462" cy="106362"/>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77" name="Dikdörtgen 3"/>
          <p:cNvSpPr/>
          <p:nvPr/>
        </p:nvSpPr>
        <p:spPr>
          <a:xfrm>
            <a:off x="4602163" y="7008813"/>
            <a:ext cx="144462" cy="106362"/>
          </a:xfrm>
          <a:prstGeom prst="rect">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78" name="Dikdörtgen 4"/>
          <p:cNvSpPr/>
          <p:nvPr/>
        </p:nvSpPr>
        <p:spPr>
          <a:xfrm>
            <a:off x="4602163" y="7167563"/>
            <a:ext cx="144462" cy="106362"/>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79" name="Dikdörtgen 5"/>
          <p:cNvSpPr/>
          <p:nvPr/>
        </p:nvSpPr>
        <p:spPr>
          <a:xfrm>
            <a:off x="4602163" y="7326313"/>
            <a:ext cx="144462" cy="106362"/>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80" name="Dikdörtgen 6"/>
          <p:cNvSpPr/>
          <p:nvPr/>
        </p:nvSpPr>
        <p:spPr>
          <a:xfrm>
            <a:off x="4602163" y="7485063"/>
            <a:ext cx="144462" cy="106362"/>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81" name="Dikdörtgen 7"/>
          <p:cNvSpPr/>
          <p:nvPr/>
        </p:nvSpPr>
        <p:spPr>
          <a:xfrm>
            <a:off x="4602163" y="7643813"/>
            <a:ext cx="144462" cy="10636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pic>
        <p:nvPicPr>
          <p:cNvPr id="83" name="Picture 82"/>
          <p:cNvPicPr>
            <a:picLocks noChangeAspect="1"/>
          </p:cNvPicPr>
          <p:nvPr/>
        </p:nvPicPr>
        <p:blipFill>
          <a:blip r:embed="rId3"/>
          <a:stretch>
            <a:fillRect/>
          </a:stretch>
        </p:blipFill>
        <p:spPr>
          <a:xfrm>
            <a:off x="3059832" y="3861048"/>
            <a:ext cx="746994" cy="1296144"/>
          </a:xfrm>
          <a:prstGeom prst="rect">
            <a:avLst/>
          </a:prstGeom>
        </p:spPr>
      </p:pic>
    </p:spTree>
    <p:extLst>
      <p:ext uri="{BB962C8B-B14F-4D97-AF65-F5344CB8AC3E}">
        <p14:creationId xmlns:p14="http://schemas.microsoft.com/office/powerpoint/2010/main" val="3447271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22</a:t>
            </a:fld>
            <a:endParaRPr lang="tr-TR"/>
          </a:p>
        </p:txBody>
      </p:sp>
      <p:sp>
        <p:nvSpPr>
          <p:cNvPr id="14" name="Metin kutusu 4"/>
          <p:cNvSpPr txBox="1"/>
          <p:nvPr/>
        </p:nvSpPr>
        <p:spPr>
          <a:xfrm>
            <a:off x="1835696" y="192606"/>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pic>
        <p:nvPicPr>
          <p:cNvPr id="15" name="Resim 65"/>
          <p:cNvPicPr/>
          <p:nvPr/>
        </p:nvPicPr>
        <p:blipFill>
          <a:blip r:embed="rId2"/>
          <a:stretch>
            <a:fillRect/>
          </a:stretch>
        </p:blipFill>
        <p:spPr>
          <a:xfrm>
            <a:off x="2043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243950368"/>
              </p:ext>
            </p:extLst>
          </p:nvPr>
        </p:nvGraphicFramePr>
        <p:xfrm>
          <a:off x="1835697" y="774483"/>
          <a:ext cx="5616623" cy="6036789"/>
        </p:xfrm>
        <a:graphic>
          <a:graphicData uri="http://schemas.openxmlformats.org/drawingml/2006/table">
            <a:tbl>
              <a:tblPr/>
              <a:tblGrid>
                <a:gridCol w="1098084">
                  <a:extLst>
                    <a:ext uri="{9D8B030D-6E8A-4147-A177-3AD203B41FA5}">
                      <a16:colId xmlns:a16="http://schemas.microsoft.com/office/drawing/2014/main" val="1170208414"/>
                    </a:ext>
                  </a:extLst>
                </a:gridCol>
                <a:gridCol w="757297">
                  <a:extLst>
                    <a:ext uri="{9D8B030D-6E8A-4147-A177-3AD203B41FA5}">
                      <a16:colId xmlns:a16="http://schemas.microsoft.com/office/drawing/2014/main" val="2406348641"/>
                    </a:ext>
                  </a:extLst>
                </a:gridCol>
                <a:gridCol w="429135">
                  <a:extLst>
                    <a:ext uri="{9D8B030D-6E8A-4147-A177-3AD203B41FA5}">
                      <a16:colId xmlns:a16="http://schemas.microsoft.com/office/drawing/2014/main" val="1663730225"/>
                    </a:ext>
                  </a:extLst>
                </a:gridCol>
                <a:gridCol w="719432">
                  <a:extLst>
                    <a:ext uri="{9D8B030D-6E8A-4147-A177-3AD203B41FA5}">
                      <a16:colId xmlns:a16="http://schemas.microsoft.com/office/drawing/2014/main" val="1225790875"/>
                    </a:ext>
                  </a:extLst>
                </a:gridCol>
                <a:gridCol w="744674">
                  <a:extLst>
                    <a:ext uri="{9D8B030D-6E8A-4147-A177-3AD203B41FA5}">
                      <a16:colId xmlns:a16="http://schemas.microsoft.com/office/drawing/2014/main" val="1064726865"/>
                    </a:ext>
                  </a:extLst>
                </a:gridCol>
                <a:gridCol w="473312">
                  <a:extLst>
                    <a:ext uri="{9D8B030D-6E8A-4147-A177-3AD203B41FA5}">
                      <a16:colId xmlns:a16="http://schemas.microsoft.com/office/drawing/2014/main" val="169376328"/>
                    </a:ext>
                  </a:extLst>
                </a:gridCol>
                <a:gridCol w="574285">
                  <a:extLst>
                    <a:ext uri="{9D8B030D-6E8A-4147-A177-3AD203B41FA5}">
                      <a16:colId xmlns:a16="http://schemas.microsoft.com/office/drawing/2014/main" val="3101221057"/>
                    </a:ext>
                  </a:extLst>
                </a:gridCol>
                <a:gridCol w="410202">
                  <a:extLst>
                    <a:ext uri="{9D8B030D-6E8A-4147-A177-3AD203B41FA5}">
                      <a16:colId xmlns:a16="http://schemas.microsoft.com/office/drawing/2014/main" val="2542942885"/>
                    </a:ext>
                  </a:extLst>
                </a:gridCol>
                <a:gridCol w="410202">
                  <a:extLst>
                    <a:ext uri="{9D8B030D-6E8A-4147-A177-3AD203B41FA5}">
                      <a16:colId xmlns:a16="http://schemas.microsoft.com/office/drawing/2014/main" val="2635234413"/>
                    </a:ext>
                  </a:extLst>
                </a:gridCol>
              </a:tblGrid>
              <a:tr h="144681">
                <a:tc gridSpan="9">
                  <a:txBody>
                    <a:bodyPr/>
                    <a:lstStyle/>
                    <a:p>
                      <a:pPr algn="l" fontAlgn="b"/>
                      <a:r>
                        <a:rPr lang="tr-TR" sz="900" b="1" i="0" u="none" strike="noStrike" dirty="0">
                          <a:solidFill>
                            <a:srgbClr val="000000"/>
                          </a:solidFill>
                          <a:effectLst/>
                          <a:latin typeface="Tahoma" panose="020B0604030504040204" pitchFamily="34" charset="0"/>
                        </a:rPr>
                        <a:t>DEĞİŞİKLİK TALEP VE TAKİP FORMU</a:t>
                      </a:r>
                      <a:endParaRPr lang="tr-TR" sz="9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05173210"/>
                  </a:ext>
                </a:extLst>
              </a:tr>
              <a:tr h="90425">
                <a:tc>
                  <a:txBody>
                    <a:bodyPr/>
                    <a:lstStyle/>
                    <a:p>
                      <a:pPr algn="l" fontAlgn="b"/>
                      <a:r>
                        <a:rPr lang="tr-TR" sz="700" b="1" i="0" u="none" strike="noStrike">
                          <a:solidFill>
                            <a:srgbClr val="000000"/>
                          </a:solidFill>
                          <a:effectLst/>
                          <a:latin typeface="Tahoma" panose="020B0604030504040204" pitchFamily="34" charset="0"/>
                        </a:rPr>
                        <a:t>Değişiklik No</a:t>
                      </a:r>
                    </a:p>
                  </a:txBody>
                  <a:tcPr marL="0" marR="0" marT="0" marB="0" anchor="b">
                    <a:lnL>
                      <a:noFill/>
                    </a:lnL>
                    <a:lnR>
                      <a:noFill/>
                    </a:lnR>
                    <a:lnT>
                      <a:noFill/>
                    </a:lnT>
                    <a:lnB>
                      <a:noFill/>
                    </a:lnB>
                  </a:tcPr>
                </a:tc>
                <a:tc>
                  <a:txBody>
                    <a:bodyPr/>
                    <a:lstStyle/>
                    <a:p>
                      <a:pPr algn="l" fontAlgn="b"/>
                      <a:r>
                        <a:rPr lang="tr-TR" sz="700" b="0" i="0" u="none" strike="noStrike">
                          <a:solidFill>
                            <a:srgbClr val="000000"/>
                          </a:solidFill>
                          <a:effectLst/>
                          <a:latin typeface="Tahoma" panose="020B0604030504040204" pitchFamily="34" charset="0"/>
                        </a:rPr>
                        <a:t>:2020-0251</a:t>
                      </a: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81989552"/>
                  </a:ext>
                </a:extLst>
              </a:tr>
              <a:tr h="180852">
                <a:tc>
                  <a:txBody>
                    <a:bodyPr/>
                    <a:lstStyle/>
                    <a:p>
                      <a:pPr algn="l" fontAlgn="b"/>
                      <a:r>
                        <a:rPr lang="tr-TR" sz="700" b="1" i="0" u="none" strike="noStrike">
                          <a:solidFill>
                            <a:srgbClr val="000000"/>
                          </a:solidFill>
                          <a:effectLst/>
                          <a:latin typeface="Tahoma" panose="020B0604030504040204" pitchFamily="34" charset="0"/>
                        </a:rPr>
                        <a:t>Değişiklik Talep Tarihi</a:t>
                      </a:r>
                    </a:p>
                  </a:txBody>
                  <a:tcPr marL="0" marR="0" marT="0" marB="0" anchor="b">
                    <a:lnL>
                      <a:noFill/>
                    </a:lnL>
                    <a:lnR>
                      <a:noFill/>
                    </a:lnR>
                    <a:lnT>
                      <a:noFill/>
                    </a:lnT>
                    <a:lnB>
                      <a:noFill/>
                    </a:lnB>
                  </a:tcPr>
                </a:tc>
                <a:tc>
                  <a:txBody>
                    <a:bodyPr/>
                    <a:lstStyle/>
                    <a:p>
                      <a:pPr algn="l" fontAlgn="b"/>
                      <a:r>
                        <a:rPr lang="tr-TR" sz="700" b="0" i="0" u="none" strike="noStrike">
                          <a:solidFill>
                            <a:srgbClr val="000000"/>
                          </a:solidFill>
                          <a:effectLst/>
                          <a:latin typeface="Tahoma" panose="020B0604030504040204" pitchFamily="34" charset="0"/>
                        </a:rPr>
                        <a:t>:13.12.2020</a:t>
                      </a: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67380284"/>
                  </a:ext>
                </a:extLst>
              </a:tr>
              <a:tr h="180852">
                <a:tc>
                  <a:txBody>
                    <a:bodyPr/>
                    <a:lstStyle/>
                    <a:p>
                      <a:pPr algn="l" fontAlgn="b"/>
                      <a:r>
                        <a:rPr lang="tr-TR" sz="700" b="1" i="0" u="none" strike="noStrike" dirty="0">
                          <a:solidFill>
                            <a:srgbClr val="000000"/>
                          </a:solidFill>
                          <a:effectLst/>
                          <a:latin typeface="Tahoma" panose="020B0604030504040204" pitchFamily="34" charset="0"/>
                        </a:rPr>
                        <a:t>Değişikliği Talep Eden</a:t>
                      </a:r>
                    </a:p>
                  </a:txBody>
                  <a:tcPr marL="0" marR="0" marT="0" marB="0" anchor="b">
                    <a:lnL>
                      <a:noFill/>
                    </a:lnL>
                    <a:lnR>
                      <a:noFill/>
                    </a:lnR>
                    <a:lnT>
                      <a:noFill/>
                    </a:lnT>
                    <a:lnB>
                      <a:noFill/>
                    </a:lnB>
                  </a:tcPr>
                </a:tc>
                <a:tc gridSpan="6">
                  <a:txBody>
                    <a:bodyPr/>
                    <a:lstStyle/>
                    <a:p>
                      <a:pPr algn="l" fontAlgn="b"/>
                      <a:r>
                        <a:rPr lang="tr-TR" sz="700" b="0" i="0" u="none" strike="noStrike" dirty="0">
                          <a:solidFill>
                            <a:srgbClr val="000000"/>
                          </a:solidFill>
                          <a:effectLst/>
                          <a:latin typeface="Tahoma" panose="020B0604030504040204" pitchFamily="34" charset="0"/>
                        </a:rPr>
                        <a:t>:Psikolojik Danışmanlık ve Rehberlik Uygulama ve Araştırma Merkezi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92443974"/>
                  </a:ext>
                </a:extLst>
              </a:tr>
              <a:tr h="90425">
                <a:tc>
                  <a:txBody>
                    <a:bodyPr/>
                    <a:lstStyle/>
                    <a:p>
                      <a:pPr algn="l" fontAlgn="b"/>
                      <a:r>
                        <a:rPr lang="tr-TR" sz="700" b="1" i="0" u="none" strike="noStrike">
                          <a:solidFill>
                            <a:srgbClr val="000000"/>
                          </a:solidFill>
                          <a:effectLst/>
                          <a:latin typeface="Tahoma" panose="020B0604030504040204" pitchFamily="34" charset="0"/>
                        </a:rPr>
                        <a:t>Değişiklik Sorumlusu</a:t>
                      </a:r>
                    </a:p>
                  </a:txBody>
                  <a:tcPr marL="0" marR="0" marT="0" marB="0" anchor="b">
                    <a:lnL>
                      <a:noFill/>
                    </a:lnL>
                    <a:lnR>
                      <a:noFill/>
                    </a:lnR>
                    <a:lnT>
                      <a:noFill/>
                    </a:lnT>
                    <a:lnB>
                      <a:noFill/>
                    </a:lnB>
                  </a:tcPr>
                </a:tc>
                <a:tc gridSpan="4">
                  <a:txBody>
                    <a:bodyPr/>
                    <a:lstStyle/>
                    <a:p>
                      <a:pPr algn="l" fontAlgn="b"/>
                      <a:r>
                        <a:rPr lang="tr-TR" sz="700" b="0" i="0" u="none" strike="noStrike">
                          <a:solidFill>
                            <a:srgbClr val="000000"/>
                          </a:solidFill>
                          <a:effectLst/>
                          <a:latin typeface="Tahoma" panose="020B0604030504040204" pitchFamily="34" charset="0"/>
                        </a:rPr>
                        <a:t>:Uzm. Psk. Dan.Zeynep Ayça TERZİOĞLU</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0223961"/>
                  </a:ext>
                </a:extLst>
              </a:tr>
              <a:tr h="90425">
                <a:tc>
                  <a:txBody>
                    <a:bodyPr/>
                    <a:lstStyle/>
                    <a:p>
                      <a:pPr algn="l" fontAlgn="b"/>
                      <a:r>
                        <a:rPr lang="tr-TR" sz="700" b="1" i="0" u="none" strike="noStrike">
                          <a:solidFill>
                            <a:srgbClr val="000000"/>
                          </a:solidFill>
                          <a:effectLst/>
                          <a:latin typeface="Tahoma" panose="020B0604030504040204" pitchFamily="34" charset="0"/>
                        </a:rPr>
                        <a:t>Değişiklik Tanımı</a:t>
                      </a:r>
                    </a:p>
                  </a:txBody>
                  <a:tcPr marL="0" marR="0" marT="0" marB="0" anchor="b">
                    <a:lnL>
                      <a:noFill/>
                    </a:lnL>
                    <a:lnR>
                      <a:noFill/>
                    </a:lnR>
                    <a:lnT>
                      <a:noFill/>
                    </a:lnT>
                    <a:lnB>
                      <a:noFill/>
                    </a:lnB>
                  </a:tcPr>
                </a:tc>
                <a:tc gridSpan="2">
                  <a:txBody>
                    <a:bodyPr/>
                    <a:lstStyle/>
                    <a:p>
                      <a:pPr algn="l" fontAlgn="b"/>
                      <a:r>
                        <a:rPr lang="tr-TR" sz="700" b="0" i="0" u="none" strike="noStrike" dirty="0">
                          <a:solidFill>
                            <a:srgbClr val="000000"/>
                          </a:solidFill>
                          <a:effectLst/>
                          <a:latin typeface="Tahoma" panose="020B0604030504040204" pitchFamily="34" charset="0"/>
                        </a:rPr>
                        <a:t>:PD-SW-0001 Swot</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38442538"/>
                  </a:ext>
                </a:extLst>
              </a:tr>
              <a:tr h="90425">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02741952"/>
                  </a:ext>
                </a:extLst>
              </a:tr>
              <a:tr h="90425">
                <a:tc>
                  <a:txBody>
                    <a:bodyPr/>
                    <a:lstStyle/>
                    <a:p>
                      <a:pPr algn="l" fontAlgn="b"/>
                      <a:r>
                        <a:rPr lang="tr-TR" sz="700" b="0" i="0" u="none" strike="noStrike">
                          <a:solidFill>
                            <a:srgbClr val="000000"/>
                          </a:solidFill>
                          <a:effectLst/>
                          <a:latin typeface="Tahoma" panose="020B0604030504040204" pitchFamily="34" charset="0"/>
                        </a:rPr>
                        <a:t>PD-SW-0001;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53347639"/>
                  </a:ext>
                </a:extLst>
              </a:tr>
              <a:tr h="175100">
                <a:tc gridSpan="9">
                  <a:txBody>
                    <a:bodyPr/>
                    <a:lstStyle/>
                    <a:p>
                      <a:pPr algn="l" fontAlgn="t"/>
                      <a:r>
                        <a:rPr lang="tr-TR" sz="700" b="0" i="0" u="none" strike="noStrike" dirty="0">
                          <a:solidFill>
                            <a:srgbClr val="000000"/>
                          </a:solidFill>
                          <a:effectLst/>
                          <a:latin typeface="Tahoma" panose="020B0604030504040204" pitchFamily="34" charset="0"/>
                        </a:rPr>
                        <a:t>Merkezin Swot analizinde yer alan Fırsatlar başlığı altına F6-Covid-19 Pandemi Sürecinde ulaşılabilirliğin artması maddesi eklenmiştir.</a:t>
                      </a:r>
                    </a:p>
                  </a:txBody>
                  <a:tcPr marL="0" marR="0" marT="0"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46718380"/>
                  </a:ext>
                </a:extLst>
              </a:tr>
              <a:tr h="106552">
                <a:tc>
                  <a:txBody>
                    <a:bodyPr/>
                    <a:lstStyle/>
                    <a:p>
                      <a:pPr algn="l" fontAlgn="b"/>
                      <a:r>
                        <a:rPr lang="tr-TR" sz="700" b="1" i="0" u="none" strike="noStrike">
                          <a:solidFill>
                            <a:srgbClr val="000000"/>
                          </a:solidFill>
                          <a:effectLst/>
                          <a:latin typeface="Tahoma" panose="020B0604030504040204" pitchFamily="34" charset="0"/>
                        </a:rPr>
                        <a:t>Değişiklik Amacı</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229756844"/>
                  </a:ext>
                </a:extLst>
              </a:tr>
              <a:tr h="90425">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95098439"/>
                  </a:ext>
                </a:extLst>
              </a:tr>
              <a:tr h="484809">
                <a:tc gridSpan="9">
                  <a:txBody>
                    <a:bodyPr/>
                    <a:lstStyle/>
                    <a:p>
                      <a:pPr algn="l" fontAlgn="t"/>
                      <a:r>
                        <a:rPr lang="tr-TR" sz="700" b="0" i="0" u="none" strike="noStrike" dirty="0">
                          <a:solidFill>
                            <a:srgbClr val="000000"/>
                          </a:solidFill>
                          <a:effectLst/>
                          <a:latin typeface="Tahoma" panose="020B0604030504040204" pitchFamily="34" charset="0"/>
                        </a:rPr>
                        <a:t>PD-SW-0001 Swot analizinde; Fırsatlar başlığı altına F6-Covid-19 Pandemi Sürecinde ulaşılabilirliğin artması maddesi eklenmiştir. Pandemi sürecinde yapılan etkinliklerin çevrim içi olması sebebiyle konuşmacı konuk davet edilerek birçok etkinlik gerçekleştirilmiştir. Birbirinden farklı konularda önleyici ruh sağlığı çalışmaları oluşturulmuştur. Pandemi sürecinde ABÜ bünyesinde öğrenim gören ve ABÜ'den mezun öğrencilerimize çevrim içi bireyle psikolojik danışma seansları verilmiştir. </a:t>
                      </a:r>
                    </a:p>
                  </a:txBody>
                  <a:tcPr marL="0" marR="0" marT="0"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18090132"/>
                  </a:ext>
                </a:extLst>
              </a:tr>
              <a:tr h="90425">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3722897147"/>
                  </a:ext>
                </a:extLst>
              </a:tr>
              <a:tr h="90425">
                <a:tc gridSpan="2">
                  <a:txBody>
                    <a:bodyPr/>
                    <a:lstStyle/>
                    <a:p>
                      <a:pPr algn="l" fontAlgn="b"/>
                      <a:r>
                        <a:rPr lang="tr-TR" sz="700" b="1" i="0" u="none" strike="noStrike">
                          <a:solidFill>
                            <a:srgbClr val="000000"/>
                          </a:solidFill>
                          <a:effectLst/>
                          <a:latin typeface="Tahoma" panose="020B0604030504040204" pitchFamily="34" charset="0"/>
                        </a:rPr>
                        <a:t>Değişikliğin Olası Pozitif Etkileri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61023807"/>
                  </a:ext>
                </a:extLst>
              </a:tr>
              <a:tr h="90425">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02432867"/>
                  </a:ext>
                </a:extLst>
              </a:tr>
              <a:tr h="271277">
                <a:tc gridSpan="9">
                  <a:txBody>
                    <a:bodyPr/>
                    <a:lstStyle/>
                    <a:p>
                      <a:pPr algn="l" fontAlgn="ctr"/>
                      <a:r>
                        <a:rPr lang="tr-TR" sz="700" b="0" i="0" u="none" strike="noStrike" dirty="0">
                          <a:solidFill>
                            <a:srgbClr val="000000"/>
                          </a:solidFill>
                          <a:effectLst/>
                          <a:latin typeface="Tahoma" panose="020B0604030504040204" pitchFamily="34" charset="0"/>
                        </a:rPr>
                        <a:t>Önleyici ruh sağlığı çalışmalarının çevrim içi olması sebebiyle öğrencilerin katılım oranlarında artış olmuştur. Farklı şehirlerde ve ülkelerde yaşayan konuşmacı konuklarımıza etkinliklerimizin çevrim içi olması sebebiyle ulaşılabilirliğimiz daha kolay olmuştur.</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48160444"/>
                  </a:ext>
                </a:extLst>
              </a:tr>
              <a:tr h="90425">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77584541"/>
                  </a:ext>
                </a:extLst>
              </a:tr>
              <a:tr h="90425">
                <a:tc gridSpan="2">
                  <a:txBody>
                    <a:bodyPr/>
                    <a:lstStyle/>
                    <a:p>
                      <a:pPr algn="l" fontAlgn="b"/>
                      <a:r>
                        <a:rPr lang="tr-TR" sz="700" b="1" i="0" u="none" strike="noStrike">
                          <a:solidFill>
                            <a:srgbClr val="000000"/>
                          </a:solidFill>
                          <a:effectLst/>
                          <a:latin typeface="Tahoma" panose="020B0604030504040204" pitchFamily="34" charset="0"/>
                        </a:rPr>
                        <a:t>Değişikliğin Olası Negatif Etkileri</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951564166"/>
                  </a:ext>
                </a:extLst>
              </a:tr>
              <a:tr h="90425">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50366684"/>
                  </a:ext>
                </a:extLst>
              </a:tr>
              <a:tr h="90425">
                <a:tc gridSpan="3">
                  <a:txBody>
                    <a:bodyPr/>
                    <a:lstStyle/>
                    <a:p>
                      <a:pPr algn="l" fontAlgn="b"/>
                      <a:r>
                        <a:rPr lang="tr-TR" sz="700" b="0" i="0" u="none" strike="noStrike" dirty="0">
                          <a:solidFill>
                            <a:srgbClr val="000000"/>
                          </a:solidFill>
                          <a:effectLst/>
                          <a:latin typeface="Tahoma" panose="020B0604030504040204" pitchFamily="34" charset="0"/>
                        </a:rPr>
                        <a:t>Değişikliğin negatif etkisi bulunmamaktadır.</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36456729"/>
                  </a:ext>
                </a:extLst>
              </a:tr>
              <a:tr h="90425">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96965912"/>
                  </a:ext>
                </a:extLst>
              </a:tr>
              <a:tr h="90425">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45701959"/>
                  </a:ext>
                </a:extLst>
              </a:tr>
              <a:tr h="90425">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5851788"/>
                  </a:ext>
                </a:extLst>
              </a:tr>
              <a:tr h="90425">
                <a:tc gridSpan="3">
                  <a:txBody>
                    <a:bodyPr/>
                    <a:lstStyle/>
                    <a:p>
                      <a:pPr algn="l" fontAlgn="b"/>
                      <a:r>
                        <a:rPr lang="tr-TR" sz="700" b="1" i="0" u="none" strike="noStrike">
                          <a:solidFill>
                            <a:srgbClr val="000000"/>
                          </a:solidFill>
                          <a:effectLst/>
                          <a:latin typeface="Tahoma" panose="020B0604030504040204" pitchFamily="34" charset="0"/>
                        </a:rPr>
                        <a:t>Değişiklik İçin İhtiyaç Duyulan Kaynaklar</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4061954883"/>
                  </a:ext>
                </a:extLst>
              </a:tr>
              <a:tr h="170482">
                <a:tc>
                  <a:txBody>
                    <a:bodyPr/>
                    <a:lstStyle/>
                    <a:p>
                      <a:pPr algn="l" fontAlgn="b"/>
                      <a:r>
                        <a:rPr lang="tr-TR" sz="700" b="0" i="0" u="none" strike="noStrike">
                          <a:solidFill>
                            <a:srgbClr val="000000"/>
                          </a:solidFill>
                          <a:effectLst/>
                          <a:latin typeface="Tahoma" panose="020B0604030504040204" pitchFamily="34" charset="0"/>
                        </a:rPr>
                        <a:t>Finansman</a:t>
                      </a: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89934384"/>
                  </a:ext>
                </a:extLst>
              </a:tr>
              <a:tr h="170482">
                <a:tc>
                  <a:txBody>
                    <a:bodyPr/>
                    <a:lstStyle/>
                    <a:p>
                      <a:pPr algn="l" fontAlgn="b"/>
                      <a:r>
                        <a:rPr lang="tr-TR" sz="700" b="0" i="0" u="none" strike="noStrike">
                          <a:solidFill>
                            <a:srgbClr val="000000"/>
                          </a:solidFill>
                          <a:effectLst/>
                          <a:latin typeface="Tahoma" panose="020B0604030504040204" pitchFamily="34" charset="0"/>
                        </a:rPr>
                        <a:t>Ekipman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28894686"/>
                  </a:ext>
                </a:extLst>
              </a:tr>
              <a:tr h="170482">
                <a:tc>
                  <a:txBody>
                    <a:bodyPr/>
                    <a:lstStyle/>
                    <a:p>
                      <a:pPr algn="l" fontAlgn="b"/>
                      <a:r>
                        <a:rPr lang="tr-TR" sz="700" b="0" i="0" u="none" strike="noStrike">
                          <a:solidFill>
                            <a:srgbClr val="000000"/>
                          </a:solidFill>
                          <a:effectLst/>
                          <a:latin typeface="Tahoma" panose="020B0604030504040204" pitchFamily="34" charset="0"/>
                        </a:rPr>
                        <a:t>Personel</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34861252"/>
                  </a:ext>
                </a:extLst>
              </a:tr>
              <a:tr h="170482">
                <a:tc>
                  <a:txBody>
                    <a:bodyPr/>
                    <a:lstStyle/>
                    <a:p>
                      <a:pPr algn="l" fontAlgn="b"/>
                      <a:r>
                        <a:rPr lang="tr-TR" sz="700" b="0" i="0" u="none" strike="noStrike">
                          <a:solidFill>
                            <a:srgbClr val="000000"/>
                          </a:solidFill>
                          <a:effectLst/>
                          <a:latin typeface="Tahoma" panose="020B0604030504040204" pitchFamily="34" charset="0"/>
                        </a:rPr>
                        <a:t>Malzeme</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0161847"/>
                  </a:ext>
                </a:extLst>
              </a:tr>
              <a:tr h="170482">
                <a:tc>
                  <a:txBody>
                    <a:bodyPr/>
                    <a:lstStyle/>
                    <a:p>
                      <a:pPr algn="l" fontAlgn="b"/>
                      <a:r>
                        <a:rPr lang="tr-TR" sz="700" b="0" i="0" u="none" strike="noStrike">
                          <a:solidFill>
                            <a:srgbClr val="000000"/>
                          </a:solidFill>
                          <a:effectLst/>
                          <a:latin typeface="Tahoma" panose="020B0604030504040204" pitchFamily="34" charset="0"/>
                        </a:rPr>
                        <a:t>Teknoloji</a:t>
                      </a: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24174917"/>
                  </a:ext>
                </a:extLst>
              </a:tr>
              <a:tr h="170482">
                <a:tc>
                  <a:txBody>
                    <a:bodyPr/>
                    <a:lstStyle/>
                    <a:p>
                      <a:pPr algn="l" fontAlgn="b"/>
                      <a:r>
                        <a:rPr lang="tr-TR" sz="700" b="0" i="0" u="none" strike="noStrike">
                          <a:solidFill>
                            <a:srgbClr val="000000"/>
                          </a:solidFill>
                          <a:effectLst/>
                          <a:latin typeface="Tahoma" panose="020B0604030504040204" pitchFamily="34" charset="0"/>
                        </a:rPr>
                        <a:t>Motivasyon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0930036"/>
                  </a:ext>
                </a:extLst>
              </a:tr>
              <a:tr h="170482">
                <a:tc>
                  <a:txBody>
                    <a:bodyPr/>
                    <a:lstStyle/>
                    <a:p>
                      <a:pPr algn="l" fontAlgn="b"/>
                      <a:r>
                        <a:rPr lang="tr-TR" sz="7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700" b="1" i="0" u="none" strike="noStrike" dirty="0">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89201737"/>
                  </a:ext>
                </a:extLst>
              </a:tr>
              <a:tr h="90425">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574166"/>
                  </a:ext>
                </a:extLst>
              </a:tr>
              <a:tr h="163379">
                <a:tc gridSpan="3">
                  <a:txBody>
                    <a:bodyPr/>
                    <a:lstStyle/>
                    <a:p>
                      <a:pPr algn="ctr" fontAlgn="ctr"/>
                      <a:r>
                        <a:rPr lang="tr-TR" sz="700" b="1" i="0" u="none" strike="noStrike">
                          <a:solidFill>
                            <a:srgbClr val="000000"/>
                          </a:solidFill>
                          <a:effectLst/>
                          <a:latin typeface="Tahoma" panose="020B0604030504040204" pitchFamily="34" charset="0"/>
                        </a:rPr>
                        <a:t>Değişiklik Adımı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a:solidFill>
                            <a:srgbClr val="000000"/>
                          </a:solidFill>
                          <a:effectLst/>
                          <a:latin typeface="Tahoma" panose="020B0604030504040204" pitchFamily="34" charset="0"/>
                        </a:rPr>
                        <a:t>Planlanan Zaman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1" i="0" u="none" strike="noStrike">
                          <a:solidFill>
                            <a:srgbClr val="000000"/>
                          </a:solidFill>
                          <a:effectLst/>
                          <a:latin typeface="Tahoma" panose="020B0604030504040204" pitchFamily="34" charset="0"/>
                        </a:rPr>
                        <a:t>Gerçekleşen Zaman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1" i="0" u="none" strike="noStrike">
                          <a:solidFill>
                            <a:srgbClr val="000000"/>
                          </a:solidFill>
                          <a:effectLst/>
                          <a:latin typeface="Tahoma" panose="020B0604030504040204" pitchFamily="34" charset="0"/>
                        </a:rPr>
                        <a:t>Sorumlu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1" i="0" u="none" strike="noStrike">
                          <a:solidFill>
                            <a:srgbClr val="000000"/>
                          </a:solidFill>
                          <a:effectLst/>
                          <a:latin typeface="Tahoma" panose="020B0604030504040204" pitchFamily="34" charset="0"/>
                        </a:rPr>
                        <a:t>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0123522"/>
                  </a:ext>
                </a:extLst>
              </a:tr>
              <a:tr h="180852">
                <a:tc gridSpan="3">
                  <a:txBody>
                    <a:bodyPr/>
                    <a:lstStyle/>
                    <a:p>
                      <a:pPr algn="l" fontAlgn="ctr"/>
                      <a:r>
                        <a:rPr lang="tr-TR" sz="700" b="0" i="0" u="none" strike="noStrike">
                          <a:solidFill>
                            <a:srgbClr val="000000"/>
                          </a:solidFill>
                          <a:effectLst/>
                          <a:latin typeface="Tahoma" panose="020B0604030504040204" pitchFamily="34" charset="0"/>
                        </a:rPr>
                        <a:t>PD-SW-0001 Swot analizine F6 maddesi eklenmiştir.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13.12.2020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13.12.2020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Zeynep Ayça TERZİOĞLU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Revize Edildi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806990837"/>
                  </a:ext>
                </a:extLst>
              </a:tr>
              <a:tr h="314327">
                <a:tc gridSpan="3">
                  <a:txBody>
                    <a:bodyPr/>
                    <a:lstStyle/>
                    <a:p>
                      <a:pPr algn="l"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173994840"/>
                  </a:ext>
                </a:extLst>
              </a:tr>
              <a:tr h="188240">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794249232"/>
                  </a:ext>
                </a:extLst>
              </a:tr>
              <a:tr h="188240">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293225070"/>
                  </a:ext>
                </a:extLst>
              </a:tr>
              <a:tr h="188240">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62557098"/>
                  </a:ext>
                </a:extLst>
              </a:tr>
              <a:tr h="90425">
                <a:tc gridSpan="4">
                  <a:txBody>
                    <a:bodyPr/>
                    <a:lstStyle/>
                    <a:p>
                      <a:pPr algn="l" fontAlgn="b"/>
                      <a:r>
                        <a:rPr lang="tr-TR" sz="400" b="0" i="0" u="none" strike="noStrike" dirty="0">
                          <a:solidFill>
                            <a:srgbClr val="000000"/>
                          </a:solidFill>
                          <a:effectLst/>
                          <a:latin typeface="Tahoma" panose="020B0604030504040204" pitchFamily="34" charset="0"/>
                        </a:rPr>
                        <a:t>Form No:KY-FR-0031 Yayın Tarihi:03.05.2018 Değ.No:0 Değ. Tarihi:-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0717449"/>
                  </a:ext>
                </a:extLst>
              </a:tr>
            </a:tbl>
          </a:graphicData>
        </a:graphic>
      </p:graphicFrame>
      <p:pic>
        <p:nvPicPr>
          <p:cNvPr id="6" name="Picture 5"/>
          <p:cNvPicPr>
            <a:picLocks noChangeAspect="1"/>
          </p:cNvPicPr>
          <p:nvPr/>
        </p:nvPicPr>
        <p:blipFill>
          <a:blip r:embed="rId3"/>
          <a:stretch>
            <a:fillRect/>
          </a:stretch>
        </p:blipFill>
        <p:spPr>
          <a:xfrm>
            <a:off x="2987824" y="4149080"/>
            <a:ext cx="746994" cy="1224136"/>
          </a:xfrm>
          <a:prstGeom prst="rect">
            <a:avLst/>
          </a:prstGeom>
        </p:spPr>
      </p:pic>
    </p:spTree>
    <p:extLst>
      <p:ext uri="{BB962C8B-B14F-4D97-AF65-F5344CB8AC3E}">
        <p14:creationId xmlns:p14="http://schemas.microsoft.com/office/powerpoint/2010/main" val="3025904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23</a:t>
            </a:fld>
            <a:endParaRPr lang="tr-TR"/>
          </a:p>
        </p:txBody>
      </p:sp>
      <p:sp>
        <p:nvSpPr>
          <p:cNvPr id="10" name="Dikdörtgen 5">
            <a:extLst>
              <a:ext uri="{FF2B5EF4-FFF2-40B4-BE49-F238E27FC236}">
                <a16:creationId xmlns:a16="http://schemas.microsoft.com/office/drawing/2014/main" id="{00000000-0008-0000-0000-000006000000}"/>
              </a:ext>
            </a:extLst>
          </p:cNvPr>
          <p:cNvSpPr/>
          <p:nvPr/>
        </p:nvSpPr>
        <p:spPr>
          <a:xfrm>
            <a:off x="4859338" y="8669338"/>
            <a:ext cx="144462" cy="107950"/>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11" name="Dikdörtgen 6">
            <a:extLst>
              <a:ext uri="{FF2B5EF4-FFF2-40B4-BE49-F238E27FC236}">
                <a16:creationId xmlns:a16="http://schemas.microsoft.com/office/drawing/2014/main" id="{00000000-0008-0000-0000-000007000000}"/>
              </a:ext>
            </a:extLst>
          </p:cNvPr>
          <p:cNvSpPr/>
          <p:nvPr/>
        </p:nvSpPr>
        <p:spPr>
          <a:xfrm>
            <a:off x="4859338" y="8837613"/>
            <a:ext cx="144462" cy="106362"/>
          </a:xfrm>
          <a:prstGeom prst="rect">
            <a:avLst/>
          </a:prstGeom>
          <a:solidFill>
            <a:sysClr val="window" lastClr="FFFF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12" name="Dikdörtgen 7">
            <a:extLst>
              <a:ext uri="{FF2B5EF4-FFF2-40B4-BE49-F238E27FC236}">
                <a16:creationId xmlns:a16="http://schemas.microsoft.com/office/drawing/2014/main" id="{00000000-0008-0000-0000-000008000000}"/>
              </a:ext>
            </a:extLst>
          </p:cNvPr>
          <p:cNvSpPr/>
          <p:nvPr/>
        </p:nvSpPr>
        <p:spPr>
          <a:xfrm>
            <a:off x="4859338" y="9005888"/>
            <a:ext cx="144462" cy="10636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sp>
        <p:nvSpPr>
          <p:cNvPr id="14" name="Metin kutusu 4"/>
          <p:cNvSpPr txBox="1"/>
          <p:nvPr/>
        </p:nvSpPr>
        <p:spPr>
          <a:xfrm>
            <a:off x="1835696" y="192606"/>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pic>
        <p:nvPicPr>
          <p:cNvPr id="15" name="Resim 65"/>
          <p:cNvPicPr/>
          <p:nvPr/>
        </p:nvPicPr>
        <p:blipFill>
          <a:blip r:embed="rId2"/>
          <a:stretch>
            <a:fillRect/>
          </a:stretch>
        </p:blipFill>
        <p:spPr>
          <a:xfrm>
            <a:off x="2043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49449495"/>
              </p:ext>
            </p:extLst>
          </p:nvPr>
        </p:nvGraphicFramePr>
        <p:xfrm>
          <a:off x="2303277" y="764705"/>
          <a:ext cx="5149043" cy="5719457"/>
        </p:xfrm>
        <a:graphic>
          <a:graphicData uri="http://schemas.openxmlformats.org/drawingml/2006/table">
            <a:tbl>
              <a:tblPr/>
              <a:tblGrid>
                <a:gridCol w="1011212">
                  <a:extLst>
                    <a:ext uri="{9D8B030D-6E8A-4147-A177-3AD203B41FA5}">
                      <a16:colId xmlns:a16="http://schemas.microsoft.com/office/drawing/2014/main" val="897805640"/>
                    </a:ext>
                  </a:extLst>
                </a:gridCol>
                <a:gridCol w="685764">
                  <a:extLst>
                    <a:ext uri="{9D8B030D-6E8A-4147-A177-3AD203B41FA5}">
                      <a16:colId xmlns:a16="http://schemas.microsoft.com/office/drawing/2014/main" val="2437311113"/>
                    </a:ext>
                  </a:extLst>
                </a:gridCol>
                <a:gridCol w="395186">
                  <a:extLst>
                    <a:ext uri="{9D8B030D-6E8A-4147-A177-3AD203B41FA5}">
                      <a16:colId xmlns:a16="http://schemas.microsoft.com/office/drawing/2014/main" val="1636793674"/>
                    </a:ext>
                  </a:extLst>
                </a:gridCol>
                <a:gridCol w="662518">
                  <a:extLst>
                    <a:ext uri="{9D8B030D-6E8A-4147-A177-3AD203B41FA5}">
                      <a16:colId xmlns:a16="http://schemas.microsoft.com/office/drawing/2014/main" val="2099816777"/>
                    </a:ext>
                  </a:extLst>
                </a:gridCol>
                <a:gridCol w="685764">
                  <a:extLst>
                    <a:ext uri="{9D8B030D-6E8A-4147-A177-3AD203B41FA5}">
                      <a16:colId xmlns:a16="http://schemas.microsoft.com/office/drawing/2014/main" val="1939729688"/>
                    </a:ext>
                  </a:extLst>
                </a:gridCol>
                <a:gridCol w="435868">
                  <a:extLst>
                    <a:ext uri="{9D8B030D-6E8A-4147-A177-3AD203B41FA5}">
                      <a16:colId xmlns:a16="http://schemas.microsoft.com/office/drawing/2014/main" val="1478394977"/>
                    </a:ext>
                  </a:extLst>
                </a:gridCol>
                <a:gridCol w="528851">
                  <a:extLst>
                    <a:ext uri="{9D8B030D-6E8A-4147-A177-3AD203B41FA5}">
                      <a16:colId xmlns:a16="http://schemas.microsoft.com/office/drawing/2014/main" val="209185774"/>
                    </a:ext>
                  </a:extLst>
                </a:gridCol>
                <a:gridCol w="371940">
                  <a:extLst>
                    <a:ext uri="{9D8B030D-6E8A-4147-A177-3AD203B41FA5}">
                      <a16:colId xmlns:a16="http://schemas.microsoft.com/office/drawing/2014/main" val="1557192246"/>
                    </a:ext>
                  </a:extLst>
                </a:gridCol>
                <a:gridCol w="371940">
                  <a:extLst>
                    <a:ext uri="{9D8B030D-6E8A-4147-A177-3AD203B41FA5}">
                      <a16:colId xmlns:a16="http://schemas.microsoft.com/office/drawing/2014/main" val="4100949623"/>
                    </a:ext>
                  </a:extLst>
                </a:gridCol>
              </a:tblGrid>
              <a:tr h="115725">
                <a:tc gridSpan="9">
                  <a:txBody>
                    <a:bodyPr/>
                    <a:lstStyle/>
                    <a:p>
                      <a:pPr algn="l" fontAlgn="b"/>
                      <a:r>
                        <a:rPr lang="tr-TR" sz="900" b="1" i="0" u="none" strike="noStrike" dirty="0">
                          <a:solidFill>
                            <a:srgbClr val="000000"/>
                          </a:solidFill>
                          <a:effectLst/>
                          <a:latin typeface="Tahoma" panose="020B0604030504040204" pitchFamily="34" charset="0"/>
                        </a:rPr>
                        <a:t>DEĞİŞİKLİK TALEP VE TAKİP FORMU</a:t>
                      </a:r>
                      <a:endParaRPr lang="tr-TR" sz="9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28215007"/>
                  </a:ext>
                </a:extLst>
              </a:tr>
              <a:tr h="99777">
                <a:tc>
                  <a:txBody>
                    <a:bodyPr/>
                    <a:lstStyle/>
                    <a:p>
                      <a:pPr algn="l" fontAlgn="b"/>
                      <a:r>
                        <a:rPr lang="tr-TR" sz="700" b="1" i="0" u="none" strike="noStrike">
                          <a:solidFill>
                            <a:srgbClr val="000000"/>
                          </a:solidFill>
                          <a:effectLst/>
                          <a:latin typeface="Tahoma" panose="020B0604030504040204" pitchFamily="34" charset="0"/>
                        </a:rPr>
                        <a:t>Değişiklik No</a:t>
                      </a:r>
                    </a:p>
                  </a:txBody>
                  <a:tcPr marL="0" marR="0" marT="0" marB="0" anchor="b">
                    <a:lnL>
                      <a:noFill/>
                    </a:lnL>
                    <a:lnR>
                      <a:noFill/>
                    </a:lnR>
                    <a:lnT>
                      <a:noFill/>
                    </a:lnT>
                    <a:lnB>
                      <a:noFill/>
                    </a:lnB>
                  </a:tcPr>
                </a:tc>
                <a:tc>
                  <a:txBody>
                    <a:bodyPr/>
                    <a:lstStyle/>
                    <a:p>
                      <a:pPr algn="l" fontAlgn="b"/>
                      <a:r>
                        <a:rPr lang="tr-TR" sz="700" b="0" i="0" u="none" strike="noStrike">
                          <a:solidFill>
                            <a:srgbClr val="000000"/>
                          </a:solidFill>
                          <a:effectLst/>
                          <a:latin typeface="Tahoma" panose="020B0604030504040204" pitchFamily="34" charset="0"/>
                        </a:rPr>
                        <a:t>:2020-0336</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96807047"/>
                  </a:ext>
                </a:extLst>
              </a:tr>
              <a:tr h="159766">
                <a:tc>
                  <a:txBody>
                    <a:bodyPr/>
                    <a:lstStyle/>
                    <a:p>
                      <a:pPr algn="l" fontAlgn="b"/>
                      <a:r>
                        <a:rPr lang="tr-TR" sz="700" b="1" i="0" u="none" strike="noStrike">
                          <a:solidFill>
                            <a:srgbClr val="000000"/>
                          </a:solidFill>
                          <a:effectLst/>
                          <a:latin typeface="Tahoma" panose="020B0604030504040204" pitchFamily="34" charset="0"/>
                        </a:rPr>
                        <a:t>Değişiklik Talep Tarihi</a:t>
                      </a:r>
                    </a:p>
                  </a:txBody>
                  <a:tcPr marL="0" marR="0" marT="0" marB="0" anchor="b">
                    <a:lnL>
                      <a:noFill/>
                    </a:lnL>
                    <a:lnR>
                      <a:noFill/>
                    </a:lnR>
                    <a:lnT>
                      <a:noFill/>
                    </a:lnT>
                    <a:lnB>
                      <a:noFill/>
                    </a:lnB>
                  </a:tcPr>
                </a:tc>
                <a:tc>
                  <a:txBody>
                    <a:bodyPr/>
                    <a:lstStyle/>
                    <a:p>
                      <a:pPr algn="l" fontAlgn="b"/>
                      <a:r>
                        <a:rPr lang="tr-TR" sz="700" b="0" i="0" u="none" strike="noStrike">
                          <a:solidFill>
                            <a:srgbClr val="000000"/>
                          </a:solidFill>
                          <a:effectLst/>
                          <a:latin typeface="Tahoma" panose="020B0604030504040204" pitchFamily="34" charset="0"/>
                        </a:rPr>
                        <a:t>:29.12.2020</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10899186"/>
                  </a:ext>
                </a:extLst>
              </a:tr>
              <a:tr h="258861">
                <a:tc>
                  <a:txBody>
                    <a:bodyPr/>
                    <a:lstStyle/>
                    <a:p>
                      <a:pPr algn="l" fontAlgn="b"/>
                      <a:r>
                        <a:rPr lang="tr-TR" sz="700" b="1" i="0" u="none" strike="noStrike">
                          <a:solidFill>
                            <a:srgbClr val="000000"/>
                          </a:solidFill>
                          <a:effectLst/>
                          <a:latin typeface="Tahoma" panose="020B0604030504040204" pitchFamily="34" charset="0"/>
                        </a:rPr>
                        <a:t>Değişikliği Talep Eden</a:t>
                      </a:r>
                    </a:p>
                  </a:txBody>
                  <a:tcPr marL="0" marR="0" marT="0" marB="0" anchor="b">
                    <a:lnL>
                      <a:noFill/>
                    </a:lnL>
                    <a:lnR>
                      <a:noFill/>
                    </a:lnR>
                    <a:lnT>
                      <a:noFill/>
                    </a:lnT>
                    <a:lnB>
                      <a:noFill/>
                    </a:lnB>
                  </a:tcPr>
                </a:tc>
                <a:tc gridSpan="6">
                  <a:txBody>
                    <a:bodyPr/>
                    <a:lstStyle/>
                    <a:p>
                      <a:pPr algn="l" fontAlgn="b"/>
                      <a:r>
                        <a:rPr lang="tr-TR" sz="700" b="0" i="0" u="none" strike="noStrike">
                          <a:solidFill>
                            <a:srgbClr val="000000"/>
                          </a:solidFill>
                          <a:effectLst/>
                          <a:latin typeface="Tahoma" panose="020B0604030504040204" pitchFamily="34" charset="0"/>
                        </a:rPr>
                        <a:t>:Psikolojik Danışmanlık ve Rehberlik Uygulama ve Araştırma Merkezi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23016216"/>
                  </a:ext>
                </a:extLst>
              </a:tr>
              <a:tr h="159766">
                <a:tc>
                  <a:txBody>
                    <a:bodyPr/>
                    <a:lstStyle/>
                    <a:p>
                      <a:pPr algn="l" fontAlgn="b"/>
                      <a:r>
                        <a:rPr lang="tr-TR" sz="700" b="1" i="0" u="none" strike="noStrike">
                          <a:solidFill>
                            <a:srgbClr val="000000"/>
                          </a:solidFill>
                          <a:effectLst/>
                          <a:latin typeface="Tahoma" panose="020B0604030504040204" pitchFamily="34" charset="0"/>
                        </a:rPr>
                        <a:t>Değişiklik Sorumlusu</a:t>
                      </a:r>
                    </a:p>
                  </a:txBody>
                  <a:tcPr marL="0" marR="0" marT="0" marB="0" anchor="b">
                    <a:lnL>
                      <a:noFill/>
                    </a:lnL>
                    <a:lnR>
                      <a:noFill/>
                    </a:lnR>
                    <a:lnT>
                      <a:noFill/>
                    </a:lnT>
                    <a:lnB>
                      <a:noFill/>
                    </a:lnB>
                  </a:tcPr>
                </a:tc>
                <a:tc gridSpan="4">
                  <a:txBody>
                    <a:bodyPr/>
                    <a:lstStyle/>
                    <a:p>
                      <a:pPr algn="l" fontAlgn="b"/>
                      <a:r>
                        <a:rPr lang="tr-TR" sz="700" b="0" i="0" u="none" strike="noStrike">
                          <a:solidFill>
                            <a:srgbClr val="000000"/>
                          </a:solidFill>
                          <a:effectLst/>
                          <a:latin typeface="Tahoma" panose="020B0604030504040204" pitchFamily="34" charset="0"/>
                        </a:rPr>
                        <a:t>:Uzm. Psk. Dan. Zeynep Ayça TERZİOĞLU</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02434473"/>
                  </a:ext>
                </a:extLst>
              </a:tr>
              <a:tr h="99777">
                <a:tc>
                  <a:txBody>
                    <a:bodyPr/>
                    <a:lstStyle/>
                    <a:p>
                      <a:pPr algn="l" fontAlgn="b"/>
                      <a:r>
                        <a:rPr lang="tr-TR" sz="700" b="1" i="0" u="none" strike="noStrike">
                          <a:solidFill>
                            <a:srgbClr val="000000"/>
                          </a:solidFill>
                          <a:effectLst/>
                          <a:latin typeface="Tahoma" panose="020B0604030504040204" pitchFamily="34" charset="0"/>
                        </a:rPr>
                        <a:t>Değişiklik Tanımı</a:t>
                      </a:r>
                    </a:p>
                  </a:txBody>
                  <a:tcPr marL="0" marR="0" marT="0" marB="0" anchor="b">
                    <a:lnL>
                      <a:noFill/>
                    </a:lnL>
                    <a:lnR>
                      <a:noFill/>
                    </a:lnR>
                    <a:lnT>
                      <a:noFill/>
                    </a:lnT>
                    <a:lnB>
                      <a:noFill/>
                    </a:lnB>
                  </a:tcPr>
                </a:tc>
                <a:tc gridSpan="6">
                  <a:txBody>
                    <a:bodyPr/>
                    <a:lstStyle/>
                    <a:p>
                      <a:pPr algn="l" fontAlgn="b"/>
                      <a:r>
                        <a:rPr lang="tr-TR" sz="700" b="0" i="0" u="none" strike="noStrike">
                          <a:solidFill>
                            <a:srgbClr val="000000"/>
                          </a:solidFill>
                          <a:effectLst/>
                          <a:latin typeface="Tahoma" panose="020B0604030504040204" pitchFamily="34" charset="0"/>
                        </a:rPr>
                        <a:t>:PD-SR-0001 Kaplumbağa Şeması Formunda güncellemeler yapılmıştır.</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34260107"/>
                  </a:ext>
                </a:extLst>
              </a:tr>
              <a:tr h="99777">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6585983"/>
                  </a:ext>
                </a:extLst>
              </a:tr>
              <a:tr h="99777">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18506989"/>
                  </a:ext>
                </a:extLst>
              </a:tr>
              <a:tr h="359531">
                <a:tc gridSpan="9">
                  <a:txBody>
                    <a:bodyPr/>
                    <a:lstStyle/>
                    <a:p>
                      <a:pPr algn="l" fontAlgn="ctr"/>
                      <a:r>
                        <a:rPr lang="tr-TR" sz="700" b="0" i="0" u="none" strike="noStrike">
                          <a:solidFill>
                            <a:srgbClr val="000000"/>
                          </a:solidFill>
                          <a:effectLst/>
                          <a:latin typeface="Tahoma" panose="020B0604030504040204" pitchFamily="34" charset="0"/>
                        </a:rPr>
                        <a:t>PD-SR-0001: Kaplumbağa Şemasının girdi bölümünde yer alan talep/ihtiyaçlar girdisi, "danışan talep/ihtiyaçları", etik ilkeler girdisi "psikolojik danışma etik ilkeleri" olarak güncellenmiştir.</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1713116"/>
                  </a:ext>
                </a:extLst>
              </a:tr>
              <a:tr h="99777">
                <a:tc>
                  <a:txBody>
                    <a:bodyPr/>
                    <a:lstStyle/>
                    <a:p>
                      <a:pPr algn="l" fontAlgn="b"/>
                      <a:r>
                        <a:rPr lang="tr-TR" sz="700" b="1" i="0" u="none" strike="noStrike">
                          <a:solidFill>
                            <a:srgbClr val="000000"/>
                          </a:solidFill>
                          <a:effectLst/>
                          <a:latin typeface="Tahoma" panose="020B0604030504040204" pitchFamily="34" charset="0"/>
                        </a:rPr>
                        <a:t>Değişiklik Amacı</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4263948271"/>
                  </a:ext>
                </a:extLst>
              </a:tr>
              <a:tr h="99777">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5566236"/>
                  </a:ext>
                </a:extLst>
              </a:tr>
              <a:tr h="466510">
                <a:tc gridSpan="9">
                  <a:txBody>
                    <a:bodyPr/>
                    <a:lstStyle/>
                    <a:p>
                      <a:pPr algn="l" fontAlgn="t"/>
                      <a:r>
                        <a:rPr lang="tr-TR" sz="700" b="0" i="0" u="none" strike="noStrike" dirty="0">
                          <a:solidFill>
                            <a:srgbClr val="000000"/>
                          </a:solidFill>
                          <a:effectLst/>
                          <a:latin typeface="Tahoma" panose="020B0604030504040204" pitchFamily="34" charset="0"/>
                        </a:rPr>
                        <a:t>PD-SR-0001 Kamplumbağa Şemasında yer alan girdiler bölümünün daha anlaşılır ve açık olması amacıyla talep/ihtiyaçlar girdisi "danışan talep/ihtiyaçları",  etik ilkeler girdisi " psikolojik danışma etik ilkeleri" olarak güncellenmiştir.</a:t>
                      </a:r>
                    </a:p>
                  </a:txBody>
                  <a:tcPr marL="0" marR="0" marT="0"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80772420"/>
                  </a:ext>
                </a:extLst>
              </a:tr>
              <a:tr h="99777">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2996132256"/>
                  </a:ext>
                </a:extLst>
              </a:tr>
              <a:tr h="99777">
                <a:tc gridSpan="2">
                  <a:txBody>
                    <a:bodyPr/>
                    <a:lstStyle/>
                    <a:p>
                      <a:pPr algn="l" fontAlgn="b"/>
                      <a:r>
                        <a:rPr lang="tr-TR" sz="700" b="1" i="0" u="none" strike="noStrike">
                          <a:solidFill>
                            <a:srgbClr val="000000"/>
                          </a:solidFill>
                          <a:effectLst/>
                          <a:latin typeface="Tahoma" panose="020B0604030504040204" pitchFamily="34" charset="0"/>
                        </a:rPr>
                        <a:t>Değişikliğin Olası Pozitif Etkileri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33870242"/>
                  </a:ext>
                </a:extLst>
              </a:tr>
              <a:tr h="99777">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60905882"/>
                  </a:ext>
                </a:extLst>
              </a:tr>
              <a:tr h="167259">
                <a:tc gridSpan="9">
                  <a:txBody>
                    <a:bodyPr/>
                    <a:lstStyle/>
                    <a:p>
                      <a:pPr algn="l" fontAlgn="ctr"/>
                      <a:r>
                        <a:rPr lang="tr-TR" sz="700" b="0" i="0" u="none" strike="noStrike">
                          <a:solidFill>
                            <a:srgbClr val="000000"/>
                          </a:solidFill>
                          <a:effectLst/>
                          <a:latin typeface="Tahoma" panose="020B0604030504040204" pitchFamily="34" charset="0"/>
                        </a:rPr>
                        <a:t> İlgili değişiklikler, PDR Merkezi Kaplumbağa şeması içerisinde yer alan girdiler bölümünün daha anlaşılır ve açık olmasını sağlamıştır.</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44617486"/>
                  </a:ext>
                </a:extLst>
              </a:tr>
              <a:tr h="99777">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01134458"/>
                  </a:ext>
                </a:extLst>
              </a:tr>
              <a:tr h="99777">
                <a:tc gridSpan="2">
                  <a:txBody>
                    <a:bodyPr/>
                    <a:lstStyle/>
                    <a:p>
                      <a:pPr algn="l" fontAlgn="b"/>
                      <a:r>
                        <a:rPr lang="tr-TR" sz="700" b="1" i="0" u="none" strike="noStrike">
                          <a:solidFill>
                            <a:srgbClr val="000000"/>
                          </a:solidFill>
                          <a:effectLst/>
                          <a:latin typeface="Tahoma" panose="020B0604030504040204" pitchFamily="34" charset="0"/>
                        </a:rPr>
                        <a:t>Değişikliğin Olası Negatif Etkileri</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807990558"/>
                  </a:ext>
                </a:extLst>
              </a:tr>
              <a:tr h="99777">
                <a:tc>
                  <a:txBody>
                    <a:bodyPr/>
                    <a:lstStyle/>
                    <a:p>
                      <a:pPr algn="l" fontAlgn="b"/>
                      <a:r>
                        <a:rPr lang="tr-TR" sz="700" b="0" i="0" u="none" strike="noStrike">
                          <a:solidFill>
                            <a:srgbClr val="000000"/>
                          </a:solidFill>
                          <a:effectLst/>
                          <a:latin typeface="Tahoma" panose="020B0604030504040204" pitchFamily="34" charset="0"/>
                        </a:rPr>
                        <a:t>(Detaylı yazınız.)</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75824086"/>
                  </a:ext>
                </a:extLst>
              </a:tr>
              <a:tr h="99777">
                <a:tc gridSpan="3">
                  <a:txBody>
                    <a:bodyPr/>
                    <a:lstStyle/>
                    <a:p>
                      <a:pPr algn="l" fontAlgn="b"/>
                      <a:r>
                        <a:rPr lang="tr-TR" sz="700" b="0" i="0" u="none" strike="noStrike">
                          <a:solidFill>
                            <a:srgbClr val="000000"/>
                          </a:solidFill>
                          <a:effectLst/>
                          <a:latin typeface="Tahoma" panose="020B0604030504040204" pitchFamily="34" charset="0"/>
                        </a:rPr>
                        <a:t>Değişikliğin negatif etkisi bulunmamaktadır.</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46068897"/>
                  </a:ext>
                </a:extLst>
              </a:tr>
              <a:tr h="99777">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0779920"/>
                  </a:ext>
                </a:extLst>
              </a:tr>
              <a:tr h="99777">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41756558"/>
                  </a:ext>
                </a:extLst>
              </a:tr>
              <a:tr h="99777">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29246247"/>
                  </a:ext>
                </a:extLst>
              </a:tr>
              <a:tr h="99777">
                <a:tc gridSpan="3">
                  <a:txBody>
                    <a:bodyPr/>
                    <a:lstStyle/>
                    <a:p>
                      <a:pPr algn="l" fontAlgn="b"/>
                      <a:r>
                        <a:rPr lang="tr-TR" sz="700" b="1" i="0" u="none" strike="noStrike">
                          <a:solidFill>
                            <a:srgbClr val="000000"/>
                          </a:solidFill>
                          <a:effectLst/>
                          <a:latin typeface="Tahoma" panose="020B0604030504040204" pitchFamily="34" charset="0"/>
                        </a:rPr>
                        <a:t>Değişiklik İçin İhtiyaç Duyulan Kaynaklar</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110462469"/>
                  </a:ext>
                </a:extLst>
              </a:tr>
              <a:tr h="199554">
                <a:tc>
                  <a:txBody>
                    <a:bodyPr/>
                    <a:lstStyle/>
                    <a:p>
                      <a:pPr algn="l" fontAlgn="b"/>
                      <a:r>
                        <a:rPr lang="tr-TR" sz="700" b="0" i="0" u="none" strike="noStrike">
                          <a:solidFill>
                            <a:srgbClr val="000000"/>
                          </a:solidFill>
                          <a:effectLst/>
                          <a:latin typeface="Tahoma" panose="020B0604030504040204" pitchFamily="34" charset="0"/>
                        </a:rPr>
                        <a:t>Finansman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600" b="1" i="0" u="none" strike="noStrike" dirty="0">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3730538"/>
                  </a:ext>
                </a:extLst>
              </a:tr>
              <a:tr h="99777">
                <a:tc>
                  <a:txBody>
                    <a:bodyPr/>
                    <a:lstStyle/>
                    <a:p>
                      <a:pPr algn="l" fontAlgn="b"/>
                      <a:r>
                        <a:rPr lang="tr-TR" sz="700" b="0" i="0" u="none" strike="noStrike" dirty="0">
                          <a:solidFill>
                            <a:srgbClr val="000000"/>
                          </a:solidFill>
                          <a:effectLst/>
                          <a:latin typeface="Tahoma" panose="020B0604030504040204" pitchFamily="34" charset="0"/>
                        </a:rPr>
                        <a:t>Ekipman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700" b="0" i="0" u="none" strike="noStrike">
                          <a:solidFill>
                            <a:srgbClr val="000000"/>
                          </a:solidFill>
                          <a:effectLst/>
                          <a:latin typeface="Tahoma" panose="020B0604030504040204" pitchFamily="34" charset="0"/>
                        </a:rPr>
                        <a:t>Formların revizyonu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84893310"/>
                  </a:ext>
                </a:extLst>
              </a:tr>
              <a:tr h="107126">
                <a:tc>
                  <a:txBody>
                    <a:bodyPr/>
                    <a:lstStyle/>
                    <a:p>
                      <a:pPr algn="l" fontAlgn="b"/>
                      <a:r>
                        <a:rPr lang="tr-TR" sz="700" b="0" i="0" u="none" strike="noStrike">
                          <a:solidFill>
                            <a:srgbClr val="000000"/>
                          </a:solidFill>
                          <a:effectLst/>
                          <a:latin typeface="Tahoma" panose="020B0604030504040204" pitchFamily="34" charset="0"/>
                        </a:rPr>
                        <a:t>Personel</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700" b="0" i="0" u="none" strike="noStrike">
                          <a:solidFill>
                            <a:srgbClr val="000000"/>
                          </a:solidFill>
                          <a:effectLst/>
                          <a:latin typeface="Tahoma" panose="020B0604030504040204" pitchFamily="34" charset="0"/>
                        </a:rPr>
                        <a:t>Formların revizyonu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4692207"/>
                  </a:ext>
                </a:extLst>
              </a:tr>
              <a:tr h="72008">
                <a:tc>
                  <a:txBody>
                    <a:bodyPr/>
                    <a:lstStyle/>
                    <a:p>
                      <a:pPr algn="l" fontAlgn="b"/>
                      <a:r>
                        <a:rPr lang="tr-TR" sz="700" b="0" i="0" u="none" strike="noStrike">
                          <a:solidFill>
                            <a:srgbClr val="000000"/>
                          </a:solidFill>
                          <a:effectLst/>
                          <a:latin typeface="Tahoma" panose="020B0604030504040204" pitchFamily="34" charset="0"/>
                        </a:rPr>
                        <a:t>Malzeme</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600" b="1" i="0" u="none" strike="noStrike" dirty="0">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50319195"/>
                  </a:ext>
                </a:extLst>
              </a:tr>
              <a:tr h="99777">
                <a:tc>
                  <a:txBody>
                    <a:bodyPr/>
                    <a:lstStyle/>
                    <a:p>
                      <a:pPr algn="l" fontAlgn="b"/>
                      <a:r>
                        <a:rPr lang="tr-TR" sz="700" b="0" i="0" u="none" strike="noStrike">
                          <a:solidFill>
                            <a:srgbClr val="000000"/>
                          </a:solidFill>
                          <a:effectLst/>
                          <a:latin typeface="Tahoma" panose="020B0604030504040204" pitchFamily="34" charset="0"/>
                        </a:rPr>
                        <a:t>Teknoloji</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700" b="0" i="0" u="none" strike="noStrike">
                          <a:solidFill>
                            <a:srgbClr val="000000"/>
                          </a:solidFill>
                          <a:effectLst/>
                          <a:latin typeface="Tahoma" panose="020B0604030504040204" pitchFamily="34" charset="0"/>
                        </a:rPr>
                        <a:t>Formların revizyonu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13079293"/>
                  </a:ext>
                </a:extLst>
              </a:tr>
              <a:tr h="99777">
                <a:tc>
                  <a:txBody>
                    <a:bodyPr/>
                    <a:lstStyle/>
                    <a:p>
                      <a:pPr algn="l" fontAlgn="b"/>
                      <a:r>
                        <a:rPr lang="tr-TR" sz="700" b="0" i="0" u="none" strike="noStrike">
                          <a:solidFill>
                            <a:srgbClr val="000000"/>
                          </a:solidFill>
                          <a:effectLst/>
                          <a:latin typeface="Tahoma" panose="020B0604030504040204" pitchFamily="34" charset="0"/>
                        </a:rPr>
                        <a:t>Motivasyon</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tr-TR" sz="700" b="0" i="0" u="none" strike="noStrike">
                          <a:solidFill>
                            <a:srgbClr val="000000"/>
                          </a:solidFill>
                          <a:effectLst/>
                          <a:latin typeface="Tahoma" panose="020B0604030504040204" pitchFamily="34" charset="0"/>
                        </a:rPr>
                        <a:t>Formların revizyonu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8595000"/>
                  </a:ext>
                </a:extLst>
              </a:tr>
              <a:tr h="112008">
                <a:tc>
                  <a:txBody>
                    <a:bodyPr/>
                    <a:lstStyle/>
                    <a:p>
                      <a:pPr algn="l" fontAlgn="b"/>
                      <a:r>
                        <a:rPr lang="tr-TR" sz="7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600" b="1" i="0" u="none" strike="noStrike" dirty="0">
                          <a:solidFill>
                            <a:srgbClr val="000000"/>
                          </a:solidFill>
                          <a:effectLst/>
                          <a:latin typeface="Tahoma" panose="020B0604030504040204" pitchFamily="34" charset="0"/>
                        </a:rPr>
                        <a:t>Açıklama</a:t>
                      </a: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37626128"/>
                  </a:ext>
                </a:extLst>
              </a:tr>
              <a:tr h="99777">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1"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378230"/>
                  </a:ext>
                </a:extLst>
              </a:tr>
              <a:tr h="199554">
                <a:tc gridSpan="3">
                  <a:txBody>
                    <a:bodyPr/>
                    <a:lstStyle/>
                    <a:p>
                      <a:pPr algn="ctr" fontAlgn="ctr"/>
                      <a:r>
                        <a:rPr lang="tr-TR" sz="700" b="1" i="0" u="none" strike="noStrike">
                          <a:solidFill>
                            <a:srgbClr val="000000"/>
                          </a:solidFill>
                          <a:effectLst/>
                          <a:latin typeface="Tahoma" panose="020B0604030504040204" pitchFamily="34" charset="0"/>
                        </a:rPr>
                        <a:t>Değişiklik Adımı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700" b="1" i="0" u="none" strike="noStrike">
                          <a:solidFill>
                            <a:srgbClr val="000000"/>
                          </a:solidFill>
                          <a:effectLst/>
                          <a:latin typeface="Tahoma" panose="020B0604030504040204" pitchFamily="34" charset="0"/>
                        </a:rPr>
                        <a:t>Planlanan Zaman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700" b="1" i="0" u="none" strike="noStrike">
                          <a:solidFill>
                            <a:srgbClr val="000000"/>
                          </a:solidFill>
                          <a:effectLst/>
                          <a:latin typeface="Tahoma" panose="020B0604030504040204" pitchFamily="34" charset="0"/>
                        </a:rPr>
                        <a:t>Gerçekleşen Zaman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1" i="0" u="none" strike="noStrike">
                          <a:solidFill>
                            <a:srgbClr val="000000"/>
                          </a:solidFill>
                          <a:effectLst/>
                          <a:latin typeface="Tahoma" panose="020B0604030504040204" pitchFamily="34" charset="0"/>
                        </a:rPr>
                        <a:t>Sorumlu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1" i="0" u="none" strike="noStrike">
                          <a:solidFill>
                            <a:srgbClr val="000000"/>
                          </a:solidFill>
                          <a:effectLst/>
                          <a:latin typeface="Tahoma" panose="020B0604030504040204" pitchFamily="34" charset="0"/>
                        </a:rPr>
                        <a:t>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091021610"/>
                  </a:ext>
                </a:extLst>
              </a:tr>
              <a:tr h="199554">
                <a:tc gridSpan="3">
                  <a:txBody>
                    <a:bodyPr/>
                    <a:lstStyle/>
                    <a:p>
                      <a:pPr algn="l" fontAlgn="ctr"/>
                      <a:r>
                        <a:rPr lang="tr-TR" sz="700" b="0" i="0" u="none" strike="noStrike">
                          <a:solidFill>
                            <a:srgbClr val="000000"/>
                          </a:solidFill>
                          <a:effectLst/>
                          <a:latin typeface="Tahoma" panose="020B0604030504040204" pitchFamily="34" charset="0"/>
                        </a:rPr>
                        <a:t>PD-SR-0001 Kaplumbağa Şemasında yer alan talep/ihtiyaçlar girdisi güncellenmiştir.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29.12.2020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29.12.2020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Zeynep Ayça TERZİOĞLU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Revize Edildi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150877493"/>
                  </a:ext>
                </a:extLst>
              </a:tr>
              <a:tr h="266709">
                <a:tc gridSpan="3">
                  <a:txBody>
                    <a:bodyPr/>
                    <a:lstStyle/>
                    <a:p>
                      <a:pPr algn="l" fontAlgn="ctr"/>
                      <a:r>
                        <a:rPr lang="tr-TR" sz="700" b="0" i="0" u="none" strike="noStrike">
                          <a:solidFill>
                            <a:srgbClr val="000000"/>
                          </a:solidFill>
                          <a:effectLst/>
                          <a:latin typeface="Tahoma" panose="020B0604030504040204" pitchFamily="34" charset="0"/>
                        </a:rPr>
                        <a:t>PD-SR-0001 Kaplumbağa Şemasında girdiler bölümünde yer alan Etik ilkeler girdisi güncellenmiştir.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29.12.2020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29.12.2020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Zeynep Ayça TERZİOĞLU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Revize Edildi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627369016"/>
                  </a:ext>
                </a:extLst>
              </a:tr>
              <a:tr h="129391">
                <a:tc gridSpan="3">
                  <a:txBody>
                    <a:bodyPr/>
                    <a:lstStyle/>
                    <a:p>
                      <a:pPr algn="l" fontAlgn="ctr"/>
                      <a:r>
                        <a:rPr lang="tr-TR"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426571999"/>
                  </a:ext>
                </a:extLst>
              </a:tr>
              <a:tr h="72008">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009095859"/>
                  </a:ext>
                </a:extLst>
              </a:tr>
              <a:tr h="109344">
                <a:tc gridSpan="3">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b"/>
                      <a:r>
                        <a:rPr lang="tr-TR" sz="7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824366291"/>
                  </a:ext>
                </a:extLst>
              </a:tr>
              <a:tr h="79883">
                <a:tc gridSpan="4">
                  <a:txBody>
                    <a:bodyPr/>
                    <a:lstStyle/>
                    <a:p>
                      <a:pPr algn="l" fontAlgn="b"/>
                      <a:r>
                        <a:rPr lang="tr-TR" sz="700" b="0" i="0" u="none" strike="noStrike" dirty="0">
                          <a:solidFill>
                            <a:srgbClr val="000000"/>
                          </a:solidFill>
                          <a:effectLst/>
                          <a:latin typeface="Tahoma" panose="020B0604030504040204" pitchFamily="34" charset="0"/>
                        </a:rPr>
                        <a:t>Form No:KY-FR-0031 Yayın Tarihi:03.05.2018 Değ.No:0 Değ. Tarihi:-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36941359"/>
                  </a:ext>
                </a:extLst>
              </a:tr>
            </a:tbl>
          </a:graphicData>
        </a:graphic>
      </p:graphicFrame>
      <p:sp>
        <p:nvSpPr>
          <p:cNvPr id="34" name="Dikdörtgen 7"/>
          <p:cNvSpPr/>
          <p:nvPr/>
        </p:nvSpPr>
        <p:spPr>
          <a:xfrm>
            <a:off x="4748213" y="8666163"/>
            <a:ext cx="144462" cy="10636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tr-TR" sz="1100"/>
          </a:p>
        </p:txBody>
      </p:sp>
      <p:pic>
        <p:nvPicPr>
          <p:cNvPr id="3" name="Picture 2"/>
          <p:cNvPicPr>
            <a:picLocks noChangeAspect="1"/>
          </p:cNvPicPr>
          <p:nvPr/>
        </p:nvPicPr>
        <p:blipFill>
          <a:blip r:embed="rId3"/>
          <a:stretch>
            <a:fillRect/>
          </a:stretch>
        </p:blipFill>
        <p:spPr>
          <a:xfrm>
            <a:off x="3491880" y="4431394"/>
            <a:ext cx="504056" cy="797806"/>
          </a:xfrm>
          <a:prstGeom prst="rect">
            <a:avLst/>
          </a:prstGeom>
        </p:spPr>
      </p:pic>
    </p:spTree>
    <p:extLst>
      <p:ext uri="{BB962C8B-B14F-4D97-AF65-F5344CB8AC3E}">
        <p14:creationId xmlns:p14="http://schemas.microsoft.com/office/powerpoint/2010/main" val="3748062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88586" y="65902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24</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6" name="TextBox 65"/>
          <p:cNvSpPr txBox="1"/>
          <p:nvPr/>
        </p:nvSpPr>
        <p:spPr>
          <a:xfrm>
            <a:off x="899592" y="2072119"/>
            <a:ext cx="7689812" cy="589072"/>
          </a:xfrm>
          <a:prstGeom prst="rect">
            <a:avLst/>
          </a:prstGeom>
          <a:noFill/>
        </p:spPr>
        <p:txBody>
          <a:bodyPr wrap="square" rtlCol="0">
            <a:spAutoFit/>
          </a:bodyPr>
          <a:lstStyle/>
          <a:p>
            <a:pPr>
              <a:lnSpc>
                <a:spcPct val="150000"/>
              </a:lnSpc>
            </a:pPr>
            <a:r>
              <a:rPr lang="en-US" sz="2400" dirty="0" smtClean="0"/>
              <a:t>*</a:t>
            </a:r>
            <a:r>
              <a:rPr lang="tr-TR" sz="2400" dirty="0" smtClean="0"/>
              <a:t>Kaynak ihtiyacı bulunmamaktadır.</a:t>
            </a:r>
            <a:endParaRPr lang="en-US" sz="2400" dirty="0"/>
          </a:p>
        </p:txBody>
      </p:sp>
    </p:spTree>
    <p:extLst>
      <p:ext uri="{BB962C8B-B14F-4D97-AF65-F5344CB8AC3E}">
        <p14:creationId xmlns:p14="http://schemas.microsoft.com/office/powerpoint/2010/main" val="146598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25</a:t>
            </a:fld>
            <a:endParaRPr lang="tr-TR"/>
          </a:p>
        </p:txBody>
      </p:sp>
      <p:sp>
        <p:nvSpPr>
          <p:cNvPr id="66" name="Metin kutusu 65"/>
          <p:cNvSpPr txBox="1"/>
          <p:nvPr/>
        </p:nvSpPr>
        <p:spPr>
          <a:xfrm>
            <a:off x="467544" y="2276872"/>
            <a:ext cx="8415777" cy="1938992"/>
          </a:xfrm>
          <a:prstGeom prst="rect">
            <a:avLst/>
          </a:prstGeom>
          <a:noFill/>
        </p:spPr>
        <p:txBody>
          <a:bodyPr wrap="square" rtlCol="0">
            <a:spAutoFit/>
          </a:bodyPr>
          <a:lstStyle/>
          <a:p>
            <a:pPr marL="342900" indent="-342900" algn="just">
              <a:buFont typeface="Arial" panose="020B0604020202020204" pitchFamily="34" charset="0"/>
              <a:buChar char="•"/>
            </a:pPr>
            <a:r>
              <a:rPr lang="en-US" sz="2000" b="1" dirty="0" err="1" smtClean="0"/>
              <a:t>İlerleyen</a:t>
            </a:r>
            <a:r>
              <a:rPr lang="en-US" sz="2000" b="1" dirty="0" smtClean="0"/>
              <a:t> </a:t>
            </a:r>
            <a:r>
              <a:rPr lang="en-US" sz="2000" b="1" dirty="0" err="1" smtClean="0"/>
              <a:t>zamanlarda</a:t>
            </a:r>
            <a:r>
              <a:rPr lang="en-US" sz="2000" b="1" dirty="0" smtClean="0"/>
              <a:t> </a:t>
            </a:r>
            <a:r>
              <a:rPr lang="en-US" sz="2000" b="1" dirty="0"/>
              <a:t>ü</a:t>
            </a:r>
            <a:r>
              <a:rPr lang="tr-TR" sz="2000" b="1" dirty="0" err="1" smtClean="0"/>
              <a:t>niversitemiz</a:t>
            </a:r>
            <a:r>
              <a:rPr lang="tr-TR" sz="2000" b="1" dirty="0" smtClean="0"/>
              <a:t> PDR Merkezi bünyesinde ekip çeşitliliğini artırarak dışarıya </a:t>
            </a:r>
            <a:r>
              <a:rPr lang="en-US" sz="2000" b="1" dirty="0" smtClean="0"/>
              <a:t>da </a:t>
            </a:r>
            <a:r>
              <a:rPr lang="tr-TR" sz="2000" b="1" dirty="0" smtClean="0"/>
              <a:t>dönük </a:t>
            </a:r>
            <a:r>
              <a:rPr lang="en-US" sz="2000" b="1" dirty="0" err="1" smtClean="0"/>
              <a:t>bireyle</a:t>
            </a:r>
            <a:r>
              <a:rPr lang="en-US" sz="2000" b="1" dirty="0" smtClean="0"/>
              <a:t> </a:t>
            </a:r>
            <a:r>
              <a:rPr lang="tr-TR" sz="2000" b="1" dirty="0" smtClean="0"/>
              <a:t>psikolojik danışma hizmeti verilebilir. (ODTÜ</a:t>
            </a:r>
            <a:r>
              <a:rPr lang="en-US" sz="2000" b="1" dirty="0" smtClean="0"/>
              <a:t> PDR </a:t>
            </a:r>
            <a:r>
              <a:rPr lang="en-US" sz="2000" b="1" dirty="0" err="1" smtClean="0"/>
              <a:t>Merkezi</a:t>
            </a:r>
            <a:r>
              <a:rPr lang="en-US" sz="2000" b="1" dirty="0" smtClean="0"/>
              <a:t> </a:t>
            </a:r>
            <a:r>
              <a:rPr lang="en-US" sz="2000" b="1" dirty="0" err="1" smtClean="0"/>
              <a:t>Örneği</a:t>
            </a:r>
            <a:r>
              <a:rPr lang="tr-TR" sz="2000" b="1" dirty="0" smtClean="0"/>
              <a:t>)</a:t>
            </a:r>
          </a:p>
          <a:p>
            <a:pPr marL="342900" indent="-342900" algn="just">
              <a:buFont typeface="Arial" panose="020B0604020202020204" pitchFamily="34" charset="0"/>
              <a:buChar char="•"/>
            </a:pPr>
            <a:endParaRPr lang="tr-TR" sz="2000" b="1" dirty="0"/>
          </a:p>
          <a:p>
            <a:pPr marL="342900" indent="-342900" algn="just">
              <a:buFont typeface="Arial" panose="020B0604020202020204" pitchFamily="34" charset="0"/>
              <a:buChar char="•"/>
            </a:pPr>
            <a:r>
              <a:rPr lang="tr-TR" sz="2000" b="1" dirty="0" smtClean="0"/>
              <a:t>Bireyle psikolojik danışma uygulamasında görüşme ve danışan kayıtlarının güvenle tutulması için elektronik kayıt sistemi oluşturulabilir.</a:t>
            </a:r>
            <a:endParaRPr lang="en-US" sz="2000" b="1" dirty="0" smtClean="0"/>
          </a:p>
        </p:txBody>
      </p:sp>
      <p:pic>
        <p:nvPicPr>
          <p:cNvPr id="67" name="Resim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843808"/>
            <a:ext cx="20938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Resim 64"/>
          <p:cNvPicPr/>
          <p:nvPr/>
        </p:nvPicPr>
        <p:blipFill>
          <a:blip r:embed="rId3"/>
          <a:stretch>
            <a:fillRect/>
          </a:stretch>
        </p:blipFill>
        <p:spPr>
          <a:xfrm>
            <a:off x="20434" y="188640"/>
            <a:ext cx="2736304" cy="576064"/>
          </a:xfrm>
          <a:prstGeom prst="rect">
            <a:avLst/>
          </a:prstGeom>
        </p:spPr>
      </p:pic>
    </p:spTree>
    <p:extLst>
      <p:ext uri="{BB962C8B-B14F-4D97-AF65-F5344CB8AC3E}">
        <p14:creationId xmlns:p14="http://schemas.microsoft.com/office/powerpoint/2010/main" val="2354696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3</a:t>
            </a:fld>
            <a:endParaRPr lang="tr-TR"/>
          </a:p>
        </p:txBody>
      </p:sp>
      <p:graphicFrame>
        <p:nvGraphicFramePr>
          <p:cNvPr id="5" name="Tablo 2"/>
          <p:cNvGraphicFramePr>
            <a:graphicFrameLocks noGrp="1"/>
          </p:cNvGraphicFramePr>
          <p:nvPr>
            <p:extLst>
              <p:ext uri="{D42A27DB-BD31-4B8C-83A1-F6EECF244321}">
                <p14:modId xmlns:p14="http://schemas.microsoft.com/office/powerpoint/2010/main" val="1752171697"/>
              </p:ext>
            </p:extLst>
          </p:nvPr>
        </p:nvGraphicFramePr>
        <p:xfrm>
          <a:off x="323528" y="1084715"/>
          <a:ext cx="8136904" cy="5723810"/>
        </p:xfrm>
        <a:graphic>
          <a:graphicData uri="http://schemas.openxmlformats.org/drawingml/2006/table">
            <a:tbl>
              <a:tblPr firstRow="1" bandRow="1">
                <a:tableStyleId>{F5AB1C69-6EDB-4FF4-983F-18BD219EF322}</a:tableStyleId>
              </a:tblPr>
              <a:tblGrid>
                <a:gridCol w="4608512">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433874">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475593">
                <a:tc>
                  <a:txBody>
                    <a:bodyPr/>
                    <a:lstStyle/>
                    <a:p>
                      <a:pPr algn="l" fontAlgn="t"/>
                      <a:r>
                        <a:rPr lang="en-US" sz="1400" b="0" i="0" u="none" strike="noStrike" dirty="0" smtClean="0">
                          <a:effectLst/>
                          <a:latin typeface="Calibri" panose="020F0502020204030204" pitchFamily="34" charset="0"/>
                        </a:rPr>
                        <a:t>Z1-Fiziki </a:t>
                      </a:r>
                      <a:r>
                        <a:rPr lang="en-US" sz="1400" b="0" i="0" u="none" strike="noStrike" dirty="0" err="1" smtClean="0">
                          <a:effectLst/>
                          <a:latin typeface="Calibri" panose="020F0502020204030204" pitchFamily="34" charset="0"/>
                        </a:rPr>
                        <a:t>yetersizlik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ana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kampüste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grupla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psikolojik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danışma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odasının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olmaması</a:t>
                      </a:r>
                      <a:r>
                        <a:rPr lang="en-US" sz="1400" b="0" i="0" u="none" strike="noStrike" dirty="0" smtClean="0">
                          <a:effectLst/>
                          <a:latin typeface="Calibri" panose="020F0502020204030204" pitchFamily="34" charset="0"/>
                        </a:rPr>
                        <a:t>)</a:t>
                      </a:r>
                      <a:endParaRPr lang="en-US" sz="1400" b="0" i="0" u="none" strike="noStrike" dirty="0">
                        <a:effectLst/>
                        <a:latin typeface="Calibri" panose="020F0502020204030204" pitchFamily="34" charset="0"/>
                      </a:endParaRPr>
                    </a:p>
                  </a:txBody>
                  <a:tcPr marL="7620" marR="7620" marT="7620" marB="0"/>
                </a:tc>
                <a:tc>
                  <a:txBody>
                    <a:bodyPr/>
                    <a:lstStyle/>
                    <a:p>
                      <a:pPr algn="ctr"/>
                      <a:r>
                        <a:rPr lang="en-US" sz="1800" dirty="0" smtClean="0">
                          <a:latin typeface="+mn-lt"/>
                          <a:sym typeface="Wingdings" panose="05000000000000000000" pitchFamily="2" charset="2"/>
                        </a:rPr>
                        <a:t></a:t>
                      </a:r>
                      <a:r>
                        <a:rPr lang="tr-TR" sz="1800" dirty="0" smtClean="0">
                          <a:latin typeface="+mn-lt"/>
                          <a:sym typeface="Wingdings" panose="05000000000000000000" pitchFamily="2" charset="2"/>
                        </a:rPr>
                        <a:t> (</a:t>
                      </a:r>
                      <a:r>
                        <a:rPr lang="tr-TR" sz="1800" baseline="0" dirty="0" smtClean="0">
                          <a:latin typeface="+mn-lt"/>
                          <a:sym typeface="Wingdings" panose="05000000000000000000" pitchFamily="2" charset="2"/>
                        </a:rPr>
                        <a:t>Güçlüye döndü)</a:t>
                      </a:r>
                      <a:endParaRPr lang="en-US" sz="1800" dirty="0" smtClean="0">
                        <a:latin typeface="+mn-lt"/>
                        <a:sym typeface="Wingdings" panose="05000000000000000000" pitchFamily="2" charset="2"/>
                      </a:endParaRPr>
                    </a:p>
                  </a:txBody>
                  <a:tcPr/>
                </a:tc>
                <a:extLst>
                  <a:ext uri="{0D108BD9-81ED-4DB2-BD59-A6C34878D82A}">
                    <a16:rowId xmlns:a16="http://schemas.microsoft.com/office/drawing/2014/main" val="10001"/>
                  </a:ext>
                </a:extLst>
              </a:tr>
              <a:tr h="475593">
                <a:tc>
                  <a:txBody>
                    <a:bodyPr/>
                    <a:lstStyle/>
                    <a:p>
                      <a:pPr algn="l" fontAlgn="t"/>
                      <a:r>
                        <a:rPr lang="en-US" sz="1400" b="0" i="0" u="none" strike="noStrike" dirty="0">
                          <a:effectLst/>
                          <a:latin typeface="Calibri" panose="020F0502020204030204" pitchFamily="34" charset="0"/>
                        </a:rPr>
                        <a:t>F1-Meslek </a:t>
                      </a:r>
                      <a:r>
                        <a:rPr lang="en-US" sz="1400" b="0" i="0" u="none" strike="noStrike" dirty="0" err="1">
                          <a:effectLst/>
                          <a:latin typeface="Calibri" panose="020F0502020204030204" pitchFamily="34" charset="0"/>
                        </a:rPr>
                        <a:t>gruplarının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toplum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içinde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tanınmaya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başlaması</a:t>
                      </a:r>
                      <a:endParaRPr lang="en-US" sz="1400" b="0" i="0" u="none" strike="noStrike" dirty="0">
                        <a:effectLst/>
                        <a:latin typeface="Calibri" panose="020F0502020204030204" pitchFamily="34" charset="0"/>
                      </a:endParaRPr>
                    </a:p>
                  </a:txBody>
                  <a:tcPr marL="7620" marR="7620" marT="7620" marB="0"/>
                </a:tc>
                <a:tc>
                  <a:txBody>
                    <a:bodyPr/>
                    <a:lstStyle/>
                    <a:p>
                      <a:pPr algn="ctr"/>
                      <a:r>
                        <a:rPr lang="en-US" sz="1800" dirty="0" smtClean="0">
                          <a:latin typeface="+mn-lt"/>
                          <a:sym typeface="Wingdings" panose="05000000000000000000" pitchFamily="2" charset="2"/>
                        </a:rPr>
                        <a:t></a:t>
                      </a:r>
                      <a:r>
                        <a:rPr lang="tr-TR" sz="1800" dirty="0" smtClean="0">
                          <a:latin typeface="+mn-lt"/>
                          <a:sym typeface="Wingdings" panose="05000000000000000000" pitchFamily="2" charset="2"/>
                        </a:rPr>
                        <a:t> (Hala</a:t>
                      </a:r>
                      <a:r>
                        <a:rPr lang="tr-TR" sz="1800" baseline="0" dirty="0" smtClean="0">
                          <a:latin typeface="+mn-lt"/>
                          <a:sym typeface="Wingdings" panose="05000000000000000000" pitchFamily="2" charset="2"/>
                        </a:rPr>
                        <a:t> fırsat)</a:t>
                      </a:r>
                      <a:endParaRPr lang="tr-TR" sz="1800" dirty="0">
                        <a:latin typeface="+mn-lt"/>
                      </a:endParaRPr>
                    </a:p>
                  </a:txBody>
                  <a:tcPr/>
                </a:tc>
                <a:extLst>
                  <a:ext uri="{0D108BD9-81ED-4DB2-BD59-A6C34878D82A}">
                    <a16:rowId xmlns:a16="http://schemas.microsoft.com/office/drawing/2014/main" val="3321132571"/>
                  </a:ext>
                </a:extLst>
              </a:tr>
              <a:tr h="475593">
                <a:tc>
                  <a:txBody>
                    <a:bodyPr/>
                    <a:lstStyle/>
                    <a:p>
                      <a:pPr algn="l" fontAlgn="t"/>
                      <a:r>
                        <a:rPr lang="en-US" sz="1400" b="0" i="0" u="none" strike="noStrike" dirty="0">
                          <a:effectLst/>
                          <a:latin typeface="Calibri" panose="020F0502020204030204" pitchFamily="34" charset="0"/>
                        </a:rPr>
                        <a:t>F2-Alanla </a:t>
                      </a:r>
                      <a:r>
                        <a:rPr lang="en-US" sz="1400" b="0" i="0" u="none" strike="noStrike" dirty="0" err="1">
                          <a:effectLst/>
                          <a:latin typeface="Calibri" panose="020F0502020204030204" pitchFamily="34" charset="0"/>
                        </a:rPr>
                        <a:t>ilgili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kongreler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meslek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içi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eğitim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olanakları</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 (Hala fırsat)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455140028"/>
                  </a:ext>
                </a:extLst>
              </a:tr>
              <a:tr h="406063">
                <a:tc>
                  <a:txBody>
                    <a:bodyPr/>
                    <a:lstStyle/>
                    <a:p>
                      <a:pPr algn="l" fontAlgn="t"/>
                      <a:r>
                        <a:rPr lang="en-US" sz="1400" b="0" i="0" u="none" strike="noStrike" dirty="0">
                          <a:effectLst/>
                          <a:latin typeface="Calibri" panose="020F0502020204030204" pitchFamily="34" charset="0"/>
                        </a:rPr>
                        <a:t>F3-Araştırma </a:t>
                      </a:r>
                      <a:r>
                        <a:rPr lang="en-US" sz="1400" b="0" i="0" u="none" strike="noStrike" dirty="0" err="1">
                          <a:effectLst/>
                          <a:latin typeface="Calibri" panose="020F0502020204030204" pitchFamily="34" charset="0"/>
                        </a:rPr>
                        <a:t>yapmaya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elverişli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ortama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sahip</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 (Hala fırsat)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3386933559"/>
                  </a:ext>
                </a:extLst>
              </a:tr>
              <a:tr h="406063">
                <a:tc>
                  <a:txBody>
                    <a:bodyPr/>
                    <a:lstStyle/>
                    <a:p>
                      <a:pPr algn="l" fontAlgn="t"/>
                      <a:r>
                        <a:rPr lang="en-US" sz="1400" b="0" i="0" u="none" strike="noStrike" dirty="0">
                          <a:effectLst/>
                          <a:latin typeface="Calibri" panose="020F0502020204030204" pitchFamily="34" charset="0"/>
                        </a:rPr>
                        <a:t>F4-PDR </a:t>
                      </a:r>
                      <a:r>
                        <a:rPr lang="en-US" sz="1400" b="0" i="0" u="none" strike="noStrike" dirty="0" err="1">
                          <a:effectLst/>
                          <a:latin typeface="Calibri" panose="020F0502020204030204" pitchFamily="34" charset="0"/>
                        </a:rPr>
                        <a:t>merkezlerinin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popülerlik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kazanması</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 (Hala fırsat)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343761133"/>
                  </a:ext>
                </a:extLst>
              </a:tr>
              <a:tr h="406063">
                <a:tc>
                  <a:txBody>
                    <a:bodyPr/>
                    <a:lstStyle/>
                    <a:p>
                      <a:pPr algn="l" fontAlgn="t"/>
                      <a:r>
                        <a:rPr lang="en-US" sz="1400" b="0" i="0" u="none" strike="noStrike" dirty="0">
                          <a:effectLst/>
                          <a:latin typeface="Calibri" panose="020F0502020204030204" pitchFamily="34" charset="0"/>
                        </a:rPr>
                        <a:t>F5-Merkezin </a:t>
                      </a:r>
                      <a:r>
                        <a:rPr lang="en-US" sz="1400" b="0" i="0" u="none" strike="noStrike" dirty="0" err="1">
                          <a:effectLst/>
                          <a:latin typeface="Calibri" panose="020F0502020204030204" pitchFamily="34" charset="0"/>
                        </a:rPr>
                        <a:t>üniversite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içinde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kabul</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görmesi</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 (Hala fırsat)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211332056"/>
                  </a:ext>
                </a:extLst>
              </a:tr>
              <a:tr h="406063">
                <a:tc>
                  <a:txBody>
                    <a:bodyPr/>
                    <a:lstStyle/>
                    <a:p>
                      <a:pPr algn="l" fontAlgn="t"/>
                      <a:r>
                        <a:rPr lang="tr-TR" sz="1400" b="0" i="0" u="none" strike="noStrike" dirty="0" smtClean="0">
                          <a:effectLst/>
                          <a:latin typeface="Calibri" panose="020F0502020204030204" pitchFamily="34" charset="0"/>
                        </a:rPr>
                        <a:t>F6-Covid-19 Pandemi Süreci'nde ulaşılabilirliğin artması</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r>
                        <a:rPr kumimoji="0" lang="tr-TR" sz="18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(Hala fırsat)</a:t>
                      </a:r>
                      <a:endParaRPr kumimoji="0" lang="tr-TR" sz="18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943375318"/>
                  </a:ext>
                </a:extLst>
              </a:tr>
              <a:tr h="406063">
                <a:tc>
                  <a:txBody>
                    <a:bodyPr/>
                    <a:lstStyle/>
                    <a:p>
                      <a:pPr algn="l" fontAlgn="t"/>
                      <a:r>
                        <a:rPr lang="en-US" sz="1400" b="0" i="0" u="none" strike="noStrike" dirty="0">
                          <a:effectLst/>
                          <a:latin typeface="Calibri" panose="020F0502020204030204" pitchFamily="34" charset="0"/>
                        </a:rPr>
                        <a:t>T1-Öğrenci </a:t>
                      </a:r>
                      <a:r>
                        <a:rPr lang="en-US" sz="1400" b="0" i="0" u="none" strike="noStrike" dirty="0" err="1">
                          <a:effectLst/>
                          <a:latin typeface="Calibri" panose="020F0502020204030204" pitchFamily="34" charset="0"/>
                        </a:rPr>
                        <a:t>profilinin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sürekli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değişmesi</a:t>
                      </a:r>
                      <a:endParaRPr lang="en-US" sz="1400" b="0" i="0" u="none" strike="noStrike" dirty="0">
                        <a:effectLst/>
                        <a:latin typeface="Calibri" panose="020F0502020204030204" pitchFamily="34" charset="0"/>
                      </a:endParaRPr>
                    </a:p>
                  </a:txBody>
                  <a:tcPr marL="7620" marR="7620" marT="7620" marB="0"/>
                </a:tc>
                <a:tc>
                  <a:txBody>
                    <a:bodyPr/>
                    <a:lstStyle/>
                    <a:p>
                      <a:pPr algn="ctr"/>
                      <a:r>
                        <a:rPr lang="en-US" sz="1800" dirty="0" smtClean="0">
                          <a:latin typeface="+mn-lt"/>
                          <a:sym typeface="Wingdings" panose="05000000000000000000" pitchFamily="2" charset="2"/>
                        </a:rPr>
                        <a:t></a:t>
                      </a:r>
                      <a:r>
                        <a:rPr lang="tr-TR" sz="1800" dirty="0" smtClean="0">
                          <a:latin typeface="+mn-lt"/>
                          <a:sym typeface="Wingdings" panose="05000000000000000000" pitchFamily="2" charset="2"/>
                        </a:rPr>
                        <a:t> (Hala tehdit)</a:t>
                      </a:r>
                      <a:endParaRPr lang="tr-TR" sz="1800" dirty="0">
                        <a:latin typeface="+mn-lt"/>
                      </a:endParaRPr>
                    </a:p>
                  </a:txBody>
                  <a:tcPr/>
                </a:tc>
                <a:extLst>
                  <a:ext uri="{0D108BD9-81ED-4DB2-BD59-A6C34878D82A}">
                    <a16:rowId xmlns:a16="http://schemas.microsoft.com/office/drawing/2014/main" val="3985108393"/>
                  </a:ext>
                </a:extLst>
              </a:tr>
              <a:tr h="475593">
                <a:tc>
                  <a:txBody>
                    <a:bodyPr/>
                    <a:lstStyle/>
                    <a:p>
                      <a:pPr algn="l" fontAlgn="t"/>
                      <a:r>
                        <a:rPr lang="en-US" sz="1400" b="0" i="0" u="none" strike="noStrike" dirty="0">
                          <a:effectLst/>
                          <a:latin typeface="Calibri" panose="020F0502020204030204" pitchFamily="34" charset="0"/>
                        </a:rPr>
                        <a:t>T2-Psikolojik </a:t>
                      </a:r>
                      <a:r>
                        <a:rPr lang="en-US" sz="1400" b="0" i="0" u="none" strike="noStrike" dirty="0" err="1">
                          <a:effectLst/>
                          <a:latin typeface="Calibri" panose="020F0502020204030204" pitchFamily="34" charset="0"/>
                        </a:rPr>
                        <a:t>danışma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kavramının</a:t>
                      </a:r>
                      <a:r>
                        <a:rPr lang="en-US" sz="1400" b="0" i="0" u="none" strike="noStrike" dirty="0">
                          <a:effectLst/>
                          <a:latin typeface="Calibri" panose="020F0502020204030204" pitchFamily="34" charset="0"/>
                        </a:rPr>
                        <a:t> tam </a:t>
                      </a:r>
                      <a:r>
                        <a:rPr lang="en-US" sz="1400" b="0" i="0" u="none" strike="noStrike" dirty="0" err="1">
                          <a:effectLst/>
                          <a:latin typeface="Calibri" panose="020F0502020204030204" pitchFamily="34" charset="0"/>
                        </a:rPr>
                        <a:t>olarak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anlaşılmaması</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 (Hala tehdit)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989009509"/>
                  </a:ext>
                </a:extLst>
              </a:tr>
              <a:tr h="475593">
                <a:tc>
                  <a:txBody>
                    <a:bodyPr/>
                    <a:lstStyle/>
                    <a:p>
                      <a:pPr algn="l" fontAlgn="t"/>
                      <a:r>
                        <a:rPr lang="en-US" sz="1400" b="0" i="0" u="none" strike="noStrike">
                          <a:effectLst/>
                          <a:latin typeface="Calibri" panose="020F0502020204030204" pitchFamily="34" charset="0"/>
                        </a:rPr>
                        <a:t>T3-Mesleki yeterliliği olmayan kişilerin alanda çalışıyor olması</a:t>
                      </a: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 (Hala tehdit)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445160931"/>
                  </a:ext>
                </a:extLst>
              </a:tr>
              <a:tr h="475593">
                <a:tc>
                  <a:txBody>
                    <a:bodyPr/>
                    <a:lstStyle/>
                    <a:p>
                      <a:pPr algn="l" fontAlgn="t"/>
                      <a:r>
                        <a:rPr lang="en-US" sz="1400" b="0" i="0" u="none" strike="noStrike">
                          <a:effectLst/>
                          <a:latin typeface="Calibri" panose="020F0502020204030204" pitchFamily="34" charset="0"/>
                        </a:rPr>
                        <a:t>T4-Türkiye'de toplumsal, sosyal ve ekonomik değişimlerin hızlı olması</a:t>
                      </a: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a:t>
                      </a:r>
                      <a:r>
                        <a:rPr kumimoji="0" lang="tr-TR" sz="1800" b="0" i="0" u="none" strike="noStrike" kern="1200" cap="none" spc="0" normalizeH="0" baseline="0" noProof="0" smtClean="0">
                          <a:ln>
                            <a:noFill/>
                          </a:ln>
                          <a:solidFill>
                            <a:prstClr val="black"/>
                          </a:solidFill>
                          <a:effectLst/>
                          <a:uLnTx/>
                          <a:uFillTx/>
                          <a:latin typeface="Calibri"/>
                          <a:ea typeface="+mn-ea"/>
                          <a:cs typeface="+mn-cs"/>
                          <a:sym typeface="Wingdings" panose="05000000000000000000" pitchFamily="2" charset="2"/>
                        </a:rPr>
                        <a:t> (Hala tehdit)</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852937300"/>
                  </a:ext>
                </a:extLst>
              </a:tr>
              <a:tr h="406063">
                <a:tc>
                  <a:txBody>
                    <a:bodyPr/>
                    <a:lstStyle/>
                    <a:p>
                      <a:pPr algn="l" fontAlgn="t"/>
                      <a:r>
                        <a:rPr lang="en-US" sz="1400" b="0" i="0" u="none" strike="noStrike" dirty="0" smtClean="0">
                          <a:effectLst/>
                          <a:latin typeface="Calibri" panose="020F0502020204030204" pitchFamily="34" charset="0"/>
                        </a:rPr>
                        <a:t>T5-Güvenlik </a:t>
                      </a:r>
                      <a:r>
                        <a:rPr lang="en-US" sz="1400" b="0" i="0" u="none" strike="noStrike" dirty="0" err="1">
                          <a:effectLst/>
                          <a:latin typeface="Calibri" panose="020F0502020204030204" pitchFamily="34" charset="0"/>
                        </a:rPr>
                        <a:t>tedbirlerinin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olmaması</a:t>
                      </a:r>
                      <a:endParaRPr lang="en-US" sz="1400" b="0" i="0" u="none" strike="noStrike" dirty="0">
                        <a:effectLst/>
                        <a:latin typeface="Calibri" panose="020F0502020204030204" pitchFamily="34" charset="0"/>
                      </a:endParaRPr>
                    </a:p>
                  </a:txBody>
                  <a:tcPr marL="7620" marR="7620" marT="762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mn-lt"/>
                          <a:sym typeface="Wingdings" panose="05000000000000000000" pitchFamily="2" charset="2"/>
                        </a:rPr>
                        <a:t></a:t>
                      </a:r>
                      <a:r>
                        <a:rPr kumimoji="0" lang="tr-TR" sz="18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 ( Güçlüye döndü)</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830541718"/>
                  </a:ext>
                </a:extLst>
              </a:tr>
            </a:tbl>
          </a:graphicData>
        </a:graphic>
      </p:graphicFrame>
      <p:sp>
        <p:nvSpPr>
          <p:cNvPr id="6"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pic>
        <p:nvPicPr>
          <p:cNvPr id="7"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p14="http://schemas.microsoft.com/office/powerpoint/2010/main" val="1669481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4056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353682116"/>
              </p:ext>
            </p:extLst>
          </p:nvPr>
        </p:nvGraphicFramePr>
        <p:xfrm>
          <a:off x="0" y="1184895"/>
          <a:ext cx="9144001" cy="5486049"/>
        </p:xfrm>
        <a:graphic>
          <a:graphicData uri="http://schemas.openxmlformats.org/drawingml/2006/table">
            <a:tbl>
              <a:tblPr firstRow="1" bandRow="1">
                <a:tableStyleId>{00A15C55-8517-42AA-B614-E9B94910E393}</a:tableStyleId>
              </a:tblPr>
              <a:tblGrid>
                <a:gridCol w="2051720">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4139953">
                  <a:extLst>
                    <a:ext uri="{9D8B030D-6E8A-4147-A177-3AD203B41FA5}">
                      <a16:colId xmlns:a16="http://schemas.microsoft.com/office/drawing/2014/main" val="20002"/>
                    </a:ext>
                  </a:extLst>
                </a:gridCol>
              </a:tblGrid>
              <a:tr h="410620">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342183">
                <a:tc>
                  <a:txBody>
                    <a:bodyPr/>
                    <a:lstStyle/>
                    <a:p>
                      <a:pPr algn="ctr" fontAlgn="ctr"/>
                      <a:r>
                        <a:rPr lang="en-US" sz="1400" b="0" i="0" u="none" strike="noStrike" dirty="0" err="1">
                          <a:solidFill>
                            <a:srgbClr val="000000"/>
                          </a:solidFill>
                          <a:effectLst/>
                          <a:latin typeface="+mn-lt"/>
                        </a:rPr>
                        <a:t>Rektörlük</a:t>
                      </a:r>
                      <a:endParaRPr lang="en-US" sz="1400" b="0" i="0" u="none" strike="noStrike" dirty="0">
                        <a:solidFill>
                          <a:srgbClr val="000000"/>
                        </a:solidFill>
                        <a:effectLst/>
                        <a:latin typeface="+mn-lt"/>
                      </a:endParaRPr>
                    </a:p>
                  </a:txBody>
                  <a:tcPr marL="7620" marR="7620" marT="7620" marB="0" anchor="ctr"/>
                </a:tc>
                <a:tc>
                  <a:txBody>
                    <a:bodyPr/>
                    <a:lstStyle/>
                    <a:p>
                      <a:r>
                        <a:rPr lang="en-US" sz="1400" dirty="0" err="1" smtClean="0">
                          <a:latin typeface="+mn-lt"/>
                        </a:rPr>
                        <a:t>Raporlama</a:t>
                      </a:r>
                      <a:endParaRPr lang="tr-TR" sz="1400" dirty="0">
                        <a:latin typeface="+mn-lt"/>
                      </a:endParaRPr>
                    </a:p>
                  </a:txBody>
                  <a:tcPr/>
                </a:tc>
                <a:tc>
                  <a:txBody>
                    <a:bodyPr/>
                    <a:lstStyle/>
                    <a:p>
                      <a:r>
                        <a:rPr lang="en-US" sz="1400" dirty="0" err="1" smtClean="0">
                          <a:latin typeface="+mn-lt"/>
                        </a:rPr>
                        <a:t>Yıllık</a:t>
                      </a:r>
                      <a:r>
                        <a:rPr lang="en-US" sz="1400" baseline="0" dirty="0" smtClean="0">
                          <a:latin typeface="+mn-lt"/>
                        </a:rPr>
                        <a:t> </a:t>
                      </a:r>
                      <a:r>
                        <a:rPr lang="en-US" sz="1400" baseline="0" dirty="0" err="1" smtClean="0">
                          <a:latin typeface="+mn-lt"/>
                        </a:rPr>
                        <a:t>faaliyet</a:t>
                      </a:r>
                      <a:r>
                        <a:rPr lang="en-US" sz="1400" baseline="0" dirty="0" smtClean="0">
                          <a:latin typeface="+mn-lt"/>
                        </a:rPr>
                        <a:t> </a:t>
                      </a:r>
                      <a:r>
                        <a:rPr lang="en-US" sz="1400" baseline="0" dirty="0" err="1" smtClean="0">
                          <a:latin typeface="+mn-lt"/>
                        </a:rPr>
                        <a:t>raporu</a:t>
                      </a:r>
                      <a:r>
                        <a:rPr lang="en-US" sz="1400" baseline="0" dirty="0" smtClean="0">
                          <a:latin typeface="+mn-lt"/>
                        </a:rPr>
                        <a:t> </a:t>
                      </a:r>
                      <a:r>
                        <a:rPr lang="en-US" sz="1400" baseline="0" dirty="0" err="1" smtClean="0">
                          <a:latin typeface="+mn-lt"/>
                        </a:rPr>
                        <a:t>hazırlandı</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10001"/>
                  </a:ext>
                </a:extLst>
              </a:tr>
              <a:tr h="992331">
                <a:tc>
                  <a:txBody>
                    <a:bodyPr/>
                    <a:lstStyle/>
                    <a:p>
                      <a:pPr algn="ctr" fontAlgn="ctr"/>
                      <a:r>
                        <a:rPr lang="en-US" sz="1400" b="0" i="0" u="none" strike="noStrike" dirty="0" err="1">
                          <a:solidFill>
                            <a:srgbClr val="000000"/>
                          </a:solidFill>
                          <a:effectLst/>
                          <a:latin typeface="+mn-lt"/>
                        </a:rPr>
                        <a:t>Öğretim</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elemanları</a:t>
                      </a:r>
                      <a:endParaRPr lang="en-US" sz="1400" b="0" i="0" u="none" strike="noStrike" dirty="0">
                        <a:solidFill>
                          <a:srgbClr val="000000"/>
                        </a:solidFill>
                        <a:effectLst/>
                        <a:latin typeface="+mn-lt"/>
                      </a:endParaRPr>
                    </a:p>
                  </a:txBody>
                  <a:tcPr marL="7620" marR="7620" marT="7620" marB="0" anchor="ctr"/>
                </a:tc>
                <a:tc>
                  <a:txBody>
                    <a:bodyPr/>
                    <a:lstStyle/>
                    <a:p>
                      <a:endParaRPr lang="tr-TR" sz="1400" dirty="0" smtClean="0">
                        <a:latin typeface="+mn-lt"/>
                      </a:endParaRPr>
                    </a:p>
                    <a:p>
                      <a:endParaRPr lang="tr-TR" sz="1400" dirty="0" smtClean="0">
                        <a:latin typeface="+mn-lt"/>
                      </a:endParaRPr>
                    </a:p>
                    <a:p>
                      <a:r>
                        <a:rPr lang="en-US" sz="1400" dirty="0" err="1" smtClean="0">
                          <a:latin typeface="+mn-lt"/>
                        </a:rPr>
                        <a:t>Hizmet</a:t>
                      </a:r>
                      <a:r>
                        <a:rPr lang="en-US" sz="1400" dirty="0" smtClean="0">
                          <a:latin typeface="+mn-lt"/>
                        </a:rPr>
                        <a:t> </a:t>
                      </a:r>
                      <a:r>
                        <a:rPr lang="en-US" sz="1400" dirty="0" err="1" smtClean="0">
                          <a:latin typeface="+mn-lt"/>
                        </a:rPr>
                        <a:t>beklentisi</a:t>
                      </a:r>
                      <a:endParaRPr lang="tr-TR" sz="1400" dirty="0">
                        <a:latin typeface="+mn-lt"/>
                      </a:endParaRPr>
                    </a:p>
                  </a:txBody>
                  <a:tcPr/>
                </a:tc>
                <a:tc>
                  <a:txBody>
                    <a:bodyPr/>
                    <a:lstStyle/>
                    <a:p>
                      <a:r>
                        <a:rPr lang="tr-TR" sz="1400" b="0" baseline="0" dirty="0" smtClean="0">
                          <a:latin typeface="+mn-lt"/>
                        </a:rPr>
                        <a:t>YDYO akademik personeli için Duygu Düzenleme Semineri gerçekleştirildi. </a:t>
                      </a:r>
                      <a:r>
                        <a:rPr lang="en-US" sz="1400" b="1" baseline="0" dirty="0" smtClean="0">
                          <a:latin typeface="+mn-lt"/>
                        </a:rPr>
                        <a:t>(</a:t>
                      </a:r>
                      <a:r>
                        <a:rPr lang="tr-TR" sz="1400" b="1" baseline="0" dirty="0" smtClean="0">
                          <a:latin typeface="+mn-lt"/>
                        </a:rPr>
                        <a:t>Memnuniyet anketi, PD-AK-0012) </a:t>
                      </a:r>
                      <a:r>
                        <a:rPr lang="tr-TR" sz="1400" b="0" baseline="0" dirty="0" smtClean="0">
                          <a:latin typeface="+mn-lt"/>
                        </a:rPr>
                        <a:t>Sivil Havacılık Yüksekokulu öğrenci seçimlerinde </a:t>
                      </a:r>
                      <a:r>
                        <a:rPr lang="tr-TR" sz="1400" b="1" baseline="0" dirty="0" smtClean="0">
                          <a:latin typeface="+mn-lt"/>
                        </a:rPr>
                        <a:t>MMPI </a:t>
                      </a:r>
                      <a:r>
                        <a:rPr lang="tr-TR" sz="1400" b="0" baseline="0" dirty="0" smtClean="0">
                          <a:latin typeface="+mn-lt"/>
                        </a:rPr>
                        <a:t>kişilik testi uygulandı.</a:t>
                      </a:r>
                    </a:p>
                  </a:txBody>
                  <a:tcPr/>
                </a:tc>
                <a:extLst>
                  <a:ext uri="{0D108BD9-81ED-4DB2-BD59-A6C34878D82A}">
                    <a16:rowId xmlns:a16="http://schemas.microsoft.com/office/drawing/2014/main" val="1748098662"/>
                  </a:ext>
                </a:extLst>
              </a:tr>
              <a:tr h="342183">
                <a:tc>
                  <a:txBody>
                    <a:bodyPr/>
                    <a:lstStyle/>
                    <a:p>
                      <a:pPr algn="ctr" fontAlgn="ctr"/>
                      <a:r>
                        <a:rPr lang="en-US" sz="1400" b="0" i="0" u="none" strike="noStrike" dirty="0" err="1">
                          <a:solidFill>
                            <a:srgbClr val="000000"/>
                          </a:solidFill>
                          <a:effectLst/>
                          <a:latin typeface="+mn-lt"/>
                        </a:rPr>
                        <a:t>İdari</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personel</a:t>
                      </a:r>
                      <a:endParaRPr lang="en-US" sz="1400" b="0" i="0" u="none" strike="noStrike" dirty="0">
                        <a:solidFill>
                          <a:srgbClr val="000000"/>
                        </a:solidFill>
                        <a:effectLst/>
                        <a:latin typeface="+mn-lt"/>
                      </a:endParaRPr>
                    </a:p>
                  </a:txBody>
                  <a:tcPr marL="7620" marR="7620" marT="7620" marB="0" anchor="ctr"/>
                </a:tc>
                <a:tc>
                  <a:txBody>
                    <a:bodyPr/>
                    <a:lstStyle/>
                    <a:p>
                      <a:r>
                        <a:rPr lang="en-US" sz="1400" dirty="0" err="1" smtClean="0">
                          <a:latin typeface="+mn-lt"/>
                        </a:rPr>
                        <a:t>İletişim</a:t>
                      </a:r>
                      <a:r>
                        <a:rPr lang="en-US" sz="1400" dirty="0" smtClean="0">
                          <a:latin typeface="+mn-lt"/>
                        </a:rPr>
                        <a:t>, </a:t>
                      </a:r>
                      <a:r>
                        <a:rPr lang="en-US" sz="1400" dirty="0" err="1" smtClean="0">
                          <a:latin typeface="+mn-lt"/>
                        </a:rPr>
                        <a:t>konsültasyon</a:t>
                      </a:r>
                      <a:endParaRPr lang="tr-TR" sz="1400" dirty="0">
                        <a:latin typeface="+mn-lt"/>
                      </a:endParaRPr>
                    </a:p>
                  </a:txBody>
                  <a:tcPr/>
                </a:tc>
                <a:tc>
                  <a:txBody>
                    <a:bodyPr/>
                    <a:lstStyle/>
                    <a:p>
                      <a:r>
                        <a:rPr lang="en-US" sz="1400" dirty="0" err="1" smtClean="0">
                          <a:latin typeface="+mn-lt"/>
                        </a:rPr>
                        <a:t>Bireyle</a:t>
                      </a:r>
                      <a:r>
                        <a:rPr lang="en-US" sz="1400" dirty="0" smtClean="0">
                          <a:latin typeface="+mn-lt"/>
                        </a:rPr>
                        <a:t> </a:t>
                      </a:r>
                      <a:r>
                        <a:rPr lang="en-US" sz="1400" dirty="0" err="1" smtClean="0">
                          <a:latin typeface="+mn-lt"/>
                        </a:rPr>
                        <a:t>psikolojik</a:t>
                      </a:r>
                      <a:r>
                        <a:rPr lang="en-US" sz="1400" dirty="0" smtClean="0">
                          <a:latin typeface="+mn-lt"/>
                        </a:rPr>
                        <a:t> </a:t>
                      </a:r>
                      <a:r>
                        <a:rPr lang="en-US" sz="1400" dirty="0" err="1" smtClean="0">
                          <a:latin typeface="+mn-lt"/>
                        </a:rPr>
                        <a:t>danışma</a:t>
                      </a:r>
                      <a:r>
                        <a:rPr lang="en-US" sz="1400" baseline="0" dirty="0" smtClean="0">
                          <a:latin typeface="+mn-lt"/>
                        </a:rPr>
                        <a:t> </a:t>
                      </a:r>
                      <a:r>
                        <a:rPr lang="en-US" sz="1400" baseline="0" dirty="0" err="1" smtClean="0">
                          <a:latin typeface="+mn-lt"/>
                        </a:rPr>
                        <a:t>uygulaması</a:t>
                      </a:r>
                      <a:r>
                        <a:rPr lang="en-US" sz="1400" baseline="0" dirty="0" smtClean="0">
                          <a:latin typeface="+mn-lt"/>
                        </a:rPr>
                        <a:t> </a:t>
                      </a:r>
                      <a:r>
                        <a:rPr lang="en-US" sz="1400" baseline="0" dirty="0" err="1" smtClean="0">
                          <a:latin typeface="+mn-lt"/>
                        </a:rPr>
                        <a:t>yapıldı</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3579194920"/>
                  </a:ext>
                </a:extLst>
              </a:tr>
              <a:tr h="1094685">
                <a:tc>
                  <a:txBody>
                    <a:bodyPr/>
                    <a:lstStyle/>
                    <a:p>
                      <a:pPr algn="ctr" fontAlgn="ctr"/>
                      <a:r>
                        <a:rPr lang="en-US" sz="1400" b="0" i="0" u="none" strike="noStrike" dirty="0">
                          <a:solidFill>
                            <a:srgbClr val="000000"/>
                          </a:solidFill>
                          <a:effectLst/>
                          <a:latin typeface="+mn-lt"/>
                        </a:rPr>
                        <a:t>Öğrenciler</a:t>
                      </a:r>
                    </a:p>
                  </a:txBody>
                  <a:tcPr marL="7620" marR="7620" marT="7620" marB="0" anchor="ctr"/>
                </a:tc>
                <a:tc>
                  <a:txBody>
                    <a:bodyPr/>
                    <a:lstStyle/>
                    <a:p>
                      <a:endParaRPr lang="tr-TR" sz="1400" dirty="0" smtClean="0">
                        <a:latin typeface="+mn-lt"/>
                      </a:endParaRPr>
                    </a:p>
                    <a:p>
                      <a:endParaRPr lang="tr-TR" sz="1400" dirty="0" smtClean="0">
                        <a:latin typeface="+mn-lt"/>
                      </a:endParaRPr>
                    </a:p>
                    <a:p>
                      <a:r>
                        <a:rPr lang="en-US" sz="1400" dirty="0" err="1" smtClean="0">
                          <a:latin typeface="+mn-lt"/>
                        </a:rPr>
                        <a:t>Profesyonel</a:t>
                      </a:r>
                      <a:r>
                        <a:rPr lang="en-US" sz="1400" dirty="0" smtClean="0">
                          <a:latin typeface="+mn-lt"/>
                        </a:rPr>
                        <a:t> </a:t>
                      </a:r>
                      <a:r>
                        <a:rPr lang="en-US" sz="1400" dirty="0" err="1" smtClean="0">
                          <a:latin typeface="+mn-lt"/>
                        </a:rPr>
                        <a:t>tutum</a:t>
                      </a:r>
                      <a:r>
                        <a:rPr lang="en-US" sz="1400" dirty="0" smtClean="0">
                          <a:latin typeface="+mn-lt"/>
                        </a:rPr>
                        <a:t> </a:t>
                      </a:r>
                      <a:r>
                        <a:rPr lang="en-US" sz="1400" dirty="0" err="1" smtClean="0">
                          <a:latin typeface="+mn-lt"/>
                        </a:rPr>
                        <a:t>ve</a:t>
                      </a:r>
                      <a:r>
                        <a:rPr lang="en-US" sz="1400" dirty="0" smtClean="0">
                          <a:latin typeface="+mn-lt"/>
                        </a:rPr>
                        <a:t> </a:t>
                      </a:r>
                      <a:r>
                        <a:rPr lang="en-US" sz="1400" dirty="0" err="1" smtClean="0">
                          <a:latin typeface="+mn-lt"/>
                        </a:rPr>
                        <a:t>hizmet</a:t>
                      </a:r>
                      <a:r>
                        <a:rPr lang="en-US" sz="1400" dirty="0" smtClean="0">
                          <a:latin typeface="+mn-lt"/>
                        </a:rPr>
                        <a:t> </a:t>
                      </a:r>
                      <a:r>
                        <a:rPr lang="en-US" sz="1400" dirty="0" err="1" smtClean="0">
                          <a:latin typeface="+mn-lt"/>
                        </a:rPr>
                        <a:t>beklentisi</a:t>
                      </a:r>
                      <a:endParaRPr lang="tr-TR" sz="1400" dirty="0">
                        <a:latin typeface="+mn-lt"/>
                      </a:endParaRPr>
                    </a:p>
                  </a:txBody>
                  <a:tcPr/>
                </a:tc>
                <a:tc>
                  <a:txBody>
                    <a:bodyPr/>
                    <a:lstStyle/>
                    <a:p>
                      <a:r>
                        <a:rPr lang="en-US" sz="1400" dirty="0" err="1" smtClean="0">
                          <a:latin typeface="+mn-lt"/>
                        </a:rPr>
                        <a:t>Bireyle</a:t>
                      </a:r>
                      <a:r>
                        <a:rPr lang="en-US" sz="1400" dirty="0" smtClean="0">
                          <a:latin typeface="+mn-lt"/>
                        </a:rPr>
                        <a:t> </a:t>
                      </a:r>
                      <a:r>
                        <a:rPr lang="en-US" sz="1400" dirty="0" err="1" smtClean="0">
                          <a:latin typeface="+mn-lt"/>
                        </a:rPr>
                        <a:t>psikolojik</a:t>
                      </a:r>
                      <a:r>
                        <a:rPr lang="en-US" sz="1400" dirty="0" smtClean="0">
                          <a:latin typeface="+mn-lt"/>
                        </a:rPr>
                        <a:t> </a:t>
                      </a:r>
                      <a:r>
                        <a:rPr lang="en-US" sz="1400" dirty="0" err="1" smtClean="0">
                          <a:latin typeface="+mn-lt"/>
                        </a:rPr>
                        <a:t>danışma</a:t>
                      </a:r>
                      <a:r>
                        <a:rPr lang="en-US" sz="1400" dirty="0" smtClean="0">
                          <a:latin typeface="+mn-lt"/>
                        </a:rPr>
                        <a:t> </a:t>
                      </a:r>
                      <a:r>
                        <a:rPr lang="en-US" sz="1400" dirty="0" err="1" smtClean="0">
                          <a:latin typeface="+mn-lt"/>
                        </a:rPr>
                        <a:t>Memnuniyet</a:t>
                      </a:r>
                      <a:r>
                        <a:rPr lang="en-US" sz="1400" dirty="0" smtClean="0">
                          <a:latin typeface="+mn-lt"/>
                        </a:rPr>
                        <a:t> </a:t>
                      </a:r>
                      <a:r>
                        <a:rPr lang="en-US" sz="1400" dirty="0" err="1" smtClean="0">
                          <a:latin typeface="+mn-lt"/>
                        </a:rPr>
                        <a:t>sonucu</a:t>
                      </a:r>
                      <a:r>
                        <a:rPr lang="en-US" sz="1400" dirty="0" smtClean="0">
                          <a:latin typeface="+mn-lt"/>
                        </a:rPr>
                        <a:t> %99; </a:t>
                      </a:r>
                      <a:r>
                        <a:rPr lang="en-US" sz="1400" dirty="0" err="1" smtClean="0">
                          <a:latin typeface="+mn-lt"/>
                        </a:rPr>
                        <a:t>Grupla</a:t>
                      </a:r>
                      <a:r>
                        <a:rPr lang="en-US" sz="1400" dirty="0" smtClean="0">
                          <a:latin typeface="+mn-lt"/>
                        </a:rPr>
                        <a:t> </a:t>
                      </a:r>
                      <a:r>
                        <a:rPr lang="en-US" sz="1400" dirty="0" err="1" smtClean="0">
                          <a:latin typeface="+mn-lt"/>
                        </a:rPr>
                        <a:t>psiko.dan</a:t>
                      </a:r>
                      <a:r>
                        <a:rPr lang="en-US" sz="1400" dirty="0" smtClean="0">
                          <a:latin typeface="+mn-lt"/>
                        </a:rPr>
                        <a:t>. (</a:t>
                      </a:r>
                      <a:r>
                        <a:rPr lang="tr-TR" sz="1400" dirty="0" smtClean="0">
                          <a:latin typeface="+mn-lt"/>
                        </a:rPr>
                        <a:t>Uzaktan</a:t>
                      </a:r>
                      <a:r>
                        <a:rPr lang="tr-TR" sz="1400" baseline="0" dirty="0" smtClean="0">
                          <a:latin typeface="+mn-lt"/>
                        </a:rPr>
                        <a:t> Eğitim Sürecinde Zaman Yönetimi Grubu-7.Grup</a:t>
                      </a:r>
                      <a:r>
                        <a:rPr lang="en-US" sz="1400" dirty="0" smtClean="0">
                          <a:latin typeface="+mn-lt"/>
                        </a:rPr>
                        <a:t>)</a:t>
                      </a:r>
                      <a:r>
                        <a:rPr lang="en-US" sz="1400" baseline="0" dirty="0" smtClean="0">
                          <a:latin typeface="+mn-lt"/>
                        </a:rPr>
                        <a:t> </a:t>
                      </a:r>
                      <a:r>
                        <a:rPr lang="en-US" sz="1400" dirty="0" smtClean="0">
                          <a:latin typeface="+mn-lt"/>
                        </a:rPr>
                        <a:t>%9</a:t>
                      </a:r>
                      <a:r>
                        <a:rPr lang="tr-TR" sz="1400" dirty="0" smtClean="0">
                          <a:latin typeface="+mn-lt"/>
                        </a:rPr>
                        <a:t>9</a:t>
                      </a:r>
                      <a:r>
                        <a:rPr lang="en-US" sz="1400" dirty="0" smtClean="0">
                          <a:latin typeface="+mn-lt"/>
                        </a:rPr>
                        <a:t>; </a:t>
                      </a:r>
                      <a:r>
                        <a:rPr lang="tr-TR" sz="1400" dirty="0" smtClean="0">
                          <a:latin typeface="+mn-lt"/>
                        </a:rPr>
                        <a:t>Seminer (Pandemi</a:t>
                      </a:r>
                      <a:r>
                        <a:rPr lang="tr-TR" sz="1400" baseline="0" dirty="0" smtClean="0">
                          <a:latin typeface="+mn-lt"/>
                        </a:rPr>
                        <a:t> Psikolojisi Semineri)</a:t>
                      </a:r>
                      <a:r>
                        <a:rPr lang="en-US" sz="1400" dirty="0" smtClean="0">
                          <a:latin typeface="+mn-lt"/>
                        </a:rPr>
                        <a:t> %9</a:t>
                      </a:r>
                      <a:r>
                        <a:rPr lang="tr-TR" sz="1400" dirty="0" smtClean="0">
                          <a:latin typeface="+mn-lt"/>
                        </a:rPr>
                        <a:t>6</a:t>
                      </a:r>
                      <a:r>
                        <a:rPr lang="en-US" sz="1400" dirty="0" smtClean="0">
                          <a:latin typeface="+mn-lt"/>
                        </a:rPr>
                        <a:t>;</a:t>
                      </a:r>
                      <a:r>
                        <a:rPr lang="en-US" sz="1400" baseline="0" dirty="0" smtClean="0">
                          <a:latin typeface="+mn-lt"/>
                        </a:rPr>
                        <a:t> </a:t>
                      </a:r>
                      <a:r>
                        <a:rPr lang="tr-TR" sz="1400" baseline="0" dirty="0" smtClean="0">
                          <a:latin typeface="+mn-lt"/>
                        </a:rPr>
                        <a:t>Atölye (Çözüm Odaklı Olmak A. 1.O.) </a:t>
                      </a:r>
                      <a:r>
                        <a:rPr lang="en-US" sz="1400" baseline="0" dirty="0" smtClean="0">
                          <a:latin typeface="+mn-lt"/>
                        </a:rPr>
                        <a:t>%9</a:t>
                      </a:r>
                      <a:r>
                        <a:rPr lang="tr-TR" sz="1400" baseline="0" dirty="0" smtClean="0">
                          <a:latin typeface="+mn-lt"/>
                        </a:rPr>
                        <a:t>9</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4183383001"/>
                  </a:ext>
                </a:extLst>
              </a:tr>
              <a:tr h="342183">
                <a:tc>
                  <a:txBody>
                    <a:bodyPr/>
                    <a:lstStyle/>
                    <a:p>
                      <a:pPr algn="ctr" fontAlgn="ctr"/>
                      <a:r>
                        <a:rPr lang="en-US" sz="1400" b="0" i="0" u="none" strike="noStrike" dirty="0" err="1">
                          <a:solidFill>
                            <a:srgbClr val="000000"/>
                          </a:solidFill>
                          <a:effectLst/>
                          <a:latin typeface="+mn-lt"/>
                        </a:rPr>
                        <a:t>Öğrenci</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Aileleri</a:t>
                      </a:r>
                      <a:endParaRPr lang="en-US" sz="1400" b="0" i="0" u="none" strike="noStrike" dirty="0">
                        <a:solidFill>
                          <a:srgbClr val="000000"/>
                        </a:solidFill>
                        <a:effectLst/>
                        <a:latin typeface="+mn-lt"/>
                      </a:endParaRPr>
                    </a:p>
                  </a:txBody>
                  <a:tcPr marL="7620" marR="7620" marT="7620" marB="0" anchor="ctr"/>
                </a:tc>
                <a:tc>
                  <a:txBody>
                    <a:bodyPr/>
                    <a:lstStyle/>
                    <a:p>
                      <a:r>
                        <a:rPr lang="en-US" sz="1400" dirty="0" err="1" smtClean="0">
                          <a:latin typeface="+mn-lt"/>
                        </a:rPr>
                        <a:t>Öğrenci</a:t>
                      </a:r>
                      <a:r>
                        <a:rPr lang="en-US" sz="1400" dirty="0" smtClean="0">
                          <a:latin typeface="+mn-lt"/>
                        </a:rPr>
                        <a:t> </a:t>
                      </a:r>
                      <a:r>
                        <a:rPr lang="en-US" sz="1400" dirty="0" err="1" smtClean="0">
                          <a:latin typeface="+mn-lt"/>
                        </a:rPr>
                        <a:t>sorunlarının</a:t>
                      </a:r>
                      <a:r>
                        <a:rPr lang="en-US" sz="1400" dirty="0" smtClean="0">
                          <a:latin typeface="+mn-lt"/>
                        </a:rPr>
                        <a:t> </a:t>
                      </a:r>
                      <a:r>
                        <a:rPr lang="en-US" sz="1400" dirty="0" err="1" smtClean="0">
                          <a:latin typeface="+mn-lt"/>
                        </a:rPr>
                        <a:t>çözümü</a:t>
                      </a:r>
                      <a:endParaRPr lang="tr-TR" sz="1400" dirty="0">
                        <a:latin typeface="+mn-lt"/>
                      </a:endParaRPr>
                    </a:p>
                  </a:txBody>
                  <a:tcPr/>
                </a:tc>
                <a:tc>
                  <a:txBody>
                    <a:bodyPr/>
                    <a:lstStyle/>
                    <a:p>
                      <a:r>
                        <a:rPr lang="en-US" sz="1400" dirty="0" err="1" smtClean="0">
                          <a:latin typeface="+mn-lt"/>
                        </a:rPr>
                        <a:t>Bireysel</a:t>
                      </a:r>
                      <a:r>
                        <a:rPr lang="en-US" sz="1400" baseline="0" dirty="0" smtClean="0">
                          <a:latin typeface="+mn-lt"/>
                        </a:rPr>
                        <a:t> </a:t>
                      </a:r>
                      <a:r>
                        <a:rPr lang="en-US" sz="1400" baseline="0" dirty="0" err="1" smtClean="0">
                          <a:latin typeface="+mn-lt"/>
                        </a:rPr>
                        <a:t>görüşmeler</a:t>
                      </a:r>
                      <a:r>
                        <a:rPr lang="en-US" sz="1400" baseline="0" dirty="0" smtClean="0">
                          <a:latin typeface="+mn-lt"/>
                        </a:rPr>
                        <a:t> </a:t>
                      </a:r>
                      <a:r>
                        <a:rPr lang="en-US" sz="1400" baseline="0" dirty="0" err="1" smtClean="0">
                          <a:latin typeface="+mn-lt"/>
                        </a:rPr>
                        <a:t>yapıldı</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2593261412"/>
                  </a:ext>
                </a:extLst>
              </a:tr>
              <a:tr h="740069">
                <a:tc>
                  <a:txBody>
                    <a:bodyPr/>
                    <a:lstStyle/>
                    <a:p>
                      <a:pPr algn="ctr" fontAlgn="ctr"/>
                      <a:r>
                        <a:rPr lang="en-US" sz="1400" b="0" i="0" u="none" strike="noStrike" dirty="0" err="1">
                          <a:solidFill>
                            <a:srgbClr val="000000"/>
                          </a:solidFill>
                          <a:effectLst/>
                          <a:latin typeface="+mn-lt"/>
                        </a:rPr>
                        <a:t>Mezunlar</a:t>
                      </a:r>
                      <a:endParaRPr lang="en-US" sz="1400" b="0" i="0" u="none" strike="noStrike" dirty="0">
                        <a:solidFill>
                          <a:srgbClr val="000000"/>
                        </a:solidFill>
                        <a:effectLst/>
                        <a:latin typeface="+mn-lt"/>
                      </a:endParaRPr>
                    </a:p>
                  </a:txBody>
                  <a:tcPr marL="7620" marR="7620" marT="7620" marB="0" anchor="ctr"/>
                </a:tc>
                <a:tc>
                  <a:txBody>
                    <a:bodyPr/>
                    <a:lstStyle/>
                    <a:p>
                      <a:endParaRPr lang="tr-TR" sz="1400" dirty="0" smtClean="0">
                        <a:latin typeface="+mn-lt"/>
                      </a:endParaRPr>
                    </a:p>
                    <a:p>
                      <a:r>
                        <a:rPr lang="en-US" sz="1400" dirty="0" smtClean="0">
                          <a:latin typeface="+mn-lt"/>
                        </a:rPr>
                        <a:t>Problem</a:t>
                      </a:r>
                      <a:r>
                        <a:rPr lang="en-US" sz="1400" baseline="0" dirty="0" smtClean="0">
                          <a:latin typeface="+mn-lt"/>
                        </a:rPr>
                        <a:t> </a:t>
                      </a:r>
                      <a:r>
                        <a:rPr lang="en-US" sz="1400" baseline="0" dirty="0" err="1" smtClean="0">
                          <a:latin typeface="+mn-lt"/>
                        </a:rPr>
                        <a:t>çözme</a:t>
                      </a:r>
                      <a:r>
                        <a:rPr lang="en-US" sz="1400" baseline="0" dirty="0" smtClean="0">
                          <a:latin typeface="+mn-lt"/>
                        </a:rPr>
                        <a:t> </a:t>
                      </a:r>
                      <a:r>
                        <a:rPr lang="en-US" sz="1400" baseline="0" dirty="0" err="1" smtClean="0">
                          <a:latin typeface="+mn-lt"/>
                        </a:rPr>
                        <a:t>becerisi</a:t>
                      </a:r>
                      <a:r>
                        <a:rPr lang="en-US" sz="1400" baseline="0" dirty="0" smtClean="0">
                          <a:latin typeface="+mn-lt"/>
                        </a:rPr>
                        <a:t> </a:t>
                      </a:r>
                      <a:r>
                        <a:rPr lang="en-US" sz="1400" baseline="0" dirty="0" err="1" smtClean="0">
                          <a:latin typeface="+mn-lt"/>
                        </a:rPr>
                        <a:t>geliştirme</a:t>
                      </a:r>
                      <a:endParaRPr lang="tr-TR" sz="1400" dirty="0">
                        <a:latin typeface="+mn-lt"/>
                      </a:endParaRPr>
                    </a:p>
                  </a:txBody>
                  <a:tcPr/>
                </a:tc>
                <a:tc>
                  <a:txBody>
                    <a:bodyPr/>
                    <a:lstStyle/>
                    <a:p>
                      <a:r>
                        <a:rPr lang="en-US" sz="1400" dirty="0" err="1" smtClean="0">
                          <a:latin typeface="+mn-lt"/>
                        </a:rPr>
                        <a:t>Bireysel</a:t>
                      </a:r>
                      <a:r>
                        <a:rPr lang="en-US" sz="1400" dirty="0" smtClean="0">
                          <a:latin typeface="+mn-lt"/>
                        </a:rPr>
                        <a:t> </a:t>
                      </a:r>
                      <a:r>
                        <a:rPr lang="en-US" sz="1400" dirty="0" err="1" smtClean="0">
                          <a:latin typeface="+mn-lt"/>
                        </a:rPr>
                        <a:t>görüşmeler</a:t>
                      </a:r>
                      <a:r>
                        <a:rPr lang="en-US" sz="1400" dirty="0" smtClean="0">
                          <a:latin typeface="+mn-lt"/>
                        </a:rPr>
                        <a:t> </a:t>
                      </a:r>
                      <a:r>
                        <a:rPr lang="en-US" sz="1400" dirty="0" err="1" smtClean="0">
                          <a:latin typeface="+mn-lt"/>
                        </a:rPr>
                        <a:t>yapıldı</a:t>
                      </a:r>
                      <a:r>
                        <a:rPr lang="en-US" sz="1400" dirty="0" smtClean="0">
                          <a:latin typeface="+mn-lt"/>
                        </a:rPr>
                        <a:t>.</a:t>
                      </a:r>
                      <a:r>
                        <a:rPr lang="tr-TR" sz="1400" dirty="0" smtClean="0">
                          <a:latin typeface="+mn-lt"/>
                        </a:rPr>
                        <a:t> Grupla psikolojik danışma, atölye ve seminer</a:t>
                      </a:r>
                      <a:r>
                        <a:rPr lang="tr-TR" sz="1400" baseline="0" dirty="0" smtClean="0">
                          <a:latin typeface="+mn-lt"/>
                        </a:rPr>
                        <a:t> programlarına katılım sağlandı.</a:t>
                      </a:r>
                      <a:endParaRPr lang="tr-TR" sz="1400" dirty="0">
                        <a:latin typeface="+mn-lt"/>
                      </a:endParaRPr>
                    </a:p>
                  </a:txBody>
                  <a:tcPr/>
                </a:tc>
                <a:extLst>
                  <a:ext uri="{0D108BD9-81ED-4DB2-BD59-A6C34878D82A}">
                    <a16:rowId xmlns:a16="http://schemas.microsoft.com/office/drawing/2014/main" val="4136824726"/>
                  </a:ext>
                </a:extLst>
              </a:tr>
              <a:tr h="992331">
                <a:tc>
                  <a:txBody>
                    <a:bodyPr/>
                    <a:lstStyle/>
                    <a:p>
                      <a:pPr algn="ctr" fontAlgn="ctr"/>
                      <a:r>
                        <a:rPr lang="en-US" sz="1400" b="0" i="0" u="none" strike="noStrike" dirty="0">
                          <a:solidFill>
                            <a:srgbClr val="000000"/>
                          </a:solidFill>
                          <a:effectLst/>
                          <a:latin typeface="+mn-lt"/>
                        </a:rPr>
                        <a:t>PDR </a:t>
                      </a:r>
                      <a:r>
                        <a:rPr lang="en-US" sz="1400" b="0" i="0" u="none" strike="noStrike" dirty="0" err="1">
                          <a:solidFill>
                            <a:srgbClr val="000000"/>
                          </a:solidFill>
                          <a:effectLst/>
                          <a:latin typeface="+mn-lt"/>
                        </a:rPr>
                        <a:t>Merkezi</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Çalışanları</a:t>
                      </a:r>
                      <a:endParaRPr lang="en-US" sz="1400" b="0" i="0" u="none" strike="noStrike" dirty="0">
                        <a:solidFill>
                          <a:srgbClr val="000000"/>
                        </a:solidFill>
                        <a:effectLst/>
                        <a:latin typeface="+mn-lt"/>
                      </a:endParaRPr>
                    </a:p>
                  </a:txBody>
                  <a:tcPr marL="7620" marR="7620" marT="7620" marB="0" anchor="ctr"/>
                </a:tc>
                <a:tc>
                  <a:txBody>
                    <a:bodyPr/>
                    <a:lstStyle/>
                    <a:p>
                      <a:endParaRPr lang="tr-TR" sz="1400" dirty="0" smtClean="0">
                        <a:latin typeface="+mn-lt"/>
                      </a:endParaRPr>
                    </a:p>
                    <a:p>
                      <a:r>
                        <a:rPr lang="en-US" sz="1400" dirty="0" err="1" smtClean="0">
                          <a:latin typeface="+mn-lt"/>
                        </a:rPr>
                        <a:t>Hizmetiçi</a:t>
                      </a:r>
                      <a:r>
                        <a:rPr lang="en-US" sz="1400" baseline="0" dirty="0" smtClean="0">
                          <a:latin typeface="+mn-lt"/>
                        </a:rPr>
                        <a:t> </a:t>
                      </a:r>
                      <a:r>
                        <a:rPr lang="en-US" sz="1400" baseline="0" dirty="0" err="1" smtClean="0">
                          <a:latin typeface="+mn-lt"/>
                        </a:rPr>
                        <a:t>eğitim</a:t>
                      </a:r>
                      <a:r>
                        <a:rPr lang="en-US" sz="1400" baseline="0" dirty="0" smtClean="0">
                          <a:latin typeface="+mn-lt"/>
                        </a:rPr>
                        <a:t> </a:t>
                      </a:r>
                      <a:r>
                        <a:rPr lang="en-US" sz="1400" baseline="0" dirty="0" err="1" smtClean="0">
                          <a:latin typeface="+mn-lt"/>
                        </a:rPr>
                        <a:t>olanakları</a:t>
                      </a:r>
                      <a:r>
                        <a:rPr lang="en-US" sz="1400" baseline="0" dirty="0" smtClean="0">
                          <a:latin typeface="+mn-lt"/>
                        </a:rPr>
                        <a:t>, </a:t>
                      </a:r>
                      <a:r>
                        <a:rPr lang="en-US" sz="1400" baseline="0" dirty="0" err="1" smtClean="0">
                          <a:latin typeface="+mn-lt"/>
                        </a:rPr>
                        <a:t>bilimsel</a:t>
                      </a:r>
                      <a:r>
                        <a:rPr lang="en-US" sz="1400" baseline="0" dirty="0" smtClean="0">
                          <a:latin typeface="+mn-lt"/>
                        </a:rPr>
                        <a:t> </a:t>
                      </a:r>
                      <a:r>
                        <a:rPr lang="en-US" sz="1400" baseline="0" dirty="0" err="1" smtClean="0">
                          <a:latin typeface="+mn-lt"/>
                        </a:rPr>
                        <a:t>etkinliklere</a:t>
                      </a:r>
                      <a:r>
                        <a:rPr lang="en-US" sz="1400" baseline="0" dirty="0" smtClean="0">
                          <a:latin typeface="+mn-lt"/>
                        </a:rPr>
                        <a:t> </a:t>
                      </a:r>
                      <a:r>
                        <a:rPr lang="en-US" sz="1400" baseline="0" dirty="0" err="1" smtClean="0">
                          <a:latin typeface="+mn-lt"/>
                        </a:rPr>
                        <a:t>katılabilme</a:t>
                      </a:r>
                      <a:endParaRPr lang="tr-TR" sz="1400" dirty="0">
                        <a:latin typeface="+mn-lt"/>
                      </a:endParaRPr>
                    </a:p>
                  </a:txBody>
                  <a:tcPr/>
                </a:tc>
                <a:tc>
                  <a:txBody>
                    <a:bodyPr/>
                    <a:lstStyle/>
                    <a:p>
                      <a:r>
                        <a:rPr lang="tr-TR" sz="1400" b="0" baseline="0" dirty="0" smtClean="0">
                          <a:latin typeface="+mn-lt"/>
                        </a:rPr>
                        <a:t>Eğitim programlarına katılım sağlandı. </a:t>
                      </a:r>
                      <a:r>
                        <a:rPr lang="tr-TR" sz="1400" b="1" baseline="0" dirty="0" smtClean="0">
                          <a:latin typeface="+mn-lt"/>
                        </a:rPr>
                        <a:t>(Yeşilay-Pandemi ve Sonrasında Okul Fobisi ve Davranışsal Bağımlılıklarla Mücadele Eğitim Prog., Madde Bağımlılığı ile Mücadele  Prog., Türk PDR Der. Psikolojik Danışma Ekolleri Zirvesi)</a:t>
                      </a:r>
                      <a:endParaRPr lang="tr-TR" sz="1400" b="1" dirty="0">
                        <a:latin typeface="+mn-lt"/>
                      </a:endParaRPr>
                    </a:p>
                  </a:txBody>
                  <a:tcPr/>
                </a:tc>
                <a:extLst>
                  <a:ext uri="{0D108BD9-81ED-4DB2-BD59-A6C34878D82A}">
                    <a16:rowId xmlns:a16="http://schemas.microsoft.com/office/drawing/2014/main" val="2186926886"/>
                  </a:ext>
                </a:extLst>
              </a:tr>
            </a:tbl>
          </a:graphicData>
        </a:graphic>
      </p:graphicFrame>
      <p:pic>
        <p:nvPicPr>
          <p:cNvPr id="6" name="Resim 5"/>
          <p:cNvPicPr/>
          <p:nvPr/>
        </p:nvPicPr>
        <p:blipFill>
          <a:blip r:embed="rId2"/>
          <a:stretch>
            <a:fillRect/>
          </a:stretch>
        </p:blipFill>
        <p:spPr>
          <a:xfrm>
            <a:off x="107504" y="142560"/>
            <a:ext cx="2736304" cy="576064"/>
          </a:xfrm>
          <a:prstGeom prst="rect">
            <a:avLst/>
          </a:prstGeom>
        </p:spPr>
      </p:pic>
    </p:spTree>
    <p:extLst>
      <p:ext uri="{BB962C8B-B14F-4D97-AF65-F5344CB8AC3E}">
        <p14:creationId xmlns:p14="http://schemas.microsoft.com/office/powerpoint/2010/main" val="3922908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4056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4292479592"/>
              </p:ext>
            </p:extLst>
          </p:nvPr>
        </p:nvGraphicFramePr>
        <p:xfrm>
          <a:off x="0" y="1184895"/>
          <a:ext cx="9144001" cy="4129738"/>
        </p:xfrm>
        <a:graphic>
          <a:graphicData uri="http://schemas.openxmlformats.org/drawingml/2006/table">
            <a:tbl>
              <a:tblPr firstRow="1" bandRow="1">
                <a:tableStyleId>{00A15C55-8517-42AA-B614-E9B94910E393}</a:tableStyleId>
              </a:tblPr>
              <a:tblGrid>
                <a:gridCol w="2051720">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4139953">
                  <a:extLst>
                    <a:ext uri="{9D8B030D-6E8A-4147-A177-3AD203B41FA5}">
                      <a16:colId xmlns:a16="http://schemas.microsoft.com/office/drawing/2014/main" val="20002"/>
                    </a:ext>
                  </a:extLst>
                </a:gridCol>
              </a:tblGrid>
              <a:tr h="301658">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101424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Diğer </a:t>
                      </a:r>
                      <a:r>
                        <a:rPr kumimoji="0" lang="en-US" sz="1400" b="0" i="0" u="none" strike="noStrike" kern="1200" cap="none" spc="0" normalizeH="0" baseline="0" noProof="0" dirty="0" err="1" smtClean="0">
                          <a:ln>
                            <a:noFill/>
                          </a:ln>
                          <a:solidFill>
                            <a:srgbClr val="000000"/>
                          </a:solidFill>
                          <a:effectLst/>
                          <a:uLnTx/>
                          <a:uFillTx/>
                          <a:latin typeface="+mn-lt"/>
                          <a:ea typeface="+mn-ea"/>
                          <a:cs typeface="+mn-cs"/>
                        </a:rPr>
                        <a:t>gruplar</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 (SEM, </a:t>
                      </a:r>
                      <a:r>
                        <a:rPr kumimoji="0" lang="en-US" sz="1400" b="0" i="0" u="none" strike="noStrike" kern="1200" cap="none" spc="0" normalizeH="0" baseline="0" noProof="0" dirty="0" err="1" smtClean="0">
                          <a:ln>
                            <a:noFill/>
                          </a:ln>
                          <a:solidFill>
                            <a:srgbClr val="000000"/>
                          </a:solidFill>
                          <a:effectLst/>
                          <a:uLnTx/>
                          <a:uFillTx/>
                          <a:latin typeface="+mn-lt"/>
                          <a:ea typeface="+mn-ea"/>
                          <a:cs typeface="+mn-cs"/>
                        </a:rPr>
                        <a:t>Meslek</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400" b="0" i="0" u="none" strike="noStrike" kern="1200" cap="none" spc="0" normalizeH="0" baseline="0" noProof="0" dirty="0" err="1" smtClean="0">
                          <a:ln>
                            <a:noFill/>
                          </a:ln>
                          <a:solidFill>
                            <a:srgbClr val="000000"/>
                          </a:solidFill>
                          <a:effectLst/>
                          <a:uLnTx/>
                          <a:uFillTx/>
                          <a:latin typeface="+mn-lt"/>
                          <a:ea typeface="+mn-ea"/>
                          <a:cs typeface="+mn-cs"/>
                        </a:rPr>
                        <a:t>odaları</a:t>
                      </a:r>
                      <a:r>
                        <a:rPr kumimoji="0" lang="tr-TR" sz="1400" b="0" i="0" u="none" strike="noStrike" kern="1200" cap="none" spc="0" normalizeH="0" baseline="0" noProof="0" dirty="0" smtClean="0">
                          <a:ln>
                            <a:noFill/>
                          </a:ln>
                          <a:solidFill>
                            <a:srgbClr val="000000"/>
                          </a:solidFill>
                          <a:effectLst/>
                          <a:uLnTx/>
                          <a:uFillTx/>
                          <a:latin typeface="+mn-lt"/>
                          <a:ea typeface="+mn-ea"/>
                          <a:cs typeface="+mn-cs"/>
                        </a:rPr>
                        <a:t>, kaymakamlık belediyeler vb.</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txBody>
                  <a:tcPr marL="7620" marR="7620" marT="7620" marB="0" anchor="ctr"/>
                </a:tc>
                <a:tc>
                  <a:txBody>
                    <a:bodyPr/>
                    <a:lstStyle/>
                    <a:p>
                      <a:endParaRPr lang="tr-TR" sz="1400" dirty="0" smtClean="0">
                        <a:latin typeface="+mn-lt"/>
                      </a:endParaRPr>
                    </a:p>
                    <a:p>
                      <a:r>
                        <a:rPr lang="tr-TR" sz="1400" dirty="0" smtClean="0">
                          <a:latin typeface="+mn-lt"/>
                        </a:rPr>
                        <a:t>Çalışmalarına</a:t>
                      </a:r>
                      <a:r>
                        <a:rPr lang="tr-TR" sz="1400" baseline="0" dirty="0" smtClean="0">
                          <a:latin typeface="+mn-lt"/>
                        </a:rPr>
                        <a:t> katkı sağlamak</a:t>
                      </a:r>
                      <a:endParaRPr lang="tr-TR" sz="1400" dirty="0" smtClean="0">
                        <a:latin typeface="+mn-lt"/>
                      </a:endParaRPr>
                    </a:p>
                    <a:p>
                      <a:endParaRPr lang="tr-TR" sz="1400" dirty="0">
                        <a:latin typeface="+mn-lt"/>
                      </a:endParaRPr>
                    </a:p>
                  </a:txBody>
                  <a:tcPr/>
                </a:tc>
                <a:tc>
                  <a:txBody>
                    <a:bodyPr/>
                    <a:lstStyle/>
                    <a:p>
                      <a:r>
                        <a:rPr lang="tr-TR" sz="1400" dirty="0" smtClean="0">
                          <a:latin typeface="+mn-lt"/>
                        </a:rPr>
                        <a:t>Üniversitemiz tanıtım birimi ile tanıtım faaliyetlerinde bulunuldu. (Kepez Belediyesi Üniversite Tercih Danışmanlığı) Aksu Kaymakamlığı ile Kadına Yönelik Şiddetle Mücadele ekibinde görev alındı.</a:t>
                      </a:r>
                      <a:endParaRPr lang="tr-TR" sz="1400" dirty="0">
                        <a:latin typeface="+mn-lt"/>
                      </a:endParaRPr>
                    </a:p>
                  </a:txBody>
                  <a:tcPr/>
                </a:tc>
                <a:extLst>
                  <a:ext uri="{0D108BD9-81ED-4DB2-BD59-A6C34878D82A}">
                    <a16:rowId xmlns:a16="http://schemas.microsoft.com/office/drawing/2014/main" val="3549409201"/>
                  </a:ext>
                </a:extLst>
              </a:tr>
              <a:tr h="274674">
                <a:tc>
                  <a:txBody>
                    <a:bodyPr/>
                    <a:lstStyle/>
                    <a:p>
                      <a:pPr algn="ctr" fontAlgn="ctr"/>
                      <a:r>
                        <a:rPr lang="en-US" sz="1400" b="0" i="0" u="none" strike="noStrike" dirty="0" smtClean="0">
                          <a:solidFill>
                            <a:srgbClr val="000000"/>
                          </a:solidFill>
                          <a:effectLst/>
                          <a:latin typeface="+mn-lt"/>
                        </a:rPr>
                        <a:t>Diğer</a:t>
                      </a:r>
                      <a:r>
                        <a:rPr lang="tr-TR" sz="1400" b="0" i="0" u="none" strike="noStrike" baseline="0" dirty="0" smtClean="0">
                          <a:solidFill>
                            <a:srgbClr val="000000"/>
                          </a:solidFill>
                          <a:effectLst/>
                          <a:latin typeface="+mn-lt"/>
                        </a:rPr>
                        <a:t> Üniversitelerin </a:t>
                      </a:r>
                    </a:p>
                    <a:p>
                      <a:pPr algn="ctr" fontAlgn="ctr"/>
                      <a:r>
                        <a:rPr lang="tr-TR" sz="1400" b="0" i="0" u="none" strike="noStrike" baseline="0" dirty="0" smtClean="0">
                          <a:solidFill>
                            <a:srgbClr val="000000"/>
                          </a:solidFill>
                          <a:effectLst/>
                          <a:latin typeface="+mn-lt"/>
                        </a:rPr>
                        <a:t>PDR Merkezleri</a:t>
                      </a:r>
                      <a:endParaRPr lang="en-US" sz="1400" b="0" i="0" u="none" strike="noStrike" dirty="0">
                        <a:solidFill>
                          <a:srgbClr val="000000"/>
                        </a:solidFill>
                        <a:effectLst/>
                        <a:latin typeface="+mn-lt"/>
                      </a:endParaRPr>
                    </a:p>
                  </a:txBody>
                  <a:tcPr marL="7620" marR="7620" marT="762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mn-lt"/>
                          <a:ea typeface="+mn-ea"/>
                          <a:cs typeface="+mn-cs"/>
                        </a:rPr>
                        <a:t>Çalışmalara katkı sağlamak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mn-lt"/>
                          <a:ea typeface="+mn-ea"/>
                          <a:cs typeface="+mn-cs"/>
                        </a:rPr>
                        <a:t>Akdeniz üniversitesinin PDR Bölümü ile iletişim halinde olarak PDR Merkezi bünyesinde yapılan/yapılacak uygulamalar hakkında görüşler alındı.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4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1"/>
                  </a:ext>
                </a:extLst>
              </a:tr>
              <a:tr h="638617">
                <a:tc>
                  <a:txBody>
                    <a:bodyPr/>
                    <a:lstStyle/>
                    <a:p>
                      <a:pPr algn="ctr" fontAlgn="ctr"/>
                      <a:r>
                        <a:rPr lang="en-US" sz="1400" b="0" i="0" u="none" strike="noStrike" dirty="0" smtClean="0">
                          <a:solidFill>
                            <a:srgbClr val="000000"/>
                          </a:solidFill>
                          <a:effectLst/>
                          <a:latin typeface="+mn-lt"/>
                        </a:rPr>
                        <a:t>YÖK</a:t>
                      </a:r>
                      <a:endParaRPr lang="en-US" sz="1400" b="0" i="0" u="none" strike="noStrike" dirty="0">
                        <a:solidFill>
                          <a:srgbClr val="000000"/>
                        </a:solidFill>
                        <a:effectLst/>
                        <a:latin typeface="+mn-lt"/>
                      </a:endParaRPr>
                    </a:p>
                  </a:txBody>
                  <a:tcPr marL="7620" marR="7620" marT="7620" marB="0" anchor="ctr"/>
                </a:tc>
                <a:tc>
                  <a:txBody>
                    <a:bodyPr/>
                    <a:lstStyle/>
                    <a:p>
                      <a:endParaRPr lang="tr-TR" sz="1400" dirty="0" smtClean="0">
                        <a:latin typeface="+mn-lt"/>
                      </a:endParaRPr>
                    </a:p>
                    <a:p>
                      <a:r>
                        <a:rPr lang="tr-TR" sz="1400" dirty="0" smtClean="0">
                          <a:latin typeface="+mn-lt"/>
                        </a:rPr>
                        <a:t>Raporlama</a:t>
                      </a:r>
                      <a:endParaRPr lang="tr-TR" sz="1400" dirty="0">
                        <a:latin typeface="+mn-lt"/>
                      </a:endParaRPr>
                    </a:p>
                  </a:txBody>
                  <a:tcPr/>
                </a:tc>
                <a:tc>
                  <a:txBody>
                    <a:bodyPr/>
                    <a:lstStyle/>
                    <a:p>
                      <a:r>
                        <a:rPr lang="tr-TR" sz="1400" dirty="0" smtClean="0">
                          <a:latin typeface="+mn-lt"/>
                        </a:rPr>
                        <a:t>Yıllık</a:t>
                      </a:r>
                      <a:r>
                        <a:rPr lang="tr-TR" sz="1400" baseline="0" dirty="0" smtClean="0">
                          <a:latin typeface="+mn-lt"/>
                        </a:rPr>
                        <a:t> faaliyet raporu hazırlandı.</a:t>
                      </a:r>
                      <a:endParaRPr lang="tr-TR" sz="1400" dirty="0">
                        <a:latin typeface="+mn-lt"/>
                      </a:endParaRPr>
                    </a:p>
                  </a:txBody>
                  <a:tcPr/>
                </a:tc>
                <a:extLst>
                  <a:ext uri="{0D108BD9-81ED-4DB2-BD59-A6C34878D82A}">
                    <a16:rowId xmlns:a16="http://schemas.microsoft.com/office/drawing/2014/main" val="3579194920"/>
                  </a:ext>
                </a:extLst>
              </a:tr>
              <a:tr h="648072">
                <a:tc>
                  <a:txBody>
                    <a:bodyPr/>
                    <a:lstStyle/>
                    <a:p>
                      <a:pPr algn="ctr" fontAlgn="ctr"/>
                      <a:r>
                        <a:rPr lang="tr-TR" sz="1400" b="0" i="0" u="none" strike="noStrike" dirty="0" smtClean="0">
                          <a:solidFill>
                            <a:srgbClr val="000000"/>
                          </a:solidFill>
                          <a:effectLst/>
                          <a:latin typeface="+mn-lt"/>
                        </a:rPr>
                        <a:t>YÖKAK</a:t>
                      </a:r>
                      <a:endParaRPr lang="en-US" sz="1400" b="0" i="0" u="none" strike="noStrike" dirty="0">
                        <a:solidFill>
                          <a:srgbClr val="000000"/>
                        </a:solidFill>
                        <a:effectLst/>
                        <a:latin typeface="+mn-lt"/>
                      </a:endParaRPr>
                    </a:p>
                  </a:txBody>
                  <a:tcPr marL="7620" marR="7620" marT="7620" marB="0" anchor="ctr"/>
                </a:tc>
                <a:tc>
                  <a:txBody>
                    <a:bodyPr/>
                    <a:lstStyle/>
                    <a:p>
                      <a:endParaRPr lang="tr-TR" sz="1400" dirty="0" smtClean="0">
                        <a:latin typeface="+mn-lt"/>
                      </a:endParaRPr>
                    </a:p>
                    <a:p>
                      <a:r>
                        <a:rPr lang="tr-TR" sz="1400" dirty="0" smtClean="0">
                          <a:latin typeface="+mn-lt"/>
                        </a:rPr>
                        <a:t>Raporlama</a:t>
                      </a:r>
                      <a:endParaRPr lang="tr-TR" sz="1400" dirty="0">
                        <a:latin typeface="+mn-lt"/>
                      </a:endParaRPr>
                    </a:p>
                  </a:txBody>
                  <a:tcPr/>
                </a:tc>
                <a:tc>
                  <a:txBody>
                    <a:bodyPr/>
                    <a:lstStyle/>
                    <a:p>
                      <a:r>
                        <a:rPr lang="tr-TR" sz="1300" dirty="0" smtClean="0">
                          <a:latin typeface="+mn-lt"/>
                        </a:rPr>
                        <a:t>Belirlenen</a:t>
                      </a:r>
                      <a:r>
                        <a:rPr lang="tr-TR" sz="1300" baseline="0" dirty="0" smtClean="0">
                          <a:latin typeface="+mn-lt"/>
                        </a:rPr>
                        <a:t> hedefleri izleme, kontrolünü sağlama, oluşan olumsuzluklar için aksiyon alma.</a:t>
                      </a:r>
                      <a:endParaRPr lang="tr-TR" sz="1300" dirty="0">
                        <a:latin typeface="+mn-lt"/>
                      </a:endParaRPr>
                    </a:p>
                  </a:txBody>
                  <a:tcPr/>
                </a:tc>
                <a:extLst>
                  <a:ext uri="{0D108BD9-81ED-4DB2-BD59-A6C34878D82A}">
                    <a16:rowId xmlns:a16="http://schemas.microsoft.com/office/drawing/2014/main" val="4183383001"/>
                  </a:ext>
                </a:extLst>
              </a:tr>
              <a:tr h="274674">
                <a:tc>
                  <a:txBody>
                    <a:bodyPr/>
                    <a:lstStyle/>
                    <a:p>
                      <a:pPr algn="ctr" fontAlgn="ctr"/>
                      <a:r>
                        <a:rPr lang="tr-TR" sz="1400" b="0" i="0" u="none" strike="noStrike" dirty="0" smtClean="0">
                          <a:solidFill>
                            <a:srgbClr val="000000"/>
                          </a:solidFill>
                          <a:effectLst/>
                          <a:latin typeface="+mn-lt"/>
                        </a:rPr>
                        <a:t>Bağımsız</a:t>
                      </a:r>
                      <a:r>
                        <a:rPr lang="tr-TR" sz="1400" b="0" i="0" u="none" strike="noStrike" baseline="0" dirty="0" smtClean="0">
                          <a:solidFill>
                            <a:srgbClr val="000000"/>
                          </a:solidFill>
                          <a:effectLst/>
                          <a:latin typeface="+mn-lt"/>
                        </a:rPr>
                        <a:t> Akredite              Dış Denetimci</a:t>
                      </a:r>
                      <a:endParaRPr lang="en-US" sz="1400" b="0" i="0" u="none" strike="noStrike" dirty="0">
                        <a:solidFill>
                          <a:srgbClr val="000000"/>
                        </a:solidFill>
                        <a:effectLst/>
                        <a:latin typeface="+mn-lt"/>
                      </a:endParaRPr>
                    </a:p>
                  </a:txBody>
                  <a:tcPr marL="7620" marR="7620" marT="7620" marB="0" anchor="ctr"/>
                </a:tc>
                <a:tc>
                  <a:txBody>
                    <a:bodyPr/>
                    <a:lstStyle/>
                    <a:p>
                      <a:r>
                        <a:rPr lang="tr-TR" sz="1400" dirty="0" smtClean="0">
                          <a:latin typeface="+mn-lt"/>
                        </a:rPr>
                        <a:t>Raporlama, kalite bünyesinde faaliyet gösterme</a:t>
                      </a:r>
                      <a:endParaRPr lang="tr-TR" sz="1400" dirty="0">
                        <a:latin typeface="+mn-lt"/>
                      </a:endParaRPr>
                    </a:p>
                  </a:txBody>
                  <a:tcPr/>
                </a:tc>
                <a:tc>
                  <a:txBody>
                    <a:bodyPr/>
                    <a:lstStyle/>
                    <a:p>
                      <a:r>
                        <a:rPr lang="tr-TR" sz="1400" dirty="0" smtClean="0">
                          <a:latin typeface="+mn-lt"/>
                        </a:rPr>
                        <a:t>Stratejik</a:t>
                      </a:r>
                      <a:r>
                        <a:rPr lang="tr-TR" sz="1400" baseline="0" dirty="0" smtClean="0">
                          <a:latin typeface="+mn-lt"/>
                        </a:rPr>
                        <a:t> plana göre hareket edildi. Gerçekleşen etkinliklere ait memnuniyet anketleri yapıldı.</a:t>
                      </a:r>
                      <a:endParaRPr lang="tr-TR" sz="1400" dirty="0">
                        <a:latin typeface="+mn-lt"/>
                      </a:endParaRPr>
                    </a:p>
                  </a:txBody>
                  <a:tcPr/>
                </a:tc>
                <a:extLst>
                  <a:ext uri="{0D108BD9-81ED-4DB2-BD59-A6C34878D82A}">
                    <a16:rowId xmlns:a16="http://schemas.microsoft.com/office/drawing/2014/main" val="2593261412"/>
                  </a:ext>
                </a:extLst>
              </a:tr>
            </a:tbl>
          </a:graphicData>
        </a:graphic>
      </p:graphicFrame>
      <p:pic>
        <p:nvPicPr>
          <p:cNvPr id="6" name="Resim 5"/>
          <p:cNvPicPr/>
          <p:nvPr/>
        </p:nvPicPr>
        <p:blipFill>
          <a:blip r:embed="rId2"/>
          <a:stretch>
            <a:fillRect/>
          </a:stretch>
        </p:blipFill>
        <p:spPr>
          <a:xfrm>
            <a:off x="107504" y="142560"/>
            <a:ext cx="2736304" cy="576064"/>
          </a:xfrm>
          <a:prstGeom prst="rect">
            <a:avLst/>
          </a:prstGeom>
        </p:spPr>
      </p:pic>
    </p:spTree>
    <p:extLst>
      <p:ext uri="{BB962C8B-B14F-4D97-AF65-F5344CB8AC3E}">
        <p14:creationId xmlns:p14="http://schemas.microsoft.com/office/powerpoint/2010/main" val="3270260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1680" y="-32532"/>
            <a:ext cx="662473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195299010"/>
              </p:ext>
            </p:extLst>
          </p:nvPr>
        </p:nvGraphicFramePr>
        <p:xfrm>
          <a:off x="395537" y="1028929"/>
          <a:ext cx="8398422" cy="5746864"/>
        </p:xfrm>
        <a:graphic>
          <a:graphicData uri="http://schemas.openxmlformats.org/drawingml/2006/table">
            <a:tbl>
              <a:tblPr/>
              <a:tblGrid>
                <a:gridCol w="485457">
                  <a:extLst>
                    <a:ext uri="{9D8B030D-6E8A-4147-A177-3AD203B41FA5}">
                      <a16:colId xmlns:a16="http://schemas.microsoft.com/office/drawing/2014/main" val="4030183677"/>
                    </a:ext>
                  </a:extLst>
                </a:gridCol>
                <a:gridCol w="1786486">
                  <a:extLst>
                    <a:ext uri="{9D8B030D-6E8A-4147-A177-3AD203B41FA5}">
                      <a16:colId xmlns:a16="http://schemas.microsoft.com/office/drawing/2014/main" val="1333453885"/>
                    </a:ext>
                  </a:extLst>
                </a:gridCol>
                <a:gridCol w="534003">
                  <a:extLst>
                    <a:ext uri="{9D8B030D-6E8A-4147-A177-3AD203B41FA5}">
                      <a16:colId xmlns:a16="http://schemas.microsoft.com/office/drawing/2014/main" val="904818849"/>
                    </a:ext>
                  </a:extLst>
                </a:gridCol>
                <a:gridCol w="611677">
                  <a:extLst>
                    <a:ext uri="{9D8B030D-6E8A-4147-A177-3AD203B41FA5}">
                      <a16:colId xmlns:a16="http://schemas.microsoft.com/office/drawing/2014/main" val="4040446017"/>
                    </a:ext>
                  </a:extLst>
                </a:gridCol>
                <a:gridCol w="514585">
                  <a:extLst>
                    <a:ext uri="{9D8B030D-6E8A-4147-A177-3AD203B41FA5}">
                      <a16:colId xmlns:a16="http://schemas.microsoft.com/office/drawing/2014/main" val="598123000"/>
                    </a:ext>
                  </a:extLst>
                </a:gridCol>
                <a:gridCol w="252438">
                  <a:extLst>
                    <a:ext uri="{9D8B030D-6E8A-4147-A177-3AD203B41FA5}">
                      <a16:colId xmlns:a16="http://schemas.microsoft.com/office/drawing/2014/main" val="3495613862"/>
                    </a:ext>
                  </a:extLst>
                </a:gridCol>
                <a:gridCol w="252438">
                  <a:extLst>
                    <a:ext uri="{9D8B030D-6E8A-4147-A177-3AD203B41FA5}">
                      <a16:colId xmlns:a16="http://schemas.microsoft.com/office/drawing/2014/main" val="1418535685"/>
                    </a:ext>
                  </a:extLst>
                </a:gridCol>
                <a:gridCol w="252438">
                  <a:extLst>
                    <a:ext uri="{9D8B030D-6E8A-4147-A177-3AD203B41FA5}">
                      <a16:colId xmlns:a16="http://schemas.microsoft.com/office/drawing/2014/main" val="676882633"/>
                    </a:ext>
                  </a:extLst>
                </a:gridCol>
                <a:gridCol w="252438">
                  <a:extLst>
                    <a:ext uri="{9D8B030D-6E8A-4147-A177-3AD203B41FA5}">
                      <a16:colId xmlns:a16="http://schemas.microsoft.com/office/drawing/2014/main" val="3630891949"/>
                    </a:ext>
                  </a:extLst>
                </a:gridCol>
                <a:gridCol w="252438">
                  <a:extLst>
                    <a:ext uri="{9D8B030D-6E8A-4147-A177-3AD203B41FA5}">
                      <a16:colId xmlns:a16="http://schemas.microsoft.com/office/drawing/2014/main" val="3194543512"/>
                    </a:ext>
                  </a:extLst>
                </a:gridCol>
                <a:gridCol w="339822">
                  <a:extLst>
                    <a:ext uri="{9D8B030D-6E8A-4147-A177-3AD203B41FA5}">
                      <a16:colId xmlns:a16="http://schemas.microsoft.com/office/drawing/2014/main" val="2402499915"/>
                    </a:ext>
                  </a:extLst>
                </a:gridCol>
                <a:gridCol w="252438">
                  <a:extLst>
                    <a:ext uri="{9D8B030D-6E8A-4147-A177-3AD203B41FA5}">
                      <a16:colId xmlns:a16="http://schemas.microsoft.com/office/drawing/2014/main" val="459431815"/>
                    </a:ext>
                  </a:extLst>
                </a:gridCol>
                <a:gridCol w="252438">
                  <a:extLst>
                    <a:ext uri="{9D8B030D-6E8A-4147-A177-3AD203B41FA5}">
                      <a16:colId xmlns:a16="http://schemas.microsoft.com/office/drawing/2014/main" val="665373383"/>
                    </a:ext>
                  </a:extLst>
                </a:gridCol>
                <a:gridCol w="252438">
                  <a:extLst>
                    <a:ext uri="{9D8B030D-6E8A-4147-A177-3AD203B41FA5}">
                      <a16:colId xmlns:a16="http://schemas.microsoft.com/office/drawing/2014/main" val="4151591623"/>
                    </a:ext>
                  </a:extLst>
                </a:gridCol>
                <a:gridCol w="252438">
                  <a:extLst>
                    <a:ext uri="{9D8B030D-6E8A-4147-A177-3AD203B41FA5}">
                      <a16:colId xmlns:a16="http://schemas.microsoft.com/office/drawing/2014/main" val="2203217316"/>
                    </a:ext>
                  </a:extLst>
                </a:gridCol>
                <a:gridCol w="300983">
                  <a:extLst>
                    <a:ext uri="{9D8B030D-6E8A-4147-A177-3AD203B41FA5}">
                      <a16:colId xmlns:a16="http://schemas.microsoft.com/office/drawing/2014/main" val="1980828258"/>
                    </a:ext>
                  </a:extLst>
                </a:gridCol>
                <a:gridCol w="252438">
                  <a:extLst>
                    <a:ext uri="{9D8B030D-6E8A-4147-A177-3AD203B41FA5}">
                      <a16:colId xmlns:a16="http://schemas.microsoft.com/office/drawing/2014/main" val="2787627372"/>
                    </a:ext>
                  </a:extLst>
                </a:gridCol>
                <a:gridCol w="436914">
                  <a:extLst>
                    <a:ext uri="{9D8B030D-6E8A-4147-A177-3AD203B41FA5}">
                      <a16:colId xmlns:a16="http://schemas.microsoft.com/office/drawing/2014/main" val="1570747227"/>
                    </a:ext>
                  </a:extLst>
                </a:gridCol>
                <a:gridCol w="359240">
                  <a:extLst>
                    <a:ext uri="{9D8B030D-6E8A-4147-A177-3AD203B41FA5}">
                      <a16:colId xmlns:a16="http://schemas.microsoft.com/office/drawing/2014/main" val="4139328553"/>
                    </a:ext>
                  </a:extLst>
                </a:gridCol>
                <a:gridCol w="504875">
                  <a:extLst>
                    <a:ext uri="{9D8B030D-6E8A-4147-A177-3AD203B41FA5}">
                      <a16:colId xmlns:a16="http://schemas.microsoft.com/office/drawing/2014/main" val="1519444171"/>
                    </a:ext>
                  </a:extLst>
                </a:gridCol>
              </a:tblGrid>
              <a:tr h="99415">
                <a:tc rowSpan="5" gridSpan="11">
                  <a:txBody>
                    <a:bodyPr/>
                    <a:lstStyle/>
                    <a:p>
                      <a:pPr algn="l" fontAlgn="b"/>
                      <a:r>
                        <a:rPr lang="tr-TR" sz="900" b="1" i="0" u="none" strike="noStrike" dirty="0">
                          <a:solidFill>
                            <a:srgbClr val="000000"/>
                          </a:solidFill>
                          <a:effectLst/>
                          <a:latin typeface="Tahoma" panose="020B0604030504040204" pitchFamily="34" charset="0"/>
                        </a:rPr>
                        <a:t>                                 </a:t>
                      </a:r>
                      <a:endParaRPr lang="tr-TR" sz="5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EEECE1"/>
                      </a:solidFill>
                      <a:prstDash val="solid"/>
                      <a:round/>
                      <a:headEnd type="none" w="med" len="med"/>
                      <a:tailEnd type="none" w="med" len="med"/>
                    </a:lnB>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gridSpan="5">
                  <a:txBody>
                    <a:bodyPr/>
                    <a:lstStyle/>
                    <a:p>
                      <a:pPr algn="l" fontAlgn="b"/>
                      <a:r>
                        <a:rPr lang="tr-TR" sz="600" b="1" i="0" u="none" strike="noStrike" dirty="0">
                          <a:solidFill>
                            <a:srgbClr val="000000"/>
                          </a:solidFill>
                          <a:effectLst/>
                          <a:latin typeface="Tahoma" panose="020B0604030504040204" pitchFamily="34" charset="0"/>
                        </a:rPr>
                        <a:t>Doküman 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600" b="0" i="0" u="none" strike="noStrike" dirty="0">
                          <a:solidFill>
                            <a:srgbClr val="000000"/>
                          </a:solidFill>
                          <a:effectLst/>
                          <a:latin typeface="Verdana" panose="020B0604030504040204" pitchFamily="34" charset="0"/>
                        </a:rPr>
                        <a:t>PD-SP-0001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480644"/>
                  </a:ext>
                </a:extLst>
              </a:tr>
              <a:tr h="99415">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b"/>
                      <a:r>
                        <a:rPr lang="tr-TR" sz="600" b="1" i="0" u="none" strike="noStrike" dirty="0">
                          <a:solidFill>
                            <a:srgbClr val="000000"/>
                          </a:solidFill>
                          <a:effectLst/>
                          <a:latin typeface="Tahoma" panose="020B0604030504040204" pitchFamily="34" charset="0"/>
                        </a:rPr>
                        <a:t>Yayın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600" b="0" i="0" u="none" strike="noStrike" dirty="0">
                          <a:solidFill>
                            <a:srgbClr val="000000"/>
                          </a:solidFill>
                          <a:effectLst/>
                          <a:latin typeface="Verdana" panose="020B0604030504040204" pitchFamily="34" charset="0"/>
                        </a:rPr>
                        <a:t>07.02.2020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7470696"/>
                  </a:ext>
                </a:extLst>
              </a:tr>
              <a:tr h="95022">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b"/>
                      <a:r>
                        <a:rPr lang="tr-TR" sz="600" b="1" i="0" u="none" strike="noStrike" dirty="0">
                          <a:solidFill>
                            <a:srgbClr val="000000"/>
                          </a:solidFill>
                          <a:effectLst/>
                          <a:latin typeface="Tahoma" panose="020B0604030504040204" pitchFamily="34" charset="0"/>
                        </a:rPr>
                        <a:t>Değişiklik 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600" b="0" i="0" u="none" strike="noStrike" dirty="0">
                          <a:solidFill>
                            <a:srgbClr val="000000"/>
                          </a:solidFill>
                          <a:effectLst/>
                          <a:latin typeface="Verdana" panose="020B060403050404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68650531"/>
                  </a:ext>
                </a:extLst>
              </a:tr>
              <a:tr h="99415">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b"/>
                      <a:r>
                        <a:rPr lang="tr-TR" sz="600" b="1" i="0" u="none" strike="noStrike" dirty="0">
                          <a:solidFill>
                            <a:srgbClr val="000000"/>
                          </a:solidFill>
                          <a:effectLst/>
                          <a:latin typeface="Tahoma" panose="020B0604030504040204" pitchFamily="34" charset="0"/>
                        </a:rPr>
                        <a:t>Değişiklik Tarihi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600" b="0" i="0" u="none" strike="noStrike" dirty="0">
                          <a:solidFill>
                            <a:srgbClr val="000000"/>
                          </a:solidFill>
                          <a:effectLst/>
                          <a:latin typeface="Verdana" panose="020B0604030504040204" pitchFamily="34" charset="0"/>
                        </a:rPr>
                        <a:t>21.08.2020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39335226"/>
                  </a:ext>
                </a:extLst>
              </a:tr>
              <a:tr h="99426">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ctr"/>
                      <a:r>
                        <a:rPr lang="tr-TR" sz="600" b="1" i="0" u="none" strike="noStrike" dirty="0">
                          <a:solidFill>
                            <a:srgbClr val="000000"/>
                          </a:solidFill>
                          <a:effectLst/>
                          <a:latin typeface="Tahoma" panose="020B060403050404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600" b="0" i="0" u="none" strike="noStrike" dirty="0">
                          <a:solidFill>
                            <a:srgbClr val="000000"/>
                          </a:solidFill>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373659305"/>
                  </a:ext>
                </a:extLst>
              </a:tr>
              <a:tr h="102935">
                <a:tc rowSpan="2" gridSpan="3">
                  <a:txBody>
                    <a:bodyPr/>
                    <a:lstStyle/>
                    <a:p>
                      <a:pPr algn="l" fontAlgn="ctr"/>
                      <a:r>
                        <a:rPr lang="tr-TR" sz="700" b="1" i="0" u="none" strike="noStrike" dirty="0">
                          <a:solidFill>
                            <a:srgbClr val="FFFFFF"/>
                          </a:solidFill>
                          <a:effectLst/>
                          <a:latin typeface="Tahoma" panose="020B0604030504040204" pitchFamily="34" charset="0"/>
                        </a:rPr>
                        <a:t>SÜREÇ ADI: PDR Süreci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700" b="1" i="0" u="none" strike="noStrike" dirty="0">
                          <a:solidFill>
                            <a:srgbClr val="FFFFFF"/>
                          </a:solidFill>
                          <a:effectLst/>
                          <a:latin typeface="Tahoma" panose="020B0604030504040204" pitchFamily="34" charset="0"/>
                        </a:rPr>
                        <a:t>Süreç No</a:t>
                      </a:r>
                    </a:p>
                  </a:txBody>
                  <a:tcPr marL="0" marR="0" marT="0" marB="0" anchor="b">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700" b="1" i="0" u="none" strike="noStrike">
                          <a:solidFill>
                            <a:srgbClr val="000000"/>
                          </a:solidFill>
                          <a:effectLst/>
                          <a:latin typeface="Tahoma" panose="020B0604030504040204" pitchFamily="34" charset="0"/>
                        </a:rPr>
                        <a:t>2020 GERÇEKLEŞEN GÖSTERGELERİ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600" b="1" i="0" u="none" strike="noStrike">
                          <a:solidFill>
                            <a:srgbClr val="000000"/>
                          </a:solidFill>
                          <a:effectLst/>
                          <a:latin typeface="Tahoma" panose="020B0604030504040204" pitchFamily="34" charset="0"/>
                        </a:rPr>
                        <a:t>Toplam/           Ortalama </a:t>
                      </a:r>
                      <a:br>
                        <a:rPr lang="tr-TR" sz="600" b="1" i="0" u="none" strike="noStrike">
                          <a:solidFill>
                            <a:srgbClr val="000000"/>
                          </a:solidFill>
                          <a:effectLst/>
                          <a:latin typeface="Tahoma" panose="020B0604030504040204" pitchFamily="34" charset="0"/>
                        </a:rPr>
                      </a:br>
                      <a:r>
                        <a:rPr lang="tr-TR" sz="600" b="1" i="0" u="none" strike="noStrike">
                          <a:solidFill>
                            <a:srgbClr val="000000"/>
                          </a:solidFill>
                          <a:effectLst/>
                          <a:latin typeface="Tahoma" panose="020B0604030504040204" pitchFamily="34" charset="0"/>
                        </a:rPr>
                        <a:t>(% - Adet - Gün - Kişi - TL)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7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tr-TR" sz="7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694258946"/>
                  </a:ext>
                </a:extLst>
              </a:tr>
              <a:tr h="10293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700" b="1" i="0" u="none" strike="noStrike">
                          <a:solidFill>
                            <a:srgbClr val="FFFFFF"/>
                          </a:solidFill>
                          <a:effectLst/>
                          <a:latin typeface="Tahoma" panose="020B0604030504040204" pitchFamily="34" charset="0"/>
                        </a:rPr>
                        <a:t> </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133815942"/>
                  </a:ext>
                </a:extLst>
              </a:tr>
              <a:tr h="341497">
                <a:tc>
                  <a:txBody>
                    <a:bodyPr/>
                    <a:lstStyle/>
                    <a:p>
                      <a:pPr algn="ctr" fontAlgn="ctr"/>
                      <a:r>
                        <a:rPr lang="tr-TR" sz="6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a:txBody>
                    <a:bodyPr/>
                    <a:lstStyle/>
                    <a:p>
                      <a:pPr algn="ctr" fontAlgn="ctr"/>
                      <a:r>
                        <a:rPr lang="tr-TR" sz="700" b="1" i="0" u="none" strike="noStrike" dirty="0">
                          <a:solidFill>
                            <a:srgbClr val="FFFFFF"/>
                          </a:solidFill>
                          <a:effectLst/>
                          <a:latin typeface="Tahoma" panose="020B0604030504040204" pitchFamily="34" charset="0"/>
                        </a:rPr>
                        <a:t>Performans Kriteri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dirty="0">
                          <a:solidFill>
                            <a:srgbClr val="FFFFFF"/>
                          </a:solidFill>
                          <a:effectLst/>
                          <a:latin typeface="Tahoma" panose="020B0604030504040204" pitchFamily="34" charset="0"/>
                        </a:rPr>
                        <a:t>2019 Gerçekleşen</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dirty="0">
                          <a:solidFill>
                            <a:srgbClr val="FFFFFF"/>
                          </a:solidFill>
                          <a:effectLst/>
                          <a:latin typeface="Tahoma" panose="020B0604030504040204" pitchFamily="34" charset="0"/>
                        </a:rPr>
                        <a:t>2020 Hedef</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7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tr-TR" sz="700" b="0" i="0" u="none" strike="noStrike" dirty="0">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356322311"/>
                  </a:ext>
                </a:extLst>
              </a:tr>
              <a:tr h="235280">
                <a:tc>
                  <a:txBody>
                    <a:bodyPr/>
                    <a:lstStyle/>
                    <a:p>
                      <a:pPr algn="ctr" fontAlgn="b"/>
                      <a:r>
                        <a:rPr lang="tr-TR" sz="800" b="0" i="0" u="none" strike="noStrike" dirty="0">
                          <a:solidFill>
                            <a:srgbClr val="00000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000000"/>
                          </a:solidFill>
                          <a:effectLst/>
                          <a:latin typeface="+mn-lt"/>
                        </a:rPr>
                        <a:t>Bireyle psikolojik danışma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&gt;=%76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B05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48446058"/>
                  </a:ext>
                </a:extLst>
              </a:tr>
              <a:tr h="235280">
                <a:tc>
                  <a:txBody>
                    <a:bodyPr/>
                    <a:lstStyle/>
                    <a:p>
                      <a:pPr algn="ctr" fontAlgn="b"/>
                      <a:r>
                        <a:rPr lang="tr-TR" sz="800" b="0" i="0" u="none" strike="noStrike">
                          <a:solidFill>
                            <a:srgbClr val="00000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000000"/>
                          </a:solidFill>
                          <a:effectLst/>
                          <a:latin typeface="+mn-lt"/>
                        </a:rPr>
                        <a:t>Grupla psikolojik danışma memnuniyet oranı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&gt;=%76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09723142"/>
                  </a:ext>
                </a:extLst>
              </a:tr>
              <a:tr h="235280">
                <a:tc>
                  <a:txBody>
                    <a:bodyPr/>
                    <a:lstStyle/>
                    <a:p>
                      <a:pPr algn="ctr" fontAlgn="b"/>
                      <a:r>
                        <a:rPr lang="tr-TR" sz="800" b="0" i="0" u="none" strike="noStrike">
                          <a:solidFill>
                            <a:srgbClr val="00000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dirty="0">
                          <a:solidFill>
                            <a:srgbClr val="000000"/>
                          </a:solidFill>
                          <a:effectLst/>
                          <a:latin typeface="+mn-lt"/>
                        </a:rPr>
                        <a:t>Grupla psikolojik danışma ara değerlendirme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&gt;=%76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41916787"/>
                  </a:ext>
                </a:extLst>
              </a:tr>
              <a:tr h="235280">
                <a:tc>
                  <a:txBody>
                    <a:bodyPr/>
                    <a:lstStyle/>
                    <a:p>
                      <a:pPr algn="ctr" fontAlgn="b"/>
                      <a:r>
                        <a:rPr lang="tr-TR" sz="800" b="0" i="0" u="none" strike="noStrike">
                          <a:solidFill>
                            <a:srgbClr val="00000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000000"/>
                          </a:solidFill>
                          <a:effectLst/>
                          <a:latin typeface="+mn-lt"/>
                        </a:rPr>
                        <a:t>Önleyici ruh sağlığı çalışmaları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7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&gt;=%76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17389782"/>
                  </a:ext>
                </a:extLst>
              </a:tr>
              <a:tr h="205870">
                <a:tc>
                  <a:txBody>
                    <a:bodyPr/>
                    <a:lstStyle/>
                    <a:p>
                      <a:pPr algn="ctr" fontAlgn="b"/>
                      <a:r>
                        <a:rPr lang="tr-TR" sz="800" b="0" i="0" u="none" strike="noStrike">
                          <a:solidFill>
                            <a:srgbClr val="00000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000000"/>
                          </a:solidFill>
                          <a:effectLst/>
                          <a:latin typeface="+mn-lt"/>
                        </a:rPr>
                        <a:t>Major Hata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effectLst/>
                          <a:latin typeface="+mn-lt"/>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 (adet)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07046969"/>
                  </a:ext>
                </a:extLst>
              </a:tr>
              <a:tr h="205870">
                <a:tc>
                  <a:txBody>
                    <a:bodyPr/>
                    <a:lstStyle/>
                    <a:p>
                      <a:pPr algn="ctr" fontAlgn="b"/>
                      <a:r>
                        <a:rPr lang="tr-TR" sz="800" b="0" i="0" u="none" strike="noStrike">
                          <a:solidFill>
                            <a:srgbClr val="000000"/>
                          </a:solidFill>
                          <a:effectLst/>
                          <a:latin typeface="+mn-lt"/>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Düzeltici Faaliyet Kapanma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effectLst/>
                          <a:latin typeface="+mn-lt"/>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 (adet)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B05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43436368"/>
                  </a:ext>
                </a:extLst>
              </a:tr>
              <a:tr h="127204">
                <a:tc>
                  <a:txBody>
                    <a:bodyPr/>
                    <a:lstStyle/>
                    <a:p>
                      <a:pPr algn="ctr" fontAlgn="b"/>
                      <a:r>
                        <a:rPr lang="tr-TR" sz="800" b="0" i="0" u="none" strike="noStrike">
                          <a:solidFill>
                            <a:srgbClr val="000000"/>
                          </a:solidFill>
                          <a:effectLst/>
                          <a:latin typeface="+mn-lt"/>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Risk Azaltma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mn-lt"/>
                        </a:rPr>
                        <a:t>4,34%</a:t>
                      </a:r>
                      <a:endParaRPr lang="tr-TR" sz="8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mn-lt"/>
                        </a:rPr>
                        <a:t>4,34%</a:t>
                      </a:r>
                      <a:endParaRPr lang="tr-TR" sz="8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smtClean="0">
                          <a:solidFill>
                            <a:srgbClr val="000000"/>
                          </a:solidFill>
                          <a:effectLst/>
                          <a:latin typeface="+mn-lt"/>
                        </a:rPr>
                        <a:t>8,69%</a:t>
                      </a:r>
                      <a:endParaRPr lang="tr-TR" sz="8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6324837"/>
                  </a:ext>
                </a:extLst>
              </a:tr>
              <a:tr h="194119">
                <a:tc>
                  <a:txBody>
                    <a:bodyPr/>
                    <a:lstStyle/>
                    <a:p>
                      <a:pPr algn="ctr" fontAlgn="b"/>
                      <a:r>
                        <a:rPr lang="tr-TR" sz="800" b="0" i="0" u="none" strike="noStrike">
                          <a:solidFill>
                            <a:srgbClr val="000000"/>
                          </a:solidFill>
                          <a:effectLst/>
                          <a:latin typeface="+mn-lt"/>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Kalite Hedefleri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877910437"/>
                  </a:ext>
                </a:extLst>
              </a:tr>
              <a:tr h="127204">
                <a:tc>
                  <a:txBody>
                    <a:bodyPr/>
                    <a:lstStyle/>
                    <a:p>
                      <a:pPr algn="ctr" fontAlgn="b"/>
                      <a:r>
                        <a:rPr lang="tr-TR" sz="800" b="0" i="0" u="none" strike="noStrike">
                          <a:solidFill>
                            <a:srgbClr val="000000"/>
                          </a:solidFill>
                          <a:effectLst/>
                          <a:latin typeface="+mn-lt"/>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KYS İç Denetim Puanı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01695575"/>
                  </a:ext>
                </a:extLst>
              </a:tr>
              <a:tr h="127204">
                <a:tc>
                  <a:txBody>
                    <a:bodyPr/>
                    <a:lstStyle/>
                    <a:p>
                      <a:pPr algn="ctr" fontAlgn="b"/>
                      <a:r>
                        <a:rPr lang="tr-TR" sz="800" b="0" i="0" u="none" strike="noStrike">
                          <a:solidFill>
                            <a:srgbClr val="000000"/>
                          </a:solidFill>
                          <a:effectLst/>
                          <a:latin typeface="+mn-lt"/>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 (adet)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90756762"/>
                  </a:ext>
                </a:extLst>
              </a:tr>
              <a:tr h="184650">
                <a:tc>
                  <a:txBody>
                    <a:bodyPr/>
                    <a:lstStyle/>
                    <a:p>
                      <a:pPr algn="ctr" fontAlgn="b"/>
                      <a:r>
                        <a:rPr lang="tr-TR" sz="800" b="0" i="0" u="none" strike="noStrike">
                          <a:solidFill>
                            <a:srgbClr val="000000"/>
                          </a:solidFill>
                          <a:effectLst/>
                          <a:latin typeface="+mn-lt"/>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0594261"/>
                  </a:ext>
                </a:extLst>
              </a:tr>
              <a:tr h="127204">
                <a:tc>
                  <a:txBody>
                    <a:bodyPr/>
                    <a:lstStyle/>
                    <a:p>
                      <a:pPr algn="ctr" fontAlgn="b"/>
                      <a:r>
                        <a:rPr lang="tr-TR" sz="800" b="0" i="0" u="none" strike="noStrike">
                          <a:solidFill>
                            <a:srgbClr val="000000"/>
                          </a:solidFill>
                          <a:effectLst/>
                          <a:latin typeface="+mn-lt"/>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Tekrarlayan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36190798"/>
                  </a:ext>
                </a:extLst>
              </a:tr>
              <a:tr h="181810">
                <a:tc>
                  <a:txBody>
                    <a:bodyPr/>
                    <a:lstStyle/>
                    <a:p>
                      <a:pPr algn="ctr" fontAlgn="b"/>
                      <a:r>
                        <a:rPr lang="tr-TR" sz="800" b="0" i="0" u="none" strike="noStrike">
                          <a:solidFill>
                            <a:srgbClr val="000000"/>
                          </a:solidFill>
                          <a:effectLst/>
                          <a:latin typeface="+mn-lt"/>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dirty="0">
                          <a:solidFill>
                            <a:srgbClr val="000000"/>
                          </a:solidFill>
                          <a:effectLst/>
                          <a:latin typeface="+mn-lt"/>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mn-lt"/>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&lt;=3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0947366"/>
                  </a:ext>
                </a:extLst>
              </a:tr>
              <a:tr h="181810">
                <a:tc>
                  <a:txBody>
                    <a:bodyPr/>
                    <a:lstStyle/>
                    <a:p>
                      <a:pPr algn="ctr" fontAlgn="b"/>
                      <a:r>
                        <a:rPr lang="tr-TR" sz="800" b="0" i="0" u="none" strike="noStrike">
                          <a:solidFill>
                            <a:srgbClr val="000000"/>
                          </a:solidFill>
                          <a:effectLst/>
                          <a:latin typeface="+mn-lt"/>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mn-lt"/>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6560811"/>
                  </a:ext>
                </a:extLst>
              </a:tr>
              <a:tr h="127204">
                <a:tc>
                  <a:txBody>
                    <a:bodyPr/>
                    <a:lstStyle/>
                    <a:p>
                      <a:pPr algn="ctr" fontAlgn="b"/>
                      <a:r>
                        <a:rPr lang="tr-TR" sz="800" b="0" i="0" u="none" strike="noStrike">
                          <a:solidFill>
                            <a:srgbClr val="000000"/>
                          </a:solidFill>
                          <a:effectLst/>
                          <a:latin typeface="+mn-lt"/>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mn-lt"/>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6976842"/>
                  </a:ext>
                </a:extLst>
              </a:tr>
              <a:tr h="127204">
                <a:tc>
                  <a:txBody>
                    <a:bodyPr/>
                    <a:lstStyle/>
                    <a:p>
                      <a:pPr algn="ctr" fontAlgn="b"/>
                      <a:r>
                        <a:rPr lang="tr-TR" sz="800" b="0" i="0" u="none" strike="noStrike">
                          <a:solidFill>
                            <a:srgbClr val="000000"/>
                          </a:solidFill>
                          <a:effectLst/>
                          <a:latin typeface="+mn-lt"/>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mn-lt"/>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 (adet)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70695976"/>
                  </a:ext>
                </a:extLst>
              </a:tr>
              <a:tr h="127204">
                <a:tc>
                  <a:txBody>
                    <a:bodyPr/>
                    <a:lstStyle/>
                    <a:p>
                      <a:pPr algn="ctr" fontAlgn="b"/>
                      <a:r>
                        <a:rPr lang="tr-TR" sz="800" b="0" i="0" u="none" strike="noStrike">
                          <a:solidFill>
                            <a:srgbClr val="000000"/>
                          </a:solidFill>
                          <a:effectLst/>
                          <a:latin typeface="+mn-lt"/>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İş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mn-lt"/>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 (adet)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98656947"/>
                  </a:ext>
                </a:extLst>
              </a:tr>
              <a:tr h="127204">
                <a:tc>
                  <a:txBody>
                    <a:bodyPr/>
                    <a:lstStyle/>
                    <a:p>
                      <a:pPr algn="ctr" fontAlgn="b"/>
                      <a:r>
                        <a:rPr lang="tr-TR" sz="800" b="0" i="0" u="none" strike="noStrike">
                          <a:solidFill>
                            <a:srgbClr val="000000"/>
                          </a:solidFill>
                          <a:effectLst/>
                          <a:latin typeface="+mn-lt"/>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0 (adet)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8528699"/>
                  </a:ext>
                </a:extLst>
              </a:tr>
              <a:tr h="127204">
                <a:tc>
                  <a:txBody>
                    <a:bodyPr/>
                    <a:lstStyle/>
                    <a:p>
                      <a:pPr algn="ctr" fontAlgn="b"/>
                      <a:r>
                        <a:rPr lang="tr-TR" sz="800" b="0" i="0" u="none" strike="noStrike">
                          <a:solidFill>
                            <a:srgbClr val="000000"/>
                          </a:solidFill>
                          <a:effectLst/>
                          <a:latin typeface="+mn-lt"/>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Öneri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000000"/>
                          </a:solidFill>
                          <a:effectLst/>
                          <a:latin typeface="+mn-l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mn-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4503533"/>
                  </a:ext>
                </a:extLst>
              </a:tr>
              <a:tr h="170446">
                <a:tc>
                  <a:txBody>
                    <a:bodyPr/>
                    <a:lstStyle/>
                    <a:p>
                      <a:pPr algn="ctr" fontAlgn="b"/>
                      <a:r>
                        <a:rPr lang="tr-TR" sz="800" b="0" i="0" u="none" strike="noStrike">
                          <a:solidFill>
                            <a:srgbClr val="000000"/>
                          </a:solidFill>
                          <a:effectLst/>
                          <a:latin typeface="+mn-lt"/>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800" b="0" i="0" u="none" strike="noStrike">
                          <a:solidFill>
                            <a:srgbClr val="000000"/>
                          </a:solidFill>
                          <a:effectLst/>
                          <a:latin typeface="+mn-lt"/>
                        </a:rPr>
                        <a:t>Önerilerin Hayata Geçirilme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a:solidFill>
                            <a:srgbClr val="000000"/>
                          </a:solidFill>
                          <a:effectLst/>
                          <a:latin typeface="+mn-lt"/>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7952584"/>
                  </a:ext>
                </a:extLst>
              </a:tr>
              <a:tr h="184650">
                <a:tc>
                  <a:txBody>
                    <a:bodyPr/>
                    <a:lstStyle/>
                    <a:p>
                      <a:pPr algn="ctr" fontAlgn="b"/>
                      <a:r>
                        <a:rPr lang="tr-TR" sz="800" b="0" i="0" u="none" strike="noStrike">
                          <a:solidFill>
                            <a:srgbClr val="000000"/>
                          </a:solidFill>
                          <a:effectLst/>
                          <a:latin typeface="+mn-lt"/>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800" b="0" i="0" u="none" strike="noStrike">
                          <a:solidFill>
                            <a:srgbClr val="000000"/>
                          </a:solidFill>
                          <a:effectLst/>
                          <a:latin typeface="+mn-lt"/>
                        </a:rPr>
                        <a:t>Personel Performans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0" i="0" u="none" strike="noStrike" dirty="0">
                          <a:solidFill>
                            <a:srgbClr val="000000"/>
                          </a:solidFill>
                          <a:effectLst/>
                          <a:latin typeface="+mn-lt"/>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2202102"/>
                  </a:ext>
                </a:extLst>
              </a:tr>
              <a:tr h="102935">
                <a:tc gridSpan="10">
                  <a:txBody>
                    <a:bodyPr/>
                    <a:lstStyle/>
                    <a:p>
                      <a:pPr algn="ctr" fontAlgn="b"/>
                      <a:r>
                        <a:rPr lang="tr-TR" sz="700" b="1" i="0" u="none" strike="noStrike" dirty="0">
                          <a:solidFill>
                            <a:srgbClr val="FFFFFF"/>
                          </a:solidFill>
                          <a:effectLst/>
                          <a:latin typeface="Tahoma" panose="020B0604030504040204" pitchFamily="34" charset="0"/>
                        </a:rPr>
                        <a:t>2020  GENEL 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0">
                  <a:txBody>
                    <a:bodyPr/>
                    <a:lstStyle/>
                    <a:p>
                      <a:pPr algn="ctr" fontAlgn="b"/>
                      <a:r>
                        <a:rPr lang="tr-TR" sz="500" b="1" i="0" u="none" strike="noStrike">
                          <a:solidFill>
                            <a:srgbClr val="FFFFFF"/>
                          </a:solidFill>
                          <a:effectLst/>
                          <a:latin typeface="Tahoma" panose="020B0604030504040204" pitchFamily="34" charset="0"/>
                        </a:rPr>
                        <a:t>SEMBOLLERİN ANLAMLARI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23873611"/>
                  </a:ext>
                </a:extLst>
              </a:tr>
              <a:tr h="181810">
                <a:tc>
                  <a:txBody>
                    <a:bodyPr/>
                    <a:lstStyle/>
                    <a:p>
                      <a:pPr algn="l" fontAlgn="b"/>
                      <a:r>
                        <a:rPr lang="tr-TR" sz="500" b="1" i="0" u="none" strike="noStrike" dirty="0">
                          <a:solidFill>
                            <a:srgbClr val="000000"/>
                          </a:solidFill>
                          <a:effectLst/>
                          <a:latin typeface="Tahoma" panose="020B0604030504040204" pitchFamily="34" charset="0"/>
                        </a:rPr>
                        <a:t>TOPLAM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solidFill>
                            <a:srgbClr val="000000"/>
                          </a:solidFill>
                          <a:effectLst/>
                          <a:latin typeface="Tahoma" panose="020B0604030504040204" pitchFamily="34" charset="0"/>
                        </a:rPr>
                        <a:t>14</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b"/>
                      <a:r>
                        <a:rPr lang="tr-TR" sz="400" b="1" i="0" u="none" strike="noStrike">
                          <a:solidFill>
                            <a:srgbClr val="000000"/>
                          </a:solidFill>
                          <a:effectLst/>
                          <a:latin typeface="Tahoma" panose="020B0604030504040204" pitchFamily="34" charset="0"/>
                        </a:rPr>
                        <a:t> </a:t>
                      </a:r>
                      <a:endParaRPr lang="tr-TR" sz="5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400" b="1" i="0" u="none" strike="noStrike">
                          <a:solidFill>
                            <a:srgbClr val="000000"/>
                          </a:solidFill>
                          <a:effectLst/>
                          <a:latin typeface="Tahoma" panose="020B0604030504040204" pitchFamily="34" charset="0"/>
                        </a:rPr>
                        <a:t> </a:t>
                      </a:r>
                      <a:endParaRPr lang="tr-TR" sz="5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01325484"/>
                  </a:ext>
                </a:extLst>
              </a:tr>
              <a:tr h="94693">
                <a:tc gridSpan="2">
                  <a:txBody>
                    <a:bodyPr/>
                    <a:lstStyle/>
                    <a:p>
                      <a:pPr algn="l" fontAlgn="b"/>
                      <a:r>
                        <a:rPr lang="tr-TR" sz="500" b="1" i="0" u="none" strike="noStrike" dirty="0">
                          <a:solidFill>
                            <a:srgbClr val="000000"/>
                          </a:solidFill>
                          <a:effectLst/>
                          <a:latin typeface="Tahoma" panose="020B0604030504040204" pitchFamily="34" charset="0"/>
                        </a:rPr>
                        <a:t>TUTAN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12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ctr"/>
                      <a:endParaRPr lang="tr-TR" sz="6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6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tr-TR" sz="6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ctr" fontAlgn="b"/>
                      <a:r>
                        <a:rPr lang="tr-TR" sz="600" b="1" i="0" u="none" strike="noStrike">
                          <a:solidFill>
                            <a:srgbClr val="000000"/>
                          </a:solidFill>
                          <a:effectLst/>
                          <a:latin typeface="Tahoma" panose="020B0604030504040204" pitchFamily="34" charset="0"/>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extLst>
                  <a:ext uri="{0D108BD9-81ED-4DB2-BD59-A6C34878D82A}">
                    <a16:rowId xmlns:a16="http://schemas.microsoft.com/office/drawing/2014/main" val="586206087"/>
                  </a:ext>
                </a:extLst>
              </a:tr>
              <a:tr h="94693">
                <a:tc gridSpan="2">
                  <a:txBody>
                    <a:bodyPr/>
                    <a:lstStyle/>
                    <a:p>
                      <a:pPr algn="l" fontAlgn="b"/>
                      <a:r>
                        <a:rPr lang="tr-TR" sz="500" b="1" i="0" u="none" strike="noStrike">
                          <a:solidFill>
                            <a:srgbClr val="000000"/>
                          </a:solidFill>
                          <a:effectLst/>
                          <a:latin typeface="Tahoma" panose="020B0604030504040204" pitchFamily="34" charset="0"/>
                        </a:rPr>
                        <a:t>TUTMAYAN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tr-TR" sz="600" b="1" i="0" u="none" strike="noStrike">
                          <a:solidFill>
                            <a:srgbClr val="000000"/>
                          </a:solidFill>
                          <a:effectLst/>
                          <a:latin typeface="Tahoma" panose="020B0604030504040204" pitchFamily="34" charset="0"/>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21660311"/>
                  </a:ext>
                </a:extLst>
              </a:tr>
              <a:tr h="94693">
                <a:tc gridSpan="2">
                  <a:txBody>
                    <a:bodyPr/>
                    <a:lstStyle/>
                    <a:p>
                      <a:pPr algn="l" fontAlgn="b"/>
                      <a:r>
                        <a:rPr lang="tr-TR" sz="500" b="1" i="0" u="none" strike="noStrike" dirty="0">
                          <a:solidFill>
                            <a:srgbClr val="000000"/>
                          </a:solidFill>
                          <a:effectLst/>
                          <a:latin typeface="Tahoma" panose="020B0604030504040204" pitchFamily="34" charset="0"/>
                        </a:rPr>
                        <a:t>ORTALAMA PERFORMANS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effectLst/>
                          <a:latin typeface="Tahoma" panose="020B0604030504040204" pitchFamily="34" charset="0"/>
                        </a:rPr>
                        <a:t>85,71%</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0" i="0" u="none" strike="noStrike">
                          <a:solidFill>
                            <a:srgbClr val="000000"/>
                          </a:solidFill>
                          <a:effectLst/>
                          <a:latin typeface="Tahoma" panose="020B0604030504040204" pitchFamily="34" charset="0"/>
                        </a:rPr>
                        <a:t> </a:t>
                      </a:r>
                      <a:endParaRPr lang="tr-TR" sz="5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effectLst/>
                          <a:latin typeface="Tahoma" panose="020B0604030504040204" pitchFamily="34" charset="0"/>
                        </a:rPr>
                        <a:t> </a:t>
                      </a:r>
                      <a:endParaRPr lang="tr-TR"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05888263"/>
                  </a:ext>
                </a:extLst>
              </a:tr>
              <a:tr h="94693">
                <a:tc gridSpan="2">
                  <a:txBody>
                    <a:bodyPr/>
                    <a:lstStyle/>
                    <a:p>
                      <a:pPr algn="l" fontAlgn="b"/>
                      <a:r>
                        <a:rPr lang="tr-TR" sz="500" b="1" i="0" u="none" strike="noStrike" dirty="0">
                          <a:solidFill>
                            <a:srgbClr val="000000"/>
                          </a:solidFill>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dirty="0">
                          <a:solidFill>
                            <a:srgbClr val="000000"/>
                          </a:solidFill>
                          <a:effectLst/>
                          <a:latin typeface="Tahoma" panose="020B0604030504040204" pitchFamily="34" charset="0"/>
                        </a:rPr>
                        <a:t>Başarılı</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tr-TR" sz="6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a:noFill/>
                    </a:lnT>
                    <a:lnB>
                      <a:noFill/>
                    </a:lnB>
                    <a:solidFill>
                      <a:srgbClr val="FFFFFF"/>
                    </a:solidFill>
                  </a:tcPr>
                </a:tc>
                <a:tc gridSpan="2">
                  <a:txBody>
                    <a:bodyPr/>
                    <a:lstStyle/>
                    <a:p>
                      <a:pPr algn="ctr" fontAlgn="b"/>
                      <a:r>
                        <a:rPr lang="tr-TR" sz="600" b="1" i="0" u="none" strike="noStrike" dirty="0">
                          <a:solidFill>
                            <a:srgbClr val="000000"/>
                          </a:solidFill>
                          <a:effectLst/>
                          <a:latin typeface="Tahoma" panose="020B0604030504040204" pitchFamily="34" charset="0"/>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extLst>
                  <a:ext uri="{0D108BD9-81ED-4DB2-BD59-A6C34878D82A}">
                    <a16:rowId xmlns:a16="http://schemas.microsoft.com/office/drawing/2014/main" val="3371615073"/>
                  </a:ext>
                </a:extLst>
              </a:tr>
              <a:tr h="213143">
                <a:tc gridSpan="2">
                  <a:txBody>
                    <a:bodyPr/>
                    <a:lstStyle/>
                    <a:p>
                      <a:pPr algn="l" fontAlgn="b"/>
                      <a:r>
                        <a:rPr lang="tr-TR" sz="500" b="1" i="0" u="none" strike="noStrike" dirty="0">
                          <a:solidFill>
                            <a:srgbClr val="000000"/>
                          </a:solidFill>
                          <a:effectLst/>
                          <a:latin typeface="Tahoma" panose="020B0604030504040204" pitchFamily="34" charset="0"/>
                        </a:rPr>
                        <a:t>SEMBOL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endParaRPr lang="tr-TR" sz="5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1"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3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4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600" b="1" i="0" u="none" strike="noStrike">
                          <a:solidFill>
                            <a:srgbClr val="000000"/>
                          </a:solidFill>
                          <a:effectLst/>
                          <a:latin typeface="Tahoma" panose="020B0604030504040204" pitchFamily="34" charset="0"/>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6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dirty="0" smtClean="0">
                          <a:solidFill>
                            <a:srgbClr val="000000"/>
                          </a:solidFill>
                          <a:effectLst/>
                          <a:latin typeface="Tahoma" panose="020B0604030504040204" pitchFamily="34" charset="0"/>
                        </a:rPr>
                        <a:t>59</a:t>
                      </a:r>
                      <a:endParaRPr lang="tr-TR" sz="600" b="1" i="0" u="none" strike="noStrike" dirty="0">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34409053"/>
                  </a:ext>
                </a:extLst>
              </a:tr>
              <a:tr h="174508">
                <a:tc gridSpan="5">
                  <a:txBody>
                    <a:bodyPr/>
                    <a:lstStyle/>
                    <a:p>
                      <a:pPr algn="l" fontAlgn="b"/>
                      <a:r>
                        <a:rPr lang="tr-TR" sz="700" b="0" i="0" u="none" strike="noStrike" dirty="0">
                          <a:solidFill>
                            <a:srgbClr val="000000"/>
                          </a:solidFill>
                          <a:effectLst/>
                          <a:latin typeface="Tahoma" panose="020B0604030504040204" pitchFamily="34" charset="0"/>
                        </a:rPr>
                        <a:t>Form No:KY-FR-0044 Yayın Tarihi:07.02.2020 Değ.No:1 Değ. Tarihi:21.08.2020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6164148"/>
                  </a:ext>
                </a:extLst>
              </a:tr>
            </a:tbl>
          </a:graphicData>
        </a:graphic>
      </p:graphicFrame>
      <p:pic>
        <p:nvPicPr>
          <p:cNvPr id="7" name="Resim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7976" y="10031596"/>
            <a:ext cx="587337" cy="609417"/>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99540" y="10532857"/>
            <a:ext cx="779435" cy="695531"/>
          </a:xfrm>
          <a:prstGeom prst="rect">
            <a:avLst/>
          </a:prstGeom>
          <a:noFill/>
          <a:extLst>
            <a:ext uri="{909E8E84-426E-40DD-AFC4-6F175D3DCCD1}">
              <a14:hiddenFill xmlns:a14="http://schemas.microsoft.com/office/drawing/2010/main">
                <a:solidFill>
                  <a:srgbClr val="FFFFFF"/>
                </a:solidFill>
              </a14:hiddenFill>
            </a:ext>
          </a:extLst>
        </p:spPr>
      </p:pic>
      <p:pic>
        <p:nvPicPr>
          <p:cNvPr id="9" name="Resim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12449" y="10018694"/>
            <a:ext cx="728651" cy="627081"/>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58966" y="10556944"/>
            <a:ext cx="755147" cy="688906"/>
          </a:xfrm>
          <a:prstGeom prst="rect">
            <a:avLst/>
          </a:prstGeom>
          <a:noFill/>
          <a:extLst>
            <a:ext uri="{909E8E84-426E-40DD-AFC4-6F175D3DCCD1}">
              <a14:hiddenFill xmlns:a14="http://schemas.microsoft.com/office/drawing/2010/main">
                <a:solidFill>
                  <a:srgbClr val="FFFFFF"/>
                </a:solidFill>
              </a14:hiddenFill>
            </a:ext>
          </a:extLst>
        </p:spPr>
      </p:pic>
      <p:pic>
        <p:nvPicPr>
          <p:cNvPr id="12" name="Resim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7976" y="10026011"/>
            <a:ext cx="587337" cy="629289"/>
          </a:xfrm>
          <a:prstGeom prst="rect">
            <a:avLst/>
          </a:prstGeom>
          <a:noFill/>
          <a:extLst>
            <a:ext uri="{909E8E84-426E-40DD-AFC4-6F175D3DCCD1}">
              <a14:hiddenFill xmlns:a14="http://schemas.microsoft.com/office/drawing/2010/main">
                <a:solidFill>
                  <a:srgbClr val="FFFFFF"/>
                </a:solidFill>
              </a14:hiddenFill>
            </a:ext>
          </a:extLst>
        </p:spPr>
      </p:pic>
      <p:pic>
        <p:nvPicPr>
          <p:cNvPr id="13" name="Resim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93956" y="10527272"/>
            <a:ext cx="799308" cy="715403"/>
          </a:xfrm>
          <a:prstGeom prst="rect">
            <a:avLst/>
          </a:prstGeom>
          <a:noFill/>
          <a:extLst>
            <a:ext uri="{909E8E84-426E-40DD-AFC4-6F175D3DCCD1}">
              <a14:hiddenFill xmlns:a14="http://schemas.microsoft.com/office/drawing/2010/main">
                <a:solidFill>
                  <a:srgbClr val="FFFFFF"/>
                </a:solidFill>
              </a14:hiddenFill>
            </a:ext>
          </a:extLst>
        </p:spPr>
      </p:pic>
      <p:pic>
        <p:nvPicPr>
          <p:cNvPr id="14" name="Resim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06244" y="10012489"/>
            <a:ext cx="750731" cy="649162"/>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52761" y="10550740"/>
            <a:ext cx="777227" cy="710986"/>
          </a:xfrm>
          <a:prstGeom prst="rect">
            <a:avLst/>
          </a:prstGeom>
          <a:noFill/>
          <a:extLst>
            <a:ext uri="{909E8E84-426E-40DD-AFC4-6F175D3DCCD1}">
              <a14:hiddenFill xmlns:a14="http://schemas.microsoft.com/office/drawing/2010/main">
                <a:solidFill>
                  <a:srgbClr val="FFFFFF"/>
                </a:solidFill>
              </a14:hiddenFill>
            </a:ext>
          </a:extLst>
        </p:spPr>
      </p:pic>
      <p:pic>
        <p:nvPicPr>
          <p:cNvPr id="17" name="Resim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63167" y="11026076"/>
            <a:ext cx="483558" cy="426149"/>
          </a:xfrm>
          <a:prstGeom prst="rect">
            <a:avLst/>
          </a:prstGeom>
          <a:noFill/>
          <a:extLst>
            <a:ext uri="{909E8E84-426E-40DD-AFC4-6F175D3DCCD1}">
              <a14:hiddenFill xmlns:a14="http://schemas.microsoft.com/office/drawing/2010/main">
                <a:solidFill>
                  <a:srgbClr val="FFFFFF"/>
                </a:solidFill>
              </a14:hiddenFill>
            </a:ext>
          </a:extLst>
        </p:spPr>
      </p:pic>
      <p:pic>
        <p:nvPicPr>
          <p:cNvPr id="18" name="Resim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35796" y="6525344"/>
            <a:ext cx="216024" cy="189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7</a:t>
            </a:fld>
            <a:endParaRPr lang="tr-TR"/>
          </a:p>
        </p:txBody>
      </p:sp>
      <p:sp>
        <p:nvSpPr>
          <p:cNvPr id="6" name="Metin kutusu 4"/>
          <p:cNvSpPr txBox="1"/>
          <p:nvPr/>
        </p:nvSpPr>
        <p:spPr>
          <a:xfrm>
            <a:off x="2123449" y="203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pic>
        <p:nvPicPr>
          <p:cNvPr id="7" name="Resim 5"/>
          <p:cNvPicPr/>
          <p:nvPr/>
        </p:nvPicPr>
        <p:blipFill>
          <a:blip r:embed="rId2"/>
          <a:stretch>
            <a:fillRect/>
          </a:stretch>
        </p:blipFill>
        <p:spPr>
          <a:xfrm>
            <a:off x="0" y="44624"/>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771841502"/>
              </p:ext>
            </p:extLst>
          </p:nvPr>
        </p:nvGraphicFramePr>
        <p:xfrm>
          <a:off x="-27" y="908720"/>
          <a:ext cx="9233270" cy="5949291"/>
        </p:xfrm>
        <a:graphic>
          <a:graphicData uri="http://schemas.openxmlformats.org/drawingml/2006/table">
            <a:tbl>
              <a:tblPr/>
              <a:tblGrid>
                <a:gridCol w="2286681">
                  <a:extLst>
                    <a:ext uri="{9D8B030D-6E8A-4147-A177-3AD203B41FA5}">
                      <a16:colId xmlns:a16="http://schemas.microsoft.com/office/drawing/2014/main" val="4200656387"/>
                    </a:ext>
                  </a:extLst>
                </a:gridCol>
                <a:gridCol w="1058199">
                  <a:extLst>
                    <a:ext uri="{9D8B030D-6E8A-4147-A177-3AD203B41FA5}">
                      <a16:colId xmlns:a16="http://schemas.microsoft.com/office/drawing/2014/main" val="243484408"/>
                    </a:ext>
                  </a:extLst>
                </a:gridCol>
                <a:gridCol w="620324">
                  <a:extLst>
                    <a:ext uri="{9D8B030D-6E8A-4147-A177-3AD203B41FA5}">
                      <a16:colId xmlns:a16="http://schemas.microsoft.com/office/drawing/2014/main" val="2809466746"/>
                    </a:ext>
                  </a:extLst>
                </a:gridCol>
                <a:gridCol w="814935">
                  <a:extLst>
                    <a:ext uri="{9D8B030D-6E8A-4147-A177-3AD203B41FA5}">
                      <a16:colId xmlns:a16="http://schemas.microsoft.com/office/drawing/2014/main" val="845655871"/>
                    </a:ext>
                  </a:extLst>
                </a:gridCol>
                <a:gridCol w="244504">
                  <a:extLst>
                    <a:ext uri="{9D8B030D-6E8A-4147-A177-3AD203B41FA5}">
                      <a16:colId xmlns:a16="http://schemas.microsoft.com/office/drawing/2014/main" val="1427360570"/>
                    </a:ext>
                  </a:extLst>
                </a:gridCol>
                <a:gridCol w="84166">
                  <a:extLst>
                    <a:ext uri="{9D8B030D-6E8A-4147-A177-3AD203B41FA5}">
                      <a16:colId xmlns:a16="http://schemas.microsoft.com/office/drawing/2014/main" val="726535033"/>
                    </a:ext>
                  </a:extLst>
                </a:gridCol>
                <a:gridCol w="84166">
                  <a:extLst>
                    <a:ext uri="{9D8B030D-6E8A-4147-A177-3AD203B41FA5}">
                      <a16:colId xmlns:a16="http://schemas.microsoft.com/office/drawing/2014/main" val="1689476577"/>
                    </a:ext>
                  </a:extLst>
                </a:gridCol>
                <a:gridCol w="79060">
                  <a:extLst>
                    <a:ext uri="{9D8B030D-6E8A-4147-A177-3AD203B41FA5}">
                      <a16:colId xmlns:a16="http://schemas.microsoft.com/office/drawing/2014/main" val="2152332555"/>
                    </a:ext>
                  </a:extLst>
                </a:gridCol>
                <a:gridCol w="79060">
                  <a:extLst>
                    <a:ext uri="{9D8B030D-6E8A-4147-A177-3AD203B41FA5}">
                      <a16:colId xmlns:a16="http://schemas.microsoft.com/office/drawing/2014/main" val="2128037422"/>
                    </a:ext>
                  </a:extLst>
                </a:gridCol>
                <a:gridCol w="79060">
                  <a:extLst>
                    <a:ext uri="{9D8B030D-6E8A-4147-A177-3AD203B41FA5}">
                      <a16:colId xmlns:a16="http://schemas.microsoft.com/office/drawing/2014/main" val="1700477344"/>
                    </a:ext>
                  </a:extLst>
                </a:gridCol>
                <a:gridCol w="79060">
                  <a:extLst>
                    <a:ext uri="{9D8B030D-6E8A-4147-A177-3AD203B41FA5}">
                      <a16:colId xmlns:a16="http://schemas.microsoft.com/office/drawing/2014/main" val="1369935453"/>
                    </a:ext>
                  </a:extLst>
                </a:gridCol>
                <a:gridCol w="79060">
                  <a:extLst>
                    <a:ext uri="{9D8B030D-6E8A-4147-A177-3AD203B41FA5}">
                      <a16:colId xmlns:a16="http://schemas.microsoft.com/office/drawing/2014/main" val="1524752581"/>
                    </a:ext>
                  </a:extLst>
                </a:gridCol>
                <a:gridCol w="79060">
                  <a:extLst>
                    <a:ext uri="{9D8B030D-6E8A-4147-A177-3AD203B41FA5}">
                      <a16:colId xmlns:a16="http://schemas.microsoft.com/office/drawing/2014/main" val="2551436235"/>
                    </a:ext>
                  </a:extLst>
                </a:gridCol>
                <a:gridCol w="84971">
                  <a:extLst>
                    <a:ext uri="{9D8B030D-6E8A-4147-A177-3AD203B41FA5}">
                      <a16:colId xmlns:a16="http://schemas.microsoft.com/office/drawing/2014/main" val="1383720750"/>
                    </a:ext>
                  </a:extLst>
                </a:gridCol>
                <a:gridCol w="79060">
                  <a:extLst>
                    <a:ext uri="{9D8B030D-6E8A-4147-A177-3AD203B41FA5}">
                      <a16:colId xmlns:a16="http://schemas.microsoft.com/office/drawing/2014/main" val="4250258792"/>
                    </a:ext>
                  </a:extLst>
                </a:gridCol>
                <a:gridCol w="79060">
                  <a:extLst>
                    <a:ext uri="{9D8B030D-6E8A-4147-A177-3AD203B41FA5}">
                      <a16:colId xmlns:a16="http://schemas.microsoft.com/office/drawing/2014/main" val="1766970838"/>
                    </a:ext>
                  </a:extLst>
                </a:gridCol>
                <a:gridCol w="79060">
                  <a:extLst>
                    <a:ext uri="{9D8B030D-6E8A-4147-A177-3AD203B41FA5}">
                      <a16:colId xmlns:a16="http://schemas.microsoft.com/office/drawing/2014/main" val="3698288079"/>
                    </a:ext>
                  </a:extLst>
                </a:gridCol>
                <a:gridCol w="79060">
                  <a:extLst>
                    <a:ext uri="{9D8B030D-6E8A-4147-A177-3AD203B41FA5}">
                      <a16:colId xmlns:a16="http://schemas.microsoft.com/office/drawing/2014/main" val="945726722"/>
                    </a:ext>
                  </a:extLst>
                </a:gridCol>
                <a:gridCol w="79060">
                  <a:extLst>
                    <a:ext uri="{9D8B030D-6E8A-4147-A177-3AD203B41FA5}">
                      <a16:colId xmlns:a16="http://schemas.microsoft.com/office/drawing/2014/main" val="693610157"/>
                    </a:ext>
                  </a:extLst>
                </a:gridCol>
                <a:gridCol w="79060">
                  <a:extLst>
                    <a:ext uri="{9D8B030D-6E8A-4147-A177-3AD203B41FA5}">
                      <a16:colId xmlns:a16="http://schemas.microsoft.com/office/drawing/2014/main" val="522484689"/>
                    </a:ext>
                  </a:extLst>
                </a:gridCol>
                <a:gridCol w="79060">
                  <a:extLst>
                    <a:ext uri="{9D8B030D-6E8A-4147-A177-3AD203B41FA5}">
                      <a16:colId xmlns:a16="http://schemas.microsoft.com/office/drawing/2014/main" val="3510222510"/>
                    </a:ext>
                  </a:extLst>
                </a:gridCol>
                <a:gridCol w="79060">
                  <a:extLst>
                    <a:ext uri="{9D8B030D-6E8A-4147-A177-3AD203B41FA5}">
                      <a16:colId xmlns:a16="http://schemas.microsoft.com/office/drawing/2014/main" val="2059903703"/>
                    </a:ext>
                  </a:extLst>
                </a:gridCol>
                <a:gridCol w="79060">
                  <a:extLst>
                    <a:ext uri="{9D8B030D-6E8A-4147-A177-3AD203B41FA5}">
                      <a16:colId xmlns:a16="http://schemas.microsoft.com/office/drawing/2014/main" val="3032693453"/>
                    </a:ext>
                  </a:extLst>
                </a:gridCol>
                <a:gridCol w="79060">
                  <a:extLst>
                    <a:ext uri="{9D8B030D-6E8A-4147-A177-3AD203B41FA5}">
                      <a16:colId xmlns:a16="http://schemas.microsoft.com/office/drawing/2014/main" val="1296623588"/>
                    </a:ext>
                  </a:extLst>
                </a:gridCol>
                <a:gridCol w="79060">
                  <a:extLst>
                    <a:ext uri="{9D8B030D-6E8A-4147-A177-3AD203B41FA5}">
                      <a16:colId xmlns:a16="http://schemas.microsoft.com/office/drawing/2014/main" val="635238745"/>
                    </a:ext>
                  </a:extLst>
                </a:gridCol>
                <a:gridCol w="79060">
                  <a:extLst>
                    <a:ext uri="{9D8B030D-6E8A-4147-A177-3AD203B41FA5}">
                      <a16:colId xmlns:a16="http://schemas.microsoft.com/office/drawing/2014/main" val="1027187344"/>
                    </a:ext>
                  </a:extLst>
                </a:gridCol>
                <a:gridCol w="79060">
                  <a:extLst>
                    <a:ext uri="{9D8B030D-6E8A-4147-A177-3AD203B41FA5}">
                      <a16:colId xmlns:a16="http://schemas.microsoft.com/office/drawing/2014/main" val="2232501887"/>
                    </a:ext>
                  </a:extLst>
                </a:gridCol>
                <a:gridCol w="79060">
                  <a:extLst>
                    <a:ext uri="{9D8B030D-6E8A-4147-A177-3AD203B41FA5}">
                      <a16:colId xmlns:a16="http://schemas.microsoft.com/office/drawing/2014/main" val="283406337"/>
                    </a:ext>
                  </a:extLst>
                </a:gridCol>
                <a:gridCol w="79060">
                  <a:extLst>
                    <a:ext uri="{9D8B030D-6E8A-4147-A177-3AD203B41FA5}">
                      <a16:colId xmlns:a16="http://schemas.microsoft.com/office/drawing/2014/main" val="760645458"/>
                    </a:ext>
                  </a:extLst>
                </a:gridCol>
                <a:gridCol w="79060">
                  <a:extLst>
                    <a:ext uri="{9D8B030D-6E8A-4147-A177-3AD203B41FA5}">
                      <a16:colId xmlns:a16="http://schemas.microsoft.com/office/drawing/2014/main" val="186403948"/>
                    </a:ext>
                  </a:extLst>
                </a:gridCol>
                <a:gridCol w="79060">
                  <a:extLst>
                    <a:ext uri="{9D8B030D-6E8A-4147-A177-3AD203B41FA5}">
                      <a16:colId xmlns:a16="http://schemas.microsoft.com/office/drawing/2014/main" val="2886167937"/>
                    </a:ext>
                  </a:extLst>
                </a:gridCol>
                <a:gridCol w="79060">
                  <a:extLst>
                    <a:ext uri="{9D8B030D-6E8A-4147-A177-3AD203B41FA5}">
                      <a16:colId xmlns:a16="http://schemas.microsoft.com/office/drawing/2014/main" val="1552396680"/>
                    </a:ext>
                  </a:extLst>
                </a:gridCol>
                <a:gridCol w="79060">
                  <a:extLst>
                    <a:ext uri="{9D8B030D-6E8A-4147-A177-3AD203B41FA5}">
                      <a16:colId xmlns:a16="http://schemas.microsoft.com/office/drawing/2014/main" val="1127903092"/>
                    </a:ext>
                  </a:extLst>
                </a:gridCol>
                <a:gridCol w="79060">
                  <a:extLst>
                    <a:ext uri="{9D8B030D-6E8A-4147-A177-3AD203B41FA5}">
                      <a16:colId xmlns:a16="http://schemas.microsoft.com/office/drawing/2014/main" val="85433503"/>
                    </a:ext>
                  </a:extLst>
                </a:gridCol>
                <a:gridCol w="79060">
                  <a:extLst>
                    <a:ext uri="{9D8B030D-6E8A-4147-A177-3AD203B41FA5}">
                      <a16:colId xmlns:a16="http://schemas.microsoft.com/office/drawing/2014/main" val="2798472097"/>
                    </a:ext>
                  </a:extLst>
                </a:gridCol>
                <a:gridCol w="79060">
                  <a:extLst>
                    <a:ext uri="{9D8B030D-6E8A-4147-A177-3AD203B41FA5}">
                      <a16:colId xmlns:a16="http://schemas.microsoft.com/office/drawing/2014/main" val="2552021569"/>
                    </a:ext>
                  </a:extLst>
                </a:gridCol>
                <a:gridCol w="79060">
                  <a:extLst>
                    <a:ext uri="{9D8B030D-6E8A-4147-A177-3AD203B41FA5}">
                      <a16:colId xmlns:a16="http://schemas.microsoft.com/office/drawing/2014/main" val="2804802230"/>
                    </a:ext>
                  </a:extLst>
                </a:gridCol>
                <a:gridCol w="79060">
                  <a:extLst>
                    <a:ext uri="{9D8B030D-6E8A-4147-A177-3AD203B41FA5}">
                      <a16:colId xmlns:a16="http://schemas.microsoft.com/office/drawing/2014/main" val="4052269765"/>
                    </a:ext>
                  </a:extLst>
                </a:gridCol>
                <a:gridCol w="79060">
                  <a:extLst>
                    <a:ext uri="{9D8B030D-6E8A-4147-A177-3AD203B41FA5}">
                      <a16:colId xmlns:a16="http://schemas.microsoft.com/office/drawing/2014/main" val="964954070"/>
                    </a:ext>
                  </a:extLst>
                </a:gridCol>
                <a:gridCol w="79060">
                  <a:extLst>
                    <a:ext uri="{9D8B030D-6E8A-4147-A177-3AD203B41FA5}">
                      <a16:colId xmlns:a16="http://schemas.microsoft.com/office/drawing/2014/main" val="3295825532"/>
                    </a:ext>
                  </a:extLst>
                </a:gridCol>
                <a:gridCol w="79060">
                  <a:extLst>
                    <a:ext uri="{9D8B030D-6E8A-4147-A177-3AD203B41FA5}">
                      <a16:colId xmlns:a16="http://schemas.microsoft.com/office/drawing/2014/main" val="4275421553"/>
                    </a:ext>
                  </a:extLst>
                </a:gridCol>
                <a:gridCol w="79060">
                  <a:extLst>
                    <a:ext uri="{9D8B030D-6E8A-4147-A177-3AD203B41FA5}">
                      <a16:colId xmlns:a16="http://schemas.microsoft.com/office/drawing/2014/main" val="3476596410"/>
                    </a:ext>
                  </a:extLst>
                </a:gridCol>
                <a:gridCol w="79060">
                  <a:extLst>
                    <a:ext uri="{9D8B030D-6E8A-4147-A177-3AD203B41FA5}">
                      <a16:colId xmlns:a16="http://schemas.microsoft.com/office/drawing/2014/main" val="1960269452"/>
                    </a:ext>
                  </a:extLst>
                </a:gridCol>
                <a:gridCol w="79060">
                  <a:extLst>
                    <a:ext uri="{9D8B030D-6E8A-4147-A177-3AD203B41FA5}">
                      <a16:colId xmlns:a16="http://schemas.microsoft.com/office/drawing/2014/main" val="413126021"/>
                    </a:ext>
                  </a:extLst>
                </a:gridCol>
                <a:gridCol w="79060">
                  <a:extLst>
                    <a:ext uri="{9D8B030D-6E8A-4147-A177-3AD203B41FA5}">
                      <a16:colId xmlns:a16="http://schemas.microsoft.com/office/drawing/2014/main" val="4191157552"/>
                    </a:ext>
                  </a:extLst>
                </a:gridCol>
                <a:gridCol w="79060">
                  <a:extLst>
                    <a:ext uri="{9D8B030D-6E8A-4147-A177-3AD203B41FA5}">
                      <a16:colId xmlns:a16="http://schemas.microsoft.com/office/drawing/2014/main" val="13103886"/>
                    </a:ext>
                  </a:extLst>
                </a:gridCol>
                <a:gridCol w="79060">
                  <a:extLst>
                    <a:ext uri="{9D8B030D-6E8A-4147-A177-3AD203B41FA5}">
                      <a16:colId xmlns:a16="http://schemas.microsoft.com/office/drawing/2014/main" val="2239031579"/>
                    </a:ext>
                  </a:extLst>
                </a:gridCol>
                <a:gridCol w="99406">
                  <a:extLst>
                    <a:ext uri="{9D8B030D-6E8A-4147-A177-3AD203B41FA5}">
                      <a16:colId xmlns:a16="http://schemas.microsoft.com/office/drawing/2014/main" val="2333196786"/>
                    </a:ext>
                  </a:extLst>
                </a:gridCol>
                <a:gridCol w="99406">
                  <a:extLst>
                    <a:ext uri="{9D8B030D-6E8A-4147-A177-3AD203B41FA5}">
                      <a16:colId xmlns:a16="http://schemas.microsoft.com/office/drawing/2014/main" val="4040507663"/>
                    </a:ext>
                  </a:extLst>
                </a:gridCol>
                <a:gridCol w="99406">
                  <a:extLst>
                    <a:ext uri="{9D8B030D-6E8A-4147-A177-3AD203B41FA5}">
                      <a16:colId xmlns:a16="http://schemas.microsoft.com/office/drawing/2014/main" val="1634419296"/>
                    </a:ext>
                  </a:extLst>
                </a:gridCol>
                <a:gridCol w="99406">
                  <a:extLst>
                    <a:ext uri="{9D8B030D-6E8A-4147-A177-3AD203B41FA5}">
                      <a16:colId xmlns:a16="http://schemas.microsoft.com/office/drawing/2014/main" val="598747990"/>
                    </a:ext>
                  </a:extLst>
                </a:gridCol>
                <a:gridCol w="79060">
                  <a:extLst>
                    <a:ext uri="{9D8B030D-6E8A-4147-A177-3AD203B41FA5}">
                      <a16:colId xmlns:a16="http://schemas.microsoft.com/office/drawing/2014/main" val="1011508158"/>
                    </a:ext>
                  </a:extLst>
                </a:gridCol>
                <a:gridCol w="79060">
                  <a:extLst>
                    <a:ext uri="{9D8B030D-6E8A-4147-A177-3AD203B41FA5}">
                      <a16:colId xmlns:a16="http://schemas.microsoft.com/office/drawing/2014/main" val="716894513"/>
                    </a:ext>
                  </a:extLst>
                </a:gridCol>
                <a:gridCol w="79060">
                  <a:extLst>
                    <a:ext uri="{9D8B030D-6E8A-4147-A177-3AD203B41FA5}">
                      <a16:colId xmlns:a16="http://schemas.microsoft.com/office/drawing/2014/main" val="160581423"/>
                    </a:ext>
                  </a:extLst>
                </a:gridCol>
                <a:gridCol w="79060">
                  <a:extLst>
                    <a:ext uri="{9D8B030D-6E8A-4147-A177-3AD203B41FA5}">
                      <a16:colId xmlns:a16="http://schemas.microsoft.com/office/drawing/2014/main" val="3952796660"/>
                    </a:ext>
                  </a:extLst>
                </a:gridCol>
                <a:gridCol w="79060">
                  <a:extLst>
                    <a:ext uri="{9D8B030D-6E8A-4147-A177-3AD203B41FA5}">
                      <a16:colId xmlns:a16="http://schemas.microsoft.com/office/drawing/2014/main" val="3768711628"/>
                    </a:ext>
                  </a:extLst>
                </a:gridCol>
                <a:gridCol w="79060">
                  <a:extLst>
                    <a:ext uri="{9D8B030D-6E8A-4147-A177-3AD203B41FA5}">
                      <a16:colId xmlns:a16="http://schemas.microsoft.com/office/drawing/2014/main" val="3661249749"/>
                    </a:ext>
                  </a:extLst>
                </a:gridCol>
              </a:tblGrid>
              <a:tr h="194695">
                <a:tc>
                  <a:txBody>
                    <a:bodyPr/>
                    <a:lstStyle/>
                    <a:p>
                      <a:pPr algn="ctr" fontAlgn="b"/>
                      <a:r>
                        <a:rPr lang="tr-TR" sz="900" b="0" i="0" u="none" strike="noStrike" dirty="0">
                          <a:solidFill>
                            <a:srgbClr val="FFFFFF"/>
                          </a:solidFill>
                          <a:effectLst/>
                          <a:latin typeface="Calibri" panose="020F0502020204030204" pitchFamily="34" charset="0"/>
                        </a:rPr>
                        <a:t>   FAALİYETİN ADI</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tr-TR" sz="700" b="0" i="0" u="none" strike="noStrike" dirty="0">
                          <a:solidFill>
                            <a:srgbClr val="FFFFFF"/>
                          </a:solidFill>
                          <a:effectLst/>
                          <a:latin typeface="Calibri" panose="020F0502020204030204" pitchFamily="34" charset="0"/>
                        </a:rPr>
                        <a:t>Sorumlu</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700" b="0" i="0" u="none" strike="noStrike">
                          <a:solidFill>
                            <a:srgbClr val="FFFFFF"/>
                          </a:solidFill>
                          <a:effectLst/>
                          <a:latin typeface="Calibri" panose="020F0502020204030204" pitchFamily="34" charset="0"/>
                        </a:rPr>
                        <a:t>Kaynak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700" b="0" i="0" u="none" strike="noStrike" dirty="0">
                          <a:solidFill>
                            <a:srgbClr val="FFFFFF"/>
                          </a:solidFill>
                          <a:effectLst/>
                          <a:latin typeface="Calibri" panose="020F0502020204030204" pitchFamily="34" charset="0"/>
                        </a:rPr>
                        <a:t>Takip Göstergesi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600" b="0" i="0" u="none" strike="noStrike" dirty="0">
                          <a:solidFill>
                            <a:srgbClr val="000000"/>
                          </a:solidFill>
                          <a:effectLst/>
                          <a:latin typeface="Calibri" panose="020F0502020204030204" pitchFamily="34" charset="0"/>
                        </a:rPr>
                        <a:t>Termin</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tr-TR" sz="600" b="0" i="0" u="none" strike="noStrike" dirty="0">
                          <a:solidFill>
                            <a:srgbClr val="000000"/>
                          </a:solidFill>
                          <a:effectLst/>
                          <a:latin typeface="Calibri" panose="020F0502020204030204" pitchFamily="34" charset="0"/>
                        </a:rPr>
                        <a:t>OCAK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dirty="0">
                          <a:solidFill>
                            <a:srgbClr val="000000"/>
                          </a:solidFill>
                          <a:effectLst/>
                          <a:latin typeface="Calibri" panose="020F0502020204030204" pitchFamily="34" charset="0"/>
                        </a:rPr>
                        <a:t>ŞUBAT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a:solidFill>
                            <a:srgbClr val="000000"/>
                          </a:solidFill>
                          <a:effectLst/>
                          <a:latin typeface="Calibri" panose="020F0502020204030204" pitchFamily="34" charset="0"/>
                        </a:rPr>
                        <a:t>MART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dirty="0">
                          <a:solidFill>
                            <a:srgbClr val="000000"/>
                          </a:solidFill>
                          <a:effectLst/>
                          <a:latin typeface="Calibri" panose="020F0502020204030204" pitchFamily="34" charset="0"/>
                        </a:rPr>
                        <a:t>NİSAN</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600" b="0" i="0" u="none" strike="noStrike" dirty="0">
                          <a:solidFill>
                            <a:srgbClr val="000000"/>
                          </a:solidFill>
                          <a:effectLst/>
                          <a:latin typeface="Calibri" panose="020F0502020204030204" pitchFamily="34" charset="0"/>
                        </a:rPr>
                        <a:t>MAYIS</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dirty="0">
                          <a:solidFill>
                            <a:srgbClr val="000000"/>
                          </a:solidFill>
                          <a:effectLst/>
                          <a:latin typeface="Calibri" panose="020F0502020204030204" pitchFamily="34" charset="0"/>
                        </a:rPr>
                        <a:t>HAZİRAN</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a:solidFill>
                            <a:srgbClr val="000000"/>
                          </a:solidFill>
                          <a:effectLst/>
                          <a:latin typeface="Calibri" panose="020F0502020204030204" pitchFamily="34" charset="0"/>
                        </a:rPr>
                        <a:t>TEMMUZ</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600" b="0" i="0" u="none" strike="noStrike" dirty="0">
                          <a:solidFill>
                            <a:srgbClr val="000000"/>
                          </a:solidFill>
                          <a:effectLst/>
                          <a:latin typeface="Calibri" panose="020F0502020204030204" pitchFamily="34" charset="0"/>
                        </a:rPr>
                        <a:t>AĞUSTOS</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dirty="0">
                          <a:solidFill>
                            <a:srgbClr val="000000"/>
                          </a:solidFill>
                          <a:effectLst/>
                          <a:latin typeface="Calibri" panose="020F0502020204030204" pitchFamily="34" charset="0"/>
                        </a:rPr>
                        <a:t>EYLÜL</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a:solidFill>
                            <a:srgbClr val="000000"/>
                          </a:solidFill>
                          <a:effectLst/>
                          <a:latin typeface="Calibri" panose="020F0502020204030204" pitchFamily="34" charset="0"/>
                        </a:rPr>
                        <a:t>EKİM</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0" i="0" u="none" strike="noStrike">
                          <a:solidFill>
                            <a:srgbClr val="000000"/>
                          </a:solidFill>
                          <a:effectLst/>
                          <a:latin typeface="Calibri" panose="020F0502020204030204" pitchFamily="34" charset="0"/>
                        </a:rPr>
                        <a:t>KASIM</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600" b="0" i="0" u="none" strike="noStrike" dirty="0">
                          <a:solidFill>
                            <a:srgbClr val="000000"/>
                          </a:solidFill>
                          <a:effectLst/>
                          <a:latin typeface="Calibri" panose="020F0502020204030204" pitchFamily="34" charset="0"/>
                        </a:rPr>
                        <a:t>ARALIK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02632214"/>
                  </a:ext>
                </a:extLst>
              </a:tr>
              <a:tr h="166318">
                <a:tc>
                  <a:txBody>
                    <a:bodyPr/>
                    <a:lstStyle/>
                    <a:p>
                      <a:pPr algn="ctr" fontAlgn="ctr"/>
                      <a:r>
                        <a:rPr lang="tr-TR" sz="800" b="0" i="0" u="none" strike="noStrike">
                          <a:solidFill>
                            <a:srgbClr val="FFFFFF"/>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0" i="0" u="none" strike="noStrike">
                          <a:solidFill>
                            <a:srgbClr val="000000"/>
                          </a:solidFill>
                          <a:effectLst/>
                          <a:latin typeface="Calibri" panose="020F0502020204030204" pitchFamily="34" charset="0"/>
                        </a:rPr>
                        <a:t>1</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500" b="0" i="0" u="none" strike="noStrike">
                          <a:solidFill>
                            <a:srgbClr val="000000"/>
                          </a:solidFill>
                          <a:effectLst/>
                          <a:latin typeface="Calibri" panose="020F0502020204030204" pitchFamily="34" charset="0"/>
                        </a:rPr>
                        <a:t>2</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3</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5</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6</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7</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8</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9</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10</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11</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12</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13</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14</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15</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16</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17</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18</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19</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20</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21</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22</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23</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24</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25</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26</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27</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28</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29</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30</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31</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32</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33</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34</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35</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36</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37</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38</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39</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40</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41</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42</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43</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44</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45</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46</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47</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48</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a:solidFill>
                            <a:srgbClr val="000000"/>
                          </a:solidFill>
                          <a:effectLst/>
                          <a:latin typeface="Calibri" panose="020F0502020204030204" pitchFamily="34" charset="0"/>
                        </a:rPr>
                        <a:t>49</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50</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51</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600" b="0" i="0" u="none" strike="noStrike" dirty="0">
                          <a:solidFill>
                            <a:srgbClr val="000000"/>
                          </a:solidFill>
                          <a:effectLst/>
                          <a:latin typeface="Calibri" panose="020F0502020204030204" pitchFamily="34" charset="0"/>
                        </a:rPr>
                        <a:t>52</a:t>
                      </a:r>
                    </a:p>
                  </a:txBody>
                  <a:tcPr marL="3983" marR="3983" marT="3983"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2978536229"/>
                  </a:ext>
                </a:extLst>
              </a:tr>
              <a:tr h="136813">
                <a:tc rowSpan="2">
                  <a:txBody>
                    <a:bodyPr/>
                    <a:lstStyle/>
                    <a:p>
                      <a:pPr algn="l" fontAlgn="ctr"/>
                      <a:r>
                        <a:rPr lang="tr-TR" sz="700" b="1" i="0" u="none" strike="noStrike" dirty="0">
                          <a:solidFill>
                            <a:srgbClr val="000000"/>
                          </a:solidFill>
                          <a:effectLst/>
                          <a:latin typeface="Calibri" panose="020F0502020204030204" pitchFamily="34" charset="0"/>
                        </a:rPr>
                        <a:t>1.Major Hata Sayısı-5.KYS İç Denetim Puanı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67433925"/>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569231913"/>
                  </a:ext>
                </a:extLst>
              </a:tr>
              <a:tr h="134182">
                <a:tc rowSpan="2">
                  <a:txBody>
                    <a:bodyPr/>
                    <a:lstStyle/>
                    <a:p>
                      <a:pPr algn="l" fontAlgn="ctr"/>
                      <a:r>
                        <a:rPr lang="tr-TR" sz="700" b="0" i="0" u="none" strike="noStrike" dirty="0">
                          <a:solidFill>
                            <a:srgbClr val="000000"/>
                          </a:solidFill>
                          <a:effectLst/>
                          <a:latin typeface="Calibri" panose="020F0502020204030204" pitchFamily="34" charset="0"/>
                        </a:rPr>
                        <a:t>1.1.-5.1.İç denetimler öncesi yapılan işlerin denetim check listeleri ile kıyaslanması ve kıyaslama sonucu var olan uygunsuzlukların giderilmesi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K Dosyası Birim Güncellemeleri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64815371"/>
                  </a:ext>
                </a:extLst>
              </a:tr>
              <a:tr h="24994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79293814"/>
                  </a:ext>
                </a:extLst>
              </a:tr>
              <a:tr h="134182">
                <a:tc rowSpan="2">
                  <a:txBody>
                    <a:bodyPr/>
                    <a:lstStyle/>
                    <a:p>
                      <a:pPr algn="l" fontAlgn="ctr"/>
                      <a:r>
                        <a:rPr lang="tr-TR" sz="700" b="0" i="0" u="none" strike="noStrike" dirty="0">
                          <a:solidFill>
                            <a:srgbClr val="000000"/>
                          </a:solidFill>
                          <a:effectLst/>
                          <a:latin typeface="Calibri" panose="020F0502020204030204" pitchFamily="34" charset="0"/>
                        </a:rPr>
                        <a:t>1.2.-5.2.KYS gerekliliği olan işlerin düzenli takibi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K Dosyası Birim Güncellemeleri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526782876"/>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15362996"/>
                  </a:ext>
                </a:extLst>
              </a:tr>
              <a:tr h="136813">
                <a:tc rowSpan="2">
                  <a:txBody>
                    <a:bodyPr/>
                    <a:lstStyle/>
                    <a:p>
                      <a:pPr algn="l" fontAlgn="ctr"/>
                      <a:r>
                        <a:rPr lang="tr-TR" sz="700" b="0" i="0" u="none" strike="noStrike" dirty="0">
                          <a:solidFill>
                            <a:srgbClr val="000000"/>
                          </a:solidFill>
                          <a:effectLst/>
                          <a:latin typeface="Calibri" panose="020F0502020204030204" pitchFamily="34" charset="0"/>
                        </a:rPr>
                        <a:t>5.4.İç denetim sonucu çıkan uygunsuzlukların giderilmesi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Düzeltici Faaliyet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5315425"/>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57201567"/>
                  </a:ext>
                </a:extLst>
              </a:tr>
              <a:tr h="134182">
                <a:tc rowSpan="2">
                  <a:txBody>
                    <a:bodyPr/>
                    <a:lstStyle/>
                    <a:p>
                      <a:pPr algn="l" fontAlgn="ctr"/>
                      <a:r>
                        <a:rPr lang="tr-TR" sz="700" b="1" i="0" u="none" strike="noStrike" dirty="0">
                          <a:solidFill>
                            <a:srgbClr val="000000"/>
                          </a:solidFill>
                          <a:effectLst/>
                          <a:latin typeface="Calibri" panose="020F0502020204030204" pitchFamily="34" charset="0"/>
                        </a:rPr>
                        <a:t>2.Düzeltici Faaliyet Kapanma Hızı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75791913"/>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17878476"/>
                  </a:ext>
                </a:extLst>
              </a:tr>
              <a:tr h="134182">
                <a:tc rowSpan="2">
                  <a:txBody>
                    <a:bodyPr/>
                    <a:lstStyle/>
                    <a:p>
                      <a:pPr algn="l" fontAlgn="ctr"/>
                      <a:r>
                        <a:rPr lang="nl-NL" sz="700" b="0" i="0" u="none" strike="noStrike">
                          <a:solidFill>
                            <a:srgbClr val="000000"/>
                          </a:solidFill>
                          <a:effectLst/>
                          <a:latin typeface="Calibri" panose="020F0502020204030204" pitchFamily="34" charset="0"/>
                        </a:rPr>
                        <a:t>2.1.Açılan düzeltici faaliyetlerin kök nedenlerin tespiti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Düzeltici Faaliyet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26043971"/>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33305942"/>
                  </a:ext>
                </a:extLst>
              </a:tr>
              <a:tr h="134182">
                <a:tc rowSpan="2">
                  <a:txBody>
                    <a:bodyPr/>
                    <a:lstStyle/>
                    <a:p>
                      <a:pPr algn="l" fontAlgn="ctr"/>
                      <a:r>
                        <a:rPr lang="tr-TR" sz="700" b="0" i="0" u="none" strike="noStrike">
                          <a:solidFill>
                            <a:srgbClr val="000000"/>
                          </a:solidFill>
                          <a:effectLst/>
                          <a:latin typeface="Calibri" panose="020F0502020204030204" pitchFamily="34" charset="0"/>
                        </a:rPr>
                        <a:t>2.2.Aksiyonların geliştirilmesi ve ilgili uygunsuzlukların giderilmesi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Düzeltici Faaliyet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79293831"/>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89951535"/>
                  </a:ext>
                </a:extLst>
              </a:tr>
              <a:tr h="136813">
                <a:tc rowSpan="2">
                  <a:txBody>
                    <a:bodyPr/>
                    <a:lstStyle/>
                    <a:p>
                      <a:pPr algn="l" fontAlgn="ctr"/>
                      <a:r>
                        <a:rPr lang="tr-TR" sz="700" b="1" i="0" u="none" strike="noStrike">
                          <a:solidFill>
                            <a:srgbClr val="000000"/>
                          </a:solidFill>
                          <a:effectLst/>
                          <a:latin typeface="Calibri" panose="020F0502020204030204" pitchFamily="34" charset="0"/>
                        </a:rPr>
                        <a:t>3.Risk Azaltma Oranı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8337474"/>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0721654"/>
                  </a:ext>
                </a:extLst>
              </a:tr>
              <a:tr h="134182">
                <a:tc rowSpan="2">
                  <a:txBody>
                    <a:bodyPr/>
                    <a:lstStyle/>
                    <a:p>
                      <a:pPr algn="l" fontAlgn="ctr"/>
                      <a:r>
                        <a:rPr lang="tr-TR" sz="700" b="0" i="0" u="none" strike="noStrike">
                          <a:solidFill>
                            <a:srgbClr val="000000"/>
                          </a:solidFill>
                          <a:effectLst/>
                          <a:latin typeface="Calibri" panose="020F0502020204030204" pitchFamily="34" charset="0"/>
                        </a:rPr>
                        <a:t>3.1.Risk analizlerinin hazırlanması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dirty="0">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dirty="0">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tr-TR" sz="600" b="0" i="0" u="none" strike="noStrike" dirty="0">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tr-TR" sz="600" b="0" i="0" u="none" strike="noStrike" dirty="0">
                        <a:solidFill>
                          <a:srgbClr val="000000"/>
                        </a:solidFill>
                        <a:effectLst/>
                        <a:latin typeface="Calibri" panose="020F0502020204030204" pitchFamily="34" charset="0"/>
                      </a:endParaRPr>
                    </a:p>
                  </a:txBody>
                  <a:tcPr marL="3983" marR="3983" marT="3983"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27475990"/>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dirty="0">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smtClean="0">
                          <a:solidFill>
                            <a:srgbClr val="000000"/>
                          </a:solidFill>
                          <a:effectLst/>
                          <a:latin typeface="Calibri" panose="020F0502020204030204" pitchFamily="34" charset="0"/>
                        </a:rPr>
                        <a:t> </a:t>
                      </a:r>
                      <a:endParaRPr lang="tr-TR" sz="600" b="0" i="0" u="none" strike="noStrike">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tr-TR" sz="600" b="0" i="0" u="none" strike="noStrike" dirty="0">
                        <a:solidFill>
                          <a:srgbClr val="000000"/>
                        </a:solidFill>
                        <a:effectLst/>
                        <a:latin typeface="Calibri" panose="020F0502020204030204" pitchFamily="34" charset="0"/>
                      </a:endParaRPr>
                    </a:p>
                  </a:txBody>
                  <a:tcPr marL="3983" marR="3983" marT="3983"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tr-TR" sz="600" b="0" i="0" u="none" strike="noStrike" dirty="0">
                        <a:solidFill>
                          <a:srgbClr val="000000"/>
                        </a:solidFill>
                        <a:effectLst/>
                        <a:latin typeface="Calibri" panose="020F0502020204030204" pitchFamily="34" charset="0"/>
                      </a:endParaRPr>
                    </a:p>
                  </a:txBody>
                  <a:tcPr marL="3983" marR="3983" marT="3983"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54179066"/>
                  </a:ext>
                </a:extLst>
              </a:tr>
              <a:tr h="136813">
                <a:tc rowSpan="2">
                  <a:txBody>
                    <a:bodyPr/>
                    <a:lstStyle/>
                    <a:p>
                      <a:pPr algn="l" fontAlgn="ctr"/>
                      <a:r>
                        <a:rPr lang="tr-TR" sz="700" b="0" i="0" u="none" strike="noStrike">
                          <a:solidFill>
                            <a:srgbClr val="000000"/>
                          </a:solidFill>
                          <a:effectLst/>
                          <a:latin typeface="Calibri" panose="020F0502020204030204" pitchFamily="34" charset="0"/>
                        </a:rPr>
                        <a:t>3.2.RÖF değeri 100 üzeri çıkan riskler için aksiyon geliştirilmesi ve takibi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55178318"/>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87488870"/>
                  </a:ext>
                </a:extLst>
              </a:tr>
              <a:tr h="136813">
                <a:tc rowSpan="2">
                  <a:txBody>
                    <a:bodyPr/>
                    <a:lstStyle/>
                    <a:p>
                      <a:pPr algn="l" fontAlgn="ctr"/>
                      <a:r>
                        <a:rPr lang="tr-TR" sz="700" b="0" i="0" u="none" strike="noStrike">
                          <a:solidFill>
                            <a:srgbClr val="000000"/>
                          </a:solidFill>
                          <a:effectLst/>
                          <a:latin typeface="Calibri" panose="020F0502020204030204" pitchFamily="34" charset="0"/>
                        </a:rPr>
                        <a:t>3.3.Gelen şikayet ve açılan düzeltici faaliyetlerin risk analizlerine yansıtılması ve aksiyonların geliştirilmesi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dirty="0">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51824869"/>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03862378"/>
                  </a:ext>
                </a:extLst>
              </a:tr>
              <a:tr h="134182">
                <a:tc rowSpan="2">
                  <a:txBody>
                    <a:bodyPr/>
                    <a:lstStyle/>
                    <a:p>
                      <a:pPr algn="l" fontAlgn="ctr"/>
                      <a:r>
                        <a:rPr lang="tr-TR" sz="700" b="1" i="0" u="none" strike="noStrike">
                          <a:solidFill>
                            <a:srgbClr val="000000"/>
                          </a:solidFill>
                          <a:effectLst/>
                          <a:latin typeface="Calibri" panose="020F0502020204030204" pitchFamily="34" charset="0"/>
                        </a:rPr>
                        <a:t>4.Kalite Hedefleri Gerçekleşme Oranı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09783702"/>
                  </a:ext>
                </a:extLst>
              </a:tr>
              <a:tr h="16575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06422344"/>
                  </a:ext>
                </a:extLst>
              </a:tr>
              <a:tr h="136813">
                <a:tc rowSpan="2">
                  <a:txBody>
                    <a:bodyPr/>
                    <a:lstStyle/>
                    <a:p>
                      <a:pPr algn="l" fontAlgn="ctr"/>
                      <a:r>
                        <a:rPr lang="tr-TR" sz="700" b="0" i="0" u="none" strike="noStrike">
                          <a:solidFill>
                            <a:srgbClr val="000000"/>
                          </a:solidFill>
                          <a:effectLst/>
                          <a:latin typeface="Calibri" panose="020F0502020204030204" pitchFamily="34" charset="0"/>
                        </a:rPr>
                        <a:t>4.1.Tüm SPİK göstergelerinin aylık kontrolü ve tutmama ihtimali olan göstergelere ait acil eylemler gerçekleştirilmesi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SPİK Karneleri-Birim İçi Toplantı Kayıtları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33619411"/>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9653173"/>
                  </a:ext>
                </a:extLst>
              </a:tr>
              <a:tr h="134182">
                <a:tc rowSpan="2">
                  <a:txBody>
                    <a:bodyPr/>
                    <a:lstStyle/>
                    <a:p>
                      <a:pPr algn="l" fontAlgn="ctr"/>
                      <a:r>
                        <a:rPr lang="tr-TR" sz="700" b="1" i="0" u="none" strike="noStrike">
                          <a:solidFill>
                            <a:srgbClr val="000000"/>
                          </a:solidFill>
                          <a:effectLst/>
                          <a:latin typeface="Calibri" panose="020F0502020204030204" pitchFamily="34" charset="0"/>
                        </a:rPr>
                        <a:t>6.Şikayet Sayısı-7.Şikayet Çözüm Memnuniyet Oranı 8.Tekrarlayan Şikayet Sayısı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73560352"/>
                  </a:ext>
                </a:extLst>
              </a:tr>
              <a:tr h="14207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93865004"/>
                  </a:ext>
                </a:extLst>
              </a:tr>
              <a:tr h="136813">
                <a:tc rowSpan="2">
                  <a:txBody>
                    <a:bodyPr/>
                    <a:lstStyle/>
                    <a:p>
                      <a:pPr algn="l" fontAlgn="ctr"/>
                      <a:r>
                        <a:rPr lang="tr-TR" sz="700" b="0" i="0" u="none" strike="noStrike">
                          <a:solidFill>
                            <a:srgbClr val="000000"/>
                          </a:solidFill>
                          <a:effectLst/>
                          <a:latin typeface="Calibri" panose="020F0502020204030204" pitchFamily="34" charset="0"/>
                        </a:rPr>
                        <a:t>6.1.-7.1.-8.1.Yazılımdan gelen şikayetlerin kök nedenlerinin bulunması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Şikayet Yazılım Kayıtları-DF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84746783"/>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61639843"/>
                  </a:ext>
                </a:extLst>
              </a:tr>
              <a:tr h="134182">
                <a:tc rowSpan="2">
                  <a:txBody>
                    <a:bodyPr/>
                    <a:lstStyle/>
                    <a:p>
                      <a:pPr algn="l" fontAlgn="ctr"/>
                      <a:r>
                        <a:rPr lang="tr-TR" sz="700" b="0" i="0" u="none" strike="noStrike">
                          <a:solidFill>
                            <a:srgbClr val="000000"/>
                          </a:solidFill>
                          <a:effectLst/>
                          <a:latin typeface="Calibri" panose="020F0502020204030204" pitchFamily="34" charset="0"/>
                        </a:rPr>
                        <a:t>6.2.-7.2.-8.2.Şikayetlerin çözümlenmesi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Şikayet Yazılım Kayıtları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32373720"/>
                  </a:ext>
                </a:extLst>
              </a:tr>
              <a:tr h="18154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15448568"/>
                  </a:ext>
                </a:extLst>
              </a:tr>
              <a:tr h="136813">
                <a:tc rowSpan="2">
                  <a:txBody>
                    <a:bodyPr/>
                    <a:lstStyle/>
                    <a:p>
                      <a:pPr algn="l" fontAlgn="ctr"/>
                      <a:r>
                        <a:rPr lang="tr-TR" sz="700" b="0" i="0" u="none" strike="noStrike">
                          <a:solidFill>
                            <a:srgbClr val="000000"/>
                          </a:solidFill>
                          <a:effectLst/>
                          <a:latin typeface="Calibri" panose="020F0502020204030204" pitchFamily="34" charset="0"/>
                        </a:rPr>
                        <a:t>6.3.-7.3.-8.3.Şikayet çözüm memnuniyetlerinin ölçümlenmesi ve ölçüm sonucu şikayetin kapatılması/yeni aksiyonların yapılması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İG-KT-FS-EK-TK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Şikayet Yazılım Kayıtları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46030923"/>
                  </a:ext>
                </a:extLst>
              </a:tr>
              <a:tr h="24731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45107565"/>
                  </a:ext>
                </a:extLst>
              </a:tr>
              <a:tr h="136813">
                <a:tc rowSpan="2">
                  <a:txBody>
                    <a:bodyPr/>
                    <a:lstStyle/>
                    <a:p>
                      <a:pPr algn="l" fontAlgn="ctr"/>
                      <a:r>
                        <a:rPr lang="tr-TR" sz="700" b="1" i="0" u="none" strike="noStrike">
                          <a:solidFill>
                            <a:srgbClr val="000000"/>
                          </a:solidFill>
                          <a:effectLst/>
                          <a:latin typeface="Calibri" panose="020F0502020204030204" pitchFamily="34" charset="0"/>
                        </a:rPr>
                        <a:t>9.Çevre Kazası Sayısı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11410126"/>
                  </a:ext>
                </a:extLst>
              </a:tr>
              <a:tr h="13681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44793185"/>
                  </a:ext>
                </a:extLst>
              </a:tr>
              <a:tr h="136813">
                <a:tc rowSpan="2">
                  <a:txBody>
                    <a:bodyPr/>
                    <a:lstStyle/>
                    <a:p>
                      <a:pPr algn="l" fontAlgn="ctr"/>
                      <a:r>
                        <a:rPr lang="tr-TR" sz="700" b="0" i="0" u="none" strike="noStrike">
                          <a:solidFill>
                            <a:srgbClr val="000000"/>
                          </a:solidFill>
                          <a:effectLst/>
                          <a:latin typeface="Calibri" panose="020F0502020204030204" pitchFamily="34" charset="0"/>
                        </a:rPr>
                        <a:t>9.1.Tehlikeli ve tehlikesiz atıkların talimatlara göre ayrıştırılması ve ilgili geri dönüşüm yönetimin uyumun sağlanması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Çevre Kazası Bildirim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600" b="0" i="0" u="none" strike="noStrike" dirty="0">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tr-TR" sz="600" b="0" i="0" u="none" strike="noStrike" dirty="0">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560115407"/>
                  </a:ext>
                </a:extLst>
              </a:tr>
              <a:tr h="24731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solidFill>
                  </a:tcPr>
                </a:tc>
                <a:extLst>
                  <a:ext uri="{0D108BD9-81ED-4DB2-BD59-A6C34878D82A}">
                    <a16:rowId xmlns:a16="http://schemas.microsoft.com/office/drawing/2014/main" val="1216635927"/>
                  </a:ext>
                </a:extLst>
              </a:tr>
            </a:tbl>
          </a:graphicData>
        </a:graphic>
      </p:graphicFrame>
    </p:spTree>
    <p:extLst>
      <p:ext uri="{BB962C8B-B14F-4D97-AF65-F5344CB8AC3E}">
        <p14:creationId xmlns:p14="http://schemas.microsoft.com/office/powerpoint/2010/main" val="3896837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72957" y="12747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a:t>
            </a:fld>
            <a:endParaRPr lang="tr-TR"/>
          </a:p>
        </p:txBody>
      </p:sp>
      <p:pic>
        <p:nvPicPr>
          <p:cNvPr id="6" name="Resim 5"/>
          <p:cNvPicPr/>
          <p:nvPr/>
        </p:nvPicPr>
        <p:blipFill>
          <a:blip r:embed="rId2"/>
          <a:stretch>
            <a:fillRect/>
          </a:stretch>
        </p:blipFill>
        <p:spPr>
          <a:xfrm>
            <a:off x="107504" y="116632"/>
            <a:ext cx="2736304" cy="576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241419904"/>
              </p:ext>
            </p:extLst>
          </p:nvPr>
        </p:nvGraphicFramePr>
        <p:xfrm>
          <a:off x="251520" y="940457"/>
          <a:ext cx="8784970" cy="5257351"/>
        </p:xfrm>
        <a:graphic>
          <a:graphicData uri="http://schemas.openxmlformats.org/drawingml/2006/table">
            <a:tbl>
              <a:tblPr/>
              <a:tblGrid>
                <a:gridCol w="1760749">
                  <a:extLst>
                    <a:ext uri="{9D8B030D-6E8A-4147-A177-3AD203B41FA5}">
                      <a16:colId xmlns:a16="http://schemas.microsoft.com/office/drawing/2014/main" val="2587244820"/>
                    </a:ext>
                  </a:extLst>
                </a:gridCol>
                <a:gridCol w="814815">
                  <a:extLst>
                    <a:ext uri="{9D8B030D-6E8A-4147-A177-3AD203B41FA5}">
                      <a16:colId xmlns:a16="http://schemas.microsoft.com/office/drawing/2014/main" val="67194715"/>
                    </a:ext>
                  </a:extLst>
                </a:gridCol>
                <a:gridCol w="477651">
                  <a:extLst>
                    <a:ext uri="{9D8B030D-6E8A-4147-A177-3AD203B41FA5}">
                      <a16:colId xmlns:a16="http://schemas.microsoft.com/office/drawing/2014/main" val="4176439379"/>
                    </a:ext>
                  </a:extLst>
                </a:gridCol>
                <a:gridCol w="627501">
                  <a:extLst>
                    <a:ext uri="{9D8B030D-6E8A-4147-A177-3AD203B41FA5}">
                      <a16:colId xmlns:a16="http://schemas.microsoft.com/office/drawing/2014/main" val="3598759132"/>
                    </a:ext>
                  </a:extLst>
                </a:gridCol>
                <a:gridCol w="234142">
                  <a:extLst>
                    <a:ext uri="{9D8B030D-6E8A-4147-A177-3AD203B41FA5}">
                      <a16:colId xmlns:a16="http://schemas.microsoft.com/office/drawing/2014/main" val="3960584743"/>
                    </a:ext>
                  </a:extLst>
                </a:gridCol>
                <a:gridCol w="93656">
                  <a:extLst>
                    <a:ext uri="{9D8B030D-6E8A-4147-A177-3AD203B41FA5}">
                      <a16:colId xmlns:a16="http://schemas.microsoft.com/office/drawing/2014/main" val="3256267645"/>
                    </a:ext>
                  </a:extLst>
                </a:gridCol>
                <a:gridCol w="93656">
                  <a:extLst>
                    <a:ext uri="{9D8B030D-6E8A-4147-A177-3AD203B41FA5}">
                      <a16:colId xmlns:a16="http://schemas.microsoft.com/office/drawing/2014/main" val="2820511295"/>
                    </a:ext>
                  </a:extLst>
                </a:gridCol>
                <a:gridCol w="93656">
                  <a:extLst>
                    <a:ext uri="{9D8B030D-6E8A-4147-A177-3AD203B41FA5}">
                      <a16:colId xmlns:a16="http://schemas.microsoft.com/office/drawing/2014/main" val="3800127050"/>
                    </a:ext>
                  </a:extLst>
                </a:gridCol>
                <a:gridCol w="93656">
                  <a:extLst>
                    <a:ext uri="{9D8B030D-6E8A-4147-A177-3AD203B41FA5}">
                      <a16:colId xmlns:a16="http://schemas.microsoft.com/office/drawing/2014/main" val="3928292022"/>
                    </a:ext>
                  </a:extLst>
                </a:gridCol>
                <a:gridCol w="93656">
                  <a:extLst>
                    <a:ext uri="{9D8B030D-6E8A-4147-A177-3AD203B41FA5}">
                      <a16:colId xmlns:a16="http://schemas.microsoft.com/office/drawing/2014/main" val="3079599365"/>
                    </a:ext>
                  </a:extLst>
                </a:gridCol>
                <a:gridCol w="93656">
                  <a:extLst>
                    <a:ext uri="{9D8B030D-6E8A-4147-A177-3AD203B41FA5}">
                      <a16:colId xmlns:a16="http://schemas.microsoft.com/office/drawing/2014/main" val="568192402"/>
                    </a:ext>
                  </a:extLst>
                </a:gridCol>
                <a:gridCol w="93656">
                  <a:extLst>
                    <a:ext uri="{9D8B030D-6E8A-4147-A177-3AD203B41FA5}">
                      <a16:colId xmlns:a16="http://schemas.microsoft.com/office/drawing/2014/main" val="3079349037"/>
                    </a:ext>
                  </a:extLst>
                </a:gridCol>
                <a:gridCol w="93656">
                  <a:extLst>
                    <a:ext uri="{9D8B030D-6E8A-4147-A177-3AD203B41FA5}">
                      <a16:colId xmlns:a16="http://schemas.microsoft.com/office/drawing/2014/main" val="919947751"/>
                    </a:ext>
                  </a:extLst>
                </a:gridCol>
                <a:gridCol w="93656">
                  <a:extLst>
                    <a:ext uri="{9D8B030D-6E8A-4147-A177-3AD203B41FA5}">
                      <a16:colId xmlns:a16="http://schemas.microsoft.com/office/drawing/2014/main" val="808556660"/>
                    </a:ext>
                  </a:extLst>
                </a:gridCol>
                <a:gridCol w="93656">
                  <a:extLst>
                    <a:ext uri="{9D8B030D-6E8A-4147-A177-3AD203B41FA5}">
                      <a16:colId xmlns:a16="http://schemas.microsoft.com/office/drawing/2014/main" val="563120368"/>
                    </a:ext>
                  </a:extLst>
                </a:gridCol>
                <a:gridCol w="93656">
                  <a:extLst>
                    <a:ext uri="{9D8B030D-6E8A-4147-A177-3AD203B41FA5}">
                      <a16:colId xmlns:a16="http://schemas.microsoft.com/office/drawing/2014/main" val="866825190"/>
                    </a:ext>
                  </a:extLst>
                </a:gridCol>
                <a:gridCol w="93656">
                  <a:extLst>
                    <a:ext uri="{9D8B030D-6E8A-4147-A177-3AD203B41FA5}">
                      <a16:colId xmlns:a16="http://schemas.microsoft.com/office/drawing/2014/main" val="1843389863"/>
                    </a:ext>
                  </a:extLst>
                </a:gridCol>
                <a:gridCol w="93656">
                  <a:extLst>
                    <a:ext uri="{9D8B030D-6E8A-4147-A177-3AD203B41FA5}">
                      <a16:colId xmlns:a16="http://schemas.microsoft.com/office/drawing/2014/main" val="1452698490"/>
                    </a:ext>
                  </a:extLst>
                </a:gridCol>
                <a:gridCol w="93656">
                  <a:extLst>
                    <a:ext uri="{9D8B030D-6E8A-4147-A177-3AD203B41FA5}">
                      <a16:colId xmlns:a16="http://schemas.microsoft.com/office/drawing/2014/main" val="705055161"/>
                    </a:ext>
                  </a:extLst>
                </a:gridCol>
                <a:gridCol w="93656">
                  <a:extLst>
                    <a:ext uri="{9D8B030D-6E8A-4147-A177-3AD203B41FA5}">
                      <a16:colId xmlns:a16="http://schemas.microsoft.com/office/drawing/2014/main" val="2292947929"/>
                    </a:ext>
                  </a:extLst>
                </a:gridCol>
                <a:gridCol w="93656">
                  <a:extLst>
                    <a:ext uri="{9D8B030D-6E8A-4147-A177-3AD203B41FA5}">
                      <a16:colId xmlns:a16="http://schemas.microsoft.com/office/drawing/2014/main" val="2045557448"/>
                    </a:ext>
                  </a:extLst>
                </a:gridCol>
                <a:gridCol w="93656">
                  <a:extLst>
                    <a:ext uri="{9D8B030D-6E8A-4147-A177-3AD203B41FA5}">
                      <a16:colId xmlns:a16="http://schemas.microsoft.com/office/drawing/2014/main" val="3286567062"/>
                    </a:ext>
                  </a:extLst>
                </a:gridCol>
                <a:gridCol w="93656">
                  <a:extLst>
                    <a:ext uri="{9D8B030D-6E8A-4147-A177-3AD203B41FA5}">
                      <a16:colId xmlns:a16="http://schemas.microsoft.com/office/drawing/2014/main" val="4150630771"/>
                    </a:ext>
                  </a:extLst>
                </a:gridCol>
                <a:gridCol w="93656">
                  <a:extLst>
                    <a:ext uri="{9D8B030D-6E8A-4147-A177-3AD203B41FA5}">
                      <a16:colId xmlns:a16="http://schemas.microsoft.com/office/drawing/2014/main" val="3175938979"/>
                    </a:ext>
                  </a:extLst>
                </a:gridCol>
                <a:gridCol w="93656">
                  <a:extLst>
                    <a:ext uri="{9D8B030D-6E8A-4147-A177-3AD203B41FA5}">
                      <a16:colId xmlns:a16="http://schemas.microsoft.com/office/drawing/2014/main" val="4172508098"/>
                    </a:ext>
                  </a:extLst>
                </a:gridCol>
                <a:gridCol w="93656">
                  <a:extLst>
                    <a:ext uri="{9D8B030D-6E8A-4147-A177-3AD203B41FA5}">
                      <a16:colId xmlns:a16="http://schemas.microsoft.com/office/drawing/2014/main" val="2172676931"/>
                    </a:ext>
                  </a:extLst>
                </a:gridCol>
                <a:gridCol w="93656">
                  <a:extLst>
                    <a:ext uri="{9D8B030D-6E8A-4147-A177-3AD203B41FA5}">
                      <a16:colId xmlns:a16="http://schemas.microsoft.com/office/drawing/2014/main" val="3199881166"/>
                    </a:ext>
                  </a:extLst>
                </a:gridCol>
                <a:gridCol w="93656">
                  <a:extLst>
                    <a:ext uri="{9D8B030D-6E8A-4147-A177-3AD203B41FA5}">
                      <a16:colId xmlns:a16="http://schemas.microsoft.com/office/drawing/2014/main" val="3995883232"/>
                    </a:ext>
                  </a:extLst>
                </a:gridCol>
                <a:gridCol w="93656">
                  <a:extLst>
                    <a:ext uri="{9D8B030D-6E8A-4147-A177-3AD203B41FA5}">
                      <a16:colId xmlns:a16="http://schemas.microsoft.com/office/drawing/2014/main" val="514177081"/>
                    </a:ext>
                  </a:extLst>
                </a:gridCol>
                <a:gridCol w="93656">
                  <a:extLst>
                    <a:ext uri="{9D8B030D-6E8A-4147-A177-3AD203B41FA5}">
                      <a16:colId xmlns:a16="http://schemas.microsoft.com/office/drawing/2014/main" val="662170364"/>
                    </a:ext>
                  </a:extLst>
                </a:gridCol>
                <a:gridCol w="93656">
                  <a:extLst>
                    <a:ext uri="{9D8B030D-6E8A-4147-A177-3AD203B41FA5}">
                      <a16:colId xmlns:a16="http://schemas.microsoft.com/office/drawing/2014/main" val="4287219405"/>
                    </a:ext>
                  </a:extLst>
                </a:gridCol>
                <a:gridCol w="93656">
                  <a:extLst>
                    <a:ext uri="{9D8B030D-6E8A-4147-A177-3AD203B41FA5}">
                      <a16:colId xmlns:a16="http://schemas.microsoft.com/office/drawing/2014/main" val="951294859"/>
                    </a:ext>
                  </a:extLst>
                </a:gridCol>
                <a:gridCol w="93656">
                  <a:extLst>
                    <a:ext uri="{9D8B030D-6E8A-4147-A177-3AD203B41FA5}">
                      <a16:colId xmlns:a16="http://schemas.microsoft.com/office/drawing/2014/main" val="1248047743"/>
                    </a:ext>
                  </a:extLst>
                </a:gridCol>
                <a:gridCol w="93656">
                  <a:extLst>
                    <a:ext uri="{9D8B030D-6E8A-4147-A177-3AD203B41FA5}">
                      <a16:colId xmlns:a16="http://schemas.microsoft.com/office/drawing/2014/main" val="585275706"/>
                    </a:ext>
                  </a:extLst>
                </a:gridCol>
                <a:gridCol w="93656">
                  <a:extLst>
                    <a:ext uri="{9D8B030D-6E8A-4147-A177-3AD203B41FA5}">
                      <a16:colId xmlns:a16="http://schemas.microsoft.com/office/drawing/2014/main" val="1058007490"/>
                    </a:ext>
                  </a:extLst>
                </a:gridCol>
                <a:gridCol w="93656">
                  <a:extLst>
                    <a:ext uri="{9D8B030D-6E8A-4147-A177-3AD203B41FA5}">
                      <a16:colId xmlns:a16="http://schemas.microsoft.com/office/drawing/2014/main" val="775280459"/>
                    </a:ext>
                  </a:extLst>
                </a:gridCol>
                <a:gridCol w="93656">
                  <a:extLst>
                    <a:ext uri="{9D8B030D-6E8A-4147-A177-3AD203B41FA5}">
                      <a16:colId xmlns:a16="http://schemas.microsoft.com/office/drawing/2014/main" val="1755486451"/>
                    </a:ext>
                  </a:extLst>
                </a:gridCol>
                <a:gridCol w="93656">
                  <a:extLst>
                    <a:ext uri="{9D8B030D-6E8A-4147-A177-3AD203B41FA5}">
                      <a16:colId xmlns:a16="http://schemas.microsoft.com/office/drawing/2014/main" val="186704984"/>
                    </a:ext>
                  </a:extLst>
                </a:gridCol>
                <a:gridCol w="93656">
                  <a:extLst>
                    <a:ext uri="{9D8B030D-6E8A-4147-A177-3AD203B41FA5}">
                      <a16:colId xmlns:a16="http://schemas.microsoft.com/office/drawing/2014/main" val="1247812833"/>
                    </a:ext>
                  </a:extLst>
                </a:gridCol>
                <a:gridCol w="93656">
                  <a:extLst>
                    <a:ext uri="{9D8B030D-6E8A-4147-A177-3AD203B41FA5}">
                      <a16:colId xmlns:a16="http://schemas.microsoft.com/office/drawing/2014/main" val="2373549740"/>
                    </a:ext>
                  </a:extLst>
                </a:gridCol>
                <a:gridCol w="93656">
                  <a:extLst>
                    <a:ext uri="{9D8B030D-6E8A-4147-A177-3AD203B41FA5}">
                      <a16:colId xmlns:a16="http://schemas.microsoft.com/office/drawing/2014/main" val="2357773551"/>
                    </a:ext>
                  </a:extLst>
                </a:gridCol>
                <a:gridCol w="93656">
                  <a:extLst>
                    <a:ext uri="{9D8B030D-6E8A-4147-A177-3AD203B41FA5}">
                      <a16:colId xmlns:a16="http://schemas.microsoft.com/office/drawing/2014/main" val="4069473771"/>
                    </a:ext>
                  </a:extLst>
                </a:gridCol>
                <a:gridCol w="93656">
                  <a:extLst>
                    <a:ext uri="{9D8B030D-6E8A-4147-A177-3AD203B41FA5}">
                      <a16:colId xmlns:a16="http://schemas.microsoft.com/office/drawing/2014/main" val="301806722"/>
                    </a:ext>
                  </a:extLst>
                </a:gridCol>
                <a:gridCol w="93656">
                  <a:extLst>
                    <a:ext uri="{9D8B030D-6E8A-4147-A177-3AD203B41FA5}">
                      <a16:colId xmlns:a16="http://schemas.microsoft.com/office/drawing/2014/main" val="1822497910"/>
                    </a:ext>
                  </a:extLst>
                </a:gridCol>
                <a:gridCol w="93656">
                  <a:extLst>
                    <a:ext uri="{9D8B030D-6E8A-4147-A177-3AD203B41FA5}">
                      <a16:colId xmlns:a16="http://schemas.microsoft.com/office/drawing/2014/main" val="1406265224"/>
                    </a:ext>
                  </a:extLst>
                </a:gridCol>
                <a:gridCol w="93656">
                  <a:extLst>
                    <a:ext uri="{9D8B030D-6E8A-4147-A177-3AD203B41FA5}">
                      <a16:colId xmlns:a16="http://schemas.microsoft.com/office/drawing/2014/main" val="3147248884"/>
                    </a:ext>
                  </a:extLst>
                </a:gridCol>
                <a:gridCol w="93656">
                  <a:extLst>
                    <a:ext uri="{9D8B030D-6E8A-4147-A177-3AD203B41FA5}">
                      <a16:colId xmlns:a16="http://schemas.microsoft.com/office/drawing/2014/main" val="1957184130"/>
                    </a:ext>
                  </a:extLst>
                </a:gridCol>
                <a:gridCol w="93656">
                  <a:extLst>
                    <a:ext uri="{9D8B030D-6E8A-4147-A177-3AD203B41FA5}">
                      <a16:colId xmlns:a16="http://schemas.microsoft.com/office/drawing/2014/main" val="2373467556"/>
                    </a:ext>
                  </a:extLst>
                </a:gridCol>
                <a:gridCol w="93656">
                  <a:extLst>
                    <a:ext uri="{9D8B030D-6E8A-4147-A177-3AD203B41FA5}">
                      <a16:colId xmlns:a16="http://schemas.microsoft.com/office/drawing/2014/main" val="1406038548"/>
                    </a:ext>
                  </a:extLst>
                </a:gridCol>
                <a:gridCol w="93656">
                  <a:extLst>
                    <a:ext uri="{9D8B030D-6E8A-4147-A177-3AD203B41FA5}">
                      <a16:colId xmlns:a16="http://schemas.microsoft.com/office/drawing/2014/main" val="2038528417"/>
                    </a:ext>
                  </a:extLst>
                </a:gridCol>
                <a:gridCol w="93656">
                  <a:extLst>
                    <a:ext uri="{9D8B030D-6E8A-4147-A177-3AD203B41FA5}">
                      <a16:colId xmlns:a16="http://schemas.microsoft.com/office/drawing/2014/main" val="2853067263"/>
                    </a:ext>
                  </a:extLst>
                </a:gridCol>
                <a:gridCol w="93656">
                  <a:extLst>
                    <a:ext uri="{9D8B030D-6E8A-4147-A177-3AD203B41FA5}">
                      <a16:colId xmlns:a16="http://schemas.microsoft.com/office/drawing/2014/main" val="2921617366"/>
                    </a:ext>
                  </a:extLst>
                </a:gridCol>
                <a:gridCol w="93656">
                  <a:extLst>
                    <a:ext uri="{9D8B030D-6E8A-4147-A177-3AD203B41FA5}">
                      <a16:colId xmlns:a16="http://schemas.microsoft.com/office/drawing/2014/main" val="1360063189"/>
                    </a:ext>
                  </a:extLst>
                </a:gridCol>
                <a:gridCol w="93656">
                  <a:extLst>
                    <a:ext uri="{9D8B030D-6E8A-4147-A177-3AD203B41FA5}">
                      <a16:colId xmlns:a16="http://schemas.microsoft.com/office/drawing/2014/main" val="2114242174"/>
                    </a:ext>
                  </a:extLst>
                </a:gridCol>
                <a:gridCol w="93656">
                  <a:extLst>
                    <a:ext uri="{9D8B030D-6E8A-4147-A177-3AD203B41FA5}">
                      <a16:colId xmlns:a16="http://schemas.microsoft.com/office/drawing/2014/main" val="3613072619"/>
                    </a:ext>
                  </a:extLst>
                </a:gridCol>
                <a:gridCol w="93656">
                  <a:extLst>
                    <a:ext uri="{9D8B030D-6E8A-4147-A177-3AD203B41FA5}">
                      <a16:colId xmlns:a16="http://schemas.microsoft.com/office/drawing/2014/main" val="1593261924"/>
                    </a:ext>
                  </a:extLst>
                </a:gridCol>
                <a:gridCol w="93656">
                  <a:extLst>
                    <a:ext uri="{9D8B030D-6E8A-4147-A177-3AD203B41FA5}">
                      <a16:colId xmlns:a16="http://schemas.microsoft.com/office/drawing/2014/main" val="1027106752"/>
                    </a:ext>
                  </a:extLst>
                </a:gridCol>
              </a:tblGrid>
              <a:tr h="161626">
                <a:tc rowSpan="2">
                  <a:txBody>
                    <a:bodyPr/>
                    <a:lstStyle/>
                    <a:p>
                      <a:pPr algn="l" fontAlgn="ctr"/>
                      <a:r>
                        <a:rPr lang="tr-TR" sz="700" b="1" i="0" u="none" strike="noStrike">
                          <a:solidFill>
                            <a:srgbClr val="000000"/>
                          </a:solidFill>
                          <a:effectLst/>
                          <a:latin typeface="Calibri" panose="020F0502020204030204" pitchFamily="34" charset="0"/>
                        </a:rPr>
                        <a:t>10.İş Kazası Sayısı-11.İş Kazası Ağırlık Oranı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6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6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6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76952098"/>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4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82864070"/>
                  </a:ext>
                </a:extLst>
              </a:tr>
              <a:tr h="161626">
                <a:tc rowSpan="2">
                  <a:txBody>
                    <a:bodyPr/>
                    <a:lstStyle/>
                    <a:p>
                      <a:pPr algn="l" fontAlgn="ctr"/>
                      <a:r>
                        <a:rPr lang="tr-TR" sz="700" b="0" i="0" u="none" strike="noStrike">
                          <a:solidFill>
                            <a:srgbClr val="000000"/>
                          </a:solidFill>
                          <a:effectLst/>
                          <a:latin typeface="Calibri" panose="020F0502020204030204" pitchFamily="34" charset="0"/>
                        </a:rPr>
                        <a:t>10.1.-11.1.İş Sağlığı Güvenliği ile ilgili iç yönergelere uyum sağlanması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İş Kazası Bildirim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93855760"/>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85735289"/>
                  </a:ext>
                </a:extLst>
              </a:tr>
              <a:tr h="161626">
                <a:tc rowSpan="2">
                  <a:txBody>
                    <a:bodyPr/>
                    <a:lstStyle/>
                    <a:p>
                      <a:pPr algn="l" fontAlgn="ctr"/>
                      <a:r>
                        <a:rPr lang="tr-TR" sz="700" b="0" i="0" u="none" strike="noStrike">
                          <a:solidFill>
                            <a:srgbClr val="000000"/>
                          </a:solidFill>
                          <a:effectLst/>
                          <a:latin typeface="Calibri" panose="020F0502020204030204" pitchFamily="34" charset="0"/>
                        </a:rPr>
                        <a:t>10.2.-11.2.Birim/bölüm ile ilgili hazırlanan iş sağlığı risklerine karşı aksiyonlar geliştirilmesi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İş Kazası Bildirim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27997270"/>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59241288"/>
                  </a:ext>
                </a:extLst>
              </a:tr>
              <a:tr h="161626">
                <a:tc rowSpan="2">
                  <a:txBody>
                    <a:bodyPr/>
                    <a:lstStyle/>
                    <a:p>
                      <a:pPr algn="l" fontAlgn="ctr"/>
                      <a:r>
                        <a:rPr lang="tr-TR" sz="700" b="0" i="0" u="none" strike="noStrike">
                          <a:solidFill>
                            <a:srgbClr val="000000"/>
                          </a:solidFill>
                          <a:effectLst/>
                          <a:latin typeface="Calibri" panose="020F0502020204030204" pitchFamily="34" charset="0"/>
                        </a:rPr>
                        <a:t>10.3.-11.3.Kurum içinde isg riski taşıyan konular hakkında yetkililere bilgi akışının sağlanması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E-postalar,İç Yazışmalar</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991787942"/>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593936288"/>
                  </a:ext>
                </a:extLst>
              </a:tr>
              <a:tr h="161626">
                <a:tc rowSpan="2">
                  <a:txBody>
                    <a:bodyPr/>
                    <a:lstStyle/>
                    <a:p>
                      <a:pPr algn="l" fontAlgn="ctr"/>
                      <a:r>
                        <a:rPr lang="tr-TR" sz="700" b="1" i="0" u="none" strike="noStrike">
                          <a:solidFill>
                            <a:srgbClr val="000000"/>
                          </a:solidFill>
                          <a:effectLst/>
                          <a:latin typeface="Calibri" panose="020F0502020204030204" pitchFamily="34" charset="0"/>
                        </a:rPr>
                        <a:t>12.Öneri Sayısı-13.Önerilerin Hayata Geçirilme Oranı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58999079"/>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921155548"/>
                  </a:ext>
                </a:extLst>
              </a:tr>
              <a:tr h="161626">
                <a:tc rowSpan="2">
                  <a:txBody>
                    <a:bodyPr/>
                    <a:lstStyle/>
                    <a:p>
                      <a:pPr algn="l" fontAlgn="ctr"/>
                      <a:r>
                        <a:rPr lang="tr-TR" sz="700" b="0" i="0" u="none" strike="noStrike">
                          <a:solidFill>
                            <a:srgbClr val="000000"/>
                          </a:solidFill>
                          <a:effectLst/>
                          <a:latin typeface="Calibri" panose="020F0502020204030204" pitchFamily="34" charset="0"/>
                        </a:rPr>
                        <a:t>12.1.Kurum içi verimliliğin sağlanabilmesi adına  öneriler verilmesi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E-postalar, memnuniyet anketleri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05596364"/>
                  </a:ext>
                </a:extLst>
              </a:tr>
              <a:tr h="29217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91737591"/>
                  </a:ext>
                </a:extLst>
              </a:tr>
              <a:tr h="161626">
                <a:tc rowSpan="2">
                  <a:txBody>
                    <a:bodyPr/>
                    <a:lstStyle/>
                    <a:p>
                      <a:pPr algn="l" fontAlgn="ctr"/>
                      <a:r>
                        <a:rPr lang="tr-TR" sz="700" b="0" i="0" u="none" strike="noStrike">
                          <a:solidFill>
                            <a:srgbClr val="000000"/>
                          </a:solidFill>
                          <a:effectLst/>
                          <a:latin typeface="Calibri" panose="020F0502020204030204" pitchFamily="34" charset="0"/>
                        </a:rPr>
                        <a:t>12.2.Verilen önerilerin takip edilmesi ve uygulamaya alınması için aksiyonlar geliştirilmesi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İG-KT-EK-FS-TK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E-postalar,İç Yazışmalar, öneri formları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45243832"/>
                  </a:ext>
                </a:extLst>
              </a:tr>
              <a:tr h="29217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89228058"/>
                  </a:ext>
                </a:extLst>
              </a:tr>
              <a:tr h="161626">
                <a:tc rowSpan="2">
                  <a:txBody>
                    <a:bodyPr/>
                    <a:lstStyle/>
                    <a:p>
                      <a:pPr algn="l" fontAlgn="ctr"/>
                      <a:r>
                        <a:rPr lang="tr-TR" sz="700" b="1" i="0" u="none" strike="noStrike">
                          <a:solidFill>
                            <a:srgbClr val="000000"/>
                          </a:solidFill>
                          <a:effectLst/>
                          <a:latin typeface="Calibri" panose="020F0502020204030204" pitchFamily="34" charset="0"/>
                        </a:rPr>
                        <a:t>14.Personel Performans Oranı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19560006"/>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64351724"/>
                  </a:ext>
                </a:extLst>
              </a:tr>
              <a:tr h="161626">
                <a:tc rowSpan="2">
                  <a:txBody>
                    <a:bodyPr/>
                    <a:lstStyle/>
                    <a:p>
                      <a:pPr algn="l" fontAlgn="ctr"/>
                      <a:r>
                        <a:rPr lang="tr-TR" sz="700" b="0" i="0" u="none" strike="noStrike">
                          <a:solidFill>
                            <a:srgbClr val="000000"/>
                          </a:solidFill>
                          <a:effectLst/>
                          <a:latin typeface="Calibri" panose="020F0502020204030204" pitchFamily="34" charset="0"/>
                        </a:rPr>
                        <a:t>14.1.Personel performansının ölçümlenmesi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Performans Değerlendirme Formu</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92668805"/>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106438"/>
                  </a:ext>
                </a:extLst>
              </a:tr>
              <a:tr h="161626">
                <a:tc rowSpan="2">
                  <a:txBody>
                    <a:bodyPr/>
                    <a:lstStyle/>
                    <a:p>
                      <a:pPr algn="l" fontAlgn="ctr"/>
                      <a:r>
                        <a:rPr lang="tr-TR" sz="700" b="0" i="0" u="none" strike="noStrike">
                          <a:solidFill>
                            <a:srgbClr val="000000"/>
                          </a:solidFill>
                          <a:effectLst/>
                          <a:latin typeface="Calibri" panose="020F0502020204030204" pitchFamily="34" charset="0"/>
                        </a:rPr>
                        <a:t>14.2.Ölçüm sonucu performansı düşük çıkan personelin iyileştirilmesine yönelik eğitim,proje ya da uygulama gibi faaliyetler gerçekleştirilmesi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müdürü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Calibri" panose="020F0502020204030204" pitchFamily="34" charset="0"/>
                        </a:rPr>
                        <a:t>Eğitim katılımları,Proje dosyaları,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50561619"/>
                  </a:ext>
                </a:extLst>
              </a:tr>
              <a:tr h="29217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43589673"/>
                  </a:ext>
                </a:extLst>
              </a:tr>
              <a:tr h="158518">
                <a:tc rowSpan="2">
                  <a:txBody>
                    <a:bodyPr/>
                    <a:lstStyle/>
                    <a:p>
                      <a:pPr algn="l" fontAlgn="ctr"/>
                      <a:r>
                        <a:rPr lang="tr-TR" sz="700" b="1" i="0" u="none" strike="noStrike">
                          <a:solidFill>
                            <a:srgbClr val="000000"/>
                          </a:solidFill>
                          <a:effectLst/>
                          <a:latin typeface="Calibri" panose="020F0502020204030204" pitchFamily="34" charset="0"/>
                        </a:rPr>
                        <a:t>15.Bireyle Psikolojik Danışmadan Memnuniyet Oranı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 </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Verdana" panose="020B060403050404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1" i="0" u="none" strike="noStrike">
                          <a:solidFill>
                            <a:srgbClr val="FFFFFF"/>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39803910"/>
                  </a:ext>
                </a:extLst>
              </a:tr>
              <a:tr h="16784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81638900"/>
                  </a:ext>
                </a:extLst>
              </a:tr>
              <a:tr h="158518">
                <a:tc rowSpan="2">
                  <a:txBody>
                    <a:bodyPr/>
                    <a:lstStyle/>
                    <a:p>
                      <a:pPr algn="l" fontAlgn="ctr"/>
                      <a:r>
                        <a:rPr lang="tr-TR" sz="700" b="0" i="0" u="none" strike="noStrike">
                          <a:solidFill>
                            <a:srgbClr val="000000"/>
                          </a:solidFill>
                          <a:effectLst/>
                          <a:latin typeface="Calibri" panose="020F0502020204030204" pitchFamily="34" charset="0"/>
                        </a:rPr>
                        <a:t>15.1.odanın fiziksel açıdan uygunluğu</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EK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Verdana" panose="020B0604030504040204" pitchFamily="34" charset="0"/>
                        </a:rPr>
                        <a:t>Memnuniyet anketleri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Verdana" panose="020B060403050404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FF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600" b="0" i="0" u="none" strike="noStrike">
                          <a:solidFill>
                            <a:srgbClr val="FFFFFF"/>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575259221"/>
                  </a:ext>
                </a:extLst>
              </a:tr>
              <a:tr h="16784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8301977"/>
                  </a:ext>
                </a:extLst>
              </a:tr>
              <a:tr h="158518">
                <a:tc rowSpan="2">
                  <a:txBody>
                    <a:bodyPr/>
                    <a:lstStyle/>
                    <a:p>
                      <a:pPr algn="l" fontAlgn="ctr"/>
                      <a:r>
                        <a:rPr lang="tr-TR" sz="700" b="0" i="0" u="none" strike="noStrike">
                          <a:solidFill>
                            <a:srgbClr val="000000"/>
                          </a:solidFill>
                          <a:effectLst/>
                          <a:latin typeface="Calibri" panose="020F0502020204030204" pitchFamily="34" charset="0"/>
                        </a:rPr>
                        <a:t>15.2.Bireyle psikolojik danışma uygulaması ile ilgili geri bildirimlerin alınması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700" b="0" i="0" u="none" strike="noStrike">
                          <a:solidFill>
                            <a:srgbClr val="000000"/>
                          </a:solidFill>
                          <a:effectLst/>
                          <a:latin typeface="Calibri" panose="020F0502020204030204" pitchFamily="34" charset="0"/>
                        </a:rPr>
                        <a:t>psikolojik danışman</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Verdana" panose="020B0604030504040204" pitchFamily="34" charset="0"/>
                        </a:rPr>
                        <a:t>Memnuniyet anketleri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Verdana" panose="020B060403050404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4818250"/>
                  </a:ext>
                </a:extLst>
              </a:tr>
              <a:tr h="16784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Verdana" panose="020B060403050404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Verdana" panose="020B060403050404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31498754"/>
                  </a:ext>
                </a:extLst>
              </a:tr>
              <a:tr h="166599">
                <a:tc rowSpan="2">
                  <a:txBody>
                    <a:bodyPr/>
                    <a:lstStyle/>
                    <a:p>
                      <a:pPr algn="l" fontAlgn="ctr"/>
                      <a:r>
                        <a:rPr lang="tr-TR" sz="700" b="0" i="0" u="none" strike="noStrike">
                          <a:solidFill>
                            <a:srgbClr val="000000"/>
                          </a:solidFill>
                          <a:effectLst/>
                          <a:latin typeface="Calibri" panose="020F0502020204030204" pitchFamily="34" charset="0"/>
                        </a:rPr>
                        <a:t>15.3.Anket sonucu çıkan uygunsuzluklar için AAP hazırlanması ve uygulamaların takibi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Analiz Formları ve AAP'ler</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57277581"/>
                  </a:ext>
                </a:extLst>
              </a:tr>
              <a:tr h="16659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12213355"/>
                  </a:ext>
                </a:extLst>
              </a:tr>
              <a:tr h="158518">
                <a:tc rowSpan="2">
                  <a:txBody>
                    <a:bodyPr/>
                    <a:lstStyle/>
                    <a:p>
                      <a:pPr algn="l" fontAlgn="ctr"/>
                      <a:r>
                        <a:rPr lang="tr-TR" sz="700" b="0" i="0" u="none" strike="noStrike" dirty="0">
                          <a:solidFill>
                            <a:srgbClr val="000000"/>
                          </a:solidFill>
                          <a:effectLst/>
                          <a:latin typeface="Calibri" panose="020F0502020204030204" pitchFamily="34" charset="0"/>
                        </a:rPr>
                        <a:t>15.4.-3.4.Anketlere gelen yorumların risk analizlerine ilave edilmesi ve takibi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983" marR="3983" marT="39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68647591"/>
                  </a:ext>
                </a:extLst>
              </a:tr>
              <a:tr h="1616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FF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dirty="0">
                          <a:solidFill>
                            <a:srgbClr val="000000"/>
                          </a:solidFill>
                          <a:effectLst/>
                          <a:latin typeface="Calibri" panose="020F0502020204030204" pitchFamily="34" charset="0"/>
                        </a:rPr>
                        <a:t> </a:t>
                      </a:r>
                    </a:p>
                  </a:txBody>
                  <a:tcPr marL="3983" marR="3983" marT="39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12462034"/>
                  </a:ext>
                </a:extLst>
              </a:tr>
            </a:tbl>
          </a:graphicData>
        </a:graphic>
      </p:graphicFrame>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72957" y="12747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9</a:t>
            </a:fld>
            <a:endParaRPr lang="tr-TR"/>
          </a:p>
        </p:txBody>
      </p:sp>
      <p:pic>
        <p:nvPicPr>
          <p:cNvPr id="6" name="Resim 5"/>
          <p:cNvPicPr/>
          <p:nvPr/>
        </p:nvPicPr>
        <p:blipFill>
          <a:blip r:embed="rId2"/>
          <a:stretch>
            <a:fillRect/>
          </a:stretch>
        </p:blipFill>
        <p:spPr>
          <a:xfrm>
            <a:off x="107504" y="116632"/>
            <a:ext cx="2736304" cy="5760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240821347"/>
              </p:ext>
            </p:extLst>
          </p:nvPr>
        </p:nvGraphicFramePr>
        <p:xfrm>
          <a:off x="323528" y="784643"/>
          <a:ext cx="8568944" cy="5655158"/>
        </p:xfrm>
        <a:graphic>
          <a:graphicData uri="http://schemas.openxmlformats.org/drawingml/2006/table">
            <a:tbl>
              <a:tblPr/>
              <a:tblGrid>
                <a:gridCol w="685831">
                  <a:extLst>
                    <a:ext uri="{9D8B030D-6E8A-4147-A177-3AD203B41FA5}">
                      <a16:colId xmlns:a16="http://schemas.microsoft.com/office/drawing/2014/main" val="3549615077"/>
                    </a:ext>
                  </a:extLst>
                </a:gridCol>
                <a:gridCol w="835610">
                  <a:extLst>
                    <a:ext uri="{9D8B030D-6E8A-4147-A177-3AD203B41FA5}">
                      <a16:colId xmlns:a16="http://schemas.microsoft.com/office/drawing/2014/main" val="2314504440"/>
                    </a:ext>
                  </a:extLst>
                </a:gridCol>
                <a:gridCol w="1009040">
                  <a:extLst>
                    <a:ext uri="{9D8B030D-6E8A-4147-A177-3AD203B41FA5}">
                      <a16:colId xmlns:a16="http://schemas.microsoft.com/office/drawing/2014/main" val="675078152"/>
                    </a:ext>
                  </a:extLst>
                </a:gridCol>
                <a:gridCol w="685831">
                  <a:extLst>
                    <a:ext uri="{9D8B030D-6E8A-4147-A177-3AD203B41FA5}">
                      <a16:colId xmlns:a16="http://schemas.microsoft.com/office/drawing/2014/main" val="4099497187"/>
                    </a:ext>
                  </a:extLst>
                </a:gridCol>
                <a:gridCol w="528171">
                  <a:extLst>
                    <a:ext uri="{9D8B030D-6E8A-4147-A177-3AD203B41FA5}">
                      <a16:colId xmlns:a16="http://schemas.microsoft.com/office/drawing/2014/main" val="4172101556"/>
                    </a:ext>
                  </a:extLst>
                </a:gridCol>
                <a:gridCol w="528171">
                  <a:extLst>
                    <a:ext uri="{9D8B030D-6E8A-4147-A177-3AD203B41FA5}">
                      <a16:colId xmlns:a16="http://schemas.microsoft.com/office/drawing/2014/main" val="1682595719"/>
                    </a:ext>
                  </a:extLst>
                </a:gridCol>
                <a:gridCol w="197078">
                  <a:extLst>
                    <a:ext uri="{9D8B030D-6E8A-4147-A177-3AD203B41FA5}">
                      <a16:colId xmlns:a16="http://schemas.microsoft.com/office/drawing/2014/main" val="4150174875"/>
                    </a:ext>
                  </a:extLst>
                </a:gridCol>
                <a:gridCol w="78831">
                  <a:extLst>
                    <a:ext uri="{9D8B030D-6E8A-4147-A177-3AD203B41FA5}">
                      <a16:colId xmlns:a16="http://schemas.microsoft.com/office/drawing/2014/main" val="253956870"/>
                    </a:ext>
                  </a:extLst>
                </a:gridCol>
                <a:gridCol w="78831">
                  <a:extLst>
                    <a:ext uri="{9D8B030D-6E8A-4147-A177-3AD203B41FA5}">
                      <a16:colId xmlns:a16="http://schemas.microsoft.com/office/drawing/2014/main" val="2340154163"/>
                    </a:ext>
                  </a:extLst>
                </a:gridCol>
                <a:gridCol w="78831">
                  <a:extLst>
                    <a:ext uri="{9D8B030D-6E8A-4147-A177-3AD203B41FA5}">
                      <a16:colId xmlns:a16="http://schemas.microsoft.com/office/drawing/2014/main" val="124823789"/>
                    </a:ext>
                  </a:extLst>
                </a:gridCol>
                <a:gridCol w="78831">
                  <a:extLst>
                    <a:ext uri="{9D8B030D-6E8A-4147-A177-3AD203B41FA5}">
                      <a16:colId xmlns:a16="http://schemas.microsoft.com/office/drawing/2014/main" val="3382590043"/>
                    </a:ext>
                  </a:extLst>
                </a:gridCol>
                <a:gridCol w="78831">
                  <a:extLst>
                    <a:ext uri="{9D8B030D-6E8A-4147-A177-3AD203B41FA5}">
                      <a16:colId xmlns:a16="http://schemas.microsoft.com/office/drawing/2014/main" val="2844999295"/>
                    </a:ext>
                  </a:extLst>
                </a:gridCol>
                <a:gridCol w="78831">
                  <a:extLst>
                    <a:ext uri="{9D8B030D-6E8A-4147-A177-3AD203B41FA5}">
                      <a16:colId xmlns:a16="http://schemas.microsoft.com/office/drawing/2014/main" val="2612487940"/>
                    </a:ext>
                  </a:extLst>
                </a:gridCol>
                <a:gridCol w="78831">
                  <a:extLst>
                    <a:ext uri="{9D8B030D-6E8A-4147-A177-3AD203B41FA5}">
                      <a16:colId xmlns:a16="http://schemas.microsoft.com/office/drawing/2014/main" val="336396623"/>
                    </a:ext>
                  </a:extLst>
                </a:gridCol>
                <a:gridCol w="78831">
                  <a:extLst>
                    <a:ext uri="{9D8B030D-6E8A-4147-A177-3AD203B41FA5}">
                      <a16:colId xmlns:a16="http://schemas.microsoft.com/office/drawing/2014/main" val="4033291384"/>
                    </a:ext>
                  </a:extLst>
                </a:gridCol>
                <a:gridCol w="78831">
                  <a:extLst>
                    <a:ext uri="{9D8B030D-6E8A-4147-A177-3AD203B41FA5}">
                      <a16:colId xmlns:a16="http://schemas.microsoft.com/office/drawing/2014/main" val="1566404829"/>
                    </a:ext>
                  </a:extLst>
                </a:gridCol>
                <a:gridCol w="78831">
                  <a:extLst>
                    <a:ext uri="{9D8B030D-6E8A-4147-A177-3AD203B41FA5}">
                      <a16:colId xmlns:a16="http://schemas.microsoft.com/office/drawing/2014/main" val="3105235977"/>
                    </a:ext>
                  </a:extLst>
                </a:gridCol>
                <a:gridCol w="78831">
                  <a:extLst>
                    <a:ext uri="{9D8B030D-6E8A-4147-A177-3AD203B41FA5}">
                      <a16:colId xmlns:a16="http://schemas.microsoft.com/office/drawing/2014/main" val="3653802325"/>
                    </a:ext>
                  </a:extLst>
                </a:gridCol>
                <a:gridCol w="78831">
                  <a:extLst>
                    <a:ext uri="{9D8B030D-6E8A-4147-A177-3AD203B41FA5}">
                      <a16:colId xmlns:a16="http://schemas.microsoft.com/office/drawing/2014/main" val="3481191656"/>
                    </a:ext>
                  </a:extLst>
                </a:gridCol>
                <a:gridCol w="78831">
                  <a:extLst>
                    <a:ext uri="{9D8B030D-6E8A-4147-A177-3AD203B41FA5}">
                      <a16:colId xmlns:a16="http://schemas.microsoft.com/office/drawing/2014/main" val="2025494576"/>
                    </a:ext>
                  </a:extLst>
                </a:gridCol>
                <a:gridCol w="78831">
                  <a:extLst>
                    <a:ext uri="{9D8B030D-6E8A-4147-A177-3AD203B41FA5}">
                      <a16:colId xmlns:a16="http://schemas.microsoft.com/office/drawing/2014/main" val="4140225511"/>
                    </a:ext>
                  </a:extLst>
                </a:gridCol>
                <a:gridCol w="78831">
                  <a:extLst>
                    <a:ext uri="{9D8B030D-6E8A-4147-A177-3AD203B41FA5}">
                      <a16:colId xmlns:a16="http://schemas.microsoft.com/office/drawing/2014/main" val="1220988413"/>
                    </a:ext>
                  </a:extLst>
                </a:gridCol>
                <a:gridCol w="78831">
                  <a:extLst>
                    <a:ext uri="{9D8B030D-6E8A-4147-A177-3AD203B41FA5}">
                      <a16:colId xmlns:a16="http://schemas.microsoft.com/office/drawing/2014/main" val="1115139374"/>
                    </a:ext>
                  </a:extLst>
                </a:gridCol>
                <a:gridCol w="78831">
                  <a:extLst>
                    <a:ext uri="{9D8B030D-6E8A-4147-A177-3AD203B41FA5}">
                      <a16:colId xmlns:a16="http://schemas.microsoft.com/office/drawing/2014/main" val="2626163530"/>
                    </a:ext>
                  </a:extLst>
                </a:gridCol>
                <a:gridCol w="78831">
                  <a:extLst>
                    <a:ext uri="{9D8B030D-6E8A-4147-A177-3AD203B41FA5}">
                      <a16:colId xmlns:a16="http://schemas.microsoft.com/office/drawing/2014/main" val="1046649835"/>
                    </a:ext>
                  </a:extLst>
                </a:gridCol>
                <a:gridCol w="78831">
                  <a:extLst>
                    <a:ext uri="{9D8B030D-6E8A-4147-A177-3AD203B41FA5}">
                      <a16:colId xmlns:a16="http://schemas.microsoft.com/office/drawing/2014/main" val="985922847"/>
                    </a:ext>
                  </a:extLst>
                </a:gridCol>
                <a:gridCol w="78831">
                  <a:extLst>
                    <a:ext uri="{9D8B030D-6E8A-4147-A177-3AD203B41FA5}">
                      <a16:colId xmlns:a16="http://schemas.microsoft.com/office/drawing/2014/main" val="794538465"/>
                    </a:ext>
                  </a:extLst>
                </a:gridCol>
                <a:gridCol w="78831">
                  <a:extLst>
                    <a:ext uri="{9D8B030D-6E8A-4147-A177-3AD203B41FA5}">
                      <a16:colId xmlns:a16="http://schemas.microsoft.com/office/drawing/2014/main" val="1115285833"/>
                    </a:ext>
                  </a:extLst>
                </a:gridCol>
                <a:gridCol w="78831">
                  <a:extLst>
                    <a:ext uri="{9D8B030D-6E8A-4147-A177-3AD203B41FA5}">
                      <a16:colId xmlns:a16="http://schemas.microsoft.com/office/drawing/2014/main" val="3672406499"/>
                    </a:ext>
                  </a:extLst>
                </a:gridCol>
                <a:gridCol w="78831">
                  <a:extLst>
                    <a:ext uri="{9D8B030D-6E8A-4147-A177-3AD203B41FA5}">
                      <a16:colId xmlns:a16="http://schemas.microsoft.com/office/drawing/2014/main" val="3934324770"/>
                    </a:ext>
                  </a:extLst>
                </a:gridCol>
                <a:gridCol w="78831">
                  <a:extLst>
                    <a:ext uri="{9D8B030D-6E8A-4147-A177-3AD203B41FA5}">
                      <a16:colId xmlns:a16="http://schemas.microsoft.com/office/drawing/2014/main" val="1648080003"/>
                    </a:ext>
                  </a:extLst>
                </a:gridCol>
                <a:gridCol w="78831">
                  <a:extLst>
                    <a:ext uri="{9D8B030D-6E8A-4147-A177-3AD203B41FA5}">
                      <a16:colId xmlns:a16="http://schemas.microsoft.com/office/drawing/2014/main" val="2419917102"/>
                    </a:ext>
                  </a:extLst>
                </a:gridCol>
                <a:gridCol w="78831">
                  <a:extLst>
                    <a:ext uri="{9D8B030D-6E8A-4147-A177-3AD203B41FA5}">
                      <a16:colId xmlns:a16="http://schemas.microsoft.com/office/drawing/2014/main" val="3259047475"/>
                    </a:ext>
                  </a:extLst>
                </a:gridCol>
                <a:gridCol w="78831">
                  <a:extLst>
                    <a:ext uri="{9D8B030D-6E8A-4147-A177-3AD203B41FA5}">
                      <a16:colId xmlns:a16="http://schemas.microsoft.com/office/drawing/2014/main" val="3175537678"/>
                    </a:ext>
                  </a:extLst>
                </a:gridCol>
                <a:gridCol w="78831">
                  <a:extLst>
                    <a:ext uri="{9D8B030D-6E8A-4147-A177-3AD203B41FA5}">
                      <a16:colId xmlns:a16="http://schemas.microsoft.com/office/drawing/2014/main" val="126746013"/>
                    </a:ext>
                  </a:extLst>
                </a:gridCol>
                <a:gridCol w="78831">
                  <a:extLst>
                    <a:ext uri="{9D8B030D-6E8A-4147-A177-3AD203B41FA5}">
                      <a16:colId xmlns:a16="http://schemas.microsoft.com/office/drawing/2014/main" val="1670610584"/>
                    </a:ext>
                  </a:extLst>
                </a:gridCol>
                <a:gridCol w="78831">
                  <a:extLst>
                    <a:ext uri="{9D8B030D-6E8A-4147-A177-3AD203B41FA5}">
                      <a16:colId xmlns:a16="http://schemas.microsoft.com/office/drawing/2014/main" val="3786056848"/>
                    </a:ext>
                  </a:extLst>
                </a:gridCol>
                <a:gridCol w="78831">
                  <a:extLst>
                    <a:ext uri="{9D8B030D-6E8A-4147-A177-3AD203B41FA5}">
                      <a16:colId xmlns:a16="http://schemas.microsoft.com/office/drawing/2014/main" val="1824277262"/>
                    </a:ext>
                  </a:extLst>
                </a:gridCol>
                <a:gridCol w="78831">
                  <a:extLst>
                    <a:ext uri="{9D8B030D-6E8A-4147-A177-3AD203B41FA5}">
                      <a16:colId xmlns:a16="http://schemas.microsoft.com/office/drawing/2014/main" val="1925998532"/>
                    </a:ext>
                  </a:extLst>
                </a:gridCol>
                <a:gridCol w="78831">
                  <a:extLst>
                    <a:ext uri="{9D8B030D-6E8A-4147-A177-3AD203B41FA5}">
                      <a16:colId xmlns:a16="http://schemas.microsoft.com/office/drawing/2014/main" val="3819694256"/>
                    </a:ext>
                  </a:extLst>
                </a:gridCol>
                <a:gridCol w="78831">
                  <a:extLst>
                    <a:ext uri="{9D8B030D-6E8A-4147-A177-3AD203B41FA5}">
                      <a16:colId xmlns:a16="http://schemas.microsoft.com/office/drawing/2014/main" val="2736377882"/>
                    </a:ext>
                  </a:extLst>
                </a:gridCol>
                <a:gridCol w="78831">
                  <a:extLst>
                    <a:ext uri="{9D8B030D-6E8A-4147-A177-3AD203B41FA5}">
                      <a16:colId xmlns:a16="http://schemas.microsoft.com/office/drawing/2014/main" val="98947544"/>
                    </a:ext>
                  </a:extLst>
                </a:gridCol>
                <a:gridCol w="78831">
                  <a:extLst>
                    <a:ext uri="{9D8B030D-6E8A-4147-A177-3AD203B41FA5}">
                      <a16:colId xmlns:a16="http://schemas.microsoft.com/office/drawing/2014/main" val="703564694"/>
                    </a:ext>
                  </a:extLst>
                </a:gridCol>
                <a:gridCol w="78831">
                  <a:extLst>
                    <a:ext uri="{9D8B030D-6E8A-4147-A177-3AD203B41FA5}">
                      <a16:colId xmlns:a16="http://schemas.microsoft.com/office/drawing/2014/main" val="1074872577"/>
                    </a:ext>
                  </a:extLst>
                </a:gridCol>
                <a:gridCol w="78831">
                  <a:extLst>
                    <a:ext uri="{9D8B030D-6E8A-4147-A177-3AD203B41FA5}">
                      <a16:colId xmlns:a16="http://schemas.microsoft.com/office/drawing/2014/main" val="4017854107"/>
                    </a:ext>
                  </a:extLst>
                </a:gridCol>
                <a:gridCol w="78831">
                  <a:extLst>
                    <a:ext uri="{9D8B030D-6E8A-4147-A177-3AD203B41FA5}">
                      <a16:colId xmlns:a16="http://schemas.microsoft.com/office/drawing/2014/main" val="3578332620"/>
                    </a:ext>
                  </a:extLst>
                </a:gridCol>
                <a:gridCol w="78831">
                  <a:extLst>
                    <a:ext uri="{9D8B030D-6E8A-4147-A177-3AD203B41FA5}">
                      <a16:colId xmlns:a16="http://schemas.microsoft.com/office/drawing/2014/main" val="4135999987"/>
                    </a:ext>
                  </a:extLst>
                </a:gridCol>
                <a:gridCol w="78831">
                  <a:extLst>
                    <a:ext uri="{9D8B030D-6E8A-4147-A177-3AD203B41FA5}">
                      <a16:colId xmlns:a16="http://schemas.microsoft.com/office/drawing/2014/main" val="3366848342"/>
                    </a:ext>
                  </a:extLst>
                </a:gridCol>
                <a:gridCol w="78831">
                  <a:extLst>
                    <a:ext uri="{9D8B030D-6E8A-4147-A177-3AD203B41FA5}">
                      <a16:colId xmlns:a16="http://schemas.microsoft.com/office/drawing/2014/main" val="247476676"/>
                    </a:ext>
                  </a:extLst>
                </a:gridCol>
                <a:gridCol w="78831">
                  <a:extLst>
                    <a:ext uri="{9D8B030D-6E8A-4147-A177-3AD203B41FA5}">
                      <a16:colId xmlns:a16="http://schemas.microsoft.com/office/drawing/2014/main" val="1635471071"/>
                    </a:ext>
                  </a:extLst>
                </a:gridCol>
                <a:gridCol w="78831">
                  <a:extLst>
                    <a:ext uri="{9D8B030D-6E8A-4147-A177-3AD203B41FA5}">
                      <a16:colId xmlns:a16="http://schemas.microsoft.com/office/drawing/2014/main" val="76737486"/>
                    </a:ext>
                  </a:extLst>
                </a:gridCol>
                <a:gridCol w="78831">
                  <a:extLst>
                    <a:ext uri="{9D8B030D-6E8A-4147-A177-3AD203B41FA5}">
                      <a16:colId xmlns:a16="http://schemas.microsoft.com/office/drawing/2014/main" val="2493008088"/>
                    </a:ext>
                  </a:extLst>
                </a:gridCol>
                <a:gridCol w="78831">
                  <a:extLst>
                    <a:ext uri="{9D8B030D-6E8A-4147-A177-3AD203B41FA5}">
                      <a16:colId xmlns:a16="http://schemas.microsoft.com/office/drawing/2014/main" val="63955667"/>
                    </a:ext>
                  </a:extLst>
                </a:gridCol>
                <a:gridCol w="78831">
                  <a:extLst>
                    <a:ext uri="{9D8B030D-6E8A-4147-A177-3AD203B41FA5}">
                      <a16:colId xmlns:a16="http://schemas.microsoft.com/office/drawing/2014/main" val="2411659989"/>
                    </a:ext>
                  </a:extLst>
                </a:gridCol>
                <a:gridCol w="78831">
                  <a:extLst>
                    <a:ext uri="{9D8B030D-6E8A-4147-A177-3AD203B41FA5}">
                      <a16:colId xmlns:a16="http://schemas.microsoft.com/office/drawing/2014/main" val="1261211405"/>
                    </a:ext>
                  </a:extLst>
                </a:gridCol>
                <a:gridCol w="78831">
                  <a:extLst>
                    <a:ext uri="{9D8B030D-6E8A-4147-A177-3AD203B41FA5}">
                      <a16:colId xmlns:a16="http://schemas.microsoft.com/office/drawing/2014/main" val="3655217718"/>
                    </a:ext>
                  </a:extLst>
                </a:gridCol>
                <a:gridCol w="78831">
                  <a:extLst>
                    <a:ext uri="{9D8B030D-6E8A-4147-A177-3AD203B41FA5}">
                      <a16:colId xmlns:a16="http://schemas.microsoft.com/office/drawing/2014/main" val="2825140173"/>
                    </a:ext>
                  </a:extLst>
                </a:gridCol>
                <a:gridCol w="78831">
                  <a:extLst>
                    <a:ext uri="{9D8B030D-6E8A-4147-A177-3AD203B41FA5}">
                      <a16:colId xmlns:a16="http://schemas.microsoft.com/office/drawing/2014/main" val="1648671437"/>
                    </a:ext>
                  </a:extLst>
                </a:gridCol>
                <a:gridCol w="78831">
                  <a:extLst>
                    <a:ext uri="{9D8B030D-6E8A-4147-A177-3AD203B41FA5}">
                      <a16:colId xmlns:a16="http://schemas.microsoft.com/office/drawing/2014/main" val="3233420820"/>
                    </a:ext>
                  </a:extLst>
                </a:gridCol>
              </a:tblGrid>
              <a:tr h="107389">
                <a:tc rowSpan="2" gridSpan="3">
                  <a:txBody>
                    <a:bodyPr/>
                    <a:lstStyle/>
                    <a:p>
                      <a:pPr algn="l" fontAlgn="ctr"/>
                      <a:r>
                        <a:rPr lang="tr-TR" sz="700" b="1" i="0" u="none" strike="noStrike">
                          <a:solidFill>
                            <a:srgbClr val="000000"/>
                          </a:solidFill>
                          <a:effectLst/>
                          <a:latin typeface="Calibri" panose="020F0502020204030204" pitchFamily="34" charset="0"/>
                        </a:rPr>
                        <a:t>16. Grupla Psikolojik Danışmadan Memnuniyet Oranı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28295841"/>
                  </a:ext>
                </a:extLst>
              </a:tr>
              <a:tr h="11370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40407035"/>
                  </a:ext>
                </a:extLst>
              </a:tr>
              <a:tr h="126340">
                <a:tc rowSpan="2" gridSpan="3">
                  <a:txBody>
                    <a:bodyPr/>
                    <a:lstStyle/>
                    <a:p>
                      <a:pPr algn="l" fontAlgn="ctr"/>
                      <a:r>
                        <a:rPr lang="tr-TR" sz="700" b="0" i="0" u="none" strike="noStrike">
                          <a:solidFill>
                            <a:srgbClr val="000000"/>
                          </a:solidFill>
                          <a:effectLst/>
                          <a:latin typeface="Calibri" panose="020F0502020204030204" pitchFamily="34" charset="0"/>
                        </a:rPr>
                        <a:t>16.1.grupla psikolojik danışma oturumlarının gerçekleştirilmesi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psikolojik danışman</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memnuniyet anketleri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182803891"/>
                  </a:ext>
                </a:extLst>
              </a:tr>
              <a:tr h="11370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134349168"/>
                  </a:ext>
                </a:extLst>
              </a:tr>
              <a:tr h="113705">
                <a:tc rowSpan="2" gridSpan="3">
                  <a:txBody>
                    <a:bodyPr/>
                    <a:lstStyle/>
                    <a:p>
                      <a:pPr algn="l" fontAlgn="ctr"/>
                      <a:r>
                        <a:rPr lang="tr-TR" sz="700" b="0" i="0" u="none" strike="noStrike">
                          <a:solidFill>
                            <a:srgbClr val="000000"/>
                          </a:solidFill>
                          <a:effectLst/>
                          <a:latin typeface="Calibri" panose="020F0502020204030204" pitchFamily="34" charset="0"/>
                        </a:rPr>
                        <a:t>16.2.Grupla psikolojik danışma odasının fiziksel açıdan uygunluğu</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EK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Memnuniyet anketleri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96018468"/>
                  </a:ext>
                </a:extLst>
              </a:tr>
              <a:tr h="19372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2764821"/>
                  </a:ext>
                </a:extLst>
              </a:tr>
              <a:tr h="113705">
                <a:tc rowSpan="2" gridSpan="3">
                  <a:txBody>
                    <a:bodyPr/>
                    <a:lstStyle/>
                    <a:p>
                      <a:pPr algn="l" fontAlgn="ctr"/>
                      <a:r>
                        <a:rPr lang="tr-TR" sz="700" b="0" i="0" u="none" strike="noStrike">
                          <a:solidFill>
                            <a:srgbClr val="000000"/>
                          </a:solidFill>
                          <a:effectLst/>
                          <a:latin typeface="Calibri" panose="020F0502020204030204" pitchFamily="34" charset="0"/>
                        </a:rPr>
                        <a:t>16.3.Gruba katılan üyelerle ara değerlendirme yapılması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psikolojik danışman</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Memnuniyet anketleri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825767073"/>
                  </a:ext>
                </a:extLst>
              </a:tr>
              <a:tr h="11370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25813411"/>
                  </a:ext>
                </a:extLst>
              </a:tr>
              <a:tr h="112862">
                <a:tc rowSpan="2" gridSpan="3">
                  <a:txBody>
                    <a:bodyPr/>
                    <a:lstStyle/>
                    <a:p>
                      <a:pPr algn="l" fontAlgn="ctr"/>
                      <a:r>
                        <a:rPr lang="tr-TR" sz="700" b="0" i="0" u="none" strike="noStrike">
                          <a:solidFill>
                            <a:srgbClr val="000000"/>
                          </a:solidFill>
                          <a:effectLst/>
                          <a:latin typeface="Calibri" panose="020F0502020204030204" pitchFamily="34" charset="0"/>
                        </a:rPr>
                        <a:t>16.4.Anket sonucu çıkan uygunsuzluklar için AAP hazırlanması ve uygulamaların takibi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Analiz Formları ve AAP'ler</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52449520"/>
                  </a:ext>
                </a:extLst>
              </a:tr>
              <a:tr h="19456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40844917"/>
                  </a:ext>
                </a:extLst>
              </a:tr>
              <a:tr h="107389">
                <a:tc rowSpan="2" gridSpan="3">
                  <a:txBody>
                    <a:bodyPr/>
                    <a:lstStyle/>
                    <a:p>
                      <a:pPr algn="l" fontAlgn="ctr"/>
                      <a:r>
                        <a:rPr lang="tr-TR" sz="700" b="0" i="0" u="none" strike="noStrike">
                          <a:solidFill>
                            <a:srgbClr val="000000"/>
                          </a:solidFill>
                          <a:effectLst/>
                          <a:latin typeface="Calibri" panose="020F0502020204030204" pitchFamily="34" charset="0"/>
                        </a:rPr>
                        <a:t>16.5.-3.4.Anketlere gelen yorumların risk analizlerine ilave edilmesi ve takibi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954807842"/>
                  </a:ext>
                </a:extLst>
              </a:tr>
              <a:tr h="20003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42504286"/>
                  </a:ext>
                </a:extLst>
              </a:tr>
              <a:tr h="113705">
                <a:tc rowSpan="2" gridSpan="3">
                  <a:txBody>
                    <a:bodyPr/>
                    <a:lstStyle/>
                    <a:p>
                      <a:pPr algn="l" fontAlgn="ctr"/>
                      <a:r>
                        <a:rPr lang="tr-TR" sz="700" b="1" i="0" u="none" strike="noStrike">
                          <a:solidFill>
                            <a:srgbClr val="000000"/>
                          </a:solidFill>
                          <a:effectLst/>
                          <a:latin typeface="Calibri" panose="020F0502020204030204" pitchFamily="34" charset="0"/>
                        </a:rPr>
                        <a:t>17. Önleyici Ruh Sağlığı Çalışmalarından Memnuniyet Oranı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1800571"/>
                  </a:ext>
                </a:extLst>
              </a:tr>
              <a:tr h="11370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66040855"/>
                  </a:ext>
                </a:extLst>
              </a:tr>
              <a:tr h="107389">
                <a:tc rowSpan="2" gridSpan="3">
                  <a:txBody>
                    <a:bodyPr/>
                    <a:lstStyle/>
                    <a:p>
                      <a:pPr algn="l" fontAlgn="ctr"/>
                      <a:r>
                        <a:rPr lang="tr-TR" sz="700" b="0" i="0" u="none" strike="noStrike">
                          <a:solidFill>
                            <a:srgbClr val="000000"/>
                          </a:solidFill>
                          <a:effectLst/>
                          <a:latin typeface="Calibri" panose="020F0502020204030204" pitchFamily="34" charset="0"/>
                        </a:rPr>
                        <a:t>17.1.odanın fiziksel açıdan uygunluğu</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EK- 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Memnuniyet anketleri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dirty="0">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93761639"/>
                  </a:ext>
                </a:extLst>
              </a:tr>
              <a:tr h="20003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46448801"/>
                  </a:ext>
                </a:extLst>
              </a:tr>
              <a:tr h="113705">
                <a:tc rowSpan="2" gridSpan="3">
                  <a:txBody>
                    <a:bodyPr/>
                    <a:lstStyle/>
                    <a:p>
                      <a:pPr algn="l" fontAlgn="ctr"/>
                      <a:r>
                        <a:rPr lang="tr-TR" sz="700" b="0" i="0" u="none" strike="noStrike">
                          <a:solidFill>
                            <a:srgbClr val="000000"/>
                          </a:solidFill>
                          <a:effectLst/>
                          <a:latin typeface="Calibri" panose="020F0502020204030204" pitchFamily="34" charset="0"/>
                        </a:rPr>
                        <a:t>17.2.önleyici ruh sağlığı çalışmalarının gerçekleştirilmesi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psikolojik danışman</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Memnuniyet anketleri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265719507"/>
                  </a:ext>
                </a:extLst>
              </a:tr>
              <a:tr h="12634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20704398"/>
                  </a:ext>
                </a:extLst>
              </a:tr>
              <a:tr h="113705">
                <a:tc rowSpan="2" gridSpan="3">
                  <a:txBody>
                    <a:bodyPr/>
                    <a:lstStyle/>
                    <a:p>
                      <a:pPr algn="l" fontAlgn="ctr"/>
                      <a:r>
                        <a:rPr lang="tr-TR" sz="700" b="0" i="0" u="none" strike="noStrike">
                          <a:solidFill>
                            <a:srgbClr val="000000"/>
                          </a:solidFill>
                          <a:effectLst/>
                          <a:latin typeface="Calibri" panose="020F0502020204030204" pitchFamily="34" charset="0"/>
                        </a:rPr>
                        <a:t>17.3.Önleyici ruh sağlığı çalışmaları ile ilgili geri bildirimlerin alınması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psikolojik danışman</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Verdana" panose="020B0604030504040204" pitchFamily="34" charset="0"/>
                        </a:rPr>
                        <a:t>Memnuniyet anketleri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Verdana" panose="020B060403050404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84660871"/>
                  </a:ext>
                </a:extLst>
              </a:tr>
              <a:tr h="113705">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Verdana" panose="020B060403050404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Verdana" panose="020B060403050404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98679108"/>
                  </a:ext>
                </a:extLst>
              </a:tr>
              <a:tr h="112862">
                <a:tc rowSpan="2" gridSpan="3">
                  <a:txBody>
                    <a:bodyPr/>
                    <a:lstStyle/>
                    <a:p>
                      <a:pPr algn="l" fontAlgn="ctr"/>
                      <a:r>
                        <a:rPr lang="tr-TR" sz="700" b="0" i="0" u="none" strike="noStrike">
                          <a:solidFill>
                            <a:srgbClr val="000000"/>
                          </a:solidFill>
                          <a:effectLst/>
                          <a:latin typeface="Calibri" panose="020F0502020204030204" pitchFamily="34" charset="0"/>
                        </a:rPr>
                        <a:t>17.4.Anket sonucu çıkan uygunsuzluklar için AAP hazırlanması ve uygulamaların takibi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Analiz Formları ve AAP'ler</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843414904"/>
                  </a:ext>
                </a:extLst>
              </a:tr>
              <a:tr h="19456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17836233"/>
                  </a:ext>
                </a:extLst>
              </a:tr>
              <a:tr h="107389">
                <a:tc rowSpan="2" gridSpan="3">
                  <a:txBody>
                    <a:bodyPr/>
                    <a:lstStyle/>
                    <a:p>
                      <a:pPr algn="l" fontAlgn="ctr"/>
                      <a:r>
                        <a:rPr lang="tr-TR" sz="700" b="0" i="0" u="none" strike="noStrike">
                          <a:solidFill>
                            <a:srgbClr val="000000"/>
                          </a:solidFill>
                          <a:effectLst/>
                          <a:latin typeface="Calibri" panose="020F0502020204030204" pitchFamily="34" charset="0"/>
                        </a:rPr>
                        <a:t>17.5.-3.4.Anketlere gelen yorumların risk analizlerine ilave edilmesi ve takibi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77558805"/>
                  </a:ext>
                </a:extLst>
              </a:tr>
              <a:tr h="20003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dirty="0">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28244076"/>
                  </a:ext>
                </a:extLst>
              </a:tr>
              <a:tr h="107389">
                <a:tc rowSpan="2" gridSpan="3">
                  <a:txBody>
                    <a:bodyPr/>
                    <a:lstStyle/>
                    <a:p>
                      <a:pPr algn="l" fontAlgn="ctr"/>
                      <a:r>
                        <a:rPr lang="tr-TR" sz="700" b="0" i="0" u="none" strike="noStrike">
                          <a:solidFill>
                            <a:srgbClr val="000000"/>
                          </a:solidFill>
                          <a:effectLst/>
                          <a:latin typeface="Calibri" panose="020F0502020204030204" pitchFamily="34" charset="0"/>
                        </a:rPr>
                        <a:t>17.5.-3.4.Anketlere gelen yorumların risk analizlerine ilave edilmesi ve takibi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İG-KT-EK-FS-TK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Risk Analizleri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98821033"/>
                  </a:ext>
                </a:extLst>
              </a:tr>
              <a:tr h="20003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93495834"/>
                  </a:ext>
                </a:extLst>
              </a:tr>
              <a:tr h="107389">
                <a:tc rowSpan="2" gridSpan="3">
                  <a:txBody>
                    <a:bodyPr/>
                    <a:lstStyle/>
                    <a:p>
                      <a:pPr algn="l" fontAlgn="ctr"/>
                      <a:r>
                        <a:rPr lang="tr-TR" sz="700" b="1" i="0" u="none" strike="noStrike">
                          <a:solidFill>
                            <a:srgbClr val="000000"/>
                          </a:solidFill>
                          <a:effectLst/>
                          <a:latin typeface="Calibri" panose="020F0502020204030204" pitchFamily="34" charset="0"/>
                        </a:rPr>
                        <a:t>18.Şikayete Geri Dönüş/Cevap Verme Süresi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77017770"/>
                  </a:ext>
                </a:extLst>
              </a:tr>
              <a:tr h="109494">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35223012"/>
                  </a:ext>
                </a:extLst>
              </a:tr>
              <a:tr h="206355">
                <a:tc gridSpan="3">
                  <a:txBody>
                    <a:bodyPr/>
                    <a:lstStyle/>
                    <a:p>
                      <a:pPr algn="l" fontAlgn="b"/>
                      <a:r>
                        <a:rPr lang="tr-TR" sz="700" b="0" i="0" u="none" strike="noStrike">
                          <a:solidFill>
                            <a:srgbClr val="000000"/>
                          </a:solidFill>
                          <a:effectLst/>
                          <a:latin typeface="Calibri" panose="020F0502020204030204" pitchFamily="34" charset="0"/>
                        </a:rPr>
                        <a:t>18.1.Şikayet sahibine "şikayetiniz alınmıştır" şeklinde geri bildirim yapılması</a:t>
                      </a:r>
                    </a:p>
                  </a:txBody>
                  <a:tcPr marL="3483" marR="3483" marT="3483"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İG-KT-EK-TK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Şikayet Yönetim Sistemi</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37864596"/>
                  </a:ext>
                </a:extLst>
              </a:tr>
              <a:tr h="126340">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786650396"/>
                  </a:ext>
                </a:extLst>
              </a:tr>
              <a:tr h="113705">
                <a:tc rowSpan="2" gridSpan="3">
                  <a:txBody>
                    <a:bodyPr/>
                    <a:lstStyle/>
                    <a:p>
                      <a:pPr algn="l" fontAlgn="ctr"/>
                      <a:r>
                        <a:rPr lang="tr-TR" sz="700" b="1" i="0" u="none" strike="noStrike">
                          <a:solidFill>
                            <a:srgbClr val="000000"/>
                          </a:solidFill>
                          <a:effectLst/>
                          <a:latin typeface="Calibri" panose="020F0502020204030204" pitchFamily="34" charset="0"/>
                        </a:rPr>
                        <a:t>19.Şikayetin Çözümü İçin Öngörülen Süre</a:t>
                      </a:r>
                    </a:p>
                  </a:txBody>
                  <a:tcPr marL="3483" marR="3483" marT="348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5650490"/>
                  </a:ext>
                </a:extLst>
              </a:tr>
              <a:tr h="10528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80858664"/>
                  </a:ext>
                </a:extLst>
              </a:tr>
              <a:tr h="151608">
                <a:tc gridSpan="3">
                  <a:txBody>
                    <a:bodyPr/>
                    <a:lstStyle/>
                    <a:p>
                      <a:pPr algn="l" fontAlgn="b"/>
                      <a:r>
                        <a:rPr lang="tr-TR" sz="700" b="0" i="0" u="none" strike="noStrike">
                          <a:solidFill>
                            <a:srgbClr val="000000"/>
                          </a:solidFill>
                          <a:effectLst/>
                          <a:latin typeface="Calibri" panose="020F0502020204030204" pitchFamily="34" charset="0"/>
                        </a:rPr>
                        <a:t>19.1.KY-PR-0004 DF Prosedürüne uygun DF gerçekleştirmek</a:t>
                      </a:r>
                    </a:p>
                  </a:txBody>
                  <a:tcPr marL="3483" marR="3483" marT="3483"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İG-KT-EK-TK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Düzeltici Faaliyet Formu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91078536"/>
                  </a:ext>
                </a:extLst>
              </a:tr>
              <a:tr h="155819">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82104447"/>
                  </a:ext>
                </a:extLst>
              </a:tr>
              <a:tr h="132657">
                <a:tc gridSpan="3">
                  <a:txBody>
                    <a:bodyPr/>
                    <a:lstStyle/>
                    <a:p>
                      <a:pPr algn="l" fontAlgn="b"/>
                      <a:r>
                        <a:rPr lang="tr-TR" sz="700" b="0" i="0" u="none" strike="noStrike" dirty="0">
                          <a:solidFill>
                            <a:srgbClr val="000000"/>
                          </a:solidFill>
                          <a:effectLst/>
                          <a:latin typeface="Calibri" panose="020F0502020204030204" pitchFamily="34" charset="0"/>
                        </a:rPr>
                        <a:t>19.2. Gerekiyor ise KY-FR-0009 Kök-Neden gerçekleştirmek</a:t>
                      </a:r>
                    </a:p>
                  </a:txBody>
                  <a:tcPr marL="3483" marR="3483" marT="3483"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İG-KT-EK-TK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Neden-Sonuç Formu</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45382649"/>
                  </a:ext>
                </a:extLst>
              </a:tr>
              <a:tr h="174770">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700" b="1" i="0" u="none" strike="noStrike">
                          <a:solidFill>
                            <a:srgbClr val="000000"/>
                          </a:solidFill>
                          <a:effectLst/>
                          <a:latin typeface="Calibri" panose="020F0502020204030204" pitchFamily="34" charset="0"/>
                        </a:rPr>
                        <a:t> </a:t>
                      </a:r>
                    </a:p>
                  </a:txBody>
                  <a:tcPr marL="3483" marR="3483" marT="3483"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16917863"/>
                  </a:ext>
                </a:extLst>
              </a:tr>
              <a:tr h="120023">
                <a:tc rowSpan="2" gridSpan="3">
                  <a:txBody>
                    <a:bodyPr/>
                    <a:lstStyle/>
                    <a:p>
                      <a:pPr algn="l" fontAlgn="ctr"/>
                      <a:r>
                        <a:rPr lang="tr-TR" sz="700" b="1" i="0" u="none" strike="noStrike">
                          <a:solidFill>
                            <a:srgbClr val="000000"/>
                          </a:solidFill>
                          <a:effectLst/>
                          <a:latin typeface="Calibri" panose="020F0502020204030204" pitchFamily="34" charset="0"/>
                        </a:rPr>
                        <a:t>20.Çözümün Gerçekleştirildiği Süre</a:t>
                      </a:r>
                    </a:p>
                  </a:txBody>
                  <a:tcPr marL="3483" marR="3483" marT="348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316058613"/>
                  </a:ext>
                </a:extLst>
              </a:tr>
              <a:tr h="12634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fontAlgn="ctr"/>
                      <a:r>
                        <a:rPr lang="tr-TR" sz="700" b="0" i="0" u="none" strike="noStrike">
                          <a:solidFill>
                            <a:srgbClr val="000000"/>
                          </a:solidFill>
                          <a:effectLst/>
                          <a:latin typeface="Calibri" panose="020F050202020403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700" b="0" i="0" u="none" strike="noStrike">
                          <a:solidFill>
                            <a:srgbClr val="000000"/>
                          </a:solidFill>
                          <a:effectLst/>
                          <a:latin typeface="Tahoma" panose="020B0604030504040204" pitchFamily="34" charset="0"/>
                        </a:rPr>
                        <a:t> </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00582111"/>
                  </a:ext>
                </a:extLst>
              </a:tr>
              <a:tr h="120023">
                <a:tc rowSpan="2" gridSpan="3">
                  <a:txBody>
                    <a:bodyPr/>
                    <a:lstStyle/>
                    <a:p>
                      <a:pPr algn="l" fontAlgn="ctr"/>
                      <a:r>
                        <a:rPr lang="tr-TR" sz="700" b="0" i="0" u="none" strike="noStrike" dirty="0">
                          <a:solidFill>
                            <a:srgbClr val="000000"/>
                          </a:solidFill>
                          <a:effectLst/>
                          <a:latin typeface="Calibri" panose="020F0502020204030204" pitchFamily="34" charset="0"/>
                        </a:rPr>
                        <a:t>21.1.Şikayet çözülene kadar ele alınma süreci </a:t>
                      </a:r>
                    </a:p>
                  </a:txBody>
                  <a:tcPr marL="3483" marR="3483" marT="348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700" b="0" i="0" u="none" strike="noStrike">
                          <a:solidFill>
                            <a:srgbClr val="000000"/>
                          </a:solidFill>
                          <a:effectLst/>
                          <a:latin typeface="Calibri" panose="020F0502020204030204" pitchFamily="34" charset="0"/>
                        </a:rPr>
                        <a:t>PDR Merkezi müdür ve müdür yardımcısı</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a:solidFill>
                            <a:srgbClr val="000000"/>
                          </a:solidFill>
                          <a:effectLst/>
                          <a:latin typeface="Tahoma" panose="020B0604030504040204" pitchFamily="34" charset="0"/>
                        </a:rPr>
                        <a:t>İG-KT-EK-TK</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700" b="0" i="0" u="none" strike="noStrike" dirty="0">
                          <a:solidFill>
                            <a:srgbClr val="000000"/>
                          </a:solidFill>
                          <a:effectLst/>
                          <a:latin typeface="Tahoma" panose="020B0604030504040204" pitchFamily="34" charset="0"/>
                        </a:rPr>
                        <a:t>Düzeltici Faaliyet Formu</a:t>
                      </a:r>
                    </a:p>
                  </a:txBody>
                  <a:tcPr marL="3483" marR="3483" marT="348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700" b="0" i="0" u="none" strike="noStrike">
                          <a:solidFill>
                            <a:srgbClr val="000000"/>
                          </a:solidFill>
                          <a:effectLst/>
                          <a:latin typeface="Calibri" panose="020F0502020204030204" pitchFamily="34" charset="0"/>
                        </a:rPr>
                        <a:t>P</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86562443"/>
                  </a:ext>
                </a:extLst>
              </a:tr>
              <a:tr h="187404">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700" b="0" i="0" u="none" strike="noStrike" dirty="0">
                          <a:solidFill>
                            <a:srgbClr val="000000"/>
                          </a:solidFill>
                          <a:effectLst/>
                          <a:latin typeface="Calibri" panose="020F0502020204030204" pitchFamily="34" charset="0"/>
                        </a:rPr>
                        <a:t>G</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FF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500" b="0" i="0" u="none" strike="noStrike" dirty="0">
                          <a:solidFill>
                            <a:srgbClr val="000000"/>
                          </a:solidFill>
                          <a:effectLst/>
                          <a:latin typeface="Calibri" panose="020F0502020204030204" pitchFamily="34" charset="0"/>
                        </a:rPr>
                        <a:t> </a:t>
                      </a:r>
                    </a:p>
                  </a:txBody>
                  <a:tcPr marL="3483" marR="3483" marT="34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69560432"/>
                  </a:ext>
                </a:extLst>
              </a:tr>
            </a:tbl>
          </a:graphicData>
        </a:graphic>
      </p:graphicFrame>
      <p:sp>
        <p:nvSpPr>
          <p:cNvPr id="8" name="Rectangle 7"/>
          <p:cNvSpPr/>
          <p:nvPr/>
        </p:nvSpPr>
        <p:spPr>
          <a:xfrm>
            <a:off x="323528" y="6405458"/>
            <a:ext cx="8568944" cy="369332"/>
          </a:xfrm>
          <a:prstGeom prst="rect">
            <a:avLst/>
          </a:prstGeom>
        </p:spPr>
        <p:txBody>
          <a:bodyPr wrap="square">
            <a:spAutoFit/>
          </a:bodyPr>
          <a:lstStyle/>
          <a:p>
            <a:r>
              <a:rPr lang="nn-NO" sz="800" b="1" dirty="0">
                <a:solidFill>
                  <a:srgbClr val="000000"/>
                </a:solidFill>
                <a:latin typeface="Calibri" panose="020F0502020204030204" pitchFamily="34" charset="0"/>
              </a:rPr>
              <a:t>PLAN NO: PD-FP-0001</a:t>
            </a:r>
            <a:r>
              <a:rPr lang="nn-NO" dirty="0"/>
              <a:t> </a:t>
            </a:r>
            <a:r>
              <a:rPr lang="nn-NO" sz="1000" dirty="0">
                <a:solidFill>
                  <a:srgbClr val="000000"/>
                </a:solidFill>
                <a:latin typeface="Calibri" panose="020F0502020204030204" pitchFamily="34" charset="0"/>
              </a:rPr>
              <a:t> </a:t>
            </a:r>
            <a:r>
              <a:rPr lang="tr-TR" sz="1000" dirty="0" smtClean="0">
                <a:solidFill>
                  <a:srgbClr val="000000"/>
                </a:solidFill>
                <a:latin typeface="Calibri" panose="020F0502020204030204" pitchFamily="34" charset="0"/>
              </a:rPr>
              <a:t>                                                                                                                                                                               </a:t>
            </a:r>
            <a:r>
              <a:rPr lang="nn-NO" dirty="0" smtClean="0"/>
              <a:t> </a:t>
            </a:r>
            <a:r>
              <a:rPr lang="nn-NO" sz="800" b="1" dirty="0">
                <a:solidFill>
                  <a:srgbClr val="000000"/>
                </a:solidFill>
                <a:latin typeface="Calibri" panose="020F0502020204030204" pitchFamily="34" charset="0"/>
              </a:rPr>
              <a:t>REFERANS DOKÜMANLAR</a:t>
            </a:r>
            <a:r>
              <a:rPr lang="nn-NO" dirty="0"/>
              <a:t> </a:t>
            </a:r>
            <a:r>
              <a:rPr lang="nn-NO" sz="1000" dirty="0">
                <a:solidFill>
                  <a:srgbClr val="000000"/>
                </a:solidFill>
                <a:latin typeface="Calibri" panose="020F0502020204030204" pitchFamily="34" charset="0"/>
              </a:rPr>
              <a:t>:</a:t>
            </a:r>
            <a:r>
              <a:rPr lang="nn-NO" dirty="0"/>
              <a:t> </a:t>
            </a:r>
            <a:endParaRPr lang="tr-TR" dirty="0"/>
          </a:p>
        </p:txBody>
      </p:sp>
    </p:spTree>
    <p:extLst>
      <p:ext uri="{BB962C8B-B14F-4D97-AF65-F5344CB8AC3E}">
        <p14:creationId xmlns:p14="http://schemas.microsoft.com/office/powerpoint/2010/main" val="79347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5624</TotalTime>
  <Words>3762</Words>
  <Application>Microsoft Office PowerPoint</Application>
  <PresentationFormat>On-screen Show (4:3)</PresentationFormat>
  <Paragraphs>7435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Tahoma</vt:lpstr>
      <vt:lpstr>Verdana</vt:lpstr>
      <vt:lpstr>Wingdings</vt:lpstr>
      <vt:lpstr>Ofis Teması</vt:lpstr>
      <vt:lpstr>2020 YILI  OCAK-ARALIK YGG SUNUMU  PDR SÜRECİ  28/01/2021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Büşra Yılmaz</cp:lastModifiedBy>
  <cp:revision>184</cp:revision>
  <dcterms:created xsi:type="dcterms:W3CDTF">2016-08-26T15:45:58Z</dcterms:created>
  <dcterms:modified xsi:type="dcterms:W3CDTF">2021-01-25T08:07:33Z</dcterms:modified>
</cp:coreProperties>
</file>