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8" r:id="rId3"/>
    <p:sldId id="302" r:id="rId4"/>
    <p:sldId id="304" r:id="rId5"/>
    <p:sldId id="301" r:id="rId6"/>
    <p:sldId id="297" r:id="rId7"/>
    <p:sldId id="317" r:id="rId8"/>
    <p:sldId id="257" r:id="rId9"/>
    <p:sldId id="310" r:id="rId10"/>
    <p:sldId id="318" r:id="rId11"/>
    <p:sldId id="319" r:id="rId12"/>
    <p:sldId id="320" r:id="rId13"/>
    <p:sldId id="321" r:id="rId14"/>
    <p:sldId id="322" r:id="rId15"/>
    <p:sldId id="313" r:id="rId16"/>
    <p:sldId id="324" r:id="rId17"/>
    <p:sldId id="326" r:id="rId18"/>
    <p:sldId id="328" r:id="rId19"/>
    <p:sldId id="327" r:id="rId20"/>
    <p:sldId id="278" r:id="rId21"/>
    <p:sldId id="298" r:id="rId22"/>
    <p:sldId id="294" r:id="rId23"/>
    <p:sldId id="299" r:id="rId24"/>
    <p:sldId id="314" r:id="rId25"/>
    <p:sldId id="315" r:id="rId26"/>
    <p:sldId id="323" r:id="rId27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364" autoAdjust="0"/>
  </p:normalViewPr>
  <p:slideViewPr>
    <p:cSldViewPr>
      <p:cViewPr varScale="1">
        <p:scale>
          <a:sx n="73" d="100"/>
          <a:sy n="73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etenay.ucar\Desktop\semra%20anket%201\MY-AF-0001%20Bahar%20(&#350;ubat)%20D&#246;nemi%20Oryantasyon%20Anketi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etenay.ucar\Desktop\semra%20anket%201\2\Meslek%20Y&#252;ksekokulu%20&#214;&#287;renci%20Dan&#305;&#351;manlar&#305;%20Anket%20Analiz%20Form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etenay.ucar\Downloads\ABU%20MYO%20Mezun%20&#214;&#287;renci%20Bilgisi%20(Yan&#305;tlar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etenay.ucar\Desktop\semra%20anket%201\2\Meslek%20Y&#252;ksekokulu%20&#304;dari%20Personel%20Memnuniyet%20Anketi(&#304;&#231;%20M&#252;&#351;teri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17765357505385E-2"/>
          <c:y val="2.8947298915428941E-2"/>
          <c:w val="0.90286335706289045"/>
          <c:h val="0.85757648279450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C0000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6F-44DA-B255-F512C169EEB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C0000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56F-44DA-B255-F512C169EEBE}"/>
              </c:ext>
            </c:extLst>
          </c:dPt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Danışmanlık Memnuniyet Oranı</c:v>
                </c:pt>
                <c:pt idx="1">
                  <c:v>Mezun Memnuniyet Oranı</c:v>
                </c:pt>
                <c:pt idx="2">
                  <c:v>Süreç  Memnuniyet Oranı (İç Müşteri)</c:v>
                </c:pt>
                <c:pt idx="3">
                  <c:v>Oryantasyon Memnuniyet Oranı</c:v>
                </c:pt>
                <c:pt idx="4">
                  <c:v>Online Derslerin Başarı Oranı</c:v>
                </c:pt>
                <c:pt idx="5">
                  <c:v>Öğrenci Memnuniyet Oranı</c:v>
                </c:pt>
              </c:strCache>
            </c:strRef>
          </c:cat>
          <c:val>
            <c:numRef>
              <c:f>Sayfa1!$B$2:$B$7</c:f>
              <c:numCache>
                <c:formatCode>0.00%</c:formatCode>
                <c:ptCount val="6"/>
                <c:pt idx="0">
                  <c:v>0.79579999999999995</c:v>
                </c:pt>
                <c:pt idx="1">
                  <c:v>0.78820000000000001</c:v>
                </c:pt>
                <c:pt idx="2">
                  <c:v>0.83699999999999997</c:v>
                </c:pt>
                <c:pt idx="3">
                  <c:v>0.85740000000000005</c:v>
                </c:pt>
                <c:pt idx="4">
                  <c:v>0.88219999999999998</c:v>
                </c:pt>
                <c:pt idx="5">
                  <c:v>0.86980000000000002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1-4120-9A86-3B4DD97303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85767903"/>
        <c:axId val="1485762911"/>
      </c:barChart>
      <c:catAx>
        <c:axId val="1485767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762911"/>
        <c:crosses val="autoZero"/>
        <c:auto val="1"/>
        <c:lblAlgn val="ctr"/>
        <c:lblOffset val="100"/>
        <c:noMultiLvlLbl val="0"/>
      </c:catAx>
      <c:valAx>
        <c:axId val="1485762911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76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tr-TR"/>
              <a:t>MESLEK YÜKSEKOKULU ORYANTASYON ANKET ANALİZİ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073415340202559E-2"/>
          <c:y val="0.10744334062838153"/>
          <c:w val="0.9342974188427875"/>
          <c:h val="0.6181536438310706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1- Etkinlik biçimi / Style of the event </c:v>
                </c:pt>
                <c:pt idx="1">
                  <c:v>2-Etkinliğin toplam süresi / The total duration of the event</c:v>
                </c:pt>
                <c:pt idx="2">
                  <c:v>3-Etkinliğin içeriğinin beklentilerinizi karşılama düzeyi / How much the event content meets your expectations</c:v>
                </c:pt>
                <c:pt idx="3">
                  <c:v>4-Konuşmacıların konuları net ve anlaşılır açıklıkta ifade etme durumu / How clearly and comprehensibly the speakers explains the topics</c:v>
                </c:pt>
                <c:pt idx="4">
                  <c:v>5-Konuşmacıların konuya hakimiyeti / The speakers' command of the subject</c:v>
                </c:pt>
                <c:pt idx="5">
                  <c:v>6-Etkinlik alanı/ Venue of the event</c:v>
                </c:pt>
                <c:pt idx="6">
                  <c:v>PUAN</c:v>
                </c:pt>
              </c:strCache>
            </c:strRef>
          </c:cat>
          <c:val>
            <c:numRef>
              <c:f>Sheet1!$C$59:$I$59</c:f>
              <c:numCache>
                <c:formatCode>0%</c:formatCode>
                <c:ptCount val="7"/>
                <c:pt idx="0">
                  <c:v>0.85</c:v>
                </c:pt>
                <c:pt idx="1">
                  <c:v>0.82</c:v>
                </c:pt>
                <c:pt idx="2">
                  <c:v>0.84</c:v>
                </c:pt>
                <c:pt idx="3">
                  <c:v>0.89230769230769236</c:v>
                </c:pt>
                <c:pt idx="4">
                  <c:v>0.92307692307692302</c:v>
                </c:pt>
                <c:pt idx="5">
                  <c:v>0.80500000000000005</c:v>
                </c:pt>
                <c:pt idx="6" formatCode="0.00%">
                  <c:v>0.85540000000000005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7-43DE-9CE9-800465DD59E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10494336"/>
        <c:axId val="910497248"/>
      </c:barChart>
      <c:catAx>
        <c:axId val="9104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497248"/>
        <c:crosses val="autoZero"/>
        <c:auto val="1"/>
        <c:lblAlgn val="ctr"/>
        <c:lblOffset val="100"/>
        <c:noMultiLvlLbl val="0"/>
      </c:catAx>
      <c:valAx>
        <c:axId val="9104972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4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ÖĞRENCİ DANIŞMANLARI ANKET ANALİZİ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Sayfa1!$A$6:$G$6</c:f>
              <c:strCache>
                <c:ptCount val="6"/>
                <c:pt idx="0">
                  <c:v>Her öğrenciye bir danışman atanmaktadır / Each student is assigned an adviser.</c:v>
                </c:pt>
                <c:pt idx="1">
                  <c:v>Danışmanım bana gerekli zamanı ayırmaktadır / My adviser allocates adequate time for me.</c:v>
                </c:pt>
                <c:pt idx="2">
                  <c:v>Ders saatleri dışında da danışmanıma ulaşmak ve görüşmek mümkündür. / It is possible to reach and see the adviser outside class hours.</c:v>
                </c:pt>
                <c:pt idx="3">
                  <c:v>Danışmanım akademik gelişimimi izlemektedir / My adviser monitors my academic improvements.</c:v>
                </c:pt>
                <c:pt idx="4">
                  <c:v>Mezuniyet sonrası iş olanakları ile ilgili olarak öğrencilere bilgi sunulmaktadır / Students are provided with information regarding job opportunities after graduation.</c:v>
                </c:pt>
                <c:pt idx="5">
                  <c:v>Ortalama</c:v>
                </c:pt>
              </c:strCache>
            </c:strRef>
          </c:cat>
          <c:val>
            <c:numRef>
              <c:f>Sayfa1!$A$98:$G$98</c:f>
              <c:numCache>
                <c:formatCode>0%</c:formatCode>
                <c:ptCount val="7"/>
                <c:pt idx="0">
                  <c:v>0.74</c:v>
                </c:pt>
                <c:pt idx="1">
                  <c:v>0.8</c:v>
                </c:pt>
                <c:pt idx="2">
                  <c:v>0.75</c:v>
                </c:pt>
                <c:pt idx="3">
                  <c:v>0.84</c:v>
                </c:pt>
                <c:pt idx="4">
                  <c:v>0.81</c:v>
                </c:pt>
                <c:pt idx="5">
                  <c:v>0.78800000000000003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2-480B-88A8-C72BDBF80F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4330496"/>
        <c:axId val="314340480"/>
        <c:axId val="0"/>
      </c:bar3DChart>
      <c:catAx>
        <c:axId val="31433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340480"/>
        <c:crosses val="autoZero"/>
        <c:auto val="1"/>
        <c:lblAlgn val="ctr"/>
        <c:lblOffset val="100"/>
        <c:noMultiLvlLbl val="0"/>
      </c:catAx>
      <c:valAx>
        <c:axId val="31434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33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Mezun Memnuniyet Oranı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'[ABU MYO Mezun Öğrenci Bilgisi (Yanıtlar).xlsx]Form Yanıtları 1'!$E$1:$N$1</c:f>
              <c:strCache>
                <c:ptCount val="10"/>
                <c:pt idx="0">
                  <c:v>1-Mezun Olduktan Ne Kadar Süre Sonra Bir İşe Yerleşebildiniz? </c:v>
                </c:pt>
                <c:pt idx="1">
                  <c:v>2-Mezun olduğunuz alanda bir iş ile mi uğraşıyorsunuz? </c:v>
                </c:pt>
                <c:pt idx="2">
                  <c:v>3-İş bulmanızda ABÜ'lü olmanın avantajını yaşadınız mı? </c:v>
                </c:pt>
                <c:pt idx="3">
                  <c:v>4-ABÜ'yü bilerek ve isteyerek mi tercih etmiştiniz? </c:v>
                </c:pt>
                <c:pt idx="4">
                  <c:v>5-Okuduğunuz bölümden mesleki anlamda donanımlı olarak mezun olduğunuza inanıyor musunuz?</c:v>
                </c:pt>
                <c:pt idx="5">
                  <c:v>6-ABÜ'nün yabancı dil eğitimi sizi tatmin etti mi? </c:v>
                </c:pt>
                <c:pt idx="6">
                  <c:v>7-ABÜ'nün Mezunlara ulaşma yeteneğini başarılı buluyor musunuz? </c:v>
                </c:pt>
                <c:pt idx="7">
                  <c:v>8-Yapılan mezun etkinliklerini başarılı buluyor musunuz?</c:v>
                </c:pt>
                <c:pt idx="8">
                  <c:v>9-Çevrenizdeki aday öğrencilere ABÜ'yü tavsiye eder misiniz?</c:v>
                </c:pt>
                <c:pt idx="9">
                  <c:v>10-Yeniden aday öğrenci olsanız ABÜ'yü tercih eder misiniz? </c:v>
                </c:pt>
              </c:strCache>
            </c:strRef>
          </c:cat>
          <c:val>
            <c:numRef>
              <c:f>'[ABU MYO Mezun Öğrenci Bilgisi (Yanıtlar).xlsx]Form Yanıtları 1'!$E$2:$N$2</c:f>
              <c:numCache>
                <c:formatCode>General</c:formatCode>
                <c:ptCount val="10"/>
                <c:pt idx="0">
                  <c:v>76</c:v>
                </c:pt>
                <c:pt idx="1">
                  <c:v>85</c:v>
                </c:pt>
                <c:pt idx="2">
                  <c:v>79</c:v>
                </c:pt>
                <c:pt idx="3">
                  <c:v>89</c:v>
                </c:pt>
                <c:pt idx="4">
                  <c:v>88</c:v>
                </c:pt>
                <c:pt idx="5">
                  <c:v>80</c:v>
                </c:pt>
                <c:pt idx="6">
                  <c:v>77</c:v>
                </c:pt>
                <c:pt idx="7">
                  <c:v>78</c:v>
                </c:pt>
                <c:pt idx="8">
                  <c:v>80</c:v>
                </c:pt>
                <c:pt idx="9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A-4C2F-B3C3-683E85D6B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74820880"/>
        <c:axId val="1274816304"/>
      </c:barChart>
      <c:catAx>
        <c:axId val="127482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16304"/>
        <c:crosses val="autoZero"/>
        <c:auto val="1"/>
        <c:lblAlgn val="ctr"/>
        <c:lblOffset val="100"/>
        <c:noMultiLvlLbl val="0"/>
      </c:catAx>
      <c:valAx>
        <c:axId val="12748163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2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/>
              <a:t>MYO </a:t>
            </a:r>
            <a:r>
              <a:rPr lang="en-US"/>
              <a:t>Yönetim Memnuniyet Anketi</a:t>
            </a:r>
          </a:p>
        </c:rich>
      </c:tx>
      <c:layout>
        <c:manualLayout>
          <c:xMode val="edge"/>
          <c:yMode val="edge"/>
          <c:x val="0.30335984213349954"/>
          <c:y val="1.6014973419224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936570989463177E-2"/>
          <c:y val="9.4580674879494619E-2"/>
          <c:w val="0.90360389690871334"/>
          <c:h val="0.64515640350556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9BA-4BA2-AE4C-1F558C6BF8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 Yanıtları 1'!$C$2:$AN$2</c:f>
              <c:strCach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ORTALAMA</c:v>
                </c:pt>
              </c:strCache>
            </c:strRef>
          </c:cat>
          <c:val>
            <c:numRef>
              <c:f>'Form Yanıtları 1'!$C$66:$AN$66</c:f>
              <c:numCache>
                <c:formatCode>0%</c:formatCode>
                <c:ptCount val="38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0.81</c:v>
                </c:pt>
                <c:pt idx="4">
                  <c:v>0.85</c:v>
                </c:pt>
                <c:pt idx="5">
                  <c:v>0.94193548387096782</c:v>
                </c:pt>
                <c:pt idx="6">
                  <c:v>0.89</c:v>
                </c:pt>
                <c:pt idx="7">
                  <c:v>0.82</c:v>
                </c:pt>
                <c:pt idx="8">
                  <c:v>0.92413793103448272</c:v>
                </c:pt>
                <c:pt idx="9">
                  <c:v>0.91999999999999993</c:v>
                </c:pt>
                <c:pt idx="10">
                  <c:v>0.88</c:v>
                </c:pt>
                <c:pt idx="11">
                  <c:v>0.97</c:v>
                </c:pt>
                <c:pt idx="12">
                  <c:v>0.82</c:v>
                </c:pt>
                <c:pt idx="13">
                  <c:v>0.88</c:v>
                </c:pt>
                <c:pt idx="14">
                  <c:v>0.8</c:v>
                </c:pt>
                <c:pt idx="15">
                  <c:v>0.8</c:v>
                </c:pt>
                <c:pt idx="16">
                  <c:v>0.82</c:v>
                </c:pt>
                <c:pt idx="17">
                  <c:v>0.8</c:v>
                </c:pt>
                <c:pt idx="18">
                  <c:v>0.86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0.83</c:v>
                </c:pt>
                <c:pt idx="23">
                  <c:v>0.8</c:v>
                </c:pt>
                <c:pt idx="24">
                  <c:v>0.82</c:v>
                </c:pt>
                <c:pt idx="25">
                  <c:v>0.82</c:v>
                </c:pt>
                <c:pt idx="26">
                  <c:v>0.88</c:v>
                </c:pt>
                <c:pt idx="27">
                  <c:v>0.91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0.82</c:v>
                </c:pt>
                <c:pt idx="33">
                  <c:v>0.81</c:v>
                </c:pt>
                <c:pt idx="34">
                  <c:v>0.8</c:v>
                </c:pt>
                <c:pt idx="35">
                  <c:v>0.86</c:v>
                </c:pt>
                <c:pt idx="36">
                  <c:v>0.86</c:v>
                </c:pt>
                <c:pt idx="37">
                  <c:v>0.84178576797041782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B-4F60-B48A-DD73AC52D7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463392431"/>
        <c:axId val="1463393679"/>
      </c:barChart>
      <c:catAx>
        <c:axId val="1463392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393679"/>
        <c:crosses val="autoZero"/>
        <c:auto val="1"/>
        <c:lblAlgn val="ctr"/>
        <c:lblOffset val="100"/>
        <c:noMultiLvlLbl val="0"/>
      </c:catAx>
      <c:valAx>
        <c:axId val="1463393679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3924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C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16A36-8D8F-4DE2-A8E9-F65194FDB21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9DA6-3AA6-40CB-8EB0-727024C6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29.01.2021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Buraya sürecinize ait Ekim sonuna kadar verileri tamamlanmış SPİK karnenizi yapıştırınız ve tutmama </a:t>
            </a:r>
            <a:r>
              <a:rPr lang="tr-TR" b="1" u="sng" dirty="0" smtClean="0">
                <a:solidFill>
                  <a:srgbClr val="FF0000"/>
                </a:solidFill>
              </a:rPr>
              <a:t>ihtimali olan</a:t>
            </a:r>
            <a:r>
              <a:rPr lang="tr-TR" b="1" dirty="0" smtClean="0"/>
              <a:t> hedeflerle ilgili sebepleri yazınız.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23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5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29.01.2021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29.01.2021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29.01.2021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29.01.2021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29.01.2021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29.01.2021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84976" cy="5184576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2020 </a:t>
            </a:r>
            <a:r>
              <a:rPr lang="tr-TR" b="1" dirty="0">
                <a:solidFill>
                  <a:srgbClr val="FF0000"/>
                </a:solidFill>
              </a:rPr>
              <a:t>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OCAK-ARALIK YGG SUNUMU 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MESLEK </a:t>
            </a:r>
            <a:r>
              <a:rPr lang="tr-TR" b="1" dirty="0" smtClean="0">
                <a:solidFill>
                  <a:srgbClr val="FF0000"/>
                </a:solidFill>
              </a:rPr>
              <a:t>YÜKSEKOKULU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ADALET MESLEK YÜKSEKOKULU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29/01/2021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867"/>
            <a:ext cx="9144000" cy="54133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0" y="189325"/>
            <a:ext cx="9116490" cy="9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444"/>
            <a:ext cx="9143999" cy="59302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0" y="-8568"/>
            <a:ext cx="9116490" cy="9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0" y="-8568"/>
            <a:ext cx="9116490" cy="91568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1" y="913443"/>
            <a:ext cx="9116490" cy="59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11266" name="143 Metin kutu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43 Metin kutusu"/>
          <p:cNvSpPr txBox="1"/>
          <p:nvPr/>
        </p:nvSpPr>
        <p:spPr>
          <a:xfrm>
            <a:off x="395535" y="1794425"/>
            <a:ext cx="277979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/>
          <p:cNvSpPr txBox="1"/>
          <p:nvPr/>
        </p:nvSpPr>
        <p:spPr>
          <a:xfrm>
            <a:off x="395535" y="1953175"/>
            <a:ext cx="277979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0" name="Resim 9"/>
          <p:cNvPicPr/>
          <p:nvPr/>
        </p:nvPicPr>
        <p:blipFill>
          <a:blip r:embed="rId3"/>
          <a:stretch>
            <a:fillRect/>
          </a:stretch>
        </p:blipFill>
        <p:spPr>
          <a:xfrm>
            <a:off x="421913" y="187840"/>
            <a:ext cx="1485792" cy="598804"/>
          </a:xfrm>
          <a:prstGeom prst="rect">
            <a:avLst/>
          </a:prstGeom>
        </p:spPr>
      </p:pic>
      <p:sp>
        <p:nvSpPr>
          <p:cNvPr id="11" name="143 Metin kutusu"/>
          <p:cNvSpPr txBox="1"/>
          <p:nvPr/>
        </p:nvSpPr>
        <p:spPr>
          <a:xfrm>
            <a:off x="395535" y="1794425"/>
            <a:ext cx="277979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143 Metin kutusu"/>
          <p:cNvSpPr txBox="1"/>
          <p:nvPr/>
        </p:nvSpPr>
        <p:spPr>
          <a:xfrm>
            <a:off x="395535" y="1953175"/>
            <a:ext cx="277979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403648" y="3326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708235"/>
            <a:ext cx="9066257" cy="4369802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40" y="926241"/>
            <a:ext cx="2288317" cy="7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11266" name="143 Metin kutu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43 Metin kutusu"/>
          <p:cNvSpPr txBox="1"/>
          <p:nvPr/>
        </p:nvSpPr>
        <p:spPr>
          <a:xfrm>
            <a:off x="395535" y="1794425"/>
            <a:ext cx="277979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/>
          <p:cNvSpPr txBox="1"/>
          <p:nvPr/>
        </p:nvSpPr>
        <p:spPr>
          <a:xfrm>
            <a:off x="395535" y="1953175"/>
            <a:ext cx="277979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0" name="Resim 9"/>
          <p:cNvPicPr/>
          <p:nvPr/>
        </p:nvPicPr>
        <p:blipFill>
          <a:blip r:embed="rId3"/>
          <a:stretch>
            <a:fillRect/>
          </a:stretch>
        </p:blipFill>
        <p:spPr>
          <a:xfrm>
            <a:off x="421913" y="187840"/>
            <a:ext cx="1485792" cy="598804"/>
          </a:xfrm>
          <a:prstGeom prst="rect">
            <a:avLst/>
          </a:prstGeom>
        </p:spPr>
      </p:pic>
      <p:sp>
        <p:nvSpPr>
          <p:cNvPr id="11" name="143 Metin kutusu"/>
          <p:cNvSpPr txBox="1"/>
          <p:nvPr/>
        </p:nvSpPr>
        <p:spPr>
          <a:xfrm>
            <a:off x="395535" y="1794425"/>
            <a:ext cx="277979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143 Metin kutusu"/>
          <p:cNvSpPr txBox="1"/>
          <p:nvPr/>
        </p:nvSpPr>
        <p:spPr>
          <a:xfrm>
            <a:off x="395535" y="1953175"/>
            <a:ext cx="277979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403648" y="3326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43 Metin kutusu"/>
          <p:cNvSpPr txBox="1"/>
          <p:nvPr/>
        </p:nvSpPr>
        <p:spPr>
          <a:xfrm>
            <a:off x="107505" y="2794114"/>
            <a:ext cx="284698" cy="4589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107505" y="2960801"/>
            <a:ext cx="284698" cy="4482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143 Metin kutusu"/>
          <p:cNvSpPr txBox="1"/>
          <p:nvPr/>
        </p:nvSpPr>
        <p:spPr>
          <a:xfrm>
            <a:off x="107505" y="2794114"/>
            <a:ext cx="284698" cy="4589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143 Metin kutusu"/>
          <p:cNvSpPr txBox="1"/>
          <p:nvPr/>
        </p:nvSpPr>
        <p:spPr>
          <a:xfrm>
            <a:off x="107505" y="2960801"/>
            <a:ext cx="284698" cy="4482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" y="1930156"/>
            <a:ext cx="9033268" cy="39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3256578479"/>
              </p:ext>
            </p:extLst>
          </p:nvPr>
        </p:nvGraphicFramePr>
        <p:xfrm>
          <a:off x="395536" y="1277471"/>
          <a:ext cx="8424936" cy="495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6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354161"/>
              </p:ext>
            </p:extLst>
          </p:nvPr>
        </p:nvGraphicFramePr>
        <p:xfrm>
          <a:off x="683568" y="1412775"/>
          <a:ext cx="8003232" cy="472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00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363703"/>
              </p:ext>
            </p:extLst>
          </p:nvPr>
        </p:nvGraphicFramePr>
        <p:xfrm>
          <a:off x="1187624" y="1277471"/>
          <a:ext cx="6768752" cy="495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66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721261"/>
              </p:ext>
            </p:extLst>
          </p:nvPr>
        </p:nvGraphicFramePr>
        <p:xfrm>
          <a:off x="539552" y="1700808"/>
          <a:ext cx="7992888" cy="451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7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ÇÜM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876580"/>
              </p:ext>
            </p:extLst>
          </p:nvPr>
        </p:nvGraphicFramePr>
        <p:xfrm>
          <a:off x="0" y="1268760"/>
          <a:ext cx="9036496" cy="498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0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18961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GZFT )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72702"/>
              </p:ext>
            </p:extLst>
          </p:nvPr>
        </p:nvGraphicFramePr>
        <p:xfrm>
          <a:off x="251519" y="955967"/>
          <a:ext cx="8784976" cy="594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923">
                  <a:extLst>
                    <a:ext uri="{9D8B030D-6E8A-4147-A177-3AD203B41FA5}">
                      <a16:colId xmlns:a16="http://schemas.microsoft.com/office/drawing/2014/main" val="3737940062"/>
                    </a:ext>
                  </a:extLst>
                </a:gridCol>
                <a:gridCol w="2067053">
                  <a:extLst>
                    <a:ext uri="{9D8B030D-6E8A-4147-A177-3AD203B41FA5}">
                      <a16:colId xmlns:a16="http://schemas.microsoft.com/office/drawing/2014/main" val="4070027586"/>
                    </a:ext>
                  </a:extLst>
                </a:gridCol>
              </a:tblGrid>
              <a:tr h="28391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Güçlü</a:t>
                      </a:r>
                      <a:r>
                        <a:rPr lang="tr-TR" sz="1600" baseline="0" dirty="0" smtClean="0"/>
                        <a:t> Yönler</a:t>
                      </a:r>
                      <a:endParaRPr lang="tr-TR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Durumu</a:t>
                      </a:r>
                      <a:endParaRPr lang="tr-TR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4272"/>
                  </a:ext>
                </a:extLst>
              </a:tr>
              <a:tr h="2581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G-1 Öğrenci odaklı olması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19949"/>
                  </a:ext>
                </a:extLst>
              </a:tr>
              <a:tr h="39279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G-2 Kalifiye ve genç akademik kadro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75063"/>
                  </a:ext>
                </a:extLst>
              </a:tr>
              <a:tr h="3066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G-3 Kalifiye ve genç idari kadro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6536"/>
                  </a:ext>
                </a:extLst>
              </a:tr>
              <a:tr h="2925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G-4 Yönetim ve mütevelli heyetinin eğitime bakış açısı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79609"/>
                  </a:ext>
                </a:extLst>
              </a:tr>
              <a:tr h="278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G-5 Öğrenci alımı gerçekleştirilecek programların bölge ihtiyaçlarına ve olanaklarına göre kararlaştırılması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52588"/>
                  </a:ext>
                </a:extLst>
              </a:tr>
              <a:tr h="26436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effectLst/>
                          <a:latin typeface="+mn-lt"/>
                        </a:rPr>
                        <a:t>G-6 Kalite süreç entegrasyon çalışmalarının başlaması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75948"/>
                  </a:ext>
                </a:extLst>
              </a:tr>
              <a:tr h="43878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G-7 Üst yönetimin etkin iletişimi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78175"/>
                  </a:ext>
                </a:extLst>
              </a:tr>
              <a:tr h="4387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G-8 Üniversitenin yeniliklere açık yapısı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228027"/>
                  </a:ext>
                </a:extLst>
              </a:tr>
              <a:tr h="4387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G-9 Mütevelli Heyet üyelerinin sahip olduğu yetkinlikler ve farklı 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alanları </a:t>
                      </a:r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temsil etmeleri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14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00046"/>
                  </a:ext>
                </a:extLst>
              </a:tr>
              <a:tr h="4387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G-10 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Yeniliğe açık olunması 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güçlü yön)</a:t>
                      </a:r>
                      <a:endParaRPr kumimoji="0" lang="tr-T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14539"/>
                  </a:ext>
                </a:extLst>
              </a:tr>
              <a:tr h="4387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G-11 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Öğrenci akademisyen ilişkisinin güçlü olması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güçlü yön)</a:t>
                      </a:r>
                      <a:endParaRPr kumimoji="0" lang="tr-T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28834"/>
                  </a:ext>
                </a:extLst>
              </a:tr>
              <a:tr h="4387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G-12 İşbirliği faaliyet ve ortaklarının arttırılması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güçlü yön)</a:t>
                      </a:r>
                      <a:endParaRPr kumimoji="0" lang="tr-T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2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251520" y="1853432"/>
            <a:ext cx="938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İç denetimde uygunsuzluk bulunmadığı için düzenleyici faaliyetimiz bulunmamaktadır.</a:t>
            </a:r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09" y="2275149"/>
            <a:ext cx="6320982" cy="36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310583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Ocak-Aralık </a:t>
            </a:r>
            <a:r>
              <a:rPr lang="tr-TR" b="1" dirty="0"/>
              <a:t>aralığında süreci</a:t>
            </a:r>
            <a:r>
              <a:rPr lang="en-US" b="1" dirty="0"/>
              <a:t>m</a:t>
            </a:r>
            <a:r>
              <a:rPr lang="tr-TR" b="1" dirty="0"/>
              <a:t>izle </a:t>
            </a:r>
            <a:r>
              <a:rPr lang="tr-TR" b="1" dirty="0" smtClean="0"/>
              <a:t>ilgili </a:t>
            </a:r>
            <a:r>
              <a:rPr lang="tr-TR" b="1" dirty="0" smtClean="0"/>
              <a:t>şikayet</a:t>
            </a:r>
            <a:r>
              <a:rPr lang="en-US" b="1" dirty="0" smtClean="0"/>
              <a:t> </a:t>
            </a:r>
            <a:r>
              <a:rPr lang="en-US" b="1" dirty="0" err="1" smtClean="0"/>
              <a:t>bulunmamaktadır</a:t>
            </a:r>
            <a:r>
              <a:rPr lang="tr-TR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399946" y="2435695"/>
            <a:ext cx="1744054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KYS İÇ DENETİM </a:t>
            </a:r>
            <a:b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BAŞARI PUANI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100%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715182"/>
              </p:ext>
            </p:extLst>
          </p:nvPr>
        </p:nvGraphicFramePr>
        <p:xfrm>
          <a:off x="107504" y="0"/>
          <a:ext cx="7272808" cy="693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Çalışma Sayfası" r:id="rId4" imgW="6943567" imgH="7191520" progId="Excel.Sheet.12">
                  <p:embed/>
                </p:oleObj>
              </mc:Choice>
              <mc:Fallback>
                <p:oleObj name="Çalışma Sayfası" r:id="rId4" imgW="6943567" imgH="7191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0"/>
                        <a:ext cx="7272808" cy="693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824919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Denetim Raporu Gözlem Sonuçları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İyileştirmesi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gereken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yön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gözlem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yoktur.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Kuvvetli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yönler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;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272570"/>
              </p:ext>
            </p:extLst>
          </p:nvPr>
        </p:nvGraphicFramePr>
        <p:xfrm>
          <a:off x="467666" y="2479083"/>
          <a:ext cx="8186245" cy="215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Çalışma Sayfası" r:id="rId4" imgW="6943567" imgH="2476610" progId="Excel.Sheet.12">
                  <p:embed/>
                </p:oleObj>
              </mc:Choice>
              <mc:Fallback>
                <p:oleObj name="Çalışma Sayfası" r:id="rId4" imgW="6943567" imgH="24766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666" y="2479083"/>
                        <a:ext cx="8186245" cy="215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Nesne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04232"/>
              </p:ext>
            </p:extLst>
          </p:nvPr>
        </p:nvGraphicFramePr>
        <p:xfrm>
          <a:off x="457200" y="4612286"/>
          <a:ext cx="655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Çalışma Sayfası" r:id="rId6" imgW="6553232" imgH="2171559" progId="Excel.Sheet.12">
                  <p:embed/>
                </p:oleObj>
              </mc:Choice>
              <mc:Fallback>
                <p:oleObj name="Çalışma Sayfası" r:id="rId6" imgW="6553232" imgH="21715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612286"/>
                        <a:ext cx="65532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graphicFrame>
        <p:nvGraphicFramePr>
          <p:cNvPr id="68" name="Tablo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2069"/>
              </p:ext>
            </p:extLst>
          </p:nvPr>
        </p:nvGraphicFramePr>
        <p:xfrm>
          <a:off x="251520" y="1728740"/>
          <a:ext cx="8548519" cy="1620132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4266637">
                  <a:extLst>
                    <a:ext uri="{9D8B030D-6E8A-4147-A177-3AD203B41FA5}">
                      <a16:colId xmlns:a16="http://schemas.microsoft.com/office/drawing/2014/main" val="2066612505"/>
                    </a:ext>
                  </a:extLst>
                </a:gridCol>
                <a:gridCol w="4281882">
                  <a:extLst>
                    <a:ext uri="{9D8B030D-6E8A-4147-A177-3AD203B41FA5}">
                      <a16:colId xmlns:a16="http://schemas.microsoft.com/office/drawing/2014/main" val="471186808"/>
                    </a:ext>
                  </a:extLst>
                </a:gridCol>
              </a:tblGrid>
              <a:tr h="471796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KAYNAK İHTİYACI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SEBEBİ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61681"/>
                  </a:ext>
                </a:extLst>
              </a:tr>
              <a:tr h="114833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Kalite Yönetim Sürecinin takibinin manuel yapılması yerine, bu konuda  yazılım programı geliştirilmesi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Görev yapmakta olan akademisyenlerin yükünü arttırmakta, sürecin takibin ve koordinasyonunu zorlaştırmaktadır.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71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1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graphicFrame>
        <p:nvGraphicFramePr>
          <p:cNvPr id="6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39762"/>
              </p:ext>
            </p:extLst>
          </p:nvPr>
        </p:nvGraphicFramePr>
        <p:xfrm>
          <a:off x="20434" y="1716767"/>
          <a:ext cx="9016062" cy="3569510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4191526">
                  <a:extLst>
                    <a:ext uri="{9D8B030D-6E8A-4147-A177-3AD203B41FA5}">
                      <a16:colId xmlns:a16="http://schemas.microsoft.com/office/drawing/2014/main" val="2066612505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471186808"/>
                    </a:ext>
                  </a:extLst>
                </a:gridCol>
              </a:tblGrid>
              <a:tr h="556228"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SÜREÇ DEĞİŞİKLİĞİ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SEBEBİ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61681"/>
                  </a:ext>
                </a:extLst>
              </a:tr>
              <a:tr h="1011601">
                <a:tc>
                  <a:txBody>
                    <a:bodyPr/>
                    <a:lstStyle/>
                    <a:p>
                      <a:pPr algn="just"/>
                      <a:r>
                        <a:rPr lang="tr-TR" baseline="0" dirty="0" smtClean="0"/>
                        <a:t>Akademik kadro geliştirildi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İş </a:t>
                      </a:r>
                      <a:r>
                        <a:rPr lang="tr-TR" baseline="0" dirty="0" smtClean="0"/>
                        <a:t>yükünün dengeli dağıtılması yoluyla işleyişin düzenlenmesi hedeflenmektedir.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718610"/>
                  </a:ext>
                </a:extLst>
              </a:tr>
              <a:tr h="778154"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Web</a:t>
                      </a:r>
                      <a:r>
                        <a:rPr lang="tr-TR" baseline="0" dirty="0" smtClean="0"/>
                        <a:t> sitesinde eksikler tamamlandı ve güncellendi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Ders</a:t>
                      </a:r>
                      <a:r>
                        <a:rPr lang="tr-TR" baseline="0" dirty="0" smtClean="0"/>
                        <a:t> içerikleri, Dönem müfredat belgeleri ve etkinlikler güncelleştirilerek öğrencilere bilgi </a:t>
                      </a:r>
                      <a:r>
                        <a:rPr lang="tr-TR" baseline="0" smtClean="0"/>
                        <a:t>verilmesi hedeflenmiştir.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41430"/>
                  </a:ext>
                </a:extLst>
              </a:tr>
              <a:tr h="1087281"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Sosyal medyanın aktif kullanılarak</a:t>
                      </a:r>
                      <a:r>
                        <a:rPr lang="tr-TR" baseline="0" dirty="0" smtClean="0"/>
                        <a:t> bölüme gelecek öğrencilere tanınırlığı arttırıldı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Meslek</a:t>
                      </a:r>
                      <a:r>
                        <a:rPr lang="tr-TR" baseline="0" dirty="0" smtClean="0"/>
                        <a:t> Yüksekokulu </a:t>
                      </a:r>
                      <a:r>
                        <a:rPr lang="tr-TR" dirty="0" smtClean="0"/>
                        <a:t>olarak yeni</a:t>
                      </a:r>
                      <a:r>
                        <a:rPr lang="tr-TR" baseline="0" dirty="0" smtClean="0"/>
                        <a:t> gelecek öğrencilere bölüm hakkında fikir sahibi olmaları sağlandı.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32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3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680520"/>
          </a:xfrm>
        </p:spPr>
        <p:txBody>
          <a:bodyPr>
            <a:normAutofit/>
          </a:bodyPr>
          <a:lstStyle/>
          <a:p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r-TR" sz="2000" b="1" dirty="0">
                <a:latin typeface="Cambria" panose="02040503050406030204" pitchFamily="18" charset="0"/>
                <a:ea typeface="Cambria" panose="02040503050406030204" pitchFamily="18" charset="0"/>
              </a:rPr>
              <a:t>Öğrencilerin staj olanaklarının geliştirilmesi için çalışmalar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yapılması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r-TR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Kalite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tr-TR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önetim</a:t>
            </a:r>
            <a:r>
              <a:rPr lang="tr-T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tr-T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üre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ç </a:t>
            </a:r>
            <a:r>
              <a:rPr lang="tr-T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takibinin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sadeleşmesi</a:t>
            </a:r>
            <a:endParaRPr lang="en-US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İç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denetçi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ersonel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ayısının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artırılması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Yeni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birimler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endParaRPr lang="en-US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Memnuniyet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anketlerinin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birim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ders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bazlı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belirlenmesi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sadeleştirilmesi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tutarlı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hedefler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verilmesi</a:t>
            </a:r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sp>
        <p:nvSpPr>
          <p:cNvPr id="5" name="Unvan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4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46032"/>
              </p:ext>
            </p:extLst>
          </p:nvPr>
        </p:nvGraphicFramePr>
        <p:xfrm>
          <a:off x="127795" y="1412777"/>
          <a:ext cx="8908701" cy="298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1988">
                  <a:extLst>
                    <a:ext uri="{9D8B030D-6E8A-4147-A177-3AD203B41FA5}">
                      <a16:colId xmlns:a16="http://schemas.microsoft.com/office/drawing/2014/main" val="3737940062"/>
                    </a:ext>
                  </a:extLst>
                </a:gridCol>
                <a:gridCol w="1796713">
                  <a:extLst>
                    <a:ext uri="{9D8B030D-6E8A-4147-A177-3AD203B41FA5}">
                      <a16:colId xmlns:a16="http://schemas.microsoft.com/office/drawing/2014/main" val="4070027586"/>
                    </a:ext>
                  </a:extLst>
                </a:gridCol>
              </a:tblGrid>
              <a:tr h="36749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Zayıf</a:t>
                      </a:r>
                      <a:r>
                        <a:rPr lang="tr-TR" sz="2000" baseline="0" dirty="0" smtClean="0"/>
                        <a:t> Yönler</a:t>
                      </a:r>
                      <a:endParaRPr lang="tr-T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4272"/>
                  </a:ext>
                </a:extLst>
              </a:tr>
              <a:tr h="3958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Z-1 </a:t>
                      </a:r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Alanında deneyimli personel sayısındaki yetersizlik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19949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ctr"/>
                      <a:r>
                        <a:rPr lang="nn-N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Z-</a:t>
                      </a:r>
                      <a:r>
                        <a:rPr lang="tr-T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nn-N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n-N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Birimler arası iletişim eksikliği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75063"/>
                  </a:ext>
                </a:extLst>
              </a:tr>
              <a:tr h="363609">
                <a:tc>
                  <a:txBody>
                    <a:bodyPr/>
                    <a:lstStyle/>
                    <a:p>
                      <a:pPr algn="l" fontAlgn="ctr"/>
                      <a:endParaRPr lang="nn-NO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6536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ctr"/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79609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52588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ctr"/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75948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78175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714762" y="33191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GZFT )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1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4360"/>
              </p:ext>
            </p:extLst>
          </p:nvPr>
        </p:nvGraphicFramePr>
        <p:xfrm>
          <a:off x="0" y="1412774"/>
          <a:ext cx="9144000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344">
                  <a:extLst>
                    <a:ext uri="{9D8B030D-6E8A-4147-A177-3AD203B41FA5}">
                      <a16:colId xmlns:a16="http://schemas.microsoft.com/office/drawing/2014/main" val="3737940062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4070027586"/>
                    </a:ext>
                  </a:extLst>
                </a:gridCol>
              </a:tblGrid>
              <a:tr h="4473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Fırsat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4272"/>
                  </a:ext>
                </a:extLst>
              </a:tr>
              <a:tr h="4129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F-1 Mesleki eğitime olan ihtiyacın giderek artması</a:t>
                      </a:r>
                    </a:p>
                  </a:txBody>
                  <a:tcPr marL="0" marR="0" marT="0" marB="0" anchor="ctr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 smtClean="0">
                          <a:sym typeface="Wingdings" panose="05000000000000000000" pitchFamily="2" charset="2"/>
                        </a:rPr>
                        <a:t>fırsat)</a:t>
                      </a:r>
                      <a:endParaRPr lang="tr-TR" dirty="0"/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19949"/>
                  </a:ext>
                </a:extLst>
              </a:tr>
              <a:tr h="4129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F-2 Organize sanayi bölgesine olan yakınlığın avantajı: Teknik gezi</a:t>
                      </a:r>
                    </a:p>
                  </a:txBody>
                  <a:tcPr marL="0" marR="0" marT="0" marB="0" anchor="ctr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75063"/>
                  </a:ext>
                </a:extLst>
              </a:tr>
              <a:tr h="4129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F-3 Bölge ve ülke bazında ara eleman ihtiyacının belirginleşmesi</a:t>
                      </a:r>
                    </a:p>
                  </a:txBody>
                  <a:tcPr marL="0" marR="0" marT="0" marB="0" anchor="ctr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6536"/>
                  </a:ext>
                </a:extLst>
              </a:tr>
              <a:tr h="688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F-4 Yüksekokulun yeni kurumsallaşmaya başlaması altyapının sistematik oluşturulması için zemin hazırlaması</a:t>
                      </a:r>
                    </a:p>
                  </a:txBody>
                  <a:tcPr marL="0" marR="0" marT="0" marB="0" anchor="ctr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79609"/>
                  </a:ext>
                </a:extLst>
              </a:tr>
              <a:tr h="4129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F-5 Antalya ilinin öğrenci tercihi açısından sosyal ve kültürel avantajları</a:t>
                      </a:r>
                    </a:p>
                  </a:txBody>
                  <a:tcPr marL="0" marR="0" marT="0" marB="0" anchor="ctr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52588"/>
                  </a:ext>
                </a:extLst>
              </a:tr>
              <a:tr h="4129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effectLst/>
                          <a:latin typeface="+mn-lt"/>
                        </a:rPr>
                        <a:t>F-6 Antalya ilinde özel üniversite sayısının azlığı</a:t>
                      </a:r>
                    </a:p>
                  </a:txBody>
                  <a:tcPr marL="0" marR="0" marT="0" marB="0" anchor="ctr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75948"/>
                  </a:ext>
                </a:extLst>
              </a:tr>
              <a:tr h="688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F-7 Antalya ilinde öğrencilerin deneyim kazanabilecekleri iş alanlarının, sanayi ve turizm kuruluşlarının fazlalığı</a:t>
                      </a:r>
                    </a:p>
                  </a:txBody>
                  <a:tcPr marL="0" marR="0" marT="0" marB="0" anchor="ctr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78175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24221"/>
              </p:ext>
            </p:extLst>
          </p:nvPr>
        </p:nvGraphicFramePr>
        <p:xfrm>
          <a:off x="0" y="5301207"/>
          <a:ext cx="9144000" cy="156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344">
                  <a:extLst>
                    <a:ext uri="{9D8B030D-6E8A-4147-A177-3AD203B41FA5}">
                      <a16:colId xmlns:a16="http://schemas.microsoft.com/office/drawing/2014/main" val="592558054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2071347490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F-8 Ortaöğretimdeki eğitimin ve ilgi duyduğu/ severek yapacağı meslek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konusundaki </a:t>
                      </a:r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yönlendirme yetersizliği sebebiyle öğrencinin program tercihini bilinçsiz yapması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53114"/>
                  </a:ext>
                </a:extLst>
              </a:tr>
              <a:tr h="6480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F-9 Mesleki eğitimde uygulama yapılabilecek alanların fazlalığı 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74673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702024" y="2967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GZFT )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4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88635"/>
              </p:ext>
            </p:extLst>
          </p:nvPr>
        </p:nvGraphicFramePr>
        <p:xfrm>
          <a:off x="127795" y="1123902"/>
          <a:ext cx="8908701" cy="527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6271">
                  <a:extLst>
                    <a:ext uri="{9D8B030D-6E8A-4147-A177-3AD203B41FA5}">
                      <a16:colId xmlns:a16="http://schemas.microsoft.com/office/drawing/2014/main" val="3737940062"/>
                    </a:ext>
                  </a:extLst>
                </a:gridCol>
                <a:gridCol w="1302430">
                  <a:extLst>
                    <a:ext uri="{9D8B030D-6E8A-4147-A177-3AD203B41FA5}">
                      <a16:colId xmlns:a16="http://schemas.microsoft.com/office/drawing/2014/main" val="4070027586"/>
                    </a:ext>
                  </a:extLst>
                </a:gridCol>
              </a:tblGrid>
              <a:tr h="41977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Tehdit</a:t>
                      </a:r>
                      <a:endParaRPr lang="tr-TR" sz="18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4272"/>
                  </a:ext>
                </a:extLst>
              </a:tr>
              <a:tr h="4655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T-1 Bölge özelinde olmak üzere MYO sayısının fazlalığı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19949"/>
                  </a:ext>
                </a:extLst>
              </a:tr>
              <a:tr h="775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effectLst/>
                          <a:latin typeface="+mn-lt"/>
                        </a:rPr>
                        <a:t>T-2 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Ortaöğretimdeki eğitimin ve ilgi duyduğu/ severek yapacağı meslek konusundaki yönlendirme yetersizliği sebebiyle öğrencinin program tercihini bilinçsiz yapması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75063"/>
                  </a:ext>
                </a:extLst>
              </a:tr>
              <a:tr h="10039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T-3 Öğrencilerin muhatap bulduğu birimlerin hatalı yönlendirmesi sonucu ya da öğrencinin işini daha hızlı çözebileceği inancı ile doğrudan üst birimle iletişime geçmesi.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65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T-4 Öğrencilerin ilgili mevzuatlara (yönetmelik/yönerge) ve ihtiyacı olan ilgili birimlerce duyurulan bilgilere karşı duyarsızlığı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79609"/>
                  </a:ext>
                </a:extLst>
              </a:tr>
              <a:tr h="775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T-5 Online süreçte eğitimin alt yapı yetersizliği kaynaklı kesintiye uğraması sebebiyle öğrencilerin derse adapte olamaması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52588"/>
                  </a:ext>
                </a:extLst>
              </a:tr>
              <a:tr h="775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T-6 Ekonomik kriz sebebiyle iş alanların daralması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(Tehdit)</a:t>
                      </a:r>
                      <a:endParaRPr kumimoji="0" lang="tr-T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848167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720482" y="2967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GZFT )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1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0255" y="190381"/>
            <a:ext cx="586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83790"/>
              </p:ext>
            </p:extLst>
          </p:nvPr>
        </p:nvGraphicFramePr>
        <p:xfrm>
          <a:off x="395536" y="1556791"/>
          <a:ext cx="8208912" cy="446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8293">
                  <a:extLst>
                    <a:ext uri="{9D8B030D-6E8A-4147-A177-3AD203B41FA5}">
                      <a16:colId xmlns:a16="http://schemas.microsoft.com/office/drawing/2014/main" val="3223195296"/>
                    </a:ext>
                  </a:extLst>
                </a:gridCol>
                <a:gridCol w="1834889">
                  <a:extLst>
                    <a:ext uri="{9D8B030D-6E8A-4147-A177-3AD203B41FA5}">
                      <a16:colId xmlns:a16="http://schemas.microsoft.com/office/drawing/2014/main" val="1149965058"/>
                    </a:ext>
                  </a:extLst>
                </a:gridCol>
                <a:gridCol w="2015598">
                  <a:extLst>
                    <a:ext uri="{9D8B030D-6E8A-4147-A177-3AD203B41FA5}">
                      <a16:colId xmlns:a16="http://schemas.microsoft.com/office/drawing/2014/main" val="3519836802"/>
                    </a:ext>
                  </a:extLst>
                </a:gridCol>
                <a:gridCol w="2440132">
                  <a:extLst>
                    <a:ext uri="{9D8B030D-6E8A-4147-A177-3AD203B41FA5}">
                      <a16:colId xmlns:a16="http://schemas.microsoft.com/office/drawing/2014/main" val="2867807511"/>
                    </a:ext>
                  </a:extLst>
                </a:gridCol>
              </a:tblGrid>
              <a:tr h="7113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Rektörlük</a:t>
                      </a:r>
                      <a:r>
                        <a:rPr lang="tr-TR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Tüm süreçlerdeki en üst yetkili makam olarak kurumu yönetme sorumluluğu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Eğitim ve araştırma</a:t>
                      </a:r>
                      <a:br>
                        <a:rPr lang="tr-TR" sz="1200" u="none" strike="noStrike" dirty="0">
                          <a:effectLst/>
                          <a:latin typeface="+mj-lt"/>
                        </a:rPr>
                      </a:br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faaliyetlerinin nitelikli</a:t>
                      </a:r>
                      <a:br>
                        <a:rPr lang="tr-TR" sz="1200" u="none" strike="noStrike" dirty="0">
                          <a:effectLst/>
                          <a:latin typeface="+mj-lt"/>
                        </a:rPr>
                      </a:br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yürütülmesi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Tüm talepler zamanında </a:t>
                      </a:r>
                      <a:r>
                        <a:rPr lang="tr-TR" sz="1200" u="none" strike="noStrike" dirty="0" smtClean="0">
                          <a:effectLst/>
                          <a:latin typeface="+mj-lt"/>
                        </a:rPr>
                        <a:t>karşılanmaktadır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12858"/>
                  </a:ext>
                </a:extLst>
              </a:tr>
              <a:tr h="4979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Genel Sekreterlik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Üst Yönetim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Verilen Görevlerin zamanında ve doğru şekilde yerine getirilmesi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Tüm talepler zamanında karşılanmaktadır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4809"/>
                  </a:ext>
                </a:extLst>
              </a:tr>
              <a:tr h="4583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YÖK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Yükseköğretim kurumlarının bağlı olduğu en üst kuruluş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Mevzuata uygun çalışılması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Takibi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sağlanmaktadır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50256"/>
                  </a:ext>
                </a:extLst>
              </a:tr>
              <a:tr h="3700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+mj-lt"/>
                        </a:rPr>
                        <a:t>Kamu Kuruluşları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Politika yapıcı ve yasa uygulayıcı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Yasalara uyma ve uygulama</a:t>
                      </a:r>
                      <a:br>
                        <a:rPr lang="tr-TR" sz="1200" u="none" strike="noStrike" dirty="0">
                          <a:effectLst/>
                          <a:latin typeface="+mj-lt"/>
                        </a:rPr>
                      </a:br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destek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+mj-lt"/>
                        </a:rPr>
                        <a:t>İş birliğimiz devam emektedir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50459"/>
                  </a:ext>
                </a:extLst>
              </a:tr>
              <a:tr h="3700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Diğer Üniversiteler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Bilgi paylaşımı ve ortak çalışmalar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İş birliği, eğitim ve araştırmada paylaşım ve ortaklık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İş birliğimiz devam etmektedir.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42985"/>
                  </a:ext>
                </a:extLst>
              </a:tr>
              <a:tr h="40917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Öğrenciler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Eğitim hizmeti alır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İyi eğitim almak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Tüm talepler zamanında karşılanmaktadır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67788"/>
                  </a:ext>
                </a:extLst>
              </a:tr>
              <a:tr h="4672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j-lt"/>
                        </a:rPr>
                        <a:t>Akademisyenler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Bölüm eğitimini vermek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Eğitimin öğrenciler tarafından alınması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Tüm talepler zamanında karşılanmaktadır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556675"/>
                  </a:ext>
                </a:extLst>
              </a:tr>
              <a:tr h="5232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Veliler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Öğrenciler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Hizmet </a:t>
                      </a:r>
                      <a:r>
                        <a:rPr lang="tr-TR" sz="1200" u="none" strike="noStrike" dirty="0" smtClean="0">
                          <a:effectLst/>
                          <a:latin typeface="+mj-lt"/>
                        </a:rPr>
                        <a:t>memnuniyeti, nitelikli </a:t>
                      </a:r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eğitim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İş birliğimiz devam etmektedir.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378089"/>
                  </a:ext>
                </a:extLst>
              </a:tr>
              <a:tr h="5930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Kısmi Zamanlı Çalışan Öğrenci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j-lt"/>
                        </a:rPr>
                        <a:t>Hizmet Üretme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Ücret, verimli çalışma ortamı ve iş üretme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+mj-lt"/>
                        </a:rPr>
                        <a:t>Verimli </a:t>
                      </a:r>
                      <a:r>
                        <a:rPr lang="tr-TR" sz="1200" u="none" strike="noStrike" dirty="0">
                          <a:effectLst/>
                          <a:latin typeface="+mj-lt"/>
                        </a:rPr>
                        <a:t>çalışma ortamı sağlanıp tecrübe </a:t>
                      </a:r>
                      <a:r>
                        <a:rPr lang="tr-TR" sz="1200" u="none" strike="noStrike" dirty="0" smtClean="0">
                          <a:effectLst/>
                          <a:latin typeface="+mj-lt"/>
                        </a:rPr>
                        <a:t>kazandırılmaktadır.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91578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41354"/>
              </p:ext>
            </p:extLst>
          </p:nvPr>
        </p:nvGraphicFramePr>
        <p:xfrm>
          <a:off x="395536" y="1052736"/>
          <a:ext cx="8208912" cy="50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81899459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618549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3549704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32640908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Adı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Nedeni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 Durumu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29017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35175"/>
              </p:ext>
            </p:extLst>
          </p:nvPr>
        </p:nvGraphicFramePr>
        <p:xfrm>
          <a:off x="395536" y="5966312"/>
          <a:ext cx="8208912" cy="481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9559976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5953953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06330738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694479681"/>
                    </a:ext>
                  </a:extLst>
                </a:gridCol>
              </a:tblGrid>
              <a:tr h="481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İnsan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Kaynakları</a:t>
                      </a:r>
                      <a:endParaRPr lang="en-US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Hizmet</a:t>
                      </a:r>
                      <a:endParaRPr lang="en-US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Personel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ihtiyacı</a:t>
                      </a:r>
                      <a:r>
                        <a:rPr lang="tr-TR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2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görevde</a:t>
                      </a:r>
                      <a:r>
                        <a:rPr lang="en-US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yükselme</a:t>
                      </a:r>
                      <a:endParaRPr lang="en-US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İş birliğimiz devam etmektedir.</a:t>
                      </a:r>
                    </a:p>
                    <a:p>
                      <a:endParaRPr lang="en-US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7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0255" y="190381"/>
            <a:ext cx="586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98299"/>
              </p:ext>
            </p:extLst>
          </p:nvPr>
        </p:nvGraphicFramePr>
        <p:xfrm>
          <a:off x="395536" y="1556791"/>
          <a:ext cx="8208912" cy="3888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8293">
                  <a:extLst>
                    <a:ext uri="{9D8B030D-6E8A-4147-A177-3AD203B41FA5}">
                      <a16:colId xmlns:a16="http://schemas.microsoft.com/office/drawing/2014/main" val="3223195296"/>
                    </a:ext>
                  </a:extLst>
                </a:gridCol>
                <a:gridCol w="1834889">
                  <a:extLst>
                    <a:ext uri="{9D8B030D-6E8A-4147-A177-3AD203B41FA5}">
                      <a16:colId xmlns:a16="http://schemas.microsoft.com/office/drawing/2014/main" val="1149965058"/>
                    </a:ext>
                  </a:extLst>
                </a:gridCol>
                <a:gridCol w="2015598">
                  <a:extLst>
                    <a:ext uri="{9D8B030D-6E8A-4147-A177-3AD203B41FA5}">
                      <a16:colId xmlns:a16="http://schemas.microsoft.com/office/drawing/2014/main" val="3519836802"/>
                    </a:ext>
                  </a:extLst>
                </a:gridCol>
                <a:gridCol w="2440132">
                  <a:extLst>
                    <a:ext uri="{9D8B030D-6E8A-4147-A177-3AD203B41FA5}">
                      <a16:colId xmlns:a16="http://schemas.microsoft.com/office/drawing/2014/main" val="2867807511"/>
                    </a:ext>
                  </a:extLst>
                </a:gridCol>
              </a:tblGrid>
              <a:tr h="8960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İdari Birimler / Koordinatörlükler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Eğitim-öğretim süreçlerinin sağlıklı  işlemesi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İşbirliği yapılması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İş birliğimiz devam emektedir</a:t>
                      </a:r>
                      <a:endParaRPr lang="tr-T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12858"/>
                  </a:ext>
                </a:extLst>
              </a:tr>
              <a:tr h="6272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Diğer Akademik Birimler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Verilen ortak hizmet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İşbirliği yapılması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Tüm talepler zamanında karşılanmaktadır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4809"/>
                  </a:ext>
                </a:extLst>
              </a:tr>
              <a:tr h="6156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Mezunlar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Üniversite tanıtımı/program çıktısı/potansiyel mesleki destek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İş olanak sunması ve mezuniyet sonrası destek/ilgi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Takibi sağlanmaktadır</a:t>
                      </a:r>
                      <a:endParaRPr lang="tr-T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50256"/>
                  </a:ext>
                </a:extLst>
              </a:tr>
              <a:tr h="4660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Sağlık Bakanlığı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Politika yapıcı ve yasa uygulayıcı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Yasalara uyma ve uygulama</a:t>
                      </a:r>
                      <a:b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destek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İş birliğimiz devam emektedir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50459"/>
                  </a:ext>
                </a:extLst>
              </a:tr>
              <a:tr h="4660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Bağımsız Akredite Kuruluşu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Bilgi/Mevzuat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Raporlama, Kalite Bünyesinde Faaliyet Gösterme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İş birliğimiz devam etmektedir.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42985"/>
                  </a:ext>
                </a:extLst>
              </a:tr>
              <a:tr h="8173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Yükseköğretim Kalite Kurulu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İş birliğimiz devam etmektedir.</a:t>
                      </a:r>
                      <a:endParaRPr lang="tr-T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67788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41354"/>
              </p:ext>
            </p:extLst>
          </p:nvPr>
        </p:nvGraphicFramePr>
        <p:xfrm>
          <a:off x="395536" y="1052736"/>
          <a:ext cx="8208912" cy="50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81899459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618549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3549704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32640908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Adı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Nedeni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 Durumu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290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6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83768" y="285571"/>
            <a:ext cx="641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33221" cy="59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sp>
        <p:nvSpPr>
          <p:cNvPr id="18" name="Metin kutusu 1"/>
          <p:cNvSpPr txBox="1"/>
          <p:nvPr/>
        </p:nvSpPr>
        <p:spPr>
          <a:xfrm>
            <a:off x="107504" y="1532985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b="1" dirty="0" smtClean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16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MY-SP-0001 SPİK karnesinde tutmayan hedefler;</a:t>
            </a:r>
          </a:p>
          <a:p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Birime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ait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tüm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hedefler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gerçekleştirilmiştir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tr-T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15" name="Nesne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3288"/>
              </p:ext>
            </p:extLst>
          </p:nvPr>
        </p:nvGraphicFramePr>
        <p:xfrm>
          <a:off x="133350" y="3340325"/>
          <a:ext cx="6916139" cy="121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Çalışma Sayfası" r:id="rId5" imgW="5105363" imgH="895169" progId="Excel.Sheet.12">
                  <p:embed/>
                </p:oleObj>
              </mc:Choice>
              <mc:Fallback>
                <p:oleObj name="Çalışma Sayfası" r:id="rId5" imgW="5105363" imgH="8951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50" y="3340325"/>
                        <a:ext cx="6916139" cy="1212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9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4745</TotalTime>
  <Words>1013</Words>
  <Application>Microsoft Office PowerPoint</Application>
  <PresentationFormat>Ekran Gösterisi (4:3)</PresentationFormat>
  <Paragraphs>221</Paragraphs>
  <Slides>26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Wingdings</vt:lpstr>
      <vt:lpstr>Ofis Teması</vt:lpstr>
      <vt:lpstr>Microsoft Excel Worksheet</vt:lpstr>
      <vt:lpstr>Microsoft Excel Çalışma Sayfası</vt:lpstr>
      <vt:lpstr>2020 YILI  OCAK-ARALIK YGG SUNUMU   MESLEK YÜKSEKOKULU ve ADALET MESLEK YÜKSEKOKULU SÜRECİ  29/01/2021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SÜREKLİ İYİLEŞTİRME ÖNERİLERİ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Fatih AK</cp:lastModifiedBy>
  <cp:revision>166</cp:revision>
  <cp:lastPrinted>2018-11-14T08:44:52Z</cp:lastPrinted>
  <dcterms:created xsi:type="dcterms:W3CDTF">2016-08-26T15:45:58Z</dcterms:created>
  <dcterms:modified xsi:type="dcterms:W3CDTF">2021-01-28T23:07:59Z</dcterms:modified>
</cp:coreProperties>
</file>