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1"/>
  </p:notesMasterIdLst>
  <p:sldIdLst>
    <p:sldId id="256" r:id="rId2"/>
    <p:sldId id="300" r:id="rId3"/>
    <p:sldId id="323" r:id="rId4"/>
    <p:sldId id="301" r:id="rId5"/>
    <p:sldId id="302" r:id="rId6"/>
    <p:sldId id="303" r:id="rId7"/>
    <p:sldId id="312" r:id="rId8"/>
    <p:sldId id="257" r:id="rId9"/>
    <p:sldId id="320" r:id="rId10"/>
    <p:sldId id="284" r:id="rId11"/>
    <p:sldId id="305" r:id="rId12"/>
    <p:sldId id="306" r:id="rId13"/>
    <p:sldId id="321" r:id="rId14"/>
    <p:sldId id="285" r:id="rId15"/>
    <p:sldId id="304" r:id="rId16"/>
    <p:sldId id="318" r:id="rId17"/>
    <p:sldId id="286" r:id="rId18"/>
    <p:sldId id="307" r:id="rId19"/>
    <p:sldId id="310" r:id="rId20"/>
    <p:sldId id="322" r:id="rId21"/>
    <p:sldId id="316" r:id="rId22"/>
    <p:sldId id="278" r:id="rId23"/>
    <p:sldId id="298" r:id="rId24"/>
    <p:sldId id="294" r:id="rId25"/>
    <p:sldId id="314" r:id="rId26"/>
    <p:sldId id="324" r:id="rId27"/>
    <p:sldId id="325" r:id="rId28"/>
    <p:sldId id="295" r:id="rId29"/>
    <p:sldId id="315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01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3\NG\MUHASEBE\KAL&#304;TE%20Y&#214;NET&#304;M&#304;%20S&#304;STEM&#304;\MUHASEBE%20KAL&#304;TE%20SON\MUHASEBE%20M&#220;D&#220;RL&#220;&#286;&#220;\Birim%20Anketleri\MF-AF-0001-2019%20Muhasebe%20Anket%20Analiz%20Form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11\everyone\_Kalite%20Y&#246;netim%20Sistemi\Birim%20Anketleri\ANKET%20ANAL&#304;ZLER\&#304;dari%20Birimler\Muhasebe%20M&#252;d&#252;rl&#252;&#287;&#252;\20201209%20-%20MF-AF-0001-2020%20Muhasebe%20Anket%20Analiz%20Form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3\NG\MUHASEBE\KAL&#304;TE%20Y&#214;NET&#304;M&#304;%20S&#220;REC&#304;\12.11.2018%20&#304;&#199;%20DENET&#304;M%20SONRASI%20%20KYS%20YEN&#304;\Birim%20Anketleri\KY-FR-0006%20Anket%20Analiz%20Formu-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11\everyone\_Kalite%20Y&#246;netim%20Sistemi\Birim%20Anketleri\ANKET%20ANAL&#304;ZLER\&#304;dari%20Birimler\Muhasebe%20M&#252;d&#252;rl&#252;&#287;&#252;\20201209%20-%20MF-AF-0001-2020%20Muhasebe%20Anket%20Analiz%20Formu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11\everyone\_Kalite%20Y&#246;netim%20Sistemi\Birim%20Anketleri\ANKET%20ANAL&#304;ZLER\&#304;dari%20Birimler\Muhasebe%20M&#252;d&#252;rl&#252;&#287;&#252;\20201209%20-%20MF-AF-0001-2020%20Muhasebe%20Anket%20Analiz%20Formu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11\everyone\_Kalite%20Y&#246;netim%20Sistemi\Birim%20Anketleri\ANKET%20ANAL&#304;ZLER\&#304;dari%20Birimler\Muhasebe%20M&#252;d&#252;rl&#252;&#287;&#252;\20201209%20-%20MF-AF-0001-2020%20Muhasebe%20Anket%20Analiz%20Formu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0" i="0" baseline="0">
                <a:effectLst/>
              </a:rPr>
              <a:t>MUHASEBE MÜDÜRLÜĞÜ </a:t>
            </a:r>
            <a:r>
              <a:rPr lang="en-US" sz="1800" b="0" i="0" baseline="0">
                <a:effectLst/>
              </a:rPr>
              <a:t>MEMNUNİYET </a:t>
            </a:r>
            <a:endParaRPr lang="tr-TR">
              <a:effectLst/>
            </a:endParaRPr>
          </a:p>
          <a:p>
            <a:pPr>
              <a:defRPr/>
            </a:pPr>
            <a:r>
              <a:rPr lang="en-US" sz="1800" b="0" i="0" baseline="0">
                <a:effectLst/>
              </a:rPr>
              <a:t>ANKET ANALİZ FORMU - TÜMÜ</a:t>
            </a:r>
            <a:endParaRPr lang="tr-TR">
              <a:effectLst/>
            </a:endParaRPr>
          </a:p>
          <a:p>
            <a:pPr>
              <a:defRPr/>
            </a:pPr>
            <a:endParaRPr lang="tr-T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6031296"/>
        <c:axId val="836032416"/>
      </c:barChart>
      <c:catAx>
        <c:axId val="83603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36032416"/>
        <c:crosses val="autoZero"/>
        <c:auto val="1"/>
        <c:lblAlgn val="ctr"/>
        <c:lblOffset val="100"/>
        <c:noMultiLvlLbl val="0"/>
      </c:catAx>
      <c:valAx>
        <c:axId val="83603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3603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0" i="0" baseline="0">
                <a:effectLst/>
              </a:rPr>
              <a:t>MUHASEBE MÜDÜRLÜĞÜ </a:t>
            </a:r>
            <a:r>
              <a:rPr lang="en-US" sz="1800" b="0" i="0" baseline="0">
                <a:effectLst/>
              </a:rPr>
              <a:t>MEMNUNİYET </a:t>
            </a:r>
            <a:endParaRPr lang="tr-TR">
              <a:effectLst/>
            </a:endParaRPr>
          </a:p>
          <a:p>
            <a:pPr>
              <a:defRPr/>
            </a:pPr>
            <a:r>
              <a:rPr lang="en-US" sz="1800" b="0" i="0" baseline="0">
                <a:effectLst/>
              </a:rPr>
              <a:t>ANKET ANALİZ FORMU - TÜMÜ</a:t>
            </a:r>
            <a:endParaRPr lang="tr-T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TÜMÜ!$C$96:$J$96</c:f>
              <c:strCache>
                <c:ptCount val="8"/>
                <c:pt idx="0">
                  <c:v>1 - Muhasebe Müdürlüğü çalışanlarına kolay erişim sağlarım</c:v>
                </c:pt>
                <c:pt idx="1">
                  <c:v>2 - Yöneltilen soru/sorun ve taleplere karşı üslup ve yaklaşımlarından memnunum</c:v>
                </c:pt>
                <c:pt idx="2">
                  <c:v>3 - Acil durumlar için hızlı ve doğru çözümler üretir/bilgilendirir.</c:v>
                </c:pt>
                <c:pt idx="3">
                  <c:v>4 - Genel bilgilendirmeleri zamanında ve anlaşılır bir biçimde yapar</c:v>
                </c:pt>
                <c:pt idx="4">
                  <c:v>5 - Faturalar eksiksiz ve zamanında düzenlenir.</c:v>
                </c:pt>
                <c:pt idx="5">
                  <c:v>6 - Kişi ve firmalar ile mutabakatlar zamanında yapılır.</c:v>
                </c:pt>
                <c:pt idx="6">
                  <c:v>7 - Genel olarak Muhasebe Müdürlüğü faaliyetlerinden memnunum.</c:v>
                </c:pt>
                <c:pt idx="7">
                  <c:v>GENEL ORTALAMA</c:v>
                </c:pt>
              </c:strCache>
            </c:strRef>
          </c:cat>
          <c:val>
            <c:numRef>
              <c:f>TÜMÜ!$C$97:$J$97</c:f>
              <c:numCache>
                <c:formatCode>0.0%</c:formatCode>
                <c:ptCount val="8"/>
                <c:pt idx="0">
                  <c:v>0.87586206896551722</c:v>
                </c:pt>
                <c:pt idx="1">
                  <c:v>0.84494382022471903</c:v>
                </c:pt>
                <c:pt idx="2">
                  <c:v>0.81149425287356325</c:v>
                </c:pt>
                <c:pt idx="3">
                  <c:v>0.84090909090909083</c:v>
                </c:pt>
                <c:pt idx="4">
                  <c:v>0.84666666666666668</c:v>
                </c:pt>
                <c:pt idx="5">
                  <c:v>0.82</c:v>
                </c:pt>
                <c:pt idx="6">
                  <c:v>0.84367816091954018</c:v>
                </c:pt>
                <c:pt idx="7">
                  <c:v>0.84111283643892309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0D-4624-8055-31326D334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4971984"/>
        <c:axId val="614975728"/>
      </c:barChart>
      <c:catAx>
        <c:axId val="61497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14975728"/>
        <c:crosses val="autoZero"/>
        <c:auto val="1"/>
        <c:lblAlgn val="ctr"/>
        <c:lblOffset val="100"/>
        <c:noMultiLvlLbl val="0"/>
      </c:catAx>
      <c:valAx>
        <c:axId val="61497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1497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sz="1200" dirty="0"/>
              <a:t>MUHASEBE VE FİNANS MÜDÜRLÜĞÜ </a:t>
            </a:r>
            <a:r>
              <a:rPr lang="tr-TR" sz="1200" dirty="0" smtClean="0"/>
              <a:t>MEMNUNİYET </a:t>
            </a:r>
            <a:r>
              <a:rPr lang="tr-TR" sz="1200" dirty="0"/>
              <a:t>ANKETİ ANALİZ FORMU ÖĞRENCİ SORU BAZLI DAĞILIM ÖZETİ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71845840"/>
        <c:axId val="271999152"/>
      </c:barChart>
      <c:catAx>
        <c:axId val="27184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71999152"/>
        <c:crosses val="autoZero"/>
        <c:auto val="1"/>
        <c:lblAlgn val="ctr"/>
        <c:lblOffset val="100"/>
        <c:noMultiLvlLbl val="0"/>
      </c:catAx>
      <c:valAx>
        <c:axId val="27199915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7184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0" i="0" baseline="0">
                <a:effectLst/>
              </a:rPr>
              <a:t>MUHASEBE MÜDÜRLÜĞÜ </a:t>
            </a:r>
            <a:r>
              <a:rPr lang="en-US" sz="1800" b="0" i="0" baseline="0">
                <a:effectLst/>
              </a:rPr>
              <a:t>MEMNUNİYET </a:t>
            </a:r>
            <a:endParaRPr lang="tr-TR">
              <a:effectLst/>
            </a:endParaRPr>
          </a:p>
          <a:p>
            <a:pPr>
              <a:defRPr/>
            </a:pPr>
            <a:r>
              <a:rPr lang="en-US" sz="1800" b="0" i="0" baseline="0">
                <a:effectLst/>
              </a:rPr>
              <a:t>ANKET ANALİZ FORMU - </a:t>
            </a:r>
            <a:r>
              <a:rPr lang="tr-TR" sz="1800" b="0" i="0" baseline="0">
                <a:effectLst/>
              </a:rPr>
              <a:t>ÖĞRENCİ</a:t>
            </a:r>
            <a:endParaRPr lang="tr-T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ÖĞRENCİ!$C$48:$J$48</c:f>
              <c:strCache>
                <c:ptCount val="8"/>
                <c:pt idx="0">
                  <c:v>1 - Muhasebe Müdürlüğü çalışanlarına kolay erişim sağlarım</c:v>
                </c:pt>
                <c:pt idx="1">
                  <c:v>2 - Yöneltilen soru/sorun ve taleplere karşı üslup ve yaklaşımlarından memnunum</c:v>
                </c:pt>
                <c:pt idx="2">
                  <c:v>3 - Acil durumlar için hızlı ve doğru çözümler üretir/bilgilendirir.</c:v>
                </c:pt>
                <c:pt idx="3">
                  <c:v>4 - Genel bilgilendirmeleri zamanında ve anlaşılır bir biçimde yapar</c:v>
                </c:pt>
                <c:pt idx="4">
                  <c:v>5 - Faturalar eksiksiz ve zamanında düzenlenir.</c:v>
                </c:pt>
                <c:pt idx="5">
                  <c:v>6 - Kişi ve firmalar ile mutabakatlar zamanında yapılır.</c:v>
                </c:pt>
                <c:pt idx="6">
                  <c:v>7 - Genel olarak Muhasebe Müdürlüğü faaliyetlerinden memnunum.</c:v>
                </c:pt>
                <c:pt idx="7">
                  <c:v>GENEL ORTALAMA</c:v>
                </c:pt>
              </c:strCache>
            </c:strRef>
          </c:cat>
          <c:val>
            <c:numRef>
              <c:f>ÖĞRENCİ!$C$49:$J$49</c:f>
              <c:numCache>
                <c:formatCode>0.0%</c:formatCode>
                <c:ptCount val="8"/>
                <c:pt idx="0">
                  <c:v>0.78974358974358982</c:v>
                </c:pt>
                <c:pt idx="1">
                  <c:v>0.76585365853658538</c:v>
                </c:pt>
                <c:pt idx="2">
                  <c:v>0.73333333333333328</c:v>
                </c:pt>
                <c:pt idx="3">
                  <c:v>0.78</c:v>
                </c:pt>
                <c:pt idx="4">
                  <c:v>0.77619047619047621</c:v>
                </c:pt>
                <c:pt idx="5">
                  <c:v>0.75714285714285712</c:v>
                </c:pt>
                <c:pt idx="6">
                  <c:v>0.75897435897435894</c:v>
                </c:pt>
                <c:pt idx="7">
                  <c:v>0.77362554112554138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B-4721-8559-8D54E482E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4971984"/>
        <c:axId val="614975728"/>
      </c:barChart>
      <c:catAx>
        <c:axId val="61497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14975728"/>
        <c:crosses val="autoZero"/>
        <c:auto val="1"/>
        <c:lblAlgn val="ctr"/>
        <c:lblOffset val="100"/>
        <c:noMultiLvlLbl val="0"/>
      </c:catAx>
      <c:valAx>
        <c:axId val="61497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1497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0" i="0" baseline="0">
                <a:effectLst/>
              </a:rPr>
              <a:t>MUHASEBE MÜDÜRLÜĞÜ </a:t>
            </a:r>
            <a:r>
              <a:rPr lang="en-US" sz="1800" b="0" i="0" baseline="0">
                <a:effectLst/>
              </a:rPr>
              <a:t>MEMNUNİYET </a:t>
            </a:r>
            <a:endParaRPr lang="tr-TR">
              <a:effectLst/>
            </a:endParaRPr>
          </a:p>
          <a:p>
            <a:pPr>
              <a:defRPr/>
            </a:pPr>
            <a:r>
              <a:rPr lang="en-US" sz="1800" b="0" i="0" baseline="0">
                <a:effectLst/>
              </a:rPr>
              <a:t>ANKET ANALİZ FORMU - </a:t>
            </a:r>
            <a:r>
              <a:rPr lang="tr-TR" sz="1800" b="0" i="0" baseline="0">
                <a:effectLst/>
              </a:rPr>
              <a:t>AKADEMİ</a:t>
            </a:r>
            <a:endParaRPr lang="tr-T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AKADEMİK!$C$6:$J$6</c:f>
              <c:strCache>
                <c:ptCount val="8"/>
                <c:pt idx="0">
                  <c:v>1 - Muhasebe Müdürlüğü çalışanlarına kolay erişim sağlarım</c:v>
                </c:pt>
                <c:pt idx="1">
                  <c:v>2 - Yöneltilen soru/sorun ve taleplere karşı üslup ve yaklaşımlarından memnunum</c:v>
                </c:pt>
                <c:pt idx="2">
                  <c:v>3 - Acil durumlar için hızlı ve doğru çözümler üretir/bilgilendirir.</c:v>
                </c:pt>
                <c:pt idx="3">
                  <c:v>4 - Genel bilgilendirmeleri zamanında ve anlaşılır bir biçimde yapar</c:v>
                </c:pt>
                <c:pt idx="4">
                  <c:v>5 - Faturalar eksiksiz ve zamanında düzenlenir.</c:v>
                </c:pt>
                <c:pt idx="5">
                  <c:v>6 - Kişi ve firmalar ile mutabakatlar zamanında yapılır.</c:v>
                </c:pt>
                <c:pt idx="6">
                  <c:v>7 - Genel olarak Muhasebe Müdürlüğü faaliyetlerinden memnunum.</c:v>
                </c:pt>
                <c:pt idx="7">
                  <c:v>GENEL ORTALAMA</c:v>
                </c:pt>
              </c:strCache>
            </c:strRef>
          </c:cat>
          <c:val>
            <c:numRef>
              <c:f>AKADEMİK!$C$7:$J$7</c:f>
              <c:numCache>
                <c:formatCode>0.0%</c:formatCode>
                <c:ptCount val="8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0.8</c:v>
                </c:pt>
                <c:pt idx="6">
                  <c:v>0.9</c:v>
                </c:pt>
                <c:pt idx="7">
                  <c:v>0.88571428571428568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3F-4D9D-B1BA-DEAC4DABF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4971984"/>
        <c:axId val="614975728"/>
      </c:barChart>
      <c:catAx>
        <c:axId val="61497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14975728"/>
        <c:crosses val="autoZero"/>
        <c:auto val="1"/>
        <c:lblAlgn val="ctr"/>
        <c:lblOffset val="100"/>
        <c:noMultiLvlLbl val="0"/>
      </c:catAx>
      <c:valAx>
        <c:axId val="61497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1497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0" i="0" baseline="0">
                <a:effectLst/>
              </a:rPr>
              <a:t>MUHASEBE MÜDÜRLÜĞÜ </a:t>
            </a:r>
            <a:r>
              <a:rPr lang="en-US" sz="1800" b="0" i="0" baseline="0">
                <a:effectLst/>
              </a:rPr>
              <a:t>MEMNUNİYET </a:t>
            </a:r>
            <a:endParaRPr lang="tr-TR">
              <a:effectLst/>
            </a:endParaRPr>
          </a:p>
          <a:p>
            <a:pPr>
              <a:defRPr/>
            </a:pPr>
            <a:r>
              <a:rPr lang="en-US" sz="1800" b="0" i="0" baseline="0">
                <a:effectLst/>
              </a:rPr>
              <a:t>ANKET ANALİZ FORMU - </a:t>
            </a:r>
            <a:r>
              <a:rPr lang="tr-TR" sz="1800" b="0" i="0" baseline="0">
                <a:effectLst/>
              </a:rPr>
              <a:t>İDARİ</a:t>
            </a:r>
            <a:endParaRPr lang="tr-T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İDARİ!$C$50:$J$50</c:f>
              <c:strCache>
                <c:ptCount val="8"/>
                <c:pt idx="0">
                  <c:v>1 - Muhasebe Müdürlüğü çalışanlarına kolay erişim sağlarım</c:v>
                </c:pt>
                <c:pt idx="1">
                  <c:v>2 - Yöneltilen soru/sorun ve taleplere karşı üslup ve yaklaşımlarından memnunum</c:v>
                </c:pt>
                <c:pt idx="2">
                  <c:v>3 - Acil durumlar için hızlı ve doğru çözümler üretir/bilgilendirir.</c:v>
                </c:pt>
                <c:pt idx="3">
                  <c:v>4 - Genel bilgilendirmeleri zamanında ve anlaşılır bir biçimde yapar</c:v>
                </c:pt>
                <c:pt idx="4">
                  <c:v>5 - Faturalar eksiksiz ve zamanında düzenlenir.</c:v>
                </c:pt>
                <c:pt idx="5">
                  <c:v>6 - Kişi ve firmalar ile mutabakatlar zamanında yapılır.</c:v>
                </c:pt>
                <c:pt idx="6">
                  <c:v>7 - Genel olarak Muhasebe Müdürlüğü faaliyetlerinden memnunum.</c:v>
                </c:pt>
                <c:pt idx="7">
                  <c:v>GENEL ORTALAMA</c:v>
                </c:pt>
              </c:strCache>
            </c:strRef>
          </c:cat>
          <c:val>
            <c:numRef>
              <c:f>İDARİ!$C$51:$J$51</c:f>
              <c:numCache>
                <c:formatCode>0.0%</c:formatCode>
                <c:ptCount val="8"/>
                <c:pt idx="0">
                  <c:v>0.94782608695652171</c:v>
                </c:pt>
                <c:pt idx="1">
                  <c:v>0.91304347826086951</c:v>
                </c:pt>
                <c:pt idx="2">
                  <c:v>0.87391304347826093</c:v>
                </c:pt>
                <c:pt idx="3">
                  <c:v>0.89130434782608692</c:v>
                </c:pt>
                <c:pt idx="4">
                  <c:v>0.90869565217391313</c:v>
                </c:pt>
                <c:pt idx="5">
                  <c:v>0.87826086956521743</c:v>
                </c:pt>
                <c:pt idx="6">
                  <c:v>0.91304347826086951</c:v>
                </c:pt>
                <c:pt idx="7">
                  <c:v>0.90372670807453426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33-4D6A-8718-89E7759B6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4971984"/>
        <c:axId val="614975728"/>
      </c:barChart>
      <c:catAx>
        <c:axId val="61497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14975728"/>
        <c:crosses val="autoZero"/>
        <c:auto val="1"/>
        <c:lblAlgn val="ctr"/>
        <c:lblOffset val="100"/>
        <c:noMultiLvlLbl val="0"/>
      </c:catAx>
      <c:valAx>
        <c:axId val="61497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1497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21.01.2021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12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21.01.2021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48089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21.01.2021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924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21.01.2021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414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21.01.2021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73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21.01.2021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397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21.01.2021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410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21.01.2021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56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21.01.2021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491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21.01.2021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7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21.01.2021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660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21.01.2021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772400" cy="1109985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2020 YILI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OCAK-ARALIK YGG SUNUMU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MUHASEBE SÜRECİ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/>
              <a:t>20/01/2020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27059"/>
            <a:ext cx="8289157" cy="47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3" y="1555050"/>
            <a:ext cx="8102413" cy="468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620396"/>
            <a:ext cx="8397549" cy="4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76470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0768"/>
            <a:ext cx="784887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78987"/>
            <a:ext cx="861717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56351"/>
            <a:ext cx="851890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08720"/>
            <a:ext cx="736041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11977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297463"/>
              </p:ext>
            </p:extLst>
          </p:nvPr>
        </p:nvGraphicFramePr>
        <p:xfrm>
          <a:off x="467544" y="1171775"/>
          <a:ext cx="7812279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041432"/>
              </p:ext>
            </p:extLst>
          </p:nvPr>
        </p:nvGraphicFramePr>
        <p:xfrm>
          <a:off x="971600" y="1664493"/>
          <a:ext cx="6840760" cy="4140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59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465382"/>
              </p:ext>
            </p:extLst>
          </p:nvPr>
        </p:nvGraphicFramePr>
        <p:xfrm>
          <a:off x="107504" y="1277470"/>
          <a:ext cx="8928992" cy="5027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677774"/>
              </p:ext>
            </p:extLst>
          </p:nvPr>
        </p:nvGraphicFramePr>
        <p:xfrm>
          <a:off x="971600" y="1484784"/>
          <a:ext cx="7056784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51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999230"/>
              </p:ext>
            </p:extLst>
          </p:nvPr>
        </p:nvGraphicFramePr>
        <p:xfrm>
          <a:off x="971600" y="1412777"/>
          <a:ext cx="7416824" cy="494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81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66389"/>
              </p:ext>
            </p:extLst>
          </p:nvPr>
        </p:nvGraphicFramePr>
        <p:xfrm>
          <a:off x="251520" y="1628800"/>
          <a:ext cx="8568952" cy="36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80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48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u="none" strike="noStrike" dirty="0">
                          <a:effectLst/>
                        </a:rPr>
                        <a:t>Güçlü/Zayıf/Fırsat/Tehdit Tanımı</a:t>
                      </a:r>
                      <a:endParaRPr lang="tr-TR" sz="1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u="none" strike="noStrike" dirty="0">
                          <a:effectLst/>
                        </a:rPr>
                        <a:t>Durumu</a:t>
                      </a:r>
                      <a:endParaRPr lang="tr-TR" sz="1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5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900" u="none" strike="noStrike" dirty="0">
                          <a:effectLst/>
                        </a:rPr>
                        <a:t>G1-Eğitimli, genç, dinamik personel</a:t>
                      </a:r>
                      <a:endParaRPr lang="tr-T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5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900" u="none" strike="noStrike" dirty="0">
                          <a:effectLst/>
                        </a:rPr>
                        <a:t>G2-Teknolojik yazılımların kullanılması</a:t>
                      </a:r>
                      <a:endParaRPr lang="tr-T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5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900" u="none" strike="noStrike" dirty="0">
                          <a:effectLst/>
                        </a:rPr>
                        <a:t>G3-Öğrenci ve veliler ile birebir, </a:t>
                      </a:r>
                      <a:r>
                        <a:rPr lang="tr-TR" sz="1900" u="none" strike="noStrike" dirty="0" smtClean="0">
                          <a:effectLst/>
                        </a:rPr>
                        <a:t>yüz yüze </a:t>
                      </a:r>
                      <a:r>
                        <a:rPr lang="tr-TR" sz="1900" u="none" strike="noStrike" dirty="0">
                          <a:effectLst/>
                        </a:rPr>
                        <a:t>etkin iletişim kurulması</a:t>
                      </a:r>
                      <a:endParaRPr lang="tr-T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967">
                <a:tc>
                  <a:txBody>
                    <a:bodyPr/>
                    <a:lstStyle/>
                    <a:p>
                      <a:pPr algn="l" fontAlgn="t"/>
                      <a:r>
                        <a:rPr lang="tr-TR" sz="2000" u="none" strike="noStrike" dirty="0" smtClean="0">
                          <a:effectLst/>
                        </a:rPr>
                        <a:t>G4-Mesleki yeterlilik belgesine sahip personelin bulunması (SMMM)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369">
                <a:tc>
                  <a:txBody>
                    <a:bodyPr/>
                    <a:lstStyle/>
                    <a:p>
                      <a:pPr algn="l" fontAlgn="t"/>
                      <a:r>
                        <a:rPr lang="tr-TR" sz="1700" u="none" strike="noStrike" dirty="0" smtClean="0">
                          <a:effectLst/>
                        </a:rPr>
                        <a:t>G5-Diğer birim ve kurumlarla ilişkilerin güçlü olması</a:t>
                      </a:r>
                      <a:endParaRPr lang="tr-T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7" marR="8997" marT="8997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</a:p>
                    <a:p>
                      <a:pPr algn="l" rtl="0" fontAlgn="ctr"/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4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9" name="Grafi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491987"/>
              </p:ext>
            </p:extLst>
          </p:nvPr>
        </p:nvGraphicFramePr>
        <p:xfrm>
          <a:off x="971600" y="1556793"/>
          <a:ext cx="712879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43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572693"/>
            <a:ext cx="8665046" cy="4664619"/>
          </a:xfrm>
          <a:prstGeom prst="rect">
            <a:avLst/>
          </a:prstGeom>
        </p:spPr>
      </p:pic>
      <p:pic>
        <p:nvPicPr>
          <p:cNvPr id="5133" name="Resim 24"/>
          <p:cNvPicPr>
            <a:picLocks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6573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lip_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lip_image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lip_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clip_image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clip_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clip_image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clip_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clip_image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clip_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clip_image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clip_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 descr="clip_image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7789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32" y="1565250"/>
            <a:ext cx="7883894" cy="475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0984" y="76470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441245" y="3284984"/>
            <a:ext cx="7023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Muhasebe </a:t>
            </a:r>
            <a:r>
              <a:rPr lang="en-US" sz="2800" dirty="0" err="1" smtClean="0"/>
              <a:t>Müdürlüğüne</a:t>
            </a:r>
            <a:r>
              <a:rPr lang="en-US" sz="2800" dirty="0" smtClean="0"/>
              <a:t> </a:t>
            </a:r>
            <a:r>
              <a:rPr lang="en-US" sz="2800" dirty="0" err="1" smtClean="0"/>
              <a:t>ait</a:t>
            </a:r>
            <a:r>
              <a:rPr lang="en-US" sz="2800" dirty="0" smtClean="0"/>
              <a:t> </a:t>
            </a:r>
            <a:r>
              <a:rPr lang="en-US" sz="2800" dirty="0" err="1" smtClean="0"/>
              <a:t>şikayet</a:t>
            </a:r>
            <a:r>
              <a:rPr lang="en-US" sz="2800" dirty="0" smtClean="0"/>
              <a:t> </a:t>
            </a:r>
            <a:r>
              <a:rPr lang="en-US" sz="2800" dirty="0" err="1" smtClean="0"/>
              <a:t>yer</a:t>
            </a:r>
            <a:r>
              <a:rPr lang="en-US" sz="2800" dirty="0" smtClean="0"/>
              <a:t> </a:t>
            </a:r>
            <a:r>
              <a:rPr lang="en-US" sz="2800" dirty="0" err="1" smtClean="0"/>
              <a:t>almamaktadır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39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43936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6569506" y="1085691"/>
            <a:ext cx="257449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/>
              <a:t>KYS </a:t>
            </a:r>
            <a:r>
              <a:rPr lang="en-US" sz="1600" dirty="0" err="1" smtClean="0"/>
              <a:t>İç</a:t>
            </a:r>
            <a:r>
              <a:rPr lang="en-US" sz="1600" dirty="0" smtClean="0"/>
              <a:t> </a:t>
            </a:r>
            <a:r>
              <a:rPr lang="en-US" sz="1600" dirty="0" err="1" smtClean="0"/>
              <a:t>Denetim</a:t>
            </a:r>
            <a:r>
              <a:rPr lang="en-US" sz="1600" dirty="0" smtClean="0"/>
              <a:t> </a:t>
            </a:r>
            <a:r>
              <a:rPr lang="en-US" sz="1600" dirty="0" err="1" smtClean="0"/>
              <a:t>Puanı</a:t>
            </a:r>
            <a:r>
              <a:rPr lang="en-US" sz="1600" dirty="0" smtClean="0"/>
              <a:t>: </a:t>
            </a:r>
            <a:r>
              <a:rPr lang="en-US" sz="1600" b="1" dirty="0" smtClean="0"/>
              <a:t>%</a:t>
            </a:r>
            <a:r>
              <a:rPr lang="tr-TR" sz="1600" b="1" dirty="0" smtClean="0"/>
              <a:t>96</a:t>
            </a:r>
            <a:endParaRPr lang="en-US" sz="1600" b="1" dirty="0"/>
          </a:p>
        </p:txBody>
      </p:sp>
      <p:pic>
        <p:nvPicPr>
          <p:cNvPr id="67" name="Resi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728837"/>
            <a:ext cx="7591387" cy="44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2896" y="947507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693188"/>
            <a:ext cx="6840760" cy="44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2896" y="947507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808151"/>
            <a:ext cx="8496300" cy="39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2896" y="947507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27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5" y="1673214"/>
            <a:ext cx="6155779" cy="458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28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1619672" y="1412833"/>
            <a:ext cx="763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Arşiv Alanı ihtiyacımız bulunmaktadır.</a:t>
            </a:r>
            <a:endParaRPr lang="tr-TR" b="1" dirty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8424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29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280033" y="1724329"/>
            <a:ext cx="841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Sürekli</a:t>
            </a:r>
            <a:r>
              <a:rPr lang="en-US" b="1" dirty="0" smtClean="0"/>
              <a:t> </a:t>
            </a:r>
            <a:r>
              <a:rPr lang="en-US" b="1" dirty="0" err="1" smtClean="0"/>
              <a:t>iyileştirme</a:t>
            </a:r>
            <a:r>
              <a:rPr lang="en-US" b="1" dirty="0" smtClean="0"/>
              <a:t> </a:t>
            </a:r>
            <a:r>
              <a:rPr lang="en-US" b="1" dirty="0" err="1" smtClean="0"/>
              <a:t>önerileri</a:t>
            </a:r>
            <a:r>
              <a:rPr lang="tr-TR" b="1" dirty="0" err="1" smtClean="0"/>
              <a:t>miz</a:t>
            </a:r>
            <a:r>
              <a:rPr lang="en-US" b="1" dirty="0" smtClean="0"/>
              <a:t> </a:t>
            </a:r>
            <a:r>
              <a:rPr lang="en-US" b="1" dirty="0" err="1" smtClean="0"/>
              <a:t>bulunmamaktadır</a:t>
            </a:r>
            <a:r>
              <a:rPr lang="en-US" b="1" dirty="0" smtClean="0"/>
              <a:t>.</a:t>
            </a:r>
            <a:endParaRPr lang="tr-TR" b="1" dirty="0" smtClean="0"/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843627"/>
              </p:ext>
            </p:extLst>
          </p:nvPr>
        </p:nvGraphicFramePr>
        <p:xfrm>
          <a:off x="343818" y="1195910"/>
          <a:ext cx="8692678" cy="46813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46339">
                  <a:extLst>
                    <a:ext uri="{9D8B030D-6E8A-4147-A177-3AD203B41FA5}">
                      <a16:colId xmlns:a16="http://schemas.microsoft.com/office/drawing/2014/main" val="1895305210"/>
                    </a:ext>
                  </a:extLst>
                </a:gridCol>
                <a:gridCol w="4346339">
                  <a:extLst>
                    <a:ext uri="{9D8B030D-6E8A-4147-A177-3AD203B41FA5}">
                      <a16:colId xmlns:a16="http://schemas.microsoft.com/office/drawing/2014/main" val="3479211935"/>
                    </a:ext>
                  </a:extLst>
                </a:gridCol>
              </a:tblGrid>
              <a:tr h="520877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u="none" strike="noStrike" dirty="0">
                          <a:effectLst/>
                        </a:rPr>
                        <a:t>Güçlü/Zayıf/Fırsat/Tehdit Tanımı</a:t>
                      </a:r>
                      <a:endParaRPr lang="tr-TR" sz="1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u="none" strike="noStrike" dirty="0">
                          <a:effectLst/>
                        </a:rPr>
                        <a:t>Durumu</a:t>
                      </a:r>
                      <a:endParaRPr lang="tr-TR" sz="1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3048646023"/>
                  </a:ext>
                </a:extLst>
              </a:tr>
              <a:tr h="82606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900" u="none" strike="noStrike" dirty="0" smtClean="0">
                          <a:effectLst/>
                        </a:rPr>
                        <a:t>G6-Z1-Kurum hafızası açısından personelin yeni olması </a:t>
                      </a:r>
                      <a:endParaRPr lang="tr-T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>
                          <a:latin typeface="+mn-lt"/>
                        </a:rPr>
                        <a:t>Güçlüye</a:t>
                      </a:r>
                      <a:r>
                        <a:rPr lang="tr-TR" sz="2000" baseline="0" dirty="0" smtClean="0">
                          <a:latin typeface="+mn-lt"/>
                        </a:rPr>
                        <a:t> Döndü</a:t>
                      </a:r>
                      <a:r>
                        <a:rPr lang="tr-TR" sz="2000" dirty="0" smtClean="0"/>
                        <a:t> </a:t>
                      </a: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35089626"/>
                  </a:ext>
                </a:extLst>
              </a:tr>
              <a:tr h="123277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900" u="none" strike="noStrike" dirty="0" smtClean="0">
                          <a:effectLst/>
                        </a:rPr>
                        <a:t>G7-Z2-İdari ve Akademik personele Muhasebe süreci hakkında yeterli bilgi verilememesi </a:t>
                      </a:r>
                      <a:endParaRPr lang="tr-T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>
                          <a:latin typeface="+mn-lt"/>
                        </a:rPr>
                        <a:t>Güçlüye</a:t>
                      </a:r>
                      <a:r>
                        <a:rPr lang="tr-TR" sz="2000" baseline="0" dirty="0" smtClean="0">
                          <a:latin typeface="+mn-lt"/>
                        </a:rPr>
                        <a:t> Döndü</a:t>
                      </a:r>
                      <a:r>
                        <a:rPr lang="tr-TR" sz="2000" dirty="0" smtClean="0"/>
                        <a:t> </a:t>
                      </a: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1444019310"/>
                  </a:ext>
                </a:extLst>
              </a:tr>
              <a:tr h="123277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900" u="none" strike="noStrike" dirty="0" smtClean="0">
                          <a:effectLst/>
                        </a:rPr>
                        <a:t>G8-Pandemi süreci ile birlikte personele uzaktan erişim ve çalışma imkanının sağlanması</a:t>
                      </a:r>
                      <a:endParaRPr lang="tr-T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</a:t>
                      </a:r>
                      <a:r>
                        <a:rPr lang="tr-TR" sz="2000" baseline="0" dirty="0" smtClean="0">
                          <a:latin typeface="Wingdings" panose="05000000000000000000" pitchFamily="2" charset="2"/>
                        </a:rPr>
                        <a:t> </a:t>
                      </a:r>
                      <a:r>
                        <a:rPr lang="tr-TR" sz="2000" baseline="0" dirty="0" smtClean="0">
                          <a:latin typeface="+mn-lt"/>
                        </a:rPr>
                        <a:t>Yeni G</a:t>
                      </a:r>
                      <a:r>
                        <a:rPr lang="tr-TR" sz="2000" dirty="0" smtClean="0"/>
                        <a:t>üçlü Yön 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1629195753"/>
                  </a:ext>
                </a:extLst>
              </a:tr>
              <a:tr h="868873">
                <a:tc>
                  <a:txBody>
                    <a:bodyPr/>
                    <a:lstStyle/>
                    <a:p>
                      <a:pPr algn="l" fontAlgn="t"/>
                      <a:r>
                        <a:rPr lang="tr-TR" sz="2000" u="none" strike="noStrike" dirty="0" smtClean="0">
                          <a:effectLst/>
                        </a:rPr>
                        <a:t>G9 - </a:t>
                      </a:r>
                      <a:r>
                        <a:rPr lang="tr-TR" sz="2000" u="none" strike="noStrike" dirty="0" err="1" smtClean="0">
                          <a:effectLst/>
                        </a:rPr>
                        <a:t>Pandemi</a:t>
                      </a:r>
                      <a:r>
                        <a:rPr lang="tr-TR" sz="2000" u="none" strike="noStrike" dirty="0" smtClean="0">
                          <a:effectLst/>
                        </a:rPr>
                        <a:t> Süreci nedeni ile mesai sürelerinin sağlık açısından kısaltılması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Yeni Güçlü Yön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265179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6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417633"/>
              </p:ext>
            </p:extLst>
          </p:nvPr>
        </p:nvGraphicFramePr>
        <p:xfrm>
          <a:off x="611560" y="1617621"/>
          <a:ext cx="7632848" cy="28914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104021553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909798768"/>
                    </a:ext>
                  </a:extLst>
                </a:gridCol>
              </a:tblGrid>
              <a:tr h="501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u="none" strike="noStrike" dirty="0">
                          <a:effectLst/>
                        </a:rPr>
                        <a:t>Güçlü/Zayıf/Fırsat/Tehdit Tanımı</a:t>
                      </a:r>
                      <a:endParaRPr lang="tr-TR" sz="1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u="none" strike="noStrike" dirty="0">
                          <a:effectLst/>
                        </a:rPr>
                        <a:t>Durumu</a:t>
                      </a:r>
                      <a:endParaRPr lang="tr-TR" sz="1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2396134844"/>
                  </a:ext>
                </a:extLst>
              </a:tr>
              <a:tr h="63661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900" u="none" strike="noStrike" dirty="0" smtClean="0">
                          <a:effectLst/>
                        </a:rPr>
                        <a:t>Z3-Ayrı bir arşiv ve depolama alanının bulunmaması</a:t>
                      </a:r>
                      <a:endParaRPr lang="tr-T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900" dirty="0" smtClean="0">
                          <a:latin typeface="Wingdings" panose="05000000000000000000" pitchFamily="2" charset="2"/>
                        </a:rPr>
                        <a:t>L </a:t>
                      </a:r>
                      <a:r>
                        <a:rPr lang="tr-TR" sz="1900" dirty="0" smtClean="0"/>
                        <a:t>Hala Zayıf </a:t>
                      </a: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2839237609"/>
                  </a:ext>
                </a:extLst>
              </a:tr>
              <a:tr h="63661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900" u="none" strike="noStrike" dirty="0" smtClean="0">
                          <a:effectLst/>
                        </a:rPr>
                        <a:t>Z4-İhtiyaçların süratle karşılanması baskısı</a:t>
                      </a:r>
                      <a:endParaRPr lang="tr-T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900" dirty="0" smtClean="0">
                          <a:latin typeface="Wingdings" panose="05000000000000000000" pitchFamily="2" charset="2"/>
                        </a:rPr>
                        <a:t>L </a:t>
                      </a:r>
                      <a:r>
                        <a:rPr lang="tr-TR" sz="1900" dirty="0" smtClean="0"/>
                        <a:t>Hala Zayıf </a:t>
                      </a: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324397466"/>
                  </a:ext>
                </a:extLst>
              </a:tr>
              <a:tr h="1116476">
                <a:tc>
                  <a:txBody>
                    <a:bodyPr/>
                    <a:lstStyle/>
                    <a:p>
                      <a:r>
                        <a:rPr lang="tr-TR" sz="1900" dirty="0" smtClean="0"/>
                        <a:t>Z3-Öğrenci Burslarının sürekli değişmesi nedeniyle iş yükünün artması</a:t>
                      </a:r>
                      <a:endParaRPr lang="tr-T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900" dirty="0" smtClean="0">
                          <a:latin typeface="Wingdings" panose="05000000000000000000" pitchFamily="2" charset="2"/>
                        </a:rPr>
                        <a:t>L </a:t>
                      </a:r>
                      <a:r>
                        <a:rPr lang="tr-TR" sz="1900" dirty="0" smtClean="0">
                          <a:latin typeface="+mn-lt"/>
                        </a:rPr>
                        <a:t>Yeni</a:t>
                      </a:r>
                      <a:r>
                        <a:rPr lang="tr-TR" sz="1900" dirty="0" smtClean="0"/>
                        <a:t> Zayıf Yön</a:t>
                      </a:r>
                      <a:endParaRPr lang="tr-TR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33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2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11042"/>
              </p:ext>
            </p:extLst>
          </p:nvPr>
        </p:nvGraphicFramePr>
        <p:xfrm>
          <a:off x="457200" y="1700808"/>
          <a:ext cx="8229600" cy="33925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1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u="none" strike="noStrike" dirty="0">
                          <a:effectLst/>
                        </a:rPr>
                        <a:t>Güçlü/Zayıf/Fırsat/Tehdit Tanımı</a:t>
                      </a:r>
                      <a:endParaRPr lang="tr-TR" sz="1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u="none" strike="noStrike">
                          <a:effectLst/>
                        </a:rPr>
                        <a:t>Durumu</a:t>
                      </a:r>
                      <a:endParaRPr lang="tr-TR" sz="1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011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900" u="none" strike="noStrike" dirty="0" smtClean="0">
                          <a:effectLst/>
                        </a:rPr>
                        <a:t>F1-Yeni yatırımlar ve yeni açılacak sürekli eğitim programları, lisans ve lisans üstü programlarının gelirlere olumlu yöndeki etkisi</a:t>
                      </a:r>
                      <a:endParaRPr lang="tr-TR" sz="1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Fırsat </a:t>
                      </a: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011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900" u="none" strike="noStrike" dirty="0" smtClean="0">
                          <a:effectLst/>
                        </a:rPr>
                        <a:t>F2-Devlet tarafından verilen teşvikler</a:t>
                      </a:r>
                      <a:endParaRPr lang="tr-TR" sz="1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Fırsat </a:t>
                      </a: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011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900" u="none" strike="noStrike" dirty="0" smtClean="0">
                          <a:effectLst/>
                        </a:rPr>
                        <a:t>F3-Kurumsallaşma yönünde atılan adımlar</a:t>
                      </a:r>
                      <a:endParaRPr lang="tr-TR" sz="1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Fırsat </a:t>
                      </a: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559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900" u="none" strike="noStrike" dirty="0" smtClean="0">
                          <a:effectLst/>
                        </a:rPr>
                        <a:t>F4-Personelin kurum içi ve kurum dışı eğitim alabilme imkanının bulunması (Kurum Eğitimleri, Yüksek Lisans, vs.)</a:t>
                      </a:r>
                      <a:endParaRPr lang="tr-TR" sz="1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Fırsat </a:t>
                      </a: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527">
                <a:tc>
                  <a:txBody>
                    <a:bodyPr/>
                    <a:lstStyle/>
                    <a:p>
                      <a:pPr algn="l" fontAlgn="t"/>
                      <a:r>
                        <a:rPr lang="tr-TR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F5-Merkez Kampüs tabiatındaki değişimlerin personel motivasyonuna olumlu etkisi</a:t>
                      </a:r>
                      <a:endParaRPr lang="tr-TR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97" marR="8997" marT="8997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Fırsat </a:t>
                      </a: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4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10532"/>
              </p:ext>
            </p:extLst>
          </p:nvPr>
        </p:nvGraphicFramePr>
        <p:xfrm>
          <a:off x="127795" y="1254850"/>
          <a:ext cx="8784976" cy="40863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99138602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1452758830"/>
                    </a:ext>
                  </a:extLst>
                </a:gridCol>
              </a:tblGrid>
              <a:tr h="345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u="none" strike="noStrike" dirty="0">
                          <a:effectLst/>
                        </a:rPr>
                        <a:t>Güçlü/Zayıf/Fırsat/Tehdit Tanımı</a:t>
                      </a:r>
                      <a:endParaRPr lang="tr-TR" sz="1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u="none" strike="noStrike">
                          <a:effectLst/>
                        </a:rPr>
                        <a:t>Durumu</a:t>
                      </a:r>
                      <a:endParaRPr lang="tr-TR" sz="1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742386825"/>
                  </a:ext>
                </a:extLst>
              </a:tr>
              <a:tr h="3456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900" u="none" strike="noStrike" dirty="0" smtClean="0">
                          <a:effectLst/>
                        </a:rPr>
                        <a:t>T1-Yasal mevzuatın sürekli olarak değişmesi sonucu muhasebenin iş yükünün artması</a:t>
                      </a:r>
                      <a:endParaRPr lang="tr-T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L </a:t>
                      </a:r>
                      <a:r>
                        <a:rPr lang="tr-TR" sz="2000" dirty="0" smtClean="0"/>
                        <a:t>Hala Tehdit </a:t>
                      </a: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3626753519"/>
                  </a:ext>
                </a:extLst>
              </a:tr>
              <a:tr h="3456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900" u="none" strike="noStrike" dirty="0" smtClean="0">
                          <a:effectLst/>
                        </a:rPr>
                        <a:t>T2-Üniversiteler arası rekabetin yüksek olması</a:t>
                      </a:r>
                      <a:endParaRPr lang="tr-T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L </a:t>
                      </a:r>
                      <a:r>
                        <a:rPr lang="tr-TR" sz="2000" dirty="0" smtClean="0"/>
                        <a:t>Hala Tehdit </a:t>
                      </a: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37711447"/>
                  </a:ext>
                </a:extLst>
              </a:tr>
              <a:tr h="3456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900" u="none" strike="noStrike" dirty="0" smtClean="0">
                          <a:effectLst/>
                        </a:rPr>
                        <a:t>T3- Kuruma olan önyargı</a:t>
                      </a:r>
                      <a:endParaRPr lang="tr-T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Hala Tehdit </a:t>
                      </a: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3292490103"/>
                  </a:ext>
                </a:extLst>
              </a:tr>
              <a:tr h="3456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900" u="none" strike="noStrike" dirty="0" smtClean="0">
                          <a:effectLst/>
                        </a:rPr>
                        <a:t>T4-Maliyetlerdeki artışların etkilerini minimize edebilmek için daha etkin ve daha hızlı veri sağlama zorunluluğu</a:t>
                      </a:r>
                      <a:endParaRPr lang="tr-T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Hala Tehdit </a:t>
                      </a:r>
                    </a:p>
                  </a:txBody>
                  <a:tcPr marL="8997" marR="8997" marT="8997" marB="0" anchor="ctr"/>
                </a:tc>
                <a:extLst>
                  <a:ext uri="{0D108BD9-81ED-4DB2-BD59-A6C34878D82A}">
                    <a16:rowId xmlns:a16="http://schemas.microsoft.com/office/drawing/2014/main" val="184477940"/>
                  </a:ext>
                </a:extLst>
              </a:tr>
              <a:tr h="345656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tr-TR" sz="1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T5-Pandemi sürecinin ekonomiyi olumsuz olarak etkilemesi</a:t>
                      </a:r>
                      <a:endParaRPr lang="tr-TR" sz="1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Yeni Tehdit 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904463"/>
                  </a:ext>
                </a:extLst>
              </a:tr>
              <a:tr h="345656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tr-TR" sz="1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T6-Pandemi sürecinin çalışma şartlarımıza olumsuz etkisi</a:t>
                      </a:r>
                      <a:endParaRPr lang="tr-TR" sz="1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 </a:t>
                      </a: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Yeni Tehdit </a:t>
                      </a:r>
                      <a:endParaRPr kumimoji="0" lang="tr-TR" sz="20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562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9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83639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628281"/>
              </p:ext>
            </p:extLst>
          </p:nvPr>
        </p:nvGraphicFramePr>
        <p:xfrm>
          <a:off x="586677" y="1484784"/>
          <a:ext cx="8064897" cy="47763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874">
                <a:tc>
                  <a:txBody>
                    <a:bodyPr/>
                    <a:lstStyle/>
                    <a:p>
                      <a:r>
                        <a:rPr lang="tr-TR" dirty="0" smtClean="0"/>
                        <a:t>Paydaş</a:t>
                      </a:r>
                      <a:r>
                        <a:rPr lang="tr-TR" baseline="0" dirty="0" smtClean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Beklentisi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Karşılanma</a:t>
                      </a:r>
                      <a:r>
                        <a:rPr lang="tr-TR" baseline="0" dirty="0" smtClean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184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Genel Sekreterlik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İş, performans, sonuç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Herhangi</a:t>
                      </a:r>
                      <a:r>
                        <a:rPr lang="tr-TR" sz="1600" baseline="0" dirty="0" smtClean="0"/>
                        <a:t> bir şikayet ile karşılaşılmadı. Memnuniyet anketleri yapıldı. %90,4 memnuniyet oranı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08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Akademik Personel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Muhasebe konularında hizmet alımı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aseline="0" dirty="0" smtClean="0"/>
                        <a:t>Memnuniyet anketleri yapıldı. %88,6 memnuniyet oranı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184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İdari Personel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Muhasebe konularında hizmet alımı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aseline="0" dirty="0" smtClean="0"/>
                        <a:t>Memnuniyet anketleri yapıldı. %90,4 memnuniyet oranı</a:t>
                      </a:r>
                      <a:endParaRPr lang="tr-T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184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Öğrenciler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Muhasebe ve Finans konularında hizmet alımı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aseline="0" dirty="0" smtClean="0"/>
                        <a:t>Memnuniyet anketleri yapıldı. %77,4 memnuniyet oranı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184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Öğrenci Aileleri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Muhasebe konularında hizmet alımı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aseline="0" dirty="0" smtClean="0"/>
                        <a:t>Herhangi bir olumsuz görüş alınmadı.</a:t>
                      </a:r>
                      <a:endParaRPr lang="tr-TR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44824"/>
            <a:ext cx="842493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55541"/>
            <a:ext cx="8771006" cy="47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546</Words>
  <Application>Microsoft Office PowerPoint</Application>
  <PresentationFormat>Ekran Gösterisi (4:3)</PresentationFormat>
  <Paragraphs>147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Teması</vt:lpstr>
      <vt:lpstr>2020 YILI  OCAK-ARALIK YGG SUNUMU  MUHASEBE SÜRECİ  20/01/2020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Cem Duman</cp:lastModifiedBy>
  <cp:revision>141</cp:revision>
  <dcterms:created xsi:type="dcterms:W3CDTF">2016-08-26T15:45:58Z</dcterms:created>
  <dcterms:modified xsi:type="dcterms:W3CDTF">2021-01-21T08:35:14Z</dcterms:modified>
</cp:coreProperties>
</file>