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305" r:id="rId3"/>
    <p:sldId id="347" r:id="rId4"/>
    <p:sldId id="306" r:id="rId5"/>
    <p:sldId id="307" r:id="rId6"/>
    <p:sldId id="308" r:id="rId7"/>
    <p:sldId id="304" r:id="rId8"/>
    <p:sldId id="327" r:id="rId9"/>
    <p:sldId id="351" r:id="rId10"/>
    <p:sldId id="329" r:id="rId11"/>
    <p:sldId id="380" r:id="rId12"/>
    <p:sldId id="257" r:id="rId13"/>
    <p:sldId id="352" r:id="rId14"/>
    <p:sldId id="353" r:id="rId15"/>
    <p:sldId id="393" r:id="rId16"/>
    <p:sldId id="394" r:id="rId17"/>
    <p:sldId id="284" r:id="rId18"/>
    <p:sldId id="354" r:id="rId19"/>
    <p:sldId id="381" r:id="rId20"/>
    <p:sldId id="382" r:id="rId21"/>
    <p:sldId id="383" r:id="rId22"/>
    <p:sldId id="384" r:id="rId23"/>
    <p:sldId id="385" r:id="rId24"/>
    <p:sldId id="342" r:id="rId25"/>
    <p:sldId id="361" r:id="rId26"/>
    <p:sldId id="362" r:id="rId27"/>
    <p:sldId id="368" r:id="rId28"/>
    <p:sldId id="363" r:id="rId29"/>
    <p:sldId id="364" r:id="rId30"/>
    <p:sldId id="388" r:id="rId31"/>
    <p:sldId id="387" r:id="rId32"/>
    <p:sldId id="386" r:id="rId33"/>
    <p:sldId id="391" r:id="rId34"/>
    <p:sldId id="390" r:id="rId35"/>
    <p:sldId id="389" r:id="rId36"/>
    <p:sldId id="365" r:id="rId37"/>
    <p:sldId id="369" r:id="rId38"/>
    <p:sldId id="346" r:id="rId39"/>
    <p:sldId id="341" r:id="rId40"/>
    <p:sldId id="286" r:id="rId41"/>
    <p:sldId id="375" r:id="rId42"/>
    <p:sldId id="377" r:id="rId43"/>
    <p:sldId id="378" r:id="rId44"/>
    <p:sldId id="298" r:id="rId45"/>
    <p:sldId id="294" r:id="rId46"/>
    <p:sldId id="299" r:id="rId47"/>
    <p:sldId id="325" r:id="rId48"/>
    <p:sldId id="296" r:id="rId4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7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Açık Stil 2 - Vurgu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87" autoAdjust="0"/>
    <p:restoredTop sz="95332" autoAdjust="0"/>
  </p:normalViewPr>
  <p:slideViewPr>
    <p:cSldViewPr>
      <p:cViewPr varScale="1">
        <p:scale>
          <a:sx n="84" d="100"/>
          <a:sy n="84" d="100"/>
        </p:scale>
        <p:origin x="1368"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sin.dayi\AppData\Local\Temp\Temp1_Mimarl&#305;k_Dan&#305;&#351;manl&#305;k_ve_&#214;&#287;r_Memnuniyeti.zip\2019-2020%20BAHAR%20&#214;&#286;RENC&#304;%20MEMNUN&#304;YET%20ANKET&#30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sin.dayi\AppData\Local\Temp\Temp1_Mimarl&#305;k_Dan&#305;&#351;manl&#305;k_ve_&#214;&#287;r_Memnuniyeti.zip\2019-2020%20BAHAR%20&#214;&#286;RENC&#304;%20MEMNUN&#304;YET%20ANKET&#30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esin.dayi\AppData\Local\Temp\Temp1_Mimarl&#305;k_Dan&#305;&#351;manl&#305;k_ve_&#214;&#287;r_Memnuniyeti.zip\Kopya%202019_2020_DanismanMemnuniyetAnketi.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esin.dayi\AppData\Local\Temp\Temp1_Mimarl&#305;k_Dan&#305;&#351;manl&#305;k_ve_&#214;&#287;r_Memnuniyeti.zip\Kopya%202019_2020_DanismanMemnuniyetAnketi.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smtClean="0"/>
              <a:t>2020 </a:t>
            </a:r>
            <a:r>
              <a:rPr lang="en-US" b="1" dirty="0" err="1"/>
              <a:t>Öğrenci</a:t>
            </a:r>
            <a:r>
              <a:rPr lang="en-US" b="1" baseline="0" dirty="0"/>
              <a:t> </a:t>
            </a:r>
            <a:r>
              <a:rPr lang="en-US" b="1" baseline="0" dirty="0" err="1"/>
              <a:t>Memnuniyet</a:t>
            </a:r>
            <a:r>
              <a:rPr lang="en-US" b="1" baseline="0" dirty="0"/>
              <a:t> </a:t>
            </a:r>
            <a:r>
              <a:rPr lang="en-US" b="1" baseline="0" dirty="0" err="1" smtClean="0"/>
              <a:t>Oranı</a:t>
            </a:r>
            <a:r>
              <a:rPr lang="en-US" b="1" baseline="0" dirty="0" smtClean="0"/>
              <a:t> (SPİK-1)</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2">
                <a:lumMod val="75000"/>
              </a:schemeClr>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B78-4B1F-8976-E583F0F059A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'[2019-2020 BAHAR ÖĞRENCİ MEMNUNİYET ANKETİ.XLSX]SoruBazliSonuclar'!$G$10917:$H$10917</c:f>
              <c:strCache>
                <c:ptCount val="2"/>
                <c:pt idx="0">
                  <c:v>2020 Hedefi</c:v>
                </c:pt>
                <c:pt idx="1">
                  <c:v>2020 Öğrenci Memnuniyet Oranı</c:v>
                </c:pt>
              </c:strCache>
            </c:strRef>
          </c:cat>
          <c:val>
            <c:numRef>
              <c:f>'[2019-2020 BAHAR ÖĞRENCİ MEMNUNİYET ANKETİ.XLSX]SoruBazliSonuclar'!$G$10918:$H$10918</c:f>
              <c:numCache>
                <c:formatCode>General</c:formatCode>
                <c:ptCount val="2"/>
                <c:pt idx="0">
                  <c:v>72</c:v>
                </c:pt>
                <c:pt idx="1">
                  <c:v>80.56</c:v>
                </c:pt>
              </c:numCache>
            </c:numRef>
          </c:val>
          <c:extLst>
            <c:ext xmlns:c16="http://schemas.microsoft.com/office/drawing/2014/chart" uri="{C3380CC4-5D6E-409C-BE32-E72D297353CC}">
              <c16:uniqueId val="{00000002-8B78-4B1F-8976-E583F0F059A1}"/>
            </c:ext>
          </c:extLst>
        </c:ser>
        <c:dLbls>
          <c:dLblPos val="outEnd"/>
          <c:showLegendKey val="0"/>
          <c:showVal val="1"/>
          <c:showCatName val="0"/>
          <c:showSerName val="0"/>
          <c:showPercent val="0"/>
          <c:showBubbleSize val="0"/>
        </c:dLbls>
        <c:gapWidth val="219"/>
        <c:overlap val="-27"/>
        <c:axId val="1737808096"/>
        <c:axId val="1737808512"/>
      </c:barChart>
      <c:catAx>
        <c:axId val="173780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7808512"/>
        <c:crosses val="autoZero"/>
        <c:auto val="1"/>
        <c:lblAlgn val="ctr"/>
        <c:lblOffset val="100"/>
        <c:noMultiLvlLbl val="0"/>
      </c:catAx>
      <c:valAx>
        <c:axId val="1737808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7808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2019-2020 </a:t>
            </a:r>
            <a:r>
              <a:rPr lang="en-US" b="1" dirty="0" err="1"/>
              <a:t>Bahar</a:t>
            </a:r>
            <a:r>
              <a:rPr lang="en-US" b="1" dirty="0"/>
              <a:t> </a:t>
            </a:r>
            <a:r>
              <a:rPr lang="en-US" b="1" dirty="0" err="1"/>
              <a:t>Dönemi</a:t>
            </a:r>
            <a:r>
              <a:rPr lang="en-US" b="1" dirty="0"/>
              <a:t> Online </a:t>
            </a:r>
            <a:r>
              <a:rPr lang="en-US" b="1" dirty="0" err="1"/>
              <a:t>Dersler</a:t>
            </a:r>
            <a:r>
              <a:rPr lang="en-US" b="1" dirty="0"/>
              <a:t> </a:t>
            </a:r>
            <a:r>
              <a:rPr lang="en-US" b="1" dirty="0" err="1"/>
              <a:t>Öğrenci</a:t>
            </a:r>
            <a:r>
              <a:rPr lang="en-US" b="1" dirty="0"/>
              <a:t> </a:t>
            </a:r>
            <a:r>
              <a:rPr lang="en-US" b="1" dirty="0" err="1"/>
              <a:t>Memnuniyet</a:t>
            </a:r>
            <a:r>
              <a:rPr lang="en-US" b="1" dirty="0"/>
              <a:t> </a:t>
            </a:r>
            <a:r>
              <a:rPr lang="en-US" b="1" dirty="0" err="1" smtClean="0"/>
              <a:t>Oranı</a:t>
            </a:r>
            <a:r>
              <a:rPr lang="en-US" b="1" dirty="0" smtClean="0"/>
              <a:t> (SPİK-21)</a:t>
            </a:r>
            <a:endParaRPr lang="en-US" b="1" dirty="0"/>
          </a:p>
        </c:rich>
      </c:tx>
      <c:layout>
        <c:manualLayout>
          <c:xMode val="edge"/>
          <c:yMode val="edge"/>
          <c:x val="0.10531369771247212"/>
          <c:y val="1.8867929200200365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lumMod val="75000"/>
                </a:schemeClr>
              </a:solidFill>
              <a:ln>
                <a:noFill/>
              </a:ln>
              <a:effectLst/>
            </c:spPr>
            <c:extLst>
              <c:ext xmlns:c16="http://schemas.microsoft.com/office/drawing/2014/chart" uri="{C3380CC4-5D6E-409C-BE32-E72D297353CC}">
                <c16:uniqueId val="{00000001-7207-4D5B-BA85-FF8F9DBA069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'[2019-2020 BAHAR ÖĞRENCİ MEMNUNİYET ANKETİ.XLSX]SoruBazliSonuclar'!$G$10911:$H$10911</c:f>
              <c:strCache>
                <c:ptCount val="2"/>
                <c:pt idx="0">
                  <c:v>2020 Hedefi</c:v>
                </c:pt>
                <c:pt idx="1">
                  <c:v>2020 Online Dersler Anket Sonuçları</c:v>
                </c:pt>
              </c:strCache>
            </c:strRef>
          </c:cat>
          <c:val>
            <c:numRef>
              <c:f>'[2019-2020 BAHAR ÖĞRENCİ MEMNUNİYET ANKETİ.XLSX]SoruBazliSonuclar'!$G$10912:$H$10912</c:f>
              <c:numCache>
                <c:formatCode>#,##0</c:formatCode>
                <c:ptCount val="2"/>
                <c:pt idx="0" formatCode="General">
                  <c:v>82</c:v>
                </c:pt>
                <c:pt idx="1">
                  <c:v>82</c:v>
                </c:pt>
              </c:numCache>
            </c:numRef>
          </c:val>
          <c:extLst>
            <c:ext xmlns:c16="http://schemas.microsoft.com/office/drawing/2014/chart" uri="{C3380CC4-5D6E-409C-BE32-E72D297353CC}">
              <c16:uniqueId val="{00000002-7207-4D5B-BA85-FF8F9DBA0696}"/>
            </c:ext>
          </c:extLst>
        </c:ser>
        <c:dLbls>
          <c:showLegendKey val="0"/>
          <c:showVal val="0"/>
          <c:showCatName val="0"/>
          <c:showSerName val="0"/>
          <c:showPercent val="0"/>
          <c:showBubbleSize val="0"/>
        </c:dLbls>
        <c:gapWidth val="219"/>
        <c:overlap val="-27"/>
        <c:axId val="1737804768"/>
        <c:axId val="1737801856"/>
      </c:barChart>
      <c:catAx>
        <c:axId val="1737804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7801856"/>
        <c:crosses val="autoZero"/>
        <c:auto val="1"/>
        <c:lblAlgn val="ctr"/>
        <c:lblOffset val="100"/>
        <c:noMultiLvlLbl val="0"/>
      </c:catAx>
      <c:valAx>
        <c:axId val="17378018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7804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2020 </a:t>
            </a:r>
            <a:r>
              <a:rPr lang="en-US" b="1" dirty="0" err="1"/>
              <a:t>Danışmanlık</a:t>
            </a:r>
            <a:r>
              <a:rPr lang="en-US" b="1" dirty="0"/>
              <a:t> </a:t>
            </a:r>
            <a:r>
              <a:rPr lang="en-US" b="1" dirty="0" err="1"/>
              <a:t>Memnuniyet</a:t>
            </a:r>
            <a:r>
              <a:rPr lang="en-US" b="1" dirty="0"/>
              <a:t> </a:t>
            </a:r>
            <a:r>
              <a:rPr lang="en-US" b="1" dirty="0" err="1" smtClean="0"/>
              <a:t>Oranı</a:t>
            </a:r>
            <a:r>
              <a:rPr lang="en-US" b="1" dirty="0" smtClean="0"/>
              <a:t> (SPİK-8)</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249097060494326"/>
          <c:y val="0.20453703703703704"/>
          <c:w val="0.89750902939505672"/>
          <c:h val="0.63720691163604559"/>
        </c:manualLayout>
      </c:layout>
      <c:barChart>
        <c:barDir val="col"/>
        <c:grouping val="clustered"/>
        <c:varyColors val="0"/>
        <c:ser>
          <c:idx val="0"/>
          <c:order val="0"/>
          <c:spPr>
            <a:solidFill>
              <a:schemeClr val="accent1"/>
            </a:solidFill>
            <a:ln>
              <a:noFill/>
            </a:ln>
            <a:effectLst/>
          </c:spPr>
          <c:invertIfNegative val="0"/>
          <c:dPt>
            <c:idx val="2"/>
            <c:invertIfNegative val="0"/>
            <c:bubble3D val="0"/>
            <c:spPr>
              <a:solidFill>
                <a:schemeClr val="accent2">
                  <a:lumMod val="75000"/>
                </a:schemeClr>
              </a:solidFill>
              <a:ln>
                <a:noFill/>
              </a:ln>
              <a:effectLst/>
            </c:spPr>
            <c:extLst>
              <c:ext xmlns:c16="http://schemas.microsoft.com/office/drawing/2014/chart" uri="{C3380CC4-5D6E-409C-BE32-E72D297353CC}">
                <c16:uniqueId val="{00000001-8D5C-4732-ADE1-BD690B4C837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'[Kopya 2019_2020_DanismanMemnuniyetAnketi.xlsx]2019_2020_DanismanMemnuniyetAnk'!$E$158:$G$158</c:f>
              <c:strCache>
                <c:ptCount val="3"/>
                <c:pt idx="0">
                  <c:v>2020 Hedefi</c:v>
                </c:pt>
                <c:pt idx="2">
                  <c:v>2020 Danışmanlık Memnuniyet Oranı</c:v>
                </c:pt>
              </c:strCache>
            </c:strRef>
          </c:cat>
          <c:val>
            <c:numRef>
              <c:f>'[Kopya 2019_2020_DanismanMemnuniyetAnketi.xlsx]2019_2020_DanismanMemnuniyetAnk'!$E$159:$G$159</c:f>
              <c:numCache>
                <c:formatCode>General</c:formatCode>
                <c:ptCount val="3"/>
                <c:pt idx="0">
                  <c:v>72</c:v>
                </c:pt>
                <c:pt idx="2" formatCode="#,##0">
                  <c:v>73.42</c:v>
                </c:pt>
              </c:numCache>
            </c:numRef>
          </c:val>
          <c:extLst>
            <c:ext xmlns:c16="http://schemas.microsoft.com/office/drawing/2014/chart" uri="{C3380CC4-5D6E-409C-BE32-E72D297353CC}">
              <c16:uniqueId val="{00000002-8D5C-4732-ADE1-BD690B4C8370}"/>
            </c:ext>
          </c:extLst>
        </c:ser>
        <c:dLbls>
          <c:dLblPos val="outEnd"/>
          <c:showLegendKey val="0"/>
          <c:showVal val="1"/>
          <c:showCatName val="0"/>
          <c:showSerName val="0"/>
          <c:showPercent val="0"/>
          <c:showBubbleSize val="0"/>
        </c:dLbls>
        <c:gapWidth val="219"/>
        <c:overlap val="-27"/>
        <c:axId val="1789342640"/>
        <c:axId val="1789349296"/>
      </c:barChart>
      <c:catAx>
        <c:axId val="1789342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9349296"/>
        <c:crosses val="autoZero"/>
        <c:auto val="1"/>
        <c:lblAlgn val="ctr"/>
        <c:lblOffset val="100"/>
        <c:noMultiLvlLbl val="0"/>
      </c:catAx>
      <c:valAx>
        <c:axId val="17893492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93426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2020 Süreç Memnuniyet Oranı (İç Müşteri)</a:t>
            </a:r>
            <a:r>
              <a:rPr lang="en-US" b="1" baseline="0"/>
              <a:t> </a:t>
            </a:r>
          </a:p>
          <a:p>
            <a:pPr>
              <a:defRPr b="1"/>
            </a:pPr>
            <a:r>
              <a:rPr lang="en-US" b="1" baseline="0"/>
              <a:t>(SPİK-37</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lumMod val="75000"/>
                </a:schemeClr>
              </a:solidFill>
              <a:ln>
                <a:noFill/>
              </a:ln>
              <a:effectLst/>
            </c:spPr>
            <c:extLst>
              <c:ext xmlns:c16="http://schemas.microsoft.com/office/drawing/2014/chart" uri="{C3380CC4-5D6E-409C-BE32-E72D297353CC}">
                <c16:uniqueId val="{00000001-D01D-4B7A-AB04-CD275E1C7DE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'[Kopya 2019_2020_DanismanMemnuniyetAnketi.xlsx]2019_2020_DanismanMemnuniyetAnk'!$B$178:$C$178</c:f>
              <c:strCache>
                <c:ptCount val="2"/>
                <c:pt idx="0">
                  <c:v>2020 Hedefi</c:v>
                </c:pt>
                <c:pt idx="1">
                  <c:v>2020 Süreç Memnuniyet Oranı (İç Müşteri) </c:v>
                </c:pt>
              </c:strCache>
            </c:strRef>
          </c:cat>
          <c:val>
            <c:numRef>
              <c:f>'[Kopya 2019_2020_DanismanMemnuniyetAnketi.xlsx]2019_2020_DanismanMemnuniyetAnk'!$B$179:$C$179</c:f>
              <c:numCache>
                <c:formatCode>General</c:formatCode>
                <c:ptCount val="2"/>
                <c:pt idx="0">
                  <c:v>76</c:v>
                </c:pt>
                <c:pt idx="1">
                  <c:v>92.85</c:v>
                </c:pt>
              </c:numCache>
            </c:numRef>
          </c:val>
          <c:extLst>
            <c:ext xmlns:c16="http://schemas.microsoft.com/office/drawing/2014/chart" uri="{C3380CC4-5D6E-409C-BE32-E72D297353CC}">
              <c16:uniqueId val="{00000002-D01D-4B7A-AB04-CD275E1C7DEF}"/>
            </c:ext>
          </c:extLst>
        </c:ser>
        <c:dLbls>
          <c:dLblPos val="outEnd"/>
          <c:showLegendKey val="0"/>
          <c:showVal val="1"/>
          <c:showCatName val="0"/>
          <c:showSerName val="0"/>
          <c:showPercent val="0"/>
          <c:showBubbleSize val="0"/>
        </c:dLbls>
        <c:gapWidth val="219"/>
        <c:overlap val="-27"/>
        <c:axId val="1789345136"/>
        <c:axId val="1789349712"/>
      </c:barChart>
      <c:catAx>
        <c:axId val="1789345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9349712"/>
        <c:crosses val="autoZero"/>
        <c:auto val="1"/>
        <c:lblAlgn val="ctr"/>
        <c:lblOffset val="100"/>
        <c:noMultiLvlLbl val="0"/>
      </c:catAx>
      <c:valAx>
        <c:axId val="1789349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9345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27.01.2021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7A42CFF-777B-4533-A440-4C456B6A9FEA}" type="datetime1">
              <a:rPr lang="tr-TR" smtClean="0"/>
              <a:t>27.01.2021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5998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DEF684-7ED6-4E25-99B3-6C7EE6714DA3}" type="datetime1">
              <a:rPr lang="tr-TR" smtClean="0"/>
              <a:t>27.01.2021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47278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D2059A-8985-41A3-9F35-8DC13894A4E0}" type="datetime1">
              <a:rPr lang="tr-TR" smtClean="0"/>
              <a:t>27.01.2021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05400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F74D3F-D744-42F9-A266-110B14BD4158}" type="datetime1">
              <a:rPr lang="tr-TR" smtClean="0"/>
              <a:t>27.01.2021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99254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C1C8BA-DCDD-4E80-B44D-BB4BDA6BC718}" type="datetime1">
              <a:rPr lang="tr-TR" smtClean="0"/>
              <a:t>27.01.2021</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88509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427ED0-D0FE-4A09-AE62-4103EA8D2926}" type="datetime1">
              <a:rPr lang="tr-TR" smtClean="0"/>
              <a:t>27.01.2021</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74525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782A1D-A539-4378-A6BA-1AA9F3084D39}" type="datetime1">
              <a:rPr lang="tr-TR" smtClean="0"/>
              <a:t>27.01.2021</a:t>
            </a:fld>
            <a:endParaRPr lang="tr-TR"/>
          </a:p>
        </p:txBody>
      </p:sp>
      <p:sp>
        <p:nvSpPr>
          <p:cNvPr id="8" name="Altbilgi Yer Tutucusu 7"/>
          <p:cNvSpPr>
            <a:spLocks noGrp="1"/>
          </p:cNvSpPr>
          <p:nvPr>
            <p:ph type="ftr" sz="quarter" idx="11"/>
          </p:nvPr>
        </p:nvSpPr>
        <p:spPr/>
        <p:txBody>
          <a:bodyPr/>
          <a:lstStyle/>
          <a:p>
            <a:r>
              <a:rPr lang="tr-TR" smtClean="0"/>
              <a:t>Kalite bir yaşam tarzıdır.</a:t>
            </a:r>
            <a:endParaRPr lang="tr-TR"/>
          </a:p>
        </p:txBody>
      </p:sp>
      <p:sp>
        <p:nvSpPr>
          <p:cNvPr id="9" name="Slayt Numarası Yer Tutucusu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74752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192C6F-6FA5-45C8-ACE4-E5B3D13F24FA}" type="datetime1">
              <a:rPr lang="tr-TR" smtClean="0"/>
              <a:t>27.01.2021</a:t>
            </a:fld>
            <a:endParaRPr lang="tr-TR"/>
          </a:p>
        </p:txBody>
      </p:sp>
      <p:sp>
        <p:nvSpPr>
          <p:cNvPr id="4" name="Altbilgi Yer Tutucusu 3"/>
          <p:cNvSpPr>
            <a:spLocks noGrp="1"/>
          </p:cNvSpPr>
          <p:nvPr>
            <p:ph type="ftr" sz="quarter" idx="11"/>
          </p:nvPr>
        </p:nvSpPr>
        <p:spPr/>
        <p:txBody>
          <a:bodyPr/>
          <a:lstStyle/>
          <a:p>
            <a:r>
              <a:rPr lang="tr-TR" smtClean="0"/>
              <a:t>Kalite bir yaşam tarzıdır.</a:t>
            </a:r>
            <a:endParaRPr lang="tr-TR"/>
          </a:p>
        </p:txBody>
      </p:sp>
      <p:sp>
        <p:nvSpPr>
          <p:cNvPr id="5" name="Slayt Numarası Yer Tutucusu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0706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20823A-34F6-4D9A-B72C-4420CCCD8E18}" type="datetime1">
              <a:rPr lang="tr-TR" smtClean="0"/>
              <a:t>27.01.2021</a:t>
            </a:fld>
            <a:endParaRPr lang="tr-TR"/>
          </a:p>
        </p:txBody>
      </p:sp>
      <p:sp>
        <p:nvSpPr>
          <p:cNvPr id="3" name="Altbilgi Yer Tutucusu 2"/>
          <p:cNvSpPr>
            <a:spLocks noGrp="1"/>
          </p:cNvSpPr>
          <p:nvPr>
            <p:ph type="ftr" sz="quarter" idx="11"/>
          </p:nvPr>
        </p:nvSpPr>
        <p:spPr/>
        <p:txBody>
          <a:bodyPr/>
          <a:lstStyle/>
          <a:p>
            <a:r>
              <a:rPr lang="tr-TR" smtClean="0"/>
              <a:t>Kalite bir yaşam tarzıdır.</a:t>
            </a:r>
            <a:endParaRPr lang="tr-TR"/>
          </a:p>
        </p:txBody>
      </p:sp>
      <p:sp>
        <p:nvSpPr>
          <p:cNvPr id="4" name="Slayt Numarası Yer Tutucusu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27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6673C7-9167-4403-8666-44BE39765140}" type="datetime1">
              <a:rPr lang="tr-TR" smtClean="0"/>
              <a:t>27.01.2021</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993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2AA8A1-43D8-4974-AA28-F99EFBEC3B2D}" type="datetime1">
              <a:rPr lang="tr-TR" smtClean="0"/>
              <a:t>27.01.2021</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7181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C83F0-FC27-43D2-9813-F060C2D9E7A0}" type="datetime1">
              <a:rPr lang="tr-TR" smtClean="0"/>
              <a:t>27.01.2021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Kalite bir yaşam tarzıdır.</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3156946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5.emf"/></Relationships>
</file>

<file path=ppt/slides/_rels/slide4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7.emf"/></Relationships>
</file>

<file path=ppt/slides/_rels/slide4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3645024"/>
            <a:ext cx="7772400" cy="1109985"/>
          </a:xfrm>
        </p:spPr>
        <p:txBody>
          <a:bodyPr>
            <a:noAutofit/>
          </a:bodyPr>
          <a:lstStyle/>
          <a:p>
            <a:r>
              <a:rPr lang="tr-TR" b="1" dirty="0" smtClean="0">
                <a:solidFill>
                  <a:srgbClr val="FF0000"/>
                </a:solidFill>
              </a:rPr>
              <a:t>20</a:t>
            </a:r>
            <a:r>
              <a:rPr lang="en-US" b="1" dirty="0" smtClean="0">
                <a:solidFill>
                  <a:srgbClr val="FF0000"/>
                </a:solidFill>
              </a:rPr>
              <a:t>20</a:t>
            </a:r>
            <a:r>
              <a:rPr lang="tr-TR" b="1" dirty="0" smtClean="0">
                <a:solidFill>
                  <a:srgbClr val="FF0000"/>
                </a:solidFill>
              </a:rPr>
              <a:t> YILI </a:t>
            </a:r>
            <a:br>
              <a:rPr lang="tr-TR" b="1" dirty="0" smtClean="0">
                <a:solidFill>
                  <a:srgbClr val="FF0000"/>
                </a:solidFill>
              </a:rPr>
            </a:br>
            <a:r>
              <a:rPr lang="tr-TR" b="1" dirty="0" smtClean="0">
                <a:solidFill>
                  <a:srgbClr val="FF0000"/>
                </a:solidFill>
              </a:rPr>
              <a:t>YGG SUNUMU</a:t>
            </a:r>
            <a:br>
              <a:rPr lang="tr-TR" b="1" dirty="0" smtClean="0">
                <a:solidFill>
                  <a:srgbClr val="FF0000"/>
                </a:solidFill>
              </a:rPr>
            </a:br>
            <a:r>
              <a:rPr lang="tr-TR" b="1" dirty="0" smtClean="0">
                <a:solidFill>
                  <a:srgbClr val="FF0000"/>
                </a:solidFill>
              </a:rPr>
              <a:t/>
            </a:r>
            <a:br>
              <a:rPr lang="tr-TR" b="1" dirty="0" smtClean="0">
                <a:solidFill>
                  <a:srgbClr val="FF0000"/>
                </a:solidFill>
              </a:rPr>
            </a:br>
            <a:r>
              <a:rPr lang="tr-TR" b="1" dirty="0" smtClean="0">
                <a:solidFill>
                  <a:srgbClr val="FF0000"/>
                </a:solidFill>
              </a:rPr>
              <a:t>MİMARLIK BÖLÜMÜ SÜRECİ</a:t>
            </a:r>
            <a:r>
              <a:rPr lang="tr-TR" b="1" dirty="0">
                <a:solidFill>
                  <a:srgbClr val="FF0000"/>
                </a:solidFill>
              </a:rPr>
              <a:t/>
            </a:r>
            <a:br>
              <a:rPr lang="tr-TR" b="1" dirty="0">
                <a:solidFill>
                  <a:srgbClr val="FF0000"/>
                </a:solidFill>
              </a:rPr>
            </a:br>
            <a:r>
              <a:rPr lang="tr-TR" b="1" dirty="0" smtClean="0">
                <a:solidFill>
                  <a:srgbClr val="FF0000"/>
                </a:solidFill>
              </a:rPr>
              <a:t/>
            </a:r>
            <a:br>
              <a:rPr lang="tr-TR" b="1" dirty="0" smtClean="0">
                <a:solidFill>
                  <a:srgbClr val="FF0000"/>
                </a:solidFill>
              </a:rPr>
            </a:br>
            <a:r>
              <a:rPr lang="tr-TR" b="1" dirty="0" smtClean="0"/>
              <a:t>2</a:t>
            </a:r>
            <a:r>
              <a:rPr lang="en-US" b="1" dirty="0" smtClean="0"/>
              <a:t>7</a:t>
            </a:r>
            <a:r>
              <a:rPr lang="tr-TR" b="1" dirty="0" smtClean="0"/>
              <a:t>/01/202</a:t>
            </a:r>
            <a:r>
              <a:rPr lang="en-US" b="1" dirty="0" smtClean="0"/>
              <a:t>1</a:t>
            </a:r>
            <a:endParaRPr lang="tr-TR" b="1" dirty="0"/>
          </a:p>
        </p:txBody>
      </p:sp>
      <p:sp>
        <p:nvSpPr>
          <p:cNvPr id="6" name="Slayt Numarası Yer Tutucusu 5"/>
          <p:cNvSpPr>
            <a:spLocks noGrp="1"/>
          </p:cNvSpPr>
          <p:nvPr>
            <p:ph type="sldNum" sz="quarter" idx="12"/>
          </p:nvPr>
        </p:nvSpPr>
        <p:spPr/>
        <p:txBody>
          <a:bodyPr/>
          <a:lstStyle/>
          <a:p>
            <a:fld id="{439F893C-C32F-4835-A1E5-850973405C58}" type="slidenum">
              <a:rPr lang="tr-TR" smtClean="0"/>
              <a:t>1</a:t>
            </a:fld>
            <a:endParaRPr lang="tr-TR"/>
          </a:p>
        </p:txBody>
      </p:sp>
      <p:pic>
        <p:nvPicPr>
          <p:cNvPr id="4" name="Resim 3"/>
          <p:cNvPicPr/>
          <p:nvPr/>
        </p:nvPicPr>
        <p:blipFill>
          <a:blip r:embed="rId2"/>
          <a:stretch>
            <a:fillRect/>
          </a:stretch>
        </p:blipFill>
        <p:spPr>
          <a:xfrm>
            <a:off x="251520" y="404664"/>
            <a:ext cx="2736304" cy="576064"/>
          </a:xfrm>
          <a:prstGeom prst="rect">
            <a:avLst/>
          </a:prstGeom>
        </p:spPr>
      </p:pic>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63688" y="40892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10</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1422968885"/>
              </p:ext>
            </p:extLst>
          </p:nvPr>
        </p:nvGraphicFramePr>
        <p:xfrm>
          <a:off x="467544" y="1052736"/>
          <a:ext cx="8219256" cy="5284044"/>
        </p:xfrm>
        <a:graphic>
          <a:graphicData uri="http://schemas.openxmlformats.org/drawingml/2006/table">
            <a:tbl>
              <a:tblPr firstRow="1" bandRow="1">
                <a:tableStyleId>{00A15C55-8517-42AA-B614-E9B94910E393}</a:tableStyleId>
              </a:tblPr>
              <a:tblGrid>
                <a:gridCol w="2739752">
                  <a:extLst>
                    <a:ext uri="{9D8B030D-6E8A-4147-A177-3AD203B41FA5}">
                      <a16:colId xmlns:a16="http://schemas.microsoft.com/office/drawing/2014/main" val="20000"/>
                    </a:ext>
                  </a:extLst>
                </a:gridCol>
                <a:gridCol w="2739752">
                  <a:extLst>
                    <a:ext uri="{9D8B030D-6E8A-4147-A177-3AD203B41FA5}">
                      <a16:colId xmlns:a16="http://schemas.microsoft.com/office/drawing/2014/main" val="20001"/>
                    </a:ext>
                  </a:extLst>
                </a:gridCol>
                <a:gridCol w="2739752">
                  <a:extLst>
                    <a:ext uri="{9D8B030D-6E8A-4147-A177-3AD203B41FA5}">
                      <a16:colId xmlns:a16="http://schemas.microsoft.com/office/drawing/2014/main" val="20002"/>
                    </a:ext>
                  </a:extLst>
                </a:gridCol>
              </a:tblGrid>
              <a:tr h="559644">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extLst>
                  <a:ext uri="{0D108BD9-81ED-4DB2-BD59-A6C34878D82A}">
                    <a16:rowId xmlns:a16="http://schemas.microsoft.com/office/drawing/2014/main" val="10000"/>
                  </a:ext>
                </a:extLst>
              </a:tr>
              <a:tr h="484354">
                <a:tc>
                  <a:txBody>
                    <a:bodyPr/>
                    <a:lstStyle/>
                    <a:p>
                      <a:pPr algn="ctr" fontAlgn="ctr"/>
                      <a:r>
                        <a:rPr lang="en-US" sz="1400" b="0" i="0" u="none" strike="noStrike" dirty="0" err="1">
                          <a:solidFill>
                            <a:srgbClr val="000000"/>
                          </a:solidFill>
                          <a:effectLst/>
                          <a:latin typeface="Calibri" panose="020F0502020204030204" pitchFamily="34" charset="0"/>
                        </a:rPr>
                        <a:t>Medya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Doğru ve zamanında iletilen bilgi, güçlü iletişim ve empati, düzenli ödeme</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latin typeface="+mn-lt"/>
                        </a:rPr>
                        <a:t>Etkinlikler web sayfası ve sosyal medyada</a:t>
                      </a:r>
                      <a:r>
                        <a:rPr lang="tr-TR" sz="1400" baseline="0" dirty="0" smtClean="0">
                          <a:latin typeface="+mn-lt"/>
                        </a:rPr>
                        <a:t> etkin olarak duyurulmaktadır.</a:t>
                      </a:r>
                      <a:endParaRPr lang="tr-TR" sz="1400" dirty="0" smtClean="0">
                        <a:latin typeface="+mn-lt"/>
                      </a:endParaRPr>
                    </a:p>
                  </a:txBody>
                  <a:tcPr/>
                </a:tc>
                <a:extLst>
                  <a:ext uri="{0D108BD9-81ED-4DB2-BD59-A6C34878D82A}">
                    <a16:rowId xmlns:a16="http://schemas.microsoft.com/office/drawing/2014/main" val="10001"/>
                  </a:ext>
                </a:extLst>
              </a:tr>
              <a:tr h="484354">
                <a:tc>
                  <a:txBody>
                    <a:bodyPr/>
                    <a:lstStyle/>
                    <a:p>
                      <a:pPr algn="ctr" fontAlgn="ctr"/>
                      <a:r>
                        <a:rPr lang="en-US" sz="1400" b="0" i="0" u="none" strike="noStrike" dirty="0" err="1">
                          <a:solidFill>
                            <a:srgbClr val="000000"/>
                          </a:solidFill>
                          <a:effectLst/>
                          <a:latin typeface="Calibri" panose="020F0502020204030204" pitchFamily="34" charset="0"/>
                        </a:rPr>
                        <a:t>Ulusal</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Uluslararası</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Destek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Kuruluşları</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err="1">
                          <a:solidFill>
                            <a:srgbClr val="000000"/>
                          </a:solidFill>
                          <a:effectLst/>
                          <a:latin typeface="Calibri" panose="020F0502020204030204" pitchFamily="34" charset="0"/>
                        </a:rPr>
                        <a:t>Katma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değer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yaratan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projeler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üretilerek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bilimin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yaygınlaştırılması</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400" dirty="0" err="1" smtClean="0">
                          <a:latin typeface="+mn-lt"/>
                        </a:rPr>
                        <a:t>Alman</a:t>
                      </a:r>
                      <a:r>
                        <a:rPr lang="en-US" sz="1400" baseline="0" dirty="0" smtClean="0">
                          <a:latin typeface="+mn-lt"/>
                        </a:rPr>
                        <a:t> </a:t>
                      </a:r>
                      <a:r>
                        <a:rPr lang="en-US" sz="1400" baseline="0" dirty="0" err="1" smtClean="0">
                          <a:latin typeface="+mn-lt"/>
                        </a:rPr>
                        <a:t>Arkeoloji</a:t>
                      </a:r>
                      <a:r>
                        <a:rPr lang="en-US" sz="1400" baseline="0" dirty="0" smtClean="0">
                          <a:latin typeface="+mn-lt"/>
                        </a:rPr>
                        <a:t> </a:t>
                      </a:r>
                      <a:r>
                        <a:rPr lang="en-US" sz="1400" baseline="0" dirty="0" err="1" smtClean="0">
                          <a:latin typeface="+mn-lt"/>
                        </a:rPr>
                        <a:t>Enstitüsü</a:t>
                      </a:r>
                      <a:r>
                        <a:rPr lang="en-US" sz="1400" baseline="0" dirty="0" smtClean="0">
                          <a:latin typeface="+mn-lt"/>
                        </a:rPr>
                        <a:t> </a:t>
                      </a:r>
                      <a:r>
                        <a:rPr lang="en-US" sz="1400" baseline="0" dirty="0" err="1" smtClean="0">
                          <a:latin typeface="+mn-lt"/>
                        </a:rPr>
                        <a:t>tarafından</a:t>
                      </a:r>
                      <a:r>
                        <a:rPr lang="en-US" sz="1400" baseline="0" dirty="0" smtClean="0">
                          <a:latin typeface="+mn-lt"/>
                        </a:rPr>
                        <a:t> </a:t>
                      </a:r>
                      <a:r>
                        <a:rPr lang="en-US" sz="1400" baseline="0" dirty="0" err="1" smtClean="0">
                          <a:latin typeface="+mn-lt"/>
                        </a:rPr>
                        <a:t>desteklenen</a:t>
                      </a:r>
                      <a:r>
                        <a:rPr lang="en-US" sz="1400" baseline="0" dirty="0" smtClean="0">
                          <a:latin typeface="+mn-lt"/>
                        </a:rPr>
                        <a:t> </a:t>
                      </a:r>
                      <a:r>
                        <a:rPr lang="en-US" sz="1400" baseline="0" dirty="0" err="1" smtClean="0">
                          <a:latin typeface="+mn-lt"/>
                        </a:rPr>
                        <a:t>proje</a:t>
                      </a:r>
                      <a:r>
                        <a:rPr lang="en-US" sz="1400" baseline="0" dirty="0" smtClean="0">
                          <a:latin typeface="+mn-lt"/>
                        </a:rPr>
                        <a:t> </a:t>
                      </a:r>
                      <a:r>
                        <a:rPr lang="en-US" sz="1400" baseline="0" dirty="0" err="1" smtClean="0">
                          <a:latin typeface="+mn-lt"/>
                        </a:rPr>
                        <a:t>devam</a:t>
                      </a:r>
                      <a:r>
                        <a:rPr lang="en-US" sz="1400" baseline="0" dirty="0" smtClean="0">
                          <a:latin typeface="+mn-lt"/>
                        </a:rPr>
                        <a:t> </a:t>
                      </a:r>
                      <a:r>
                        <a:rPr lang="en-US" sz="1400" baseline="0" dirty="0" err="1" smtClean="0">
                          <a:latin typeface="+mn-lt"/>
                        </a:rPr>
                        <a:t>etmektedir</a:t>
                      </a:r>
                      <a:r>
                        <a:rPr lang="en-US" sz="1400" baseline="0" dirty="0" smtClean="0">
                          <a:latin typeface="+mn-lt"/>
                        </a:rPr>
                        <a:t>.</a:t>
                      </a:r>
                      <a:endParaRPr lang="tr-TR" sz="1400" dirty="0">
                        <a:latin typeface="+mn-lt"/>
                      </a:endParaRPr>
                    </a:p>
                  </a:txBody>
                  <a:tcPr/>
                </a:tc>
                <a:extLst>
                  <a:ext uri="{0D108BD9-81ED-4DB2-BD59-A6C34878D82A}">
                    <a16:rowId xmlns:a16="http://schemas.microsoft.com/office/drawing/2014/main" val="250573331"/>
                  </a:ext>
                </a:extLst>
              </a:tr>
              <a:tr h="484354">
                <a:tc>
                  <a:txBody>
                    <a:bodyPr/>
                    <a:lstStyle/>
                    <a:p>
                      <a:pPr algn="ctr" fontAlgn="ctr"/>
                      <a:r>
                        <a:rPr lang="en-US" sz="1400" b="0" i="0" u="none" strike="noStrike">
                          <a:solidFill>
                            <a:srgbClr val="000000"/>
                          </a:solidFill>
                          <a:effectLst/>
                          <a:latin typeface="Calibri" panose="020F0502020204030204" pitchFamily="34" charset="0"/>
                        </a:rPr>
                        <a:t>Batı Akdeniz Kalkınma Ajansı</a:t>
                      </a:r>
                    </a:p>
                  </a:txBody>
                  <a:tcPr marL="9525" marR="9525" marT="9525" marB="0" anchor="ctr"/>
                </a:tc>
                <a:tc>
                  <a:txBody>
                    <a:bodyPr/>
                    <a:lstStyle/>
                    <a:p>
                      <a:pPr algn="ctr" fontAlgn="ctr"/>
                      <a:r>
                        <a:rPr lang="en-US" sz="1400" b="0" i="0" u="none" strike="noStrike" dirty="0" err="1">
                          <a:solidFill>
                            <a:srgbClr val="000000"/>
                          </a:solidFill>
                          <a:effectLst/>
                          <a:latin typeface="Calibri" panose="020F0502020204030204" pitchFamily="34" charset="0"/>
                        </a:rPr>
                        <a:t>Ortak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projeler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akademik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jüri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desteği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solidFill>
                            <a:schemeClr val="tx1"/>
                          </a:solidFill>
                          <a:latin typeface="+mn-lt"/>
                        </a:rPr>
                        <a:t>BAKA projesi</a:t>
                      </a:r>
                      <a:r>
                        <a:rPr lang="en-US" sz="1400" baseline="0" dirty="0" smtClean="0">
                          <a:solidFill>
                            <a:schemeClr val="tx1"/>
                          </a:solidFill>
                          <a:latin typeface="+mn-lt"/>
                        </a:rPr>
                        <a:t> </a:t>
                      </a:r>
                      <a:r>
                        <a:rPr lang="en-US" sz="1400" baseline="0" dirty="0" err="1" smtClean="0">
                          <a:solidFill>
                            <a:schemeClr val="tx1"/>
                          </a:solidFill>
                          <a:latin typeface="+mn-lt"/>
                        </a:rPr>
                        <a:t>hazırlığı</a:t>
                      </a:r>
                      <a:r>
                        <a:rPr lang="en-US" sz="1400" baseline="0" dirty="0" smtClean="0">
                          <a:solidFill>
                            <a:schemeClr val="tx1"/>
                          </a:solidFill>
                          <a:latin typeface="+mn-lt"/>
                        </a:rPr>
                        <a:t> </a:t>
                      </a:r>
                      <a:r>
                        <a:rPr lang="en-US" sz="1400" baseline="0" dirty="0" err="1" smtClean="0">
                          <a:solidFill>
                            <a:schemeClr val="tx1"/>
                          </a:solidFill>
                          <a:latin typeface="+mn-lt"/>
                        </a:rPr>
                        <a:t>devam</a:t>
                      </a:r>
                      <a:r>
                        <a:rPr lang="en-US" sz="1400" baseline="0" dirty="0" smtClean="0">
                          <a:solidFill>
                            <a:schemeClr val="tx1"/>
                          </a:solidFill>
                          <a:latin typeface="+mn-lt"/>
                        </a:rPr>
                        <a:t> </a:t>
                      </a:r>
                      <a:r>
                        <a:rPr lang="en-US" sz="1400" baseline="0" dirty="0" err="1" smtClean="0">
                          <a:solidFill>
                            <a:schemeClr val="tx1"/>
                          </a:solidFill>
                          <a:latin typeface="+mn-lt"/>
                        </a:rPr>
                        <a:t>etmektedir</a:t>
                      </a:r>
                      <a:r>
                        <a:rPr lang="tr-TR" sz="1400" dirty="0" smtClean="0">
                          <a:solidFill>
                            <a:schemeClr val="tx1"/>
                          </a:solidFill>
                          <a:latin typeface="+mn-lt"/>
                        </a:rPr>
                        <a:t>.</a:t>
                      </a:r>
                    </a:p>
                  </a:txBody>
                  <a:tcPr/>
                </a:tc>
                <a:extLst>
                  <a:ext uri="{0D108BD9-81ED-4DB2-BD59-A6C34878D82A}">
                    <a16:rowId xmlns:a16="http://schemas.microsoft.com/office/drawing/2014/main" val="1016346473"/>
                  </a:ext>
                </a:extLst>
              </a:tr>
              <a:tr h="484354">
                <a:tc>
                  <a:txBody>
                    <a:bodyPr/>
                    <a:lstStyle/>
                    <a:p>
                      <a:pPr algn="ctr" fontAlgn="ctr"/>
                      <a:r>
                        <a:rPr lang="en-US" sz="1400" b="0" i="0" u="none" strike="noStrike" dirty="0" err="1">
                          <a:solidFill>
                            <a:srgbClr val="000000"/>
                          </a:solidFill>
                          <a:effectLst/>
                          <a:latin typeface="Calibri" panose="020F0502020204030204" pitchFamily="34" charset="0"/>
                        </a:rPr>
                        <a:t>Mimarlar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Odası</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err="1">
                          <a:solidFill>
                            <a:srgbClr val="000000"/>
                          </a:solidFill>
                          <a:effectLst/>
                          <a:latin typeface="Calibri" panose="020F0502020204030204" pitchFamily="34" charset="0"/>
                        </a:rPr>
                        <a:t>Mesleki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faaliyetlerde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ortak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çalışma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olanaklarının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yaratılması</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işbirliği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solidFill>
                            <a:schemeClr val="tx1"/>
                          </a:solidFill>
                          <a:latin typeface="+mn-lt"/>
                        </a:rPr>
                        <a:t>Mimarlar</a:t>
                      </a:r>
                      <a:r>
                        <a:rPr lang="tr-TR" sz="1400" baseline="0" dirty="0" smtClean="0">
                          <a:solidFill>
                            <a:schemeClr val="tx1"/>
                          </a:solidFill>
                          <a:latin typeface="+mn-lt"/>
                        </a:rPr>
                        <a:t> Odası temsilcileri yarı zamanlı olarak derslerde görev almaktadır. </a:t>
                      </a:r>
                      <a:r>
                        <a:rPr lang="tr-TR" sz="1400" dirty="0" smtClean="0">
                          <a:latin typeface="+mn-lt"/>
                        </a:rPr>
                        <a:t>BIM</a:t>
                      </a:r>
                      <a:r>
                        <a:rPr lang="tr-TR" sz="1400" baseline="0" dirty="0" smtClean="0">
                          <a:latin typeface="+mn-lt"/>
                        </a:rPr>
                        <a:t> konusunda </a:t>
                      </a:r>
                      <a:r>
                        <a:rPr lang="tr-TR" sz="1400" dirty="0" smtClean="0">
                          <a:latin typeface="+mn-lt"/>
                        </a:rPr>
                        <a:t>Mimarlar Odası’nda</a:t>
                      </a:r>
                      <a:r>
                        <a:rPr lang="tr-TR" sz="1400" baseline="0" dirty="0" smtClean="0">
                          <a:latin typeface="+mn-lt"/>
                        </a:rPr>
                        <a:t> sunum yapıl</a:t>
                      </a:r>
                      <a:r>
                        <a:rPr lang="en-US" sz="1400" baseline="0" dirty="0" err="1" smtClean="0">
                          <a:latin typeface="+mn-lt"/>
                        </a:rPr>
                        <a:t>mıştır</a:t>
                      </a:r>
                      <a:r>
                        <a:rPr lang="tr-TR" sz="1400" baseline="0" dirty="0" smtClean="0">
                          <a:latin typeface="+mn-lt"/>
                        </a:rPr>
                        <a:t>.</a:t>
                      </a:r>
                      <a:endParaRPr lang="tr-TR" sz="14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400" baseline="0" dirty="0" smtClean="0">
                          <a:solidFill>
                            <a:schemeClr val="tx1"/>
                          </a:solidFill>
                          <a:latin typeface="+mn-lt"/>
                        </a:rPr>
                        <a:t>.</a:t>
                      </a:r>
                      <a:endParaRPr lang="tr-TR" sz="1400" dirty="0" smtClean="0">
                        <a:solidFill>
                          <a:schemeClr val="tx1"/>
                        </a:solidFill>
                        <a:latin typeface="+mn-lt"/>
                      </a:endParaRPr>
                    </a:p>
                  </a:txBody>
                  <a:tcPr/>
                </a:tc>
                <a:extLst>
                  <a:ext uri="{0D108BD9-81ED-4DB2-BD59-A6C34878D82A}">
                    <a16:rowId xmlns:a16="http://schemas.microsoft.com/office/drawing/2014/main" val="1366427889"/>
                  </a:ext>
                </a:extLst>
              </a:tr>
              <a:tr h="484354">
                <a:tc>
                  <a:txBody>
                    <a:bodyPr/>
                    <a:lstStyle/>
                    <a:p>
                      <a:pPr algn="ctr" fontAlgn="ctr"/>
                      <a:r>
                        <a:rPr lang="en-US" sz="1400" b="0" i="0" u="none" strike="noStrike" dirty="0" err="1">
                          <a:solidFill>
                            <a:srgbClr val="000000"/>
                          </a:solidFill>
                          <a:effectLst/>
                          <a:latin typeface="Calibri" panose="020F0502020204030204" pitchFamily="34" charset="0"/>
                        </a:rPr>
                        <a:t>Mimarlık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Ofisleri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err="1">
                          <a:solidFill>
                            <a:srgbClr val="000000"/>
                          </a:solidFill>
                          <a:effectLst/>
                          <a:latin typeface="Calibri" panose="020F0502020204030204" pitchFamily="34" charset="0"/>
                        </a:rPr>
                        <a:t>Nitelikli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mezun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ve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işbirlikçi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çalışma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latin typeface="+mn-lt"/>
                        </a:rPr>
                        <a:t>Mimarlık Ofisleri ile öğrenci stajları konusunda iletişim kurulmaktadır, sektörde faaliyet gösteren mimarlar Fakültemizde yarı zamanlı olarak görev yapmaktadır.</a:t>
                      </a:r>
                    </a:p>
                    <a:p>
                      <a:endParaRPr lang="tr-TR" sz="1400" dirty="0">
                        <a:latin typeface="+mn-lt"/>
                      </a:endParaRPr>
                    </a:p>
                  </a:txBody>
                  <a:tcPr/>
                </a:tc>
                <a:extLst>
                  <a:ext uri="{0D108BD9-81ED-4DB2-BD59-A6C34878D82A}">
                    <a16:rowId xmlns:a16="http://schemas.microsoft.com/office/drawing/2014/main" val="3020922546"/>
                  </a:ext>
                </a:extLst>
              </a:tr>
            </a:tbl>
          </a:graphicData>
        </a:graphic>
      </p:graphicFrame>
      <p:pic>
        <p:nvPicPr>
          <p:cNvPr id="6" name="Resim 5"/>
          <p:cNvPicPr/>
          <p:nvPr/>
        </p:nvPicPr>
        <p:blipFill>
          <a:blip r:embed="rId2"/>
          <a:stretch>
            <a:fillRect/>
          </a:stretch>
        </p:blipFill>
        <p:spPr>
          <a:xfrm>
            <a:off x="179512" y="393250"/>
            <a:ext cx="2736304" cy="576064"/>
          </a:xfrm>
          <a:prstGeom prst="rect">
            <a:avLst/>
          </a:prstGeom>
        </p:spPr>
      </p:pic>
    </p:spTree>
    <p:extLst>
      <p:ext uri="{BB962C8B-B14F-4D97-AF65-F5344CB8AC3E}">
        <p14:creationId xmlns:p14="http://schemas.microsoft.com/office/powerpoint/2010/main" val="3977559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63688" y="40892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11</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1697902273"/>
              </p:ext>
            </p:extLst>
          </p:nvPr>
        </p:nvGraphicFramePr>
        <p:xfrm>
          <a:off x="467544" y="1052736"/>
          <a:ext cx="8219256" cy="3393831"/>
        </p:xfrm>
        <a:graphic>
          <a:graphicData uri="http://schemas.openxmlformats.org/drawingml/2006/table">
            <a:tbl>
              <a:tblPr firstRow="1" bandRow="1">
                <a:tableStyleId>{00A15C55-8517-42AA-B614-E9B94910E393}</a:tableStyleId>
              </a:tblPr>
              <a:tblGrid>
                <a:gridCol w="2739752">
                  <a:extLst>
                    <a:ext uri="{9D8B030D-6E8A-4147-A177-3AD203B41FA5}">
                      <a16:colId xmlns:a16="http://schemas.microsoft.com/office/drawing/2014/main" val="20000"/>
                    </a:ext>
                  </a:extLst>
                </a:gridCol>
                <a:gridCol w="2739752">
                  <a:extLst>
                    <a:ext uri="{9D8B030D-6E8A-4147-A177-3AD203B41FA5}">
                      <a16:colId xmlns:a16="http://schemas.microsoft.com/office/drawing/2014/main" val="20001"/>
                    </a:ext>
                  </a:extLst>
                </a:gridCol>
                <a:gridCol w="2739752">
                  <a:extLst>
                    <a:ext uri="{9D8B030D-6E8A-4147-A177-3AD203B41FA5}">
                      <a16:colId xmlns:a16="http://schemas.microsoft.com/office/drawing/2014/main" val="20002"/>
                    </a:ext>
                  </a:extLst>
                </a:gridCol>
              </a:tblGrid>
              <a:tr h="559644">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extLst>
                  <a:ext uri="{0D108BD9-81ED-4DB2-BD59-A6C34878D82A}">
                    <a16:rowId xmlns:a16="http://schemas.microsoft.com/office/drawing/2014/main" val="10000"/>
                  </a:ext>
                </a:extLst>
              </a:tr>
              <a:tr h="484354">
                <a:tc>
                  <a:txBody>
                    <a:bodyPr/>
                    <a:lstStyle/>
                    <a:p>
                      <a:pPr algn="ctr" fontAlgn="ctr"/>
                      <a:r>
                        <a:rPr lang="en-US" sz="1400" b="0" i="0" u="none" strike="noStrike" dirty="0" err="1" smtClean="0">
                          <a:solidFill>
                            <a:srgbClr val="000000"/>
                          </a:solidFill>
                          <a:effectLst/>
                          <a:latin typeface="Calibri" panose="020F0502020204030204" pitchFamily="34" charset="0"/>
                        </a:rPr>
                        <a:t>İnşaat</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firmaları</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err="1" smtClean="0">
                          <a:solidFill>
                            <a:srgbClr val="000000"/>
                          </a:solidFill>
                          <a:effectLst/>
                          <a:latin typeface="Calibri" panose="020F0502020204030204" pitchFamily="34" charset="0"/>
                        </a:rPr>
                        <a:t>Nitelikli</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mezun</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ve</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işbirlikçi</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çalışma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tr-TR" sz="1400" noProof="0" dirty="0" smtClean="0">
                          <a:latin typeface="+mn-lt"/>
                        </a:rPr>
                        <a:t>İnşaat firmaları ile öğrenci yaz stajları konusunda görüşmeler yapılmaktadır (Sur Yapı).</a:t>
                      </a:r>
                      <a:endParaRPr lang="tr-TR" sz="1400" noProof="0" dirty="0">
                        <a:latin typeface="+mn-lt"/>
                      </a:endParaRPr>
                    </a:p>
                  </a:txBody>
                  <a:tcPr/>
                </a:tc>
                <a:extLst>
                  <a:ext uri="{0D108BD9-81ED-4DB2-BD59-A6C34878D82A}">
                    <a16:rowId xmlns:a16="http://schemas.microsoft.com/office/drawing/2014/main" val="10001"/>
                  </a:ext>
                </a:extLst>
              </a:tr>
              <a:tr h="484354">
                <a:tc>
                  <a:txBody>
                    <a:bodyPr/>
                    <a:lstStyle/>
                    <a:p>
                      <a:pPr algn="ctr" fontAlgn="ctr"/>
                      <a:r>
                        <a:rPr lang="en-US" sz="1400" b="0" i="0" u="none" strike="noStrike" dirty="0" err="1" smtClean="0">
                          <a:solidFill>
                            <a:srgbClr val="000000"/>
                          </a:solidFill>
                          <a:effectLst/>
                          <a:latin typeface="Calibri" panose="020F0502020204030204" pitchFamily="34" charset="0"/>
                        </a:rPr>
                        <a:t>Yükseköğretim</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Kalite</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Kurulu</a:t>
                      </a:r>
                      <a:r>
                        <a:rPr lang="en-US" sz="1400" b="0" i="0" u="none" strike="noStrike" dirty="0" smtClean="0">
                          <a:solidFill>
                            <a:srgbClr val="000000"/>
                          </a:solidFill>
                          <a:effectLst/>
                          <a:latin typeface="Calibri" panose="020F0502020204030204" pitchFamily="34" charset="0"/>
                        </a:rPr>
                        <a:t> (YÖKAK)</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err="1" smtClean="0">
                          <a:solidFill>
                            <a:srgbClr val="000000"/>
                          </a:solidFill>
                          <a:effectLst/>
                          <a:latin typeface="Calibri" panose="020F0502020204030204" pitchFamily="34" charset="0"/>
                        </a:rPr>
                        <a:t>Düzenli</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olarak</a:t>
                      </a:r>
                      <a:r>
                        <a:rPr lang="en-US" sz="1400" b="0" i="0" u="none" strike="noStrike" dirty="0" smtClean="0">
                          <a:solidFill>
                            <a:srgbClr val="000000"/>
                          </a:solidFill>
                          <a:effectLst/>
                          <a:latin typeface="Calibri" panose="020F0502020204030204" pitchFamily="34" charset="0"/>
                        </a:rPr>
                        <a:t> KİDR, </a:t>
                      </a:r>
                      <a:r>
                        <a:rPr lang="en-US" sz="1400" b="0" i="0" u="none" strike="noStrike" dirty="0" err="1" smtClean="0">
                          <a:solidFill>
                            <a:srgbClr val="000000"/>
                          </a:solidFill>
                          <a:effectLst/>
                          <a:latin typeface="Calibri" panose="020F0502020204030204" pitchFamily="34" charset="0"/>
                        </a:rPr>
                        <a:t>Kurumsal</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Dış</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Değerlendirme</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ve</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Kurumsal</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Akreditasyon</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süreçlerinde</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işbirliği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400" dirty="0" err="1" smtClean="0">
                          <a:latin typeface="+mn-lt"/>
                        </a:rPr>
                        <a:t>İşbirliği</a:t>
                      </a:r>
                      <a:r>
                        <a:rPr lang="en-US" sz="1400" baseline="0" dirty="0" smtClean="0">
                          <a:latin typeface="+mn-lt"/>
                        </a:rPr>
                        <a:t> </a:t>
                      </a:r>
                      <a:r>
                        <a:rPr lang="en-US" sz="1400" baseline="0" dirty="0" err="1" smtClean="0">
                          <a:latin typeface="+mn-lt"/>
                        </a:rPr>
                        <a:t>devam</a:t>
                      </a:r>
                      <a:r>
                        <a:rPr lang="en-US" sz="1400" baseline="0" dirty="0" smtClean="0">
                          <a:latin typeface="+mn-lt"/>
                        </a:rPr>
                        <a:t> </a:t>
                      </a:r>
                      <a:r>
                        <a:rPr lang="en-US" sz="1400" baseline="0" dirty="0" err="1" smtClean="0">
                          <a:latin typeface="+mn-lt"/>
                        </a:rPr>
                        <a:t>etmektedir</a:t>
                      </a:r>
                      <a:r>
                        <a:rPr lang="en-US" sz="1400" baseline="0" dirty="0" smtClean="0">
                          <a:latin typeface="+mn-lt"/>
                        </a:rPr>
                        <a:t>.</a:t>
                      </a:r>
                      <a:endParaRPr lang="tr-TR" sz="1400" dirty="0">
                        <a:latin typeface="+mn-lt"/>
                      </a:endParaRPr>
                    </a:p>
                  </a:txBody>
                  <a:tcPr/>
                </a:tc>
                <a:extLst>
                  <a:ext uri="{0D108BD9-81ED-4DB2-BD59-A6C34878D82A}">
                    <a16:rowId xmlns:a16="http://schemas.microsoft.com/office/drawing/2014/main" val="250573331"/>
                  </a:ext>
                </a:extLst>
              </a:tr>
              <a:tr h="484354">
                <a:tc>
                  <a:txBody>
                    <a:bodyPr/>
                    <a:lstStyle/>
                    <a:p>
                      <a:pPr algn="ctr" fontAlgn="ctr"/>
                      <a:r>
                        <a:rPr lang="de-DE" sz="1400" b="0" i="0" u="none" strike="noStrike" dirty="0" smtClean="0">
                          <a:solidFill>
                            <a:srgbClr val="000000"/>
                          </a:solidFill>
                          <a:effectLst/>
                          <a:latin typeface="Calibri" panose="020F0502020204030204" pitchFamily="34" charset="0"/>
                        </a:rPr>
                        <a:t>ISO 9001 Kalite - Türk Loydu</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err="1" smtClean="0">
                          <a:solidFill>
                            <a:srgbClr val="000000"/>
                          </a:solidFill>
                          <a:effectLst/>
                          <a:latin typeface="Calibri" panose="020F0502020204030204" pitchFamily="34" charset="0"/>
                        </a:rPr>
                        <a:t>Düzenli</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olarak</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Kurumsal</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Dış</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Değerlendirme</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400" dirty="0" err="1" smtClean="0">
                          <a:latin typeface="+mn-lt"/>
                        </a:rPr>
                        <a:t>İşbirliği</a:t>
                      </a:r>
                      <a:r>
                        <a:rPr lang="en-US" sz="1400" baseline="0" dirty="0" smtClean="0">
                          <a:latin typeface="+mn-lt"/>
                        </a:rPr>
                        <a:t> </a:t>
                      </a:r>
                      <a:r>
                        <a:rPr lang="en-US" sz="1400" baseline="0" dirty="0" err="1" smtClean="0">
                          <a:latin typeface="+mn-lt"/>
                        </a:rPr>
                        <a:t>devam</a:t>
                      </a:r>
                      <a:r>
                        <a:rPr lang="en-US" sz="1400" baseline="0" dirty="0" smtClean="0">
                          <a:latin typeface="+mn-lt"/>
                        </a:rPr>
                        <a:t> </a:t>
                      </a:r>
                      <a:r>
                        <a:rPr lang="en-US" sz="1400" baseline="0" dirty="0" err="1" smtClean="0">
                          <a:latin typeface="+mn-lt"/>
                        </a:rPr>
                        <a:t>etmektedir</a:t>
                      </a:r>
                      <a:r>
                        <a:rPr lang="en-US" sz="1400" baseline="0" dirty="0" smtClean="0">
                          <a:latin typeface="+mn-lt"/>
                        </a:rPr>
                        <a:t>.</a:t>
                      </a:r>
                      <a:endParaRPr lang="tr-TR" sz="1400" dirty="0">
                        <a:latin typeface="+mn-lt"/>
                      </a:endParaRPr>
                    </a:p>
                  </a:txBody>
                  <a:tcPr/>
                </a:tc>
                <a:extLst>
                  <a:ext uri="{0D108BD9-81ED-4DB2-BD59-A6C34878D82A}">
                    <a16:rowId xmlns:a16="http://schemas.microsoft.com/office/drawing/2014/main" val="1016346473"/>
                  </a:ext>
                </a:extLst>
              </a:tr>
              <a:tr h="484354">
                <a:tc>
                  <a:txBody>
                    <a:bodyPr/>
                    <a:lstStyle/>
                    <a:p>
                      <a:pPr algn="ctr" fontAlgn="ct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400" dirty="0" smtClean="0">
                        <a:solidFill>
                          <a:schemeClr val="tx1"/>
                        </a:solidFill>
                        <a:latin typeface="+mn-lt"/>
                      </a:endParaRPr>
                    </a:p>
                  </a:txBody>
                  <a:tcPr/>
                </a:tc>
                <a:extLst>
                  <a:ext uri="{0D108BD9-81ED-4DB2-BD59-A6C34878D82A}">
                    <a16:rowId xmlns:a16="http://schemas.microsoft.com/office/drawing/2014/main" val="1366427889"/>
                  </a:ext>
                </a:extLst>
              </a:tr>
              <a:tr h="484354">
                <a:tc>
                  <a:txBody>
                    <a:bodyPr/>
                    <a:lstStyle/>
                    <a:p>
                      <a:pPr algn="ctr" fontAlgn="ct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tr-TR" sz="1400" dirty="0">
                        <a:latin typeface="+mn-lt"/>
                      </a:endParaRPr>
                    </a:p>
                  </a:txBody>
                  <a:tcPr/>
                </a:tc>
                <a:extLst>
                  <a:ext uri="{0D108BD9-81ED-4DB2-BD59-A6C34878D82A}">
                    <a16:rowId xmlns:a16="http://schemas.microsoft.com/office/drawing/2014/main" val="3020922546"/>
                  </a:ext>
                </a:extLst>
              </a:tr>
            </a:tbl>
          </a:graphicData>
        </a:graphic>
      </p:graphicFrame>
      <p:pic>
        <p:nvPicPr>
          <p:cNvPr id="6" name="Resim 5"/>
          <p:cNvPicPr/>
          <p:nvPr/>
        </p:nvPicPr>
        <p:blipFill>
          <a:blip r:embed="rId2"/>
          <a:stretch>
            <a:fillRect/>
          </a:stretch>
        </p:blipFill>
        <p:spPr>
          <a:xfrm>
            <a:off x="179512" y="393250"/>
            <a:ext cx="2736304" cy="576064"/>
          </a:xfrm>
          <a:prstGeom prst="rect">
            <a:avLst/>
          </a:prstGeom>
        </p:spPr>
      </p:pic>
    </p:spTree>
    <p:extLst>
      <p:ext uri="{BB962C8B-B14F-4D97-AF65-F5344CB8AC3E}">
        <p14:creationId xmlns:p14="http://schemas.microsoft.com/office/powerpoint/2010/main" val="1293188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95736" y="247650"/>
            <a:ext cx="7443252" cy="461665"/>
          </a:xfrm>
          <a:prstGeom prst="rect">
            <a:avLst/>
          </a:prstGeom>
          <a:noFill/>
        </p:spPr>
        <p:txBody>
          <a:bodyPr wrap="square" rtlCol="0">
            <a:spAutoFit/>
          </a:bodyPr>
          <a:lstStyle/>
          <a:p>
            <a:pPr algn="ctr"/>
            <a:r>
              <a:rPr lang="tr-TR" sz="2400" b="1" dirty="0" smtClean="0">
                <a:solidFill>
                  <a:srgbClr val="FF0000"/>
                </a:solidFill>
                <a:effectLst>
                  <a:outerShdw blurRad="38100" dist="38100" dir="2700000" algn="tl">
                    <a:srgbClr val="000000">
                      <a:alpha val="43137"/>
                    </a:srgbClr>
                  </a:outerShdw>
                </a:effectLst>
              </a:rPr>
              <a:t>SÜREÇ PERFORMANS GÖSTERGELERİ (SPİK )</a:t>
            </a:r>
            <a:endParaRPr lang="tr-TR" sz="24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12</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sp>
        <p:nvSpPr>
          <p:cNvPr id="21" name="Dikdörtgen 20"/>
          <p:cNvSpPr/>
          <p:nvPr/>
        </p:nvSpPr>
        <p:spPr>
          <a:xfrm>
            <a:off x="7828953" y="1912931"/>
            <a:ext cx="1341171" cy="400110"/>
          </a:xfrm>
          <a:prstGeom prst="rect">
            <a:avLst/>
          </a:prstGeom>
        </p:spPr>
        <p:txBody>
          <a:bodyPr wrap="square">
            <a:spAutoFit/>
          </a:bodyPr>
          <a:lstStyle/>
          <a:p>
            <a:r>
              <a:rPr lang="tr-TR" sz="1000" dirty="0" smtClean="0"/>
              <a:t>*</a:t>
            </a:r>
            <a:r>
              <a:rPr lang="en-US" sz="1000" dirty="0" smtClean="0"/>
              <a:t>2021 </a:t>
            </a:r>
            <a:r>
              <a:rPr lang="en-US" sz="1000" dirty="0" err="1" smtClean="0"/>
              <a:t>yılında</a:t>
            </a:r>
            <a:r>
              <a:rPr lang="en-US" sz="1000" dirty="0" smtClean="0"/>
              <a:t> </a:t>
            </a:r>
            <a:r>
              <a:rPr lang="en-US" sz="1000" dirty="0" err="1" smtClean="0"/>
              <a:t>tamamlanacak</a:t>
            </a:r>
            <a:r>
              <a:rPr lang="en-US" sz="1000" dirty="0" smtClean="0"/>
              <a:t>.</a:t>
            </a:r>
            <a:endParaRPr lang="tr-TR" sz="1100" dirty="0"/>
          </a:p>
        </p:txBody>
      </p:sp>
      <p:graphicFrame>
        <p:nvGraphicFramePr>
          <p:cNvPr id="13" name="Tablo 12"/>
          <p:cNvGraphicFramePr>
            <a:graphicFrameLocks noGrp="1"/>
          </p:cNvGraphicFramePr>
          <p:nvPr>
            <p:extLst>
              <p:ext uri="{D42A27DB-BD31-4B8C-83A1-F6EECF244321}">
                <p14:modId xmlns:p14="http://schemas.microsoft.com/office/powerpoint/2010/main" val="2468000110"/>
              </p:ext>
            </p:extLst>
          </p:nvPr>
        </p:nvGraphicFramePr>
        <p:xfrm>
          <a:off x="131943" y="764704"/>
          <a:ext cx="7752428" cy="1104908"/>
        </p:xfrm>
        <a:graphic>
          <a:graphicData uri="http://schemas.openxmlformats.org/drawingml/2006/table">
            <a:tbl>
              <a:tblPr/>
              <a:tblGrid>
                <a:gridCol w="339833">
                  <a:extLst>
                    <a:ext uri="{9D8B030D-6E8A-4147-A177-3AD203B41FA5}">
                      <a16:colId xmlns:a16="http://schemas.microsoft.com/office/drawing/2014/main" val="668563641"/>
                    </a:ext>
                  </a:extLst>
                </a:gridCol>
                <a:gridCol w="1238972">
                  <a:extLst>
                    <a:ext uri="{9D8B030D-6E8A-4147-A177-3AD203B41FA5}">
                      <a16:colId xmlns:a16="http://schemas.microsoft.com/office/drawing/2014/main" val="1690938804"/>
                    </a:ext>
                  </a:extLst>
                </a:gridCol>
                <a:gridCol w="461960">
                  <a:extLst>
                    <a:ext uri="{9D8B030D-6E8A-4147-A177-3AD203B41FA5}">
                      <a16:colId xmlns:a16="http://schemas.microsoft.com/office/drawing/2014/main" val="3337191849"/>
                    </a:ext>
                  </a:extLst>
                </a:gridCol>
                <a:gridCol w="502669">
                  <a:extLst>
                    <a:ext uri="{9D8B030D-6E8A-4147-A177-3AD203B41FA5}">
                      <a16:colId xmlns:a16="http://schemas.microsoft.com/office/drawing/2014/main" val="3018047100"/>
                    </a:ext>
                  </a:extLst>
                </a:gridCol>
                <a:gridCol w="417710">
                  <a:extLst>
                    <a:ext uri="{9D8B030D-6E8A-4147-A177-3AD203B41FA5}">
                      <a16:colId xmlns:a16="http://schemas.microsoft.com/office/drawing/2014/main" val="1711979594"/>
                    </a:ext>
                  </a:extLst>
                </a:gridCol>
                <a:gridCol w="270804">
                  <a:extLst>
                    <a:ext uri="{9D8B030D-6E8A-4147-A177-3AD203B41FA5}">
                      <a16:colId xmlns:a16="http://schemas.microsoft.com/office/drawing/2014/main" val="2348951716"/>
                    </a:ext>
                  </a:extLst>
                </a:gridCol>
                <a:gridCol w="292043">
                  <a:extLst>
                    <a:ext uri="{9D8B030D-6E8A-4147-A177-3AD203B41FA5}">
                      <a16:colId xmlns:a16="http://schemas.microsoft.com/office/drawing/2014/main" val="831965123"/>
                    </a:ext>
                  </a:extLst>
                </a:gridCol>
                <a:gridCol w="281424">
                  <a:extLst>
                    <a:ext uri="{9D8B030D-6E8A-4147-A177-3AD203B41FA5}">
                      <a16:colId xmlns:a16="http://schemas.microsoft.com/office/drawing/2014/main" val="100614600"/>
                    </a:ext>
                  </a:extLst>
                </a:gridCol>
                <a:gridCol w="265494">
                  <a:extLst>
                    <a:ext uri="{9D8B030D-6E8A-4147-A177-3AD203B41FA5}">
                      <a16:colId xmlns:a16="http://schemas.microsoft.com/office/drawing/2014/main" val="1021994814"/>
                    </a:ext>
                  </a:extLst>
                </a:gridCol>
                <a:gridCol w="244255">
                  <a:extLst>
                    <a:ext uri="{9D8B030D-6E8A-4147-A177-3AD203B41FA5}">
                      <a16:colId xmlns:a16="http://schemas.microsoft.com/office/drawing/2014/main" val="990457560"/>
                    </a:ext>
                  </a:extLst>
                </a:gridCol>
                <a:gridCol w="249564">
                  <a:extLst>
                    <a:ext uri="{9D8B030D-6E8A-4147-A177-3AD203B41FA5}">
                      <a16:colId xmlns:a16="http://schemas.microsoft.com/office/drawing/2014/main" val="421865356"/>
                    </a:ext>
                  </a:extLst>
                </a:gridCol>
                <a:gridCol w="302664">
                  <a:extLst>
                    <a:ext uri="{9D8B030D-6E8A-4147-A177-3AD203B41FA5}">
                      <a16:colId xmlns:a16="http://schemas.microsoft.com/office/drawing/2014/main" val="4211502164"/>
                    </a:ext>
                  </a:extLst>
                </a:gridCol>
                <a:gridCol w="355762">
                  <a:extLst>
                    <a:ext uri="{9D8B030D-6E8A-4147-A177-3AD203B41FA5}">
                      <a16:colId xmlns:a16="http://schemas.microsoft.com/office/drawing/2014/main" val="1057846559"/>
                    </a:ext>
                  </a:extLst>
                </a:gridCol>
                <a:gridCol w="414171">
                  <a:extLst>
                    <a:ext uri="{9D8B030D-6E8A-4147-A177-3AD203B41FA5}">
                      <a16:colId xmlns:a16="http://schemas.microsoft.com/office/drawing/2014/main" val="3889546308"/>
                    </a:ext>
                  </a:extLst>
                </a:gridCol>
                <a:gridCol w="334523">
                  <a:extLst>
                    <a:ext uri="{9D8B030D-6E8A-4147-A177-3AD203B41FA5}">
                      <a16:colId xmlns:a16="http://schemas.microsoft.com/office/drawing/2014/main" val="688717600"/>
                    </a:ext>
                  </a:extLst>
                </a:gridCol>
                <a:gridCol w="297353">
                  <a:extLst>
                    <a:ext uri="{9D8B030D-6E8A-4147-A177-3AD203B41FA5}">
                      <a16:colId xmlns:a16="http://schemas.microsoft.com/office/drawing/2014/main" val="1178961092"/>
                    </a:ext>
                  </a:extLst>
                </a:gridCol>
                <a:gridCol w="334523">
                  <a:extLst>
                    <a:ext uri="{9D8B030D-6E8A-4147-A177-3AD203B41FA5}">
                      <a16:colId xmlns:a16="http://schemas.microsoft.com/office/drawing/2014/main" val="3436869533"/>
                    </a:ext>
                  </a:extLst>
                </a:gridCol>
                <a:gridCol w="453109">
                  <a:extLst>
                    <a:ext uri="{9D8B030D-6E8A-4147-A177-3AD203B41FA5}">
                      <a16:colId xmlns:a16="http://schemas.microsoft.com/office/drawing/2014/main" val="2563282046"/>
                    </a:ext>
                  </a:extLst>
                </a:gridCol>
                <a:gridCol w="339833">
                  <a:extLst>
                    <a:ext uri="{9D8B030D-6E8A-4147-A177-3AD203B41FA5}">
                      <a16:colId xmlns:a16="http://schemas.microsoft.com/office/drawing/2014/main" val="1170105767"/>
                    </a:ext>
                  </a:extLst>
                </a:gridCol>
                <a:gridCol w="355762">
                  <a:extLst>
                    <a:ext uri="{9D8B030D-6E8A-4147-A177-3AD203B41FA5}">
                      <a16:colId xmlns:a16="http://schemas.microsoft.com/office/drawing/2014/main" val="1941595968"/>
                    </a:ext>
                  </a:extLst>
                </a:gridCol>
              </a:tblGrid>
              <a:tr h="113964">
                <a:tc rowSpan="5" gridSpan="15">
                  <a:txBody>
                    <a:bodyPr/>
                    <a:lstStyle/>
                    <a:p>
                      <a:pPr algn="l" fontAlgn="b"/>
                      <a:r>
                        <a:rPr lang="en-US" sz="1200" b="1" i="0" u="none" strike="noStrike" dirty="0">
                          <a:solidFill>
                            <a:srgbClr val="000000"/>
                          </a:solidFill>
                          <a:effectLst/>
                          <a:latin typeface="Tahoma" panose="020B0604030504040204" pitchFamily="34" charset="0"/>
                        </a:rPr>
                        <a:t>                   SÜREÇ PERFORMANS İZLEME KARNESİ (SPİK)</a:t>
                      </a:r>
                      <a:endParaRPr lang="en-US" sz="6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Doküman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Mİ-SP-0001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029428099"/>
                  </a:ext>
                </a:extLst>
              </a:tr>
              <a:tr h="113964">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Yayın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03.05.2018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346379171"/>
                  </a:ext>
                </a:extLst>
              </a:tr>
              <a:tr h="113964">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942002953"/>
                  </a:ext>
                </a:extLst>
              </a:tr>
              <a:tr h="113964">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Değişiklik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19.01.2020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4236977925"/>
                  </a:ext>
                </a:extLst>
              </a:tr>
              <a:tr h="113964">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144818424"/>
                  </a:ext>
                </a:extLst>
              </a:tr>
              <a:tr h="112879">
                <a:tc rowSpan="2" gridSpan="3">
                  <a:txBody>
                    <a:bodyPr/>
                    <a:lstStyle/>
                    <a:p>
                      <a:pPr algn="l" fontAlgn="ctr"/>
                      <a:r>
                        <a:rPr lang="en-US" sz="500" b="1" i="0" u="none" strike="noStrike">
                          <a:solidFill>
                            <a:srgbClr val="FFFFFF"/>
                          </a:solidFill>
                          <a:effectLst/>
                          <a:latin typeface="Tahoma" panose="020B0604030504040204" pitchFamily="34" charset="0"/>
                        </a:rPr>
                        <a:t>SÜREÇ ADI: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rowSpan="2" hMerge="1">
                  <a:txBody>
                    <a:bodyPr/>
                    <a:lstStyle/>
                    <a:p>
                      <a:endParaRPr lang="en-US"/>
                    </a:p>
                  </a:txBody>
                  <a:tcPr/>
                </a:tc>
                <a:tc rowSpan="2" hMerge="1">
                  <a:txBody>
                    <a:bodyPr/>
                    <a:lstStyle/>
                    <a:p>
                      <a:endParaRPr lang="en-US"/>
                    </a:p>
                  </a:txBody>
                  <a:tcPr/>
                </a:tc>
                <a:tc gridSpan="2">
                  <a:txBody>
                    <a:bodyPr/>
                    <a:lstStyle/>
                    <a:p>
                      <a:pPr algn="ctr" fontAlgn="b"/>
                      <a:r>
                        <a:rPr lang="en-US" sz="500" b="1" i="0" u="none" strike="noStrike">
                          <a:solidFill>
                            <a:srgbClr val="FFFFFF"/>
                          </a:solidFill>
                          <a:effectLst/>
                          <a:latin typeface="Tahoma" panose="020B0604030504040204" pitchFamily="34" charset="0"/>
                        </a:rPr>
                        <a:t>Süreç 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rowSpan="2" gridSpan="12">
                  <a:txBody>
                    <a:bodyPr/>
                    <a:lstStyle/>
                    <a:p>
                      <a:pPr algn="ctr" fontAlgn="ctr"/>
                      <a:r>
                        <a:rPr lang="en-US" sz="600" b="1" i="0" u="none" strike="noStrike">
                          <a:solidFill>
                            <a:srgbClr val="000000"/>
                          </a:solidFill>
                          <a:effectLst/>
                          <a:latin typeface="Tahoma" panose="020B0604030504040204" pitchFamily="34" charset="0"/>
                        </a:rPr>
                        <a:t>2019 GERÇEKLEŞEN GÖSTERGELERİ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3">
                  <a:txBody>
                    <a:bodyPr/>
                    <a:lstStyle/>
                    <a:p>
                      <a:pPr algn="ctr" fontAlgn="ctr"/>
                      <a:r>
                        <a:rPr lang="en-US" sz="500" b="1" i="0" u="none" strike="noStrike">
                          <a:solidFill>
                            <a:srgbClr val="000000"/>
                          </a:solidFill>
                          <a:effectLst/>
                          <a:latin typeface="Tahoma" panose="020B0604030504040204" pitchFamily="34" charset="0"/>
                        </a:rPr>
                        <a:t>Toplam/           Ortalama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500" b="1" i="0" u="none" strike="noStrike">
                          <a:solidFill>
                            <a:srgbClr val="000000"/>
                          </a:solidFill>
                          <a:effectLst/>
                          <a:latin typeface="Tahoma" panose="020B0604030504040204" pitchFamily="34" charset="0"/>
                        </a:rPr>
                        <a:t> Başarı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500" b="1" i="0" u="none" strike="noStrike" dirty="0">
                          <a:solidFill>
                            <a:srgbClr val="000000"/>
                          </a:solidFill>
                          <a:effectLst/>
                          <a:latin typeface="Tahoma" panose="020B0604030504040204" pitchFamily="34" charset="0"/>
                        </a:rPr>
                        <a:t>DF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1358275010"/>
                  </a:ext>
                </a:extLst>
              </a:tr>
              <a:tr h="112879">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algn="ctr" fontAlgn="ctr"/>
                      <a:r>
                        <a:rPr lang="en-US" sz="500" b="1" i="0" u="none" strike="noStrike">
                          <a:solidFill>
                            <a:srgbClr val="FFFFFF"/>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gridSpan="12"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802687284"/>
                  </a:ext>
                </a:extLst>
              </a:tr>
              <a:tr h="309330">
                <a:tc>
                  <a:txBody>
                    <a:bodyPr/>
                    <a:lstStyle/>
                    <a:p>
                      <a:pPr algn="ctr" fontAlgn="ctr"/>
                      <a:r>
                        <a:rPr lang="en-US" sz="500" b="1" i="0" u="none" strike="noStrike">
                          <a:solidFill>
                            <a:srgbClr val="FFFFFF"/>
                          </a:solidFill>
                          <a:effectLst/>
                          <a:latin typeface="Tahoma" panose="020B0604030504040204" pitchFamily="34" charset="0"/>
                        </a:rPr>
                        <a:t>Sıra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Performans Kriteri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İlgili Olduğu Stratejik Faaliyet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2018 Gerçekleşen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2019 Hedef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600" b="0" i="0" u="none" strike="noStrike">
                          <a:solidFill>
                            <a:srgbClr val="000000"/>
                          </a:solidFill>
                          <a:effectLst/>
                          <a:latin typeface="Tahoma" panose="020B0604030504040204" pitchFamily="34" charset="0"/>
                        </a:rPr>
                        <a:t>Ocak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Şubat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Mart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Nisan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Mayıs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Haziran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Temmuz</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Ağustos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Eylül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Ekim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Kasım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dirty="0" err="1">
                          <a:solidFill>
                            <a:srgbClr val="000000"/>
                          </a:solidFill>
                          <a:effectLst/>
                          <a:latin typeface="Tahoma" panose="020B0604030504040204" pitchFamily="34" charset="0"/>
                        </a:rPr>
                        <a:t>Aralık</a:t>
                      </a:r>
                      <a:endParaRPr lang="en-US" sz="600" b="0"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136546619"/>
                  </a:ext>
                </a:extLst>
              </a:tr>
            </a:tbl>
          </a:graphicData>
        </a:graphic>
      </p:graphicFrame>
      <p:pic>
        <p:nvPicPr>
          <p:cNvPr id="29" name="Resim 28"/>
          <p:cNvPicPr/>
          <p:nvPr/>
        </p:nvPicPr>
        <p:blipFill>
          <a:blip r:embed="rId2"/>
          <a:stretch>
            <a:fillRect/>
          </a:stretch>
        </p:blipFill>
        <p:spPr>
          <a:xfrm>
            <a:off x="228782" y="958469"/>
            <a:ext cx="670810" cy="23828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45915186"/>
              </p:ext>
            </p:extLst>
          </p:nvPr>
        </p:nvGraphicFramePr>
        <p:xfrm>
          <a:off x="131943" y="1869613"/>
          <a:ext cx="7739575" cy="4295692"/>
        </p:xfrm>
        <a:graphic>
          <a:graphicData uri="http://schemas.openxmlformats.org/drawingml/2006/table">
            <a:tbl>
              <a:tblPr/>
              <a:tblGrid>
                <a:gridCol w="335610">
                  <a:extLst>
                    <a:ext uri="{9D8B030D-6E8A-4147-A177-3AD203B41FA5}">
                      <a16:colId xmlns:a16="http://schemas.microsoft.com/office/drawing/2014/main" val="253079188"/>
                    </a:ext>
                  </a:extLst>
                </a:gridCol>
                <a:gridCol w="1232853">
                  <a:extLst>
                    <a:ext uri="{9D8B030D-6E8A-4147-A177-3AD203B41FA5}">
                      <a16:colId xmlns:a16="http://schemas.microsoft.com/office/drawing/2014/main" val="737096689"/>
                    </a:ext>
                  </a:extLst>
                </a:gridCol>
                <a:gridCol w="458895">
                  <a:extLst>
                    <a:ext uri="{9D8B030D-6E8A-4147-A177-3AD203B41FA5}">
                      <a16:colId xmlns:a16="http://schemas.microsoft.com/office/drawing/2014/main" val="3810867467"/>
                    </a:ext>
                  </a:extLst>
                </a:gridCol>
                <a:gridCol w="499990">
                  <a:extLst>
                    <a:ext uri="{9D8B030D-6E8A-4147-A177-3AD203B41FA5}">
                      <a16:colId xmlns:a16="http://schemas.microsoft.com/office/drawing/2014/main" val="2890470623"/>
                    </a:ext>
                  </a:extLst>
                </a:gridCol>
                <a:gridCol w="410951">
                  <a:extLst>
                    <a:ext uri="{9D8B030D-6E8A-4147-A177-3AD203B41FA5}">
                      <a16:colId xmlns:a16="http://schemas.microsoft.com/office/drawing/2014/main" val="1274149819"/>
                    </a:ext>
                  </a:extLst>
                </a:gridCol>
                <a:gridCol w="335610">
                  <a:extLst>
                    <a:ext uri="{9D8B030D-6E8A-4147-A177-3AD203B41FA5}">
                      <a16:colId xmlns:a16="http://schemas.microsoft.com/office/drawing/2014/main" val="1716078583"/>
                    </a:ext>
                  </a:extLst>
                </a:gridCol>
                <a:gridCol w="294515">
                  <a:extLst>
                    <a:ext uri="{9D8B030D-6E8A-4147-A177-3AD203B41FA5}">
                      <a16:colId xmlns:a16="http://schemas.microsoft.com/office/drawing/2014/main" val="3063862746"/>
                    </a:ext>
                  </a:extLst>
                </a:gridCol>
                <a:gridCol w="280816">
                  <a:extLst>
                    <a:ext uri="{9D8B030D-6E8A-4147-A177-3AD203B41FA5}">
                      <a16:colId xmlns:a16="http://schemas.microsoft.com/office/drawing/2014/main" val="1516917674"/>
                    </a:ext>
                  </a:extLst>
                </a:gridCol>
                <a:gridCol w="260269">
                  <a:extLst>
                    <a:ext uri="{9D8B030D-6E8A-4147-A177-3AD203B41FA5}">
                      <a16:colId xmlns:a16="http://schemas.microsoft.com/office/drawing/2014/main" val="2089659711"/>
                    </a:ext>
                  </a:extLst>
                </a:gridCol>
                <a:gridCol w="239721">
                  <a:extLst>
                    <a:ext uri="{9D8B030D-6E8A-4147-A177-3AD203B41FA5}">
                      <a16:colId xmlns:a16="http://schemas.microsoft.com/office/drawing/2014/main" val="804050073"/>
                    </a:ext>
                  </a:extLst>
                </a:gridCol>
                <a:gridCol w="246571">
                  <a:extLst>
                    <a:ext uri="{9D8B030D-6E8A-4147-A177-3AD203B41FA5}">
                      <a16:colId xmlns:a16="http://schemas.microsoft.com/office/drawing/2014/main" val="4382923"/>
                    </a:ext>
                  </a:extLst>
                </a:gridCol>
                <a:gridCol w="301364">
                  <a:extLst>
                    <a:ext uri="{9D8B030D-6E8A-4147-A177-3AD203B41FA5}">
                      <a16:colId xmlns:a16="http://schemas.microsoft.com/office/drawing/2014/main" val="1018412596"/>
                    </a:ext>
                  </a:extLst>
                </a:gridCol>
                <a:gridCol w="356157">
                  <a:extLst>
                    <a:ext uri="{9D8B030D-6E8A-4147-A177-3AD203B41FA5}">
                      <a16:colId xmlns:a16="http://schemas.microsoft.com/office/drawing/2014/main" val="2438330955"/>
                    </a:ext>
                  </a:extLst>
                </a:gridCol>
                <a:gridCol w="410951">
                  <a:extLst>
                    <a:ext uri="{9D8B030D-6E8A-4147-A177-3AD203B41FA5}">
                      <a16:colId xmlns:a16="http://schemas.microsoft.com/office/drawing/2014/main" val="2609395638"/>
                    </a:ext>
                  </a:extLst>
                </a:gridCol>
                <a:gridCol w="335610">
                  <a:extLst>
                    <a:ext uri="{9D8B030D-6E8A-4147-A177-3AD203B41FA5}">
                      <a16:colId xmlns:a16="http://schemas.microsoft.com/office/drawing/2014/main" val="1270837845"/>
                    </a:ext>
                  </a:extLst>
                </a:gridCol>
                <a:gridCol w="294515">
                  <a:extLst>
                    <a:ext uri="{9D8B030D-6E8A-4147-A177-3AD203B41FA5}">
                      <a16:colId xmlns:a16="http://schemas.microsoft.com/office/drawing/2014/main" val="961427115"/>
                    </a:ext>
                  </a:extLst>
                </a:gridCol>
                <a:gridCol w="301364">
                  <a:extLst>
                    <a:ext uri="{9D8B030D-6E8A-4147-A177-3AD203B41FA5}">
                      <a16:colId xmlns:a16="http://schemas.microsoft.com/office/drawing/2014/main" val="3972239152"/>
                    </a:ext>
                  </a:extLst>
                </a:gridCol>
                <a:gridCol w="452046">
                  <a:extLst>
                    <a:ext uri="{9D8B030D-6E8A-4147-A177-3AD203B41FA5}">
                      <a16:colId xmlns:a16="http://schemas.microsoft.com/office/drawing/2014/main" val="2704124429"/>
                    </a:ext>
                  </a:extLst>
                </a:gridCol>
                <a:gridCol w="335610">
                  <a:extLst>
                    <a:ext uri="{9D8B030D-6E8A-4147-A177-3AD203B41FA5}">
                      <a16:colId xmlns:a16="http://schemas.microsoft.com/office/drawing/2014/main" val="1216060787"/>
                    </a:ext>
                  </a:extLst>
                </a:gridCol>
                <a:gridCol w="356157">
                  <a:extLst>
                    <a:ext uri="{9D8B030D-6E8A-4147-A177-3AD203B41FA5}">
                      <a16:colId xmlns:a16="http://schemas.microsoft.com/office/drawing/2014/main" val="4002634263"/>
                    </a:ext>
                  </a:extLst>
                </a:gridCol>
              </a:tblGrid>
              <a:tr h="448017">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Öğrenci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1.1.1.-1.4.10.-1.7.11-2.2.2.-2.2.6.-2.2.9.-2.2.10.-2.2.11.- 2.6.1.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80.56%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2367921"/>
                  </a:ext>
                </a:extLst>
              </a:tr>
              <a:tr h="247727">
                <a:tc>
                  <a:txBody>
                    <a:bodyPr/>
                    <a:lstStyle/>
                    <a:p>
                      <a:pPr algn="ctr" fontAlgn="ctr"/>
                      <a:r>
                        <a:rPr lang="en-US"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effectLst/>
                          <a:latin typeface="Calibri" panose="020F0502020204030204" pitchFamily="34" charset="0"/>
                        </a:rPr>
                        <a:t>Öğretim</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Üyesi</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Başına</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Düşen</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Başvurulan</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Proje</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Sayısı</a:t>
                      </a:r>
                      <a:endParaRPr lang="en-US" sz="7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effectLst/>
                          <a:latin typeface="Tahoma" panose="020B060403050404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362183011"/>
                  </a:ext>
                </a:extLst>
              </a:tr>
              <a:tr h="247727">
                <a:tc>
                  <a:txBody>
                    <a:bodyPr/>
                    <a:lstStyle/>
                    <a:p>
                      <a:pPr algn="ctr" fontAlgn="ctr"/>
                      <a:r>
                        <a:rPr lang="en-US" sz="6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effectLst/>
                          <a:latin typeface="Calibri" panose="020F0502020204030204" pitchFamily="34" charset="0"/>
                        </a:rPr>
                        <a:t>Öğretim</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Üyesi</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Başına</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Düşen</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Endeksli</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Yayın</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Sayısı</a:t>
                      </a:r>
                      <a:endParaRPr lang="en-US" sz="7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effectLst/>
                          <a:latin typeface="Tahoma" panose="020B0604030504040204" pitchFamily="34" charset="0"/>
                        </a:rPr>
                        <a:t>2.4.2.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826073789"/>
                  </a:ext>
                </a:extLst>
              </a:tr>
              <a:tr h="247727">
                <a:tc>
                  <a:txBody>
                    <a:bodyPr/>
                    <a:lstStyle/>
                    <a:p>
                      <a:pPr algn="ctr" fontAlgn="ctr"/>
                      <a:r>
                        <a:rPr lang="en-US"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Öğretim Üyesi Başına Düşen Atıf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effectLst/>
                          <a:latin typeface="Tahoma" panose="020B060403050404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685866480"/>
                  </a:ext>
                </a:extLst>
              </a:tr>
              <a:tr h="247727">
                <a:tc>
                  <a:txBody>
                    <a:bodyPr/>
                    <a:lstStyle/>
                    <a:p>
                      <a:pPr algn="ctr" fontAlgn="ctr"/>
                      <a:r>
                        <a:rPr lang="en-US" sz="600" b="0" i="0" u="none" strike="noStrike">
                          <a:solidFill>
                            <a:srgbClr val="00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Patent Sayısı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effectLst/>
                          <a:latin typeface="Tahoma" panose="020B0604030504040204" pitchFamily="34" charset="0"/>
                        </a:rPr>
                        <a:t>2.5.1.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KD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KD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5">
                  <a:txBody>
                    <a:bodyPr/>
                    <a:lstStyle/>
                    <a:p>
                      <a:pPr algn="ctr" fontAlgn="ctr"/>
                      <a:r>
                        <a:rPr lang="en-US" sz="700" b="0" i="0" u="none" strike="noStrike">
                          <a:effectLst/>
                          <a:latin typeface="Calibri" panose="020F0502020204030204" pitchFamily="34" charset="0"/>
                        </a:rPr>
                        <a:t>KAPSAM DIŞI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15589431"/>
                  </a:ext>
                </a:extLst>
              </a:tr>
              <a:tr h="342601">
                <a:tc>
                  <a:txBody>
                    <a:bodyPr/>
                    <a:lstStyle/>
                    <a:p>
                      <a:pPr algn="ctr" fontAlgn="ctr"/>
                      <a:r>
                        <a:rPr lang="en-US" sz="600" b="0"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Öğretim Üyesi Başına Düşen  Araştırma Projesi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effectLst/>
                          <a:latin typeface="Tahoma" panose="020B060403050404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188841940"/>
                  </a:ext>
                </a:extLst>
              </a:tr>
              <a:tr h="247727">
                <a:tc>
                  <a:txBody>
                    <a:bodyPr/>
                    <a:lstStyle/>
                    <a:p>
                      <a:pPr algn="ctr" fontAlgn="ctr"/>
                      <a:r>
                        <a:rPr lang="en-US" sz="600" b="0" i="0" u="none" strike="noStrike">
                          <a:solidFill>
                            <a:srgbClr val="00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Öğretim Üyesi Başına Düşen  Yayınlanmış Kitap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effectLst/>
                          <a:latin typeface="Tahoma" panose="020B060403050404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213809238"/>
                  </a:ext>
                </a:extLst>
              </a:tr>
              <a:tr h="247727">
                <a:tc>
                  <a:txBody>
                    <a:bodyPr/>
                    <a:lstStyle/>
                    <a:p>
                      <a:pPr algn="ctr" fontAlgn="ctr"/>
                      <a:r>
                        <a:rPr lang="en-US" sz="600" b="0" i="0" u="none" strike="noStrike">
                          <a:solidFill>
                            <a:srgbClr val="000000"/>
                          </a:solidFill>
                          <a:effectLst/>
                          <a:latin typeface="Tahoma" panose="020B060403050404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Danışmanlık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effectLst/>
                          <a:latin typeface="Tahom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Tahoma" panose="020B0604030504040204" pitchFamily="34" charset="0"/>
                        </a:rPr>
                        <a:t>73.42%</a:t>
                      </a:r>
                      <a:endParaRPr lang="en-US" sz="6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smtClean="0">
                          <a:solidFill>
                            <a:srgbClr val="000000"/>
                          </a:solidFill>
                          <a:effectLst/>
                          <a:latin typeface="Tahoma" panose="020B0604030504040204" pitchFamily="34" charset="0"/>
                        </a:rPr>
                        <a:t>73.42%</a:t>
                      </a:r>
                      <a:endParaRPr lang="en-US" sz="600" b="1"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Tahoma" panose="020B0604030504040204" pitchFamily="34" charset="0"/>
                        </a:rPr>
                        <a:t>102%</a:t>
                      </a:r>
                      <a:endParaRPr lang="en-US" sz="6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416701022"/>
                  </a:ext>
                </a:extLst>
              </a:tr>
              <a:tr h="426934">
                <a:tc>
                  <a:txBody>
                    <a:bodyPr/>
                    <a:lstStyle/>
                    <a:p>
                      <a:pPr algn="ctr" fontAlgn="ctr"/>
                      <a:r>
                        <a:rPr lang="en-US" sz="600" b="0" i="0" u="none" strike="noStrike">
                          <a:solidFill>
                            <a:srgbClr val="00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Öğretim Üyesi Başına Düşen Toplam Yayın Sayısı (Ulusal, Uluslararası, Hakemli,  Hakemsiz, Bildiri)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effectLst/>
                          <a:latin typeface="Tahoma" panose="020B060403050404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521843373"/>
                  </a:ext>
                </a:extLst>
              </a:tr>
              <a:tr h="247727">
                <a:tc>
                  <a:txBody>
                    <a:bodyPr/>
                    <a:lstStyle/>
                    <a:p>
                      <a:pPr algn="ctr" fontAlgn="ctr"/>
                      <a:r>
                        <a:rPr lang="en-US" sz="600" b="0" i="0" u="none" strike="noStrike">
                          <a:solidFill>
                            <a:srgbClr val="000000"/>
                          </a:solidFill>
                          <a:effectLst/>
                          <a:latin typeface="Tahoma" panose="020B060403050404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Yarışma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30428774"/>
                  </a:ext>
                </a:extLst>
              </a:tr>
              <a:tr h="247727">
                <a:tc>
                  <a:txBody>
                    <a:bodyPr/>
                    <a:lstStyle/>
                    <a:p>
                      <a:pPr algn="ctr" fontAlgn="ctr"/>
                      <a:r>
                        <a:rPr lang="en-US" sz="600" b="0" i="0" u="none" strike="noStrike">
                          <a:solidFill>
                            <a:srgbClr val="000000"/>
                          </a:solidFill>
                          <a:effectLst/>
                          <a:latin typeface="Tahom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Öğretim Üyesi Başına Düşen Yayınlanmış Kitap Bölümü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effectLst/>
                          <a:latin typeface="Tahoma" panose="020B060403050404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591251861"/>
                  </a:ext>
                </a:extLst>
              </a:tr>
              <a:tr h="342601">
                <a:tc>
                  <a:txBody>
                    <a:bodyPr/>
                    <a:lstStyle/>
                    <a:p>
                      <a:pPr algn="ctr" fontAlgn="ctr"/>
                      <a:r>
                        <a:rPr lang="en-US" sz="600" b="0" i="0" u="none" strike="noStrike">
                          <a:solidFill>
                            <a:srgbClr val="000000"/>
                          </a:solidFill>
                          <a:effectLst/>
                          <a:latin typeface="Tahoma" panose="020B0604030504040204" pitchFamily="34"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Öğrenci Memnuniyet Anketi Sonucu Aksiyon Gerçekleşme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16838735"/>
                  </a:ext>
                </a:extLst>
              </a:tr>
              <a:tr h="295164">
                <a:tc>
                  <a:txBody>
                    <a:bodyPr/>
                    <a:lstStyle/>
                    <a:p>
                      <a:pPr algn="ctr" fontAlgn="ctr"/>
                      <a:r>
                        <a:rPr lang="en-US" sz="600" b="0" i="0" u="none" strike="noStrike">
                          <a:solidFill>
                            <a:srgbClr val="000000"/>
                          </a:solidFill>
                          <a:effectLst/>
                          <a:latin typeface="Tahoma" panose="020B0604030504040204" pitchFamily="34"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Gerçekleşen Katılımcı Sayısı/Planlanan Katılımcı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2.1.1.-2.1.2.- 2.1.6.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110%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169311235"/>
                  </a:ext>
                </a:extLst>
              </a:tr>
              <a:tr h="458559">
                <a:tc>
                  <a:txBody>
                    <a:bodyPr/>
                    <a:lstStyle/>
                    <a:p>
                      <a:pPr algn="ctr" fontAlgn="ctr"/>
                      <a:r>
                        <a:rPr lang="en-US" sz="600" b="0" i="0" u="none" strike="noStrike">
                          <a:solidFill>
                            <a:srgbClr val="000000"/>
                          </a:solidFill>
                          <a:effectLst/>
                          <a:latin typeface="Tahoma" panose="020B060403050404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effectLst/>
                          <a:latin typeface="Calibri" panose="020F0502020204030204" pitchFamily="34" charset="0"/>
                        </a:rPr>
                        <a:t>Öğrenci</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Memnuniyet</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Oranı</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Etkinliklerden</a:t>
                      </a:r>
                      <a:r>
                        <a:rPr lang="en-US" sz="700" b="0" i="0" u="none" strike="noStrike" dirty="0">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2.1.1.-2.1.2.- 2.1.6.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87.50%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879213352"/>
                  </a:ext>
                </a:extLst>
              </a:tr>
            </a:tbl>
          </a:graphicData>
        </a:graphic>
      </p:graphicFrame>
    </p:spTree>
    <p:extLst>
      <p:ext uri="{BB962C8B-B14F-4D97-AF65-F5344CB8AC3E}">
        <p14:creationId xmlns:p14="http://schemas.microsoft.com/office/powerpoint/2010/main" val="3041654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95736" y="247650"/>
            <a:ext cx="7443252" cy="461665"/>
          </a:xfrm>
          <a:prstGeom prst="rect">
            <a:avLst/>
          </a:prstGeom>
          <a:noFill/>
        </p:spPr>
        <p:txBody>
          <a:bodyPr wrap="square" rtlCol="0">
            <a:spAutoFit/>
          </a:bodyPr>
          <a:lstStyle/>
          <a:p>
            <a:pPr algn="ctr"/>
            <a:r>
              <a:rPr lang="tr-TR" sz="2400" b="1" dirty="0" smtClean="0">
                <a:solidFill>
                  <a:srgbClr val="FF0000"/>
                </a:solidFill>
                <a:effectLst>
                  <a:outerShdw blurRad="38100" dist="38100" dir="2700000" algn="tl">
                    <a:srgbClr val="000000">
                      <a:alpha val="43137"/>
                    </a:srgbClr>
                  </a:outerShdw>
                </a:effectLst>
              </a:rPr>
              <a:t>SÜREÇ PERFORMANS GÖSTERGELERİ (SPİK )</a:t>
            </a:r>
            <a:endParaRPr lang="tr-TR" sz="24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13</a:t>
            </a:fld>
            <a:endParaRPr lang="tr-TR" dirty="0"/>
          </a:p>
        </p:txBody>
      </p:sp>
      <p:pic>
        <p:nvPicPr>
          <p:cNvPr id="6" name="Resim 5"/>
          <p:cNvPicPr/>
          <p:nvPr/>
        </p:nvPicPr>
        <p:blipFill>
          <a:blip r:embed="rId2"/>
          <a:stretch>
            <a:fillRect/>
          </a:stretch>
        </p:blipFill>
        <p:spPr>
          <a:xfrm>
            <a:off x="107504" y="188640"/>
            <a:ext cx="2736304" cy="576064"/>
          </a:xfrm>
          <a:prstGeom prst="rect">
            <a:avLst/>
          </a:prstGeom>
        </p:spPr>
      </p:pic>
      <p:graphicFrame>
        <p:nvGraphicFramePr>
          <p:cNvPr id="13" name="Tablo 12"/>
          <p:cNvGraphicFramePr>
            <a:graphicFrameLocks noGrp="1"/>
          </p:cNvGraphicFramePr>
          <p:nvPr>
            <p:extLst>
              <p:ext uri="{D42A27DB-BD31-4B8C-83A1-F6EECF244321}">
                <p14:modId xmlns:p14="http://schemas.microsoft.com/office/powerpoint/2010/main" val="4002023168"/>
              </p:ext>
            </p:extLst>
          </p:nvPr>
        </p:nvGraphicFramePr>
        <p:xfrm>
          <a:off x="131944" y="868377"/>
          <a:ext cx="8328490" cy="1264476"/>
        </p:xfrm>
        <a:graphic>
          <a:graphicData uri="http://schemas.openxmlformats.org/drawingml/2006/table">
            <a:tbl>
              <a:tblPr/>
              <a:tblGrid>
                <a:gridCol w="365085">
                  <a:extLst>
                    <a:ext uri="{9D8B030D-6E8A-4147-A177-3AD203B41FA5}">
                      <a16:colId xmlns:a16="http://schemas.microsoft.com/office/drawing/2014/main" val="668563641"/>
                    </a:ext>
                  </a:extLst>
                </a:gridCol>
                <a:gridCol w="1331037">
                  <a:extLst>
                    <a:ext uri="{9D8B030D-6E8A-4147-A177-3AD203B41FA5}">
                      <a16:colId xmlns:a16="http://schemas.microsoft.com/office/drawing/2014/main" val="1690938804"/>
                    </a:ext>
                  </a:extLst>
                </a:gridCol>
                <a:gridCol w="496286">
                  <a:extLst>
                    <a:ext uri="{9D8B030D-6E8A-4147-A177-3AD203B41FA5}">
                      <a16:colId xmlns:a16="http://schemas.microsoft.com/office/drawing/2014/main" val="3337191849"/>
                    </a:ext>
                  </a:extLst>
                </a:gridCol>
                <a:gridCol w="540021">
                  <a:extLst>
                    <a:ext uri="{9D8B030D-6E8A-4147-A177-3AD203B41FA5}">
                      <a16:colId xmlns:a16="http://schemas.microsoft.com/office/drawing/2014/main" val="3018047100"/>
                    </a:ext>
                  </a:extLst>
                </a:gridCol>
                <a:gridCol w="448749">
                  <a:extLst>
                    <a:ext uri="{9D8B030D-6E8A-4147-A177-3AD203B41FA5}">
                      <a16:colId xmlns:a16="http://schemas.microsoft.com/office/drawing/2014/main" val="1711979594"/>
                    </a:ext>
                  </a:extLst>
                </a:gridCol>
                <a:gridCol w="290926">
                  <a:extLst>
                    <a:ext uri="{9D8B030D-6E8A-4147-A177-3AD203B41FA5}">
                      <a16:colId xmlns:a16="http://schemas.microsoft.com/office/drawing/2014/main" val="2348951716"/>
                    </a:ext>
                  </a:extLst>
                </a:gridCol>
                <a:gridCol w="313744">
                  <a:extLst>
                    <a:ext uri="{9D8B030D-6E8A-4147-A177-3AD203B41FA5}">
                      <a16:colId xmlns:a16="http://schemas.microsoft.com/office/drawing/2014/main" val="831965123"/>
                    </a:ext>
                  </a:extLst>
                </a:gridCol>
                <a:gridCol w="302336">
                  <a:extLst>
                    <a:ext uri="{9D8B030D-6E8A-4147-A177-3AD203B41FA5}">
                      <a16:colId xmlns:a16="http://schemas.microsoft.com/office/drawing/2014/main" val="100614600"/>
                    </a:ext>
                  </a:extLst>
                </a:gridCol>
                <a:gridCol w="285222">
                  <a:extLst>
                    <a:ext uri="{9D8B030D-6E8A-4147-A177-3AD203B41FA5}">
                      <a16:colId xmlns:a16="http://schemas.microsoft.com/office/drawing/2014/main" val="1021994814"/>
                    </a:ext>
                  </a:extLst>
                </a:gridCol>
                <a:gridCol w="262405">
                  <a:extLst>
                    <a:ext uri="{9D8B030D-6E8A-4147-A177-3AD203B41FA5}">
                      <a16:colId xmlns:a16="http://schemas.microsoft.com/office/drawing/2014/main" val="990457560"/>
                    </a:ext>
                  </a:extLst>
                </a:gridCol>
                <a:gridCol w="268108">
                  <a:extLst>
                    <a:ext uri="{9D8B030D-6E8A-4147-A177-3AD203B41FA5}">
                      <a16:colId xmlns:a16="http://schemas.microsoft.com/office/drawing/2014/main" val="421865356"/>
                    </a:ext>
                  </a:extLst>
                </a:gridCol>
                <a:gridCol w="325153">
                  <a:extLst>
                    <a:ext uri="{9D8B030D-6E8A-4147-A177-3AD203B41FA5}">
                      <a16:colId xmlns:a16="http://schemas.microsoft.com/office/drawing/2014/main" val="4211502164"/>
                    </a:ext>
                  </a:extLst>
                </a:gridCol>
                <a:gridCol w="382198">
                  <a:extLst>
                    <a:ext uri="{9D8B030D-6E8A-4147-A177-3AD203B41FA5}">
                      <a16:colId xmlns:a16="http://schemas.microsoft.com/office/drawing/2014/main" val="1057846559"/>
                    </a:ext>
                  </a:extLst>
                </a:gridCol>
                <a:gridCol w="444947">
                  <a:extLst>
                    <a:ext uri="{9D8B030D-6E8A-4147-A177-3AD203B41FA5}">
                      <a16:colId xmlns:a16="http://schemas.microsoft.com/office/drawing/2014/main" val="3889546308"/>
                    </a:ext>
                  </a:extLst>
                </a:gridCol>
                <a:gridCol w="359381">
                  <a:extLst>
                    <a:ext uri="{9D8B030D-6E8A-4147-A177-3AD203B41FA5}">
                      <a16:colId xmlns:a16="http://schemas.microsoft.com/office/drawing/2014/main" val="688717600"/>
                    </a:ext>
                  </a:extLst>
                </a:gridCol>
                <a:gridCol w="319449">
                  <a:extLst>
                    <a:ext uri="{9D8B030D-6E8A-4147-A177-3AD203B41FA5}">
                      <a16:colId xmlns:a16="http://schemas.microsoft.com/office/drawing/2014/main" val="1178961092"/>
                    </a:ext>
                  </a:extLst>
                </a:gridCol>
                <a:gridCol w="359381">
                  <a:extLst>
                    <a:ext uri="{9D8B030D-6E8A-4147-A177-3AD203B41FA5}">
                      <a16:colId xmlns:a16="http://schemas.microsoft.com/office/drawing/2014/main" val="3436869533"/>
                    </a:ext>
                  </a:extLst>
                </a:gridCol>
                <a:gridCol w="486779">
                  <a:extLst>
                    <a:ext uri="{9D8B030D-6E8A-4147-A177-3AD203B41FA5}">
                      <a16:colId xmlns:a16="http://schemas.microsoft.com/office/drawing/2014/main" val="2563282046"/>
                    </a:ext>
                  </a:extLst>
                </a:gridCol>
                <a:gridCol w="365085">
                  <a:extLst>
                    <a:ext uri="{9D8B030D-6E8A-4147-A177-3AD203B41FA5}">
                      <a16:colId xmlns:a16="http://schemas.microsoft.com/office/drawing/2014/main" val="1170105767"/>
                    </a:ext>
                  </a:extLst>
                </a:gridCol>
                <a:gridCol w="382198">
                  <a:extLst>
                    <a:ext uri="{9D8B030D-6E8A-4147-A177-3AD203B41FA5}">
                      <a16:colId xmlns:a16="http://schemas.microsoft.com/office/drawing/2014/main" val="1941595968"/>
                    </a:ext>
                  </a:extLst>
                </a:gridCol>
              </a:tblGrid>
              <a:tr h="138148">
                <a:tc rowSpan="5" gridSpan="15">
                  <a:txBody>
                    <a:bodyPr/>
                    <a:lstStyle/>
                    <a:p>
                      <a:pPr algn="l" fontAlgn="b"/>
                      <a:r>
                        <a:rPr lang="en-US" sz="1200" b="1" i="0" u="none" strike="noStrike" dirty="0">
                          <a:solidFill>
                            <a:srgbClr val="000000"/>
                          </a:solidFill>
                          <a:effectLst/>
                          <a:latin typeface="Tahoma" panose="020B0604030504040204" pitchFamily="34" charset="0"/>
                        </a:rPr>
                        <a:t>                   SÜREÇ PERFORMANS İZLEME KARNESİ (SPİK)</a:t>
                      </a:r>
                      <a:endParaRPr lang="en-US" sz="6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Doküman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Mİ-SP-0001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029428099"/>
                  </a:ext>
                </a:extLst>
              </a:tr>
              <a:tr h="138148">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Yayın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03.05.2018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346379171"/>
                  </a:ext>
                </a:extLst>
              </a:tr>
              <a:tr h="138148">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942002953"/>
                  </a:ext>
                </a:extLst>
              </a:tr>
              <a:tr h="138148">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Değişiklik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19.01.2020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4236977925"/>
                  </a:ext>
                </a:extLst>
              </a:tr>
              <a:tr h="138148">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144818424"/>
                  </a:ext>
                </a:extLst>
              </a:tr>
              <a:tr h="121031">
                <a:tc rowSpan="2" gridSpan="3">
                  <a:txBody>
                    <a:bodyPr/>
                    <a:lstStyle/>
                    <a:p>
                      <a:pPr algn="l" fontAlgn="ctr"/>
                      <a:r>
                        <a:rPr lang="en-US" sz="500" b="1" i="0" u="none" strike="noStrike">
                          <a:solidFill>
                            <a:srgbClr val="FFFFFF"/>
                          </a:solidFill>
                          <a:effectLst/>
                          <a:latin typeface="Tahoma" panose="020B0604030504040204" pitchFamily="34" charset="0"/>
                        </a:rPr>
                        <a:t>SÜREÇ ADI: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rowSpan="2" hMerge="1">
                  <a:txBody>
                    <a:bodyPr/>
                    <a:lstStyle/>
                    <a:p>
                      <a:endParaRPr lang="en-US"/>
                    </a:p>
                  </a:txBody>
                  <a:tcPr/>
                </a:tc>
                <a:tc rowSpan="2" hMerge="1">
                  <a:txBody>
                    <a:bodyPr/>
                    <a:lstStyle/>
                    <a:p>
                      <a:endParaRPr lang="en-US"/>
                    </a:p>
                  </a:txBody>
                  <a:tcPr/>
                </a:tc>
                <a:tc gridSpan="2">
                  <a:txBody>
                    <a:bodyPr/>
                    <a:lstStyle/>
                    <a:p>
                      <a:pPr algn="ctr" fontAlgn="b"/>
                      <a:r>
                        <a:rPr lang="en-US" sz="500" b="1" i="0" u="none" strike="noStrike">
                          <a:solidFill>
                            <a:srgbClr val="FFFFFF"/>
                          </a:solidFill>
                          <a:effectLst/>
                          <a:latin typeface="Tahoma" panose="020B0604030504040204" pitchFamily="34" charset="0"/>
                        </a:rPr>
                        <a:t>Süreç 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rowSpan="2" gridSpan="12">
                  <a:txBody>
                    <a:bodyPr/>
                    <a:lstStyle/>
                    <a:p>
                      <a:pPr algn="ctr" fontAlgn="ctr"/>
                      <a:r>
                        <a:rPr lang="en-US" sz="600" b="1" i="0" u="none" strike="noStrike">
                          <a:solidFill>
                            <a:srgbClr val="000000"/>
                          </a:solidFill>
                          <a:effectLst/>
                          <a:latin typeface="Tahoma" panose="020B0604030504040204" pitchFamily="34" charset="0"/>
                        </a:rPr>
                        <a:t>2019 GERÇEKLEŞEN GÖSTERGELERİ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3">
                  <a:txBody>
                    <a:bodyPr/>
                    <a:lstStyle/>
                    <a:p>
                      <a:pPr algn="ctr" fontAlgn="ctr"/>
                      <a:r>
                        <a:rPr lang="en-US" sz="500" b="1" i="0" u="none" strike="noStrike" dirty="0" err="1">
                          <a:solidFill>
                            <a:srgbClr val="000000"/>
                          </a:solidFill>
                          <a:effectLst/>
                          <a:latin typeface="Tahoma" panose="020B0604030504040204" pitchFamily="34" charset="0"/>
                        </a:rPr>
                        <a:t>Toplam</a:t>
                      </a:r>
                      <a:r>
                        <a:rPr lang="en-US" sz="500" b="1" i="0" u="none" strike="noStrike" dirty="0">
                          <a:solidFill>
                            <a:srgbClr val="000000"/>
                          </a:solidFill>
                          <a:effectLst/>
                          <a:latin typeface="Tahoma" panose="020B0604030504040204" pitchFamily="34" charset="0"/>
                        </a:rPr>
                        <a:t>/           </a:t>
                      </a:r>
                      <a:r>
                        <a:rPr lang="en-US" sz="500" b="1" i="0" u="none" strike="noStrike" dirty="0" err="1">
                          <a:solidFill>
                            <a:srgbClr val="000000"/>
                          </a:solidFill>
                          <a:effectLst/>
                          <a:latin typeface="Tahoma" panose="020B0604030504040204" pitchFamily="34" charset="0"/>
                        </a:rPr>
                        <a:t>Ortalama</a:t>
                      </a:r>
                      <a:endParaRPr lang="en-US" sz="500" b="1"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500" b="1" i="0" u="none" strike="noStrike" dirty="0">
                          <a:solidFill>
                            <a:srgbClr val="000000"/>
                          </a:solidFill>
                          <a:effectLst/>
                          <a:latin typeface="Tahoma" panose="020B0604030504040204" pitchFamily="34" charset="0"/>
                        </a:rPr>
                        <a:t> </a:t>
                      </a:r>
                      <a:r>
                        <a:rPr lang="en-US" sz="500" b="1" i="0" u="none" strike="noStrike" dirty="0" err="1">
                          <a:solidFill>
                            <a:srgbClr val="000000"/>
                          </a:solidFill>
                          <a:effectLst/>
                          <a:latin typeface="Tahoma" panose="020B0604030504040204" pitchFamily="34" charset="0"/>
                        </a:rPr>
                        <a:t>Başarı</a:t>
                      </a:r>
                      <a:r>
                        <a:rPr lang="en-US" sz="5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500" b="1" i="0" u="none" strike="noStrike">
                          <a:solidFill>
                            <a:srgbClr val="000000"/>
                          </a:solidFill>
                          <a:effectLst/>
                          <a:latin typeface="Tahoma" panose="020B0604030504040204" pitchFamily="34" charset="0"/>
                        </a:rPr>
                        <a:t>DF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1358275010"/>
                  </a:ext>
                </a:extLst>
              </a:tr>
              <a:tr h="121031">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algn="ctr" fontAlgn="ctr"/>
                      <a:r>
                        <a:rPr lang="en-US" sz="500" b="1" i="0" u="none" strike="noStrike">
                          <a:solidFill>
                            <a:srgbClr val="FFFFFF"/>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gridSpan="12"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802687284"/>
                  </a:ext>
                </a:extLst>
              </a:tr>
              <a:tr h="331674">
                <a:tc>
                  <a:txBody>
                    <a:bodyPr/>
                    <a:lstStyle/>
                    <a:p>
                      <a:pPr algn="ctr" fontAlgn="ctr"/>
                      <a:r>
                        <a:rPr lang="en-US" sz="500" b="1" i="0" u="none" strike="noStrike">
                          <a:solidFill>
                            <a:srgbClr val="FFFFFF"/>
                          </a:solidFill>
                          <a:effectLst/>
                          <a:latin typeface="Tahoma" panose="020B0604030504040204" pitchFamily="34" charset="0"/>
                        </a:rPr>
                        <a:t>Sıra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Performans Kriteri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İlgili Olduğu Stratejik Faaliyet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2018 Gerçekleşen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2019 Hedef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600" b="0" i="0" u="none" strike="noStrike">
                          <a:solidFill>
                            <a:srgbClr val="000000"/>
                          </a:solidFill>
                          <a:effectLst/>
                          <a:latin typeface="Tahoma" panose="020B0604030504040204" pitchFamily="34" charset="0"/>
                        </a:rPr>
                        <a:t>Ocak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Şubat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Mart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Nisan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Mayıs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Haziran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Temmuz</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Ağustos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Eylül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Ekim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Kasım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dirty="0" err="1">
                          <a:solidFill>
                            <a:srgbClr val="000000"/>
                          </a:solidFill>
                          <a:effectLst/>
                          <a:latin typeface="Tahoma" panose="020B0604030504040204" pitchFamily="34" charset="0"/>
                        </a:rPr>
                        <a:t>Aralık</a:t>
                      </a:r>
                      <a:endParaRPr lang="en-US" sz="600" b="0"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136546619"/>
                  </a:ext>
                </a:extLst>
              </a:tr>
            </a:tbl>
          </a:graphicData>
        </a:graphic>
      </p:graphicFrame>
      <p:pic>
        <p:nvPicPr>
          <p:cNvPr id="29" name="Resim 28"/>
          <p:cNvPicPr/>
          <p:nvPr/>
        </p:nvPicPr>
        <p:blipFill>
          <a:blip r:embed="rId2"/>
          <a:stretch>
            <a:fillRect/>
          </a:stretch>
        </p:blipFill>
        <p:spPr>
          <a:xfrm>
            <a:off x="228782" y="958469"/>
            <a:ext cx="670810" cy="238283"/>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603177267"/>
              </p:ext>
            </p:extLst>
          </p:nvPr>
        </p:nvGraphicFramePr>
        <p:xfrm>
          <a:off x="131944" y="2132855"/>
          <a:ext cx="8328489" cy="4032448"/>
        </p:xfrm>
        <a:graphic>
          <a:graphicData uri="http://schemas.openxmlformats.org/drawingml/2006/table">
            <a:tbl>
              <a:tblPr/>
              <a:tblGrid>
                <a:gridCol w="361147">
                  <a:extLst>
                    <a:ext uri="{9D8B030D-6E8A-4147-A177-3AD203B41FA5}">
                      <a16:colId xmlns:a16="http://schemas.microsoft.com/office/drawing/2014/main" val="4030742104"/>
                    </a:ext>
                  </a:extLst>
                </a:gridCol>
                <a:gridCol w="1326662">
                  <a:extLst>
                    <a:ext uri="{9D8B030D-6E8A-4147-A177-3AD203B41FA5}">
                      <a16:colId xmlns:a16="http://schemas.microsoft.com/office/drawing/2014/main" val="2414658174"/>
                    </a:ext>
                  </a:extLst>
                </a:gridCol>
                <a:gridCol w="493813">
                  <a:extLst>
                    <a:ext uri="{9D8B030D-6E8A-4147-A177-3AD203B41FA5}">
                      <a16:colId xmlns:a16="http://schemas.microsoft.com/office/drawing/2014/main" val="4046565476"/>
                    </a:ext>
                  </a:extLst>
                </a:gridCol>
                <a:gridCol w="538036">
                  <a:extLst>
                    <a:ext uri="{9D8B030D-6E8A-4147-A177-3AD203B41FA5}">
                      <a16:colId xmlns:a16="http://schemas.microsoft.com/office/drawing/2014/main" val="797585984"/>
                    </a:ext>
                  </a:extLst>
                </a:gridCol>
                <a:gridCol w="442221">
                  <a:extLst>
                    <a:ext uri="{9D8B030D-6E8A-4147-A177-3AD203B41FA5}">
                      <a16:colId xmlns:a16="http://schemas.microsoft.com/office/drawing/2014/main" val="4273663401"/>
                    </a:ext>
                  </a:extLst>
                </a:gridCol>
                <a:gridCol w="361147">
                  <a:extLst>
                    <a:ext uri="{9D8B030D-6E8A-4147-A177-3AD203B41FA5}">
                      <a16:colId xmlns:a16="http://schemas.microsoft.com/office/drawing/2014/main" val="3766974416"/>
                    </a:ext>
                  </a:extLst>
                </a:gridCol>
                <a:gridCol w="316925">
                  <a:extLst>
                    <a:ext uri="{9D8B030D-6E8A-4147-A177-3AD203B41FA5}">
                      <a16:colId xmlns:a16="http://schemas.microsoft.com/office/drawing/2014/main" val="3914495403"/>
                    </a:ext>
                  </a:extLst>
                </a:gridCol>
                <a:gridCol w="302183">
                  <a:extLst>
                    <a:ext uri="{9D8B030D-6E8A-4147-A177-3AD203B41FA5}">
                      <a16:colId xmlns:a16="http://schemas.microsoft.com/office/drawing/2014/main" val="597167480"/>
                    </a:ext>
                  </a:extLst>
                </a:gridCol>
                <a:gridCol w="280073">
                  <a:extLst>
                    <a:ext uri="{9D8B030D-6E8A-4147-A177-3AD203B41FA5}">
                      <a16:colId xmlns:a16="http://schemas.microsoft.com/office/drawing/2014/main" val="2216478968"/>
                    </a:ext>
                  </a:extLst>
                </a:gridCol>
                <a:gridCol w="257961">
                  <a:extLst>
                    <a:ext uri="{9D8B030D-6E8A-4147-A177-3AD203B41FA5}">
                      <a16:colId xmlns:a16="http://schemas.microsoft.com/office/drawing/2014/main" val="3627995839"/>
                    </a:ext>
                  </a:extLst>
                </a:gridCol>
                <a:gridCol w="265332">
                  <a:extLst>
                    <a:ext uri="{9D8B030D-6E8A-4147-A177-3AD203B41FA5}">
                      <a16:colId xmlns:a16="http://schemas.microsoft.com/office/drawing/2014/main" val="2502224368"/>
                    </a:ext>
                  </a:extLst>
                </a:gridCol>
                <a:gridCol w="324295">
                  <a:extLst>
                    <a:ext uri="{9D8B030D-6E8A-4147-A177-3AD203B41FA5}">
                      <a16:colId xmlns:a16="http://schemas.microsoft.com/office/drawing/2014/main" val="4009466526"/>
                    </a:ext>
                  </a:extLst>
                </a:gridCol>
                <a:gridCol w="383258">
                  <a:extLst>
                    <a:ext uri="{9D8B030D-6E8A-4147-A177-3AD203B41FA5}">
                      <a16:colId xmlns:a16="http://schemas.microsoft.com/office/drawing/2014/main" val="2506865136"/>
                    </a:ext>
                  </a:extLst>
                </a:gridCol>
                <a:gridCol w="442221">
                  <a:extLst>
                    <a:ext uri="{9D8B030D-6E8A-4147-A177-3AD203B41FA5}">
                      <a16:colId xmlns:a16="http://schemas.microsoft.com/office/drawing/2014/main" val="2372779194"/>
                    </a:ext>
                  </a:extLst>
                </a:gridCol>
                <a:gridCol w="361147">
                  <a:extLst>
                    <a:ext uri="{9D8B030D-6E8A-4147-A177-3AD203B41FA5}">
                      <a16:colId xmlns:a16="http://schemas.microsoft.com/office/drawing/2014/main" val="351247988"/>
                    </a:ext>
                  </a:extLst>
                </a:gridCol>
                <a:gridCol w="316925">
                  <a:extLst>
                    <a:ext uri="{9D8B030D-6E8A-4147-A177-3AD203B41FA5}">
                      <a16:colId xmlns:a16="http://schemas.microsoft.com/office/drawing/2014/main" val="1935565988"/>
                    </a:ext>
                  </a:extLst>
                </a:gridCol>
                <a:gridCol w="324295">
                  <a:extLst>
                    <a:ext uri="{9D8B030D-6E8A-4147-A177-3AD203B41FA5}">
                      <a16:colId xmlns:a16="http://schemas.microsoft.com/office/drawing/2014/main" val="784645395"/>
                    </a:ext>
                  </a:extLst>
                </a:gridCol>
                <a:gridCol w="486443">
                  <a:extLst>
                    <a:ext uri="{9D8B030D-6E8A-4147-A177-3AD203B41FA5}">
                      <a16:colId xmlns:a16="http://schemas.microsoft.com/office/drawing/2014/main" val="823317827"/>
                    </a:ext>
                  </a:extLst>
                </a:gridCol>
                <a:gridCol w="361147">
                  <a:extLst>
                    <a:ext uri="{9D8B030D-6E8A-4147-A177-3AD203B41FA5}">
                      <a16:colId xmlns:a16="http://schemas.microsoft.com/office/drawing/2014/main" val="1763717895"/>
                    </a:ext>
                  </a:extLst>
                </a:gridCol>
                <a:gridCol w="383258">
                  <a:extLst>
                    <a:ext uri="{9D8B030D-6E8A-4147-A177-3AD203B41FA5}">
                      <a16:colId xmlns:a16="http://schemas.microsoft.com/office/drawing/2014/main" val="3792288642"/>
                    </a:ext>
                  </a:extLst>
                </a:gridCol>
              </a:tblGrid>
              <a:tr h="252028">
                <a:tc>
                  <a:txBody>
                    <a:bodyPr/>
                    <a:lstStyle/>
                    <a:p>
                      <a:pPr algn="ctr" fontAlgn="ctr"/>
                      <a:r>
                        <a:rPr lang="en-US" sz="600" b="0" i="0" u="none" strike="noStrike">
                          <a:solidFill>
                            <a:srgbClr val="000000"/>
                          </a:solidFill>
                          <a:effectLst/>
                          <a:latin typeface="Tahoma" panose="020B0604030504040204" pitchFamily="34"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Mezun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2.2.6.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61.82%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363209382"/>
                  </a:ext>
                </a:extLst>
              </a:tr>
              <a:tr h="252028">
                <a:tc>
                  <a:txBody>
                    <a:bodyPr/>
                    <a:lstStyle/>
                    <a:p>
                      <a:pPr algn="ctr" fontAlgn="ctr"/>
                      <a:r>
                        <a:rPr lang="en-US" sz="600" b="0" i="0" u="none" strike="noStrike">
                          <a:solidFill>
                            <a:srgbClr val="000000"/>
                          </a:solidFill>
                          <a:effectLst/>
                          <a:latin typeface="Tahoma" panose="020B0604030504040204" pitchFamily="34" charset="0"/>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İşveren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2.2.6.- 2.2.7.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5">
                  <a:txBody>
                    <a:bodyPr/>
                    <a:lstStyle/>
                    <a:p>
                      <a:pPr algn="ctr" fontAlgn="ctr"/>
                      <a:r>
                        <a:rPr lang="en-US" sz="700" b="0" i="0" u="none" strike="noStrike">
                          <a:effectLst/>
                          <a:latin typeface="Calibri" panose="020F0502020204030204" pitchFamily="34" charset="0"/>
                        </a:rPr>
                        <a:t>2021'DE DEĞERLENDİRİLECEKTİR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22397775"/>
                  </a:ext>
                </a:extLst>
              </a:tr>
              <a:tr h="252028">
                <a:tc>
                  <a:txBody>
                    <a:bodyPr/>
                    <a:lstStyle/>
                    <a:p>
                      <a:pPr algn="ctr" fontAlgn="ctr"/>
                      <a:r>
                        <a:rPr lang="en-US" sz="600" b="0" i="0" u="none" strike="noStrike">
                          <a:solidFill>
                            <a:srgbClr val="000000"/>
                          </a:solidFill>
                          <a:effectLst/>
                          <a:latin typeface="Tahoma" panose="020B0604030504040204" pitchFamily="34" charset="0"/>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err="1">
                          <a:effectLst/>
                          <a:latin typeface="Calibri" panose="020F0502020204030204" pitchFamily="34" charset="0"/>
                        </a:rPr>
                        <a:t>Ortak</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Yayın</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Sayısı</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Artış</a:t>
                      </a:r>
                      <a:r>
                        <a:rPr lang="en-US" sz="700" b="0" i="0" u="none" strike="noStrike" dirty="0">
                          <a:effectLst/>
                          <a:latin typeface="Calibri" panose="020F0502020204030204" pitchFamily="34" charset="0"/>
                        </a:rPr>
                        <a:t> </a:t>
                      </a:r>
                      <a:r>
                        <a:rPr lang="en-US" sz="700" b="0" i="0" u="none" strike="noStrike" dirty="0" err="1">
                          <a:effectLst/>
                          <a:latin typeface="Calibri" panose="020F0502020204030204" pitchFamily="34" charset="0"/>
                        </a:rPr>
                        <a:t>Oranı</a:t>
                      </a:r>
                      <a:endParaRPr lang="en-US" sz="7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2.4.3.- 2.4.4.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686338375"/>
                  </a:ext>
                </a:extLst>
              </a:tr>
              <a:tr h="252028">
                <a:tc>
                  <a:txBody>
                    <a:bodyPr/>
                    <a:lstStyle/>
                    <a:p>
                      <a:pPr algn="ctr" fontAlgn="ctr"/>
                      <a:r>
                        <a:rPr lang="en-US" sz="600" b="0" i="0" u="none" strike="noStrike">
                          <a:solidFill>
                            <a:srgbClr val="000000"/>
                          </a:solidFill>
                          <a:effectLst/>
                          <a:latin typeface="Tahoma" panose="020B0604030504040204" pitchFamily="34"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Üniversitelerle Yapılan Ortak Proje Sayısı Artış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2.4.4.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467459564"/>
                  </a:ext>
                </a:extLst>
              </a:tr>
              <a:tr h="252028">
                <a:tc>
                  <a:txBody>
                    <a:bodyPr/>
                    <a:lstStyle/>
                    <a:p>
                      <a:pPr algn="ctr" fontAlgn="ctr"/>
                      <a:r>
                        <a:rPr lang="en-US" sz="600" b="0" i="0" u="none" strike="noStrike">
                          <a:solidFill>
                            <a:srgbClr val="000000"/>
                          </a:solidFill>
                          <a:effectLst/>
                          <a:latin typeface="Tahoma" panose="020B0604030504040204" pitchFamily="34" charset="0"/>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Öğrencilerin Dahil Edildiği Projelerin Başarı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2.4.5.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588%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50723964"/>
                  </a:ext>
                </a:extLst>
              </a:tr>
              <a:tr h="252028">
                <a:tc>
                  <a:txBody>
                    <a:bodyPr/>
                    <a:lstStyle/>
                    <a:p>
                      <a:pPr algn="ctr" fontAlgn="ctr"/>
                      <a:r>
                        <a:rPr lang="en-US" sz="600" b="0" i="0" u="none" strike="noStrike">
                          <a:solidFill>
                            <a:srgbClr val="000000"/>
                          </a:solidFill>
                          <a:effectLst/>
                          <a:latin typeface="Tahoma" panose="020B060403050404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Öğrencilerin Dahil Edildiği Projelerden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2.4.5.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601053741"/>
                  </a:ext>
                </a:extLst>
              </a:tr>
              <a:tr h="252028">
                <a:tc>
                  <a:txBody>
                    <a:bodyPr/>
                    <a:lstStyle/>
                    <a:p>
                      <a:pPr algn="ctr" fontAlgn="ctr"/>
                      <a:r>
                        <a:rPr lang="en-US" sz="600" b="0" i="0" u="none" strike="noStrike">
                          <a:solidFill>
                            <a:srgbClr val="000000"/>
                          </a:solidFill>
                          <a:effectLst/>
                          <a:latin typeface="Tahoma" panose="020B0604030504040204" pitchFamily="34" charset="0"/>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Online Derslerin Başarı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2.6.1.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KD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81,92%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82.00%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611164784"/>
                  </a:ext>
                </a:extLst>
              </a:tr>
              <a:tr h="252028">
                <a:tc>
                  <a:txBody>
                    <a:bodyPr/>
                    <a:lstStyle/>
                    <a:p>
                      <a:pPr algn="ctr" fontAlgn="ctr"/>
                      <a:r>
                        <a:rPr lang="en-US" sz="600" b="0" i="0" u="none" strike="noStrike">
                          <a:solidFill>
                            <a:srgbClr val="000000"/>
                          </a:solidFill>
                          <a:effectLst/>
                          <a:latin typeface="Tahoma" panose="020B0604030504040204" pitchFamily="34"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Kullanıcı Memnuniyet Oranı (Gastronomi Eğitim Mutfağından)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KD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KD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5">
                  <a:txBody>
                    <a:bodyPr/>
                    <a:lstStyle/>
                    <a:p>
                      <a:pPr algn="ctr" fontAlgn="ctr"/>
                      <a:r>
                        <a:rPr lang="en-US" sz="700" b="0" i="0" u="none" strike="noStrike">
                          <a:effectLst/>
                          <a:latin typeface="Calibri" panose="020F0502020204030204" pitchFamily="34" charset="0"/>
                        </a:rPr>
                        <a:t>KAPSAM DIŞI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0852747"/>
                  </a:ext>
                </a:extLst>
              </a:tr>
              <a:tr h="252028">
                <a:tc>
                  <a:txBody>
                    <a:bodyPr/>
                    <a:lstStyle/>
                    <a:p>
                      <a:pPr algn="ctr" fontAlgn="ctr"/>
                      <a:r>
                        <a:rPr lang="en-US" sz="600" b="0" i="0" u="none" strike="noStrike">
                          <a:solidFill>
                            <a:srgbClr val="000000"/>
                          </a:solidFill>
                          <a:effectLst/>
                          <a:latin typeface="Tahoma" panose="020B0604030504040204" pitchFamily="34" charset="0"/>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Major Hata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1.3.1.-1.3.3.-1.3.5.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719335804"/>
                  </a:ext>
                </a:extLst>
              </a:tr>
              <a:tr h="252028">
                <a:tc>
                  <a:txBody>
                    <a:bodyPr/>
                    <a:lstStyle/>
                    <a:p>
                      <a:pPr algn="ctr" fontAlgn="ctr"/>
                      <a:r>
                        <a:rPr lang="en-US" sz="600" b="0" i="0" u="none" strike="noStrike">
                          <a:solidFill>
                            <a:srgbClr val="000000"/>
                          </a:solidFill>
                          <a:effectLst/>
                          <a:latin typeface="Tahoma" panose="020B060403050404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Düzeltici Faaliyet Kapanma Hızı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1.3.1.-1.3.3.-1.3.5.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85131003"/>
                  </a:ext>
                </a:extLst>
              </a:tr>
              <a:tr h="252028">
                <a:tc>
                  <a:txBody>
                    <a:bodyPr/>
                    <a:lstStyle/>
                    <a:p>
                      <a:pPr algn="ctr" fontAlgn="ctr"/>
                      <a:r>
                        <a:rPr lang="en-US" sz="600" b="0" i="0" u="none" strike="noStrike">
                          <a:solidFill>
                            <a:srgbClr val="000000"/>
                          </a:solidFill>
                          <a:effectLst/>
                          <a:latin typeface="Tahoma" panose="020B0604030504040204" pitchFamily="34" charset="0"/>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Risk Azaltma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272%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481288979"/>
                  </a:ext>
                </a:extLst>
              </a:tr>
              <a:tr h="252028">
                <a:tc>
                  <a:txBody>
                    <a:bodyPr/>
                    <a:lstStyle/>
                    <a:p>
                      <a:pPr algn="ctr" fontAlgn="ctr"/>
                      <a:r>
                        <a:rPr lang="en-US" sz="600" b="0" i="0" u="none" strike="noStrike">
                          <a:solidFill>
                            <a:srgbClr val="000000"/>
                          </a:solidFill>
                          <a:effectLst/>
                          <a:latin typeface="Tahoma" panose="020B0604030504040204" pitchFamily="34" charset="0"/>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Kalite Hedefleri Gerçekleşme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smtClean="0">
                          <a:solidFill>
                            <a:srgbClr val="000000"/>
                          </a:solidFill>
                          <a:effectLst/>
                          <a:latin typeface="Tahoma" panose="020B0604030504040204" pitchFamily="34" charset="0"/>
                        </a:rPr>
                        <a:t>84%</a:t>
                      </a:r>
                      <a:endParaRPr lang="en-US" sz="600" b="1"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Tahoma" panose="020B0604030504040204" pitchFamily="34" charset="0"/>
                        </a:rPr>
                        <a:t>84%</a:t>
                      </a:r>
                      <a:endParaRPr lang="en-US" sz="600" b="0" i="0" u="none" strike="noStrike" dirty="0">
                        <a:solidFill>
                          <a:srgbClr val="000000"/>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072266"/>
                  </a:ext>
                </a:extLst>
              </a:tr>
              <a:tr h="252028">
                <a:tc>
                  <a:txBody>
                    <a:bodyPr/>
                    <a:lstStyle/>
                    <a:p>
                      <a:pPr algn="ctr" fontAlgn="ctr"/>
                      <a:r>
                        <a:rPr lang="en-US" sz="600" b="0" i="0" u="none" strike="noStrike">
                          <a:solidFill>
                            <a:srgbClr val="000000"/>
                          </a:solidFill>
                          <a:effectLst/>
                          <a:latin typeface="Tahoma" panose="020B0604030504040204" pitchFamily="34" charset="0"/>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KYS İç Denetim Puanı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953442660"/>
                  </a:ext>
                </a:extLst>
              </a:tr>
              <a:tr h="252028">
                <a:tc>
                  <a:txBody>
                    <a:bodyPr/>
                    <a:lstStyle/>
                    <a:p>
                      <a:pPr algn="ctr" fontAlgn="ctr"/>
                      <a:r>
                        <a:rPr lang="en-US" sz="600" b="0" i="0" u="none" strike="noStrike">
                          <a:solidFill>
                            <a:srgbClr val="000000"/>
                          </a:solidFill>
                          <a:effectLst/>
                          <a:latin typeface="Tahoma" panose="020B0604030504040204" pitchFamily="34" charset="0"/>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87264128"/>
                  </a:ext>
                </a:extLst>
              </a:tr>
              <a:tr h="252028">
                <a:tc>
                  <a:txBody>
                    <a:bodyPr/>
                    <a:lstStyle/>
                    <a:p>
                      <a:pPr algn="ctr" fontAlgn="ctr"/>
                      <a:r>
                        <a:rPr lang="en-US" sz="600" b="0" i="0" u="none" strike="noStrike">
                          <a:solidFill>
                            <a:srgbClr val="000000"/>
                          </a:solidFill>
                          <a:effectLst/>
                          <a:latin typeface="Tahoma" panose="020B0604030504040204" pitchFamily="34" charset="0"/>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Şikayet Çözüm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8660362"/>
                  </a:ext>
                </a:extLst>
              </a:tr>
              <a:tr h="252028">
                <a:tc>
                  <a:txBody>
                    <a:bodyPr/>
                    <a:lstStyle/>
                    <a:p>
                      <a:pPr algn="ctr" fontAlgn="ctr"/>
                      <a:r>
                        <a:rPr lang="en-US" sz="600" b="0" i="0" u="none" strike="noStrike">
                          <a:solidFill>
                            <a:srgbClr val="000000"/>
                          </a:solidFill>
                          <a:effectLst/>
                          <a:latin typeface="Tahoma" panose="020B0604030504040204" pitchFamily="34" charset="0"/>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Tekrarlayan 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813773554"/>
                  </a:ext>
                </a:extLst>
              </a:tr>
            </a:tbl>
          </a:graphicData>
        </a:graphic>
      </p:graphicFrame>
    </p:spTree>
    <p:extLst>
      <p:ext uri="{BB962C8B-B14F-4D97-AF65-F5344CB8AC3E}">
        <p14:creationId xmlns:p14="http://schemas.microsoft.com/office/powerpoint/2010/main" val="2784703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95736" y="247650"/>
            <a:ext cx="7443252" cy="461665"/>
          </a:xfrm>
          <a:prstGeom prst="rect">
            <a:avLst/>
          </a:prstGeom>
          <a:noFill/>
        </p:spPr>
        <p:txBody>
          <a:bodyPr wrap="square" rtlCol="0">
            <a:spAutoFit/>
          </a:bodyPr>
          <a:lstStyle/>
          <a:p>
            <a:pPr algn="ctr"/>
            <a:r>
              <a:rPr lang="tr-TR" sz="2400" b="1" dirty="0" smtClean="0">
                <a:solidFill>
                  <a:srgbClr val="FF0000"/>
                </a:solidFill>
                <a:effectLst>
                  <a:outerShdw blurRad="38100" dist="38100" dir="2700000" algn="tl">
                    <a:srgbClr val="000000">
                      <a:alpha val="43137"/>
                    </a:srgbClr>
                  </a:outerShdw>
                </a:effectLst>
              </a:rPr>
              <a:t>SÜREÇ PERFORMANS GÖSTERGELERİ (SPİK )</a:t>
            </a:r>
            <a:endParaRPr lang="tr-TR" sz="24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14</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graphicFrame>
        <p:nvGraphicFramePr>
          <p:cNvPr id="13" name="Tablo 12"/>
          <p:cNvGraphicFramePr>
            <a:graphicFrameLocks noGrp="1"/>
          </p:cNvGraphicFramePr>
          <p:nvPr>
            <p:extLst>
              <p:ext uri="{D42A27DB-BD31-4B8C-83A1-F6EECF244321}">
                <p14:modId xmlns:p14="http://schemas.microsoft.com/office/powerpoint/2010/main" val="3340966651"/>
              </p:ext>
            </p:extLst>
          </p:nvPr>
        </p:nvGraphicFramePr>
        <p:xfrm>
          <a:off x="131943" y="764704"/>
          <a:ext cx="7968449" cy="1247096"/>
        </p:xfrm>
        <a:graphic>
          <a:graphicData uri="http://schemas.openxmlformats.org/drawingml/2006/table">
            <a:tbl>
              <a:tblPr/>
              <a:tblGrid>
                <a:gridCol w="349302">
                  <a:extLst>
                    <a:ext uri="{9D8B030D-6E8A-4147-A177-3AD203B41FA5}">
                      <a16:colId xmlns:a16="http://schemas.microsoft.com/office/drawing/2014/main" val="668563641"/>
                    </a:ext>
                  </a:extLst>
                </a:gridCol>
                <a:gridCol w="1273496">
                  <a:extLst>
                    <a:ext uri="{9D8B030D-6E8A-4147-A177-3AD203B41FA5}">
                      <a16:colId xmlns:a16="http://schemas.microsoft.com/office/drawing/2014/main" val="1690938804"/>
                    </a:ext>
                  </a:extLst>
                </a:gridCol>
                <a:gridCol w="474833">
                  <a:extLst>
                    <a:ext uri="{9D8B030D-6E8A-4147-A177-3AD203B41FA5}">
                      <a16:colId xmlns:a16="http://schemas.microsoft.com/office/drawing/2014/main" val="3337191849"/>
                    </a:ext>
                  </a:extLst>
                </a:gridCol>
                <a:gridCol w="516676">
                  <a:extLst>
                    <a:ext uri="{9D8B030D-6E8A-4147-A177-3AD203B41FA5}">
                      <a16:colId xmlns:a16="http://schemas.microsoft.com/office/drawing/2014/main" val="3018047100"/>
                    </a:ext>
                  </a:extLst>
                </a:gridCol>
                <a:gridCol w="429349">
                  <a:extLst>
                    <a:ext uri="{9D8B030D-6E8A-4147-A177-3AD203B41FA5}">
                      <a16:colId xmlns:a16="http://schemas.microsoft.com/office/drawing/2014/main" val="1711979594"/>
                    </a:ext>
                  </a:extLst>
                </a:gridCol>
                <a:gridCol w="278349">
                  <a:extLst>
                    <a:ext uri="{9D8B030D-6E8A-4147-A177-3AD203B41FA5}">
                      <a16:colId xmlns:a16="http://schemas.microsoft.com/office/drawing/2014/main" val="2348951716"/>
                    </a:ext>
                  </a:extLst>
                </a:gridCol>
                <a:gridCol w="300180">
                  <a:extLst>
                    <a:ext uri="{9D8B030D-6E8A-4147-A177-3AD203B41FA5}">
                      <a16:colId xmlns:a16="http://schemas.microsoft.com/office/drawing/2014/main" val="831965123"/>
                    </a:ext>
                  </a:extLst>
                </a:gridCol>
                <a:gridCol w="289266">
                  <a:extLst>
                    <a:ext uri="{9D8B030D-6E8A-4147-A177-3AD203B41FA5}">
                      <a16:colId xmlns:a16="http://schemas.microsoft.com/office/drawing/2014/main" val="100614600"/>
                    </a:ext>
                  </a:extLst>
                </a:gridCol>
                <a:gridCol w="272892">
                  <a:extLst>
                    <a:ext uri="{9D8B030D-6E8A-4147-A177-3AD203B41FA5}">
                      <a16:colId xmlns:a16="http://schemas.microsoft.com/office/drawing/2014/main" val="1021994814"/>
                    </a:ext>
                  </a:extLst>
                </a:gridCol>
                <a:gridCol w="251060">
                  <a:extLst>
                    <a:ext uri="{9D8B030D-6E8A-4147-A177-3AD203B41FA5}">
                      <a16:colId xmlns:a16="http://schemas.microsoft.com/office/drawing/2014/main" val="990457560"/>
                    </a:ext>
                  </a:extLst>
                </a:gridCol>
                <a:gridCol w="256519">
                  <a:extLst>
                    <a:ext uri="{9D8B030D-6E8A-4147-A177-3AD203B41FA5}">
                      <a16:colId xmlns:a16="http://schemas.microsoft.com/office/drawing/2014/main" val="421865356"/>
                    </a:ext>
                  </a:extLst>
                </a:gridCol>
                <a:gridCol w="311098">
                  <a:extLst>
                    <a:ext uri="{9D8B030D-6E8A-4147-A177-3AD203B41FA5}">
                      <a16:colId xmlns:a16="http://schemas.microsoft.com/office/drawing/2014/main" val="4211502164"/>
                    </a:ext>
                  </a:extLst>
                </a:gridCol>
                <a:gridCol w="365676">
                  <a:extLst>
                    <a:ext uri="{9D8B030D-6E8A-4147-A177-3AD203B41FA5}">
                      <a16:colId xmlns:a16="http://schemas.microsoft.com/office/drawing/2014/main" val="1057846559"/>
                    </a:ext>
                  </a:extLst>
                </a:gridCol>
                <a:gridCol w="425713">
                  <a:extLst>
                    <a:ext uri="{9D8B030D-6E8A-4147-A177-3AD203B41FA5}">
                      <a16:colId xmlns:a16="http://schemas.microsoft.com/office/drawing/2014/main" val="3889546308"/>
                    </a:ext>
                  </a:extLst>
                </a:gridCol>
                <a:gridCol w="343844">
                  <a:extLst>
                    <a:ext uri="{9D8B030D-6E8A-4147-A177-3AD203B41FA5}">
                      <a16:colId xmlns:a16="http://schemas.microsoft.com/office/drawing/2014/main" val="688717600"/>
                    </a:ext>
                  </a:extLst>
                </a:gridCol>
                <a:gridCol w="305639">
                  <a:extLst>
                    <a:ext uri="{9D8B030D-6E8A-4147-A177-3AD203B41FA5}">
                      <a16:colId xmlns:a16="http://schemas.microsoft.com/office/drawing/2014/main" val="1178961092"/>
                    </a:ext>
                  </a:extLst>
                </a:gridCol>
                <a:gridCol w="343844">
                  <a:extLst>
                    <a:ext uri="{9D8B030D-6E8A-4147-A177-3AD203B41FA5}">
                      <a16:colId xmlns:a16="http://schemas.microsoft.com/office/drawing/2014/main" val="3436869533"/>
                    </a:ext>
                  </a:extLst>
                </a:gridCol>
                <a:gridCol w="465735">
                  <a:extLst>
                    <a:ext uri="{9D8B030D-6E8A-4147-A177-3AD203B41FA5}">
                      <a16:colId xmlns:a16="http://schemas.microsoft.com/office/drawing/2014/main" val="2563282046"/>
                    </a:ext>
                  </a:extLst>
                </a:gridCol>
                <a:gridCol w="349302">
                  <a:extLst>
                    <a:ext uri="{9D8B030D-6E8A-4147-A177-3AD203B41FA5}">
                      <a16:colId xmlns:a16="http://schemas.microsoft.com/office/drawing/2014/main" val="1170105767"/>
                    </a:ext>
                  </a:extLst>
                </a:gridCol>
                <a:gridCol w="365676">
                  <a:extLst>
                    <a:ext uri="{9D8B030D-6E8A-4147-A177-3AD203B41FA5}">
                      <a16:colId xmlns:a16="http://schemas.microsoft.com/office/drawing/2014/main" val="1941595968"/>
                    </a:ext>
                  </a:extLst>
                </a:gridCol>
              </a:tblGrid>
              <a:tr h="136622">
                <a:tc rowSpan="5" gridSpan="15">
                  <a:txBody>
                    <a:bodyPr/>
                    <a:lstStyle/>
                    <a:p>
                      <a:pPr algn="l" fontAlgn="b"/>
                      <a:r>
                        <a:rPr lang="en-US" sz="1200" b="1" i="0" u="none" strike="noStrike" dirty="0">
                          <a:solidFill>
                            <a:srgbClr val="000000"/>
                          </a:solidFill>
                          <a:effectLst/>
                          <a:latin typeface="Tahoma" panose="020B0604030504040204" pitchFamily="34" charset="0"/>
                        </a:rPr>
                        <a:t>                   SÜREÇ PERFORMANS İZLEME KARNESİ (SPİK)</a:t>
                      </a:r>
                      <a:endParaRPr lang="en-US" sz="6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Doküman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Mİ-SP-0001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029428099"/>
                  </a:ext>
                </a:extLst>
              </a:tr>
              <a:tr h="136622">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Yayın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03.05.2018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346379171"/>
                  </a:ext>
                </a:extLst>
              </a:tr>
              <a:tr h="136622">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942002953"/>
                  </a:ext>
                </a:extLst>
              </a:tr>
              <a:tr h="136622">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Değişiklik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19.01.2020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4236977925"/>
                  </a:ext>
                </a:extLst>
              </a:tr>
              <a:tr h="136622">
                <a:tc gridSpan="1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l" fontAlgn="ctr"/>
                      <a:r>
                        <a:rPr lang="en-US" sz="700" b="1" i="0" u="none" strike="noStrike">
                          <a:effectLst/>
                          <a:latin typeface="Calibri" panose="020F0502020204030204" pitchFamily="34" charset="0"/>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l" fontAlgn="ctr"/>
                      <a:r>
                        <a:rPr lang="en-US" sz="700" b="0" i="0" u="none" strike="noStrike">
                          <a:effectLst/>
                          <a:latin typeface="Verdan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144818424"/>
                  </a:ext>
                </a:extLst>
              </a:tr>
              <a:tr h="118975">
                <a:tc rowSpan="2" gridSpan="3">
                  <a:txBody>
                    <a:bodyPr/>
                    <a:lstStyle/>
                    <a:p>
                      <a:pPr algn="l" fontAlgn="ctr"/>
                      <a:r>
                        <a:rPr lang="en-US" sz="500" b="1" i="0" u="none" strike="noStrike">
                          <a:solidFill>
                            <a:srgbClr val="FFFFFF"/>
                          </a:solidFill>
                          <a:effectLst/>
                          <a:latin typeface="Tahoma" panose="020B0604030504040204" pitchFamily="34" charset="0"/>
                        </a:rPr>
                        <a:t>SÜREÇ ADI: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rowSpan="2" hMerge="1">
                  <a:txBody>
                    <a:bodyPr/>
                    <a:lstStyle/>
                    <a:p>
                      <a:endParaRPr lang="en-US"/>
                    </a:p>
                  </a:txBody>
                  <a:tcPr/>
                </a:tc>
                <a:tc rowSpan="2" hMerge="1">
                  <a:txBody>
                    <a:bodyPr/>
                    <a:lstStyle/>
                    <a:p>
                      <a:endParaRPr lang="en-US"/>
                    </a:p>
                  </a:txBody>
                  <a:tcPr/>
                </a:tc>
                <a:tc gridSpan="2">
                  <a:txBody>
                    <a:bodyPr/>
                    <a:lstStyle/>
                    <a:p>
                      <a:pPr algn="ctr" fontAlgn="b"/>
                      <a:r>
                        <a:rPr lang="en-US" sz="500" b="1" i="0" u="none" strike="noStrike">
                          <a:solidFill>
                            <a:srgbClr val="FFFFFF"/>
                          </a:solidFill>
                          <a:effectLst/>
                          <a:latin typeface="Tahoma" panose="020B0604030504040204" pitchFamily="34" charset="0"/>
                        </a:rPr>
                        <a:t>Süreç 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rowSpan="2" gridSpan="12">
                  <a:txBody>
                    <a:bodyPr/>
                    <a:lstStyle/>
                    <a:p>
                      <a:pPr algn="ctr" fontAlgn="ctr"/>
                      <a:r>
                        <a:rPr lang="en-US" sz="600" b="1" i="0" u="none" strike="noStrike">
                          <a:solidFill>
                            <a:srgbClr val="000000"/>
                          </a:solidFill>
                          <a:effectLst/>
                          <a:latin typeface="Tahoma" panose="020B0604030504040204" pitchFamily="34" charset="0"/>
                        </a:rPr>
                        <a:t>2019 GERÇEKLEŞEN GÖSTERGELERİ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3">
                  <a:txBody>
                    <a:bodyPr/>
                    <a:lstStyle/>
                    <a:p>
                      <a:pPr algn="ctr" fontAlgn="ctr"/>
                      <a:r>
                        <a:rPr lang="en-US" sz="500" b="1" i="0" u="none" strike="noStrike">
                          <a:solidFill>
                            <a:srgbClr val="000000"/>
                          </a:solidFill>
                          <a:effectLst/>
                          <a:latin typeface="Tahoma" panose="020B0604030504040204" pitchFamily="34" charset="0"/>
                        </a:rPr>
                        <a:t>Toplam/           Ortalama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500" b="1" i="0" u="none" strike="noStrike" dirty="0">
                          <a:solidFill>
                            <a:srgbClr val="000000"/>
                          </a:solidFill>
                          <a:effectLst/>
                          <a:latin typeface="Tahoma" panose="020B0604030504040204" pitchFamily="34" charset="0"/>
                        </a:rPr>
                        <a:t> </a:t>
                      </a:r>
                      <a:r>
                        <a:rPr lang="en-US" sz="500" b="1" i="0" u="none" strike="noStrike" dirty="0" err="1">
                          <a:solidFill>
                            <a:srgbClr val="000000"/>
                          </a:solidFill>
                          <a:effectLst/>
                          <a:latin typeface="Tahoma" panose="020B0604030504040204" pitchFamily="34" charset="0"/>
                        </a:rPr>
                        <a:t>Başarı</a:t>
                      </a:r>
                      <a:r>
                        <a:rPr lang="en-US" sz="500" b="1"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rowSpan="3">
                  <a:txBody>
                    <a:bodyPr/>
                    <a:lstStyle/>
                    <a:p>
                      <a:pPr algn="ctr" fontAlgn="ctr"/>
                      <a:r>
                        <a:rPr lang="en-US" sz="500" b="1" i="0" u="none" strike="noStrike" dirty="0">
                          <a:solidFill>
                            <a:srgbClr val="000000"/>
                          </a:solidFill>
                          <a:effectLst/>
                          <a:latin typeface="Tahoma" panose="020B0604030504040204" pitchFamily="34" charset="0"/>
                        </a:rPr>
                        <a:t>DF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1358275010"/>
                  </a:ext>
                </a:extLst>
              </a:tr>
              <a:tr h="118975">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algn="ctr" fontAlgn="ctr"/>
                      <a:r>
                        <a:rPr lang="en-US" sz="500" b="1" i="0" u="none" strike="noStrike">
                          <a:solidFill>
                            <a:srgbClr val="FFFFFF"/>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gridSpan="12"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802687284"/>
                  </a:ext>
                </a:extLst>
              </a:tr>
              <a:tr h="326036">
                <a:tc>
                  <a:txBody>
                    <a:bodyPr/>
                    <a:lstStyle/>
                    <a:p>
                      <a:pPr algn="ctr" fontAlgn="ctr"/>
                      <a:r>
                        <a:rPr lang="en-US" sz="500" b="1" i="0" u="none" strike="noStrike">
                          <a:solidFill>
                            <a:srgbClr val="FFFFFF"/>
                          </a:solidFill>
                          <a:effectLst/>
                          <a:latin typeface="Tahoma" panose="020B0604030504040204" pitchFamily="34" charset="0"/>
                        </a:rPr>
                        <a:t>Sıra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Performans Kriteri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İlgili Olduğu Stratejik Faaliyet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2018 Gerçekleşen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500" b="1" i="0" u="none" strike="noStrike">
                          <a:solidFill>
                            <a:srgbClr val="FFFFFF"/>
                          </a:solidFill>
                          <a:effectLst/>
                          <a:latin typeface="Tahoma" panose="020B0604030504040204" pitchFamily="34" charset="0"/>
                        </a:rPr>
                        <a:t>2019 Hedef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US" sz="600" b="0" i="0" u="none" strike="noStrike">
                          <a:solidFill>
                            <a:srgbClr val="000000"/>
                          </a:solidFill>
                          <a:effectLst/>
                          <a:latin typeface="Tahoma" panose="020B0604030504040204" pitchFamily="34" charset="0"/>
                        </a:rPr>
                        <a:t>Ocak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Şubat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Mart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Nisan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Mayıs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Haziran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Temmuz</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Ağustos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Eylül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Ekim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a:solidFill>
                            <a:srgbClr val="000000"/>
                          </a:solidFill>
                          <a:effectLst/>
                          <a:latin typeface="Tahoma" panose="020B0604030504040204" pitchFamily="34" charset="0"/>
                        </a:rPr>
                        <a:t>Kasım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en-US" sz="600" b="0" i="0" u="none" strike="noStrike" dirty="0" err="1">
                          <a:solidFill>
                            <a:srgbClr val="000000"/>
                          </a:solidFill>
                          <a:effectLst/>
                          <a:latin typeface="Tahoma" panose="020B0604030504040204" pitchFamily="34" charset="0"/>
                        </a:rPr>
                        <a:t>Aralık</a:t>
                      </a:r>
                      <a:endParaRPr lang="en-US" sz="600" b="0" i="0" u="none" strike="noStrike" dirty="0">
                        <a:solidFill>
                          <a:srgbClr val="000000"/>
                        </a:solidFill>
                        <a:effectLst/>
                        <a:latin typeface="Tahoma" panose="020B060403050404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136546619"/>
                  </a:ext>
                </a:extLst>
              </a:tr>
            </a:tbl>
          </a:graphicData>
        </a:graphic>
      </p:graphicFrame>
      <p:pic>
        <p:nvPicPr>
          <p:cNvPr id="29" name="Resim 28"/>
          <p:cNvPicPr/>
          <p:nvPr/>
        </p:nvPicPr>
        <p:blipFill>
          <a:blip r:embed="rId2"/>
          <a:stretch>
            <a:fillRect/>
          </a:stretch>
        </p:blipFill>
        <p:spPr>
          <a:xfrm>
            <a:off x="228782" y="958469"/>
            <a:ext cx="670810" cy="238283"/>
          </a:xfrm>
          <a:prstGeom prst="rect">
            <a:avLst/>
          </a:prstGeom>
        </p:spPr>
      </p:pic>
      <p:pic>
        <p:nvPicPr>
          <p:cNvPr id="14" name="Resim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2338" y="23652163"/>
            <a:ext cx="400050" cy="438150"/>
          </a:xfrm>
          <a:prstGeom prst="rect">
            <a:avLst/>
          </a:prstGeom>
          <a:noFill/>
          <a:extLst>
            <a:ext uri="{909E8E84-426E-40DD-AFC4-6F175D3DCCD1}">
              <a14:hiddenFill xmlns:a14="http://schemas.microsoft.com/office/drawing/2010/main">
                <a:solidFill>
                  <a:srgbClr val="FFFFFF"/>
                </a:solidFill>
              </a14:hiddenFill>
            </a:ext>
          </a:extLst>
        </p:spPr>
      </p:pic>
      <p:pic>
        <p:nvPicPr>
          <p:cNvPr id="15" name="Resim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99475" y="24149050"/>
            <a:ext cx="5429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16" name="Resim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680825" y="24144288"/>
            <a:ext cx="528638" cy="495300"/>
          </a:xfrm>
          <a:prstGeom prst="rect">
            <a:avLst/>
          </a:prstGeom>
          <a:noFill/>
          <a:extLst>
            <a:ext uri="{909E8E84-426E-40DD-AFC4-6F175D3DCCD1}">
              <a14:hiddenFill xmlns:a14="http://schemas.microsoft.com/office/drawing/2010/main">
                <a:solidFill>
                  <a:srgbClr val="FFFFFF"/>
                </a:solidFill>
              </a14:hiddenFill>
            </a:ext>
          </a:extLst>
        </p:spPr>
      </p:pic>
      <p:pic>
        <p:nvPicPr>
          <p:cNvPr id="17" name="Resim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547475" y="23568025"/>
            <a:ext cx="619125" cy="541338"/>
          </a:xfrm>
          <a:prstGeom prst="rect">
            <a:avLst/>
          </a:prstGeom>
          <a:noFill/>
          <a:extLst>
            <a:ext uri="{909E8E84-426E-40DD-AFC4-6F175D3DCCD1}">
              <a14:hiddenFill xmlns:a14="http://schemas.microsoft.com/office/drawing/2010/main">
                <a:solidFill>
                  <a:srgbClr val="FFFFFF"/>
                </a:solidFill>
              </a14:hiddenFill>
            </a:ext>
          </a:extLst>
        </p:spPr>
      </p:pic>
      <p:pic>
        <p:nvPicPr>
          <p:cNvPr id="18" name="Resim 1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87750" y="24507825"/>
            <a:ext cx="393700" cy="3397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1612818161"/>
              </p:ext>
            </p:extLst>
          </p:nvPr>
        </p:nvGraphicFramePr>
        <p:xfrm>
          <a:off x="131149" y="2011800"/>
          <a:ext cx="7965824" cy="4585548"/>
        </p:xfrm>
        <a:graphic>
          <a:graphicData uri="http://schemas.openxmlformats.org/drawingml/2006/table">
            <a:tbl>
              <a:tblPr/>
              <a:tblGrid>
                <a:gridCol w="345420">
                  <a:extLst>
                    <a:ext uri="{9D8B030D-6E8A-4147-A177-3AD203B41FA5}">
                      <a16:colId xmlns:a16="http://schemas.microsoft.com/office/drawing/2014/main" val="149361689"/>
                    </a:ext>
                  </a:extLst>
                </a:gridCol>
                <a:gridCol w="1268894">
                  <a:extLst>
                    <a:ext uri="{9D8B030D-6E8A-4147-A177-3AD203B41FA5}">
                      <a16:colId xmlns:a16="http://schemas.microsoft.com/office/drawing/2014/main" val="100519007"/>
                    </a:ext>
                  </a:extLst>
                </a:gridCol>
                <a:gridCol w="472310">
                  <a:extLst>
                    <a:ext uri="{9D8B030D-6E8A-4147-A177-3AD203B41FA5}">
                      <a16:colId xmlns:a16="http://schemas.microsoft.com/office/drawing/2014/main" val="2393261294"/>
                    </a:ext>
                  </a:extLst>
                </a:gridCol>
                <a:gridCol w="514606">
                  <a:extLst>
                    <a:ext uri="{9D8B030D-6E8A-4147-A177-3AD203B41FA5}">
                      <a16:colId xmlns:a16="http://schemas.microsoft.com/office/drawing/2014/main" val="569495300"/>
                    </a:ext>
                  </a:extLst>
                </a:gridCol>
                <a:gridCol w="422964">
                  <a:extLst>
                    <a:ext uri="{9D8B030D-6E8A-4147-A177-3AD203B41FA5}">
                      <a16:colId xmlns:a16="http://schemas.microsoft.com/office/drawing/2014/main" val="1355006749"/>
                    </a:ext>
                  </a:extLst>
                </a:gridCol>
                <a:gridCol w="345420">
                  <a:extLst>
                    <a:ext uri="{9D8B030D-6E8A-4147-A177-3AD203B41FA5}">
                      <a16:colId xmlns:a16="http://schemas.microsoft.com/office/drawing/2014/main" val="1785121192"/>
                    </a:ext>
                  </a:extLst>
                </a:gridCol>
                <a:gridCol w="303125">
                  <a:extLst>
                    <a:ext uri="{9D8B030D-6E8A-4147-A177-3AD203B41FA5}">
                      <a16:colId xmlns:a16="http://schemas.microsoft.com/office/drawing/2014/main" val="1018537559"/>
                    </a:ext>
                  </a:extLst>
                </a:gridCol>
                <a:gridCol w="289025">
                  <a:extLst>
                    <a:ext uri="{9D8B030D-6E8A-4147-A177-3AD203B41FA5}">
                      <a16:colId xmlns:a16="http://schemas.microsoft.com/office/drawing/2014/main" val="254390759"/>
                    </a:ext>
                  </a:extLst>
                </a:gridCol>
                <a:gridCol w="267878">
                  <a:extLst>
                    <a:ext uri="{9D8B030D-6E8A-4147-A177-3AD203B41FA5}">
                      <a16:colId xmlns:a16="http://schemas.microsoft.com/office/drawing/2014/main" val="3077543184"/>
                    </a:ext>
                  </a:extLst>
                </a:gridCol>
                <a:gridCol w="246729">
                  <a:extLst>
                    <a:ext uri="{9D8B030D-6E8A-4147-A177-3AD203B41FA5}">
                      <a16:colId xmlns:a16="http://schemas.microsoft.com/office/drawing/2014/main" val="2585447422"/>
                    </a:ext>
                  </a:extLst>
                </a:gridCol>
                <a:gridCol w="253779">
                  <a:extLst>
                    <a:ext uri="{9D8B030D-6E8A-4147-A177-3AD203B41FA5}">
                      <a16:colId xmlns:a16="http://schemas.microsoft.com/office/drawing/2014/main" val="1508959473"/>
                    </a:ext>
                  </a:extLst>
                </a:gridCol>
                <a:gridCol w="310173">
                  <a:extLst>
                    <a:ext uri="{9D8B030D-6E8A-4147-A177-3AD203B41FA5}">
                      <a16:colId xmlns:a16="http://schemas.microsoft.com/office/drawing/2014/main" val="1344641153"/>
                    </a:ext>
                  </a:extLst>
                </a:gridCol>
                <a:gridCol w="366569">
                  <a:extLst>
                    <a:ext uri="{9D8B030D-6E8A-4147-A177-3AD203B41FA5}">
                      <a16:colId xmlns:a16="http://schemas.microsoft.com/office/drawing/2014/main" val="4189203080"/>
                    </a:ext>
                  </a:extLst>
                </a:gridCol>
                <a:gridCol w="422964">
                  <a:extLst>
                    <a:ext uri="{9D8B030D-6E8A-4147-A177-3AD203B41FA5}">
                      <a16:colId xmlns:a16="http://schemas.microsoft.com/office/drawing/2014/main" val="3098157410"/>
                    </a:ext>
                  </a:extLst>
                </a:gridCol>
                <a:gridCol w="345420">
                  <a:extLst>
                    <a:ext uri="{9D8B030D-6E8A-4147-A177-3AD203B41FA5}">
                      <a16:colId xmlns:a16="http://schemas.microsoft.com/office/drawing/2014/main" val="1667936508"/>
                    </a:ext>
                  </a:extLst>
                </a:gridCol>
                <a:gridCol w="303125">
                  <a:extLst>
                    <a:ext uri="{9D8B030D-6E8A-4147-A177-3AD203B41FA5}">
                      <a16:colId xmlns:a16="http://schemas.microsoft.com/office/drawing/2014/main" val="97928834"/>
                    </a:ext>
                  </a:extLst>
                </a:gridCol>
                <a:gridCol w="310173">
                  <a:extLst>
                    <a:ext uri="{9D8B030D-6E8A-4147-A177-3AD203B41FA5}">
                      <a16:colId xmlns:a16="http://schemas.microsoft.com/office/drawing/2014/main" val="3251499403"/>
                    </a:ext>
                  </a:extLst>
                </a:gridCol>
                <a:gridCol w="465261">
                  <a:extLst>
                    <a:ext uri="{9D8B030D-6E8A-4147-A177-3AD203B41FA5}">
                      <a16:colId xmlns:a16="http://schemas.microsoft.com/office/drawing/2014/main" val="185587649"/>
                    </a:ext>
                  </a:extLst>
                </a:gridCol>
                <a:gridCol w="345420">
                  <a:extLst>
                    <a:ext uri="{9D8B030D-6E8A-4147-A177-3AD203B41FA5}">
                      <a16:colId xmlns:a16="http://schemas.microsoft.com/office/drawing/2014/main" val="1138016929"/>
                    </a:ext>
                  </a:extLst>
                </a:gridCol>
                <a:gridCol w="366569">
                  <a:extLst>
                    <a:ext uri="{9D8B030D-6E8A-4147-A177-3AD203B41FA5}">
                      <a16:colId xmlns:a16="http://schemas.microsoft.com/office/drawing/2014/main" val="2569667153"/>
                    </a:ext>
                  </a:extLst>
                </a:gridCol>
              </a:tblGrid>
              <a:tr h="245810">
                <a:tc>
                  <a:txBody>
                    <a:bodyPr/>
                    <a:lstStyle/>
                    <a:p>
                      <a:pPr algn="ctr" fontAlgn="ctr"/>
                      <a:r>
                        <a:rPr lang="en-US" sz="600" b="0" i="0" u="none" strike="noStrike">
                          <a:solidFill>
                            <a:srgbClr val="000000"/>
                          </a:solidFill>
                          <a:effectLst/>
                          <a:latin typeface="Tahoma" panose="020B0604030504040204" pitchFamily="34" charset="0"/>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Çevre Kazası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23743530"/>
                  </a:ext>
                </a:extLst>
              </a:tr>
              <a:tr h="245810">
                <a:tc>
                  <a:txBody>
                    <a:bodyPr/>
                    <a:lstStyle/>
                    <a:p>
                      <a:pPr algn="ctr" fontAlgn="ctr"/>
                      <a:r>
                        <a:rPr lang="en-US" sz="600" b="0" i="0" u="none" strike="noStrike">
                          <a:solidFill>
                            <a:srgbClr val="000000"/>
                          </a:solidFill>
                          <a:effectLst/>
                          <a:latin typeface="Tahoma" panose="020B0604030504040204" pitchFamily="34" charset="0"/>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İş Kazası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solidFill>
                            <a:srgbClr val="000000"/>
                          </a:solidFill>
                          <a:effectLst/>
                          <a:latin typeface="Tahoma" panose="020B0604030504040204" pitchFamily="34" charset="0"/>
                        </a:rPr>
                        <a:t>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868028231"/>
                  </a:ext>
                </a:extLst>
              </a:tr>
              <a:tr h="245810">
                <a:tc>
                  <a:txBody>
                    <a:bodyPr/>
                    <a:lstStyle/>
                    <a:p>
                      <a:pPr algn="ctr" fontAlgn="ctr"/>
                      <a:r>
                        <a:rPr lang="en-US" sz="600" b="0" i="0" u="none" strike="noStrike">
                          <a:solidFill>
                            <a:srgbClr val="000000"/>
                          </a:solidFill>
                          <a:effectLst/>
                          <a:latin typeface="Tahoma" panose="020B0604030504040204" pitchFamily="34" charset="0"/>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İş Kazası Ağırlık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0,185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0,519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0,741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0.397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50520963"/>
                  </a:ext>
                </a:extLst>
              </a:tr>
              <a:tr h="298111">
                <a:tc>
                  <a:txBody>
                    <a:bodyPr/>
                    <a:lstStyle/>
                    <a:p>
                      <a:pPr algn="ctr" fontAlgn="ctr"/>
                      <a:r>
                        <a:rPr lang="en-US" sz="600" b="0" i="0" u="none" strike="noStrike">
                          <a:solidFill>
                            <a:srgbClr val="000000"/>
                          </a:solidFill>
                          <a:effectLst/>
                          <a:latin typeface="Tahoma" panose="020B0604030504040204" pitchFamily="34" charset="0"/>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Öneri Sayısı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4990723"/>
                  </a:ext>
                </a:extLst>
              </a:tr>
              <a:tr h="245810">
                <a:tc>
                  <a:txBody>
                    <a:bodyPr/>
                    <a:lstStyle/>
                    <a:p>
                      <a:pPr algn="ctr" fontAlgn="ctr"/>
                      <a:r>
                        <a:rPr lang="en-US" sz="600" b="0" i="0" u="none" strike="noStrike">
                          <a:solidFill>
                            <a:srgbClr val="000000"/>
                          </a:solidFill>
                          <a:effectLst/>
                          <a:latin typeface="Tahoma" panose="020B0604030504040204" pitchFamily="34" charset="0"/>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Önerilerin Hayata Geçirilme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6344756"/>
                  </a:ext>
                </a:extLst>
              </a:tr>
              <a:tr h="245810">
                <a:tc>
                  <a:txBody>
                    <a:bodyPr/>
                    <a:lstStyle/>
                    <a:p>
                      <a:pPr algn="ctr" fontAlgn="ctr"/>
                      <a:r>
                        <a:rPr lang="en-US" sz="600" b="0" i="0" u="none" strike="noStrike">
                          <a:solidFill>
                            <a:srgbClr val="000000"/>
                          </a:solidFill>
                          <a:effectLst/>
                          <a:latin typeface="Tahoma" panose="020B060403050404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Personel Performans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5">
                  <a:txBody>
                    <a:bodyPr/>
                    <a:lstStyle/>
                    <a:p>
                      <a:pPr algn="ctr" fontAlgn="ctr"/>
                      <a:r>
                        <a:rPr lang="en-US" sz="600" b="0" i="0" u="none" strike="noStrike">
                          <a:effectLst/>
                          <a:latin typeface="Tahoma" panose="020B0604030504040204" pitchFamily="34" charset="0"/>
                        </a:rPr>
                        <a:t>DEĞERLENDİRME DIŞI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71185265"/>
                  </a:ext>
                </a:extLst>
              </a:tr>
              <a:tr h="245810">
                <a:tc>
                  <a:txBody>
                    <a:bodyPr/>
                    <a:lstStyle/>
                    <a:p>
                      <a:pPr algn="ctr" fontAlgn="ctr"/>
                      <a:r>
                        <a:rPr lang="en-US" sz="600" b="0" i="0" u="none" strike="noStrike">
                          <a:solidFill>
                            <a:srgbClr val="000000"/>
                          </a:solidFill>
                          <a:effectLst/>
                          <a:latin typeface="Tahoma" panose="020B0604030504040204" pitchFamily="34" charset="0"/>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Süreç Memnuniyet Oranı (İç Müşteri)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1.14.1.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92.85%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122%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602840759"/>
                  </a:ext>
                </a:extLst>
              </a:tr>
              <a:tr h="245810">
                <a:tc>
                  <a:txBody>
                    <a:bodyPr/>
                    <a:lstStyle/>
                    <a:p>
                      <a:pPr algn="ctr" fontAlgn="ctr"/>
                      <a:r>
                        <a:rPr lang="en-US" sz="600" b="0" i="0" u="none" strike="noStrike">
                          <a:solidFill>
                            <a:srgbClr val="000000"/>
                          </a:solidFill>
                          <a:effectLst/>
                          <a:latin typeface="Tahoma" panose="020B0604030504040204" pitchFamily="34" charset="0"/>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Şikayete Geri Dönüş/Cevap Verme Süresi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2.75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&lt;=3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403845070"/>
                  </a:ext>
                </a:extLst>
              </a:tr>
              <a:tr h="245810">
                <a:tc>
                  <a:txBody>
                    <a:bodyPr/>
                    <a:lstStyle/>
                    <a:p>
                      <a:pPr algn="ctr" fontAlgn="ctr"/>
                      <a:r>
                        <a:rPr lang="en-US" sz="600" b="0" i="0" u="none" strike="noStrike">
                          <a:solidFill>
                            <a:srgbClr val="000000"/>
                          </a:solidFill>
                          <a:effectLst/>
                          <a:latin typeface="Tahoma" panose="020B0604030504040204" pitchFamily="34" charset="0"/>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Şikayetin Çözümü İçin Öngörülen Süre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&lt;=14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708432636"/>
                  </a:ext>
                </a:extLst>
              </a:tr>
              <a:tr h="245810">
                <a:tc>
                  <a:txBody>
                    <a:bodyPr/>
                    <a:lstStyle/>
                    <a:p>
                      <a:pPr algn="ctr" fontAlgn="ctr"/>
                      <a:r>
                        <a:rPr lang="en-US" sz="600" b="0" i="0" u="none" strike="noStrike">
                          <a:solidFill>
                            <a:srgbClr val="000000"/>
                          </a:solidFill>
                          <a:effectLst/>
                          <a:latin typeface="Tahoma" panose="020B060403050404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Calibri" panose="020F0502020204030204" pitchFamily="34" charset="0"/>
                        </a:rPr>
                        <a:t>Çözümün Gerçekleştirildiği Süre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effectLst/>
                          <a:latin typeface="Calibri" panose="020F0502020204030204" pitchFamily="34" charset="0"/>
                        </a:rPr>
                        <a:t>9.25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effectLst/>
                          <a:latin typeface="Calibri" panose="020F0502020204030204" pitchFamily="34" charset="0"/>
                        </a:rPr>
                        <a:t>&lt;=14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822978209"/>
                  </a:ext>
                </a:extLst>
              </a:tr>
              <a:tr h="104600">
                <a:tc gridSpan="10">
                  <a:txBody>
                    <a:bodyPr/>
                    <a:lstStyle/>
                    <a:p>
                      <a:pPr algn="ctr" fontAlgn="b"/>
                      <a:r>
                        <a:rPr lang="en-US" sz="600" b="1" i="0" u="none" strike="noStrike">
                          <a:solidFill>
                            <a:srgbClr val="FFFFFF"/>
                          </a:solidFill>
                          <a:effectLst/>
                          <a:latin typeface="Tahoma" panose="020B0604030504040204" pitchFamily="34" charset="0"/>
                        </a:rPr>
                        <a:t>2020  GENEL 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0">
                  <a:txBody>
                    <a:bodyPr/>
                    <a:lstStyle/>
                    <a:p>
                      <a:pPr algn="ctr" fontAlgn="b"/>
                      <a:r>
                        <a:rPr lang="en-US" sz="600" b="1" i="0" u="none" strike="noStrike">
                          <a:solidFill>
                            <a:srgbClr val="FFFFFF"/>
                          </a:solidFill>
                          <a:effectLst/>
                          <a:latin typeface="Tahoma" panose="020B0604030504040204" pitchFamily="34" charset="0"/>
                        </a:rPr>
                        <a:t>SEMBOLLERİN ANLAMLARI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31828399"/>
                  </a:ext>
                </a:extLst>
              </a:tr>
              <a:tr h="200832">
                <a:tc>
                  <a:txBody>
                    <a:bodyPr/>
                    <a:lstStyle/>
                    <a:p>
                      <a:pPr algn="l" fontAlgn="b"/>
                      <a:r>
                        <a:rPr lang="en-US" sz="400" b="1" i="0" u="none" strike="noStrike">
                          <a:effectLst/>
                          <a:latin typeface="Tahoma" panose="020B0604030504040204" pitchFamily="34" charset="0"/>
                        </a:rPr>
                        <a:t>TOPLAM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1"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1" i="0" u="none" strike="noStrike">
                          <a:effectLst/>
                          <a:latin typeface="Tahoma" panose="020B0604030504040204" pitchFamily="34" charset="0"/>
                        </a:rPr>
                        <a:t>31</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b"/>
                      <a:r>
                        <a:rPr lang="en-US" sz="600" b="1" i="0" u="none" strike="noStrike">
                          <a:effectLst/>
                          <a:latin typeface="Tahoma" panose="020B0604030504040204" pitchFamily="34" charset="0"/>
                        </a:rPr>
                        <a:t> </a:t>
                      </a:r>
                      <a:endParaRPr lang="en-US" sz="600" b="0" i="0" u="none" strike="noStrike">
                        <a:effectLst/>
                        <a:latin typeface="Arial Tur" panose="020B0604020202020204" pitchFamily="34" charset="0"/>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1" i="0" u="none" strike="noStrike">
                          <a:effectLst/>
                          <a:latin typeface="Tahoma" panose="020B060403050404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effectLst/>
                          <a:latin typeface="Tahoma" panose="020B0604030504040204" pitchFamily="34" charset="0"/>
                        </a:rPr>
                        <a:t> </a:t>
                      </a:r>
                      <a:endParaRPr lang="en-US" sz="600" b="0" i="0" u="none" strike="noStrike">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1" i="0" u="none" strike="noStrike">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1" i="0" u="none" strike="noStrike">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1" i="0" u="none" strike="noStrike">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1" i="0" u="none" strike="noStrike">
                          <a:effectLst/>
                          <a:latin typeface="Tahoma" panose="020B060403050404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78197060"/>
                  </a:ext>
                </a:extLst>
              </a:tr>
              <a:tr h="104600">
                <a:tc gridSpan="2">
                  <a:txBody>
                    <a:bodyPr/>
                    <a:lstStyle/>
                    <a:p>
                      <a:pPr algn="l" fontAlgn="b"/>
                      <a:r>
                        <a:rPr lang="en-US" sz="400" b="1" i="0" u="none" strike="noStrike">
                          <a:effectLst/>
                          <a:latin typeface="Tahoma" panose="020B0604030504040204" pitchFamily="34" charset="0"/>
                        </a:rPr>
                        <a:t>TUTAN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400" b="1" i="0" u="none" strike="noStrike">
                          <a:effectLst/>
                          <a:latin typeface="Tahoma" panose="020B0604030504040204" pitchFamily="34" charset="0"/>
                        </a:rPr>
                        <a:t>26</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600" b="1"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algn="ctr" fontAlgn="b"/>
                      <a:r>
                        <a:rPr lang="en-US" sz="600" b="1" i="0" u="none" strike="noStrike">
                          <a:effectLst/>
                          <a:latin typeface="Tahoma" panose="020B0604030504040204" pitchFamily="34" charset="0"/>
                        </a:rPr>
                        <a:t>Mükemmel</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ctr"/>
                      <a:endParaRPr lang="en-US" sz="600" b="1" i="0" u="none" strike="noStrike">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600" b="1"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1" i="0" u="none" strike="noStrike">
                        <a:effectLst/>
                        <a:latin typeface="Tahoma" panose="020B0604030504040204" pitchFamily="34" charset="0"/>
                      </a:endParaRPr>
                    </a:p>
                  </a:txBody>
                  <a:tcPr marL="0" marR="0" marT="0" marB="0" anchor="b">
                    <a:lnL>
                      <a:noFill/>
                    </a:lnL>
                    <a:lnR>
                      <a:noFill/>
                    </a:lnR>
                    <a:lnT>
                      <a:noFill/>
                    </a:lnT>
                    <a:lnB>
                      <a:noFill/>
                    </a:lnB>
                  </a:tcPr>
                </a:tc>
                <a:tc gridSpan="2">
                  <a:txBody>
                    <a:bodyPr/>
                    <a:lstStyle/>
                    <a:p>
                      <a:pPr algn="ctr" fontAlgn="b"/>
                      <a:r>
                        <a:rPr lang="en-US" sz="600" b="1" i="0" u="none" strike="noStrike">
                          <a:effectLst/>
                          <a:latin typeface="Tahoma" panose="020B0604030504040204" pitchFamily="34" charset="0"/>
                        </a:rPr>
                        <a:t>İyileştirilmeli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extLst>
                  <a:ext uri="{0D108BD9-81ED-4DB2-BD59-A6C34878D82A}">
                    <a16:rowId xmlns:a16="http://schemas.microsoft.com/office/drawing/2014/main" val="2702780356"/>
                  </a:ext>
                </a:extLst>
              </a:tr>
              <a:tr h="104600">
                <a:tc gridSpan="2">
                  <a:txBody>
                    <a:bodyPr/>
                    <a:lstStyle/>
                    <a:p>
                      <a:pPr algn="l" fontAlgn="b"/>
                      <a:r>
                        <a:rPr lang="en-US" sz="400" b="1" i="0" u="none" strike="noStrike">
                          <a:effectLst/>
                          <a:latin typeface="Tahoma" panose="020B0604030504040204" pitchFamily="34" charset="0"/>
                        </a:rPr>
                        <a:t>TUTMAYAN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400" b="1" i="0" u="none" strike="noStrike">
                          <a:effectLst/>
                          <a:latin typeface="Tahoma" panose="020B0604030504040204" pitchFamily="34" charset="0"/>
                        </a:rPr>
                        <a:t>5</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600" b="1" i="0" u="none" strike="noStrike">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600" b="1" i="0" u="none" strike="noStrike">
                          <a:solidFill>
                            <a:srgbClr val="000000"/>
                          </a:solidFill>
                          <a:effectLst/>
                          <a:latin typeface="Tahoma" panose="020B0604030504040204" pitchFamily="34" charset="0"/>
                        </a:rPr>
                        <a:t>100-90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solidFill>
                            <a:srgbClr val="000000"/>
                          </a:solidFill>
                          <a:effectLst/>
                          <a:latin typeface="Tahoma" panose="020B0604030504040204" pitchFamily="34" charset="0"/>
                        </a:rPr>
                        <a:t>   79-60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14788947"/>
                  </a:ext>
                </a:extLst>
              </a:tr>
              <a:tr h="104600">
                <a:tc gridSpan="2">
                  <a:txBody>
                    <a:bodyPr/>
                    <a:lstStyle/>
                    <a:p>
                      <a:pPr algn="l" fontAlgn="b"/>
                      <a:r>
                        <a:rPr lang="en-US" sz="400" b="1" i="0" u="none" strike="noStrike">
                          <a:effectLst/>
                          <a:latin typeface="Tahoma" panose="020B0604030504040204" pitchFamily="34" charset="0"/>
                        </a:rPr>
                        <a:t>ORTALAMA PERFORMANS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400" b="1" i="0" u="none" strike="noStrike">
                          <a:effectLst/>
                          <a:latin typeface="Tahoma" panose="020B0604030504040204" pitchFamily="34" charset="0"/>
                        </a:rPr>
                        <a:t>84.00%</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solidFill>
                            <a:srgbClr val="00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0"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0"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effectLst/>
                          <a:latin typeface="Tahoma" panose="020B0604030504040204" pitchFamily="34" charset="0"/>
                        </a:rPr>
                        <a:t> </a:t>
                      </a:r>
                      <a:endParaRPr lang="en-US" sz="600" b="0" i="0" u="none" strike="noStrike">
                        <a:effectLst/>
                        <a:latin typeface="Arial Tur" panose="020B0604020202020204" pitchFamily="34" charset="0"/>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600" b="0"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600" b="0"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600" b="0"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600" b="0"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600" b="0"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600" b="0"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600" b="0" i="0" u="none" strike="noStrike">
                          <a:solidFill>
                            <a:srgbClr val="000000"/>
                          </a:solidFill>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00385408"/>
                  </a:ext>
                </a:extLst>
              </a:tr>
              <a:tr h="104600">
                <a:tc gridSpan="2">
                  <a:txBody>
                    <a:bodyPr/>
                    <a:lstStyle/>
                    <a:p>
                      <a:pPr algn="l" fontAlgn="b"/>
                      <a:r>
                        <a:rPr lang="en-US" sz="400" b="1" i="0" u="none" strike="noStrike">
                          <a:effectLst/>
                          <a:latin typeface="Tahoma" panose="020B0604030504040204" pitchFamily="34" charset="0"/>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400" b="1" i="0" u="none" strike="noStrike">
                          <a:effectLst/>
                          <a:latin typeface="Tahoma" panose="020B0604030504040204" pitchFamily="34" charset="0"/>
                        </a:rPr>
                        <a:t>BAŞARILI</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600" b="1"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algn="ctr" fontAlgn="b"/>
                      <a:r>
                        <a:rPr lang="en-US" sz="600" b="1" i="0" u="none" strike="noStrike">
                          <a:effectLst/>
                          <a:latin typeface="Tahoma" panose="020B0604030504040204" pitchFamily="34" charset="0"/>
                        </a:rPr>
                        <a:t>Başarılı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ctr" fontAlgn="b"/>
                      <a:r>
                        <a:rPr lang="en-US" sz="600" b="1"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endParaRPr lang="en-US" sz="600" b="1"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r>
                        <a:rPr lang="en-US" sz="600" b="0" i="0" u="none" strike="noStrike">
                          <a:effectLst/>
                          <a:latin typeface="Tahoma" panose="020B0604030504040204" pitchFamily="34" charset="0"/>
                        </a:rPr>
                        <a:t> </a:t>
                      </a:r>
                    </a:p>
                  </a:txBody>
                  <a:tcPr marL="0" marR="0" marT="0" marB="0" anchor="b">
                    <a:lnL>
                      <a:noFill/>
                    </a:lnL>
                    <a:lnR>
                      <a:noFill/>
                    </a:lnR>
                    <a:lnT>
                      <a:noFill/>
                    </a:lnT>
                    <a:lnB>
                      <a:noFill/>
                    </a:lnB>
                    <a:solidFill>
                      <a:srgbClr val="FFFFFF"/>
                    </a:solidFill>
                  </a:tcPr>
                </a:tc>
                <a:tc gridSpan="2">
                  <a:txBody>
                    <a:bodyPr/>
                    <a:lstStyle/>
                    <a:p>
                      <a:pPr algn="l" fontAlgn="b"/>
                      <a:r>
                        <a:rPr lang="en-US" sz="600" b="1" i="0" u="none" strike="noStrike">
                          <a:effectLst/>
                          <a:latin typeface="Tahoma" panose="020B0604030504040204" pitchFamily="34" charset="0"/>
                        </a:rPr>
                        <a:t>  Başarısız</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extLst>
                  <a:ext uri="{0D108BD9-81ED-4DB2-BD59-A6C34878D82A}">
                    <a16:rowId xmlns:a16="http://schemas.microsoft.com/office/drawing/2014/main" val="4227316184"/>
                  </a:ext>
                </a:extLst>
              </a:tr>
              <a:tr h="214430">
                <a:tc gridSpan="2">
                  <a:txBody>
                    <a:bodyPr/>
                    <a:lstStyle/>
                    <a:p>
                      <a:pPr algn="l" fontAlgn="b"/>
                      <a:r>
                        <a:rPr lang="en-US" sz="400" b="1" i="0" u="none" strike="noStrike">
                          <a:effectLst/>
                          <a:latin typeface="Tahoma" panose="020B0604030504040204" pitchFamily="34" charset="0"/>
                        </a:rPr>
                        <a:t>SEMBOL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400" b="1" i="0" u="none" strike="noStrike">
                          <a:effectLst/>
                          <a:latin typeface="Tahoma" panose="020B0604030504040204" pitchFamily="34" charset="0"/>
                        </a:rPr>
                        <a:t> </a:t>
                      </a:r>
                      <a:endParaRPr lang="en-US" sz="600" b="0" i="0" u="none" strike="noStrike">
                        <a:effectLst/>
                        <a:latin typeface="Arial Tur" panose="020B0604020202020204" pitchFamily="34" charset="0"/>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 b="1" i="0" u="none" strike="noStrike">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dirty="0">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effectLst/>
                          <a:latin typeface="Tahoma" panose="020B060403050404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600" b="1" i="0" u="none" strike="noStrike" dirty="0">
                          <a:solidFill>
                            <a:srgbClr val="000000"/>
                          </a:solidFill>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600" b="1" i="0" u="none" strike="noStrike">
                          <a:solidFill>
                            <a:srgbClr val="000000"/>
                          </a:solidFill>
                          <a:effectLst/>
                          <a:latin typeface="Tahoma" panose="020B0604030504040204" pitchFamily="34" charset="0"/>
                        </a:rPr>
                        <a:t>  89-80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600" b="1"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600" b="1" i="0" u="none" strike="noStrike">
                          <a:solidFill>
                            <a:srgbClr val="000000"/>
                          </a:solidFill>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600" b="1" i="0" u="none" strike="noStrike">
                          <a:solidFill>
                            <a:srgbClr val="000000"/>
                          </a:solidFill>
                          <a:effectLst/>
                          <a:latin typeface="Tahoma" panose="020B0604030504040204" pitchFamily="34" charset="0"/>
                        </a:rPr>
                        <a:t>59-0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336320411"/>
                  </a:ext>
                </a:extLst>
              </a:tr>
              <a:tr h="157404">
                <a:tc gridSpan="4">
                  <a:txBody>
                    <a:bodyPr/>
                    <a:lstStyle/>
                    <a:p>
                      <a:pPr algn="l" fontAlgn="b"/>
                      <a:endParaRPr lang="en-US" sz="500" b="0" i="0" u="none" strike="noStrike" dirty="0">
                        <a:solidFill>
                          <a:srgbClr val="FF0000"/>
                        </a:solidFill>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500" b="0" i="0" u="none" strike="noStrike">
                          <a:solidFill>
                            <a:srgbClr val="FF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500" b="0" i="0" u="none" strike="noStrike">
                          <a:solidFill>
                            <a:srgbClr val="FF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500" b="0" i="0" u="none" strike="noStrike">
                          <a:solidFill>
                            <a:srgbClr val="FF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500" b="0" i="0" u="none" strike="noStrike">
                          <a:solidFill>
                            <a:srgbClr val="FF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500" b="0" i="0" u="none" strike="noStrike">
                          <a:solidFill>
                            <a:srgbClr val="FF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500" b="0" i="0" u="none" strike="noStrike">
                          <a:solidFill>
                            <a:srgbClr val="FF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500" b="0" i="0" u="none" strike="noStrike">
                          <a:solidFill>
                            <a:srgbClr val="FF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500" b="0" i="0" u="none" strike="noStrike">
                          <a:solidFill>
                            <a:srgbClr val="FF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500" b="0" i="0" u="none" strike="noStrike">
                          <a:solidFill>
                            <a:srgbClr val="FF0000"/>
                          </a:solidFill>
                          <a:effectLst/>
                          <a:latin typeface="Tahom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600" b="1" i="0" u="none" strike="noStrike">
                          <a:effectLst/>
                          <a:latin typeface="Tahoma" panose="020B0604030504040204" pitchFamily="34" charset="0"/>
                        </a:rPr>
                        <a:t>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gridSpan="6">
                  <a:txBody>
                    <a:bodyPr/>
                    <a:lstStyle/>
                    <a:p>
                      <a:pPr algn="ctr" fontAlgn="t"/>
                      <a:r>
                        <a:rPr lang="en-US" sz="400" b="0" i="0" u="none" strike="noStrike">
                          <a:effectLst/>
                          <a:latin typeface="Tahoma" panose="020B0604030504040204" pitchFamily="34" charset="0"/>
                        </a:rPr>
                        <a:t>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9940722"/>
                  </a:ext>
                </a:extLst>
              </a:tr>
              <a:tr h="787019">
                <a:tc>
                  <a:txBody>
                    <a:bodyPr/>
                    <a:lstStyle/>
                    <a:p>
                      <a:pPr algn="l" fontAlgn="b"/>
                      <a:endParaRPr lang="en-US" sz="500" b="0" i="0" u="none" strike="noStrike" dirty="0">
                        <a:solidFill>
                          <a:srgbClr val="FF0000"/>
                        </a:solidFill>
                        <a:effectLst/>
                        <a:latin typeface="Tahoma" panose="020B060403050404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0422497"/>
                  </a:ext>
                </a:extLst>
              </a:tr>
              <a:tr h="96231">
                <a:tc>
                  <a:txBody>
                    <a:bodyPr/>
                    <a:lstStyle/>
                    <a:p>
                      <a:pPr algn="l"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73650889"/>
                  </a:ext>
                </a:extLst>
              </a:tr>
              <a:tr h="96231">
                <a:tc gridSpan="4">
                  <a:txBody>
                    <a:bodyPr/>
                    <a:lstStyle/>
                    <a:p>
                      <a:pPr algn="l" fontAlgn="b"/>
                      <a:r>
                        <a:rPr lang="en-US" sz="600" b="0" i="0" u="none" strike="noStrike">
                          <a:solidFill>
                            <a:srgbClr val="000000"/>
                          </a:solidFill>
                          <a:effectLst/>
                          <a:latin typeface="Tahoma" panose="020B0604030504040204" pitchFamily="34" charset="0"/>
                        </a:rPr>
                        <a:t>Form No:KY-FR-0005 Yayın Tarihi:03.05.2018 Değ.No:0 Değ. Tarihi:- </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dirty="0">
                        <a:solidFill>
                          <a:srgbClr val="000000"/>
                        </a:solidFill>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944698930"/>
                  </a:ext>
                </a:extLst>
              </a:tr>
            </a:tbl>
          </a:graphicData>
        </a:graphic>
      </p:graphicFrame>
      <p:pic>
        <p:nvPicPr>
          <p:cNvPr id="20" name="Resim 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793163" y="23179088"/>
            <a:ext cx="398462" cy="436562"/>
          </a:xfrm>
          <a:prstGeom prst="rect">
            <a:avLst/>
          </a:prstGeom>
          <a:noFill/>
          <a:extLst>
            <a:ext uri="{909E8E84-426E-40DD-AFC4-6F175D3DCCD1}">
              <a14:hiddenFill xmlns:a14="http://schemas.microsoft.com/office/drawing/2010/main">
                <a:solidFill>
                  <a:srgbClr val="FFFFFF"/>
                </a:solidFill>
              </a14:hiddenFill>
            </a:ext>
          </a:extLst>
        </p:spPr>
      </p:pic>
      <p:pic>
        <p:nvPicPr>
          <p:cNvPr id="21" name="Resim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751888" y="23698200"/>
            <a:ext cx="539750" cy="500063"/>
          </a:xfrm>
          <a:prstGeom prst="rect">
            <a:avLst/>
          </a:prstGeom>
          <a:noFill/>
          <a:extLst>
            <a:ext uri="{909E8E84-426E-40DD-AFC4-6F175D3DCCD1}">
              <a14:hiddenFill xmlns:a14="http://schemas.microsoft.com/office/drawing/2010/main">
                <a:solidFill>
                  <a:srgbClr val="FFFFFF"/>
                </a:solidFill>
              </a14:hiddenFill>
            </a:ext>
          </a:extLst>
        </p:spPr>
      </p:pic>
      <p:pic>
        <p:nvPicPr>
          <p:cNvPr id="23" name="Resim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998325" y="23693438"/>
            <a:ext cx="528638" cy="495300"/>
          </a:xfrm>
          <a:prstGeom prst="rect">
            <a:avLst/>
          </a:prstGeom>
          <a:noFill/>
          <a:extLst>
            <a:ext uri="{909E8E84-426E-40DD-AFC4-6F175D3DCCD1}">
              <a14:hiddenFill xmlns:a14="http://schemas.microsoft.com/office/drawing/2010/main">
                <a:solidFill>
                  <a:srgbClr val="FFFFFF"/>
                </a:solidFill>
              </a14:hiddenFill>
            </a:ext>
          </a:extLst>
        </p:spPr>
      </p:pic>
      <p:pic>
        <p:nvPicPr>
          <p:cNvPr id="24" name="Resim 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864975" y="23093363"/>
            <a:ext cx="619125" cy="541337"/>
          </a:xfrm>
          <a:prstGeom prst="rect">
            <a:avLst/>
          </a:prstGeom>
          <a:noFill/>
          <a:extLst>
            <a:ext uri="{909E8E84-426E-40DD-AFC4-6F175D3DCCD1}">
              <a14:hiddenFill xmlns:a14="http://schemas.microsoft.com/office/drawing/2010/main">
                <a:solidFill>
                  <a:srgbClr val="FFFFFF"/>
                </a:solidFill>
              </a14:hiddenFill>
            </a:ext>
          </a:extLst>
        </p:spPr>
      </p:pic>
      <p:pic>
        <p:nvPicPr>
          <p:cNvPr id="25" name="Resim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579813" y="24080788"/>
            <a:ext cx="363537" cy="336550"/>
          </a:xfrm>
          <a:prstGeom prst="rect">
            <a:avLst/>
          </a:prstGeom>
          <a:noFill/>
          <a:extLst>
            <a:ext uri="{909E8E84-426E-40DD-AFC4-6F175D3DCCD1}">
              <a14:hiddenFill xmlns:a14="http://schemas.microsoft.com/office/drawing/2010/main">
                <a:solidFill>
                  <a:srgbClr val="FFFFFF"/>
                </a:solidFill>
              </a14:hiddenFill>
            </a:ext>
          </a:extLst>
        </p:spPr>
      </p:pic>
      <p:pic>
        <p:nvPicPr>
          <p:cNvPr id="27" name="Resim 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716017" y="4710940"/>
            <a:ext cx="288032" cy="314679"/>
          </a:xfrm>
          <a:prstGeom prst="rect">
            <a:avLst/>
          </a:prstGeom>
          <a:noFill/>
          <a:extLst>
            <a:ext uri="{909E8E84-426E-40DD-AFC4-6F175D3DCCD1}">
              <a14:hiddenFill xmlns:a14="http://schemas.microsoft.com/office/drawing/2010/main">
                <a:solidFill>
                  <a:srgbClr val="FFFFFF"/>
                </a:solidFill>
              </a14:hiddenFill>
            </a:ext>
          </a:extLst>
        </p:spPr>
      </p:pic>
      <p:pic>
        <p:nvPicPr>
          <p:cNvPr id="32" name="Resim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16016" y="5109387"/>
            <a:ext cx="363813" cy="335837"/>
          </a:xfrm>
          <a:prstGeom prst="rect">
            <a:avLst/>
          </a:prstGeom>
          <a:noFill/>
          <a:extLst>
            <a:ext uri="{909E8E84-426E-40DD-AFC4-6F175D3DCCD1}">
              <a14:hiddenFill xmlns:a14="http://schemas.microsoft.com/office/drawing/2010/main">
                <a:solidFill>
                  <a:srgbClr val="FFFFFF"/>
                </a:solidFill>
              </a14:hiddenFill>
            </a:ext>
          </a:extLst>
        </p:spPr>
      </p:pic>
      <p:pic>
        <p:nvPicPr>
          <p:cNvPr id="33" name="Resim 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444209" y="4676540"/>
            <a:ext cx="360040" cy="308970"/>
          </a:xfrm>
          <a:prstGeom prst="rect">
            <a:avLst/>
          </a:prstGeom>
          <a:noFill/>
          <a:extLst>
            <a:ext uri="{909E8E84-426E-40DD-AFC4-6F175D3DCCD1}">
              <a14:hiddenFill xmlns:a14="http://schemas.microsoft.com/office/drawing/2010/main">
                <a:solidFill>
                  <a:srgbClr val="FFFFFF"/>
                </a:solidFill>
              </a14:hiddenFill>
            </a:ext>
          </a:extLst>
        </p:spPr>
      </p:pic>
      <p:pic>
        <p:nvPicPr>
          <p:cNvPr id="34" name="Resim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44210" y="5088477"/>
            <a:ext cx="360040" cy="329844"/>
          </a:xfrm>
          <a:prstGeom prst="rect">
            <a:avLst/>
          </a:prstGeom>
          <a:noFill/>
          <a:extLst>
            <a:ext uri="{909E8E84-426E-40DD-AFC4-6F175D3DCCD1}">
              <a14:hiddenFill xmlns:a14="http://schemas.microsoft.com/office/drawing/2010/main">
                <a:solidFill>
                  <a:srgbClr val="FFFFFF"/>
                </a:solidFill>
              </a14:hiddenFill>
            </a:ext>
          </a:extLst>
        </p:spPr>
      </p:pic>
      <p:pic>
        <p:nvPicPr>
          <p:cNvPr id="35" name="Resim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763688" y="5291121"/>
            <a:ext cx="216025" cy="216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030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SÜREÇ PERFORMANS GÖSTERGELERİ (SPİK )</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15</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sp>
        <p:nvSpPr>
          <p:cNvPr id="8" name="Rectangle 7"/>
          <p:cNvSpPr/>
          <p:nvPr/>
        </p:nvSpPr>
        <p:spPr>
          <a:xfrm>
            <a:off x="467544" y="1492335"/>
            <a:ext cx="6478248" cy="369332"/>
          </a:xfrm>
          <a:prstGeom prst="rect">
            <a:avLst/>
          </a:prstGeom>
        </p:spPr>
        <p:txBody>
          <a:bodyPr wrap="none">
            <a:spAutoFit/>
          </a:bodyPr>
          <a:lstStyle/>
          <a:p>
            <a:r>
              <a:rPr lang="en-US" b="1" dirty="0" smtClean="0"/>
              <a:t>Mİ</a:t>
            </a:r>
            <a:r>
              <a:rPr lang="tr-TR" b="1" dirty="0" smtClean="0"/>
              <a:t>-SP-0001 </a:t>
            </a:r>
            <a:r>
              <a:rPr lang="tr-TR" b="1" dirty="0"/>
              <a:t>Spik karnesinde </a:t>
            </a:r>
            <a:r>
              <a:rPr lang="tr-TR" b="1" dirty="0" smtClean="0"/>
              <a:t>tutmayan hedefler </a:t>
            </a:r>
            <a:r>
              <a:rPr lang="tr-TR" b="1" dirty="0"/>
              <a:t>ve ilgili sebepleri:</a:t>
            </a:r>
            <a:endParaRPr lang="tr-TR" dirty="0"/>
          </a:p>
        </p:txBody>
      </p:sp>
      <p:sp>
        <p:nvSpPr>
          <p:cNvPr id="12" name="Rectangle 11"/>
          <p:cNvSpPr/>
          <p:nvPr/>
        </p:nvSpPr>
        <p:spPr>
          <a:xfrm>
            <a:off x="539552" y="2022397"/>
            <a:ext cx="8044859" cy="4478149"/>
          </a:xfrm>
          <a:prstGeom prst="rect">
            <a:avLst/>
          </a:prstGeom>
        </p:spPr>
        <p:txBody>
          <a:bodyPr wrap="square">
            <a:spAutoFit/>
          </a:bodyPr>
          <a:lstStyle/>
          <a:p>
            <a:pPr fontAlgn="ctr"/>
            <a:r>
              <a:rPr lang="en-US" sz="1400" b="1" dirty="0" smtClean="0"/>
              <a:t>2</a:t>
            </a:r>
            <a:r>
              <a:rPr lang="tr-TR" sz="1400" b="1" dirty="0" smtClean="0"/>
              <a:t> </a:t>
            </a:r>
            <a:r>
              <a:rPr lang="tr-TR" sz="1400" b="1" dirty="0"/>
              <a:t>Öğretim Üyesi Başına Düşen Başvurulan Proje </a:t>
            </a:r>
            <a:r>
              <a:rPr lang="tr-TR" sz="1400" b="1" dirty="0" smtClean="0"/>
              <a:t>Sayısı:</a:t>
            </a:r>
          </a:p>
          <a:p>
            <a:pPr fontAlgn="ctr"/>
            <a:r>
              <a:rPr lang="tr-TR" sz="1400" dirty="0"/>
              <a:t>Uzaktan eğitim sürecinde öğrenci ile iletişimi devam ettirecek ve ders işleyişini aksatmayacak yöntem arayışlarının ders hazırlık ve değerlendirme süreçlerini uzatması sebebiyle akademisyenlerin yoğunluğunun </a:t>
            </a:r>
            <a:r>
              <a:rPr lang="tr-TR" sz="1400" dirty="0" smtClean="0"/>
              <a:t>artması</a:t>
            </a:r>
            <a:r>
              <a:rPr lang="en-US" sz="1400" dirty="0" smtClean="0"/>
              <a:t> </a:t>
            </a:r>
          </a:p>
          <a:p>
            <a:pPr fontAlgn="ctr"/>
            <a:r>
              <a:rPr lang="en-US" sz="1400" i="1" dirty="0" smtClean="0"/>
              <a:t>(</a:t>
            </a:r>
            <a:r>
              <a:rPr lang="en-US" sz="1400" i="1" dirty="0" err="1" smtClean="0"/>
              <a:t>Planlanan</a:t>
            </a:r>
            <a:r>
              <a:rPr lang="en-US" sz="1400" i="1" dirty="0"/>
              <a:t> </a:t>
            </a:r>
            <a:r>
              <a:rPr lang="en-US" sz="1400" i="1" dirty="0" err="1"/>
              <a:t>Aksiyon</a:t>
            </a:r>
            <a:r>
              <a:rPr lang="en-US" sz="1400" i="1" dirty="0" smtClean="0"/>
              <a:t>: </a:t>
            </a:r>
            <a:r>
              <a:rPr lang="en-US" sz="1400" i="1" dirty="0" err="1" smtClean="0"/>
              <a:t>Akademisyenlere</a:t>
            </a:r>
            <a:r>
              <a:rPr lang="en-US" sz="1400" i="1" dirty="0" smtClean="0"/>
              <a:t> </a:t>
            </a:r>
            <a:r>
              <a:rPr lang="en-US" sz="1400" i="1" dirty="0" err="1"/>
              <a:t>güncel</a:t>
            </a:r>
            <a:r>
              <a:rPr lang="en-US" sz="1400" i="1" dirty="0"/>
              <a:t> </a:t>
            </a:r>
            <a:r>
              <a:rPr lang="en-US" sz="1400" i="1" dirty="0" err="1"/>
              <a:t>proje</a:t>
            </a:r>
            <a:r>
              <a:rPr lang="en-US" sz="1400" i="1" dirty="0"/>
              <a:t> </a:t>
            </a:r>
            <a:r>
              <a:rPr lang="en-US" sz="1400" i="1" dirty="0" err="1"/>
              <a:t>çağrılarının</a:t>
            </a:r>
            <a:r>
              <a:rPr lang="en-US" sz="1400" i="1" dirty="0"/>
              <a:t> </a:t>
            </a:r>
            <a:r>
              <a:rPr lang="en-US" sz="1400" i="1" dirty="0" err="1"/>
              <a:t>duyurulması</a:t>
            </a:r>
            <a:r>
              <a:rPr lang="en-US" sz="1400" i="1" dirty="0"/>
              <a:t> </a:t>
            </a:r>
            <a:r>
              <a:rPr lang="en-US" sz="1400" i="1" dirty="0" err="1"/>
              <a:t>ve</a:t>
            </a:r>
            <a:r>
              <a:rPr lang="en-US" sz="1400" i="1" dirty="0"/>
              <a:t> </a:t>
            </a:r>
            <a:r>
              <a:rPr lang="en-US" sz="1400" i="1" dirty="0" err="1"/>
              <a:t>öğrencilerin</a:t>
            </a:r>
            <a:r>
              <a:rPr lang="en-US" sz="1400" i="1" dirty="0"/>
              <a:t> de </a:t>
            </a:r>
            <a:r>
              <a:rPr lang="en-US" sz="1400" i="1" dirty="0" err="1"/>
              <a:t>dahil</a:t>
            </a:r>
            <a:r>
              <a:rPr lang="en-US" sz="1400" i="1" dirty="0"/>
              <a:t> </a:t>
            </a:r>
            <a:r>
              <a:rPr lang="en-US" sz="1400" i="1" dirty="0" err="1"/>
              <a:t>olabileceği</a:t>
            </a:r>
            <a:r>
              <a:rPr lang="en-US" sz="1400" i="1" dirty="0"/>
              <a:t> </a:t>
            </a:r>
            <a:r>
              <a:rPr lang="en-US" sz="1400" i="1" dirty="0" err="1"/>
              <a:t>projelerin</a:t>
            </a:r>
            <a:r>
              <a:rPr lang="en-US" sz="1400" i="1" dirty="0"/>
              <a:t> </a:t>
            </a:r>
            <a:r>
              <a:rPr lang="en-US" sz="1400" i="1" dirty="0" err="1"/>
              <a:t>geliştirilmesi</a:t>
            </a:r>
            <a:r>
              <a:rPr lang="en-US" sz="1400" i="1" dirty="0"/>
              <a:t> </a:t>
            </a:r>
            <a:r>
              <a:rPr lang="en-US" sz="1400" i="1" dirty="0" err="1"/>
              <a:t>konusunda</a:t>
            </a:r>
            <a:r>
              <a:rPr lang="en-US" sz="1400" i="1" dirty="0"/>
              <a:t> </a:t>
            </a:r>
            <a:r>
              <a:rPr lang="en-US" sz="1400" i="1" dirty="0" err="1"/>
              <a:t>akademisyenlerin</a:t>
            </a:r>
            <a:r>
              <a:rPr lang="en-US" sz="1400" i="1" dirty="0"/>
              <a:t> </a:t>
            </a:r>
            <a:r>
              <a:rPr lang="en-US" sz="1400" i="1" dirty="0" err="1"/>
              <a:t>teşvik</a:t>
            </a:r>
            <a:r>
              <a:rPr lang="en-US" sz="1400" i="1" dirty="0"/>
              <a:t> </a:t>
            </a:r>
            <a:r>
              <a:rPr lang="en-US" sz="1400" i="1" dirty="0" err="1" smtClean="0"/>
              <a:t>edilmesi</a:t>
            </a:r>
            <a:r>
              <a:rPr lang="en-US" sz="1400" i="1" dirty="0" smtClean="0"/>
              <a:t>)</a:t>
            </a:r>
            <a:endParaRPr lang="tr-TR" sz="1400" i="1" dirty="0" smtClean="0"/>
          </a:p>
          <a:p>
            <a:pPr fontAlgn="ctr"/>
            <a:endParaRPr lang="tr-TR" sz="1400" b="1" dirty="0"/>
          </a:p>
          <a:p>
            <a:pPr fontAlgn="ctr"/>
            <a:r>
              <a:rPr lang="en-US" sz="1400" b="1" dirty="0" smtClean="0"/>
              <a:t>3</a:t>
            </a:r>
            <a:r>
              <a:rPr lang="tr-TR" sz="1400" b="1" dirty="0" smtClean="0"/>
              <a:t> </a:t>
            </a:r>
            <a:r>
              <a:rPr lang="tr-TR" sz="1400" b="1" dirty="0"/>
              <a:t>Öğretim Üyesi Başına Düşen Endeksli Yayın </a:t>
            </a:r>
            <a:r>
              <a:rPr lang="en-US" sz="1400" b="1" dirty="0" smtClean="0"/>
              <a:t>S</a:t>
            </a:r>
            <a:r>
              <a:rPr lang="tr-TR" sz="1400" b="1" dirty="0" smtClean="0"/>
              <a:t>ayısı:</a:t>
            </a:r>
          </a:p>
          <a:p>
            <a:pPr fontAlgn="ctr"/>
            <a:r>
              <a:rPr lang="tr-TR" sz="1400" dirty="0"/>
              <a:t>Akademisyen sayısının yetersizliği sebebiyle akademisyenlerin üzerindeki idari ve ders yükünün fazla olmasının yayın hazırlığı için yeterli zamana sahip olmamalarına yol </a:t>
            </a:r>
            <a:r>
              <a:rPr lang="tr-TR" sz="1400" dirty="0" smtClean="0"/>
              <a:t>açması</a:t>
            </a:r>
            <a:r>
              <a:rPr lang="en-US" sz="1400" dirty="0" smtClean="0"/>
              <a:t> </a:t>
            </a:r>
          </a:p>
          <a:p>
            <a:pPr fontAlgn="ctr"/>
            <a:r>
              <a:rPr lang="en-US" sz="1400" i="1" dirty="0" smtClean="0"/>
              <a:t>(</a:t>
            </a:r>
            <a:r>
              <a:rPr lang="en-US" sz="1400" i="1" dirty="0" err="1" smtClean="0"/>
              <a:t>Planlanan</a:t>
            </a:r>
            <a:r>
              <a:rPr lang="en-US" sz="1400" i="1" dirty="0" smtClean="0"/>
              <a:t> </a:t>
            </a:r>
            <a:r>
              <a:rPr lang="en-US" sz="1400" i="1" dirty="0" err="1" smtClean="0"/>
              <a:t>Aksiyon</a:t>
            </a:r>
            <a:r>
              <a:rPr lang="en-US" sz="1400" i="1" dirty="0"/>
              <a:t>: </a:t>
            </a:r>
            <a:r>
              <a:rPr lang="en-US" sz="1400" i="1" dirty="0" err="1"/>
              <a:t>Bölüm</a:t>
            </a:r>
            <a:r>
              <a:rPr lang="en-US" sz="1400" i="1" dirty="0"/>
              <a:t> </a:t>
            </a:r>
            <a:r>
              <a:rPr lang="en-US" sz="1400" i="1" dirty="0" err="1"/>
              <a:t>araştırma</a:t>
            </a:r>
            <a:r>
              <a:rPr lang="en-US" sz="1400" i="1" dirty="0"/>
              <a:t> </a:t>
            </a:r>
            <a:r>
              <a:rPr lang="en-US" sz="1400" i="1" dirty="0" err="1"/>
              <a:t>toplantılarının</a:t>
            </a:r>
            <a:r>
              <a:rPr lang="en-US" sz="1400" i="1" dirty="0"/>
              <a:t> </a:t>
            </a:r>
            <a:r>
              <a:rPr lang="en-US" sz="1400" i="1" dirty="0" err="1"/>
              <a:t>gündemine</a:t>
            </a:r>
            <a:r>
              <a:rPr lang="en-US" sz="1400" i="1" dirty="0"/>
              <a:t> </a:t>
            </a:r>
            <a:r>
              <a:rPr lang="en-US" sz="1400" i="1" dirty="0" err="1"/>
              <a:t>ortak</a:t>
            </a:r>
            <a:r>
              <a:rPr lang="en-US" sz="1400" i="1" dirty="0"/>
              <a:t> </a:t>
            </a:r>
            <a:r>
              <a:rPr lang="en-US" sz="1400" i="1" dirty="0" err="1"/>
              <a:t>olarak</a:t>
            </a:r>
            <a:r>
              <a:rPr lang="en-US" sz="1400" i="1" dirty="0"/>
              <a:t> </a:t>
            </a:r>
            <a:r>
              <a:rPr lang="en-US" sz="1400" i="1" dirty="0" err="1"/>
              <a:t>hazırlanabilecek</a:t>
            </a:r>
            <a:r>
              <a:rPr lang="en-US" sz="1400" i="1" dirty="0"/>
              <a:t> </a:t>
            </a:r>
            <a:r>
              <a:rPr lang="en-US" sz="1400" i="1" dirty="0" err="1"/>
              <a:t>endeksli</a:t>
            </a:r>
            <a:r>
              <a:rPr lang="en-US" sz="1400" i="1" dirty="0"/>
              <a:t> </a:t>
            </a:r>
            <a:r>
              <a:rPr lang="en-US" sz="1400" i="1" dirty="0" err="1"/>
              <a:t>yayın</a:t>
            </a:r>
            <a:r>
              <a:rPr lang="en-US" sz="1400" i="1" dirty="0"/>
              <a:t> </a:t>
            </a:r>
            <a:r>
              <a:rPr lang="en-US" sz="1400" i="1" dirty="0" err="1"/>
              <a:t>önerilerinin</a:t>
            </a:r>
            <a:r>
              <a:rPr lang="en-US" sz="1400" i="1" dirty="0"/>
              <a:t> </a:t>
            </a:r>
            <a:r>
              <a:rPr lang="en-US" sz="1400" i="1" dirty="0" err="1" smtClean="0"/>
              <a:t>eklenmesi</a:t>
            </a:r>
            <a:r>
              <a:rPr lang="en-US" sz="1400" i="1" dirty="0" smtClean="0"/>
              <a:t>)</a:t>
            </a:r>
          </a:p>
          <a:p>
            <a:pPr fontAlgn="ctr"/>
            <a:endParaRPr lang="tr-TR" sz="1400" b="1" dirty="0"/>
          </a:p>
          <a:p>
            <a:pPr fontAlgn="ctr"/>
            <a:r>
              <a:rPr lang="en-US" sz="1400" b="1" dirty="0" smtClean="0"/>
              <a:t>1</a:t>
            </a:r>
            <a:r>
              <a:rPr lang="tr-TR" sz="1400" b="1" dirty="0" smtClean="0"/>
              <a:t>5 </a:t>
            </a:r>
            <a:r>
              <a:rPr lang="tr-TR" sz="1400" b="1" dirty="0"/>
              <a:t>Mezun Memnuniyet </a:t>
            </a:r>
            <a:r>
              <a:rPr lang="en-US" sz="1400" b="1" dirty="0" smtClean="0"/>
              <a:t>O</a:t>
            </a:r>
            <a:r>
              <a:rPr lang="tr-TR" sz="1400" b="1" dirty="0" smtClean="0"/>
              <a:t>ranı:</a:t>
            </a:r>
          </a:p>
          <a:p>
            <a:pPr fontAlgn="ctr"/>
            <a:r>
              <a:rPr lang="tr-TR" sz="1400" dirty="0"/>
              <a:t>Bölüm akademisyenlerinin Fakülte ve Bölüm düzeyinde birden fazla komisyonda görev alması ve idari yüklerinin fazla olması sebebiyle mezunlarla ilişkiler konusuna yeterince zaman ayrılamaması ve bu nedenle mezunların Bölüm çalışmalarına yeterince dahil </a:t>
            </a:r>
            <a:r>
              <a:rPr lang="tr-TR" sz="1400" dirty="0" smtClean="0"/>
              <a:t>edilememesi</a:t>
            </a:r>
            <a:endParaRPr lang="en-US" sz="1400" dirty="0" smtClean="0"/>
          </a:p>
          <a:p>
            <a:pPr fontAlgn="ctr"/>
            <a:r>
              <a:rPr lang="en-US" sz="1400" i="1" dirty="0"/>
              <a:t>(</a:t>
            </a:r>
            <a:r>
              <a:rPr lang="en-US" sz="1400" i="1" dirty="0" err="1"/>
              <a:t>Planlanan</a:t>
            </a:r>
            <a:r>
              <a:rPr lang="en-US" sz="1400" i="1" dirty="0"/>
              <a:t> </a:t>
            </a:r>
            <a:r>
              <a:rPr lang="en-US" sz="1400" i="1" dirty="0" err="1"/>
              <a:t>Aksiyon</a:t>
            </a:r>
            <a:r>
              <a:rPr lang="en-US" sz="1400" i="1" dirty="0"/>
              <a:t>: </a:t>
            </a:r>
            <a:r>
              <a:rPr lang="en-US" sz="1400" i="1" dirty="0" err="1"/>
              <a:t>Mevcut</a:t>
            </a:r>
            <a:r>
              <a:rPr lang="en-US" sz="1400" i="1" dirty="0"/>
              <a:t> </a:t>
            </a:r>
            <a:r>
              <a:rPr lang="en-US" sz="1400" i="1" dirty="0" err="1"/>
              <a:t>komisyonların</a:t>
            </a:r>
            <a:r>
              <a:rPr lang="en-US" sz="1400" i="1" dirty="0"/>
              <a:t> </a:t>
            </a:r>
            <a:r>
              <a:rPr lang="en-US" sz="1400" i="1" dirty="0" err="1"/>
              <a:t>gündemlerine</a:t>
            </a:r>
            <a:r>
              <a:rPr lang="en-US" sz="1400" i="1" dirty="0"/>
              <a:t> </a:t>
            </a:r>
            <a:r>
              <a:rPr lang="en-US" sz="1400" i="1" dirty="0" err="1"/>
              <a:t>mezunlarla</a:t>
            </a:r>
            <a:r>
              <a:rPr lang="en-US" sz="1400" i="1" dirty="0"/>
              <a:t> </a:t>
            </a:r>
            <a:r>
              <a:rPr lang="en-US" sz="1400" i="1" dirty="0" err="1"/>
              <a:t>ilişkiler</a:t>
            </a:r>
            <a:r>
              <a:rPr lang="en-US" sz="1400" i="1" dirty="0"/>
              <a:t> </a:t>
            </a:r>
            <a:r>
              <a:rPr lang="en-US" sz="1400" i="1" dirty="0" err="1"/>
              <a:t>konusunun</a:t>
            </a:r>
            <a:r>
              <a:rPr lang="en-US" sz="1400" i="1" dirty="0"/>
              <a:t> </a:t>
            </a:r>
            <a:r>
              <a:rPr lang="en-US" sz="1400" i="1" dirty="0" err="1"/>
              <a:t>dahil</a:t>
            </a:r>
            <a:r>
              <a:rPr lang="en-US" sz="1400" i="1" dirty="0"/>
              <a:t> </a:t>
            </a:r>
            <a:r>
              <a:rPr lang="en-US" sz="1400" i="1" dirty="0" err="1" smtClean="0"/>
              <a:t>edilmesi</a:t>
            </a:r>
            <a:r>
              <a:rPr lang="en-US" sz="1400" i="1" dirty="0"/>
              <a:t>, </a:t>
            </a:r>
            <a:r>
              <a:rPr lang="en-US" sz="1400" i="1" dirty="0" err="1"/>
              <a:t>Mezunlara</a:t>
            </a:r>
            <a:r>
              <a:rPr lang="en-US" sz="1400" i="1" dirty="0"/>
              <a:t> </a:t>
            </a:r>
            <a:r>
              <a:rPr lang="en-US" sz="1400" i="1" dirty="0" err="1"/>
              <a:t>ilişkin</a:t>
            </a:r>
            <a:r>
              <a:rPr lang="en-US" sz="1400" i="1" dirty="0"/>
              <a:t> </a:t>
            </a:r>
            <a:r>
              <a:rPr lang="en-US" sz="1400" i="1" dirty="0" err="1"/>
              <a:t>memnuniyet</a:t>
            </a:r>
            <a:r>
              <a:rPr lang="en-US" sz="1400" i="1" dirty="0"/>
              <a:t> </a:t>
            </a:r>
            <a:r>
              <a:rPr lang="en-US" sz="1400" i="1" dirty="0" err="1"/>
              <a:t>anketinin</a:t>
            </a:r>
            <a:r>
              <a:rPr lang="en-US" sz="1400" i="1" dirty="0"/>
              <a:t> </a:t>
            </a:r>
            <a:r>
              <a:rPr lang="en-US" sz="1400" i="1" dirty="0" err="1"/>
              <a:t>Bölüm</a:t>
            </a:r>
            <a:r>
              <a:rPr lang="en-US" sz="1400" i="1" dirty="0"/>
              <a:t> </a:t>
            </a:r>
            <a:r>
              <a:rPr lang="en-US" sz="1400" i="1" dirty="0" err="1"/>
              <a:t>tarafından</a:t>
            </a:r>
            <a:r>
              <a:rPr lang="en-US" sz="1400" i="1" dirty="0"/>
              <a:t> </a:t>
            </a:r>
            <a:r>
              <a:rPr lang="en-US" sz="1400" i="1" dirty="0" err="1"/>
              <a:t>gerçekleştirilmesi</a:t>
            </a:r>
            <a:r>
              <a:rPr lang="en-US" sz="1400" i="1" dirty="0"/>
              <a:t>)</a:t>
            </a:r>
          </a:p>
          <a:p>
            <a:pPr fontAlgn="ctr"/>
            <a:endParaRPr lang="tr-TR" sz="1200" dirty="0" smtClean="0"/>
          </a:p>
          <a:p>
            <a:pPr fontAlgn="ctr"/>
            <a:endParaRPr lang="tr-TR" sz="7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275961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SÜREÇ PERFORMANS GÖSTERGELERİ (SPİK )</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16</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sp>
        <p:nvSpPr>
          <p:cNvPr id="8" name="Rectangle 7"/>
          <p:cNvSpPr/>
          <p:nvPr/>
        </p:nvSpPr>
        <p:spPr>
          <a:xfrm>
            <a:off x="467544" y="1492335"/>
            <a:ext cx="6478248" cy="369332"/>
          </a:xfrm>
          <a:prstGeom prst="rect">
            <a:avLst/>
          </a:prstGeom>
        </p:spPr>
        <p:txBody>
          <a:bodyPr wrap="none">
            <a:spAutoFit/>
          </a:bodyPr>
          <a:lstStyle/>
          <a:p>
            <a:r>
              <a:rPr lang="en-US" b="1" dirty="0" smtClean="0"/>
              <a:t>Mİ</a:t>
            </a:r>
            <a:r>
              <a:rPr lang="tr-TR" b="1" dirty="0" smtClean="0"/>
              <a:t>-SP-0001 </a:t>
            </a:r>
            <a:r>
              <a:rPr lang="tr-TR" b="1" dirty="0"/>
              <a:t>Spik karnesinde </a:t>
            </a:r>
            <a:r>
              <a:rPr lang="tr-TR" b="1" dirty="0" smtClean="0"/>
              <a:t>tutmayan hedefler </a:t>
            </a:r>
            <a:r>
              <a:rPr lang="tr-TR" b="1" dirty="0"/>
              <a:t>ve ilgili sebepleri:</a:t>
            </a:r>
            <a:endParaRPr lang="tr-TR" dirty="0"/>
          </a:p>
        </p:txBody>
      </p:sp>
      <p:sp>
        <p:nvSpPr>
          <p:cNvPr id="12" name="Rectangle 11"/>
          <p:cNvSpPr/>
          <p:nvPr/>
        </p:nvSpPr>
        <p:spPr>
          <a:xfrm>
            <a:off x="467544" y="1924383"/>
            <a:ext cx="8044859" cy="2539157"/>
          </a:xfrm>
          <a:prstGeom prst="rect">
            <a:avLst/>
          </a:prstGeom>
        </p:spPr>
        <p:txBody>
          <a:bodyPr wrap="square">
            <a:spAutoFit/>
          </a:bodyPr>
          <a:lstStyle/>
          <a:p>
            <a:pPr fontAlgn="ctr"/>
            <a:endParaRPr lang="tr-TR" sz="1200" dirty="0" smtClean="0"/>
          </a:p>
          <a:p>
            <a:pPr fontAlgn="ctr"/>
            <a:r>
              <a:rPr lang="en-US" sz="1400" b="1" dirty="0" smtClean="0"/>
              <a:t>17</a:t>
            </a:r>
            <a:r>
              <a:rPr lang="tr-TR" sz="1400" b="1" dirty="0" smtClean="0"/>
              <a:t> </a:t>
            </a:r>
            <a:r>
              <a:rPr lang="en-US" sz="1400" b="1" dirty="0" err="1"/>
              <a:t>Ortak</a:t>
            </a:r>
            <a:r>
              <a:rPr lang="en-US" sz="1400" b="1" dirty="0"/>
              <a:t> </a:t>
            </a:r>
            <a:r>
              <a:rPr lang="en-US" sz="1400" b="1" dirty="0" err="1"/>
              <a:t>Yayın</a:t>
            </a:r>
            <a:r>
              <a:rPr lang="en-US" sz="1400" b="1" dirty="0"/>
              <a:t> </a:t>
            </a:r>
            <a:r>
              <a:rPr lang="en-US" sz="1400" b="1" dirty="0" err="1"/>
              <a:t>Sayısı</a:t>
            </a:r>
            <a:r>
              <a:rPr lang="en-US" sz="1400" b="1" dirty="0"/>
              <a:t> </a:t>
            </a:r>
            <a:r>
              <a:rPr lang="en-US" sz="1400" b="1" dirty="0" err="1"/>
              <a:t>Artış</a:t>
            </a:r>
            <a:r>
              <a:rPr lang="en-US" sz="1400" b="1" dirty="0"/>
              <a:t> </a:t>
            </a:r>
            <a:r>
              <a:rPr lang="en-US" sz="1400" b="1" dirty="0" err="1" smtClean="0"/>
              <a:t>Oranı</a:t>
            </a:r>
            <a:r>
              <a:rPr lang="tr-TR" sz="1400" b="1" dirty="0" smtClean="0"/>
              <a:t>:</a:t>
            </a:r>
            <a:endParaRPr lang="tr-TR" sz="1400" b="1" dirty="0"/>
          </a:p>
          <a:p>
            <a:pPr fontAlgn="ctr"/>
            <a:r>
              <a:rPr lang="tr-TR" sz="1400" dirty="0"/>
              <a:t>Akademisyenlerin yoğun ders programına sahip olması sebebiyle yayın hazırlığı ve iletişim için yeterli zamanı ayıramaması sonucunda ortak yayın konularının geliştirilememiş olması </a:t>
            </a:r>
            <a:endParaRPr lang="en-US" sz="1400" dirty="0" smtClean="0"/>
          </a:p>
          <a:p>
            <a:pPr fontAlgn="ctr"/>
            <a:r>
              <a:rPr lang="en-US" sz="1400" i="1" dirty="0"/>
              <a:t>(</a:t>
            </a:r>
            <a:r>
              <a:rPr lang="en-US" sz="1400" i="1" dirty="0" err="1"/>
              <a:t>Planlanan</a:t>
            </a:r>
            <a:r>
              <a:rPr lang="en-US" sz="1400" i="1" dirty="0"/>
              <a:t> </a:t>
            </a:r>
            <a:r>
              <a:rPr lang="en-US" sz="1400" i="1" dirty="0" err="1"/>
              <a:t>Aksiyon</a:t>
            </a:r>
            <a:r>
              <a:rPr lang="en-US" sz="1400" i="1" dirty="0"/>
              <a:t>: </a:t>
            </a:r>
            <a:r>
              <a:rPr lang="en-US" sz="1400" i="1" dirty="0" err="1"/>
              <a:t>Bölüm</a:t>
            </a:r>
            <a:r>
              <a:rPr lang="en-US" sz="1400" i="1" dirty="0"/>
              <a:t> </a:t>
            </a:r>
            <a:r>
              <a:rPr lang="en-US" sz="1400" i="1" dirty="0" err="1"/>
              <a:t>araştırma</a:t>
            </a:r>
            <a:r>
              <a:rPr lang="en-US" sz="1400" i="1" dirty="0"/>
              <a:t> </a:t>
            </a:r>
            <a:r>
              <a:rPr lang="en-US" sz="1400" i="1" dirty="0" err="1"/>
              <a:t>toplantılarının</a:t>
            </a:r>
            <a:r>
              <a:rPr lang="en-US" sz="1400" i="1" dirty="0"/>
              <a:t> </a:t>
            </a:r>
            <a:r>
              <a:rPr lang="en-US" sz="1400" i="1" dirty="0" err="1"/>
              <a:t>gündemine</a:t>
            </a:r>
            <a:r>
              <a:rPr lang="en-US" sz="1400" i="1" dirty="0"/>
              <a:t> </a:t>
            </a:r>
            <a:r>
              <a:rPr lang="en-US" sz="1400" i="1" dirty="0" err="1"/>
              <a:t>ortak</a:t>
            </a:r>
            <a:r>
              <a:rPr lang="en-US" sz="1400" i="1" dirty="0"/>
              <a:t> </a:t>
            </a:r>
            <a:r>
              <a:rPr lang="en-US" sz="1400" i="1" dirty="0" err="1"/>
              <a:t>yayın</a:t>
            </a:r>
            <a:r>
              <a:rPr lang="en-US" sz="1400" i="1" dirty="0"/>
              <a:t> </a:t>
            </a:r>
            <a:r>
              <a:rPr lang="en-US" sz="1400" i="1" dirty="0" err="1"/>
              <a:t>konusunun</a:t>
            </a:r>
            <a:r>
              <a:rPr lang="en-US" sz="1400" i="1" dirty="0"/>
              <a:t> </a:t>
            </a:r>
            <a:r>
              <a:rPr lang="en-US" sz="1400" i="1" dirty="0" err="1"/>
              <a:t>dahil</a:t>
            </a:r>
            <a:r>
              <a:rPr lang="en-US" sz="1400" i="1" dirty="0"/>
              <a:t> </a:t>
            </a:r>
            <a:r>
              <a:rPr lang="en-US" sz="1400" i="1" dirty="0" err="1"/>
              <a:t>edilmesi</a:t>
            </a:r>
            <a:r>
              <a:rPr lang="en-US" sz="1400" i="1" dirty="0"/>
              <a:t>)</a:t>
            </a:r>
          </a:p>
          <a:p>
            <a:pPr fontAlgn="ctr"/>
            <a:endParaRPr lang="tr-TR" sz="1400" dirty="0"/>
          </a:p>
          <a:p>
            <a:pPr fontAlgn="ctr"/>
            <a:r>
              <a:rPr lang="en-US" sz="1400" b="1" dirty="0" smtClean="0"/>
              <a:t>1</a:t>
            </a:r>
            <a:r>
              <a:rPr lang="tr-TR" sz="1400" b="1" dirty="0" smtClean="0"/>
              <a:t>8 </a:t>
            </a:r>
            <a:r>
              <a:rPr lang="tr-TR" sz="1400" b="1" dirty="0"/>
              <a:t>Üniversitelerle Yapılan Ortak Proje Sayısı Artış </a:t>
            </a:r>
            <a:r>
              <a:rPr lang="en-US" sz="1400" b="1" dirty="0" smtClean="0"/>
              <a:t>O</a:t>
            </a:r>
            <a:r>
              <a:rPr lang="tr-TR" sz="1400" b="1" dirty="0" smtClean="0"/>
              <a:t>ranı:</a:t>
            </a:r>
          </a:p>
          <a:p>
            <a:pPr fontAlgn="ctr"/>
            <a:r>
              <a:rPr lang="tr-TR" sz="1400" dirty="0"/>
              <a:t>Akademisyenlerin yoğun ders programına sahip olması sebebiyle proje hazırlığı ve network için yeterli zamanı ayıramaması sonucunda ortak proje konularının geliştirilememiş olması </a:t>
            </a:r>
            <a:endParaRPr lang="en-US" sz="1400" dirty="0" smtClean="0"/>
          </a:p>
          <a:p>
            <a:pPr fontAlgn="ctr"/>
            <a:r>
              <a:rPr lang="en-US" sz="1400" i="1" dirty="0"/>
              <a:t>(</a:t>
            </a:r>
            <a:r>
              <a:rPr lang="en-US" sz="1400" i="1" dirty="0" err="1"/>
              <a:t>Planlanan</a:t>
            </a:r>
            <a:r>
              <a:rPr lang="en-US" sz="1400" i="1" dirty="0"/>
              <a:t> </a:t>
            </a:r>
            <a:r>
              <a:rPr lang="en-US" sz="1400" i="1" dirty="0" err="1"/>
              <a:t>Aksiyon</a:t>
            </a:r>
            <a:r>
              <a:rPr lang="en-US" sz="1400" i="1" dirty="0"/>
              <a:t>: </a:t>
            </a:r>
            <a:r>
              <a:rPr lang="en-US" sz="1400" i="1" dirty="0" err="1"/>
              <a:t>Periyodik</a:t>
            </a:r>
            <a:r>
              <a:rPr lang="en-US" sz="1400" i="1" dirty="0"/>
              <a:t> </a:t>
            </a:r>
            <a:r>
              <a:rPr lang="en-US" sz="1400" i="1" dirty="0" err="1"/>
              <a:t>araştırma</a:t>
            </a:r>
            <a:r>
              <a:rPr lang="en-US" sz="1400" i="1" dirty="0"/>
              <a:t> </a:t>
            </a:r>
            <a:r>
              <a:rPr lang="en-US" sz="1400" i="1" dirty="0" err="1"/>
              <a:t>toplantılarının</a:t>
            </a:r>
            <a:r>
              <a:rPr lang="en-US" sz="1400" i="1" dirty="0"/>
              <a:t> </a:t>
            </a:r>
            <a:r>
              <a:rPr lang="en-US" sz="1400" i="1" dirty="0" err="1"/>
              <a:t>gündemine</a:t>
            </a:r>
            <a:r>
              <a:rPr lang="en-US" sz="1400" i="1" dirty="0"/>
              <a:t> </a:t>
            </a:r>
            <a:r>
              <a:rPr lang="en-US" sz="1400" i="1" dirty="0" err="1"/>
              <a:t>proje</a:t>
            </a:r>
            <a:r>
              <a:rPr lang="en-US" sz="1400" i="1" dirty="0"/>
              <a:t> </a:t>
            </a:r>
            <a:r>
              <a:rPr lang="en-US" sz="1400" i="1" dirty="0" err="1"/>
              <a:t>hazırlıklarında</a:t>
            </a:r>
            <a:r>
              <a:rPr lang="en-US" sz="1400" i="1" dirty="0"/>
              <a:t> </a:t>
            </a:r>
            <a:r>
              <a:rPr lang="en-US" sz="1400" i="1" dirty="0" err="1"/>
              <a:t>diğer</a:t>
            </a:r>
            <a:r>
              <a:rPr lang="en-US" sz="1400" i="1" dirty="0"/>
              <a:t> </a:t>
            </a:r>
            <a:r>
              <a:rPr lang="en-US" sz="1400" i="1" dirty="0" err="1"/>
              <a:t>üniversitelerle</a:t>
            </a:r>
            <a:r>
              <a:rPr lang="en-US" sz="1400" i="1" dirty="0"/>
              <a:t> </a:t>
            </a:r>
            <a:r>
              <a:rPr lang="en-US" sz="1400" i="1" dirty="0" err="1"/>
              <a:t>işbirliği</a:t>
            </a:r>
            <a:r>
              <a:rPr lang="en-US" sz="1400" i="1" dirty="0"/>
              <a:t> </a:t>
            </a:r>
            <a:r>
              <a:rPr lang="en-US" sz="1400" i="1" dirty="0" err="1"/>
              <a:t>potansiyeli</a:t>
            </a:r>
            <a:r>
              <a:rPr lang="en-US" sz="1400" i="1" dirty="0"/>
              <a:t> </a:t>
            </a:r>
            <a:r>
              <a:rPr lang="en-US" sz="1400" i="1" dirty="0" err="1"/>
              <a:t>konusunun</a:t>
            </a:r>
            <a:r>
              <a:rPr lang="en-US" sz="1400" i="1" dirty="0"/>
              <a:t> </a:t>
            </a:r>
            <a:r>
              <a:rPr lang="en-US" sz="1400" i="1" dirty="0" err="1"/>
              <a:t>dahil</a:t>
            </a:r>
            <a:r>
              <a:rPr lang="en-US" sz="1400" i="1" dirty="0"/>
              <a:t> </a:t>
            </a:r>
            <a:r>
              <a:rPr lang="en-US" sz="1400" i="1" dirty="0" err="1"/>
              <a:t>edilmesi</a:t>
            </a:r>
            <a:r>
              <a:rPr lang="en-US" sz="1400" i="1" dirty="0"/>
              <a:t>)</a:t>
            </a:r>
          </a:p>
          <a:p>
            <a:pPr fontAlgn="ctr"/>
            <a:endParaRPr lang="tr-TR" sz="7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106591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39543" y="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17</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17" name="Resim 16"/>
          <p:cNvPicPr/>
          <p:nvPr/>
        </p:nvPicPr>
        <p:blipFill>
          <a:blip r:embed="rId2"/>
          <a:stretch>
            <a:fillRect/>
          </a:stretch>
        </p:blipFill>
        <p:spPr>
          <a:xfrm>
            <a:off x="362377" y="885371"/>
            <a:ext cx="909762" cy="189914"/>
          </a:xfrm>
          <a:prstGeom prst="rect">
            <a:avLst/>
          </a:prstGeom>
        </p:spPr>
      </p:pic>
      <p:sp>
        <p:nvSpPr>
          <p:cNvPr id="19" name="Text Box 17"/>
          <p:cNvSpPr txBox="1">
            <a:spLocks noChangeArrowheads="1"/>
          </p:cNvSpPr>
          <p:nvPr/>
        </p:nvSpPr>
        <p:spPr bwMode="auto">
          <a:xfrm>
            <a:off x="390446" y="560935"/>
            <a:ext cx="8776568" cy="514350"/>
          </a:xfrm>
          <a:prstGeom prst="rect">
            <a:avLst/>
          </a:prstGeom>
          <a:noFill/>
          <a:ln w="9525">
            <a:noFill/>
            <a:miter lim="800000"/>
            <a:headEnd/>
            <a:tailEnd/>
          </a:ln>
        </p:spPr>
        <p:txBody>
          <a:bodyPr wrap="square" lIns="64008" tIns="73152" rIns="64008"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tr-TR" sz="2800" b="1" i="0" strike="noStrike" dirty="0">
                <a:solidFill>
                  <a:srgbClr val="000000"/>
                </a:solidFill>
                <a:latin typeface="Verdana" pitchFamily="34" charset="0"/>
                <a:ea typeface="Verdana" pitchFamily="34" charset="0"/>
                <a:cs typeface="Verdana" pitchFamily="34" charset="0"/>
              </a:rPr>
              <a:t> </a:t>
            </a:r>
            <a:r>
              <a:rPr lang="tr-TR" sz="1400" b="1" i="0" strike="noStrike" dirty="0">
                <a:solidFill>
                  <a:srgbClr val="000000"/>
                </a:solidFill>
                <a:latin typeface="Verdana" pitchFamily="34" charset="0"/>
                <a:ea typeface="Verdana" pitchFamily="34" charset="0"/>
                <a:cs typeface="Verdana" pitchFamily="34" charset="0"/>
              </a:rPr>
              <a:t>MİMARLIK BÖLÜMÜ KALİTE FAALİYET PLANI</a:t>
            </a:r>
          </a:p>
        </p:txBody>
      </p:sp>
      <p:graphicFrame>
        <p:nvGraphicFramePr>
          <p:cNvPr id="2" name="Table 1"/>
          <p:cNvGraphicFramePr>
            <a:graphicFrameLocks noGrp="1"/>
          </p:cNvGraphicFramePr>
          <p:nvPr>
            <p:extLst>
              <p:ext uri="{D42A27DB-BD31-4B8C-83A1-F6EECF244321}">
                <p14:modId xmlns:p14="http://schemas.microsoft.com/office/powerpoint/2010/main" val="3152369281"/>
              </p:ext>
            </p:extLst>
          </p:nvPr>
        </p:nvGraphicFramePr>
        <p:xfrm>
          <a:off x="390419" y="1207264"/>
          <a:ext cx="7853988" cy="5318079"/>
        </p:xfrm>
        <a:graphic>
          <a:graphicData uri="http://schemas.openxmlformats.org/drawingml/2006/table">
            <a:tbl>
              <a:tblPr/>
              <a:tblGrid>
                <a:gridCol w="1919165">
                  <a:extLst>
                    <a:ext uri="{9D8B030D-6E8A-4147-A177-3AD203B41FA5}">
                      <a16:colId xmlns:a16="http://schemas.microsoft.com/office/drawing/2014/main" val="798199125"/>
                    </a:ext>
                  </a:extLst>
                </a:gridCol>
                <a:gridCol w="660582">
                  <a:extLst>
                    <a:ext uri="{9D8B030D-6E8A-4147-A177-3AD203B41FA5}">
                      <a16:colId xmlns:a16="http://schemas.microsoft.com/office/drawing/2014/main" val="1867539260"/>
                    </a:ext>
                  </a:extLst>
                </a:gridCol>
                <a:gridCol w="425902">
                  <a:extLst>
                    <a:ext uri="{9D8B030D-6E8A-4147-A177-3AD203B41FA5}">
                      <a16:colId xmlns:a16="http://schemas.microsoft.com/office/drawing/2014/main" val="46699536"/>
                    </a:ext>
                  </a:extLst>
                </a:gridCol>
                <a:gridCol w="634506">
                  <a:extLst>
                    <a:ext uri="{9D8B030D-6E8A-4147-A177-3AD203B41FA5}">
                      <a16:colId xmlns:a16="http://schemas.microsoft.com/office/drawing/2014/main" val="3235661193"/>
                    </a:ext>
                  </a:extLst>
                </a:gridCol>
                <a:gridCol w="417209">
                  <a:extLst>
                    <a:ext uri="{9D8B030D-6E8A-4147-A177-3AD203B41FA5}">
                      <a16:colId xmlns:a16="http://schemas.microsoft.com/office/drawing/2014/main" val="3826514127"/>
                    </a:ext>
                  </a:extLst>
                </a:gridCol>
                <a:gridCol w="73012">
                  <a:extLst>
                    <a:ext uri="{9D8B030D-6E8A-4147-A177-3AD203B41FA5}">
                      <a16:colId xmlns:a16="http://schemas.microsoft.com/office/drawing/2014/main" val="653701547"/>
                    </a:ext>
                  </a:extLst>
                </a:gridCol>
                <a:gridCol w="73012">
                  <a:extLst>
                    <a:ext uri="{9D8B030D-6E8A-4147-A177-3AD203B41FA5}">
                      <a16:colId xmlns:a16="http://schemas.microsoft.com/office/drawing/2014/main" val="1984165352"/>
                    </a:ext>
                  </a:extLst>
                </a:gridCol>
                <a:gridCol w="73012">
                  <a:extLst>
                    <a:ext uri="{9D8B030D-6E8A-4147-A177-3AD203B41FA5}">
                      <a16:colId xmlns:a16="http://schemas.microsoft.com/office/drawing/2014/main" val="2635809102"/>
                    </a:ext>
                  </a:extLst>
                </a:gridCol>
                <a:gridCol w="73012">
                  <a:extLst>
                    <a:ext uri="{9D8B030D-6E8A-4147-A177-3AD203B41FA5}">
                      <a16:colId xmlns:a16="http://schemas.microsoft.com/office/drawing/2014/main" val="2727040421"/>
                    </a:ext>
                  </a:extLst>
                </a:gridCol>
                <a:gridCol w="73012">
                  <a:extLst>
                    <a:ext uri="{9D8B030D-6E8A-4147-A177-3AD203B41FA5}">
                      <a16:colId xmlns:a16="http://schemas.microsoft.com/office/drawing/2014/main" val="447619750"/>
                    </a:ext>
                  </a:extLst>
                </a:gridCol>
                <a:gridCol w="73012">
                  <a:extLst>
                    <a:ext uri="{9D8B030D-6E8A-4147-A177-3AD203B41FA5}">
                      <a16:colId xmlns:a16="http://schemas.microsoft.com/office/drawing/2014/main" val="3109132198"/>
                    </a:ext>
                  </a:extLst>
                </a:gridCol>
                <a:gridCol w="73012">
                  <a:extLst>
                    <a:ext uri="{9D8B030D-6E8A-4147-A177-3AD203B41FA5}">
                      <a16:colId xmlns:a16="http://schemas.microsoft.com/office/drawing/2014/main" val="2065937297"/>
                    </a:ext>
                  </a:extLst>
                </a:gridCol>
                <a:gridCol w="73012">
                  <a:extLst>
                    <a:ext uri="{9D8B030D-6E8A-4147-A177-3AD203B41FA5}">
                      <a16:colId xmlns:a16="http://schemas.microsoft.com/office/drawing/2014/main" val="3253359322"/>
                    </a:ext>
                  </a:extLst>
                </a:gridCol>
                <a:gridCol w="73012">
                  <a:extLst>
                    <a:ext uri="{9D8B030D-6E8A-4147-A177-3AD203B41FA5}">
                      <a16:colId xmlns:a16="http://schemas.microsoft.com/office/drawing/2014/main" val="646838391"/>
                    </a:ext>
                  </a:extLst>
                </a:gridCol>
                <a:gridCol w="73012">
                  <a:extLst>
                    <a:ext uri="{9D8B030D-6E8A-4147-A177-3AD203B41FA5}">
                      <a16:colId xmlns:a16="http://schemas.microsoft.com/office/drawing/2014/main" val="1004840793"/>
                    </a:ext>
                  </a:extLst>
                </a:gridCol>
                <a:gridCol w="73012">
                  <a:extLst>
                    <a:ext uri="{9D8B030D-6E8A-4147-A177-3AD203B41FA5}">
                      <a16:colId xmlns:a16="http://schemas.microsoft.com/office/drawing/2014/main" val="2153352543"/>
                    </a:ext>
                  </a:extLst>
                </a:gridCol>
                <a:gridCol w="73012">
                  <a:extLst>
                    <a:ext uri="{9D8B030D-6E8A-4147-A177-3AD203B41FA5}">
                      <a16:colId xmlns:a16="http://schemas.microsoft.com/office/drawing/2014/main" val="3022142423"/>
                    </a:ext>
                  </a:extLst>
                </a:gridCol>
                <a:gridCol w="73012">
                  <a:extLst>
                    <a:ext uri="{9D8B030D-6E8A-4147-A177-3AD203B41FA5}">
                      <a16:colId xmlns:a16="http://schemas.microsoft.com/office/drawing/2014/main" val="331877973"/>
                    </a:ext>
                  </a:extLst>
                </a:gridCol>
                <a:gridCol w="73012">
                  <a:extLst>
                    <a:ext uri="{9D8B030D-6E8A-4147-A177-3AD203B41FA5}">
                      <a16:colId xmlns:a16="http://schemas.microsoft.com/office/drawing/2014/main" val="410287866"/>
                    </a:ext>
                  </a:extLst>
                </a:gridCol>
                <a:gridCol w="73012">
                  <a:extLst>
                    <a:ext uri="{9D8B030D-6E8A-4147-A177-3AD203B41FA5}">
                      <a16:colId xmlns:a16="http://schemas.microsoft.com/office/drawing/2014/main" val="3148727058"/>
                    </a:ext>
                  </a:extLst>
                </a:gridCol>
                <a:gridCol w="73012">
                  <a:extLst>
                    <a:ext uri="{9D8B030D-6E8A-4147-A177-3AD203B41FA5}">
                      <a16:colId xmlns:a16="http://schemas.microsoft.com/office/drawing/2014/main" val="2832815426"/>
                    </a:ext>
                  </a:extLst>
                </a:gridCol>
                <a:gridCol w="73012">
                  <a:extLst>
                    <a:ext uri="{9D8B030D-6E8A-4147-A177-3AD203B41FA5}">
                      <a16:colId xmlns:a16="http://schemas.microsoft.com/office/drawing/2014/main" val="849295487"/>
                    </a:ext>
                  </a:extLst>
                </a:gridCol>
                <a:gridCol w="73012">
                  <a:extLst>
                    <a:ext uri="{9D8B030D-6E8A-4147-A177-3AD203B41FA5}">
                      <a16:colId xmlns:a16="http://schemas.microsoft.com/office/drawing/2014/main" val="432355908"/>
                    </a:ext>
                  </a:extLst>
                </a:gridCol>
                <a:gridCol w="73012">
                  <a:extLst>
                    <a:ext uri="{9D8B030D-6E8A-4147-A177-3AD203B41FA5}">
                      <a16:colId xmlns:a16="http://schemas.microsoft.com/office/drawing/2014/main" val="2208982545"/>
                    </a:ext>
                  </a:extLst>
                </a:gridCol>
                <a:gridCol w="73012">
                  <a:extLst>
                    <a:ext uri="{9D8B030D-6E8A-4147-A177-3AD203B41FA5}">
                      <a16:colId xmlns:a16="http://schemas.microsoft.com/office/drawing/2014/main" val="2897728772"/>
                    </a:ext>
                  </a:extLst>
                </a:gridCol>
                <a:gridCol w="73012">
                  <a:extLst>
                    <a:ext uri="{9D8B030D-6E8A-4147-A177-3AD203B41FA5}">
                      <a16:colId xmlns:a16="http://schemas.microsoft.com/office/drawing/2014/main" val="2920103781"/>
                    </a:ext>
                  </a:extLst>
                </a:gridCol>
                <a:gridCol w="73012">
                  <a:extLst>
                    <a:ext uri="{9D8B030D-6E8A-4147-A177-3AD203B41FA5}">
                      <a16:colId xmlns:a16="http://schemas.microsoft.com/office/drawing/2014/main" val="213212960"/>
                    </a:ext>
                  </a:extLst>
                </a:gridCol>
                <a:gridCol w="73012">
                  <a:extLst>
                    <a:ext uri="{9D8B030D-6E8A-4147-A177-3AD203B41FA5}">
                      <a16:colId xmlns:a16="http://schemas.microsoft.com/office/drawing/2014/main" val="2651403767"/>
                    </a:ext>
                  </a:extLst>
                </a:gridCol>
                <a:gridCol w="73012">
                  <a:extLst>
                    <a:ext uri="{9D8B030D-6E8A-4147-A177-3AD203B41FA5}">
                      <a16:colId xmlns:a16="http://schemas.microsoft.com/office/drawing/2014/main" val="3870040453"/>
                    </a:ext>
                  </a:extLst>
                </a:gridCol>
                <a:gridCol w="73012">
                  <a:extLst>
                    <a:ext uri="{9D8B030D-6E8A-4147-A177-3AD203B41FA5}">
                      <a16:colId xmlns:a16="http://schemas.microsoft.com/office/drawing/2014/main" val="3062654836"/>
                    </a:ext>
                  </a:extLst>
                </a:gridCol>
                <a:gridCol w="73012">
                  <a:extLst>
                    <a:ext uri="{9D8B030D-6E8A-4147-A177-3AD203B41FA5}">
                      <a16:colId xmlns:a16="http://schemas.microsoft.com/office/drawing/2014/main" val="1111358072"/>
                    </a:ext>
                  </a:extLst>
                </a:gridCol>
                <a:gridCol w="73012">
                  <a:extLst>
                    <a:ext uri="{9D8B030D-6E8A-4147-A177-3AD203B41FA5}">
                      <a16:colId xmlns:a16="http://schemas.microsoft.com/office/drawing/2014/main" val="978285774"/>
                    </a:ext>
                  </a:extLst>
                </a:gridCol>
                <a:gridCol w="73012">
                  <a:extLst>
                    <a:ext uri="{9D8B030D-6E8A-4147-A177-3AD203B41FA5}">
                      <a16:colId xmlns:a16="http://schemas.microsoft.com/office/drawing/2014/main" val="4147003155"/>
                    </a:ext>
                  </a:extLst>
                </a:gridCol>
                <a:gridCol w="73012">
                  <a:extLst>
                    <a:ext uri="{9D8B030D-6E8A-4147-A177-3AD203B41FA5}">
                      <a16:colId xmlns:a16="http://schemas.microsoft.com/office/drawing/2014/main" val="421526693"/>
                    </a:ext>
                  </a:extLst>
                </a:gridCol>
                <a:gridCol w="73012">
                  <a:extLst>
                    <a:ext uri="{9D8B030D-6E8A-4147-A177-3AD203B41FA5}">
                      <a16:colId xmlns:a16="http://schemas.microsoft.com/office/drawing/2014/main" val="4009969891"/>
                    </a:ext>
                  </a:extLst>
                </a:gridCol>
                <a:gridCol w="73012">
                  <a:extLst>
                    <a:ext uri="{9D8B030D-6E8A-4147-A177-3AD203B41FA5}">
                      <a16:colId xmlns:a16="http://schemas.microsoft.com/office/drawing/2014/main" val="3678332820"/>
                    </a:ext>
                  </a:extLst>
                </a:gridCol>
                <a:gridCol w="73012">
                  <a:extLst>
                    <a:ext uri="{9D8B030D-6E8A-4147-A177-3AD203B41FA5}">
                      <a16:colId xmlns:a16="http://schemas.microsoft.com/office/drawing/2014/main" val="3946460918"/>
                    </a:ext>
                  </a:extLst>
                </a:gridCol>
                <a:gridCol w="73012">
                  <a:extLst>
                    <a:ext uri="{9D8B030D-6E8A-4147-A177-3AD203B41FA5}">
                      <a16:colId xmlns:a16="http://schemas.microsoft.com/office/drawing/2014/main" val="3117894113"/>
                    </a:ext>
                  </a:extLst>
                </a:gridCol>
                <a:gridCol w="73012">
                  <a:extLst>
                    <a:ext uri="{9D8B030D-6E8A-4147-A177-3AD203B41FA5}">
                      <a16:colId xmlns:a16="http://schemas.microsoft.com/office/drawing/2014/main" val="1341905318"/>
                    </a:ext>
                  </a:extLst>
                </a:gridCol>
                <a:gridCol w="73012">
                  <a:extLst>
                    <a:ext uri="{9D8B030D-6E8A-4147-A177-3AD203B41FA5}">
                      <a16:colId xmlns:a16="http://schemas.microsoft.com/office/drawing/2014/main" val="1964054699"/>
                    </a:ext>
                  </a:extLst>
                </a:gridCol>
                <a:gridCol w="73012">
                  <a:extLst>
                    <a:ext uri="{9D8B030D-6E8A-4147-A177-3AD203B41FA5}">
                      <a16:colId xmlns:a16="http://schemas.microsoft.com/office/drawing/2014/main" val="3940318256"/>
                    </a:ext>
                  </a:extLst>
                </a:gridCol>
                <a:gridCol w="73012">
                  <a:extLst>
                    <a:ext uri="{9D8B030D-6E8A-4147-A177-3AD203B41FA5}">
                      <a16:colId xmlns:a16="http://schemas.microsoft.com/office/drawing/2014/main" val="4004090328"/>
                    </a:ext>
                  </a:extLst>
                </a:gridCol>
                <a:gridCol w="73012">
                  <a:extLst>
                    <a:ext uri="{9D8B030D-6E8A-4147-A177-3AD203B41FA5}">
                      <a16:colId xmlns:a16="http://schemas.microsoft.com/office/drawing/2014/main" val="2197080836"/>
                    </a:ext>
                  </a:extLst>
                </a:gridCol>
                <a:gridCol w="73012">
                  <a:extLst>
                    <a:ext uri="{9D8B030D-6E8A-4147-A177-3AD203B41FA5}">
                      <a16:colId xmlns:a16="http://schemas.microsoft.com/office/drawing/2014/main" val="1564534276"/>
                    </a:ext>
                  </a:extLst>
                </a:gridCol>
                <a:gridCol w="73012">
                  <a:extLst>
                    <a:ext uri="{9D8B030D-6E8A-4147-A177-3AD203B41FA5}">
                      <a16:colId xmlns:a16="http://schemas.microsoft.com/office/drawing/2014/main" val="3796735066"/>
                    </a:ext>
                  </a:extLst>
                </a:gridCol>
                <a:gridCol w="73012">
                  <a:extLst>
                    <a:ext uri="{9D8B030D-6E8A-4147-A177-3AD203B41FA5}">
                      <a16:colId xmlns:a16="http://schemas.microsoft.com/office/drawing/2014/main" val="3744830373"/>
                    </a:ext>
                  </a:extLst>
                </a:gridCol>
                <a:gridCol w="73012">
                  <a:extLst>
                    <a:ext uri="{9D8B030D-6E8A-4147-A177-3AD203B41FA5}">
                      <a16:colId xmlns:a16="http://schemas.microsoft.com/office/drawing/2014/main" val="2498302807"/>
                    </a:ext>
                  </a:extLst>
                </a:gridCol>
                <a:gridCol w="73012">
                  <a:extLst>
                    <a:ext uri="{9D8B030D-6E8A-4147-A177-3AD203B41FA5}">
                      <a16:colId xmlns:a16="http://schemas.microsoft.com/office/drawing/2014/main" val="269371250"/>
                    </a:ext>
                  </a:extLst>
                </a:gridCol>
                <a:gridCol w="73012">
                  <a:extLst>
                    <a:ext uri="{9D8B030D-6E8A-4147-A177-3AD203B41FA5}">
                      <a16:colId xmlns:a16="http://schemas.microsoft.com/office/drawing/2014/main" val="2450237609"/>
                    </a:ext>
                  </a:extLst>
                </a:gridCol>
                <a:gridCol w="73012">
                  <a:extLst>
                    <a:ext uri="{9D8B030D-6E8A-4147-A177-3AD203B41FA5}">
                      <a16:colId xmlns:a16="http://schemas.microsoft.com/office/drawing/2014/main" val="876049436"/>
                    </a:ext>
                  </a:extLst>
                </a:gridCol>
                <a:gridCol w="73012">
                  <a:extLst>
                    <a:ext uri="{9D8B030D-6E8A-4147-A177-3AD203B41FA5}">
                      <a16:colId xmlns:a16="http://schemas.microsoft.com/office/drawing/2014/main" val="4218084290"/>
                    </a:ext>
                  </a:extLst>
                </a:gridCol>
                <a:gridCol w="73012">
                  <a:extLst>
                    <a:ext uri="{9D8B030D-6E8A-4147-A177-3AD203B41FA5}">
                      <a16:colId xmlns:a16="http://schemas.microsoft.com/office/drawing/2014/main" val="3075354134"/>
                    </a:ext>
                  </a:extLst>
                </a:gridCol>
                <a:gridCol w="73012">
                  <a:extLst>
                    <a:ext uri="{9D8B030D-6E8A-4147-A177-3AD203B41FA5}">
                      <a16:colId xmlns:a16="http://schemas.microsoft.com/office/drawing/2014/main" val="678189794"/>
                    </a:ext>
                  </a:extLst>
                </a:gridCol>
                <a:gridCol w="73012">
                  <a:extLst>
                    <a:ext uri="{9D8B030D-6E8A-4147-A177-3AD203B41FA5}">
                      <a16:colId xmlns:a16="http://schemas.microsoft.com/office/drawing/2014/main" val="3994862989"/>
                    </a:ext>
                  </a:extLst>
                </a:gridCol>
                <a:gridCol w="73012">
                  <a:extLst>
                    <a:ext uri="{9D8B030D-6E8A-4147-A177-3AD203B41FA5}">
                      <a16:colId xmlns:a16="http://schemas.microsoft.com/office/drawing/2014/main" val="1953056419"/>
                    </a:ext>
                  </a:extLst>
                </a:gridCol>
                <a:gridCol w="73012">
                  <a:extLst>
                    <a:ext uri="{9D8B030D-6E8A-4147-A177-3AD203B41FA5}">
                      <a16:colId xmlns:a16="http://schemas.microsoft.com/office/drawing/2014/main" val="140875706"/>
                    </a:ext>
                  </a:extLst>
                </a:gridCol>
                <a:gridCol w="73012">
                  <a:extLst>
                    <a:ext uri="{9D8B030D-6E8A-4147-A177-3AD203B41FA5}">
                      <a16:colId xmlns:a16="http://schemas.microsoft.com/office/drawing/2014/main" val="3760050902"/>
                    </a:ext>
                  </a:extLst>
                </a:gridCol>
              </a:tblGrid>
              <a:tr h="362542">
                <a:tc>
                  <a:txBody>
                    <a:bodyPr/>
                    <a:lstStyle/>
                    <a:p>
                      <a:pPr algn="ctr" fontAlgn="b"/>
                      <a:r>
                        <a:rPr lang="en-US" sz="500" b="1" i="0" u="none" strike="noStrike">
                          <a:solidFill>
                            <a:srgbClr val="FFFFFF"/>
                          </a:solidFill>
                          <a:effectLst/>
                          <a:latin typeface="Calibri" panose="020F0502020204030204" pitchFamily="34" charset="0"/>
                        </a:rPr>
                        <a:t>   FAALİYETİN ADI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2">
                  <a:txBody>
                    <a:bodyPr/>
                    <a:lstStyle/>
                    <a:p>
                      <a:pPr algn="ctr" fontAlgn="ctr"/>
                      <a:r>
                        <a:rPr lang="en-US" sz="500" b="1" i="0" u="none" strike="noStrike">
                          <a:solidFill>
                            <a:srgbClr val="FFFFFF"/>
                          </a:solidFill>
                          <a:effectLst/>
                          <a:latin typeface="Calibri" panose="020F0502020204030204" pitchFamily="34" charset="0"/>
                        </a:rPr>
                        <a:t>Sorumlu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FFFFFF"/>
                          </a:solidFill>
                          <a:effectLst/>
                          <a:latin typeface="Calibri" panose="020F0502020204030204" pitchFamily="34" charset="0"/>
                        </a:rPr>
                        <a:t>Kaynak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FFFFFF"/>
                          </a:solidFill>
                          <a:effectLst/>
                          <a:latin typeface="Calibri" panose="020F0502020204030204" pitchFamily="34" charset="0"/>
                        </a:rPr>
                        <a:t>Takip          Göstergesi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effectLst/>
                          <a:latin typeface="Calibri" panose="020F0502020204030204" pitchFamily="34" charset="0"/>
                        </a:rPr>
                        <a:t>Termin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500" b="1" i="0" u="none" strike="noStrike">
                          <a:effectLst/>
                          <a:latin typeface="Calibri" panose="020F0502020204030204" pitchFamily="34" charset="0"/>
                        </a:rPr>
                        <a:t>OCAK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ŞUBAT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MART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NİSAN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effectLst/>
                          <a:latin typeface="Calibri" panose="020F0502020204030204" pitchFamily="34" charset="0"/>
                        </a:rPr>
                        <a:t>MAYIS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HAZİRAN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TEMMUZ</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effectLst/>
                          <a:latin typeface="Calibri" panose="020F0502020204030204" pitchFamily="34" charset="0"/>
                        </a:rPr>
                        <a:t>AĞUSTOS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EYLÜL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EKİM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KASIM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effectLst/>
                          <a:latin typeface="Calibri" panose="020F0502020204030204" pitchFamily="34" charset="0"/>
                        </a:rPr>
                        <a:t>ARALIK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50579989"/>
                  </a:ext>
                </a:extLst>
              </a:tr>
              <a:tr h="128375">
                <a:tc>
                  <a:txBody>
                    <a:bodyPr/>
                    <a:lstStyle/>
                    <a:p>
                      <a:pPr algn="ctr" fontAlgn="ctr"/>
                      <a:r>
                        <a:rPr lang="en-US" sz="500" b="1" i="0" u="none" strike="noStrike">
                          <a:solidFill>
                            <a:srgbClr val="FFFFFF"/>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1181572595"/>
                  </a:ext>
                </a:extLst>
              </a:tr>
              <a:tr h="160470">
                <a:tc rowSpan="2">
                  <a:txBody>
                    <a:bodyPr/>
                    <a:lstStyle/>
                    <a:p>
                      <a:pPr algn="l" fontAlgn="ctr"/>
                      <a:r>
                        <a:rPr lang="en-US" sz="600" b="1" i="0" u="none" strike="noStrike">
                          <a:effectLst/>
                          <a:latin typeface="Calibri" panose="020F0502020204030204" pitchFamily="34" charset="0"/>
                        </a:rPr>
                        <a:t>1. Öğrenci Memnuniyet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1"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67152799"/>
                  </a:ext>
                </a:extLst>
              </a:tr>
              <a:tr h="16047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00855564"/>
                  </a:ext>
                </a:extLst>
              </a:tr>
              <a:tr h="261506">
                <a:tc rowSpan="2">
                  <a:txBody>
                    <a:bodyPr/>
                    <a:lstStyle/>
                    <a:p>
                      <a:pPr algn="l" fontAlgn="ctr"/>
                      <a:r>
                        <a:rPr lang="da-DK" sz="600" b="0" i="0" u="none" strike="noStrike">
                          <a:effectLst/>
                          <a:latin typeface="Calibri" panose="020F0502020204030204" pitchFamily="34" charset="0"/>
                        </a:rPr>
                        <a:t>1.1 Öğrencilere memnuniyet anketi uygulanması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600" b="0" i="0" u="none" strike="noStrike">
                          <a:effectLst/>
                          <a:latin typeface="Calibri" panose="020F0502020204030204" pitchFamily="34" charset="0"/>
                        </a:rPr>
                        <a:t>Bölüm Kalite Sorumlusu / 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Anket analizi raporları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44157601"/>
                  </a:ext>
                </a:extLst>
              </a:tr>
              <a:tr h="26150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23098010"/>
                  </a:ext>
                </a:extLst>
              </a:tr>
              <a:tr h="320939">
                <a:tc rowSpan="2">
                  <a:txBody>
                    <a:bodyPr/>
                    <a:lstStyle/>
                    <a:p>
                      <a:pPr algn="l" fontAlgn="ctr"/>
                      <a:r>
                        <a:rPr lang="en-US" sz="600" b="0" i="0" u="none" strike="noStrike">
                          <a:effectLst/>
                          <a:latin typeface="Calibri" panose="020F0502020204030204" pitchFamily="34" charset="0"/>
                        </a:rPr>
                        <a:t>1.2 Anket sonucunda çıkan memnuniyetsizliklerin giderilmesi için AAP formlarının hazırlanması ve takibi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600" b="0" i="0" u="none" strike="noStrike">
                          <a:effectLst/>
                          <a:latin typeface="Calibri" panose="020F0502020204030204" pitchFamily="34" charset="0"/>
                        </a:rPr>
                        <a:t>Bölüm Kalite Sorumlusu / 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İG-KT-EK-TK-FS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Analiz Formları ve AAP'ler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23605645"/>
                  </a:ext>
                </a:extLst>
              </a:tr>
              <a:tr h="27933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33515347"/>
                  </a:ext>
                </a:extLst>
              </a:tr>
              <a:tr h="261506">
                <a:tc rowSpan="2">
                  <a:txBody>
                    <a:bodyPr/>
                    <a:lstStyle/>
                    <a:p>
                      <a:pPr algn="l" fontAlgn="ctr"/>
                      <a:r>
                        <a:rPr lang="en-US" sz="600" b="0" i="0" u="none" strike="noStrike">
                          <a:effectLst/>
                          <a:latin typeface="Calibri" panose="020F0502020204030204" pitchFamily="34" charset="0"/>
                        </a:rPr>
                        <a:t>1.3 Öğrencilerin motivasyonunu yükseltmek amacıyla düzenlenen kolokyum, gezi, konferans, oryantasyon gibi etkinlikler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İG-KT-EK-TK-FS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Etkinliklere ilişkin yazılı kayıt ve görseller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86504458"/>
                  </a:ext>
                </a:extLst>
              </a:tr>
              <a:tr h="26150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18443013"/>
                  </a:ext>
                </a:extLst>
              </a:tr>
              <a:tr h="178299">
                <a:tc rowSpan="2">
                  <a:txBody>
                    <a:bodyPr/>
                    <a:lstStyle/>
                    <a:p>
                      <a:pPr algn="l" fontAlgn="ctr"/>
                      <a:r>
                        <a:rPr lang="en-US" sz="600" b="1" i="0" u="none" strike="noStrike">
                          <a:effectLst/>
                          <a:latin typeface="Calibri" panose="020F0502020204030204" pitchFamily="34" charset="0"/>
                        </a:rPr>
                        <a:t>2. Öğretim Üyesi Başına Düşen Başvurulan Proje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47166107"/>
                  </a:ext>
                </a:extLst>
              </a:tr>
              <a:tr h="20801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97253779"/>
                  </a:ext>
                </a:extLst>
              </a:tr>
              <a:tr h="249619">
                <a:tc rowSpan="2">
                  <a:txBody>
                    <a:bodyPr/>
                    <a:lstStyle/>
                    <a:p>
                      <a:pPr algn="l" fontAlgn="ctr"/>
                      <a:r>
                        <a:rPr lang="en-US" sz="600" b="0" i="0" u="none" strike="noStrike">
                          <a:effectLst/>
                          <a:latin typeface="Calibri" panose="020F0502020204030204" pitchFamily="34" charset="0"/>
                        </a:rPr>
                        <a:t>2.1 TTO ile periyodik bilgilendirme toplantılarının düzenlenmesi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Toplantı tutanakları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39937768"/>
                  </a:ext>
                </a:extLst>
              </a:tr>
              <a:tr h="25556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28024831"/>
                  </a:ext>
                </a:extLst>
              </a:tr>
              <a:tr h="178299">
                <a:tc rowSpan="2">
                  <a:txBody>
                    <a:bodyPr/>
                    <a:lstStyle/>
                    <a:p>
                      <a:pPr algn="l" fontAlgn="ctr"/>
                      <a:r>
                        <a:rPr lang="en-US" sz="600" b="1" i="0" u="none" strike="noStrike">
                          <a:effectLst/>
                          <a:latin typeface="Calibri" panose="020F0502020204030204" pitchFamily="34" charset="0"/>
                        </a:rPr>
                        <a:t>3. Öğretim Üyesi Başına Düşen Endeksli Yayın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62530535"/>
                  </a:ext>
                </a:extLst>
              </a:tr>
              <a:tr h="20801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96396846"/>
                  </a:ext>
                </a:extLst>
              </a:tr>
              <a:tr h="249619">
                <a:tc rowSpan="2">
                  <a:txBody>
                    <a:bodyPr/>
                    <a:lstStyle/>
                    <a:p>
                      <a:pPr algn="l" fontAlgn="ctr"/>
                      <a:r>
                        <a:rPr lang="en-US" sz="600" b="0" i="0" u="none" strike="noStrike">
                          <a:effectLst/>
                          <a:latin typeface="Calibri" panose="020F0502020204030204" pitchFamily="34" charset="0"/>
                        </a:rPr>
                        <a:t>3.1 Araştırma konularının tartışılacağı periyodik toplantı ve seminerler düzenlenmesi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6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Toplantı tutanakları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69393727"/>
                  </a:ext>
                </a:extLst>
              </a:tr>
              <a:tr h="25556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30635221"/>
                  </a:ext>
                </a:extLst>
              </a:tr>
              <a:tr h="184242">
                <a:tc rowSpan="2">
                  <a:txBody>
                    <a:bodyPr/>
                    <a:lstStyle/>
                    <a:p>
                      <a:pPr algn="l" fontAlgn="ctr"/>
                      <a:r>
                        <a:rPr lang="en-US" sz="600" b="1" i="0" u="none" strike="noStrike">
                          <a:effectLst/>
                          <a:latin typeface="Calibri" panose="020F0502020204030204" pitchFamily="34" charset="0"/>
                        </a:rPr>
                        <a:t>4. Öğretim Üyesi Başına Düşen Atıf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68672358"/>
                  </a:ext>
                </a:extLst>
              </a:tr>
              <a:tr h="18424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76885377"/>
                  </a:ext>
                </a:extLst>
              </a:tr>
              <a:tr h="303110">
                <a:tc rowSpan="2">
                  <a:txBody>
                    <a:bodyPr/>
                    <a:lstStyle/>
                    <a:p>
                      <a:pPr algn="l" fontAlgn="ctr"/>
                      <a:r>
                        <a:rPr lang="en-US" sz="600" b="0" i="0" u="none" strike="noStrike">
                          <a:effectLst/>
                          <a:latin typeface="Calibri" panose="020F0502020204030204" pitchFamily="34" charset="0"/>
                        </a:rPr>
                        <a:t>4.1 Araştırma konularının tartışılacağı periyodik toplantı ve seminerler düzenlenmesi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Toplantı tutanakları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66209005"/>
                  </a:ext>
                </a:extLst>
              </a:tr>
              <a:tr h="29122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34696205"/>
                  </a:ext>
                </a:extLst>
              </a:tr>
              <a:tr h="114111">
                <a:tc>
                  <a:txBody>
                    <a:bodyPr/>
                    <a:lstStyle/>
                    <a:p>
                      <a:pPr algn="l" fontAlgn="ctr"/>
                      <a:r>
                        <a:rPr lang="en-US" sz="600" b="1" i="0" u="none" strike="noStrike">
                          <a:effectLst/>
                          <a:latin typeface="Calibri" panose="020F0502020204030204" pitchFamily="34" charset="0"/>
                        </a:rPr>
                        <a:t>5. Patent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KD</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2">
                  <a:txBody>
                    <a:bodyPr/>
                    <a:lstStyle/>
                    <a:p>
                      <a:pPr algn="ctr" fontAlgn="ctr"/>
                      <a:r>
                        <a:rPr lang="en-US" sz="500" b="0" i="0" u="none" strike="noStrike" dirty="0">
                          <a:effectLst/>
                          <a:latin typeface="Calibri" panose="020F0502020204030204" pitchFamily="34" charset="0"/>
                        </a:rPr>
                        <a:t>KAPSAM DIŞI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01987926"/>
                  </a:ext>
                </a:extLst>
              </a:tr>
            </a:tbl>
          </a:graphicData>
        </a:graphic>
      </p:graphicFrame>
    </p:spTree>
    <p:extLst>
      <p:ext uri="{BB962C8B-B14F-4D97-AF65-F5344CB8AC3E}">
        <p14:creationId xmlns:p14="http://schemas.microsoft.com/office/powerpoint/2010/main" val="2730953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39543" y="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18</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17" name="Resim 16"/>
          <p:cNvPicPr/>
          <p:nvPr/>
        </p:nvPicPr>
        <p:blipFill>
          <a:blip r:embed="rId2"/>
          <a:stretch>
            <a:fillRect/>
          </a:stretch>
        </p:blipFill>
        <p:spPr>
          <a:xfrm>
            <a:off x="362377" y="885371"/>
            <a:ext cx="909762" cy="189914"/>
          </a:xfrm>
          <a:prstGeom prst="rect">
            <a:avLst/>
          </a:prstGeom>
        </p:spPr>
      </p:pic>
      <p:sp>
        <p:nvSpPr>
          <p:cNvPr id="19" name="Text Box 17"/>
          <p:cNvSpPr txBox="1">
            <a:spLocks noChangeArrowheads="1"/>
          </p:cNvSpPr>
          <p:nvPr/>
        </p:nvSpPr>
        <p:spPr bwMode="auto">
          <a:xfrm>
            <a:off x="390446" y="560935"/>
            <a:ext cx="8776568" cy="514350"/>
          </a:xfrm>
          <a:prstGeom prst="rect">
            <a:avLst/>
          </a:prstGeom>
          <a:noFill/>
          <a:ln w="9525">
            <a:noFill/>
            <a:miter lim="800000"/>
            <a:headEnd/>
            <a:tailEnd/>
          </a:ln>
        </p:spPr>
        <p:txBody>
          <a:bodyPr wrap="square" lIns="64008" tIns="73152" rIns="64008"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tr-TR" sz="2800" b="1" i="0" strike="noStrike" dirty="0">
                <a:solidFill>
                  <a:srgbClr val="000000"/>
                </a:solidFill>
                <a:latin typeface="Verdana" pitchFamily="34" charset="0"/>
                <a:ea typeface="Verdana" pitchFamily="34" charset="0"/>
                <a:cs typeface="Verdana" pitchFamily="34" charset="0"/>
              </a:rPr>
              <a:t> </a:t>
            </a:r>
            <a:r>
              <a:rPr lang="tr-TR" sz="1400" b="1" i="0" strike="noStrike" dirty="0">
                <a:solidFill>
                  <a:srgbClr val="000000"/>
                </a:solidFill>
                <a:latin typeface="Verdana" pitchFamily="34" charset="0"/>
                <a:ea typeface="Verdana" pitchFamily="34" charset="0"/>
                <a:cs typeface="Verdana" pitchFamily="34" charset="0"/>
              </a:rPr>
              <a:t>MİMARLIK BÖLÜMÜ KALİTE FAALİYET PLANI</a:t>
            </a:r>
          </a:p>
        </p:txBody>
      </p:sp>
      <p:graphicFrame>
        <p:nvGraphicFramePr>
          <p:cNvPr id="4" name="Table 3"/>
          <p:cNvGraphicFramePr>
            <a:graphicFrameLocks noGrp="1"/>
          </p:cNvGraphicFramePr>
          <p:nvPr>
            <p:extLst>
              <p:ext uri="{D42A27DB-BD31-4B8C-83A1-F6EECF244321}">
                <p14:modId xmlns:p14="http://schemas.microsoft.com/office/powerpoint/2010/main" val="3730551224"/>
              </p:ext>
            </p:extLst>
          </p:nvPr>
        </p:nvGraphicFramePr>
        <p:xfrm>
          <a:off x="362375" y="1207268"/>
          <a:ext cx="7882032" cy="5514206"/>
        </p:xfrm>
        <a:graphic>
          <a:graphicData uri="http://schemas.openxmlformats.org/drawingml/2006/table">
            <a:tbl>
              <a:tblPr/>
              <a:tblGrid>
                <a:gridCol w="1926010">
                  <a:extLst>
                    <a:ext uri="{9D8B030D-6E8A-4147-A177-3AD203B41FA5}">
                      <a16:colId xmlns:a16="http://schemas.microsoft.com/office/drawing/2014/main" val="1270513129"/>
                    </a:ext>
                  </a:extLst>
                </a:gridCol>
                <a:gridCol w="662938">
                  <a:extLst>
                    <a:ext uri="{9D8B030D-6E8A-4147-A177-3AD203B41FA5}">
                      <a16:colId xmlns:a16="http://schemas.microsoft.com/office/drawing/2014/main" val="3773038372"/>
                    </a:ext>
                  </a:extLst>
                </a:gridCol>
                <a:gridCol w="427421">
                  <a:extLst>
                    <a:ext uri="{9D8B030D-6E8A-4147-A177-3AD203B41FA5}">
                      <a16:colId xmlns:a16="http://schemas.microsoft.com/office/drawing/2014/main" val="3133542124"/>
                    </a:ext>
                  </a:extLst>
                </a:gridCol>
                <a:gridCol w="636769">
                  <a:extLst>
                    <a:ext uri="{9D8B030D-6E8A-4147-A177-3AD203B41FA5}">
                      <a16:colId xmlns:a16="http://schemas.microsoft.com/office/drawing/2014/main" val="3791379334"/>
                    </a:ext>
                  </a:extLst>
                </a:gridCol>
                <a:gridCol w="418698">
                  <a:extLst>
                    <a:ext uri="{9D8B030D-6E8A-4147-A177-3AD203B41FA5}">
                      <a16:colId xmlns:a16="http://schemas.microsoft.com/office/drawing/2014/main" val="3391138491"/>
                    </a:ext>
                  </a:extLst>
                </a:gridCol>
                <a:gridCol w="73273">
                  <a:extLst>
                    <a:ext uri="{9D8B030D-6E8A-4147-A177-3AD203B41FA5}">
                      <a16:colId xmlns:a16="http://schemas.microsoft.com/office/drawing/2014/main" val="1666206731"/>
                    </a:ext>
                  </a:extLst>
                </a:gridCol>
                <a:gridCol w="73273">
                  <a:extLst>
                    <a:ext uri="{9D8B030D-6E8A-4147-A177-3AD203B41FA5}">
                      <a16:colId xmlns:a16="http://schemas.microsoft.com/office/drawing/2014/main" val="3830313870"/>
                    </a:ext>
                  </a:extLst>
                </a:gridCol>
                <a:gridCol w="73273">
                  <a:extLst>
                    <a:ext uri="{9D8B030D-6E8A-4147-A177-3AD203B41FA5}">
                      <a16:colId xmlns:a16="http://schemas.microsoft.com/office/drawing/2014/main" val="1452977438"/>
                    </a:ext>
                  </a:extLst>
                </a:gridCol>
                <a:gridCol w="73273">
                  <a:extLst>
                    <a:ext uri="{9D8B030D-6E8A-4147-A177-3AD203B41FA5}">
                      <a16:colId xmlns:a16="http://schemas.microsoft.com/office/drawing/2014/main" val="3467451175"/>
                    </a:ext>
                  </a:extLst>
                </a:gridCol>
                <a:gridCol w="73273">
                  <a:extLst>
                    <a:ext uri="{9D8B030D-6E8A-4147-A177-3AD203B41FA5}">
                      <a16:colId xmlns:a16="http://schemas.microsoft.com/office/drawing/2014/main" val="3807140990"/>
                    </a:ext>
                  </a:extLst>
                </a:gridCol>
                <a:gridCol w="73273">
                  <a:extLst>
                    <a:ext uri="{9D8B030D-6E8A-4147-A177-3AD203B41FA5}">
                      <a16:colId xmlns:a16="http://schemas.microsoft.com/office/drawing/2014/main" val="936654834"/>
                    </a:ext>
                  </a:extLst>
                </a:gridCol>
                <a:gridCol w="73273">
                  <a:extLst>
                    <a:ext uri="{9D8B030D-6E8A-4147-A177-3AD203B41FA5}">
                      <a16:colId xmlns:a16="http://schemas.microsoft.com/office/drawing/2014/main" val="237302732"/>
                    </a:ext>
                  </a:extLst>
                </a:gridCol>
                <a:gridCol w="73273">
                  <a:extLst>
                    <a:ext uri="{9D8B030D-6E8A-4147-A177-3AD203B41FA5}">
                      <a16:colId xmlns:a16="http://schemas.microsoft.com/office/drawing/2014/main" val="2382827893"/>
                    </a:ext>
                  </a:extLst>
                </a:gridCol>
                <a:gridCol w="73273">
                  <a:extLst>
                    <a:ext uri="{9D8B030D-6E8A-4147-A177-3AD203B41FA5}">
                      <a16:colId xmlns:a16="http://schemas.microsoft.com/office/drawing/2014/main" val="3615304098"/>
                    </a:ext>
                  </a:extLst>
                </a:gridCol>
                <a:gridCol w="73273">
                  <a:extLst>
                    <a:ext uri="{9D8B030D-6E8A-4147-A177-3AD203B41FA5}">
                      <a16:colId xmlns:a16="http://schemas.microsoft.com/office/drawing/2014/main" val="1291392285"/>
                    </a:ext>
                  </a:extLst>
                </a:gridCol>
                <a:gridCol w="73273">
                  <a:extLst>
                    <a:ext uri="{9D8B030D-6E8A-4147-A177-3AD203B41FA5}">
                      <a16:colId xmlns:a16="http://schemas.microsoft.com/office/drawing/2014/main" val="3200767861"/>
                    </a:ext>
                  </a:extLst>
                </a:gridCol>
                <a:gridCol w="73273">
                  <a:extLst>
                    <a:ext uri="{9D8B030D-6E8A-4147-A177-3AD203B41FA5}">
                      <a16:colId xmlns:a16="http://schemas.microsoft.com/office/drawing/2014/main" val="2488442138"/>
                    </a:ext>
                  </a:extLst>
                </a:gridCol>
                <a:gridCol w="73273">
                  <a:extLst>
                    <a:ext uri="{9D8B030D-6E8A-4147-A177-3AD203B41FA5}">
                      <a16:colId xmlns:a16="http://schemas.microsoft.com/office/drawing/2014/main" val="1951168161"/>
                    </a:ext>
                  </a:extLst>
                </a:gridCol>
                <a:gridCol w="73273">
                  <a:extLst>
                    <a:ext uri="{9D8B030D-6E8A-4147-A177-3AD203B41FA5}">
                      <a16:colId xmlns:a16="http://schemas.microsoft.com/office/drawing/2014/main" val="3737322663"/>
                    </a:ext>
                  </a:extLst>
                </a:gridCol>
                <a:gridCol w="73273">
                  <a:extLst>
                    <a:ext uri="{9D8B030D-6E8A-4147-A177-3AD203B41FA5}">
                      <a16:colId xmlns:a16="http://schemas.microsoft.com/office/drawing/2014/main" val="2376644280"/>
                    </a:ext>
                  </a:extLst>
                </a:gridCol>
                <a:gridCol w="73273">
                  <a:extLst>
                    <a:ext uri="{9D8B030D-6E8A-4147-A177-3AD203B41FA5}">
                      <a16:colId xmlns:a16="http://schemas.microsoft.com/office/drawing/2014/main" val="4135654586"/>
                    </a:ext>
                  </a:extLst>
                </a:gridCol>
                <a:gridCol w="73273">
                  <a:extLst>
                    <a:ext uri="{9D8B030D-6E8A-4147-A177-3AD203B41FA5}">
                      <a16:colId xmlns:a16="http://schemas.microsoft.com/office/drawing/2014/main" val="295102670"/>
                    </a:ext>
                  </a:extLst>
                </a:gridCol>
                <a:gridCol w="73273">
                  <a:extLst>
                    <a:ext uri="{9D8B030D-6E8A-4147-A177-3AD203B41FA5}">
                      <a16:colId xmlns:a16="http://schemas.microsoft.com/office/drawing/2014/main" val="2034631831"/>
                    </a:ext>
                  </a:extLst>
                </a:gridCol>
                <a:gridCol w="73273">
                  <a:extLst>
                    <a:ext uri="{9D8B030D-6E8A-4147-A177-3AD203B41FA5}">
                      <a16:colId xmlns:a16="http://schemas.microsoft.com/office/drawing/2014/main" val="540079279"/>
                    </a:ext>
                  </a:extLst>
                </a:gridCol>
                <a:gridCol w="73273">
                  <a:extLst>
                    <a:ext uri="{9D8B030D-6E8A-4147-A177-3AD203B41FA5}">
                      <a16:colId xmlns:a16="http://schemas.microsoft.com/office/drawing/2014/main" val="2907907303"/>
                    </a:ext>
                  </a:extLst>
                </a:gridCol>
                <a:gridCol w="73273">
                  <a:extLst>
                    <a:ext uri="{9D8B030D-6E8A-4147-A177-3AD203B41FA5}">
                      <a16:colId xmlns:a16="http://schemas.microsoft.com/office/drawing/2014/main" val="2158483032"/>
                    </a:ext>
                  </a:extLst>
                </a:gridCol>
                <a:gridCol w="73273">
                  <a:extLst>
                    <a:ext uri="{9D8B030D-6E8A-4147-A177-3AD203B41FA5}">
                      <a16:colId xmlns:a16="http://schemas.microsoft.com/office/drawing/2014/main" val="1257884279"/>
                    </a:ext>
                  </a:extLst>
                </a:gridCol>
                <a:gridCol w="73273">
                  <a:extLst>
                    <a:ext uri="{9D8B030D-6E8A-4147-A177-3AD203B41FA5}">
                      <a16:colId xmlns:a16="http://schemas.microsoft.com/office/drawing/2014/main" val="3161533230"/>
                    </a:ext>
                  </a:extLst>
                </a:gridCol>
                <a:gridCol w="73273">
                  <a:extLst>
                    <a:ext uri="{9D8B030D-6E8A-4147-A177-3AD203B41FA5}">
                      <a16:colId xmlns:a16="http://schemas.microsoft.com/office/drawing/2014/main" val="4109852139"/>
                    </a:ext>
                  </a:extLst>
                </a:gridCol>
                <a:gridCol w="73273">
                  <a:extLst>
                    <a:ext uri="{9D8B030D-6E8A-4147-A177-3AD203B41FA5}">
                      <a16:colId xmlns:a16="http://schemas.microsoft.com/office/drawing/2014/main" val="784999243"/>
                    </a:ext>
                  </a:extLst>
                </a:gridCol>
                <a:gridCol w="73273">
                  <a:extLst>
                    <a:ext uri="{9D8B030D-6E8A-4147-A177-3AD203B41FA5}">
                      <a16:colId xmlns:a16="http://schemas.microsoft.com/office/drawing/2014/main" val="1844624682"/>
                    </a:ext>
                  </a:extLst>
                </a:gridCol>
                <a:gridCol w="73273">
                  <a:extLst>
                    <a:ext uri="{9D8B030D-6E8A-4147-A177-3AD203B41FA5}">
                      <a16:colId xmlns:a16="http://schemas.microsoft.com/office/drawing/2014/main" val="903392219"/>
                    </a:ext>
                  </a:extLst>
                </a:gridCol>
                <a:gridCol w="73273">
                  <a:extLst>
                    <a:ext uri="{9D8B030D-6E8A-4147-A177-3AD203B41FA5}">
                      <a16:colId xmlns:a16="http://schemas.microsoft.com/office/drawing/2014/main" val="2969508634"/>
                    </a:ext>
                  </a:extLst>
                </a:gridCol>
                <a:gridCol w="73273">
                  <a:extLst>
                    <a:ext uri="{9D8B030D-6E8A-4147-A177-3AD203B41FA5}">
                      <a16:colId xmlns:a16="http://schemas.microsoft.com/office/drawing/2014/main" val="1181534530"/>
                    </a:ext>
                  </a:extLst>
                </a:gridCol>
                <a:gridCol w="73273">
                  <a:extLst>
                    <a:ext uri="{9D8B030D-6E8A-4147-A177-3AD203B41FA5}">
                      <a16:colId xmlns:a16="http://schemas.microsoft.com/office/drawing/2014/main" val="2726512968"/>
                    </a:ext>
                  </a:extLst>
                </a:gridCol>
                <a:gridCol w="73273">
                  <a:extLst>
                    <a:ext uri="{9D8B030D-6E8A-4147-A177-3AD203B41FA5}">
                      <a16:colId xmlns:a16="http://schemas.microsoft.com/office/drawing/2014/main" val="1598214609"/>
                    </a:ext>
                  </a:extLst>
                </a:gridCol>
                <a:gridCol w="73273">
                  <a:extLst>
                    <a:ext uri="{9D8B030D-6E8A-4147-A177-3AD203B41FA5}">
                      <a16:colId xmlns:a16="http://schemas.microsoft.com/office/drawing/2014/main" val="2247545005"/>
                    </a:ext>
                  </a:extLst>
                </a:gridCol>
                <a:gridCol w="73273">
                  <a:extLst>
                    <a:ext uri="{9D8B030D-6E8A-4147-A177-3AD203B41FA5}">
                      <a16:colId xmlns:a16="http://schemas.microsoft.com/office/drawing/2014/main" val="909079578"/>
                    </a:ext>
                  </a:extLst>
                </a:gridCol>
                <a:gridCol w="73273">
                  <a:extLst>
                    <a:ext uri="{9D8B030D-6E8A-4147-A177-3AD203B41FA5}">
                      <a16:colId xmlns:a16="http://schemas.microsoft.com/office/drawing/2014/main" val="1507048472"/>
                    </a:ext>
                  </a:extLst>
                </a:gridCol>
                <a:gridCol w="73273">
                  <a:extLst>
                    <a:ext uri="{9D8B030D-6E8A-4147-A177-3AD203B41FA5}">
                      <a16:colId xmlns:a16="http://schemas.microsoft.com/office/drawing/2014/main" val="3329306782"/>
                    </a:ext>
                  </a:extLst>
                </a:gridCol>
                <a:gridCol w="73273">
                  <a:extLst>
                    <a:ext uri="{9D8B030D-6E8A-4147-A177-3AD203B41FA5}">
                      <a16:colId xmlns:a16="http://schemas.microsoft.com/office/drawing/2014/main" val="1440455432"/>
                    </a:ext>
                  </a:extLst>
                </a:gridCol>
                <a:gridCol w="73273">
                  <a:extLst>
                    <a:ext uri="{9D8B030D-6E8A-4147-A177-3AD203B41FA5}">
                      <a16:colId xmlns:a16="http://schemas.microsoft.com/office/drawing/2014/main" val="763762905"/>
                    </a:ext>
                  </a:extLst>
                </a:gridCol>
                <a:gridCol w="73273">
                  <a:extLst>
                    <a:ext uri="{9D8B030D-6E8A-4147-A177-3AD203B41FA5}">
                      <a16:colId xmlns:a16="http://schemas.microsoft.com/office/drawing/2014/main" val="30173602"/>
                    </a:ext>
                  </a:extLst>
                </a:gridCol>
                <a:gridCol w="73273">
                  <a:extLst>
                    <a:ext uri="{9D8B030D-6E8A-4147-A177-3AD203B41FA5}">
                      <a16:colId xmlns:a16="http://schemas.microsoft.com/office/drawing/2014/main" val="3532794401"/>
                    </a:ext>
                  </a:extLst>
                </a:gridCol>
                <a:gridCol w="73273">
                  <a:extLst>
                    <a:ext uri="{9D8B030D-6E8A-4147-A177-3AD203B41FA5}">
                      <a16:colId xmlns:a16="http://schemas.microsoft.com/office/drawing/2014/main" val="3242113605"/>
                    </a:ext>
                  </a:extLst>
                </a:gridCol>
                <a:gridCol w="73273">
                  <a:extLst>
                    <a:ext uri="{9D8B030D-6E8A-4147-A177-3AD203B41FA5}">
                      <a16:colId xmlns:a16="http://schemas.microsoft.com/office/drawing/2014/main" val="1675155459"/>
                    </a:ext>
                  </a:extLst>
                </a:gridCol>
                <a:gridCol w="73273">
                  <a:extLst>
                    <a:ext uri="{9D8B030D-6E8A-4147-A177-3AD203B41FA5}">
                      <a16:colId xmlns:a16="http://schemas.microsoft.com/office/drawing/2014/main" val="2921051530"/>
                    </a:ext>
                  </a:extLst>
                </a:gridCol>
                <a:gridCol w="73273">
                  <a:extLst>
                    <a:ext uri="{9D8B030D-6E8A-4147-A177-3AD203B41FA5}">
                      <a16:colId xmlns:a16="http://schemas.microsoft.com/office/drawing/2014/main" val="3592438787"/>
                    </a:ext>
                  </a:extLst>
                </a:gridCol>
                <a:gridCol w="73273">
                  <a:extLst>
                    <a:ext uri="{9D8B030D-6E8A-4147-A177-3AD203B41FA5}">
                      <a16:colId xmlns:a16="http://schemas.microsoft.com/office/drawing/2014/main" val="1455488509"/>
                    </a:ext>
                  </a:extLst>
                </a:gridCol>
                <a:gridCol w="73273">
                  <a:extLst>
                    <a:ext uri="{9D8B030D-6E8A-4147-A177-3AD203B41FA5}">
                      <a16:colId xmlns:a16="http://schemas.microsoft.com/office/drawing/2014/main" val="3392353951"/>
                    </a:ext>
                  </a:extLst>
                </a:gridCol>
                <a:gridCol w="73273">
                  <a:extLst>
                    <a:ext uri="{9D8B030D-6E8A-4147-A177-3AD203B41FA5}">
                      <a16:colId xmlns:a16="http://schemas.microsoft.com/office/drawing/2014/main" val="2355632278"/>
                    </a:ext>
                  </a:extLst>
                </a:gridCol>
                <a:gridCol w="73273">
                  <a:extLst>
                    <a:ext uri="{9D8B030D-6E8A-4147-A177-3AD203B41FA5}">
                      <a16:colId xmlns:a16="http://schemas.microsoft.com/office/drawing/2014/main" val="2721054393"/>
                    </a:ext>
                  </a:extLst>
                </a:gridCol>
                <a:gridCol w="73273">
                  <a:extLst>
                    <a:ext uri="{9D8B030D-6E8A-4147-A177-3AD203B41FA5}">
                      <a16:colId xmlns:a16="http://schemas.microsoft.com/office/drawing/2014/main" val="67524965"/>
                    </a:ext>
                  </a:extLst>
                </a:gridCol>
                <a:gridCol w="73273">
                  <a:extLst>
                    <a:ext uri="{9D8B030D-6E8A-4147-A177-3AD203B41FA5}">
                      <a16:colId xmlns:a16="http://schemas.microsoft.com/office/drawing/2014/main" val="4185256715"/>
                    </a:ext>
                  </a:extLst>
                </a:gridCol>
                <a:gridCol w="73273">
                  <a:extLst>
                    <a:ext uri="{9D8B030D-6E8A-4147-A177-3AD203B41FA5}">
                      <a16:colId xmlns:a16="http://schemas.microsoft.com/office/drawing/2014/main" val="1547471083"/>
                    </a:ext>
                  </a:extLst>
                </a:gridCol>
                <a:gridCol w="73273">
                  <a:extLst>
                    <a:ext uri="{9D8B030D-6E8A-4147-A177-3AD203B41FA5}">
                      <a16:colId xmlns:a16="http://schemas.microsoft.com/office/drawing/2014/main" val="4035257977"/>
                    </a:ext>
                  </a:extLst>
                </a:gridCol>
                <a:gridCol w="73273">
                  <a:extLst>
                    <a:ext uri="{9D8B030D-6E8A-4147-A177-3AD203B41FA5}">
                      <a16:colId xmlns:a16="http://schemas.microsoft.com/office/drawing/2014/main" val="3562350691"/>
                    </a:ext>
                  </a:extLst>
                </a:gridCol>
              </a:tblGrid>
              <a:tr h="338533">
                <a:tc>
                  <a:txBody>
                    <a:bodyPr/>
                    <a:lstStyle/>
                    <a:p>
                      <a:pPr algn="ctr" fontAlgn="b"/>
                      <a:r>
                        <a:rPr lang="en-US" sz="500" b="1" i="0" u="none" strike="noStrike">
                          <a:solidFill>
                            <a:srgbClr val="FFFFFF"/>
                          </a:solidFill>
                          <a:effectLst/>
                          <a:latin typeface="Calibri" panose="020F0502020204030204" pitchFamily="34" charset="0"/>
                        </a:rPr>
                        <a:t>   FAALİYETİN ADI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2">
                  <a:txBody>
                    <a:bodyPr/>
                    <a:lstStyle/>
                    <a:p>
                      <a:pPr algn="ctr" fontAlgn="ctr"/>
                      <a:r>
                        <a:rPr lang="en-US" sz="500" b="1" i="0" u="none" strike="noStrike">
                          <a:solidFill>
                            <a:srgbClr val="FFFFFF"/>
                          </a:solidFill>
                          <a:effectLst/>
                          <a:latin typeface="Calibri" panose="020F0502020204030204" pitchFamily="34" charset="0"/>
                        </a:rPr>
                        <a:t>Sorumlu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FFFFFF"/>
                          </a:solidFill>
                          <a:effectLst/>
                          <a:latin typeface="Calibri" panose="020F0502020204030204" pitchFamily="34" charset="0"/>
                        </a:rPr>
                        <a:t>Kaynak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FFFFFF"/>
                          </a:solidFill>
                          <a:effectLst/>
                          <a:latin typeface="Calibri" panose="020F0502020204030204" pitchFamily="34" charset="0"/>
                        </a:rPr>
                        <a:t>Takip          Göstergesi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effectLst/>
                          <a:latin typeface="Calibri" panose="020F0502020204030204" pitchFamily="34" charset="0"/>
                        </a:rPr>
                        <a:t>Termin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500" b="1" i="0" u="none" strike="noStrike">
                          <a:effectLst/>
                          <a:latin typeface="Calibri" panose="020F0502020204030204" pitchFamily="34" charset="0"/>
                        </a:rPr>
                        <a:t>OCAK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ŞUBAT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MART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NİSAN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effectLst/>
                          <a:latin typeface="Calibri" panose="020F0502020204030204" pitchFamily="34" charset="0"/>
                        </a:rPr>
                        <a:t>MAYIS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HAZİRAN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TEMMUZ</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effectLst/>
                          <a:latin typeface="Calibri" panose="020F0502020204030204" pitchFamily="34" charset="0"/>
                        </a:rPr>
                        <a:t>AĞUSTOS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EYLÜL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EKİM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KASIM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effectLst/>
                          <a:latin typeface="Calibri" panose="020F0502020204030204" pitchFamily="34" charset="0"/>
                        </a:rPr>
                        <a:t>ARALIK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31589682"/>
                  </a:ext>
                </a:extLst>
              </a:tr>
              <a:tr h="119874">
                <a:tc>
                  <a:txBody>
                    <a:bodyPr/>
                    <a:lstStyle/>
                    <a:p>
                      <a:pPr algn="ctr" fontAlgn="ctr"/>
                      <a:r>
                        <a:rPr lang="en-US" sz="500" b="1" i="0" u="none" strike="noStrike">
                          <a:solidFill>
                            <a:srgbClr val="FFFFFF"/>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2396329524"/>
                  </a:ext>
                </a:extLst>
              </a:tr>
              <a:tr h="166491">
                <a:tc rowSpan="2">
                  <a:txBody>
                    <a:bodyPr/>
                    <a:lstStyle/>
                    <a:p>
                      <a:pPr algn="l" fontAlgn="ctr"/>
                      <a:r>
                        <a:rPr lang="en-US" sz="600" b="1" i="0" u="none" strike="noStrike">
                          <a:effectLst/>
                          <a:latin typeface="Calibri" panose="020F0502020204030204" pitchFamily="34" charset="0"/>
                        </a:rPr>
                        <a:t>6. Öğretim Üyesi Başına Düşen  Araştırma Projesi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16283946"/>
                  </a:ext>
                </a:extLst>
              </a:tr>
              <a:tr h="19424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37482047"/>
                  </a:ext>
                </a:extLst>
              </a:tr>
              <a:tr h="283037">
                <a:tc rowSpan="2">
                  <a:txBody>
                    <a:bodyPr/>
                    <a:lstStyle/>
                    <a:p>
                      <a:pPr algn="l" fontAlgn="ctr"/>
                      <a:r>
                        <a:rPr lang="en-US" sz="600" b="0" i="0" u="none" strike="noStrike">
                          <a:effectLst/>
                          <a:latin typeface="Calibri" panose="020F0502020204030204" pitchFamily="34" charset="0"/>
                        </a:rPr>
                        <a:t>6.1 Araştırma konularının tartışılacağı periyodik toplantı ve seminerler düzenlenmesi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Toplantı tutanakları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20549109"/>
                  </a:ext>
                </a:extLst>
              </a:tr>
              <a:tr h="27193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10804787"/>
                  </a:ext>
                </a:extLst>
              </a:tr>
              <a:tr h="160941">
                <a:tc rowSpan="2">
                  <a:txBody>
                    <a:bodyPr/>
                    <a:lstStyle/>
                    <a:p>
                      <a:pPr algn="l" fontAlgn="ctr"/>
                      <a:r>
                        <a:rPr lang="en-US" sz="600" b="1" i="0" u="none" strike="noStrike">
                          <a:effectLst/>
                          <a:latin typeface="Calibri" panose="020F0502020204030204" pitchFamily="34" charset="0"/>
                        </a:rPr>
                        <a:t>7. Öğretim Üyesi Başına Düşen Yayınlanmış Kitap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63539273"/>
                  </a:ext>
                </a:extLst>
              </a:tr>
              <a:tr h="17759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29082273"/>
                  </a:ext>
                </a:extLst>
              </a:tr>
              <a:tr h="299685">
                <a:tc rowSpan="2">
                  <a:txBody>
                    <a:bodyPr/>
                    <a:lstStyle/>
                    <a:p>
                      <a:pPr algn="l" fontAlgn="ctr"/>
                      <a:r>
                        <a:rPr lang="en-US" sz="600" b="0" i="0" u="none" strike="noStrike">
                          <a:effectLst/>
                          <a:latin typeface="Calibri" panose="020F0502020204030204" pitchFamily="34" charset="0"/>
                        </a:rPr>
                        <a:t>7.1 Ders kitabı hazırlığı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İG-FS-KT-EK-TK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Hazırlık çalışma raporları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04511375"/>
                  </a:ext>
                </a:extLst>
              </a:tr>
              <a:tr h="29413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99425256"/>
                  </a:ext>
                </a:extLst>
              </a:tr>
              <a:tr h="299685">
                <a:tc rowSpan="2">
                  <a:txBody>
                    <a:bodyPr/>
                    <a:lstStyle/>
                    <a:p>
                      <a:pPr algn="l" fontAlgn="ctr"/>
                      <a:r>
                        <a:rPr lang="en-US" sz="600" b="0" i="0" u="none" strike="noStrike">
                          <a:effectLst/>
                          <a:latin typeface="Calibri" panose="020F0502020204030204" pitchFamily="34" charset="0"/>
                        </a:rPr>
                        <a:t>7.2 Yayınevleri ve yerel kuruluşlarla görüşülmesi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İG-FS-KT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Toplantı tutanakları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12414390"/>
                  </a:ext>
                </a:extLst>
              </a:tr>
              <a:tr h="29413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94624813"/>
                  </a:ext>
                </a:extLst>
              </a:tr>
              <a:tr h="155392">
                <a:tc rowSpan="2">
                  <a:txBody>
                    <a:bodyPr/>
                    <a:lstStyle/>
                    <a:p>
                      <a:pPr algn="l" fontAlgn="ctr"/>
                      <a:r>
                        <a:rPr lang="en-US" sz="600" b="1" i="0" u="none" strike="noStrike">
                          <a:effectLst/>
                          <a:latin typeface="Calibri" panose="020F0502020204030204" pitchFamily="34" charset="0"/>
                        </a:rPr>
                        <a:t>8. Danışmanlık Memnuniyet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57599465"/>
                  </a:ext>
                </a:extLst>
              </a:tr>
              <a:tr h="18314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04993680"/>
                  </a:ext>
                </a:extLst>
              </a:tr>
              <a:tr h="227539">
                <a:tc rowSpan="2">
                  <a:txBody>
                    <a:bodyPr/>
                    <a:lstStyle/>
                    <a:p>
                      <a:pPr algn="l" fontAlgn="ctr"/>
                      <a:r>
                        <a:rPr lang="en-US" sz="600" b="0" i="0" u="none" strike="noStrike">
                          <a:effectLst/>
                          <a:latin typeface="Calibri" panose="020F0502020204030204" pitchFamily="34" charset="0"/>
                        </a:rPr>
                        <a:t>8.1 Danışman bilgilendirme toplantısı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Bölüm Başkanı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Toplantı tutanakları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en-US" sz="500" b="0" i="0" u="none" strike="noStrike">
                        <a:effectLst/>
                        <a:latin typeface="Calibri" panose="020F0502020204030204"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en-US" sz="500" b="0" i="0" u="none" strike="noStrike">
                        <a:effectLst/>
                        <a:latin typeface="Calibri" panose="020F0502020204030204"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93630412"/>
                  </a:ext>
                </a:extLst>
              </a:tr>
              <a:tr h="20533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32023846"/>
                  </a:ext>
                </a:extLst>
              </a:tr>
              <a:tr h="227539">
                <a:tc rowSpan="2">
                  <a:txBody>
                    <a:bodyPr/>
                    <a:lstStyle/>
                    <a:p>
                      <a:pPr algn="l" fontAlgn="ctr"/>
                      <a:r>
                        <a:rPr lang="en-US" sz="600" b="0" i="0" u="none" strike="noStrike">
                          <a:effectLst/>
                          <a:latin typeface="Calibri" panose="020F0502020204030204" pitchFamily="34" charset="0"/>
                        </a:rPr>
                        <a:t>8.2 Danışmanlık memnuniyet anketi uygulanması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Anket analiz raporları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en-US" sz="500" b="0" i="0" u="none" strike="noStrike">
                        <a:effectLst/>
                        <a:latin typeface="Calibri" panose="020F0502020204030204"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en-US" sz="500" b="0" i="0" u="none" strike="noStrike">
                        <a:effectLst/>
                        <a:latin typeface="Calibri" panose="020F0502020204030204"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17025947"/>
                  </a:ext>
                </a:extLst>
              </a:tr>
              <a:tr h="22753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44353155"/>
                  </a:ext>
                </a:extLst>
              </a:tr>
              <a:tr h="244187">
                <a:tc rowSpan="2">
                  <a:txBody>
                    <a:bodyPr/>
                    <a:lstStyle/>
                    <a:p>
                      <a:pPr algn="l" fontAlgn="ctr"/>
                      <a:r>
                        <a:rPr lang="en-US" sz="600" b="0" i="0" u="none" strike="noStrike">
                          <a:effectLst/>
                          <a:latin typeface="Calibri" panose="020F0502020204030204" pitchFamily="34" charset="0"/>
                        </a:rPr>
                        <a:t>8.3 Anket sonuçlarında çıkan memnuniyetsizliklerin giderilmesi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 Bölüm Başkanı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İG-FS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Periyodik anketler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en-US" sz="500" b="0" i="0" u="none" strike="noStrike">
                        <a:effectLst/>
                        <a:latin typeface="Calibri" panose="020F0502020204030204"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en-US" sz="500" b="0" i="0" u="none" strike="noStrike">
                        <a:effectLst/>
                        <a:latin typeface="Calibri" panose="020F0502020204030204"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29971886"/>
                  </a:ext>
                </a:extLst>
              </a:tr>
              <a:tr h="22753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94821234"/>
                  </a:ext>
                </a:extLst>
              </a:tr>
              <a:tr h="166491">
                <a:tc rowSpan="2">
                  <a:txBody>
                    <a:bodyPr/>
                    <a:lstStyle/>
                    <a:p>
                      <a:pPr algn="l" fontAlgn="ctr"/>
                      <a:r>
                        <a:rPr lang="en-US" sz="600" b="1" i="0" u="none" strike="noStrike">
                          <a:effectLst/>
                          <a:latin typeface="Calibri" panose="020F0502020204030204" pitchFamily="34" charset="0"/>
                        </a:rPr>
                        <a:t>9. Öğretim Üyesi Başına Düşen Toplam Yayın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21647749"/>
                  </a:ext>
                </a:extLst>
              </a:tr>
              <a:tr h="19424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25044468"/>
                  </a:ext>
                </a:extLst>
              </a:tr>
              <a:tr h="288586">
                <a:tc rowSpan="2">
                  <a:txBody>
                    <a:bodyPr/>
                    <a:lstStyle/>
                    <a:p>
                      <a:pPr algn="l" fontAlgn="ctr"/>
                      <a:r>
                        <a:rPr lang="en-US" sz="600" b="0" i="0" u="none" strike="noStrike">
                          <a:effectLst/>
                          <a:latin typeface="Calibri" panose="020F0502020204030204" pitchFamily="34" charset="0"/>
                        </a:rPr>
                        <a:t>9.1 Araştırma konularının tartışılacağı periyodik toplantı ve seminerler düzenlenmesi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rowSpan="2">
                  <a:txBody>
                    <a:bodyPr/>
                    <a:lstStyle/>
                    <a:p>
                      <a:pPr algn="ctr" fontAlgn="ctr"/>
                      <a:r>
                        <a:rPr lang="en-US" sz="6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Toplantı tutanakları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09853710"/>
                  </a:ext>
                </a:extLst>
              </a:tr>
              <a:tr h="2663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dirty="0">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48694724"/>
                  </a:ext>
                </a:extLst>
              </a:tr>
            </a:tbl>
          </a:graphicData>
        </a:graphic>
      </p:graphicFrame>
    </p:spTree>
    <p:extLst>
      <p:ext uri="{BB962C8B-B14F-4D97-AF65-F5344CB8AC3E}">
        <p14:creationId xmlns:p14="http://schemas.microsoft.com/office/powerpoint/2010/main" val="2649048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39543" y="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19</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17" name="Resim 16"/>
          <p:cNvPicPr/>
          <p:nvPr/>
        </p:nvPicPr>
        <p:blipFill>
          <a:blip r:embed="rId2"/>
          <a:stretch>
            <a:fillRect/>
          </a:stretch>
        </p:blipFill>
        <p:spPr>
          <a:xfrm>
            <a:off x="362377" y="885371"/>
            <a:ext cx="909762" cy="189914"/>
          </a:xfrm>
          <a:prstGeom prst="rect">
            <a:avLst/>
          </a:prstGeom>
        </p:spPr>
      </p:pic>
      <p:sp>
        <p:nvSpPr>
          <p:cNvPr id="19" name="Text Box 17"/>
          <p:cNvSpPr txBox="1">
            <a:spLocks noChangeArrowheads="1"/>
          </p:cNvSpPr>
          <p:nvPr/>
        </p:nvSpPr>
        <p:spPr bwMode="auto">
          <a:xfrm>
            <a:off x="390446" y="560935"/>
            <a:ext cx="8776568" cy="514350"/>
          </a:xfrm>
          <a:prstGeom prst="rect">
            <a:avLst/>
          </a:prstGeom>
          <a:noFill/>
          <a:ln w="9525">
            <a:noFill/>
            <a:miter lim="800000"/>
            <a:headEnd/>
            <a:tailEnd/>
          </a:ln>
        </p:spPr>
        <p:txBody>
          <a:bodyPr wrap="square" lIns="64008" tIns="73152" rIns="64008"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tr-TR" sz="2800" b="1" i="0" strike="noStrike" dirty="0">
                <a:solidFill>
                  <a:srgbClr val="000000"/>
                </a:solidFill>
                <a:latin typeface="Verdana" pitchFamily="34" charset="0"/>
                <a:ea typeface="Verdana" pitchFamily="34" charset="0"/>
                <a:cs typeface="Verdana" pitchFamily="34" charset="0"/>
              </a:rPr>
              <a:t> </a:t>
            </a:r>
            <a:r>
              <a:rPr lang="tr-TR" sz="1400" b="1" i="0" strike="noStrike" dirty="0">
                <a:solidFill>
                  <a:srgbClr val="000000"/>
                </a:solidFill>
                <a:latin typeface="Verdana" pitchFamily="34" charset="0"/>
                <a:ea typeface="Verdana" pitchFamily="34" charset="0"/>
                <a:cs typeface="Verdana" pitchFamily="34" charset="0"/>
              </a:rPr>
              <a:t>MİMARLIK BÖLÜMÜ KALİTE FAALİYET PLANI</a:t>
            </a:r>
          </a:p>
        </p:txBody>
      </p:sp>
      <p:graphicFrame>
        <p:nvGraphicFramePr>
          <p:cNvPr id="8" name="Table 7"/>
          <p:cNvGraphicFramePr>
            <a:graphicFrameLocks noGrp="1"/>
          </p:cNvGraphicFramePr>
          <p:nvPr>
            <p:extLst>
              <p:ext uri="{D42A27DB-BD31-4B8C-83A1-F6EECF244321}">
                <p14:modId xmlns:p14="http://schemas.microsoft.com/office/powerpoint/2010/main" val="2847493799"/>
              </p:ext>
            </p:extLst>
          </p:nvPr>
        </p:nvGraphicFramePr>
        <p:xfrm>
          <a:off x="396590" y="1207266"/>
          <a:ext cx="7919807" cy="5514210"/>
        </p:xfrm>
        <a:graphic>
          <a:graphicData uri="http://schemas.openxmlformats.org/drawingml/2006/table">
            <a:tbl>
              <a:tblPr/>
              <a:tblGrid>
                <a:gridCol w="1935268">
                  <a:extLst>
                    <a:ext uri="{9D8B030D-6E8A-4147-A177-3AD203B41FA5}">
                      <a16:colId xmlns:a16="http://schemas.microsoft.com/office/drawing/2014/main" val="2986230445"/>
                    </a:ext>
                  </a:extLst>
                </a:gridCol>
                <a:gridCol w="666126">
                  <a:extLst>
                    <a:ext uri="{9D8B030D-6E8A-4147-A177-3AD203B41FA5}">
                      <a16:colId xmlns:a16="http://schemas.microsoft.com/office/drawing/2014/main" val="3844861945"/>
                    </a:ext>
                  </a:extLst>
                </a:gridCol>
                <a:gridCol w="429476">
                  <a:extLst>
                    <a:ext uri="{9D8B030D-6E8A-4147-A177-3AD203B41FA5}">
                      <a16:colId xmlns:a16="http://schemas.microsoft.com/office/drawing/2014/main" val="1723224689"/>
                    </a:ext>
                  </a:extLst>
                </a:gridCol>
                <a:gridCol w="639830">
                  <a:extLst>
                    <a:ext uri="{9D8B030D-6E8A-4147-A177-3AD203B41FA5}">
                      <a16:colId xmlns:a16="http://schemas.microsoft.com/office/drawing/2014/main" val="704081068"/>
                    </a:ext>
                  </a:extLst>
                </a:gridCol>
                <a:gridCol w="420711">
                  <a:extLst>
                    <a:ext uri="{9D8B030D-6E8A-4147-A177-3AD203B41FA5}">
                      <a16:colId xmlns:a16="http://schemas.microsoft.com/office/drawing/2014/main" val="4211536521"/>
                    </a:ext>
                  </a:extLst>
                </a:gridCol>
                <a:gridCol w="73623">
                  <a:extLst>
                    <a:ext uri="{9D8B030D-6E8A-4147-A177-3AD203B41FA5}">
                      <a16:colId xmlns:a16="http://schemas.microsoft.com/office/drawing/2014/main" val="1724088431"/>
                    </a:ext>
                  </a:extLst>
                </a:gridCol>
                <a:gridCol w="73623">
                  <a:extLst>
                    <a:ext uri="{9D8B030D-6E8A-4147-A177-3AD203B41FA5}">
                      <a16:colId xmlns:a16="http://schemas.microsoft.com/office/drawing/2014/main" val="250589751"/>
                    </a:ext>
                  </a:extLst>
                </a:gridCol>
                <a:gridCol w="73623">
                  <a:extLst>
                    <a:ext uri="{9D8B030D-6E8A-4147-A177-3AD203B41FA5}">
                      <a16:colId xmlns:a16="http://schemas.microsoft.com/office/drawing/2014/main" val="1210968432"/>
                    </a:ext>
                  </a:extLst>
                </a:gridCol>
                <a:gridCol w="73623">
                  <a:extLst>
                    <a:ext uri="{9D8B030D-6E8A-4147-A177-3AD203B41FA5}">
                      <a16:colId xmlns:a16="http://schemas.microsoft.com/office/drawing/2014/main" val="2489514011"/>
                    </a:ext>
                  </a:extLst>
                </a:gridCol>
                <a:gridCol w="73623">
                  <a:extLst>
                    <a:ext uri="{9D8B030D-6E8A-4147-A177-3AD203B41FA5}">
                      <a16:colId xmlns:a16="http://schemas.microsoft.com/office/drawing/2014/main" val="1168517227"/>
                    </a:ext>
                  </a:extLst>
                </a:gridCol>
                <a:gridCol w="73623">
                  <a:extLst>
                    <a:ext uri="{9D8B030D-6E8A-4147-A177-3AD203B41FA5}">
                      <a16:colId xmlns:a16="http://schemas.microsoft.com/office/drawing/2014/main" val="1871343413"/>
                    </a:ext>
                  </a:extLst>
                </a:gridCol>
                <a:gridCol w="73623">
                  <a:extLst>
                    <a:ext uri="{9D8B030D-6E8A-4147-A177-3AD203B41FA5}">
                      <a16:colId xmlns:a16="http://schemas.microsoft.com/office/drawing/2014/main" val="2734621054"/>
                    </a:ext>
                  </a:extLst>
                </a:gridCol>
                <a:gridCol w="73623">
                  <a:extLst>
                    <a:ext uri="{9D8B030D-6E8A-4147-A177-3AD203B41FA5}">
                      <a16:colId xmlns:a16="http://schemas.microsoft.com/office/drawing/2014/main" val="3512187262"/>
                    </a:ext>
                  </a:extLst>
                </a:gridCol>
                <a:gridCol w="73623">
                  <a:extLst>
                    <a:ext uri="{9D8B030D-6E8A-4147-A177-3AD203B41FA5}">
                      <a16:colId xmlns:a16="http://schemas.microsoft.com/office/drawing/2014/main" val="1511065549"/>
                    </a:ext>
                  </a:extLst>
                </a:gridCol>
                <a:gridCol w="73623">
                  <a:extLst>
                    <a:ext uri="{9D8B030D-6E8A-4147-A177-3AD203B41FA5}">
                      <a16:colId xmlns:a16="http://schemas.microsoft.com/office/drawing/2014/main" val="1157890005"/>
                    </a:ext>
                  </a:extLst>
                </a:gridCol>
                <a:gridCol w="73623">
                  <a:extLst>
                    <a:ext uri="{9D8B030D-6E8A-4147-A177-3AD203B41FA5}">
                      <a16:colId xmlns:a16="http://schemas.microsoft.com/office/drawing/2014/main" val="4245332411"/>
                    </a:ext>
                  </a:extLst>
                </a:gridCol>
                <a:gridCol w="73623">
                  <a:extLst>
                    <a:ext uri="{9D8B030D-6E8A-4147-A177-3AD203B41FA5}">
                      <a16:colId xmlns:a16="http://schemas.microsoft.com/office/drawing/2014/main" val="2895477071"/>
                    </a:ext>
                  </a:extLst>
                </a:gridCol>
                <a:gridCol w="73623">
                  <a:extLst>
                    <a:ext uri="{9D8B030D-6E8A-4147-A177-3AD203B41FA5}">
                      <a16:colId xmlns:a16="http://schemas.microsoft.com/office/drawing/2014/main" val="3568917286"/>
                    </a:ext>
                  </a:extLst>
                </a:gridCol>
                <a:gridCol w="73623">
                  <a:extLst>
                    <a:ext uri="{9D8B030D-6E8A-4147-A177-3AD203B41FA5}">
                      <a16:colId xmlns:a16="http://schemas.microsoft.com/office/drawing/2014/main" val="2683055008"/>
                    </a:ext>
                  </a:extLst>
                </a:gridCol>
                <a:gridCol w="73623">
                  <a:extLst>
                    <a:ext uri="{9D8B030D-6E8A-4147-A177-3AD203B41FA5}">
                      <a16:colId xmlns:a16="http://schemas.microsoft.com/office/drawing/2014/main" val="3920733309"/>
                    </a:ext>
                  </a:extLst>
                </a:gridCol>
                <a:gridCol w="73623">
                  <a:extLst>
                    <a:ext uri="{9D8B030D-6E8A-4147-A177-3AD203B41FA5}">
                      <a16:colId xmlns:a16="http://schemas.microsoft.com/office/drawing/2014/main" val="331959509"/>
                    </a:ext>
                  </a:extLst>
                </a:gridCol>
                <a:gridCol w="73623">
                  <a:extLst>
                    <a:ext uri="{9D8B030D-6E8A-4147-A177-3AD203B41FA5}">
                      <a16:colId xmlns:a16="http://schemas.microsoft.com/office/drawing/2014/main" val="3806221303"/>
                    </a:ext>
                  </a:extLst>
                </a:gridCol>
                <a:gridCol w="73623">
                  <a:extLst>
                    <a:ext uri="{9D8B030D-6E8A-4147-A177-3AD203B41FA5}">
                      <a16:colId xmlns:a16="http://schemas.microsoft.com/office/drawing/2014/main" val="881580977"/>
                    </a:ext>
                  </a:extLst>
                </a:gridCol>
                <a:gridCol w="73623">
                  <a:extLst>
                    <a:ext uri="{9D8B030D-6E8A-4147-A177-3AD203B41FA5}">
                      <a16:colId xmlns:a16="http://schemas.microsoft.com/office/drawing/2014/main" val="789437039"/>
                    </a:ext>
                  </a:extLst>
                </a:gridCol>
                <a:gridCol w="73623">
                  <a:extLst>
                    <a:ext uri="{9D8B030D-6E8A-4147-A177-3AD203B41FA5}">
                      <a16:colId xmlns:a16="http://schemas.microsoft.com/office/drawing/2014/main" val="1294752450"/>
                    </a:ext>
                  </a:extLst>
                </a:gridCol>
                <a:gridCol w="73623">
                  <a:extLst>
                    <a:ext uri="{9D8B030D-6E8A-4147-A177-3AD203B41FA5}">
                      <a16:colId xmlns:a16="http://schemas.microsoft.com/office/drawing/2014/main" val="1167022265"/>
                    </a:ext>
                  </a:extLst>
                </a:gridCol>
                <a:gridCol w="73623">
                  <a:extLst>
                    <a:ext uri="{9D8B030D-6E8A-4147-A177-3AD203B41FA5}">
                      <a16:colId xmlns:a16="http://schemas.microsoft.com/office/drawing/2014/main" val="979697668"/>
                    </a:ext>
                  </a:extLst>
                </a:gridCol>
                <a:gridCol w="73623">
                  <a:extLst>
                    <a:ext uri="{9D8B030D-6E8A-4147-A177-3AD203B41FA5}">
                      <a16:colId xmlns:a16="http://schemas.microsoft.com/office/drawing/2014/main" val="2066000531"/>
                    </a:ext>
                  </a:extLst>
                </a:gridCol>
                <a:gridCol w="73623">
                  <a:extLst>
                    <a:ext uri="{9D8B030D-6E8A-4147-A177-3AD203B41FA5}">
                      <a16:colId xmlns:a16="http://schemas.microsoft.com/office/drawing/2014/main" val="2007693343"/>
                    </a:ext>
                  </a:extLst>
                </a:gridCol>
                <a:gridCol w="73623">
                  <a:extLst>
                    <a:ext uri="{9D8B030D-6E8A-4147-A177-3AD203B41FA5}">
                      <a16:colId xmlns:a16="http://schemas.microsoft.com/office/drawing/2014/main" val="3316030683"/>
                    </a:ext>
                  </a:extLst>
                </a:gridCol>
                <a:gridCol w="73623">
                  <a:extLst>
                    <a:ext uri="{9D8B030D-6E8A-4147-A177-3AD203B41FA5}">
                      <a16:colId xmlns:a16="http://schemas.microsoft.com/office/drawing/2014/main" val="1861139740"/>
                    </a:ext>
                  </a:extLst>
                </a:gridCol>
                <a:gridCol w="73623">
                  <a:extLst>
                    <a:ext uri="{9D8B030D-6E8A-4147-A177-3AD203B41FA5}">
                      <a16:colId xmlns:a16="http://schemas.microsoft.com/office/drawing/2014/main" val="318624825"/>
                    </a:ext>
                  </a:extLst>
                </a:gridCol>
                <a:gridCol w="73623">
                  <a:extLst>
                    <a:ext uri="{9D8B030D-6E8A-4147-A177-3AD203B41FA5}">
                      <a16:colId xmlns:a16="http://schemas.microsoft.com/office/drawing/2014/main" val="2718073063"/>
                    </a:ext>
                  </a:extLst>
                </a:gridCol>
                <a:gridCol w="73623">
                  <a:extLst>
                    <a:ext uri="{9D8B030D-6E8A-4147-A177-3AD203B41FA5}">
                      <a16:colId xmlns:a16="http://schemas.microsoft.com/office/drawing/2014/main" val="4282670788"/>
                    </a:ext>
                  </a:extLst>
                </a:gridCol>
                <a:gridCol w="73623">
                  <a:extLst>
                    <a:ext uri="{9D8B030D-6E8A-4147-A177-3AD203B41FA5}">
                      <a16:colId xmlns:a16="http://schemas.microsoft.com/office/drawing/2014/main" val="1463125657"/>
                    </a:ext>
                  </a:extLst>
                </a:gridCol>
                <a:gridCol w="73623">
                  <a:extLst>
                    <a:ext uri="{9D8B030D-6E8A-4147-A177-3AD203B41FA5}">
                      <a16:colId xmlns:a16="http://schemas.microsoft.com/office/drawing/2014/main" val="2186425492"/>
                    </a:ext>
                  </a:extLst>
                </a:gridCol>
                <a:gridCol w="73623">
                  <a:extLst>
                    <a:ext uri="{9D8B030D-6E8A-4147-A177-3AD203B41FA5}">
                      <a16:colId xmlns:a16="http://schemas.microsoft.com/office/drawing/2014/main" val="1865598361"/>
                    </a:ext>
                  </a:extLst>
                </a:gridCol>
                <a:gridCol w="73623">
                  <a:extLst>
                    <a:ext uri="{9D8B030D-6E8A-4147-A177-3AD203B41FA5}">
                      <a16:colId xmlns:a16="http://schemas.microsoft.com/office/drawing/2014/main" val="2595144722"/>
                    </a:ext>
                  </a:extLst>
                </a:gridCol>
                <a:gridCol w="73623">
                  <a:extLst>
                    <a:ext uri="{9D8B030D-6E8A-4147-A177-3AD203B41FA5}">
                      <a16:colId xmlns:a16="http://schemas.microsoft.com/office/drawing/2014/main" val="2708959457"/>
                    </a:ext>
                  </a:extLst>
                </a:gridCol>
                <a:gridCol w="73623">
                  <a:extLst>
                    <a:ext uri="{9D8B030D-6E8A-4147-A177-3AD203B41FA5}">
                      <a16:colId xmlns:a16="http://schemas.microsoft.com/office/drawing/2014/main" val="2615642140"/>
                    </a:ext>
                  </a:extLst>
                </a:gridCol>
                <a:gridCol w="73623">
                  <a:extLst>
                    <a:ext uri="{9D8B030D-6E8A-4147-A177-3AD203B41FA5}">
                      <a16:colId xmlns:a16="http://schemas.microsoft.com/office/drawing/2014/main" val="3829221689"/>
                    </a:ext>
                  </a:extLst>
                </a:gridCol>
                <a:gridCol w="73623">
                  <a:extLst>
                    <a:ext uri="{9D8B030D-6E8A-4147-A177-3AD203B41FA5}">
                      <a16:colId xmlns:a16="http://schemas.microsoft.com/office/drawing/2014/main" val="2458759039"/>
                    </a:ext>
                  </a:extLst>
                </a:gridCol>
                <a:gridCol w="73623">
                  <a:extLst>
                    <a:ext uri="{9D8B030D-6E8A-4147-A177-3AD203B41FA5}">
                      <a16:colId xmlns:a16="http://schemas.microsoft.com/office/drawing/2014/main" val="2773329685"/>
                    </a:ext>
                  </a:extLst>
                </a:gridCol>
                <a:gridCol w="73623">
                  <a:extLst>
                    <a:ext uri="{9D8B030D-6E8A-4147-A177-3AD203B41FA5}">
                      <a16:colId xmlns:a16="http://schemas.microsoft.com/office/drawing/2014/main" val="1882477863"/>
                    </a:ext>
                  </a:extLst>
                </a:gridCol>
                <a:gridCol w="73623">
                  <a:extLst>
                    <a:ext uri="{9D8B030D-6E8A-4147-A177-3AD203B41FA5}">
                      <a16:colId xmlns:a16="http://schemas.microsoft.com/office/drawing/2014/main" val="4099376509"/>
                    </a:ext>
                  </a:extLst>
                </a:gridCol>
                <a:gridCol w="73623">
                  <a:extLst>
                    <a:ext uri="{9D8B030D-6E8A-4147-A177-3AD203B41FA5}">
                      <a16:colId xmlns:a16="http://schemas.microsoft.com/office/drawing/2014/main" val="2871008403"/>
                    </a:ext>
                  </a:extLst>
                </a:gridCol>
                <a:gridCol w="73623">
                  <a:extLst>
                    <a:ext uri="{9D8B030D-6E8A-4147-A177-3AD203B41FA5}">
                      <a16:colId xmlns:a16="http://schemas.microsoft.com/office/drawing/2014/main" val="2678191484"/>
                    </a:ext>
                  </a:extLst>
                </a:gridCol>
                <a:gridCol w="73623">
                  <a:extLst>
                    <a:ext uri="{9D8B030D-6E8A-4147-A177-3AD203B41FA5}">
                      <a16:colId xmlns:a16="http://schemas.microsoft.com/office/drawing/2014/main" val="2140250777"/>
                    </a:ext>
                  </a:extLst>
                </a:gridCol>
                <a:gridCol w="73623">
                  <a:extLst>
                    <a:ext uri="{9D8B030D-6E8A-4147-A177-3AD203B41FA5}">
                      <a16:colId xmlns:a16="http://schemas.microsoft.com/office/drawing/2014/main" val="3329931277"/>
                    </a:ext>
                  </a:extLst>
                </a:gridCol>
                <a:gridCol w="73623">
                  <a:extLst>
                    <a:ext uri="{9D8B030D-6E8A-4147-A177-3AD203B41FA5}">
                      <a16:colId xmlns:a16="http://schemas.microsoft.com/office/drawing/2014/main" val="2007633669"/>
                    </a:ext>
                  </a:extLst>
                </a:gridCol>
                <a:gridCol w="73623">
                  <a:extLst>
                    <a:ext uri="{9D8B030D-6E8A-4147-A177-3AD203B41FA5}">
                      <a16:colId xmlns:a16="http://schemas.microsoft.com/office/drawing/2014/main" val="1221164371"/>
                    </a:ext>
                  </a:extLst>
                </a:gridCol>
                <a:gridCol w="73623">
                  <a:extLst>
                    <a:ext uri="{9D8B030D-6E8A-4147-A177-3AD203B41FA5}">
                      <a16:colId xmlns:a16="http://schemas.microsoft.com/office/drawing/2014/main" val="1577703613"/>
                    </a:ext>
                  </a:extLst>
                </a:gridCol>
                <a:gridCol w="73623">
                  <a:extLst>
                    <a:ext uri="{9D8B030D-6E8A-4147-A177-3AD203B41FA5}">
                      <a16:colId xmlns:a16="http://schemas.microsoft.com/office/drawing/2014/main" val="104918333"/>
                    </a:ext>
                  </a:extLst>
                </a:gridCol>
                <a:gridCol w="73623">
                  <a:extLst>
                    <a:ext uri="{9D8B030D-6E8A-4147-A177-3AD203B41FA5}">
                      <a16:colId xmlns:a16="http://schemas.microsoft.com/office/drawing/2014/main" val="2012142141"/>
                    </a:ext>
                  </a:extLst>
                </a:gridCol>
                <a:gridCol w="73623">
                  <a:extLst>
                    <a:ext uri="{9D8B030D-6E8A-4147-A177-3AD203B41FA5}">
                      <a16:colId xmlns:a16="http://schemas.microsoft.com/office/drawing/2014/main" val="246228875"/>
                    </a:ext>
                  </a:extLst>
                </a:gridCol>
                <a:gridCol w="73623">
                  <a:extLst>
                    <a:ext uri="{9D8B030D-6E8A-4147-A177-3AD203B41FA5}">
                      <a16:colId xmlns:a16="http://schemas.microsoft.com/office/drawing/2014/main" val="858375036"/>
                    </a:ext>
                  </a:extLst>
                </a:gridCol>
                <a:gridCol w="73623">
                  <a:extLst>
                    <a:ext uri="{9D8B030D-6E8A-4147-A177-3AD203B41FA5}">
                      <a16:colId xmlns:a16="http://schemas.microsoft.com/office/drawing/2014/main" val="130405342"/>
                    </a:ext>
                  </a:extLst>
                </a:gridCol>
              </a:tblGrid>
              <a:tr h="284190">
                <a:tc>
                  <a:txBody>
                    <a:bodyPr/>
                    <a:lstStyle/>
                    <a:p>
                      <a:pPr algn="ctr" fontAlgn="b"/>
                      <a:r>
                        <a:rPr lang="en-US" sz="400" b="1" i="0" u="none" strike="noStrike">
                          <a:solidFill>
                            <a:srgbClr val="FFFFFF"/>
                          </a:solidFill>
                          <a:effectLst/>
                          <a:latin typeface="Calibri" panose="020F0502020204030204" pitchFamily="34" charset="0"/>
                        </a:rPr>
                        <a:t>   FAALİYETİN ADI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2">
                  <a:txBody>
                    <a:bodyPr/>
                    <a:lstStyle/>
                    <a:p>
                      <a:pPr algn="ctr" fontAlgn="ctr"/>
                      <a:r>
                        <a:rPr lang="en-US" sz="400" b="1" i="0" u="none" strike="noStrike">
                          <a:solidFill>
                            <a:srgbClr val="FFFFFF"/>
                          </a:solidFill>
                          <a:effectLst/>
                          <a:latin typeface="Calibri" panose="020F0502020204030204" pitchFamily="34" charset="0"/>
                        </a:rPr>
                        <a:t>Sorumlu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400" b="1" i="0" u="none" strike="noStrike">
                          <a:solidFill>
                            <a:srgbClr val="FFFFFF"/>
                          </a:solidFill>
                          <a:effectLst/>
                          <a:latin typeface="Calibri" panose="020F0502020204030204" pitchFamily="34" charset="0"/>
                        </a:rPr>
                        <a:t>Kaynak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400" b="1" i="0" u="none" strike="noStrike">
                          <a:solidFill>
                            <a:srgbClr val="FFFFFF"/>
                          </a:solidFill>
                          <a:effectLst/>
                          <a:latin typeface="Calibri" panose="020F0502020204030204" pitchFamily="34" charset="0"/>
                        </a:rPr>
                        <a:t>Takip          Göstergesi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400" b="1" i="0" u="none" strike="noStrike">
                          <a:effectLst/>
                          <a:latin typeface="Calibri" panose="020F0502020204030204" pitchFamily="34" charset="0"/>
                        </a:rPr>
                        <a:t>Termin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400" b="1" i="0" u="none" strike="noStrike">
                          <a:effectLst/>
                          <a:latin typeface="Calibri" panose="020F0502020204030204" pitchFamily="34" charset="0"/>
                        </a:rPr>
                        <a:t>OCAK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ŞUBAT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MART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NİSAN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effectLst/>
                          <a:latin typeface="Calibri" panose="020F0502020204030204" pitchFamily="34" charset="0"/>
                        </a:rPr>
                        <a:t>MAYIS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HAZİRAN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TEMMUZ</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effectLst/>
                          <a:latin typeface="Calibri" panose="020F0502020204030204" pitchFamily="34" charset="0"/>
                        </a:rPr>
                        <a:t>AĞUSTOS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EYLÜL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EKİM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KASIM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effectLst/>
                          <a:latin typeface="Calibri" panose="020F0502020204030204" pitchFamily="34" charset="0"/>
                        </a:rPr>
                        <a:t>ARALIK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62069026"/>
                  </a:ext>
                </a:extLst>
              </a:tr>
              <a:tr h="100631">
                <a:tc>
                  <a:txBody>
                    <a:bodyPr/>
                    <a:lstStyle/>
                    <a:p>
                      <a:pPr algn="ctr" fontAlgn="ctr"/>
                      <a:r>
                        <a:rPr lang="en-US" sz="400" b="1" i="0" u="none" strike="noStrike">
                          <a:solidFill>
                            <a:srgbClr val="FFFFFF"/>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50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51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52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153115219"/>
                  </a:ext>
                </a:extLst>
              </a:tr>
              <a:tr h="139765">
                <a:tc rowSpan="2">
                  <a:txBody>
                    <a:bodyPr/>
                    <a:lstStyle/>
                    <a:p>
                      <a:pPr algn="l" fontAlgn="ctr"/>
                      <a:r>
                        <a:rPr lang="en-US" sz="500" b="1" i="0" u="none" strike="noStrike">
                          <a:effectLst/>
                          <a:latin typeface="Calibri" panose="020F0502020204030204" pitchFamily="34" charset="0"/>
                        </a:rPr>
                        <a:t>10. Yarışma</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40052770"/>
                  </a:ext>
                </a:extLst>
              </a:tr>
              <a:tr h="1630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45895160"/>
                  </a:ext>
                </a:extLst>
              </a:tr>
              <a:tr h="279531">
                <a:tc rowSpan="2">
                  <a:txBody>
                    <a:bodyPr/>
                    <a:lstStyle/>
                    <a:p>
                      <a:pPr algn="l" fontAlgn="ctr"/>
                      <a:r>
                        <a:rPr lang="en-US" sz="500" b="0" i="0" u="none" strike="noStrike">
                          <a:effectLst/>
                          <a:latin typeface="Calibri" panose="020F0502020204030204" pitchFamily="34" charset="0"/>
                        </a:rPr>
                        <a:t>10.1 Tasarım yarışmalarının öğrencilere ve akademisyenlere duyurulması ve katılımın teşvik edilmesi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Yazılı duyurular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99082276"/>
                  </a:ext>
                </a:extLst>
              </a:tr>
              <a:tr h="26089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44244230"/>
                  </a:ext>
                </a:extLst>
              </a:tr>
              <a:tr h="242260">
                <a:tc rowSpan="2">
                  <a:txBody>
                    <a:bodyPr/>
                    <a:lstStyle/>
                    <a:p>
                      <a:pPr algn="l" fontAlgn="ctr"/>
                      <a:r>
                        <a:rPr lang="en-US" sz="500" b="0" i="0" u="none" strike="noStrike">
                          <a:effectLst/>
                          <a:latin typeface="Calibri" panose="020F0502020204030204" pitchFamily="34" charset="0"/>
                        </a:rPr>
                        <a:t>10.2 Yarışmalara danışmanlık verilmesi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Öğretim Üyesi beyanı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44285157"/>
                  </a:ext>
                </a:extLst>
              </a:tr>
              <a:tr h="22362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58209371"/>
                  </a:ext>
                </a:extLst>
              </a:tr>
              <a:tr h="242260">
                <a:tc rowSpan="2">
                  <a:txBody>
                    <a:bodyPr/>
                    <a:lstStyle/>
                    <a:p>
                      <a:pPr algn="l" fontAlgn="ctr"/>
                      <a:r>
                        <a:rPr lang="en-US" sz="500" b="0" i="0" u="none" strike="noStrike">
                          <a:effectLst/>
                          <a:latin typeface="Calibri" panose="020F0502020204030204" pitchFamily="34" charset="0"/>
                        </a:rPr>
                        <a:t>10.3 Profesyonel proje yarışmalarına öğrencilerin dahil edilmesi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Öğretim Üyesi beyanı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10895575"/>
                  </a:ext>
                </a:extLst>
              </a:tr>
              <a:tr h="22362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28184558"/>
                  </a:ext>
                </a:extLst>
              </a:tr>
              <a:tr h="139765">
                <a:tc rowSpan="2">
                  <a:txBody>
                    <a:bodyPr/>
                    <a:lstStyle/>
                    <a:p>
                      <a:pPr algn="l" fontAlgn="ctr"/>
                      <a:r>
                        <a:rPr lang="en-US" sz="500" b="1" i="0" u="none" strike="noStrike">
                          <a:effectLst/>
                          <a:latin typeface="Calibri" panose="020F0502020204030204" pitchFamily="34" charset="0"/>
                        </a:rPr>
                        <a:t>11. Öğretim Üyesi Başına Düşen Yayınlanmış Kitap Bölümü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36395230"/>
                  </a:ext>
                </a:extLst>
              </a:tr>
              <a:tr h="1630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80032091"/>
                  </a:ext>
                </a:extLst>
              </a:tr>
              <a:tr h="195672">
                <a:tc rowSpan="2">
                  <a:txBody>
                    <a:bodyPr/>
                    <a:lstStyle/>
                    <a:p>
                      <a:pPr algn="l" fontAlgn="ctr"/>
                      <a:r>
                        <a:rPr lang="en-US" sz="500" b="0" i="0" u="none" strike="noStrike">
                          <a:effectLst/>
                          <a:latin typeface="Calibri" panose="020F0502020204030204" pitchFamily="34" charset="0"/>
                        </a:rPr>
                        <a:t>11.1 Araştırma konularının tartışılacağı periyodik toplantı ve seminerler düzenlenmesi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Toplantı tutanakları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23383348"/>
                  </a:ext>
                </a:extLst>
              </a:tr>
              <a:tr h="20033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40618493"/>
                  </a:ext>
                </a:extLst>
              </a:tr>
              <a:tr h="139765">
                <a:tc rowSpan="2">
                  <a:txBody>
                    <a:bodyPr/>
                    <a:lstStyle/>
                    <a:p>
                      <a:pPr algn="l" fontAlgn="ctr"/>
                      <a:r>
                        <a:rPr lang="en-US" sz="500" b="1" i="0" u="none" strike="noStrike">
                          <a:effectLst/>
                          <a:latin typeface="Calibri" panose="020F0502020204030204" pitchFamily="34" charset="0"/>
                        </a:rPr>
                        <a:t>12. Öğrenci Memnuniyet Anketi Sonucu Aksiyon Gerçekleşme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72689683"/>
                  </a:ext>
                </a:extLst>
              </a:tr>
              <a:tr h="1630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19485322"/>
                  </a:ext>
                </a:extLst>
              </a:tr>
              <a:tr h="195672">
                <a:tc rowSpan="2">
                  <a:txBody>
                    <a:bodyPr/>
                    <a:lstStyle/>
                    <a:p>
                      <a:pPr algn="l" fontAlgn="ctr"/>
                      <a:r>
                        <a:rPr lang="en-US" sz="500" b="0" i="0" u="none" strike="noStrike">
                          <a:effectLst/>
                          <a:latin typeface="Calibri" panose="020F0502020204030204" pitchFamily="34" charset="0"/>
                        </a:rPr>
                        <a:t>12.1 Ders içeriklerini ve işleyişlerini iyileştirmek amacıyla bölüm toplantıları düzenlenmesi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Bölüm Kalite Sorumlusu / 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Toplantı tutanakları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98412641"/>
                  </a:ext>
                </a:extLst>
              </a:tr>
              <a:tr h="20033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10912469"/>
                  </a:ext>
                </a:extLst>
              </a:tr>
              <a:tr h="139765">
                <a:tc rowSpan="2">
                  <a:txBody>
                    <a:bodyPr/>
                    <a:lstStyle/>
                    <a:p>
                      <a:pPr algn="l" fontAlgn="ctr"/>
                      <a:r>
                        <a:rPr lang="en-US" sz="500" b="1" i="0" u="none" strike="noStrike">
                          <a:effectLst/>
                          <a:latin typeface="Calibri" panose="020F0502020204030204" pitchFamily="34" charset="0"/>
                        </a:rPr>
                        <a:t>13. Gerçekleşen Katılımcı Sayısı/Planlanan Katılımcı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79689082"/>
                  </a:ext>
                </a:extLst>
              </a:tr>
              <a:tr h="1630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23153454"/>
                  </a:ext>
                </a:extLst>
              </a:tr>
              <a:tr h="195672">
                <a:tc rowSpan="2">
                  <a:txBody>
                    <a:bodyPr/>
                    <a:lstStyle/>
                    <a:p>
                      <a:pPr algn="l" fontAlgn="ctr"/>
                      <a:r>
                        <a:rPr lang="en-US" sz="500" b="0" i="0" u="none" strike="noStrike">
                          <a:effectLst/>
                          <a:latin typeface="Calibri" panose="020F0502020204030204" pitchFamily="34" charset="0"/>
                        </a:rPr>
                        <a:t>13.1 Etkinlik duyurularının aktif olarak yapılması ve öğrenci katılımının teşvik edilmesi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Bölüm Başkanlığı / 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Etkinlik duyuruları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29056927"/>
                  </a:ext>
                </a:extLst>
              </a:tr>
              <a:tr h="20033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5721346"/>
                  </a:ext>
                </a:extLst>
              </a:tr>
              <a:tr h="195672">
                <a:tc rowSpan="2">
                  <a:txBody>
                    <a:bodyPr/>
                    <a:lstStyle/>
                    <a:p>
                      <a:pPr algn="l" fontAlgn="ctr"/>
                      <a:r>
                        <a:rPr lang="en-US" sz="500" b="0" i="0" u="none" strike="noStrike">
                          <a:effectLst/>
                          <a:latin typeface="Calibri" panose="020F0502020204030204" pitchFamily="34" charset="0"/>
                        </a:rPr>
                        <a:t>13.2 Etkinliklerin üniversite dışı ortamlarda da duyurulması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Bölüm Başkanlığı / 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Etkinlik duyuruları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76262616"/>
                  </a:ext>
                </a:extLst>
              </a:tr>
              <a:tr h="20033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2564577"/>
                  </a:ext>
                </a:extLst>
              </a:tr>
              <a:tr h="195672">
                <a:tc rowSpan="2">
                  <a:txBody>
                    <a:bodyPr/>
                    <a:lstStyle/>
                    <a:p>
                      <a:pPr algn="l" fontAlgn="ctr"/>
                      <a:r>
                        <a:rPr lang="en-US" sz="500" b="0" i="0" u="none" strike="noStrike">
                          <a:effectLst/>
                          <a:latin typeface="Calibri" panose="020F0502020204030204" pitchFamily="34" charset="0"/>
                        </a:rPr>
                        <a:t>13.3 Etkinliklere öğrenci katılımını teşvik edecek misafirlerin davet edilmesi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Bölüm Başkanlığı / 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İG-FS-KT-EK-TK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Etkinliklere ilişkin yazılı kayıt ve görseller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67579090"/>
                  </a:ext>
                </a:extLst>
              </a:tr>
              <a:tr h="20033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35950841"/>
                  </a:ext>
                </a:extLst>
              </a:tr>
              <a:tr h="242260">
                <a:tc rowSpan="2">
                  <a:txBody>
                    <a:bodyPr/>
                    <a:lstStyle/>
                    <a:p>
                      <a:pPr algn="l" fontAlgn="ctr"/>
                      <a:r>
                        <a:rPr lang="en-US" sz="500" b="0" i="0" u="none" strike="noStrike">
                          <a:effectLst/>
                          <a:latin typeface="Calibri" panose="020F0502020204030204" pitchFamily="34" charset="0"/>
                        </a:rPr>
                        <a:t>13.4 Düzenlenen etkinliklere diğer üniversitelerin öğretim üyelerinin ve öğrencilerinin davet edilmesi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Bölüm Başkanlığı / 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rowSpan="2">
                  <a:txBody>
                    <a:bodyPr/>
                    <a:lstStyle/>
                    <a:p>
                      <a:pPr algn="ctr" fontAlgn="ctr"/>
                      <a:r>
                        <a:rPr lang="en-US" sz="500" b="0" i="0" u="none" strike="noStrike">
                          <a:effectLst/>
                          <a:latin typeface="Calibri" panose="020F0502020204030204" pitchFamily="34" charset="0"/>
                        </a:rPr>
                        <a:t>İG-FS-KT-EK-TK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Etkinlik duyuruları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33035622"/>
                  </a:ext>
                </a:extLst>
              </a:tr>
              <a:tr h="22362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dirty="0">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74834963"/>
                  </a:ext>
                </a:extLst>
              </a:tr>
            </a:tbl>
          </a:graphicData>
        </a:graphic>
      </p:graphicFrame>
    </p:spTree>
    <p:extLst>
      <p:ext uri="{BB962C8B-B14F-4D97-AF65-F5344CB8AC3E}">
        <p14:creationId xmlns:p14="http://schemas.microsoft.com/office/powerpoint/2010/main" val="2486845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65502" y="118373"/>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341987070"/>
              </p:ext>
            </p:extLst>
          </p:nvPr>
        </p:nvGraphicFramePr>
        <p:xfrm>
          <a:off x="173390" y="1104322"/>
          <a:ext cx="8575074" cy="4772950"/>
        </p:xfrm>
        <a:graphic>
          <a:graphicData uri="http://schemas.openxmlformats.org/drawingml/2006/table">
            <a:tbl>
              <a:tblPr firstRow="1" bandRow="1">
                <a:tableStyleId>{F5AB1C69-6EDB-4FF4-983F-18BD219EF322}</a:tableStyleId>
              </a:tblPr>
              <a:tblGrid>
                <a:gridCol w="4287537">
                  <a:extLst>
                    <a:ext uri="{9D8B030D-6E8A-4147-A177-3AD203B41FA5}">
                      <a16:colId xmlns:a16="http://schemas.microsoft.com/office/drawing/2014/main" val="20000"/>
                    </a:ext>
                  </a:extLst>
                </a:gridCol>
                <a:gridCol w="4287537">
                  <a:extLst>
                    <a:ext uri="{9D8B030D-6E8A-4147-A177-3AD203B41FA5}">
                      <a16:colId xmlns:a16="http://schemas.microsoft.com/office/drawing/2014/main" val="20001"/>
                    </a:ext>
                  </a:extLst>
                </a:gridCol>
              </a:tblGrid>
              <a:tr h="367154">
                <a:tc>
                  <a:txBody>
                    <a:bodyPr/>
                    <a:lstStyle/>
                    <a:p>
                      <a:pPr algn="ctr"/>
                      <a:r>
                        <a:rPr lang="tr-TR" sz="2000" dirty="0" smtClean="0"/>
                        <a:t>Güçlü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extLst>
                  <a:ext uri="{0D108BD9-81ED-4DB2-BD59-A6C34878D82A}">
                    <a16:rowId xmlns:a16="http://schemas.microsoft.com/office/drawing/2014/main" val="10000"/>
                  </a:ext>
                </a:extLst>
              </a:tr>
              <a:tr h="601921">
                <a:tc>
                  <a:txBody>
                    <a:bodyPr/>
                    <a:lstStyle/>
                    <a:p>
                      <a:pPr algn="l" fontAlgn="t"/>
                      <a:endParaRPr lang="tr-TR" sz="1400" b="0" i="0" u="none" strike="noStrike" dirty="0" smtClean="0">
                        <a:effectLst/>
                        <a:latin typeface="Calibri" panose="020F0502020204030204" pitchFamily="34" charset="0"/>
                      </a:endParaRPr>
                    </a:p>
                    <a:p>
                      <a:pPr algn="l" fontAlgn="t"/>
                      <a:r>
                        <a:rPr lang="en-US" sz="1400" b="0" i="0" u="none" strike="noStrike" dirty="0" smtClean="0">
                          <a:effectLst/>
                          <a:latin typeface="Calibri" panose="020F0502020204030204" pitchFamily="34" charset="0"/>
                        </a:rPr>
                        <a:t>G1-Genç, </a:t>
                      </a:r>
                      <a:r>
                        <a:rPr lang="en-US" sz="1400" b="0" i="0" u="none" strike="noStrike" dirty="0" err="1" smtClean="0">
                          <a:effectLst/>
                          <a:latin typeface="Calibri" panose="020F0502020204030204" pitchFamily="34" charset="0"/>
                        </a:rPr>
                        <a:t>dinamik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ulaşılabilir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alanlarında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uzman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akademi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dışı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alanlarda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proje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üreten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akademik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kadro</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yeniliklere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çok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hızlı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adapte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olabilme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becerisi</a:t>
                      </a:r>
                      <a:r>
                        <a:rPr lang="en-US" sz="1400" b="0" i="0" u="none" strike="noStrike" dirty="0" smtClean="0">
                          <a:effectLst/>
                          <a:latin typeface="Calibri" panose="020F0502020204030204" pitchFamily="34" charset="0"/>
                        </a:rPr>
                        <a:t> </a:t>
                      </a:r>
                      <a:endParaRPr lang="tr-TR" sz="1400" b="0" i="0" u="none" strike="noStrike" dirty="0" smtClean="0">
                        <a:effectLst/>
                        <a:latin typeface="Calibri" panose="020F0502020204030204" pitchFamily="34" charset="0"/>
                      </a:endParaRPr>
                    </a:p>
                    <a:p>
                      <a:pPr algn="l" fontAlgn="t"/>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2000" dirty="0" smtClean="0">
                        <a:latin typeface="Wingdings" panose="05000000000000000000" pitchFamily="2" charset="2"/>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a:t>
                      </a:r>
                      <a:r>
                        <a:rPr lang="tr-TR" sz="2000" baseline="0" dirty="0" smtClean="0">
                          <a:latin typeface="Wingdings" panose="05000000000000000000" pitchFamily="2" charset="2"/>
                        </a:rPr>
                        <a:t>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10001"/>
                  </a:ext>
                </a:extLst>
              </a:tr>
              <a:tr h="367154">
                <a:tc>
                  <a:txBody>
                    <a:bodyPr/>
                    <a:lstStyle/>
                    <a:p>
                      <a:pPr algn="l" fontAlgn="t"/>
                      <a:r>
                        <a:rPr lang="en-US" sz="1400" b="0" i="0" u="none" strike="noStrike" dirty="0">
                          <a:effectLst/>
                          <a:latin typeface="Calibri" panose="020F0502020204030204" pitchFamily="34" charset="0"/>
                        </a:rPr>
                        <a:t>G2-Akademik </a:t>
                      </a:r>
                      <a:r>
                        <a:rPr lang="en-US" sz="1400" b="0" i="0" u="none" strike="noStrike" dirty="0" err="1">
                          <a:effectLst/>
                          <a:latin typeface="Calibri" panose="020F0502020204030204" pitchFamily="34" charset="0"/>
                        </a:rPr>
                        <a:t>kadronun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uzmanlık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alanlarında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çeşitlilik</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2749583179"/>
                  </a:ext>
                </a:extLst>
              </a:tr>
              <a:tr h="409919">
                <a:tc>
                  <a:txBody>
                    <a:bodyPr/>
                    <a:lstStyle/>
                    <a:p>
                      <a:pPr algn="l" fontAlgn="t"/>
                      <a:r>
                        <a:rPr lang="en-US" sz="1400" b="0" i="0" u="none" strike="noStrike" dirty="0">
                          <a:effectLst/>
                          <a:latin typeface="Calibri" panose="020F0502020204030204" pitchFamily="34" charset="0"/>
                        </a:rPr>
                        <a:t>G3-Gelişime </a:t>
                      </a:r>
                      <a:r>
                        <a:rPr lang="en-US" sz="1400" b="0" i="0" u="none" strike="noStrike" dirty="0" err="1">
                          <a:effectLst/>
                          <a:latin typeface="Calibri" panose="020F0502020204030204" pitchFamily="34" charset="0"/>
                        </a:rPr>
                        <a:t>açık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olma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inovatif</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öncü</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yaklaşım</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geliştirebilme</a:t>
                      </a:r>
                      <a:r>
                        <a:rPr lang="en-US" sz="1400" b="0" i="0" u="none" strike="noStrike" dirty="0">
                          <a:effectLst/>
                          <a:latin typeface="Calibri" panose="020F0502020204030204" pitchFamily="34" charset="0"/>
                        </a:rPr>
                        <a:t> </a:t>
                      </a:r>
                      <a:r>
                        <a:rPr lang="en-US" sz="1400" b="0" i="0" u="none" strike="noStrike" dirty="0" err="1" smtClean="0">
                          <a:effectLst/>
                          <a:latin typeface="Calibri" panose="020F0502020204030204" pitchFamily="34" charset="0"/>
                        </a:rPr>
                        <a:t>potansiyeli</a:t>
                      </a:r>
                      <a:endParaRPr lang="tr-TR" sz="1400" b="0" i="0" u="none" strike="noStrike" dirty="0" smtClean="0">
                        <a:effectLst/>
                        <a:latin typeface="Calibri" panose="020F0502020204030204" pitchFamily="34" charset="0"/>
                      </a:endParaRPr>
                    </a:p>
                    <a:p>
                      <a:pPr algn="l" fontAlgn="t"/>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2581817691"/>
                  </a:ext>
                </a:extLst>
              </a:tr>
              <a:tr h="409919">
                <a:tc>
                  <a:txBody>
                    <a:bodyPr/>
                    <a:lstStyle/>
                    <a:p>
                      <a:pPr algn="l" fontAlgn="t"/>
                      <a:r>
                        <a:rPr lang="en-US" sz="1400" b="0" i="0" u="none" strike="noStrike" dirty="0">
                          <a:effectLst/>
                          <a:latin typeface="Calibri" panose="020F0502020204030204" pitchFamily="34" charset="0"/>
                        </a:rPr>
                        <a:t>G4-Akademik </a:t>
                      </a:r>
                      <a:r>
                        <a:rPr lang="en-US" sz="1400" b="0" i="0" u="none" strike="noStrike" dirty="0" err="1">
                          <a:effectLst/>
                          <a:latin typeface="Calibri" panose="020F0502020204030204" pitchFamily="34" charset="0"/>
                        </a:rPr>
                        <a:t>çalışmalar</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uygulamalar</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yarışmalar</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etkinlikler</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konusunda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destek</a:t>
                      </a:r>
                      <a:r>
                        <a:rPr lang="en-US" sz="1400" b="0" i="0" u="none" strike="noStrike" dirty="0">
                          <a:effectLst/>
                          <a:latin typeface="Calibri" panose="020F0502020204030204" pitchFamily="34" charset="0"/>
                        </a:rPr>
                        <a:t> </a:t>
                      </a:r>
                      <a:r>
                        <a:rPr lang="en-US" sz="1400" b="0" i="0" u="none" strike="noStrike" dirty="0" err="1" smtClean="0">
                          <a:effectLst/>
                          <a:latin typeface="Calibri" panose="020F0502020204030204" pitchFamily="34" charset="0"/>
                        </a:rPr>
                        <a:t>verilmesi</a:t>
                      </a:r>
                      <a:endParaRPr lang="tr-TR" sz="1400" b="0" i="0" u="none" strike="noStrike" dirty="0" smtClean="0">
                        <a:effectLst/>
                        <a:latin typeface="Calibri" panose="020F0502020204030204" pitchFamily="34" charset="0"/>
                      </a:endParaRPr>
                    </a:p>
                    <a:p>
                      <a:pPr algn="l" fontAlgn="t"/>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900824453"/>
                  </a:ext>
                </a:extLst>
              </a:tr>
              <a:tr h="1195016">
                <a:tc>
                  <a:txBody>
                    <a:bodyPr/>
                    <a:lstStyle/>
                    <a:p>
                      <a:pPr algn="l" fontAlgn="t"/>
                      <a:r>
                        <a:rPr lang="en-US" sz="1400" b="0" i="0" u="none" strike="noStrike" dirty="0">
                          <a:effectLst/>
                          <a:latin typeface="Calibri" panose="020F0502020204030204" pitchFamily="34" charset="0"/>
                        </a:rPr>
                        <a:t>G5- </a:t>
                      </a:r>
                      <a:r>
                        <a:rPr lang="en-US" sz="1400" b="0" i="0" u="none" strike="noStrike" dirty="0" err="1" smtClean="0">
                          <a:effectLst/>
                          <a:latin typeface="Calibri" panose="020F0502020204030204" pitchFamily="34" charset="0"/>
                        </a:rPr>
                        <a:t>Öğrenci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odaklı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olunması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öğrenciler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öğretim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üyeleri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arasındaki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iletişimin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güçlü</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olması</a:t>
                      </a:r>
                      <a:endParaRPr lang="tr-TR" sz="1400" b="0" i="0" u="none" strike="noStrike" dirty="0" smtClean="0">
                        <a:effectLst/>
                        <a:latin typeface="Calibri" panose="020F0502020204030204" pitchFamily="34" charset="0"/>
                      </a:endParaRPr>
                    </a:p>
                    <a:p>
                      <a:pPr algn="l" fontAlgn="t"/>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2000" dirty="0" smtClean="0">
                        <a:latin typeface="Wingdings" panose="05000000000000000000" pitchFamily="2" charset="2"/>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87641397"/>
                  </a:ext>
                </a:extLst>
              </a:tr>
              <a:tr h="409919">
                <a:tc>
                  <a:txBody>
                    <a:bodyPr/>
                    <a:lstStyle/>
                    <a:p>
                      <a:endParaRPr lang="en-US" dirty="0"/>
                    </a:p>
                  </a:txBody>
                  <a:tcPr marL="9525" marR="9525" marT="9525" marB="0"/>
                </a:tc>
                <a:tc>
                  <a:txBody>
                    <a:bodyPr/>
                    <a:lstStyle/>
                    <a:p>
                      <a:endParaRPr lang="en-US" dirty="0"/>
                    </a:p>
                  </a:txBody>
                  <a:tcPr/>
                </a:tc>
                <a:extLst>
                  <a:ext uri="{0D108BD9-81ED-4DB2-BD59-A6C34878D82A}">
                    <a16:rowId xmlns:a16="http://schemas.microsoft.com/office/drawing/2014/main" val="1455343057"/>
                  </a:ext>
                </a:extLst>
              </a:tr>
            </a:tbl>
          </a:graphicData>
        </a:graphic>
      </p:graphicFrame>
      <p:pic>
        <p:nvPicPr>
          <p:cNvPr id="9" name="Resim 8"/>
          <p:cNvPicPr/>
          <p:nvPr/>
        </p:nvPicPr>
        <p:blipFill>
          <a:blip r:embed="rId2"/>
          <a:stretch>
            <a:fillRect/>
          </a:stretch>
        </p:blipFill>
        <p:spPr>
          <a:xfrm>
            <a:off x="111726" y="3611"/>
            <a:ext cx="2736304" cy="576064"/>
          </a:xfrm>
          <a:prstGeom prst="rect">
            <a:avLst/>
          </a:prstGeom>
        </p:spPr>
      </p:pic>
    </p:spTree>
    <p:extLst>
      <p:ext uri="{BB962C8B-B14F-4D97-AF65-F5344CB8AC3E}">
        <p14:creationId xmlns:p14="http://schemas.microsoft.com/office/powerpoint/2010/main" val="7942711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39543" y="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20</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17" name="Resim 16"/>
          <p:cNvPicPr/>
          <p:nvPr/>
        </p:nvPicPr>
        <p:blipFill>
          <a:blip r:embed="rId2"/>
          <a:stretch>
            <a:fillRect/>
          </a:stretch>
        </p:blipFill>
        <p:spPr>
          <a:xfrm>
            <a:off x="362377" y="885371"/>
            <a:ext cx="909762" cy="189914"/>
          </a:xfrm>
          <a:prstGeom prst="rect">
            <a:avLst/>
          </a:prstGeom>
        </p:spPr>
      </p:pic>
      <p:sp>
        <p:nvSpPr>
          <p:cNvPr id="19" name="Text Box 17"/>
          <p:cNvSpPr txBox="1">
            <a:spLocks noChangeArrowheads="1"/>
          </p:cNvSpPr>
          <p:nvPr/>
        </p:nvSpPr>
        <p:spPr bwMode="auto">
          <a:xfrm>
            <a:off x="390446" y="560935"/>
            <a:ext cx="8776568" cy="514350"/>
          </a:xfrm>
          <a:prstGeom prst="rect">
            <a:avLst/>
          </a:prstGeom>
          <a:noFill/>
          <a:ln w="9525">
            <a:noFill/>
            <a:miter lim="800000"/>
            <a:headEnd/>
            <a:tailEnd/>
          </a:ln>
        </p:spPr>
        <p:txBody>
          <a:bodyPr wrap="square" lIns="64008" tIns="73152" rIns="64008"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tr-TR" sz="2800" b="1" i="0" strike="noStrike" dirty="0">
                <a:solidFill>
                  <a:srgbClr val="000000"/>
                </a:solidFill>
                <a:latin typeface="Verdana" pitchFamily="34" charset="0"/>
                <a:ea typeface="Verdana" pitchFamily="34" charset="0"/>
                <a:cs typeface="Verdana" pitchFamily="34" charset="0"/>
              </a:rPr>
              <a:t> </a:t>
            </a:r>
            <a:r>
              <a:rPr lang="tr-TR" sz="1400" b="1" i="0" strike="noStrike" dirty="0">
                <a:solidFill>
                  <a:srgbClr val="000000"/>
                </a:solidFill>
                <a:latin typeface="Verdana" pitchFamily="34" charset="0"/>
                <a:ea typeface="Verdana" pitchFamily="34" charset="0"/>
                <a:cs typeface="Verdana" pitchFamily="34" charset="0"/>
              </a:rPr>
              <a:t>MİMARLIK BÖLÜMÜ KALİTE FAALİYET PLANI</a:t>
            </a:r>
          </a:p>
        </p:txBody>
      </p:sp>
      <p:graphicFrame>
        <p:nvGraphicFramePr>
          <p:cNvPr id="3" name="Table 2"/>
          <p:cNvGraphicFramePr>
            <a:graphicFrameLocks noGrp="1"/>
          </p:cNvGraphicFramePr>
          <p:nvPr>
            <p:extLst>
              <p:ext uri="{D42A27DB-BD31-4B8C-83A1-F6EECF244321}">
                <p14:modId xmlns:p14="http://schemas.microsoft.com/office/powerpoint/2010/main" val="3072542155"/>
              </p:ext>
            </p:extLst>
          </p:nvPr>
        </p:nvGraphicFramePr>
        <p:xfrm>
          <a:off x="407275" y="1155553"/>
          <a:ext cx="7632827" cy="5584480"/>
        </p:xfrm>
        <a:graphic>
          <a:graphicData uri="http://schemas.openxmlformats.org/drawingml/2006/table">
            <a:tbl>
              <a:tblPr/>
              <a:tblGrid>
                <a:gridCol w="1865125">
                  <a:extLst>
                    <a:ext uri="{9D8B030D-6E8A-4147-A177-3AD203B41FA5}">
                      <a16:colId xmlns:a16="http://schemas.microsoft.com/office/drawing/2014/main" val="1085848275"/>
                    </a:ext>
                  </a:extLst>
                </a:gridCol>
                <a:gridCol w="641981">
                  <a:extLst>
                    <a:ext uri="{9D8B030D-6E8A-4147-A177-3AD203B41FA5}">
                      <a16:colId xmlns:a16="http://schemas.microsoft.com/office/drawing/2014/main" val="429073918"/>
                    </a:ext>
                  </a:extLst>
                </a:gridCol>
                <a:gridCol w="413909">
                  <a:extLst>
                    <a:ext uri="{9D8B030D-6E8A-4147-A177-3AD203B41FA5}">
                      <a16:colId xmlns:a16="http://schemas.microsoft.com/office/drawing/2014/main" val="1734483718"/>
                    </a:ext>
                  </a:extLst>
                </a:gridCol>
                <a:gridCol w="616639">
                  <a:extLst>
                    <a:ext uri="{9D8B030D-6E8A-4147-A177-3AD203B41FA5}">
                      <a16:colId xmlns:a16="http://schemas.microsoft.com/office/drawing/2014/main" val="3934920254"/>
                    </a:ext>
                  </a:extLst>
                </a:gridCol>
                <a:gridCol w="405461">
                  <a:extLst>
                    <a:ext uri="{9D8B030D-6E8A-4147-A177-3AD203B41FA5}">
                      <a16:colId xmlns:a16="http://schemas.microsoft.com/office/drawing/2014/main" val="3168889942"/>
                    </a:ext>
                  </a:extLst>
                </a:gridCol>
                <a:gridCol w="70956">
                  <a:extLst>
                    <a:ext uri="{9D8B030D-6E8A-4147-A177-3AD203B41FA5}">
                      <a16:colId xmlns:a16="http://schemas.microsoft.com/office/drawing/2014/main" val="1963808036"/>
                    </a:ext>
                  </a:extLst>
                </a:gridCol>
                <a:gridCol w="70956">
                  <a:extLst>
                    <a:ext uri="{9D8B030D-6E8A-4147-A177-3AD203B41FA5}">
                      <a16:colId xmlns:a16="http://schemas.microsoft.com/office/drawing/2014/main" val="2117632719"/>
                    </a:ext>
                  </a:extLst>
                </a:gridCol>
                <a:gridCol w="70956">
                  <a:extLst>
                    <a:ext uri="{9D8B030D-6E8A-4147-A177-3AD203B41FA5}">
                      <a16:colId xmlns:a16="http://schemas.microsoft.com/office/drawing/2014/main" val="537321435"/>
                    </a:ext>
                  </a:extLst>
                </a:gridCol>
                <a:gridCol w="70956">
                  <a:extLst>
                    <a:ext uri="{9D8B030D-6E8A-4147-A177-3AD203B41FA5}">
                      <a16:colId xmlns:a16="http://schemas.microsoft.com/office/drawing/2014/main" val="1202753830"/>
                    </a:ext>
                  </a:extLst>
                </a:gridCol>
                <a:gridCol w="70956">
                  <a:extLst>
                    <a:ext uri="{9D8B030D-6E8A-4147-A177-3AD203B41FA5}">
                      <a16:colId xmlns:a16="http://schemas.microsoft.com/office/drawing/2014/main" val="4247335735"/>
                    </a:ext>
                  </a:extLst>
                </a:gridCol>
                <a:gridCol w="70956">
                  <a:extLst>
                    <a:ext uri="{9D8B030D-6E8A-4147-A177-3AD203B41FA5}">
                      <a16:colId xmlns:a16="http://schemas.microsoft.com/office/drawing/2014/main" val="2044624196"/>
                    </a:ext>
                  </a:extLst>
                </a:gridCol>
                <a:gridCol w="70956">
                  <a:extLst>
                    <a:ext uri="{9D8B030D-6E8A-4147-A177-3AD203B41FA5}">
                      <a16:colId xmlns:a16="http://schemas.microsoft.com/office/drawing/2014/main" val="1473477957"/>
                    </a:ext>
                  </a:extLst>
                </a:gridCol>
                <a:gridCol w="70956">
                  <a:extLst>
                    <a:ext uri="{9D8B030D-6E8A-4147-A177-3AD203B41FA5}">
                      <a16:colId xmlns:a16="http://schemas.microsoft.com/office/drawing/2014/main" val="1691475545"/>
                    </a:ext>
                  </a:extLst>
                </a:gridCol>
                <a:gridCol w="70956">
                  <a:extLst>
                    <a:ext uri="{9D8B030D-6E8A-4147-A177-3AD203B41FA5}">
                      <a16:colId xmlns:a16="http://schemas.microsoft.com/office/drawing/2014/main" val="2547115102"/>
                    </a:ext>
                  </a:extLst>
                </a:gridCol>
                <a:gridCol w="70956">
                  <a:extLst>
                    <a:ext uri="{9D8B030D-6E8A-4147-A177-3AD203B41FA5}">
                      <a16:colId xmlns:a16="http://schemas.microsoft.com/office/drawing/2014/main" val="4100004058"/>
                    </a:ext>
                  </a:extLst>
                </a:gridCol>
                <a:gridCol w="70956">
                  <a:extLst>
                    <a:ext uri="{9D8B030D-6E8A-4147-A177-3AD203B41FA5}">
                      <a16:colId xmlns:a16="http://schemas.microsoft.com/office/drawing/2014/main" val="1923639500"/>
                    </a:ext>
                  </a:extLst>
                </a:gridCol>
                <a:gridCol w="70956">
                  <a:extLst>
                    <a:ext uri="{9D8B030D-6E8A-4147-A177-3AD203B41FA5}">
                      <a16:colId xmlns:a16="http://schemas.microsoft.com/office/drawing/2014/main" val="1900049873"/>
                    </a:ext>
                  </a:extLst>
                </a:gridCol>
                <a:gridCol w="70956">
                  <a:extLst>
                    <a:ext uri="{9D8B030D-6E8A-4147-A177-3AD203B41FA5}">
                      <a16:colId xmlns:a16="http://schemas.microsoft.com/office/drawing/2014/main" val="3354561704"/>
                    </a:ext>
                  </a:extLst>
                </a:gridCol>
                <a:gridCol w="70956">
                  <a:extLst>
                    <a:ext uri="{9D8B030D-6E8A-4147-A177-3AD203B41FA5}">
                      <a16:colId xmlns:a16="http://schemas.microsoft.com/office/drawing/2014/main" val="699609657"/>
                    </a:ext>
                  </a:extLst>
                </a:gridCol>
                <a:gridCol w="70956">
                  <a:extLst>
                    <a:ext uri="{9D8B030D-6E8A-4147-A177-3AD203B41FA5}">
                      <a16:colId xmlns:a16="http://schemas.microsoft.com/office/drawing/2014/main" val="527794878"/>
                    </a:ext>
                  </a:extLst>
                </a:gridCol>
                <a:gridCol w="70956">
                  <a:extLst>
                    <a:ext uri="{9D8B030D-6E8A-4147-A177-3AD203B41FA5}">
                      <a16:colId xmlns:a16="http://schemas.microsoft.com/office/drawing/2014/main" val="1095488044"/>
                    </a:ext>
                  </a:extLst>
                </a:gridCol>
                <a:gridCol w="70956">
                  <a:extLst>
                    <a:ext uri="{9D8B030D-6E8A-4147-A177-3AD203B41FA5}">
                      <a16:colId xmlns:a16="http://schemas.microsoft.com/office/drawing/2014/main" val="4212454252"/>
                    </a:ext>
                  </a:extLst>
                </a:gridCol>
                <a:gridCol w="70956">
                  <a:extLst>
                    <a:ext uri="{9D8B030D-6E8A-4147-A177-3AD203B41FA5}">
                      <a16:colId xmlns:a16="http://schemas.microsoft.com/office/drawing/2014/main" val="3851633912"/>
                    </a:ext>
                  </a:extLst>
                </a:gridCol>
                <a:gridCol w="70956">
                  <a:extLst>
                    <a:ext uri="{9D8B030D-6E8A-4147-A177-3AD203B41FA5}">
                      <a16:colId xmlns:a16="http://schemas.microsoft.com/office/drawing/2014/main" val="216177322"/>
                    </a:ext>
                  </a:extLst>
                </a:gridCol>
                <a:gridCol w="70956">
                  <a:extLst>
                    <a:ext uri="{9D8B030D-6E8A-4147-A177-3AD203B41FA5}">
                      <a16:colId xmlns:a16="http://schemas.microsoft.com/office/drawing/2014/main" val="1846832683"/>
                    </a:ext>
                  </a:extLst>
                </a:gridCol>
                <a:gridCol w="70956">
                  <a:extLst>
                    <a:ext uri="{9D8B030D-6E8A-4147-A177-3AD203B41FA5}">
                      <a16:colId xmlns:a16="http://schemas.microsoft.com/office/drawing/2014/main" val="4013857309"/>
                    </a:ext>
                  </a:extLst>
                </a:gridCol>
                <a:gridCol w="70956">
                  <a:extLst>
                    <a:ext uri="{9D8B030D-6E8A-4147-A177-3AD203B41FA5}">
                      <a16:colId xmlns:a16="http://schemas.microsoft.com/office/drawing/2014/main" val="3984953301"/>
                    </a:ext>
                  </a:extLst>
                </a:gridCol>
                <a:gridCol w="70956">
                  <a:extLst>
                    <a:ext uri="{9D8B030D-6E8A-4147-A177-3AD203B41FA5}">
                      <a16:colId xmlns:a16="http://schemas.microsoft.com/office/drawing/2014/main" val="785907851"/>
                    </a:ext>
                  </a:extLst>
                </a:gridCol>
                <a:gridCol w="70956">
                  <a:extLst>
                    <a:ext uri="{9D8B030D-6E8A-4147-A177-3AD203B41FA5}">
                      <a16:colId xmlns:a16="http://schemas.microsoft.com/office/drawing/2014/main" val="2253586536"/>
                    </a:ext>
                  </a:extLst>
                </a:gridCol>
                <a:gridCol w="70956">
                  <a:extLst>
                    <a:ext uri="{9D8B030D-6E8A-4147-A177-3AD203B41FA5}">
                      <a16:colId xmlns:a16="http://schemas.microsoft.com/office/drawing/2014/main" val="3118953605"/>
                    </a:ext>
                  </a:extLst>
                </a:gridCol>
                <a:gridCol w="70956">
                  <a:extLst>
                    <a:ext uri="{9D8B030D-6E8A-4147-A177-3AD203B41FA5}">
                      <a16:colId xmlns:a16="http://schemas.microsoft.com/office/drawing/2014/main" val="3034516500"/>
                    </a:ext>
                  </a:extLst>
                </a:gridCol>
                <a:gridCol w="70956">
                  <a:extLst>
                    <a:ext uri="{9D8B030D-6E8A-4147-A177-3AD203B41FA5}">
                      <a16:colId xmlns:a16="http://schemas.microsoft.com/office/drawing/2014/main" val="2244037332"/>
                    </a:ext>
                  </a:extLst>
                </a:gridCol>
                <a:gridCol w="70956">
                  <a:extLst>
                    <a:ext uri="{9D8B030D-6E8A-4147-A177-3AD203B41FA5}">
                      <a16:colId xmlns:a16="http://schemas.microsoft.com/office/drawing/2014/main" val="1978829133"/>
                    </a:ext>
                  </a:extLst>
                </a:gridCol>
                <a:gridCol w="70956">
                  <a:extLst>
                    <a:ext uri="{9D8B030D-6E8A-4147-A177-3AD203B41FA5}">
                      <a16:colId xmlns:a16="http://schemas.microsoft.com/office/drawing/2014/main" val="274789047"/>
                    </a:ext>
                  </a:extLst>
                </a:gridCol>
                <a:gridCol w="70956">
                  <a:extLst>
                    <a:ext uri="{9D8B030D-6E8A-4147-A177-3AD203B41FA5}">
                      <a16:colId xmlns:a16="http://schemas.microsoft.com/office/drawing/2014/main" val="1179319044"/>
                    </a:ext>
                  </a:extLst>
                </a:gridCol>
                <a:gridCol w="70956">
                  <a:extLst>
                    <a:ext uri="{9D8B030D-6E8A-4147-A177-3AD203B41FA5}">
                      <a16:colId xmlns:a16="http://schemas.microsoft.com/office/drawing/2014/main" val="2504433147"/>
                    </a:ext>
                  </a:extLst>
                </a:gridCol>
                <a:gridCol w="70956">
                  <a:extLst>
                    <a:ext uri="{9D8B030D-6E8A-4147-A177-3AD203B41FA5}">
                      <a16:colId xmlns:a16="http://schemas.microsoft.com/office/drawing/2014/main" val="741671246"/>
                    </a:ext>
                  </a:extLst>
                </a:gridCol>
                <a:gridCol w="70956">
                  <a:extLst>
                    <a:ext uri="{9D8B030D-6E8A-4147-A177-3AD203B41FA5}">
                      <a16:colId xmlns:a16="http://schemas.microsoft.com/office/drawing/2014/main" val="473666221"/>
                    </a:ext>
                  </a:extLst>
                </a:gridCol>
                <a:gridCol w="70956">
                  <a:extLst>
                    <a:ext uri="{9D8B030D-6E8A-4147-A177-3AD203B41FA5}">
                      <a16:colId xmlns:a16="http://schemas.microsoft.com/office/drawing/2014/main" val="2575582613"/>
                    </a:ext>
                  </a:extLst>
                </a:gridCol>
                <a:gridCol w="70956">
                  <a:extLst>
                    <a:ext uri="{9D8B030D-6E8A-4147-A177-3AD203B41FA5}">
                      <a16:colId xmlns:a16="http://schemas.microsoft.com/office/drawing/2014/main" val="843395130"/>
                    </a:ext>
                  </a:extLst>
                </a:gridCol>
                <a:gridCol w="70956">
                  <a:extLst>
                    <a:ext uri="{9D8B030D-6E8A-4147-A177-3AD203B41FA5}">
                      <a16:colId xmlns:a16="http://schemas.microsoft.com/office/drawing/2014/main" val="72859501"/>
                    </a:ext>
                  </a:extLst>
                </a:gridCol>
                <a:gridCol w="70956">
                  <a:extLst>
                    <a:ext uri="{9D8B030D-6E8A-4147-A177-3AD203B41FA5}">
                      <a16:colId xmlns:a16="http://schemas.microsoft.com/office/drawing/2014/main" val="936248239"/>
                    </a:ext>
                  </a:extLst>
                </a:gridCol>
                <a:gridCol w="70956">
                  <a:extLst>
                    <a:ext uri="{9D8B030D-6E8A-4147-A177-3AD203B41FA5}">
                      <a16:colId xmlns:a16="http://schemas.microsoft.com/office/drawing/2014/main" val="1846150016"/>
                    </a:ext>
                  </a:extLst>
                </a:gridCol>
                <a:gridCol w="70956">
                  <a:extLst>
                    <a:ext uri="{9D8B030D-6E8A-4147-A177-3AD203B41FA5}">
                      <a16:colId xmlns:a16="http://schemas.microsoft.com/office/drawing/2014/main" val="1938814962"/>
                    </a:ext>
                  </a:extLst>
                </a:gridCol>
                <a:gridCol w="70956">
                  <a:extLst>
                    <a:ext uri="{9D8B030D-6E8A-4147-A177-3AD203B41FA5}">
                      <a16:colId xmlns:a16="http://schemas.microsoft.com/office/drawing/2014/main" val="4059488155"/>
                    </a:ext>
                  </a:extLst>
                </a:gridCol>
                <a:gridCol w="70956">
                  <a:extLst>
                    <a:ext uri="{9D8B030D-6E8A-4147-A177-3AD203B41FA5}">
                      <a16:colId xmlns:a16="http://schemas.microsoft.com/office/drawing/2014/main" val="581461257"/>
                    </a:ext>
                  </a:extLst>
                </a:gridCol>
                <a:gridCol w="70956">
                  <a:extLst>
                    <a:ext uri="{9D8B030D-6E8A-4147-A177-3AD203B41FA5}">
                      <a16:colId xmlns:a16="http://schemas.microsoft.com/office/drawing/2014/main" val="1075221310"/>
                    </a:ext>
                  </a:extLst>
                </a:gridCol>
                <a:gridCol w="70956">
                  <a:extLst>
                    <a:ext uri="{9D8B030D-6E8A-4147-A177-3AD203B41FA5}">
                      <a16:colId xmlns:a16="http://schemas.microsoft.com/office/drawing/2014/main" val="740173404"/>
                    </a:ext>
                  </a:extLst>
                </a:gridCol>
                <a:gridCol w="70956">
                  <a:extLst>
                    <a:ext uri="{9D8B030D-6E8A-4147-A177-3AD203B41FA5}">
                      <a16:colId xmlns:a16="http://schemas.microsoft.com/office/drawing/2014/main" val="1685378940"/>
                    </a:ext>
                  </a:extLst>
                </a:gridCol>
                <a:gridCol w="70956">
                  <a:extLst>
                    <a:ext uri="{9D8B030D-6E8A-4147-A177-3AD203B41FA5}">
                      <a16:colId xmlns:a16="http://schemas.microsoft.com/office/drawing/2014/main" val="2446120250"/>
                    </a:ext>
                  </a:extLst>
                </a:gridCol>
                <a:gridCol w="70956">
                  <a:extLst>
                    <a:ext uri="{9D8B030D-6E8A-4147-A177-3AD203B41FA5}">
                      <a16:colId xmlns:a16="http://schemas.microsoft.com/office/drawing/2014/main" val="588160561"/>
                    </a:ext>
                  </a:extLst>
                </a:gridCol>
                <a:gridCol w="70956">
                  <a:extLst>
                    <a:ext uri="{9D8B030D-6E8A-4147-A177-3AD203B41FA5}">
                      <a16:colId xmlns:a16="http://schemas.microsoft.com/office/drawing/2014/main" val="579384426"/>
                    </a:ext>
                  </a:extLst>
                </a:gridCol>
                <a:gridCol w="70956">
                  <a:extLst>
                    <a:ext uri="{9D8B030D-6E8A-4147-A177-3AD203B41FA5}">
                      <a16:colId xmlns:a16="http://schemas.microsoft.com/office/drawing/2014/main" val="4069242302"/>
                    </a:ext>
                  </a:extLst>
                </a:gridCol>
                <a:gridCol w="70956">
                  <a:extLst>
                    <a:ext uri="{9D8B030D-6E8A-4147-A177-3AD203B41FA5}">
                      <a16:colId xmlns:a16="http://schemas.microsoft.com/office/drawing/2014/main" val="1073668442"/>
                    </a:ext>
                  </a:extLst>
                </a:gridCol>
                <a:gridCol w="70956">
                  <a:extLst>
                    <a:ext uri="{9D8B030D-6E8A-4147-A177-3AD203B41FA5}">
                      <a16:colId xmlns:a16="http://schemas.microsoft.com/office/drawing/2014/main" val="2347264206"/>
                    </a:ext>
                  </a:extLst>
                </a:gridCol>
                <a:gridCol w="70956">
                  <a:extLst>
                    <a:ext uri="{9D8B030D-6E8A-4147-A177-3AD203B41FA5}">
                      <a16:colId xmlns:a16="http://schemas.microsoft.com/office/drawing/2014/main" val="3946383023"/>
                    </a:ext>
                  </a:extLst>
                </a:gridCol>
                <a:gridCol w="70956">
                  <a:extLst>
                    <a:ext uri="{9D8B030D-6E8A-4147-A177-3AD203B41FA5}">
                      <a16:colId xmlns:a16="http://schemas.microsoft.com/office/drawing/2014/main" val="4224515698"/>
                    </a:ext>
                  </a:extLst>
                </a:gridCol>
              </a:tblGrid>
              <a:tr h="301676">
                <a:tc>
                  <a:txBody>
                    <a:bodyPr/>
                    <a:lstStyle/>
                    <a:p>
                      <a:pPr algn="ctr" fontAlgn="b"/>
                      <a:r>
                        <a:rPr lang="en-US" sz="400" b="1" i="0" u="none" strike="noStrike">
                          <a:solidFill>
                            <a:srgbClr val="FFFFFF"/>
                          </a:solidFill>
                          <a:effectLst/>
                          <a:latin typeface="Calibri" panose="020F0502020204030204" pitchFamily="34" charset="0"/>
                        </a:rPr>
                        <a:t>   FAALİYETİN ADI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2">
                  <a:txBody>
                    <a:bodyPr/>
                    <a:lstStyle/>
                    <a:p>
                      <a:pPr algn="ctr" fontAlgn="ctr"/>
                      <a:r>
                        <a:rPr lang="en-US" sz="400" b="1" i="0" u="none" strike="noStrike">
                          <a:solidFill>
                            <a:srgbClr val="FFFFFF"/>
                          </a:solidFill>
                          <a:effectLst/>
                          <a:latin typeface="Calibri" panose="020F0502020204030204" pitchFamily="34" charset="0"/>
                        </a:rPr>
                        <a:t>Sorumlu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400" b="1" i="0" u="none" strike="noStrike">
                          <a:solidFill>
                            <a:srgbClr val="FFFFFF"/>
                          </a:solidFill>
                          <a:effectLst/>
                          <a:latin typeface="Calibri" panose="020F0502020204030204" pitchFamily="34" charset="0"/>
                        </a:rPr>
                        <a:t>Kaynak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400" b="1" i="0" u="none" strike="noStrike">
                          <a:solidFill>
                            <a:srgbClr val="FFFFFF"/>
                          </a:solidFill>
                          <a:effectLst/>
                          <a:latin typeface="Calibri" panose="020F0502020204030204" pitchFamily="34" charset="0"/>
                        </a:rPr>
                        <a:t>Takip          Göstergesi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400" b="1" i="0" u="none" strike="noStrike">
                          <a:effectLst/>
                          <a:latin typeface="Calibri" panose="020F0502020204030204" pitchFamily="34" charset="0"/>
                        </a:rPr>
                        <a:t>Termin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400" b="1" i="0" u="none" strike="noStrike">
                          <a:effectLst/>
                          <a:latin typeface="Calibri" panose="020F0502020204030204" pitchFamily="34" charset="0"/>
                        </a:rPr>
                        <a:t>OCAK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ŞUBAT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MART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NİSAN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effectLst/>
                          <a:latin typeface="Calibri" panose="020F0502020204030204" pitchFamily="34" charset="0"/>
                        </a:rPr>
                        <a:t>MAYIS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HAZİRAN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TEMMUZ</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effectLst/>
                          <a:latin typeface="Calibri" panose="020F0502020204030204" pitchFamily="34" charset="0"/>
                        </a:rPr>
                        <a:t>AĞUSTOS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EYLÜL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EKİM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KASIM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effectLst/>
                          <a:latin typeface="Calibri" panose="020F0502020204030204" pitchFamily="34" charset="0"/>
                        </a:rPr>
                        <a:t>ARALIK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90348096"/>
                  </a:ext>
                </a:extLst>
              </a:tr>
              <a:tr h="106822">
                <a:tc>
                  <a:txBody>
                    <a:bodyPr/>
                    <a:lstStyle/>
                    <a:p>
                      <a:pPr algn="ctr" fontAlgn="ctr"/>
                      <a:r>
                        <a:rPr lang="en-US" sz="400" b="1" i="0" u="none" strike="noStrike">
                          <a:solidFill>
                            <a:srgbClr val="FFFFFF"/>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50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51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52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1366761228"/>
                  </a:ext>
                </a:extLst>
              </a:tr>
              <a:tr h="148365">
                <a:tc rowSpan="2">
                  <a:txBody>
                    <a:bodyPr/>
                    <a:lstStyle/>
                    <a:p>
                      <a:pPr algn="l" fontAlgn="ctr"/>
                      <a:r>
                        <a:rPr lang="en-US" sz="500" b="1" i="0" u="none" strike="noStrike">
                          <a:effectLst/>
                          <a:latin typeface="Calibri" panose="020F0502020204030204" pitchFamily="34" charset="0"/>
                        </a:rPr>
                        <a:t>14. Öğrenci Memnuniyet Oranı (Etkinliklerden)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56622110"/>
                  </a:ext>
                </a:extLst>
              </a:tr>
              <a:tr h="17309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7529211"/>
                  </a:ext>
                </a:extLst>
              </a:tr>
              <a:tr h="217603">
                <a:tc rowSpan="2">
                  <a:txBody>
                    <a:bodyPr/>
                    <a:lstStyle/>
                    <a:p>
                      <a:pPr algn="l" fontAlgn="ctr"/>
                      <a:r>
                        <a:rPr lang="en-US" sz="500" b="0" i="0" u="none" strike="noStrike">
                          <a:effectLst/>
                          <a:latin typeface="Calibri" panose="020F0502020204030204" pitchFamily="34" charset="0"/>
                        </a:rPr>
                        <a:t>14.1 Öğrencilere etkinlik sonrası memnuniyet anketi uygulanması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Anket analiz raporları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59044074"/>
                  </a:ext>
                </a:extLst>
              </a:tr>
              <a:tr h="21760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83539046"/>
                  </a:ext>
                </a:extLst>
              </a:tr>
              <a:tr h="267058">
                <a:tc rowSpan="2">
                  <a:txBody>
                    <a:bodyPr/>
                    <a:lstStyle/>
                    <a:p>
                      <a:pPr algn="l" fontAlgn="ctr"/>
                      <a:r>
                        <a:rPr lang="en-US" sz="500" b="0" i="0" u="none" strike="noStrike">
                          <a:effectLst/>
                          <a:latin typeface="Calibri" panose="020F0502020204030204" pitchFamily="34" charset="0"/>
                        </a:rPr>
                        <a:t>14.2 Anket sonucunda çıkan memnuniyetsizliklerin giderilmesi ve öğrencilerden gelen önerilerin değerlendirilmesi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 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İG-KT-EK-TK-FS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Toplantı tutanakları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3486511"/>
                  </a:ext>
                </a:extLst>
              </a:tr>
              <a:tr h="23243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0665502"/>
                  </a:ext>
                </a:extLst>
              </a:tr>
              <a:tr h="148365">
                <a:tc rowSpan="2">
                  <a:txBody>
                    <a:bodyPr/>
                    <a:lstStyle/>
                    <a:p>
                      <a:pPr algn="l" fontAlgn="ctr"/>
                      <a:r>
                        <a:rPr lang="en-US" sz="500" b="1" i="0" u="none" strike="noStrike">
                          <a:effectLst/>
                          <a:latin typeface="Calibri" panose="020F0502020204030204" pitchFamily="34" charset="0"/>
                        </a:rPr>
                        <a:t>15. Mezun Memnuniyet Oranı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824866772"/>
                  </a:ext>
                </a:extLst>
              </a:tr>
              <a:tr h="17309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7699464"/>
                  </a:ext>
                </a:extLst>
              </a:tr>
              <a:tr h="207712">
                <a:tc rowSpan="2">
                  <a:txBody>
                    <a:bodyPr/>
                    <a:lstStyle/>
                    <a:p>
                      <a:pPr algn="l" fontAlgn="ctr"/>
                      <a:r>
                        <a:rPr lang="en-US" sz="500" b="0" i="0" u="none" strike="noStrike">
                          <a:effectLst/>
                          <a:latin typeface="Calibri" panose="020F0502020204030204" pitchFamily="34" charset="0"/>
                        </a:rPr>
                        <a:t>15.1 Mezunların izlenmesi ve iletişimi için mezun platformu kurulması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Mezun platformu web sayfası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36218214"/>
                  </a:ext>
                </a:extLst>
              </a:tr>
              <a:tr h="21265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65090063"/>
                  </a:ext>
                </a:extLst>
              </a:tr>
              <a:tr h="207712">
                <a:tc rowSpan="2">
                  <a:txBody>
                    <a:bodyPr/>
                    <a:lstStyle/>
                    <a:p>
                      <a:pPr algn="l" fontAlgn="ctr"/>
                      <a:r>
                        <a:rPr lang="en-US" sz="500" b="0" i="0" u="none" strike="noStrike">
                          <a:effectLst/>
                          <a:latin typeface="Calibri" panose="020F0502020204030204" pitchFamily="34" charset="0"/>
                        </a:rPr>
                        <a:t>15.2 Mezunların bölüm etkinliklerine ve jürilere davet edilmesi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Toplantı ve etkinlik raporları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09115682"/>
                  </a:ext>
                </a:extLst>
              </a:tr>
              <a:tr h="21265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49799942"/>
                  </a:ext>
                </a:extLst>
              </a:tr>
              <a:tr h="94954">
                <a:tc>
                  <a:txBody>
                    <a:bodyPr/>
                    <a:lstStyle/>
                    <a:p>
                      <a:pPr algn="l" fontAlgn="ctr"/>
                      <a:r>
                        <a:rPr lang="en-US" sz="500" b="1" i="0" u="none" strike="noStrike">
                          <a:effectLst/>
                          <a:latin typeface="Calibri" panose="020F0502020204030204" pitchFamily="34" charset="0"/>
                        </a:rPr>
                        <a:t>16. İşveren Memnuniyet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DD</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2">
                  <a:txBody>
                    <a:bodyPr/>
                    <a:lstStyle/>
                    <a:p>
                      <a:pPr algn="ctr" fontAlgn="ctr"/>
                      <a:r>
                        <a:rPr lang="en-US" sz="400" b="0" i="0" u="none" strike="noStrike">
                          <a:effectLst/>
                          <a:latin typeface="Calibri" panose="020F0502020204030204" pitchFamily="34" charset="0"/>
                        </a:rPr>
                        <a:t>2021 YILINDA DEĞERLENDİRİLECEKTİR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83847746"/>
                  </a:ext>
                </a:extLst>
              </a:tr>
              <a:tr h="148365">
                <a:tc rowSpan="2">
                  <a:txBody>
                    <a:bodyPr/>
                    <a:lstStyle/>
                    <a:p>
                      <a:pPr algn="l" fontAlgn="ctr"/>
                      <a:r>
                        <a:rPr lang="en-US" sz="500" b="1" i="0" u="none" strike="noStrike">
                          <a:effectLst/>
                          <a:latin typeface="Calibri" panose="020F0502020204030204" pitchFamily="34" charset="0"/>
                        </a:rPr>
                        <a:t>17. Ortak Yayın Sayısı Artış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9071833"/>
                  </a:ext>
                </a:extLst>
              </a:tr>
              <a:tr h="17309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74729184"/>
                  </a:ext>
                </a:extLst>
              </a:tr>
              <a:tr h="207712">
                <a:tc rowSpan="2">
                  <a:txBody>
                    <a:bodyPr/>
                    <a:lstStyle/>
                    <a:p>
                      <a:pPr algn="l" fontAlgn="ctr"/>
                      <a:r>
                        <a:rPr lang="en-US" sz="500" b="0" i="0" u="none" strike="noStrike">
                          <a:effectLst/>
                          <a:latin typeface="Calibri" panose="020F0502020204030204" pitchFamily="34" charset="0"/>
                        </a:rPr>
                        <a:t>17.1 Araştırma konularının tartışılacağı periyodik toplantı ve seminerler düzenlenmesi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Toplantı tutanakları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30252595"/>
                  </a:ext>
                </a:extLst>
              </a:tr>
              <a:tr h="21265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56456921"/>
                  </a:ext>
                </a:extLst>
              </a:tr>
              <a:tr h="189909">
                <a:tc>
                  <a:txBody>
                    <a:bodyPr/>
                    <a:lstStyle/>
                    <a:p>
                      <a:pPr algn="l" fontAlgn="ctr"/>
                      <a:r>
                        <a:rPr lang="en-US" sz="500" b="1" i="0" u="none" strike="noStrike">
                          <a:effectLst/>
                          <a:latin typeface="Calibri" panose="020F0502020204030204" pitchFamily="34" charset="0"/>
                        </a:rPr>
                        <a:t>18. Üniversitelerle Yapılan Ortak Proje Sayısı Artış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gridSpan="53">
                  <a:txBody>
                    <a:bodyPr/>
                    <a:lstStyle/>
                    <a:p>
                      <a:pPr algn="ctr"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40789044"/>
                  </a:ext>
                </a:extLst>
              </a:tr>
              <a:tr h="207712">
                <a:tc rowSpan="2">
                  <a:txBody>
                    <a:bodyPr/>
                    <a:lstStyle/>
                    <a:p>
                      <a:pPr algn="l" fontAlgn="ctr"/>
                      <a:r>
                        <a:rPr lang="en-US" sz="500" b="0" i="0" u="none" strike="noStrike">
                          <a:effectLst/>
                          <a:latin typeface="Calibri" panose="020F0502020204030204" pitchFamily="34" charset="0"/>
                        </a:rPr>
                        <a:t>18.1 Araştırma konularının tartışılacağı periyodik toplantı ve seminerler düzenlenmesi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Toplantı tutanakları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55653217"/>
                  </a:ext>
                </a:extLst>
              </a:tr>
              <a:tr h="21265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4559331"/>
                  </a:ext>
                </a:extLst>
              </a:tr>
              <a:tr h="148365">
                <a:tc rowSpan="2">
                  <a:txBody>
                    <a:bodyPr/>
                    <a:lstStyle/>
                    <a:p>
                      <a:pPr algn="l" fontAlgn="ctr"/>
                      <a:r>
                        <a:rPr lang="en-US" sz="500" b="1" i="0" u="none" strike="noStrike">
                          <a:effectLst/>
                          <a:latin typeface="Calibri" panose="020F0502020204030204" pitchFamily="34" charset="0"/>
                        </a:rPr>
                        <a:t>19. Öğrencilerin Dahil Edildiği Projelerin Başarı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25359033"/>
                  </a:ext>
                </a:extLst>
              </a:tr>
              <a:tr h="17309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97715434"/>
                  </a:ext>
                </a:extLst>
              </a:tr>
              <a:tr h="257167">
                <a:tc rowSpan="2">
                  <a:txBody>
                    <a:bodyPr/>
                    <a:lstStyle/>
                    <a:p>
                      <a:pPr algn="l" fontAlgn="ctr"/>
                      <a:r>
                        <a:rPr lang="en-US" sz="500" b="0" i="0" u="none" strike="noStrike">
                          <a:effectLst/>
                          <a:latin typeface="Calibri" panose="020F0502020204030204" pitchFamily="34" charset="0"/>
                        </a:rPr>
                        <a:t>19.1 Araştırma projelerine öğrencilerin dahil edilmesi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Öğretim Üyesi beyanı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gridSpan="52">
                  <a:txBody>
                    <a:bodyPr/>
                    <a:lstStyle/>
                    <a:p>
                      <a:pPr algn="ctr" fontAlgn="ctr"/>
                      <a:r>
                        <a:rPr lang="en-US" sz="400" b="0" i="0" u="none" strike="noStrike">
                          <a:effectLst/>
                          <a:latin typeface="Calibri" panose="020F0502020204030204" pitchFamily="34" charset="0"/>
                        </a:rPr>
                        <a:t>DEĞERLENDİRME DIŞI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882532178"/>
                  </a:ext>
                </a:extLst>
              </a:tr>
              <a:tr h="23738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2"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23093885"/>
                  </a:ext>
                </a:extLst>
              </a:tr>
              <a:tr h="257167">
                <a:tc rowSpan="2">
                  <a:txBody>
                    <a:bodyPr/>
                    <a:lstStyle/>
                    <a:p>
                      <a:pPr algn="l" fontAlgn="ctr"/>
                      <a:r>
                        <a:rPr lang="en-US" sz="500" b="0" i="0" u="none" strike="noStrike">
                          <a:effectLst/>
                          <a:latin typeface="Calibri" panose="020F0502020204030204" pitchFamily="34" charset="0"/>
                        </a:rPr>
                        <a:t>19.2 Profesyonel proje yarışmalarına öğrencilerin dahil edilmesi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Öğretim Üyesi beyanı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45129528"/>
                  </a:ext>
                </a:extLst>
              </a:tr>
              <a:tr h="23738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dirty="0">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50918289"/>
                  </a:ext>
                </a:extLst>
              </a:tr>
            </a:tbl>
          </a:graphicData>
        </a:graphic>
      </p:graphicFrame>
    </p:spTree>
    <p:extLst>
      <p:ext uri="{BB962C8B-B14F-4D97-AF65-F5344CB8AC3E}">
        <p14:creationId xmlns:p14="http://schemas.microsoft.com/office/powerpoint/2010/main" val="41556647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39543" y="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21</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17" name="Resim 16"/>
          <p:cNvPicPr/>
          <p:nvPr/>
        </p:nvPicPr>
        <p:blipFill>
          <a:blip r:embed="rId2"/>
          <a:stretch>
            <a:fillRect/>
          </a:stretch>
        </p:blipFill>
        <p:spPr>
          <a:xfrm>
            <a:off x="362377" y="885371"/>
            <a:ext cx="909762" cy="189914"/>
          </a:xfrm>
          <a:prstGeom prst="rect">
            <a:avLst/>
          </a:prstGeom>
        </p:spPr>
      </p:pic>
      <p:sp>
        <p:nvSpPr>
          <p:cNvPr id="19" name="Text Box 17"/>
          <p:cNvSpPr txBox="1">
            <a:spLocks noChangeArrowheads="1"/>
          </p:cNvSpPr>
          <p:nvPr/>
        </p:nvSpPr>
        <p:spPr bwMode="auto">
          <a:xfrm>
            <a:off x="390446" y="560935"/>
            <a:ext cx="8776568" cy="514350"/>
          </a:xfrm>
          <a:prstGeom prst="rect">
            <a:avLst/>
          </a:prstGeom>
          <a:noFill/>
          <a:ln w="9525">
            <a:noFill/>
            <a:miter lim="800000"/>
            <a:headEnd/>
            <a:tailEnd/>
          </a:ln>
        </p:spPr>
        <p:txBody>
          <a:bodyPr wrap="square" lIns="64008" tIns="73152" rIns="64008"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tr-TR" sz="2800" b="1" i="0" strike="noStrike" dirty="0">
                <a:solidFill>
                  <a:srgbClr val="000000"/>
                </a:solidFill>
                <a:latin typeface="Verdana" pitchFamily="34" charset="0"/>
                <a:ea typeface="Verdana" pitchFamily="34" charset="0"/>
                <a:cs typeface="Verdana" pitchFamily="34" charset="0"/>
              </a:rPr>
              <a:t> </a:t>
            </a:r>
            <a:r>
              <a:rPr lang="tr-TR" sz="1400" b="1" i="0" strike="noStrike" dirty="0">
                <a:solidFill>
                  <a:srgbClr val="000000"/>
                </a:solidFill>
                <a:latin typeface="Verdana" pitchFamily="34" charset="0"/>
                <a:ea typeface="Verdana" pitchFamily="34" charset="0"/>
                <a:cs typeface="Verdana" pitchFamily="34" charset="0"/>
              </a:rPr>
              <a:t>MİMARLIK BÖLÜMÜ KALİTE FAALİYET PLANI</a:t>
            </a:r>
          </a:p>
        </p:txBody>
      </p:sp>
      <p:graphicFrame>
        <p:nvGraphicFramePr>
          <p:cNvPr id="3" name="Table 2"/>
          <p:cNvGraphicFramePr>
            <a:graphicFrameLocks noGrp="1"/>
          </p:cNvGraphicFramePr>
          <p:nvPr>
            <p:extLst>
              <p:ext uri="{D42A27DB-BD31-4B8C-83A1-F6EECF244321}">
                <p14:modId xmlns:p14="http://schemas.microsoft.com/office/powerpoint/2010/main" val="2845514056"/>
              </p:ext>
            </p:extLst>
          </p:nvPr>
        </p:nvGraphicFramePr>
        <p:xfrm>
          <a:off x="461703" y="1189379"/>
          <a:ext cx="7854718" cy="5532097"/>
        </p:xfrm>
        <a:graphic>
          <a:graphicData uri="http://schemas.openxmlformats.org/drawingml/2006/table">
            <a:tbl>
              <a:tblPr/>
              <a:tblGrid>
                <a:gridCol w="1919338">
                  <a:extLst>
                    <a:ext uri="{9D8B030D-6E8A-4147-A177-3AD203B41FA5}">
                      <a16:colId xmlns:a16="http://schemas.microsoft.com/office/drawing/2014/main" val="624623759"/>
                    </a:ext>
                  </a:extLst>
                </a:gridCol>
                <a:gridCol w="660641">
                  <a:extLst>
                    <a:ext uri="{9D8B030D-6E8A-4147-A177-3AD203B41FA5}">
                      <a16:colId xmlns:a16="http://schemas.microsoft.com/office/drawing/2014/main" val="526199050"/>
                    </a:ext>
                  </a:extLst>
                </a:gridCol>
                <a:gridCol w="425940">
                  <a:extLst>
                    <a:ext uri="{9D8B030D-6E8A-4147-A177-3AD203B41FA5}">
                      <a16:colId xmlns:a16="http://schemas.microsoft.com/office/drawing/2014/main" val="133584358"/>
                    </a:ext>
                  </a:extLst>
                </a:gridCol>
                <a:gridCol w="634564">
                  <a:extLst>
                    <a:ext uri="{9D8B030D-6E8A-4147-A177-3AD203B41FA5}">
                      <a16:colId xmlns:a16="http://schemas.microsoft.com/office/drawing/2014/main" val="1383120281"/>
                    </a:ext>
                  </a:extLst>
                </a:gridCol>
                <a:gridCol w="417247">
                  <a:extLst>
                    <a:ext uri="{9D8B030D-6E8A-4147-A177-3AD203B41FA5}">
                      <a16:colId xmlns:a16="http://schemas.microsoft.com/office/drawing/2014/main" val="2127031640"/>
                    </a:ext>
                  </a:extLst>
                </a:gridCol>
                <a:gridCol w="73019">
                  <a:extLst>
                    <a:ext uri="{9D8B030D-6E8A-4147-A177-3AD203B41FA5}">
                      <a16:colId xmlns:a16="http://schemas.microsoft.com/office/drawing/2014/main" val="2440516765"/>
                    </a:ext>
                  </a:extLst>
                </a:gridCol>
                <a:gridCol w="73019">
                  <a:extLst>
                    <a:ext uri="{9D8B030D-6E8A-4147-A177-3AD203B41FA5}">
                      <a16:colId xmlns:a16="http://schemas.microsoft.com/office/drawing/2014/main" val="3378519905"/>
                    </a:ext>
                  </a:extLst>
                </a:gridCol>
                <a:gridCol w="73019">
                  <a:extLst>
                    <a:ext uri="{9D8B030D-6E8A-4147-A177-3AD203B41FA5}">
                      <a16:colId xmlns:a16="http://schemas.microsoft.com/office/drawing/2014/main" val="3898185414"/>
                    </a:ext>
                  </a:extLst>
                </a:gridCol>
                <a:gridCol w="73019">
                  <a:extLst>
                    <a:ext uri="{9D8B030D-6E8A-4147-A177-3AD203B41FA5}">
                      <a16:colId xmlns:a16="http://schemas.microsoft.com/office/drawing/2014/main" val="2401160494"/>
                    </a:ext>
                  </a:extLst>
                </a:gridCol>
                <a:gridCol w="73019">
                  <a:extLst>
                    <a:ext uri="{9D8B030D-6E8A-4147-A177-3AD203B41FA5}">
                      <a16:colId xmlns:a16="http://schemas.microsoft.com/office/drawing/2014/main" val="2624513981"/>
                    </a:ext>
                  </a:extLst>
                </a:gridCol>
                <a:gridCol w="73019">
                  <a:extLst>
                    <a:ext uri="{9D8B030D-6E8A-4147-A177-3AD203B41FA5}">
                      <a16:colId xmlns:a16="http://schemas.microsoft.com/office/drawing/2014/main" val="1547314657"/>
                    </a:ext>
                  </a:extLst>
                </a:gridCol>
                <a:gridCol w="73019">
                  <a:extLst>
                    <a:ext uri="{9D8B030D-6E8A-4147-A177-3AD203B41FA5}">
                      <a16:colId xmlns:a16="http://schemas.microsoft.com/office/drawing/2014/main" val="1921427964"/>
                    </a:ext>
                  </a:extLst>
                </a:gridCol>
                <a:gridCol w="73019">
                  <a:extLst>
                    <a:ext uri="{9D8B030D-6E8A-4147-A177-3AD203B41FA5}">
                      <a16:colId xmlns:a16="http://schemas.microsoft.com/office/drawing/2014/main" val="713235754"/>
                    </a:ext>
                  </a:extLst>
                </a:gridCol>
                <a:gridCol w="73019">
                  <a:extLst>
                    <a:ext uri="{9D8B030D-6E8A-4147-A177-3AD203B41FA5}">
                      <a16:colId xmlns:a16="http://schemas.microsoft.com/office/drawing/2014/main" val="3693404348"/>
                    </a:ext>
                  </a:extLst>
                </a:gridCol>
                <a:gridCol w="73019">
                  <a:extLst>
                    <a:ext uri="{9D8B030D-6E8A-4147-A177-3AD203B41FA5}">
                      <a16:colId xmlns:a16="http://schemas.microsoft.com/office/drawing/2014/main" val="3082048523"/>
                    </a:ext>
                  </a:extLst>
                </a:gridCol>
                <a:gridCol w="73019">
                  <a:extLst>
                    <a:ext uri="{9D8B030D-6E8A-4147-A177-3AD203B41FA5}">
                      <a16:colId xmlns:a16="http://schemas.microsoft.com/office/drawing/2014/main" val="1629420893"/>
                    </a:ext>
                  </a:extLst>
                </a:gridCol>
                <a:gridCol w="73019">
                  <a:extLst>
                    <a:ext uri="{9D8B030D-6E8A-4147-A177-3AD203B41FA5}">
                      <a16:colId xmlns:a16="http://schemas.microsoft.com/office/drawing/2014/main" val="3318201358"/>
                    </a:ext>
                  </a:extLst>
                </a:gridCol>
                <a:gridCol w="73019">
                  <a:extLst>
                    <a:ext uri="{9D8B030D-6E8A-4147-A177-3AD203B41FA5}">
                      <a16:colId xmlns:a16="http://schemas.microsoft.com/office/drawing/2014/main" val="1065592932"/>
                    </a:ext>
                  </a:extLst>
                </a:gridCol>
                <a:gridCol w="73019">
                  <a:extLst>
                    <a:ext uri="{9D8B030D-6E8A-4147-A177-3AD203B41FA5}">
                      <a16:colId xmlns:a16="http://schemas.microsoft.com/office/drawing/2014/main" val="3606899563"/>
                    </a:ext>
                  </a:extLst>
                </a:gridCol>
                <a:gridCol w="73019">
                  <a:extLst>
                    <a:ext uri="{9D8B030D-6E8A-4147-A177-3AD203B41FA5}">
                      <a16:colId xmlns:a16="http://schemas.microsoft.com/office/drawing/2014/main" val="1568794423"/>
                    </a:ext>
                  </a:extLst>
                </a:gridCol>
                <a:gridCol w="73019">
                  <a:extLst>
                    <a:ext uri="{9D8B030D-6E8A-4147-A177-3AD203B41FA5}">
                      <a16:colId xmlns:a16="http://schemas.microsoft.com/office/drawing/2014/main" val="109627068"/>
                    </a:ext>
                  </a:extLst>
                </a:gridCol>
                <a:gridCol w="73019">
                  <a:extLst>
                    <a:ext uri="{9D8B030D-6E8A-4147-A177-3AD203B41FA5}">
                      <a16:colId xmlns:a16="http://schemas.microsoft.com/office/drawing/2014/main" val="2142292481"/>
                    </a:ext>
                  </a:extLst>
                </a:gridCol>
                <a:gridCol w="73019">
                  <a:extLst>
                    <a:ext uri="{9D8B030D-6E8A-4147-A177-3AD203B41FA5}">
                      <a16:colId xmlns:a16="http://schemas.microsoft.com/office/drawing/2014/main" val="492293579"/>
                    </a:ext>
                  </a:extLst>
                </a:gridCol>
                <a:gridCol w="73019">
                  <a:extLst>
                    <a:ext uri="{9D8B030D-6E8A-4147-A177-3AD203B41FA5}">
                      <a16:colId xmlns:a16="http://schemas.microsoft.com/office/drawing/2014/main" val="3964361449"/>
                    </a:ext>
                  </a:extLst>
                </a:gridCol>
                <a:gridCol w="73019">
                  <a:extLst>
                    <a:ext uri="{9D8B030D-6E8A-4147-A177-3AD203B41FA5}">
                      <a16:colId xmlns:a16="http://schemas.microsoft.com/office/drawing/2014/main" val="1024954407"/>
                    </a:ext>
                  </a:extLst>
                </a:gridCol>
                <a:gridCol w="73019">
                  <a:extLst>
                    <a:ext uri="{9D8B030D-6E8A-4147-A177-3AD203B41FA5}">
                      <a16:colId xmlns:a16="http://schemas.microsoft.com/office/drawing/2014/main" val="3048095639"/>
                    </a:ext>
                  </a:extLst>
                </a:gridCol>
                <a:gridCol w="73019">
                  <a:extLst>
                    <a:ext uri="{9D8B030D-6E8A-4147-A177-3AD203B41FA5}">
                      <a16:colId xmlns:a16="http://schemas.microsoft.com/office/drawing/2014/main" val="619737218"/>
                    </a:ext>
                  </a:extLst>
                </a:gridCol>
                <a:gridCol w="73019">
                  <a:extLst>
                    <a:ext uri="{9D8B030D-6E8A-4147-A177-3AD203B41FA5}">
                      <a16:colId xmlns:a16="http://schemas.microsoft.com/office/drawing/2014/main" val="4927488"/>
                    </a:ext>
                  </a:extLst>
                </a:gridCol>
                <a:gridCol w="73019">
                  <a:extLst>
                    <a:ext uri="{9D8B030D-6E8A-4147-A177-3AD203B41FA5}">
                      <a16:colId xmlns:a16="http://schemas.microsoft.com/office/drawing/2014/main" val="3115188648"/>
                    </a:ext>
                  </a:extLst>
                </a:gridCol>
                <a:gridCol w="73019">
                  <a:extLst>
                    <a:ext uri="{9D8B030D-6E8A-4147-A177-3AD203B41FA5}">
                      <a16:colId xmlns:a16="http://schemas.microsoft.com/office/drawing/2014/main" val="1599498418"/>
                    </a:ext>
                  </a:extLst>
                </a:gridCol>
                <a:gridCol w="73019">
                  <a:extLst>
                    <a:ext uri="{9D8B030D-6E8A-4147-A177-3AD203B41FA5}">
                      <a16:colId xmlns:a16="http://schemas.microsoft.com/office/drawing/2014/main" val="2045083618"/>
                    </a:ext>
                  </a:extLst>
                </a:gridCol>
                <a:gridCol w="73019">
                  <a:extLst>
                    <a:ext uri="{9D8B030D-6E8A-4147-A177-3AD203B41FA5}">
                      <a16:colId xmlns:a16="http://schemas.microsoft.com/office/drawing/2014/main" val="2270429236"/>
                    </a:ext>
                  </a:extLst>
                </a:gridCol>
                <a:gridCol w="73019">
                  <a:extLst>
                    <a:ext uri="{9D8B030D-6E8A-4147-A177-3AD203B41FA5}">
                      <a16:colId xmlns:a16="http://schemas.microsoft.com/office/drawing/2014/main" val="540122362"/>
                    </a:ext>
                  </a:extLst>
                </a:gridCol>
                <a:gridCol w="73019">
                  <a:extLst>
                    <a:ext uri="{9D8B030D-6E8A-4147-A177-3AD203B41FA5}">
                      <a16:colId xmlns:a16="http://schemas.microsoft.com/office/drawing/2014/main" val="1632626205"/>
                    </a:ext>
                  </a:extLst>
                </a:gridCol>
                <a:gridCol w="73019">
                  <a:extLst>
                    <a:ext uri="{9D8B030D-6E8A-4147-A177-3AD203B41FA5}">
                      <a16:colId xmlns:a16="http://schemas.microsoft.com/office/drawing/2014/main" val="2099641158"/>
                    </a:ext>
                  </a:extLst>
                </a:gridCol>
                <a:gridCol w="73019">
                  <a:extLst>
                    <a:ext uri="{9D8B030D-6E8A-4147-A177-3AD203B41FA5}">
                      <a16:colId xmlns:a16="http://schemas.microsoft.com/office/drawing/2014/main" val="4069745336"/>
                    </a:ext>
                  </a:extLst>
                </a:gridCol>
                <a:gridCol w="73019">
                  <a:extLst>
                    <a:ext uri="{9D8B030D-6E8A-4147-A177-3AD203B41FA5}">
                      <a16:colId xmlns:a16="http://schemas.microsoft.com/office/drawing/2014/main" val="1563106542"/>
                    </a:ext>
                  </a:extLst>
                </a:gridCol>
                <a:gridCol w="73019">
                  <a:extLst>
                    <a:ext uri="{9D8B030D-6E8A-4147-A177-3AD203B41FA5}">
                      <a16:colId xmlns:a16="http://schemas.microsoft.com/office/drawing/2014/main" val="3151748376"/>
                    </a:ext>
                  </a:extLst>
                </a:gridCol>
                <a:gridCol w="73019">
                  <a:extLst>
                    <a:ext uri="{9D8B030D-6E8A-4147-A177-3AD203B41FA5}">
                      <a16:colId xmlns:a16="http://schemas.microsoft.com/office/drawing/2014/main" val="3719376229"/>
                    </a:ext>
                  </a:extLst>
                </a:gridCol>
                <a:gridCol w="73019">
                  <a:extLst>
                    <a:ext uri="{9D8B030D-6E8A-4147-A177-3AD203B41FA5}">
                      <a16:colId xmlns:a16="http://schemas.microsoft.com/office/drawing/2014/main" val="3467015684"/>
                    </a:ext>
                  </a:extLst>
                </a:gridCol>
                <a:gridCol w="73019">
                  <a:extLst>
                    <a:ext uri="{9D8B030D-6E8A-4147-A177-3AD203B41FA5}">
                      <a16:colId xmlns:a16="http://schemas.microsoft.com/office/drawing/2014/main" val="759835213"/>
                    </a:ext>
                  </a:extLst>
                </a:gridCol>
                <a:gridCol w="73019">
                  <a:extLst>
                    <a:ext uri="{9D8B030D-6E8A-4147-A177-3AD203B41FA5}">
                      <a16:colId xmlns:a16="http://schemas.microsoft.com/office/drawing/2014/main" val="1938532411"/>
                    </a:ext>
                  </a:extLst>
                </a:gridCol>
                <a:gridCol w="73019">
                  <a:extLst>
                    <a:ext uri="{9D8B030D-6E8A-4147-A177-3AD203B41FA5}">
                      <a16:colId xmlns:a16="http://schemas.microsoft.com/office/drawing/2014/main" val="2301765690"/>
                    </a:ext>
                  </a:extLst>
                </a:gridCol>
                <a:gridCol w="73019">
                  <a:extLst>
                    <a:ext uri="{9D8B030D-6E8A-4147-A177-3AD203B41FA5}">
                      <a16:colId xmlns:a16="http://schemas.microsoft.com/office/drawing/2014/main" val="932145623"/>
                    </a:ext>
                  </a:extLst>
                </a:gridCol>
                <a:gridCol w="73019">
                  <a:extLst>
                    <a:ext uri="{9D8B030D-6E8A-4147-A177-3AD203B41FA5}">
                      <a16:colId xmlns:a16="http://schemas.microsoft.com/office/drawing/2014/main" val="3972155323"/>
                    </a:ext>
                  </a:extLst>
                </a:gridCol>
                <a:gridCol w="73019">
                  <a:extLst>
                    <a:ext uri="{9D8B030D-6E8A-4147-A177-3AD203B41FA5}">
                      <a16:colId xmlns:a16="http://schemas.microsoft.com/office/drawing/2014/main" val="2129459544"/>
                    </a:ext>
                  </a:extLst>
                </a:gridCol>
                <a:gridCol w="73019">
                  <a:extLst>
                    <a:ext uri="{9D8B030D-6E8A-4147-A177-3AD203B41FA5}">
                      <a16:colId xmlns:a16="http://schemas.microsoft.com/office/drawing/2014/main" val="1709180104"/>
                    </a:ext>
                  </a:extLst>
                </a:gridCol>
                <a:gridCol w="73019">
                  <a:extLst>
                    <a:ext uri="{9D8B030D-6E8A-4147-A177-3AD203B41FA5}">
                      <a16:colId xmlns:a16="http://schemas.microsoft.com/office/drawing/2014/main" val="1676159272"/>
                    </a:ext>
                  </a:extLst>
                </a:gridCol>
                <a:gridCol w="73019">
                  <a:extLst>
                    <a:ext uri="{9D8B030D-6E8A-4147-A177-3AD203B41FA5}">
                      <a16:colId xmlns:a16="http://schemas.microsoft.com/office/drawing/2014/main" val="1499249028"/>
                    </a:ext>
                  </a:extLst>
                </a:gridCol>
                <a:gridCol w="73019">
                  <a:extLst>
                    <a:ext uri="{9D8B030D-6E8A-4147-A177-3AD203B41FA5}">
                      <a16:colId xmlns:a16="http://schemas.microsoft.com/office/drawing/2014/main" val="2292512778"/>
                    </a:ext>
                  </a:extLst>
                </a:gridCol>
                <a:gridCol w="73019">
                  <a:extLst>
                    <a:ext uri="{9D8B030D-6E8A-4147-A177-3AD203B41FA5}">
                      <a16:colId xmlns:a16="http://schemas.microsoft.com/office/drawing/2014/main" val="340725452"/>
                    </a:ext>
                  </a:extLst>
                </a:gridCol>
                <a:gridCol w="73019">
                  <a:extLst>
                    <a:ext uri="{9D8B030D-6E8A-4147-A177-3AD203B41FA5}">
                      <a16:colId xmlns:a16="http://schemas.microsoft.com/office/drawing/2014/main" val="3644318932"/>
                    </a:ext>
                  </a:extLst>
                </a:gridCol>
                <a:gridCol w="73019">
                  <a:extLst>
                    <a:ext uri="{9D8B030D-6E8A-4147-A177-3AD203B41FA5}">
                      <a16:colId xmlns:a16="http://schemas.microsoft.com/office/drawing/2014/main" val="1943743216"/>
                    </a:ext>
                  </a:extLst>
                </a:gridCol>
                <a:gridCol w="73019">
                  <a:extLst>
                    <a:ext uri="{9D8B030D-6E8A-4147-A177-3AD203B41FA5}">
                      <a16:colId xmlns:a16="http://schemas.microsoft.com/office/drawing/2014/main" val="302755294"/>
                    </a:ext>
                  </a:extLst>
                </a:gridCol>
                <a:gridCol w="73019">
                  <a:extLst>
                    <a:ext uri="{9D8B030D-6E8A-4147-A177-3AD203B41FA5}">
                      <a16:colId xmlns:a16="http://schemas.microsoft.com/office/drawing/2014/main" val="3207942792"/>
                    </a:ext>
                  </a:extLst>
                </a:gridCol>
                <a:gridCol w="73019">
                  <a:extLst>
                    <a:ext uri="{9D8B030D-6E8A-4147-A177-3AD203B41FA5}">
                      <a16:colId xmlns:a16="http://schemas.microsoft.com/office/drawing/2014/main" val="3453416179"/>
                    </a:ext>
                  </a:extLst>
                </a:gridCol>
                <a:gridCol w="73019">
                  <a:extLst>
                    <a:ext uri="{9D8B030D-6E8A-4147-A177-3AD203B41FA5}">
                      <a16:colId xmlns:a16="http://schemas.microsoft.com/office/drawing/2014/main" val="1667718235"/>
                    </a:ext>
                  </a:extLst>
                </a:gridCol>
              </a:tblGrid>
              <a:tr h="349606">
                <a:tc>
                  <a:txBody>
                    <a:bodyPr/>
                    <a:lstStyle/>
                    <a:p>
                      <a:pPr algn="ctr" fontAlgn="b"/>
                      <a:r>
                        <a:rPr lang="en-US" sz="500" b="1" i="0" u="none" strike="noStrike">
                          <a:solidFill>
                            <a:srgbClr val="FFFFFF"/>
                          </a:solidFill>
                          <a:effectLst/>
                          <a:latin typeface="Calibri" panose="020F0502020204030204" pitchFamily="34" charset="0"/>
                        </a:rPr>
                        <a:t>   FAALİYETİN ADI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2">
                  <a:txBody>
                    <a:bodyPr/>
                    <a:lstStyle/>
                    <a:p>
                      <a:pPr algn="ctr" fontAlgn="ctr"/>
                      <a:r>
                        <a:rPr lang="en-US" sz="500" b="1" i="0" u="none" strike="noStrike">
                          <a:solidFill>
                            <a:srgbClr val="FFFFFF"/>
                          </a:solidFill>
                          <a:effectLst/>
                          <a:latin typeface="Calibri" panose="020F0502020204030204" pitchFamily="34" charset="0"/>
                        </a:rPr>
                        <a:t>Sorumlu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FFFFFF"/>
                          </a:solidFill>
                          <a:effectLst/>
                          <a:latin typeface="Calibri" panose="020F0502020204030204" pitchFamily="34" charset="0"/>
                        </a:rPr>
                        <a:t>Kaynak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FFFFFF"/>
                          </a:solidFill>
                          <a:effectLst/>
                          <a:latin typeface="Calibri" panose="020F0502020204030204" pitchFamily="34" charset="0"/>
                        </a:rPr>
                        <a:t>Takip          Göstergesi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effectLst/>
                          <a:latin typeface="Calibri" panose="020F0502020204030204" pitchFamily="34" charset="0"/>
                        </a:rPr>
                        <a:t>Termin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500" b="1" i="0" u="none" strike="noStrike">
                          <a:effectLst/>
                          <a:latin typeface="Calibri" panose="020F0502020204030204" pitchFamily="34" charset="0"/>
                        </a:rPr>
                        <a:t>OCAK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ŞUBAT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MART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NİSAN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effectLst/>
                          <a:latin typeface="Calibri" panose="020F0502020204030204" pitchFamily="34" charset="0"/>
                        </a:rPr>
                        <a:t>MAYIS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HAZİRAN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TEMMUZ</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effectLst/>
                          <a:latin typeface="Calibri" panose="020F0502020204030204" pitchFamily="34" charset="0"/>
                        </a:rPr>
                        <a:t>AĞUSTOS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EYLÜL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EKİM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KASIM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effectLst/>
                          <a:latin typeface="Calibri" panose="020F0502020204030204" pitchFamily="34" charset="0"/>
                        </a:rPr>
                        <a:t>ARALIK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51414"/>
                  </a:ext>
                </a:extLst>
              </a:tr>
              <a:tr h="123796">
                <a:tc>
                  <a:txBody>
                    <a:bodyPr/>
                    <a:lstStyle/>
                    <a:p>
                      <a:pPr algn="ctr" fontAlgn="ctr"/>
                      <a:r>
                        <a:rPr lang="en-US" sz="500" b="1" i="0" u="none" strike="noStrike">
                          <a:solidFill>
                            <a:srgbClr val="FFFFFF"/>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591763596"/>
                  </a:ext>
                </a:extLst>
              </a:tr>
              <a:tr h="171937">
                <a:tc rowSpan="2">
                  <a:txBody>
                    <a:bodyPr/>
                    <a:lstStyle/>
                    <a:p>
                      <a:pPr algn="l" fontAlgn="ctr"/>
                      <a:r>
                        <a:rPr lang="en-US" sz="600" b="1" i="0" u="none" strike="noStrike">
                          <a:effectLst/>
                          <a:latin typeface="Calibri" panose="020F0502020204030204" pitchFamily="34" charset="0"/>
                        </a:rPr>
                        <a:t>20. Öğrencilerin Dahil Edildiği Projelerden Memnuniyet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62865941"/>
                  </a:ext>
                </a:extLst>
              </a:tr>
              <a:tr h="20059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24510333"/>
                  </a:ext>
                </a:extLst>
              </a:tr>
              <a:tr h="252175">
                <a:tc rowSpan="2">
                  <a:txBody>
                    <a:bodyPr/>
                    <a:lstStyle/>
                    <a:p>
                      <a:pPr algn="l" fontAlgn="ctr"/>
                      <a:r>
                        <a:rPr lang="en-US" sz="600" b="0" i="0" u="none" strike="noStrike">
                          <a:effectLst/>
                          <a:latin typeface="Calibri" panose="020F0502020204030204" pitchFamily="34" charset="0"/>
                        </a:rPr>
                        <a:t>20.1 Öğrencilere proje katılımı memnuniyet anketi uygulanması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Anket analiz raporları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940825439"/>
                  </a:ext>
                </a:extLst>
              </a:tr>
              <a:tr h="2521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289903198"/>
                  </a:ext>
                </a:extLst>
              </a:tr>
              <a:tr h="309487">
                <a:tc rowSpan="2">
                  <a:txBody>
                    <a:bodyPr/>
                    <a:lstStyle/>
                    <a:p>
                      <a:pPr algn="l" fontAlgn="ctr"/>
                      <a:r>
                        <a:rPr lang="en-US" sz="600" b="0" i="0" u="none" strike="noStrike">
                          <a:effectLst/>
                          <a:latin typeface="Calibri" panose="020F0502020204030204" pitchFamily="34" charset="0"/>
                        </a:rPr>
                        <a:t>20.2 Anket sonucunda çıkan memnuniyetsizliklerin giderilmesi ve öğrencilerden gelen önerilerin değerlendirilmesi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 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İG-KT-EK-TK-FS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Toplantı tutanakları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3985213203"/>
                  </a:ext>
                </a:extLst>
              </a:tr>
              <a:tr h="26936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1850848325"/>
                  </a:ext>
                </a:extLst>
              </a:tr>
              <a:tr h="111668">
                <a:tc>
                  <a:txBody>
                    <a:bodyPr/>
                    <a:lstStyle/>
                    <a:p>
                      <a:pPr algn="l" fontAlgn="ctr"/>
                      <a:r>
                        <a:rPr lang="en-US" sz="600" b="1" i="0" u="none" strike="noStrike">
                          <a:effectLst/>
                          <a:latin typeface="Calibri" panose="020F0502020204030204" pitchFamily="34" charset="0"/>
                        </a:rPr>
                        <a:t>21. Online Derslerin Başarı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66799704"/>
                  </a:ext>
                </a:extLst>
              </a:tr>
              <a:tr h="252175">
                <a:tc rowSpan="2">
                  <a:txBody>
                    <a:bodyPr/>
                    <a:lstStyle/>
                    <a:p>
                      <a:pPr algn="l" fontAlgn="ctr"/>
                      <a:r>
                        <a:rPr lang="da-DK" sz="600" b="0" i="0" u="none" strike="noStrike">
                          <a:effectLst/>
                          <a:latin typeface="Calibri" panose="020F0502020204030204" pitchFamily="34" charset="0"/>
                        </a:rPr>
                        <a:t>21.1 Öğrencilere memnuniyet anketi uygulanması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 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Anket analizi raporları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46911726"/>
                  </a:ext>
                </a:extLst>
              </a:tr>
              <a:tr h="2521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3316482"/>
                  </a:ext>
                </a:extLst>
              </a:tr>
              <a:tr h="252175">
                <a:tc rowSpan="2">
                  <a:txBody>
                    <a:bodyPr/>
                    <a:lstStyle/>
                    <a:p>
                      <a:pPr algn="l" fontAlgn="ctr"/>
                      <a:r>
                        <a:rPr lang="en-US" sz="600" b="0" i="0" u="none" strike="noStrike">
                          <a:effectLst/>
                          <a:latin typeface="Calibri" panose="020F0502020204030204" pitchFamily="34" charset="0"/>
                        </a:rPr>
                        <a:t>21.2  Anket sonucunda çıkan memnuniyetsizliklerin giderilmesi için AAP formlarının hazırlanması ve takibi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 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İG-KT-EK-TK-FS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600" b="0" i="0" u="none" strike="noStrike">
                          <a:effectLst/>
                          <a:latin typeface="Calibri" panose="020F0502020204030204" pitchFamily="34" charset="0"/>
                        </a:rPr>
                        <a:t>Analiz Formları ve AAP'ler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74846784"/>
                  </a:ext>
                </a:extLst>
              </a:tr>
              <a:tr h="2521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18353263"/>
                  </a:ext>
                </a:extLst>
              </a:tr>
              <a:tr h="223338">
                <a:tc>
                  <a:txBody>
                    <a:bodyPr/>
                    <a:lstStyle/>
                    <a:p>
                      <a:pPr algn="l" fontAlgn="ctr"/>
                      <a:r>
                        <a:rPr lang="en-US" sz="600" b="1" i="0" u="none" strike="noStrike">
                          <a:effectLst/>
                          <a:latin typeface="Calibri" panose="020F0502020204030204" pitchFamily="34" charset="0"/>
                        </a:rPr>
                        <a:t>22. Kullanıcı Memnuniyet Oranı (Gastronomi Eğitim Mutfağından)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KD</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2">
                  <a:txBody>
                    <a:bodyPr/>
                    <a:lstStyle/>
                    <a:p>
                      <a:pPr algn="ctr" fontAlgn="ctr"/>
                      <a:r>
                        <a:rPr lang="en-US" sz="500" b="0" i="0" u="none" strike="noStrike">
                          <a:effectLst/>
                          <a:latin typeface="Calibri" panose="020F0502020204030204" pitchFamily="34" charset="0"/>
                        </a:rPr>
                        <a:t>KAPSAM DIŞI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71757780"/>
                  </a:ext>
                </a:extLst>
              </a:tr>
              <a:tr h="105455">
                <a:tc rowSpan="2">
                  <a:txBody>
                    <a:bodyPr/>
                    <a:lstStyle/>
                    <a:p>
                      <a:pPr algn="l" fontAlgn="ctr"/>
                      <a:r>
                        <a:rPr lang="en-US" sz="500" b="1" i="0" u="none" strike="noStrike">
                          <a:effectLst/>
                          <a:latin typeface="Calibri" panose="020F0502020204030204" pitchFamily="34" charset="0"/>
                        </a:rPr>
                        <a:t>23.Major Hata Sayısı-27.KYS İç Denetim Puanı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00075426"/>
                  </a:ext>
                </a:extLst>
              </a:tr>
              <a:tr h="10545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13635416"/>
                  </a:ext>
                </a:extLst>
              </a:tr>
              <a:tr h="192569">
                <a:tc rowSpan="2">
                  <a:txBody>
                    <a:bodyPr/>
                    <a:lstStyle/>
                    <a:p>
                      <a:pPr algn="l" fontAlgn="ctr"/>
                      <a:r>
                        <a:rPr lang="en-US" sz="500" b="0" i="0" u="none" strike="noStrike">
                          <a:effectLst/>
                          <a:latin typeface="Calibri" panose="020F0502020204030204" pitchFamily="34" charset="0"/>
                        </a:rPr>
                        <a:t>23.1.- 27.1. İç denetimler öncesi yapılan işlerin denetim check listeleri ile kıyaslanması ve kıyaslama sonucu var olan uygunsuzlukların giderilmesi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Bölüm Başkanı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K Dosyası Birim Güncellemeleri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95597439"/>
                  </a:ext>
                </a:extLst>
              </a:tr>
              <a:tr h="2292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1874555"/>
                  </a:ext>
                </a:extLst>
              </a:tr>
              <a:tr h="194862">
                <a:tc rowSpan="2">
                  <a:txBody>
                    <a:bodyPr/>
                    <a:lstStyle/>
                    <a:p>
                      <a:pPr algn="l" fontAlgn="ctr"/>
                      <a:r>
                        <a:rPr lang="en-US" sz="500" b="0" i="0" u="none" strike="noStrike">
                          <a:effectLst/>
                          <a:latin typeface="Calibri" panose="020F0502020204030204" pitchFamily="34" charset="0"/>
                        </a:rPr>
                        <a:t>23.2.- 27.2. KYS gerekliliği olan işlerin düzenli takibi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 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K Dosyası Birim Güncellemeleri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96127387"/>
                  </a:ext>
                </a:extLst>
              </a:tr>
              <a:tr h="2292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55484827"/>
                  </a:ext>
                </a:extLst>
              </a:tr>
              <a:tr h="149012">
                <a:tc rowSpan="2">
                  <a:txBody>
                    <a:bodyPr/>
                    <a:lstStyle/>
                    <a:p>
                      <a:pPr algn="l" fontAlgn="ctr"/>
                      <a:r>
                        <a:rPr lang="en-US" sz="500" b="0" i="0" u="none" strike="noStrike">
                          <a:effectLst/>
                          <a:latin typeface="Calibri" panose="020F0502020204030204" pitchFamily="34" charset="0"/>
                        </a:rPr>
                        <a:t>23.3.- 27.3. İç denetim sonucu çıkan uygunsuzlukların giderilmesi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Bölüm Başkanı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Düzeltici Faaliyet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8710425"/>
                  </a:ext>
                </a:extLst>
              </a:tr>
              <a:tr h="17193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12286221"/>
                  </a:ext>
                </a:extLst>
              </a:tr>
              <a:tr h="105455">
                <a:tc rowSpan="2">
                  <a:txBody>
                    <a:bodyPr/>
                    <a:lstStyle/>
                    <a:p>
                      <a:pPr algn="l" fontAlgn="ctr"/>
                      <a:r>
                        <a:rPr lang="en-US" sz="500" b="1" i="0" u="none" strike="noStrike">
                          <a:effectLst/>
                          <a:latin typeface="Calibri" panose="020F0502020204030204" pitchFamily="34" charset="0"/>
                        </a:rPr>
                        <a:t>24.Düzeltici Faaliyet Kapanma Hızı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66831885"/>
                  </a:ext>
                </a:extLst>
              </a:tr>
              <a:tr h="10545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516108609"/>
                  </a:ext>
                </a:extLst>
              </a:tr>
              <a:tr h="189130">
                <a:tc rowSpan="2">
                  <a:txBody>
                    <a:bodyPr/>
                    <a:lstStyle/>
                    <a:p>
                      <a:pPr algn="l" fontAlgn="ctr"/>
                      <a:r>
                        <a:rPr lang="nl-NL" sz="500" b="0" i="0" u="none" strike="noStrike">
                          <a:effectLst/>
                          <a:latin typeface="Calibri" panose="020F0502020204030204" pitchFamily="34" charset="0"/>
                        </a:rPr>
                        <a:t>24.1.Açılan düzeltici faaliyetlerin kök nedenlerin tespiti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 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Düzeltici Faaliyet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70695244"/>
                  </a:ext>
                </a:extLst>
              </a:tr>
              <a:tr h="17193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44592856"/>
                  </a:ext>
                </a:extLst>
              </a:tr>
              <a:tr h="154744">
                <a:tc rowSpan="2">
                  <a:txBody>
                    <a:bodyPr/>
                    <a:lstStyle/>
                    <a:p>
                      <a:pPr algn="l" fontAlgn="ctr"/>
                      <a:r>
                        <a:rPr lang="en-US" sz="500" b="0" i="0" u="none" strike="noStrike">
                          <a:effectLst/>
                          <a:latin typeface="Calibri" panose="020F0502020204030204" pitchFamily="34" charset="0"/>
                        </a:rPr>
                        <a:t>24.2.Aksiyonların geliştirilmesi ve ilgili uygunsuzlukların giderilmesi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Bölüm Başkanı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Düzeltici Faaliyet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94230664"/>
                  </a:ext>
                </a:extLst>
              </a:tr>
              <a:tr h="15474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dirty="0">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39293548"/>
                  </a:ext>
                </a:extLst>
              </a:tr>
            </a:tbl>
          </a:graphicData>
        </a:graphic>
      </p:graphicFrame>
    </p:spTree>
    <p:extLst>
      <p:ext uri="{BB962C8B-B14F-4D97-AF65-F5344CB8AC3E}">
        <p14:creationId xmlns:p14="http://schemas.microsoft.com/office/powerpoint/2010/main" val="1417801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39543" y="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22</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17" name="Resim 16"/>
          <p:cNvPicPr/>
          <p:nvPr/>
        </p:nvPicPr>
        <p:blipFill>
          <a:blip r:embed="rId2"/>
          <a:stretch>
            <a:fillRect/>
          </a:stretch>
        </p:blipFill>
        <p:spPr>
          <a:xfrm>
            <a:off x="362377" y="885371"/>
            <a:ext cx="909762" cy="189914"/>
          </a:xfrm>
          <a:prstGeom prst="rect">
            <a:avLst/>
          </a:prstGeom>
        </p:spPr>
      </p:pic>
      <p:sp>
        <p:nvSpPr>
          <p:cNvPr id="19" name="Text Box 17"/>
          <p:cNvSpPr txBox="1">
            <a:spLocks noChangeArrowheads="1"/>
          </p:cNvSpPr>
          <p:nvPr/>
        </p:nvSpPr>
        <p:spPr bwMode="auto">
          <a:xfrm>
            <a:off x="390446" y="560935"/>
            <a:ext cx="8776568" cy="514350"/>
          </a:xfrm>
          <a:prstGeom prst="rect">
            <a:avLst/>
          </a:prstGeom>
          <a:noFill/>
          <a:ln w="9525">
            <a:noFill/>
            <a:miter lim="800000"/>
            <a:headEnd/>
            <a:tailEnd/>
          </a:ln>
        </p:spPr>
        <p:txBody>
          <a:bodyPr wrap="square" lIns="64008" tIns="73152" rIns="64008"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tr-TR" sz="2800" b="1" i="0" strike="noStrike" dirty="0">
                <a:solidFill>
                  <a:srgbClr val="000000"/>
                </a:solidFill>
                <a:latin typeface="Verdana" pitchFamily="34" charset="0"/>
                <a:ea typeface="Verdana" pitchFamily="34" charset="0"/>
                <a:cs typeface="Verdana" pitchFamily="34" charset="0"/>
              </a:rPr>
              <a:t> </a:t>
            </a:r>
            <a:r>
              <a:rPr lang="tr-TR" sz="1400" b="1" i="0" strike="noStrike" dirty="0">
                <a:solidFill>
                  <a:srgbClr val="000000"/>
                </a:solidFill>
                <a:latin typeface="Verdana" pitchFamily="34" charset="0"/>
                <a:ea typeface="Verdana" pitchFamily="34" charset="0"/>
                <a:cs typeface="Verdana" pitchFamily="34" charset="0"/>
              </a:rPr>
              <a:t>MİMARLIK BÖLÜMÜ KALİTE FAALİYET PLANI</a:t>
            </a:r>
          </a:p>
        </p:txBody>
      </p:sp>
      <p:graphicFrame>
        <p:nvGraphicFramePr>
          <p:cNvPr id="3" name="Table 2"/>
          <p:cNvGraphicFramePr>
            <a:graphicFrameLocks noGrp="1"/>
          </p:cNvGraphicFramePr>
          <p:nvPr>
            <p:extLst>
              <p:ext uri="{D42A27DB-BD31-4B8C-83A1-F6EECF244321}">
                <p14:modId xmlns:p14="http://schemas.microsoft.com/office/powerpoint/2010/main" val="1818361030"/>
              </p:ext>
            </p:extLst>
          </p:nvPr>
        </p:nvGraphicFramePr>
        <p:xfrm>
          <a:off x="611582" y="1207262"/>
          <a:ext cx="7632835" cy="5514220"/>
        </p:xfrm>
        <a:graphic>
          <a:graphicData uri="http://schemas.openxmlformats.org/drawingml/2006/table">
            <a:tbl>
              <a:tblPr/>
              <a:tblGrid>
                <a:gridCol w="1865128">
                  <a:extLst>
                    <a:ext uri="{9D8B030D-6E8A-4147-A177-3AD203B41FA5}">
                      <a16:colId xmlns:a16="http://schemas.microsoft.com/office/drawing/2014/main" val="1539042055"/>
                    </a:ext>
                  </a:extLst>
                </a:gridCol>
                <a:gridCol w="641982">
                  <a:extLst>
                    <a:ext uri="{9D8B030D-6E8A-4147-A177-3AD203B41FA5}">
                      <a16:colId xmlns:a16="http://schemas.microsoft.com/office/drawing/2014/main" val="4052876833"/>
                    </a:ext>
                  </a:extLst>
                </a:gridCol>
                <a:gridCol w="413910">
                  <a:extLst>
                    <a:ext uri="{9D8B030D-6E8A-4147-A177-3AD203B41FA5}">
                      <a16:colId xmlns:a16="http://schemas.microsoft.com/office/drawing/2014/main" val="3186834037"/>
                    </a:ext>
                  </a:extLst>
                </a:gridCol>
                <a:gridCol w="616641">
                  <a:extLst>
                    <a:ext uri="{9D8B030D-6E8A-4147-A177-3AD203B41FA5}">
                      <a16:colId xmlns:a16="http://schemas.microsoft.com/office/drawing/2014/main" val="817960858"/>
                    </a:ext>
                  </a:extLst>
                </a:gridCol>
                <a:gridCol w="405462">
                  <a:extLst>
                    <a:ext uri="{9D8B030D-6E8A-4147-A177-3AD203B41FA5}">
                      <a16:colId xmlns:a16="http://schemas.microsoft.com/office/drawing/2014/main" val="1410600569"/>
                    </a:ext>
                  </a:extLst>
                </a:gridCol>
                <a:gridCol w="70956">
                  <a:extLst>
                    <a:ext uri="{9D8B030D-6E8A-4147-A177-3AD203B41FA5}">
                      <a16:colId xmlns:a16="http://schemas.microsoft.com/office/drawing/2014/main" val="1718092696"/>
                    </a:ext>
                  </a:extLst>
                </a:gridCol>
                <a:gridCol w="70956">
                  <a:extLst>
                    <a:ext uri="{9D8B030D-6E8A-4147-A177-3AD203B41FA5}">
                      <a16:colId xmlns:a16="http://schemas.microsoft.com/office/drawing/2014/main" val="1877912596"/>
                    </a:ext>
                  </a:extLst>
                </a:gridCol>
                <a:gridCol w="70956">
                  <a:extLst>
                    <a:ext uri="{9D8B030D-6E8A-4147-A177-3AD203B41FA5}">
                      <a16:colId xmlns:a16="http://schemas.microsoft.com/office/drawing/2014/main" val="1234475320"/>
                    </a:ext>
                  </a:extLst>
                </a:gridCol>
                <a:gridCol w="70956">
                  <a:extLst>
                    <a:ext uri="{9D8B030D-6E8A-4147-A177-3AD203B41FA5}">
                      <a16:colId xmlns:a16="http://schemas.microsoft.com/office/drawing/2014/main" val="479684710"/>
                    </a:ext>
                  </a:extLst>
                </a:gridCol>
                <a:gridCol w="70956">
                  <a:extLst>
                    <a:ext uri="{9D8B030D-6E8A-4147-A177-3AD203B41FA5}">
                      <a16:colId xmlns:a16="http://schemas.microsoft.com/office/drawing/2014/main" val="19466188"/>
                    </a:ext>
                  </a:extLst>
                </a:gridCol>
                <a:gridCol w="70956">
                  <a:extLst>
                    <a:ext uri="{9D8B030D-6E8A-4147-A177-3AD203B41FA5}">
                      <a16:colId xmlns:a16="http://schemas.microsoft.com/office/drawing/2014/main" val="335860868"/>
                    </a:ext>
                  </a:extLst>
                </a:gridCol>
                <a:gridCol w="70956">
                  <a:extLst>
                    <a:ext uri="{9D8B030D-6E8A-4147-A177-3AD203B41FA5}">
                      <a16:colId xmlns:a16="http://schemas.microsoft.com/office/drawing/2014/main" val="1379130883"/>
                    </a:ext>
                  </a:extLst>
                </a:gridCol>
                <a:gridCol w="70956">
                  <a:extLst>
                    <a:ext uri="{9D8B030D-6E8A-4147-A177-3AD203B41FA5}">
                      <a16:colId xmlns:a16="http://schemas.microsoft.com/office/drawing/2014/main" val="1744442917"/>
                    </a:ext>
                  </a:extLst>
                </a:gridCol>
                <a:gridCol w="70956">
                  <a:extLst>
                    <a:ext uri="{9D8B030D-6E8A-4147-A177-3AD203B41FA5}">
                      <a16:colId xmlns:a16="http://schemas.microsoft.com/office/drawing/2014/main" val="264655473"/>
                    </a:ext>
                  </a:extLst>
                </a:gridCol>
                <a:gridCol w="70956">
                  <a:extLst>
                    <a:ext uri="{9D8B030D-6E8A-4147-A177-3AD203B41FA5}">
                      <a16:colId xmlns:a16="http://schemas.microsoft.com/office/drawing/2014/main" val="2304865940"/>
                    </a:ext>
                  </a:extLst>
                </a:gridCol>
                <a:gridCol w="70956">
                  <a:extLst>
                    <a:ext uri="{9D8B030D-6E8A-4147-A177-3AD203B41FA5}">
                      <a16:colId xmlns:a16="http://schemas.microsoft.com/office/drawing/2014/main" val="3924862988"/>
                    </a:ext>
                  </a:extLst>
                </a:gridCol>
                <a:gridCol w="70956">
                  <a:extLst>
                    <a:ext uri="{9D8B030D-6E8A-4147-A177-3AD203B41FA5}">
                      <a16:colId xmlns:a16="http://schemas.microsoft.com/office/drawing/2014/main" val="3938121858"/>
                    </a:ext>
                  </a:extLst>
                </a:gridCol>
                <a:gridCol w="70956">
                  <a:extLst>
                    <a:ext uri="{9D8B030D-6E8A-4147-A177-3AD203B41FA5}">
                      <a16:colId xmlns:a16="http://schemas.microsoft.com/office/drawing/2014/main" val="1736648581"/>
                    </a:ext>
                  </a:extLst>
                </a:gridCol>
                <a:gridCol w="70956">
                  <a:extLst>
                    <a:ext uri="{9D8B030D-6E8A-4147-A177-3AD203B41FA5}">
                      <a16:colId xmlns:a16="http://schemas.microsoft.com/office/drawing/2014/main" val="1760550714"/>
                    </a:ext>
                  </a:extLst>
                </a:gridCol>
                <a:gridCol w="70956">
                  <a:extLst>
                    <a:ext uri="{9D8B030D-6E8A-4147-A177-3AD203B41FA5}">
                      <a16:colId xmlns:a16="http://schemas.microsoft.com/office/drawing/2014/main" val="3414807211"/>
                    </a:ext>
                  </a:extLst>
                </a:gridCol>
                <a:gridCol w="70956">
                  <a:extLst>
                    <a:ext uri="{9D8B030D-6E8A-4147-A177-3AD203B41FA5}">
                      <a16:colId xmlns:a16="http://schemas.microsoft.com/office/drawing/2014/main" val="4259943821"/>
                    </a:ext>
                  </a:extLst>
                </a:gridCol>
                <a:gridCol w="70956">
                  <a:extLst>
                    <a:ext uri="{9D8B030D-6E8A-4147-A177-3AD203B41FA5}">
                      <a16:colId xmlns:a16="http://schemas.microsoft.com/office/drawing/2014/main" val="2313258266"/>
                    </a:ext>
                  </a:extLst>
                </a:gridCol>
                <a:gridCol w="70956">
                  <a:extLst>
                    <a:ext uri="{9D8B030D-6E8A-4147-A177-3AD203B41FA5}">
                      <a16:colId xmlns:a16="http://schemas.microsoft.com/office/drawing/2014/main" val="459391658"/>
                    </a:ext>
                  </a:extLst>
                </a:gridCol>
                <a:gridCol w="70956">
                  <a:extLst>
                    <a:ext uri="{9D8B030D-6E8A-4147-A177-3AD203B41FA5}">
                      <a16:colId xmlns:a16="http://schemas.microsoft.com/office/drawing/2014/main" val="3228438286"/>
                    </a:ext>
                  </a:extLst>
                </a:gridCol>
                <a:gridCol w="70956">
                  <a:extLst>
                    <a:ext uri="{9D8B030D-6E8A-4147-A177-3AD203B41FA5}">
                      <a16:colId xmlns:a16="http://schemas.microsoft.com/office/drawing/2014/main" val="3788370622"/>
                    </a:ext>
                  </a:extLst>
                </a:gridCol>
                <a:gridCol w="70956">
                  <a:extLst>
                    <a:ext uri="{9D8B030D-6E8A-4147-A177-3AD203B41FA5}">
                      <a16:colId xmlns:a16="http://schemas.microsoft.com/office/drawing/2014/main" val="3078306154"/>
                    </a:ext>
                  </a:extLst>
                </a:gridCol>
                <a:gridCol w="70956">
                  <a:extLst>
                    <a:ext uri="{9D8B030D-6E8A-4147-A177-3AD203B41FA5}">
                      <a16:colId xmlns:a16="http://schemas.microsoft.com/office/drawing/2014/main" val="1740557001"/>
                    </a:ext>
                  </a:extLst>
                </a:gridCol>
                <a:gridCol w="70956">
                  <a:extLst>
                    <a:ext uri="{9D8B030D-6E8A-4147-A177-3AD203B41FA5}">
                      <a16:colId xmlns:a16="http://schemas.microsoft.com/office/drawing/2014/main" val="82388210"/>
                    </a:ext>
                  </a:extLst>
                </a:gridCol>
                <a:gridCol w="70956">
                  <a:extLst>
                    <a:ext uri="{9D8B030D-6E8A-4147-A177-3AD203B41FA5}">
                      <a16:colId xmlns:a16="http://schemas.microsoft.com/office/drawing/2014/main" val="1498947062"/>
                    </a:ext>
                  </a:extLst>
                </a:gridCol>
                <a:gridCol w="70956">
                  <a:extLst>
                    <a:ext uri="{9D8B030D-6E8A-4147-A177-3AD203B41FA5}">
                      <a16:colId xmlns:a16="http://schemas.microsoft.com/office/drawing/2014/main" val="675884753"/>
                    </a:ext>
                  </a:extLst>
                </a:gridCol>
                <a:gridCol w="70956">
                  <a:extLst>
                    <a:ext uri="{9D8B030D-6E8A-4147-A177-3AD203B41FA5}">
                      <a16:colId xmlns:a16="http://schemas.microsoft.com/office/drawing/2014/main" val="646319751"/>
                    </a:ext>
                  </a:extLst>
                </a:gridCol>
                <a:gridCol w="70956">
                  <a:extLst>
                    <a:ext uri="{9D8B030D-6E8A-4147-A177-3AD203B41FA5}">
                      <a16:colId xmlns:a16="http://schemas.microsoft.com/office/drawing/2014/main" val="1892910590"/>
                    </a:ext>
                  </a:extLst>
                </a:gridCol>
                <a:gridCol w="70956">
                  <a:extLst>
                    <a:ext uri="{9D8B030D-6E8A-4147-A177-3AD203B41FA5}">
                      <a16:colId xmlns:a16="http://schemas.microsoft.com/office/drawing/2014/main" val="775541026"/>
                    </a:ext>
                  </a:extLst>
                </a:gridCol>
                <a:gridCol w="70956">
                  <a:extLst>
                    <a:ext uri="{9D8B030D-6E8A-4147-A177-3AD203B41FA5}">
                      <a16:colId xmlns:a16="http://schemas.microsoft.com/office/drawing/2014/main" val="877582918"/>
                    </a:ext>
                  </a:extLst>
                </a:gridCol>
                <a:gridCol w="70956">
                  <a:extLst>
                    <a:ext uri="{9D8B030D-6E8A-4147-A177-3AD203B41FA5}">
                      <a16:colId xmlns:a16="http://schemas.microsoft.com/office/drawing/2014/main" val="3067879639"/>
                    </a:ext>
                  </a:extLst>
                </a:gridCol>
                <a:gridCol w="70956">
                  <a:extLst>
                    <a:ext uri="{9D8B030D-6E8A-4147-A177-3AD203B41FA5}">
                      <a16:colId xmlns:a16="http://schemas.microsoft.com/office/drawing/2014/main" val="2538314147"/>
                    </a:ext>
                  </a:extLst>
                </a:gridCol>
                <a:gridCol w="70956">
                  <a:extLst>
                    <a:ext uri="{9D8B030D-6E8A-4147-A177-3AD203B41FA5}">
                      <a16:colId xmlns:a16="http://schemas.microsoft.com/office/drawing/2014/main" val="3605009518"/>
                    </a:ext>
                  </a:extLst>
                </a:gridCol>
                <a:gridCol w="70956">
                  <a:extLst>
                    <a:ext uri="{9D8B030D-6E8A-4147-A177-3AD203B41FA5}">
                      <a16:colId xmlns:a16="http://schemas.microsoft.com/office/drawing/2014/main" val="1412638717"/>
                    </a:ext>
                  </a:extLst>
                </a:gridCol>
                <a:gridCol w="70956">
                  <a:extLst>
                    <a:ext uri="{9D8B030D-6E8A-4147-A177-3AD203B41FA5}">
                      <a16:colId xmlns:a16="http://schemas.microsoft.com/office/drawing/2014/main" val="4205868717"/>
                    </a:ext>
                  </a:extLst>
                </a:gridCol>
                <a:gridCol w="70956">
                  <a:extLst>
                    <a:ext uri="{9D8B030D-6E8A-4147-A177-3AD203B41FA5}">
                      <a16:colId xmlns:a16="http://schemas.microsoft.com/office/drawing/2014/main" val="403225333"/>
                    </a:ext>
                  </a:extLst>
                </a:gridCol>
                <a:gridCol w="70956">
                  <a:extLst>
                    <a:ext uri="{9D8B030D-6E8A-4147-A177-3AD203B41FA5}">
                      <a16:colId xmlns:a16="http://schemas.microsoft.com/office/drawing/2014/main" val="2994692731"/>
                    </a:ext>
                  </a:extLst>
                </a:gridCol>
                <a:gridCol w="70956">
                  <a:extLst>
                    <a:ext uri="{9D8B030D-6E8A-4147-A177-3AD203B41FA5}">
                      <a16:colId xmlns:a16="http://schemas.microsoft.com/office/drawing/2014/main" val="3405572226"/>
                    </a:ext>
                  </a:extLst>
                </a:gridCol>
                <a:gridCol w="70956">
                  <a:extLst>
                    <a:ext uri="{9D8B030D-6E8A-4147-A177-3AD203B41FA5}">
                      <a16:colId xmlns:a16="http://schemas.microsoft.com/office/drawing/2014/main" val="2210245199"/>
                    </a:ext>
                  </a:extLst>
                </a:gridCol>
                <a:gridCol w="70956">
                  <a:extLst>
                    <a:ext uri="{9D8B030D-6E8A-4147-A177-3AD203B41FA5}">
                      <a16:colId xmlns:a16="http://schemas.microsoft.com/office/drawing/2014/main" val="3104654054"/>
                    </a:ext>
                  </a:extLst>
                </a:gridCol>
                <a:gridCol w="70956">
                  <a:extLst>
                    <a:ext uri="{9D8B030D-6E8A-4147-A177-3AD203B41FA5}">
                      <a16:colId xmlns:a16="http://schemas.microsoft.com/office/drawing/2014/main" val="2263724567"/>
                    </a:ext>
                  </a:extLst>
                </a:gridCol>
                <a:gridCol w="70956">
                  <a:extLst>
                    <a:ext uri="{9D8B030D-6E8A-4147-A177-3AD203B41FA5}">
                      <a16:colId xmlns:a16="http://schemas.microsoft.com/office/drawing/2014/main" val="3943060899"/>
                    </a:ext>
                  </a:extLst>
                </a:gridCol>
                <a:gridCol w="70956">
                  <a:extLst>
                    <a:ext uri="{9D8B030D-6E8A-4147-A177-3AD203B41FA5}">
                      <a16:colId xmlns:a16="http://schemas.microsoft.com/office/drawing/2014/main" val="713602472"/>
                    </a:ext>
                  </a:extLst>
                </a:gridCol>
                <a:gridCol w="70956">
                  <a:extLst>
                    <a:ext uri="{9D8B030D-6E8A-4147-A177-3AD203B41FA5}">
                      <a16:colId xmlns:a16="http://schemas.microsoft.com/office/drawing/2014/main" val="3076851683"/>
                    </a:ext>
                  </a:extLst>
                </a:gridCol>
                <a:gridCol w="70956">
                  <a:extLst>
                    <a:ext uri="{9D8B030D-6E8A-4147-A177-3AD203B41FA5}">
                      <a16:colId xmlns:a16="http://schemas.microsoft.com/office/drawing/2014/main" val="1068030578"/>
                    </a:ext>
                  </a:extLst>
                </a:gridCol>
                <a:gridCol w="70956">
                  <a:extLst>
                    <a:ext uri="{9D8B030D-6E8A-4147-A177-3AD203B41FA5}">
                      <a16:colId xmlns:a16="http://schemas.microsoft.com/office/drawing/2014/main" val="1116363598"/>
                    </a:ext>
                  </a:extLst>
                </a:gridCol>
                <a:gridCol w="70956">
                  <a:extLst>
                    <a:ext uri="{9D8B030D-6E8A-4147-A177-3AD203B41FA5}">
                      <a16:colId xmlns:a16="http://schemas.microsoft.com/office/drawing/2014/main" val="4113698994"/>
                    </a:ext>
                  </a:extLst>
                </a:gridCol>
                <a:gridCol w="70956">
                  <a:extLst>
                    <a:ext uri="{9D8B030D-6E8A-4147-A177-3AD203B41FA5}">
                      <a16:colId xmlns:a16="http://schemas.microsoft.com/office/drawing/2014/main" val="218015607"/>
                    </a:ext>
                  </a:extLst>
                </a:gridCol>
                <a:gridCol w="70956">
                  <a:extLst>
                    <a:ext uri="{9D8B030D-6E8A-4147-A177-3AD203B41FA5}">
                      <a16:colId xmlns:a16="http://schemas.microsoft.com/office/drawing/2014/main" val="1665908591"/>
                    </a:ext>
                  </a:extLst>
                </a:gridCol>
                <a:gridCol w="70956">
                  <a:extLst>
                    <a:ext uri="{9D8B030D-6E8A-4147-A177-3AD203B41FA5}">
                      <a16:colId xmlns:a16="http://schemas.microsoft.com/office/drawing/2014/main" val="1869025647"/>
                    </a:ext>
                  </a:extLst>
                </a:gridCol>
                <a:gridCol w="70956">
                  <a:extLst>
                    <a:ext uri="{9D8B030D-6E8A-4147-A177-3AD203B41FA5}">
                      <a16:colId xmlns:a16="http://schemas.microsoft.com/office/drawing/2014/main" val="3556028378"/>
                    </a:ext>
                  </a:extLst>
                </a:gridCol>
                <a:gridCol w="70956">
                  <a:extLst>
                    <a:ext uri="{9D8B030D-6E8A-4147-A177-3AD203B41FA5}">
                      <a16:colId xmlns:a16="http://schemas.microsoft.com/office/drawing/2014/main" val="298833803"/>
                    </a:ext>
                  </a:extLst>
                </a:gridCol>
                <a:gridCol w="70956">
                  <a:extLst>
                    <a:ext uri="{9D8B030D-6E8A-4147-A177-3AD203B41FA5}">
                      <a16:colId xmlns:a16="http://schemas.microsoft.com/office/drawing/2014/main" val="2017758353"/>
                    </a:ext>
                  </a:extLst>
                </a:gridCol>
              </a:tblGrid>
              <a:tr h="334316">
                <a:tc>
                  <a:txBody>
                    <a:bodyPr/>
                    <a:lstStyle/>
                    <a:p>
                      <a:pPr algn="ctr" fontAlgn="b"/>
                      <a:r>
                        <a:rPr lang="en-US" sz="500" b="1" i="0" u="none" strike="noStrike">
                          <a:solidFill>
                            <a:srgbClr val="FFFFFF"/>
                          </a:solidFill>
                          <a:effectLst/>
                          <a:latin typeface="Calibri" panose="020F0502020204030204" pitchFamily="34" charset="0"/>
                        </a:rPr>
                        <a:t>   FAALİYETİN ADI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rowSpan="2">
                  <a:txBody>
                    <a:bodyPr/>
                    <a:lstStyle/>
                    <a:p>
                      <a:pPr algn="ctr" fontAlgn="ctr"/>
                      <a:r>
                        <a:rPr lang="en-US" sz="500" b="1" i="0" u="none" strike="noStrike">
                          <a:solidFill>
                            <a:srgbClr val="FFFFFF"/>
                          </a:solidFill>
                          <a:effectLst/>
                          <a:latin typeface="Calibri" panose="020F0502020204030204" pitchFamily="34" charset="0"/>
                        </a:rPr>
                        <a:t>Sorumlu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FFFFFF"/>
                          </a:solidFill>
                          <a:effectLst/>
                          <a:latin typeface="Calibri" panose="020F0502020204030204" pitchFamily="34" charset="0"/>
                        </a:rPr>
                        <a:t>Kaynak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solidFill>
                            <a:srgbClr val="FFFFFF"/>
                          </a:solidFill>
                          <a:effectLst/>
                          <a:latin typeface="Calibri" panose="020F0502020204030204" pitchFamily="34" charset="0"/>
                        </a:rPr>
                        <a:t>Takip          Göstergesi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500" b="1" i="0" u="none" strike="noStrike">
                          <a:effectLst/>
                          <a:latin typeface="Calibri" panose="020F0502020204030204" pitchFamily="34" charset="0"/>
                        </a:rPr>
                        <a:t>Termin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500" b="1" i="0" u="none" strike="noStrike">
                          <a:effectLst/>
                          <a:latin typeface="Calibri" panose="020F0502020204030204" pitchFamily="34" charset="0"/>
                        </a:rPr>
                        <a:t>OCAK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ŞUBAT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MART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NİSAN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effectLst/>
                          <a:latin typeface="Calibri" panose="020F0502020204030204" pitchFamily="34" charset="0"/>
                        </a:rPr>
                        <a:t>MAYIS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HAZİRAN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TEMMUZ</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effectLst/>
                          <a:latin typeface="Calibri" panose="020F0502020204030204" pitchFamily="34" charset="0"/>
                        </a:rPr>
                        <a:t>AĞUSTOS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EYLÜL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EKİM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Calibri" panose="020F0502020204030204" pitchFamily="34" charset="0"/>
                        </a:rPr>
                        <a:t>KASIM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1" i="0" u="none" strike="noStrike">
                          <a:effectLst/>
                          <a:latin typeface="Calibri" panose="020F0502020204030204" pitchFamily="34" charset="0"/>
                        </a:rPr>
                        <a:t>ARALIK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42142409"/>
                  </a:ext>
                </a:extLst>
              </a:tr>
              <a:tr h="118382">
                <a:tc>
                  <a:txBody>
                    <a:bodyPr/>
                    <a:lstStyle/>
                    <a:p>
                      <a:pPr algn="ctr" fontAlgn="ctr"/>
                      <a:r>
                        <a:rPr lang="en-US" sz="500" b="1" i="0" u="none" strike="noStrike">
                          <a:solidFill>
                            <a:srgbClr val="FFFFFF"/>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19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29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39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49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500" b="0" i="0" u="none" strike="noStrike">
                          <a:effectLst/>
                          <a:latin typeface="Calibri" panose="020F0502020204030204" pitchFamily="34" charset="0"/>
                        </a:rPr>
                        <a:t>52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1944190438"/>
                  </a:ext>
                </a:extLst>
              </a:tr>
              <a:tr h="100844">
                <a:tc rowSpan="2">
                  <a:txBody>
                    <a:bodyPr/>
                    <a:lstStyle/>
                    <a:p>
                      <a:pPr algn="l" fontAlgn="ctr"/>
                      <a:r>
                        <a:rPr lang="en-US" sz="500" b="1" i="0" u="none" strike="noStrike">
                          <a:effectLst/>
                          <a:latin typeface="Calibri" panose="020F0502020204030204" pitchFamily="34" charset="0"/>
                        </a:rPr>
                        <a:t>25.Risk Azaltma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27948276"/>
                  </a:ext>
                </a:extLst>
              </a:tr>
              <a:tr h="10084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10841821"/>
                  </a:ext>
                </a:extLst>
              </a:tr>
              <a:tr h="191821">
                <a:tc rowSpan="2">
                  <a:txBody>
                    <a:bodyPr/>
                    <a:lstStyle/>
                    <a:p>
                      <a:pPr algn="l" fontAlgn="ctr"/>
                      <a:r>
                        <a:rPr lang="en-US" sz="500" b="0" i="0" u="none" strike="noStrike">
                          <a:effectLst/>
                          <a:latin typeface="Calibri" panose="020F0502020204030204" pitchFamily="34" charset="0"/>
                        </a:rPr>
                        <a:t>25.1.Risk analizlerinin hazırlanması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Risk Analizleri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89817122"/>
                  </a:ext>
                </a:extLst>
              </a:tr>
              <a:tr h="19730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83810878"/>
                  </a:ext>
                </a:extLst>
              </a:tr>
              <a:tr h="153458">
                <a:tc rowSpan="2">
                  <a:txBody>
                    <a:bodyPr/>
                    <a:lstStyle/>
                    <a:p>
                      <a:pPr algn="l" fontAlgn="ctr"/>
                      <a:r>
                        <a:rPr lang="en-US" sz="500" b="0" i="0" u="none" strike="noStrike">
                          <a:effectLst/>
                          <a:latin typeface="Calibri" panose="020F0502020204030204" pitchFamily="34" charset="0"/>
                        </a:rPr>
                        <a:t>25.2.RÖF değeri 100 üzeri çıkan riskler için aksiyon geliştirilmesi ve takibi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Risk Analizleri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55172765"/>
                  </a:ext>
                </a:extLst>
              </a:tr>
              <a:tr h="14797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09858695"/>
                  </a:ext>
                </a:extLst>
              </a:tr>
              <a:tr h="131534">
                <a:tc rowSpan="2">
                  <a:txBody>
                    <a:bodyPr/>
                    <a:lstStyle/>
                    <a:p>
                      <a:pPr algn="l" fontAlgn="ctr"/>
                      <a:r>
                        <a:rPr lang="en-US" sz="500" b="0" i="0" u="none" strike="noStrike">
                          <a:effectLst/>
                          <a:latin typeface="Calibri" panose="020F0502020204030204" pitchFamily="34" charset="0"/>
                        </a:rPr>
                        <a:t>25.3.Gelen şikayet ve açılan düzeltici faaliyetlerin risk analizlerine yansıtılması ve aksiyonların geliştirilmesi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rowSpan="2">
                  <a:txBody>
                    <a:bodyPr/>
                    <a:lstStyle/>
                    <a:p>
                      <a:pPr algn="ctr" fontAlgn="ctr"/>
                      <a:r>
                        <a:rPr lang="en-US" sz="500" b="0" i="0" u="none" strike="noStrike">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Risk Analizleri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82220497"/>
                  </a:ext>
                </a:extLst>
              </a:tr>
              <a:tr h="15345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88210973"/>
                  </a:ext>
                </a:extLst>
              </a:tr>
              <a:tr h="100844">
                <a:tc rowSpan="2">
                  <a:txBody>
                    <a:bodyPr/>
                    <a:lstStyle/>
                    <a:p>
                      <a:pPr algn="l" fontAlgn="ctr"/>
                      <a:r>
                        <a:rPr lang="en-US" sz="500" b="1" i="0" u="none" strike="noStrike">
                          <a:effectLst/>
                          <a:latin typeface="Calibri" panose="020F0502020204030204" pitchFamily="34" charset="0"/>
                        </a:rPr>
                        <a:t>26.Kalite Hedefleri Gerçekleşme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29806182"/>
                  </a:ext>
                </a:extLst>
              </a:tr>
              <a:tr h="10084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87738405"/>
                  </a:ext>
                </a:extLst>
              </a:tr>
              <a:tr h="175379">
                <a:tc rowSpan="2">
                  <a:txBody>
                    <a:bodyPr/>
                    <a:lstStyle/>
                    <a:p>
                      <a:pPr algn="l" fontAlgn="ctr"/>
                      <a:r>
                        <a:rPr lang="en-US" sz="500" b="0" i="0" u="none" strike="noStrike">
                          <a:effectLst/>
                          <a:latin typeface="Calibri" panose="020F0502020204030204" pitchFamily="34" charset="0"/>
                        </a:rPr>
                        <a:t>26.1.Tüm SPİK göstergelerinin aylık kontrolü ve tutmama ihtimali olan göstergelere ait acil eylemler gerçekleştirilmesi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rowSpan="2">
                  <a:txBody>
                    <a:bodyPr/>
                    <a:lstStyle/>
                    <a:p>
                      <a:pPr algn="ctr" fontAlgn="ctr"/>
                      <a:r>
                        <a:rPr lang="en-US" sz="500" b="0" i="0" u="none" strike="noStrike">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SPİK Karneleri-Birim İçi Toplantı Kayıtları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85141905"/>
                  </a:ext>
                </a:extLst>
              </a:tr>
              <a:tr h="17537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8830688"/>
                  </a:ext>
                </a:extLst>
              </a:tr>
              <a:tr h="100844">
                <a:tc rowSpan="2">
                  <a:txBody>
                    <a:bodyPr/>
                    <a:lstStyle/>
                    <a:p>
                      <a:pPr algn="l" fontAlgn="ctr"/>
                      <a:r>
                        <a:rPr lang="en-US" sz="500" b="1" i="0" u="none" strike="noStrike">
                          <a:effectLst/>
                          <a:latin typeface="Calibri" panose="020F0502020204030204" pitchFamily="34" charset="0"/>
                        </a:rPr>
                        <a:t>28.Şikayet Sayısı-29.Şikayet Çözüm Memnuniyet Oranı 30.Tekrarlayan Şikayet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33023363"/>
                  </a:ext>
                </a:extLst>
              </a:tr>
              <a:tr h="10084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92016147"/>
                  </a:ext>
                </a:extLst>
              </a:tr>
              <a:tr h="186341">
                <a:tc rowSpan="2">
                  <a:txBody>
                    <a:bodyPr/>
                    <a:lstStyle/>
                    <a:p>
                      <a:pPr algn="l" fontAlgn="ctr"/>
                      <a:r>
                        <a:rPr lang="en-US" sz="500" b="0" i="0" u="none" strike="noStrike">
                          <a:effectLst/>
                          <a:latin typeface="Calibri" panose="020F0502020204030204" pitchFamily="34" charset="0"/>
                        </a:rPr>
                        <a:t>28.1.-29.1.-30.1.Yazılımdan gelen şikayetlerin kök nedenlerinin bulunması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Şikayet Sorumlusu/ Bölüm Kalite Sorumlusu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Şikayet Yazılım Kayıtları-DF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29850107"/>
                  </a:ext>
                </a:extLst>
              </a:tr>
              <a:tr h="15345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31847772"/>
                  </a:ext>
                </a:extLst>
              </a:tr>
              <a:tr h="164418">
                <a:tc rowSpan="2">
                  <a:txBody>
                    <a:bodyPr/>
                    <a:lstStyle/>
                    <a:p>
                      <a:pPr algn="l" fontAlgn="ctr"/>
                      <a:r>
                        <a:rPr lang="en-US" sz="500" b="0" i="0" u="none" strike="noStrike">
                          <a:effectLst/>
                          <a:latin typeface="Calibri" panose="020F0502020204030204" pitchFamily="34" charset="0"/>
                        </a:rPr>
                        <a:t>28.2.-29.2.-30.2.Şikayetlerin çözümlenmesi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Bölüm Başkanı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Şikayet Yazılım Kayıtları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51772180"/>
                  </a:ext>
                </a:extLst>
              </a:tr>
              <a:tr h="18086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11282507"/>
                  </a:ext>
                </a:extLst>
              </a:tr>
              <a:tr h="142496">
                <a:tc rowSpan="2">
                  <a:txBody>
                    <a:bodyPr/>
                    <a:lstStyle/>
                    <a:p>
                      <a:pPr algn="l" fontAlgn="ctr"/>
                      <a:r>
                        <a:rPr lang="en-US" sz="500" b="0" i="0" u="none" strike="noStrike">
                          <a:effectLst/>
                          <a:latin typeface="Calibri" panose="020F0502020204030204" pitchFamily="34" charset="0"/>
                        </a:rPr>
                        <a:t>28.3.-29.3.-30.3.Şikayet çözüm memnuniyetlerinin ölçümlenmesi ve ölçüm sonucu şikayetin kapatılması/yeni aksiyonların yapılması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Bölüm Kalite Sorumlusu/ Bölüm Başkanı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Şikayet Yazılım Kayıtları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en-US" sz="500" b="0" i="0" u="none" strike="noStrike">
                        <a:effectLst/>
                        <a:latin typeface="Calibri" panose="020F0502020204030204"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42840548"/>
                  </a:ext>
                </a:extLst>
              </a:tr>
              <a:tr h="14249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90427075"/>
                  </a:ext>
                </a:extLst>
              </a:tr>
              <a:tr h="100844">
                <a:tc rowSpan="2">
                  <a:txBody>
                    <a:bodyPr/>
                    <a:lstStyle/>
                    <a:p>
                      <a:pPr algn="l" fontAlgn="ctr"/>
                      <a:r>
                        <a:rPr lang="en-US" sz="500" b="1" i="0" u="none" strike="noStrike">
                          <a:effectLst/>
                          <a:latin typeface="Calibri" panose="020F0502020204030204" pitchFamily="34" charset="0"/>
                        </a:rPr>
                        <a:t>31.Çevre Kazası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en-US" sz="500" b="0" i="0" u="none" strike="noStrike">
                        <a:effectLst/>
                        <a:latin typeface="Calibri" panose="020F0502020204030204"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62056540"/>
                  </a:ext>
                </a:extLst>
              </a:tr>
              <a:tr h="10084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59712433"/>
                  </a:ext>
                </a:extLst>
              </a:tr>
              <a:tr h="142496">
                <a:tc rowSpan="2">
                  <a:txBody>
                    <a:bodyPr/>
                    <a:lstStyle/>
                    <a:p>
                      <a:pPr algn="l" fontAlgn="ctr"/>
                      <a:r>
                        <a:rPr lang="en-US" sz="500" b="0" i="0" u="none" strike="noStrike">
                          <a:effectLst/>
                          <a:latin typeface="Calibri" panose="020F0502020204030204" pitchFamily="34" charset="0"/>
                        </a:rPr>
                        <a:t>31.1.Tehlikeli ve tehlikesiz atıkların talimatlara göre ayrıştırılması ve ilgili geri dönüşüm yönetimin uyumun sağlanması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İnsan Kaynakları Müdürü</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Çevre Kazası Bildirim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72081924"/>
                  </a:ext>
                </a:extLst>
              </a:tr>
              <a:tr h="14249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88982396"/>
                  </a:ext>
                </a:extLst>
              </a:tr>
              <a:tr h="100844">
                <a:tc rowSpan="2">
                  <a:txBody>
                    <a:bodyPr/>
                    <a:lstStyle/>
                    <a:p>
                      <a:pPr algn="l" fontAlgn="ctr"/>
                      <a:r>
                        <a:rPr lang="en-US" sz="500" b="1" i="0" u="none" strike="noStrike">
                          <a:effectLst/>
                          <a:latin typeface="Calibri" panose="020F0502020204030204" pitchFamily="34" charset="0"/>
                        </a:rPr>
                        <a:t>32.İş Kazası Sayısı-33.İş Kazası Ağırlık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5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60968943"/>
                  </a:ext>
                </a:extLst>
              </a:tr>
              <a:tr h="10084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1837366"/>
                  </a:ext>
                </a:extLst>
              </a:tr>
              <a:tr h="93170">
                <a:tc rowSpan="2">
                  <a:txBody>
                    <a:bodyPr/>
                    <a:lstStyle/>
                    <a:p>
                      <a:pPr algn="l" fontAlgn="ctr"/>
                      <a:r>
                        <a:rPr lang="en-US" sz="500" b="0" i="0" u="none" strike="noStrike">
                          <a:effectLst/>
                          <a:latin typeface="Calibri" panose="020F0502020204030204" pitchFamily="34" charset="0"/>
                        </a:rPr>
                        <a:t>32.1.-33.1.İş Sağlığı Güvenliği ile ilgili iç yönergelere uyum sağlanması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İnsan Kaynakları Müdürü</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İş Kazası Bildirim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1934465270"/>
                  </a:ext>
                </a:extLst>
              </a:tr>
              <a:tr h="9317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1009820256"/>
                  </a:ext>
                </a:extLst>
              </a:tr>
              <a:tr h="93170">
                <a:tc rowSpan="2">
                  <a:txBody>
                    <a:bodyPr/>
                    <a:lstStyle/>
                    <a:p>
                      <a:pPr algn="l" fontAlgn="ctr"/>
                      <a:r>
                        <a:rPr lang="en-US" sz="500" b="0" i="0" u="none" strike="noStrike">
                          <a:effectLst/>
                          <a:latin typeface="Calibri" panose="020F0502020204030204" pitchFamily="34" charset="0"/>
                        </a:rPr>
                        <a:t>32.2.-33.2.Birim/bölüm ile ilgili hazırlanan iş sağlığı risklerine karşı aksiyonlar geliştirilmesi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İnsan Kaynakları Müdürü</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İş Kazası Bildirim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313250512"/>
                  </a:ext>
                </a:extLst>
              </a:tr>
              <a:tr h="9317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3165816828"/>
                  </a:ext>
                </a:extLst>
              </a:tr>
              <a:tr h="93170">
                <a:tc rowSpan="2">
                  <a:txBody>
                    <a:bodyPr/>
                    <a:lstStyle/>
                    <a:p>
                      <a:pPr algn="l" fontAlgn="ctr"/>
                      <a:r>
                        <a:rPr lang="en-US" sz="500" b="0" i="0" u="none" strike="noStrike">
                          <a:effectLst/>
                          <a:latin typeface="Calibri" panose="020F0502020204030204" pitchFamily="34" charset="0"/>
                        </a:rPr>
                        <a:t>32.3.-33.3.Kurum içinde isg riski taşıyan konular hakkında yetkililere bilgi akışının sağlanması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İnsan Kaynakları Müdürü</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E-postalar,İç Yazışmalar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5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extLst>
                  <a:ext uri="{0D108BD9-81ED-4DB2-BD59-A6C34878D82A}">
                    <a16:rowId xmlns:a16="http://schemas.microsoft.com/office/drawing/2014/main" val="607980057"/>
                  </a:ext>
                </a:extLst>
              </a:tr>
              <a:tr h="14249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5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extLst>
                  <a:ext uri="{0D108BD9-81ED-4DB2-BD59-A6C34878D82A}">
                    <a16:rowId xmlns:a16="http://schemas.microsoft.com/office/drawing/2014/main" val="1761144559"/>
                  </a:ext>
                </a:extLst>
              </a:tr>
              <a:tr h="100844">
                <a:tc rowSpan="2">
                  <a:txBody>
                    <a:bodyPr/>
                    <a:lstStyle/>
                    <a:p>
                      <a:pPr algn="l" fontAlgn="ctr"/>
                      <a:r>
                        <a:rPr lang="en-US" sz="500" b="1" i="0" u="none" strike="noStrike">
                          <a:effectLst/>
                          <a:latin typeface="Calibri" panose="020F0502020204030204" pitchFamily="34" charset="0"/>
                        </a:rPr>
                        <a:t>34.Öneri Sayısı-35.Önerilerin Hayata Geçirilme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49422215"/>
                  </a:ext>
                </a:extLst>
              </a:tr>
              <a:tr h="10084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91571655"/>
                  </a:ext>
                </a:extLst>
              </a:tr>
              <a:tr h="197302">
                <a:tc rowSpan="2">
                  <a:txBody>
                    <a:bodyPr/>
                    <a:lstStyle/>
                    <a:p>
                      <a:pPr algn="l" fontAlgn="ctr"/>
                      <a:r>
                        <a:rPr lang="en-US" sz="500" b="0" i="0" u="none" strike="noStrike">
                          <a:effectLst/>
                          <a:latin typeface="Calibri" panose="020F0502020204030204" pitchFamily="34" charset="0"/>
                        </a:rPr>
                        <a:t>34.1- 35.1.Kurum içi verimliliğin sağlanabilmesi adına  öneriler verilmesi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Bölüm Kalite Sorumlusu/ Bölüm Başkanı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E-postalar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74165734"/>
                  </a:ext>
                </a:extLst>
              </a:tr>
              <a:tr h="18634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93301592"/>
                  </a:ext>
                </a:extLst>
              </a:tr>
              <a:tr h="137015">
                <a:tc rowSpan="2">
                  <a:txBody>
                    <a:bodyPr/>
                    <a:lstStyle/>
                    <a:p>
                      <a:pPr algn="l" fontAlgn="ctr"/>
                      <a:r>
                        <a:rPr lang="en-US" sz="500" b="0" i="0" u="none" strike="noStrike">
                          <a:effectLst/>
                          <a:latin typeface="Calibri" panose="020F0502020204030204" pitchFamily="34" charset="0"/>
                        </a:rPr>
                        <a:t>34.2- 35.2.Verilen önerilerin takip edilmesi ve uygulamaya alınması için aksiyonlar geliştirilmesi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Bölüm Kalite Sorumlusu/ Bölüm Başkanı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500" b="0" i="0" u="none" strike="noStrike">
                          <a:effectLst/>
                          <a:latin typeface="Calibri" panose="020F0502020204030204" pitchFamily="34" charset="0"/>
                        </a:rPr>
                        <a:t>E-postalar,İç Yazışmalar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5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49913332"/>
                  </a:ext>
                </a:extLst>
              </a:tr>
              <a:tr h="14102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500" b="0" i="0" u="none" strike="noStrike" dirty="0">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7392000"/>
                  </a:ext>
                </a:extLst>
              </a:tr>
            </a:tbl>
          </a:graphicData>
        </a:graphic>
      </p:graphicFrame>
      <p:sp>
        <p:nvSpPr>
          <p:cNvPr id="9" name="Dikdörtgen 20"/>
          <p:cNvSpPr/>
          <p:nvPr/>
        </p:nvSpPr>
        <p:spPr>
          <a:xfrm>
            <a:off x="8172401" y="3315707"/>
            <a:ext cx="1080120" cy="553998"/>
          </a:xfrm>
          <a:prstGeom prst="rect">
            <a:avLst/>
          </a:prstGeom>
        </p:spPr>
        <p:txBody>
          <a:bodyPr wrap="square">
            <a:spAutoFit/>
          </a:bodyPr>
          <a:lstStyle/>
          <a:p>
            <a:r>
              <a:rPr lang="tr-TR" sz="1000" dirty="0" smtClean="0"/>
              <a:t>*</a:t>
            </a:r>
            <a:r>
              <a:rPr lang="en-US" sz="1000" dirty="0" smtClean="0"/>
              <a:t>2020 </a:t>
            </a:r>
            <a:r>
              <a:rPr lang="en-US" sz="1000" dirty="0" err="1" smtClean="0"/>
              <a:t>yılında</a:t>
            </a:r>
            <a:r>
              <a:rPr lang="en-US" sz="1000" dirty="0" smtClean="0"/>
              <a:t> </a:t>
            </a:r>
            <a:r>
              <a:rPr lang="en-US" sz="1000" dirty="0" err="1" smtClean="0"/>
              <a:t>şikayet</a:t>
            </a:r>
            <a:r>
              <a:rPr lang="en-US" sz="1000" dirty="0" smtClean="0"/>
              <a:t> </a:t>
            </a:r>
            <a:r>
              <a:rPr lang="en-US" sz="1000" dirty="0" err="1" smtClean="0"/>
              <a:t>gelmemiştir</a:t>
            </a:r>
            <a:r>
              <a:rPr lang="en-US" sz="1000" dirty="0" smtClean="0"/>
              <a:t>.</a:t>
            </a:r>
            <a:endParaRPr lang="tr-TR" sz="1100" dirty="0"/>
          </a:p>
        </p:txBody>
      </p:sp>
      <p:sp>
        <p:nvSpPr>
          <p:cNvPr id="10" name="Dikdörtgen 20"/>
          <p:cNvSpPr/>
          <p:nvPr/>
        </p:nvSpPr>
        <p:spPr>
          <a:xfrm>
            <a:off x="8193895" y="5890482"/>
            <a:ext cx="1080120" cy="553998"/>
          </a:xfrm>
          <a:prstGeom prst="rect">
            <a:avLst/>
          </a:prstGeom>
        </p:spPr>
        <p:txBody>
          <a:bodyPr wrap="square">
            <a:spAutoFit/>
          </a:bodyPr>
          <a:lstStyle/>
          <a:p>
            <a:r>
              <a:rPr lang="tr-TR" sz="1000" dirty="0" smtClean="0"/>
              <a:t>*</a:t>
            </a:r>
            <a:r>
              <a:rPr lang="en-US" sz="1000" dirty="0" smtClean="0"/>
              <a:t>2020 </a:t>
            </a:r>
            <a:r>
              <a:rPr lang="en-US" sz="1000" dirty="0" err="1" smtClean="0"/>
              <a:t>yılında</a:t>
            </a:r>
            <a:r>
              <a:rPr lang="en-US" sz="1000" dirty="0" smtClean="0"/>
              <a:t> </a:t>
            </a:r>
            <a:r>
              <a:rPr lang="en-US" sz="1000" dirty="0" err="1" smtClean="0"/>
              <a:t>öneri</a:t>
            </a:r>
            <a:r>
              <a:rPr lang="en-US" sz="1000" dirty="0" smtClean="0"/>
              <a:t> </a:t>
            </a:r>
            <a:r>
              <a:rPr lang="en-US" sz="1000" dirty="0" err="1" smtClean="0"/>
              <a:t>gelmemiştir</a:t>
            </a:r>
            <a:r>
              <a:rPr lang="en-US" sz="1000" dirty="0" smtClean="0"/>
              <a:t>.</a:t>
            </a:r>
            <a:endParaRPr lang="tr-TR" sz="1100" dirty="0"/>
          </a:p>
        </p:txBody>
      </p:sp>
    </p:spTree>
    <p:extLst>
      <p:ext uri="{BB962C8B-B14F-4D97-AF65-F5344CB8AC3E}">
        <p14:creationId xmlns:p14="http://schemas.microsoft.com/office/powerpoint/2010/main" val="37731321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39543" y="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KALİTE FAALİYET PLANLARI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23</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pic>
        <p:nvPicPr>
          <p:cNvPr id="17" name="Resim 16"/>
          <p:cNvPicPr/>
          <p:nvPr/>
        </p:nvPicPr>
        <p:blipFill>
          <a:blip r:embed="rId2"/>
          <a:stretch>
            <a:fillRect/>
          </a:stretch>
        </p:blipFill>
        <p:spPr>
          <a:xfrm>
            <a:off x="362377" y="885371"/>
            <a:ext cx="909762" cy="189914"/>
          </a:xfrm>
          <a:prstGeom prst="rect">
            <a:avLst/>
          </a:prstGeom>
        </p:spPr>
      </p:pic>
      <p:sp>
        <p:nvSpPr>
          <p:cNvPr id="19" name="Text Box 17"/>
          <p:cNvSpPr txBox="1">
            <a:spLocks noChangeArrowheads="1"/>
          </p:cNvSpPr>
          <p:nvPr/>
        </p:nvSpPr>
        <p:spPr bwMode="auto">
          <a:xfrm>
            <a:off x="390446" y="560935"/>
            <a:ext cx="8776568" cy="514350"/>
          </a:xfrm>
          <a:prstGeom prst="rect">
            <a:avLst/>
          </a:prstGeom>
          <a:noFill/>
          <a:ln w="9525">
            <a:noFill/>
            <a:miter lim="800000"/>
            <a:headEnd/>
            <a:tailEnd/>
          </a:ln>
        </p:spPr>
        <p:txBody>
          <a:bodyPr wrap="square" lIns="64008" tIns="73152" rIns="64008"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tr-TR" sz="2800" b="1" i="0" strike="noStrike" dirty="0">
                <a:solidFill>
                  <a:srgbClr val="000000"/>
                </a:solidFill>
                <a:latin typeface="Verdana" pitchFamily="34" charset="0"/>
                <a:ea typeface="Verdana" pitchFamily="34" charset="0"/>
                <a:cs typeface="Verdana" pitchFamily="34" charset="0"/>
              </a:rPr>
              <a:t> </a:t>
            </a:r>
            <a:r>
              <a:rPr lang="tr-TR" sz="1400" b="1" i="0" strike="noStrike" dirty="0">
                <a:solidFill>
                  <a:srgbClr val="000000"/>
                </a:solidFill>
                <a:latin typeface="Verdana" pitchFamily="34" charset="0"/>
                <a:ea typeface="Verdana" pitchFamily="34" charset="0"/>
                <a:cs typeface="Verdana" pitchFamily="34" charset="0"/>
              </a:rPr>
              <a:t>MİMARLIK BÖLÜMÜ KALİTE FAALİYET PLANI</a:t>
            </a:r>
          </a:p>
        </p:txBody>
      </p:sp>
      <p:graphicFrame>
        <p:nvGraphicFramePr>
          <p:cNvPr id="3" name="Table 2"/>
          <p:cNvGraphicFramePr>
            <a:graphicFrameLocks noGrp="1"/>
          </p:cNvGraphicFramePr>
          <p:nvPr>
            <p:extLst>
              <p:ext uri="{D42A27DB-BD31-4B8C-83A1-F6EECF244321}">
                <p14:modId xmlns:p14="http://schemas.microsoft.com/office/powerpoint/2010/main" val="3438446528"/>
              </p:ext>
            </p:extLst>
          </p:nvPr>
        </p:nvGraphicFramePr>
        <p:xfrm>
          <a:off x="402955" y="1207262"/>
          <a:ext cx="7409411" cy="5514213"/>
        </p:xfrm>
        <a:graphic>
          <a:graphicData uri="http://schemas.openxmlformats.org/drawingml/2006/table">
            <a:tbl>
              <a:tblPr/>
              <a:tblGrid>
                <a:gridCol w="305034">
                  <a:extLst>
                    <a:ext uri="{9D8B030D-6E8A-4147-A177-3AD203B41FA5}">
                      <a16:colId xmlns:a16="http://schemas.microsoft.com/office/drawing/2014/main" val="2057872523"/>
                    </a:ext>
                  </a:extLst>
                </a:gridCol>
                <a:gridCol w="678950">
                  <a:extLst>
                    <a:ext uri="{9D8B030D-6E8A-4147-A177-3AD203B41FA5}">
                      <a16:colId xmlns:a16="http://schemas.microsoft.com/office/drawing/2014/main" val="4279929271"/>
                    </a:ext>
                  </a:extLst>
                </a:gridCol>
                <a:gridCol w="826548">
                  <a:extLst>
                    <a:ext uri="{9D8B030D-6E8A-4147-A177-3AD203B41FA5}">
                      <a16:colId xmlns:a16="http://schemas.microsoft.com/office/drawing/2014/main" val="593000566"/>
                    </a:ext>
                  </a:extLst>
                </a:gridCol>
                <a:gridCol w="623190">
                  <a:extLst>
                    <a:ext uri="{9D8B030D-6E8A-4147-A177-3AD203B41FA5}">
                      <a16:colId xmlns:a16="http://schemas.microsoft.com/office/drawing/2014/main" val="1523415257"/>
                    </a:ext>
                  </a:extLst>
                </a:gridCol>
                <a:gridCol w="401795">
                  <a:extLst>
                    <a:ext uri="{9D8B030D-6E8A-4147-A177-3AD203B41FA5}">
                      <a16:colId xmlns:a16="http://schemas.microsoft.com/office/drawing/2014/main" val="1198790902"/>
                    </a:ext>
                  </a:extLst>
                </a:gridCol>
                <a:gridCol w="598592">
                  <a:extLst>
                    <a:ext uri="{9D8B030D-6E8A-4147-A177-3AD203B41FA5}">
                      <a16:colId xmlns:a16="http://schemas.microsoft.com/office/drawing/2014/main" val="1019166912"/>
                    </a:ext>
                  </a:extLst>
                </a:gridCol>
                <a:gridCol w="393594">
                  <a:extLst>
                    <a:ext uri="{9D8B030D-6E8A-4147-A177-3AD203B41FA5}">
                      <a16:colId xmlns:a16="http://schemas.microsoft.com/office/drawing/2014/main" val="3301744097"/>
                    </a:ext>
                  </a:extLst>
                </a:gridCol>
                <a:gridCol w="68879">
                  <a:extLst>
                    <a:ext uri="{9D8B030D-6E8A-4147-A177-3AD203B41FA5}">
                      <a16:colId xmlns:a16="http://schemas.microsoft.com/office/drawing/2014/main" val="2648586673"/>
                    </a:ext>
                  </a:extLst>
                </a:gridCol>
                <a:gridCol w="68879">
                  <a:extLst>
                    <a:ext uri="{9D8B030D-6E8A-4147-A177-3AD203B41FA5}">
                      <a16:colId xmlns:a16="http://schemas.microsoft.com/office/drawing/2014/main" val="600005163"/>
                    </a:ext>
                  </a:extLst>
                </a:gridCol>
                <a:gridCol w="68879">
                  <a:extLst>
                    <a:ext uri="{9D8B030D-6E8A-4147-A177-3AD203B41FA5}">
                      <a16:colId xmlns:a16="http://schemas.microsoft.com/office/drawing/2014/main" val="448210655"/>
                    </a:ext>
                  </a:extLst>
                </a:gridCol>
                <a:gridCol w="68879">
                  <a:extLst>
                    <a:ext uri="{9D8B030D-6E8A-4147-A177-3AD203B41FA5}">
                      <a16:colId xmlns:a16="http://schemas.microsoft.com/office/drawing/2014/main" val="514447280"/>
                    </a:ext>
                  </a:extLst>
                </a:gridCol>
                <a:gridCol w="68879">
                  <a:extLst>
                    <a:ext uri="{9D8B030D-6E8A-4147-A177-3AD203B41FA5}">
                      <a16:colId xmlns:a16="http://schemas.microsoft.com/office/drawing/2014/main" val="4202911671"/>
                    </a:ext>
                  </a:extLst>
                </a:gridCol>
                <a:gridCol w="68879">
                  <a:extLst>
                    <a:ext uri="{9D8B030D-6E8A-4147-A177-3AD203B41FA5}">
                      <a16:colId xmlns:a16="http://schemas.microsoft.com/office/drawing/2014/main" val="3367745586"/>
                    </a:ext>
                  </a:extLst>
                </a:gridCol>
                <a:gridCol w="68879">
                  <a:extLst>
                    <a:ext uri="{9D8B030D-6E8A-4147-A177-3AD203B41FA5}">
                      <a16:colId xmlns:a16="http://schemas.microsoft.com/office/drawing/2014/main" val="3146101534"/>
                    </a:ext>
                  </a:extLst>
                </a:gridCol>
                <a:gridCol w="68879">
                  <a:extLst>
                    <a:ext uri="{9D8B030D-6E8A-4147-A177-3AD203B41FA5}">
                      <a16:colId xmlns:a16="http://schemas.microsoft.com/office/drawing/2014/main" val="2532240841"/>
                    </a:ext>
                  </a:extLst>
                </a:gridCol>
                <a:gridCol w="68879">
                  <a:extLst>
                    <a:ext uri="{9D8B030D-6E8A-4147-A177-3AD203B41FA5}">
                      <a16:colId xmlns:a16="http://schemas.microsoft.com/office/drawing/2014/main" val="3732142770"/>
                    </a:ext>
                  </a:extLst>
                </a:gridCol>
                <a:gridCol w="68879">
                  <a:extLst>
                    <a:ext uri="{9D8B030D-6E8A-4147-A177-3AD203B41FA5}">
                      <a16:colId xmlns:a16="http://schemas.microsoft.com/office/drawing/2014/main" val="3734988529"/>
                    </a:ext>
                  </a:extLst>
                </a:gridCol>
                <a:gridCol w="68879">
                  <a:extLst>
                    <a:ext uri="{9D8B030D-6E8A-4147-A177-3AD203B41FA5}">
                      <a16:colId xmlns:a16="http://schemas.microsoft.com/office/drawing/2014/main" val="505301084"/>
                    </a:ext>
                  </a:extLst>
                </a:gridCol>
                <a:gridCol w="68879">
                  <a:extLst>
                    <a:ext uri="{9D8B030D-6E8A-4147-A177-3AD203B41FA5}">
                      <a16:colId xmlns:a16="http://schemas.microsoft.com/office/drawing/2014/main" val="2538118450"/>
                    </a:ext>
                  </a:extLst>
                </a:gridCol>
                <a:gridCol w="68879">
                  <a:extLst>
                    <a:ext uri="{9D8B030D-6E8A-4147-A177-3AD203B41FA5}">
                      <a16:colId xmlns:a16="http://schemas.microsoft.com/office/drawing/2014/main" val="4158480011"/>
                    </a:ext>
                  </a:extLst>
                </a:gridCol>
                <a:gridCol w="68879">
                  <a:extLst>
                    <a:ext uri="{9D8B030D-6E8A-4147-A177-3AD203B41FA5}">
                      <a16:colId xmlns:a16="http://schemas.microsoft.com/office/drawing/2014/main" val="3784746422"/>
                    </a:ext>
                  </a:extLst>
                </a:gridCol>
                <a:gridCol w="68879">
                  <a:extLst>
                    <a:ext uri="{9D8B030D-6E8A-4147-A177-3AD203B41FA5}">
                      <a16:colId xmlns:a16="http://schemas.microsoft.com/office/drawing/2014/main" val="3583645584"/>
                    </a:ext>
                  </a:extLst>
                </a:gridCol>
                <a:gridCol w="68879">
                  <a:extLst>
                    <a:ext uri="{9D8B030D-6E8A-4147-A177-3AD203B41FA5}">
                      <a16:colId xmlns:a16="http://schemas.microsoft.com/office/drawing/2014/main" val="1007265947"/>
                    </a:ext>
                  </a:extLst>
                </a:gridCol>
                <a:gridCol w="68879">
                  <a:extLst>
                    <a:ext uri="{9D8B030D-6E8A-4147-A177-3AD203B41FA5}">
                      <a16:colId xmlns:a16="http://schemas.microsoft.com/office/drawing/2014/main" val="2972923947"/>
                    </a:ext>
                  </a:extLst>
                </a:gridCol>
                <a:gridCol w="68879">
                  <a:extLst>
                    <a:ext uri="{9D8B030D-6E8A-4147-A177-3AD203B41FA5}">
                      <a16:colId xmlns:a16="http://schemas.microsoft.com/office/drawing/2014/main" val="2800920729"/>
                    </a:ext>
                  </a:extLst>
                </a:gridCol>
                <a:gridCol w="68879">
                  <a:extLst>
                    <a:ext uri="{9D8B030D-6E8A-4147-A177-3AD203B41FA5}">
                      <a16:colId xmlns:a16="http://schemas.microsoft.com/office/drawing/2014/main" val="1089241229"/>
                    </a:ext>
                  </a:extLst>
                </a:gridCol>
                <a:gridCol w="68879">
                  <a:extLst>
                    <a:ext uri="{9D8B030D-6E8A-4147-A177-3AD203B41FA5}">
                      <a16:colId xmlns:a16="http://schemas.microsoft.com/office/drawing/2014/main" val="2052488550"/>
                    </a:ext>
                  </a:extLst>
                </a:gridCol>
                <a:gridCol w="68879">
                  <a:extLst>
                    <a:ext uri="{9D8B030D-6E8A-4147-A177-3AD203B41FA5}">
                      <a16:colId xmlns:a16="http://schemas.microsoft.com/office/drawing/2014/main" val="1745837282"/>
                    </a:ext>
                  </a:extLst>
                </a:gridCol>
                <a:gridCol w="68879">
                  <a:extLst>
                    <a:ext uri="{9D8B030D-6E8A-4147-A177-3AD203B41FA5}">
                      <a16:colId xmlns:a16="http://schemas.microsoft.com/office/drawing/2014/main" val="2113158080"/>
                    </a:ext>
                  </a:extLst>
                </a:gridCol>
                <a:gridCol w="68879">
                  <a:extLst>
                    <a:ext uri="{9D8B030D-6E8A-4147-A177-3AD203B41FA5}">
                      <a16:colId xmlns:a16="http://schemas.microsoft.com/office/drawing/2014/main" val="3605325519"/>
                    </a:ext>
                  </a:extLst>
                </a:gridCol>
                <a:gridCol w="68879">
                  <a:extLst>
                    <a:ext uri="{9D8B030D-6E8A-4147-A177-3AD203B41FA5}">
                      <a16:colId xmlns:a16="http://schemas.microsoft.com/office/drawing/2014/main" val="1843992193"/>
                    </a:ext>
                  </a:extLst>
                </a:gridCol>
                <a:gridCol w="68879">
                  <a:extLst>
                    <a:ext uri="{9D8B030D-6E8A-4147-A177-3AD203B41FA5}">
                      <a16:colId xmlns:a16="http://schemas.microsoft.com/office/drawing/2014/main" val="1321745187"/>
                    </a:ext>
                  </a:extLst>
                </a:gridCol>
                <a:gridCol w="68879">
                  <a:extLst>
                    <a:ext uri="{9D8B030D-6E8A-4147-A177-3AD203B41FA5}">
                      <a16:colId xmlns:a16="http://schemas.microsoft.com/office/drawing/2014/main" val="3595332938"/>
                    </a:ext>
                  </a:extLst>
                </a:gridCol>
                <a:gridCol w="68879">
                  <a:extLst>
                    <a:ext uri="{9D8B030D-6E8A-4147-A177-3AD203B41FA5}">
                      <a16:colId xmlns:a16="http://schemas.microsoft.com/office/drawing/2014/main" val="1565857442"/>
                    </a:ext>
                  </a:extLst>
                </a:gridCol>
                <a:gridCol w="68879">
                  <a:extLst>
                    <a:ext uri="{9D8B030D-6E8A-4147-A177-3AD203B41FA5}">
                      <a16:colId xmlns:a16="http://schemas.microsoft.com/office/drawing/2014/main" val="2953607140"/>
                    </a:ext>
                  </a:extLst>
                </a:gridCol>
                <a:gridCol w="68879">
                  <a:extLst>
                    <a:ext uri="{9D8B030D-6E8A-4147-A177-3AD203B41FA5}">
                      <a16:colId xmlns:a16="http://schemas.microsoft.com/office/drawing/2014/main" val="1439738398"/>
                    </a:ext>
                  </a:extLst>
                </a:gridCol>
                <a:gridCol w="68879">
                  <a:extLst>
                    <a:ext uri="{9D8B030D-6E8A-4147-A177-3AD203B41FA5}">
                      <a16:colId xmlns:a16="http://schemas.microsoft.com/office/drawing/2014/main" val="1937307873"/>
                    </a:ext>
                  </a:extLst>
                </a:gridCol>
                <a:gridCol w="68879">
                  <a:extLst>
                    <a:ext uri="{9D8B030D-6E8A-4147-A177-3AD203B41FA5}">
                      <a16:colId xmlns:a16="http://schemas.microsoft.com/office/drawing/2014/main" val="4049608551"/>
                    </a:ext>
                  </a:extLst>
                </a:gridCol>
                <a:gridCol w="68879">
                  <a:extLst>
                    <a:ext uri="{9D8B030D-6E8A-4147-A177-3AD203B41FA5}">
                      <a16:colId xmlns:a16="http://schemas.microsoft.com/office/drawing/2014/main" val="1916957700"/>
                    </a:ext>
                  </a:extLst>
                </a:gridCol>
                <a:gridCol w="68879">
                  <a:extLst>
                    <a:ext uri="{9D8B030D-6E8A-4147-A177-3AD203B41FA5}">
                      <a16:colId xmlns:a16="http://schemas.microsoft.com/office/drawing/2014/main" val="1787167441"/>
                    </a:ext>
                  </a:extLst>
                </a:gridCol>
                <a:gridCol w="68879">
                  <a:extLst>
                    <a:ext uri="{9D8B030D-6E8A-4147-A177-3AD203B41FA5}">
                      <a16:colId xmlns:a16="http://schemas.microsoft.com/office/drawing/2014/main" val="2745950896"/>
                    </a:ext>
                  </a:extLst>
                </a:gridCol>
                <a:gridCol w="68879">
                  <a:extLst>
                    <a:ext uri="{9D8B030D-6E8A-4147-A177-3AD203B41FA5}">
                      <a16:colId xmlns:a16="http://schemas.microsoft.com/office/drawing/2014/main" val="3625664546"/>
                    </a:ext>
                  </a:extLst>
                </a:gridCol>
                <a:gridCol w="68879">
                  <a:extLst>
                    <a:ext uri="{9D8B030D-6E8A-4147-A177-3AD203B41FA5}">
                      <a16:colId xmlns:a16="http://schemas.microsoft.com/office/drawing/2014/main" val="655625516"/>
                    </a:ext>
                  </a:extLst>
                </a:gridCol>
                <a:gridCol w="68879">
                  <a:extLst>
                    <a:ext uri="{9D8B030D-6E8A-4147-A177-3AD203B41FA5}">
                      <a16:colId xmlns:a16="http://schemas.microsoft.com/office/drawing/2014/main" val="2486044526"/>
                    </a:ext>
                  </a:extLst>
                </a:gridCol>
                <a:gridCol w="68879">
                  <a:extLst>
                    <a:ext uri="{9D8B030D-6E8A-4147-A177-3AD203B41FA5}">
                      <a16:colId xmlns:a16="http://schemas.microsoft.com/office/drawing/2014/main" val="1894874952"/>
                    </a:ext>
                  </a:extLst>
                </a:gridCol>
                <a:gridCol w="68879">
                  <a:extLst>
                    <a:ext uri="{9D8B030D-6E8A-4147-A177-3AD203B41FA5}">
                      <a16:colId xmlns:a16="http://schemas.microsoft.com/office/drawing/2014/main" val="2784991282"/>
                    </a:ext>
                  </a:extLst>
                </a:gridCol>
                <a:gridCol w="68879">
                  <a:extLst>
                    <a:ext uri="{9D8B030D-6E8A-4147-A177-3AD203B41FA5}">
                      <a16:colId xmlns:a16="http://schemas.microsoft.com/office/drawing/2014/main" val="2086567692"/>
                    </a:ext>
                  </a:extLst>
                </a:gridCol>
                <a:gridCol w="68879">
                  <a:extLst>
                    <a:ext uri="{9D8B030D-6E8A-4147-A177-3AD203B41FA5}">
                      <a16:colId xmlns:a16="http://schemas.microsoft.com/office/drawing/2014/main" val="2727477584"/>
                    </a:ext>
                  </a:extLst>
                </a:gridCol>
                <a:gridCol w="68879">
                  <a:extLst>
                    <a:ext uri="{9D8B030D-6E8A-4147-A177-3AD203B41FA5}">
                      <a16:colId xmlns:a16="http://schemas.microsoft.com/office/drawing/2014/main" val="2152028610"/>
                    </a:ext>
                  </a:extLst>
                </a:gridCol>
                <a:gridCol w="68879">
                  <a:extLst>
                    <a:ext uri="{9D8B030D-6E8A-4147-A177-3AD203B41FA5}">
                      <a16:colId xmlns:a16="http://schemas.microsoft.com/office/drawing/2014/main" val="4029493635"/>
                    </a:ext>
                  </a:extLst>
                </a:gridCol>
                <a:gridCol w="68879">
                  <a:extLst>
                    <a:ext uri="{9D8B030D-6E8A-4147-A177-3AD203B41FA5}">
                      <a16:colId xmlns:a16="http://schemas.microsoft.com/office/drawing/2014/main" val="111334348"/>
                    </a:ext>
                  </a:extLst>
                </a:gridCol>
                <a:gridCol w="68879">
                  <a:extLst>
                    <a:ext uri="{9D8B030D-6E8A-4147-A177-3AD203B41FA5}">
                      <a16:colId xmlns:a16="http://schemas.microsoft.com/office/drawing/2014/main" val="2652642066"/>
                    </a:ext>
                  </a:extLst>
                </a:gridCol>
                <a:gridCol w="68879">
                  <a:extLst>
                    <a:ext uri="{9D8B030D-6E8A-4147-A177-3AD203B41FA5}">
                      <a16:colId xmlns:a16="http://schemas.microsoft.com/office/drawing/2014/main" val="1128619414"/>
                    </a:ext>
                  </a:extLst>
                </a:gridCol>
                <a:gridCol w="68879">
                  <a:extLst>
                    <a:ext uri="{9D8B030D-6E8A-4147-A177-3AD203B41FA5}">
                      <a16:colId xmlns:a16="http://schemas.microsoft.com/office/drawing/2014/main" val="2808774824"/>
                    </a:ext>
                  </a:extLst>
                </a:gridCol>
                <a:gridCol w="68879">
                  <a:extLst>
                    <a:ext uri="{9D8B030D-6E8A-4147-A177-3AD203B41FA5}">
                      <a16:colId xmlns:a16="http://schemas.microsoft.com/office/drawing/2014/main" val="3854874468"/>
                    </a:ext>
                  </a:extLst>
                </a:gridCol>
                <a:gridCol w="68879">
                  <a:extLst>
                    <a:ext uri="{9D8B030D-6E8A-4147-A177-3AD203B41FA5}">
                      <a16:colId xmlns:a16="http://schemas.microsoft.com/office/drawing/2014/main" val="852762704"/>
                    </a:ext>
                  </a:extLst>
                </a:gridCol>
                <a:gridCol w="68879">
                  <a:extLst>
                    <a:ext uri="{9D8B030D-6E8A-4147-A177-3AD203B41FA5}">
                      <a16:colId xmlns:a16="http://schemas.microsoft.com/office/drawing/2014/main" val="579077621"/>
                    </a:ext>
                  </a:extLst>
                </a:gridCol>
                <a:gridCol w="68879">
                  <a:extLst>
                    <a:ext uri="{9D8B030D-6E8A-4147-A177-3AD203B41FA5}">
                      <a16:colId xmlns:a16="http://schemas.microsoft.com/office/drawing/2014/main" val="739567057"/>
                    </a:ext>
                  </a:extLst>
                </a:gridCol>
                <a:gridCol w="68879">
                  <a:extLst>
                    <a:ext uri="{9D8B030D-6E8A-4147-A177-3AD203B41FA5}">
                      <a16:colId xmlns:a16="http://schemas.microsoft.com/office/drawing/2014/main" val="2130435104"/>
                    </a:ext>
                  </a:extLst>
                </a:gridCol>
              </a:tblGrid>
              <a:tr h="284046">
                <a:tc gridSpan="3">
                  <a:txBody>
                    <a:bodyPr/>
                    <a:lstStyle/>
                    <a:p>
                      <a:pPr algn="ctr" fontAlgn="b"/>
                      <a:r>
                        <a:rPr lang="en-US" sz="400" b="1" i="0" u="none" strike="noStrike">
                          <a:solidFill>
                            <a:srgbClr val="FFFFFF"/>
                          </a:solidFill>
                          <a:effectLst/>
                          <a:latin typeface="Calibri" panose="020F0502020204030204" pitchFamily="34" charset="0"/>
                        </a:rPr>
                        <a:t>   FAALİYETİN ADI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002060"/>
                    </a:solidFill>
                  </a:tcPr>
                </a:tc>
                <a:tc hMerge="1">
                  <a:txBody>
                    <a:bodyPr/>
                    <a:lstStyle/>
                    <a:p>
                      <a:endParaRPr lang="en-US"/>
                    </a:p>
                  </a:txBody>
                  <a:tcPr/>
                </a:tc>
                <a:tc hMerge="1">
                  <a:txBody>
                    <a:bodyPr/>
                    <a:lstStyle/>
                    <a:p>
                      <a:endParaRPr lang="en-US"/>
                    </a:p>
                  </a:txBody>
                  <a:tcPr/>
                </a:tc>
                <a:tc rowSpan="2">
                  <a:txBody>
                    <a:bodyPr/>
                    <a:lstStyle/>
                    <a:p>
                      <a:pPr algn="ctr" fontAlgn="ctr"/>
                      <a:r>
                        <a:rPr lang="en-US" sz="400" b="1" i="0" u="none" strike="noStrike">
                          <a:solidFill>
                            <a:srgbClr val="FFFFFF"/>
                          </a:solidFill>
                          <a:effectLst/>
                          <a:latin typeface="Calibri" panose="020F0502020204030204" pitchFamily="34" charset="0"/>
                        </a:rPr>
                        <a:t>Sorumlu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400" b="1" i="0" u="none" strike="noStrike">
                          <a:solidFill>
                            <a:srgbClr val="FFFFFF"/>
                          </a:solidFill>
                          <a:effectLst/>
                          <a:latin typeface="Calibri" panose="020F0502020204030204" pitchFamily="34" charset="0"/>
                        </a:rPr>
                        <a:t>Kaynak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400" b="1" i="0" u="none" strike="noStrike">
                          <a:solidFill>
                            <a:srgbClr val="FFFFFF"/>
                          </a:solidFill>
                          <a:effectLst/>
                          <a:latin typeface="Calibri" panose="020F0502020204030204" pitchFamily="34" charset="0"/>
                        </a:rPr>
                        <a:t>Takip          Göstergesi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en-US" sz="400" b="1" i="0" u="none" strike="noStrike">
                          <a:effectLst/>
                          <a:latin typeface="Calibri" panose="020F0502020204030204" pitchFamily="34" charset="0"/>
                        </a:rPr>
                        <a:t>Termin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en-US" sz="400" b="1" i="0" u="none" strike="noStrike">
                          <a:effectLst/>
                          <a:latin typeface="Calibri" panose="020F0502020204030204" pitchFamily="34" charset="0"/>
                        </a:rPr>
                        <a:t>OCAK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ŞUBAT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MART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NİSAN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effectLst/>
                          <a:latin typeface="Calibri" panose="020F0502020204030204" pitchFamily="34" charset="0"/>
                        </a:rPr>
                        <a:t>MAYIS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HAZİRAN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TEMMUZ</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effectLst/>
                          <a:latin typeface="Calibri" panose="020F0502020204030204" pitchFamily="34" charset="0"/>
                        </a:rPr>
                        <a:t>AĞUSTOS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EYLÜL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EKİM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00" b="1" i="0" u="none" strike="noStrike">
                          <a:effectLst/>
                          <a:latin typeface="Calibri" panose="020F0502020204030204" pitchFamily="34" charset="0"/>
                        </a:rPr>
                        <a:t>KASIM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1" i="0" u="none" strike="noStrike">
                          <a:effectLst/>
                          <a:latin typeface="Calibri" panose="020F0502020204030204" pitchFamily="34" charset="0"/>
                        </a:rPr>
                        <a:t>ARALIK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03122220"/>
                  </a:ext>
                </a:extLst>
              </a:tr>
              <a:tr h="100580">
                <a:tc gridSpan="3">
                  <a:txBody>
                    <a:bodyPr/>
                    <a:lstStyle/>
                    <a:p>
                      <a:pPr algn="ctr" fontAlgn="ctr"/>
                      <a:r>
                        <a:rPr lang="en-US" sz="400" b="1" i="0" u="none" strike="noStrike">
                          <a:solidFill>
                            <a:srgbClr val="FFFFFF"/>
                          </a:solidFill>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19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29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39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43</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44</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45</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46</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47</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48</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49</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50</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51</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en-US" sz="400" b="0" i="0" u="none" strike="noStrike">
                          <a:effectLst/>
                          <a:latin typeface="Calibri" panose="020F0502020204030204" pitchFamily="34" charset="0"/>
                        </a:rPr>
                        <a:t>52</a:t>
                      </a:r>
                    </a:p>
                  </a:txBody>
                  <a:tcPr marL="0" marR="0" marT="0" marB="0" vert="vert27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extLst>
                  <a:ext uri="{0D108BD9-81ED-4DB2-BD59-A6C34878D82A}">
                    <a16:rowId xmlns:a16="http://schemas.microsoft.com/office/drawing/2014/main" val="3395616126"/>
                  </a:ext>
                </a:extLst>
              </a:tr>
              <a:tr h="85679">
                <a:tc rowSpan="2" gridSpan="3">
                  <a:txBody>
                    <a:bodyPr/>
                    <a:lstStyle/>
                    <a:p>
                      <a:pPr algn="l" fontAlgn="ctr"/>
                      <a:r>
                        <a:rPr lang="en-US" sz="400" b="1" i="0" u="none" strike="noStrike">
                          <a:effectLst/>
                          <a:latin typeface="Calibri" panose="020F0502020204030204" pitchFamily="34" charset="0"/>
                        </a:rPr>
                        <a:t>36.Personel Performans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gridSpan="52">
                  <a:txBody>
                    <a:bodyPr/>
                    <a:lstStyle/>
                    <a:p>
                      <a:pPr algn="ctr" fontAlgn="ctr"/>
                      <a:r>
                        <a:rPr lang="en-US" sz="400" b="0" i="0" u="none" strike="noStrike">
                          <a:effectLst/>
                          <a:latin typeface="Calibri" panose="020F0502020204030204" pitchFamily="34" charset="0"/>
                        </a:rPr>
                        <a:t>DEĞERLENDİRME DIŞI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2180072192"/>
                  </a:ext>
                </a:extLst>
              </a:tr>
              <a:tr h="85679">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2"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643374777"/>
                  </a:ext>
                </a:extLst>
              </a:tr>
              <a:tr h="79160">
                <a:tc rowSpan="2" gridSpan="3">
                  <a:txBody>
                    <a:bodyPr/>
                    <a:lstStyle/>
                    <a:p>
                      <a:pPr algn="l" fontAlgn="ctr"/>
                      <a:r>
                        <a:rPr lang="en-US" sz="400" b="0" i="0" u="none" strike="noStrike">
                          <a:effectLst/>
                          <a:latin typeface="Calibri" panose="020F0502020204030204" pitchFamily="34" charset="0"/>
                        </a:rPr>
                        <a:t>36.1.Personel performansının ölçümlenmesi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4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Performans Değerlendirme Formu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33227877"/>
                  </a:ext>
                </a:extLst>
              </a:tr>
              <a:tr h="144351">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31416770"/>
                  </a:ext>
                </a:extLst>
              </a:tr>
              <a:tr h="171359">
                <a:tc rowSpan="2" gridSpan="3">
                  <a:txBody>
                    <a:bodyPr/>
                    <a:lstStyle/>
                    <a:p>
                      <a:pPr algn="l" fontAlgn="ctr"/>
                      <a:r>
                        <a:rPr lang="en-US" sz="400" b="0" i="0" u="none" strike="noStrike">
                          <a:effectLst/>
                          <a:latin typeface="Calibri" panose="020F0502020204030204" pitchFamily="34" charset="0"/>
                        </a:rPr>
                        <a:t>36.2.Ölçüm sonucu performansı düşük çıkan personelin iyileştirilmesine yönelik eğitim,proje ya da uygulama gibi faaliyetler gerçekleştirilmesi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400" b="0" i="0" u="none" strike="noStrike">
                          <a:effectLst/>
                          <a:latin typeface="Calibri" panose="020F0502020204030204" pitchFamily="34" charset="0"/>
                        </a:rPr>
                        <a:t>Bölüm Başkanlığı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Eğitim katılımları, Proje dosyaları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46574758"/>
                  </a:ext>
                </a:extLst>
              </a:tr>
              <a:tr h="10710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58450457"/>
                  </a:ext>
                </a:extLst>
              </a:tr>
              <a:tr h="85679">
                <a:tc rowSpan="2" gridSpan="3">
                  <a:txBody>
                    <a:bodyPr/>
                    <a:lstStyle/>
                    <a:p>
                      <a:pPr algn="l" fontAlgn="ctr"/>
                      <a:r>
                        <a:rPr lang="en-US" sz="400" b="1" i="0" u="none" strike="noStrike">
                          <a:effectLst/>
                          <a:latin typeface="Calibri" panose="020F0502020204030204" pitchFamily="34" charset="0"/>
                        </a:rPr>
                        <a:t>37.Süreç Memnuniyet Oranı (İç Müşteri)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79444942"/>
                  </a:ext>
                </a:extLst>
              </a:tr>
              <a:tr h="85679">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48485931"/>
                  </a:ext>
                </a:extLst>
              </a:tr>
              <a:tr h="158322">
                <a:tc rowSpan="2" gridSpan="3">
                  <a:txBody>
                    <a:bodyPr/>
                    <a:lstStyle/>
                    <a:p>
                      <a:pPr algn="l" fontAlgn="ctr"/>
                      <a:r>
                        <a:rPr lang="en-US" sz="400" b="0" i="0" u="none" strike="noStrike">
                          <a:effectLst/>
                          <a:latin typeface="Calibri" panose="020F0502020204030204" pitchFamily="34" charset="0"/>
                        </a:rPr>
                        <a:t>37.1.İç Müşteri Memnuniyet Anketinin yapılması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400" b="0" i="0" u="none" strike="noStrike">
                          <a:effectLst/>
                          <a:latin typeface="Calibri" panose="020F0502020204030204" pitchFamily="34" charset="0"/>
                        </a:rPr>
                        <a:t>Bölüm Kalite Sorumlusu / 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Anket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05235773"/>
                  </a:ext>
                </a:extLst>
              </a:tr>
              <a:tr h="153665">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96565597"/>
                  </a:ext>
                </a:extLst>
              </a:tr>
              <a:tr h="149008">
                <a:tc rowSpan="2" gridSpan="3">
                  <a:txBody>
                    <a:bodyPr/>
                    <a:lstStyle/>
                    <a:p>
                      <a:pPr algn="l" fontAlgn="ctr"/>
                      <a:r>
                        <a:rPr lang="en-US" sz="400" b="0" i="0" u="none" strike="noStrike">
                          <a:effectLst/>
                          <a:latin typeface="Calibri" panose="020F0502020204030204" pitchFamily="34" charset="0"/>
                        </a:rPr>
                        <a:t>37.2.Anket sonucu çıkan uygunsuzluklar için AAP hazırlanması ve uygulamaların takibi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400" b="0" i="0" u="none" strike="noStrike">
                          <a:effectLst/>
                          <a:latin typeface="Calibri" panose="020F0502020204030204" pitchFamily="34" charset="0"/>
                        </a:rPr>
                        <a:t>Bölüm Kalite Sorumlusu / Öğretim elemanları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Analiz Formları ve AAP'ler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90677418"/>
                  </a:ext>
                </a:extLst>
              </a:tr>
              <a:tr h="172289">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94217135"/>
                  </a:ext>
                </a:extLst>
              </a:tr>
              <a:tr h="125725">
                <a:tc rowSpan="2" gridSpan="3">
                  <a:txBody>
                    <a:bodyPr/>
                    <a:lstStyle/>
                    <a:p>
                      <a:pPr algn="l" fontAlgn="ctr"/>
                      <a:r>
                        <a:rPr lang="en-US" sz="400" b="0" i="0" u="none" strike="noStrike">
                          <a:effectLst/>
                          <a:latin typeface="Calibri" panose="020F0502020204030204" pitchFamily="34" charset="0"/>
                        </a:rPr>
                        <a:t>37.3.Anketlere gelen yorumların risk analizlerine ilave edilmesi ve takibi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400" b="0" i="0" u="none" strike="noStrike">
                          <a:effectLst/>
                          <a:latin typeface="Calibri" panose="020F0502020204030204" pitchFamily="34" charset="0"/>
                        </a:rPr>
                        <a:t>Bölüm Kalite Sorumlusu/ Bölüm Başkanı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Risk Analizleri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400" b="0" i="0" u="none" strike="noStrike">
                          <a:effectLst/>
                          <a:latin typeface="Calibri" panose="020F0502020204030204" pitchFamily="34" charset="0"/>
                        </a:rPr>
                        <a:t>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34746430"/>
                  </a:ext>
                </a:extLst>
              </a:tr>
              <a:tr h="144351">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400" b="0" i="0" u="none" strike="noStrike">
                          <a:effectLst/>
                          <a:latin typeface="Calibri" panose="020F0502020204030204" pitchFamily="34" charset="0"/>
                        </a:rPr>
                        <a:t>G</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20323692"/>
                  </a:ext>
                </a:extLst>
              </a:tr>
              <a:tr h="162046">
                <a:tc rowSpan="2" gridSpan="3">
                  <a:txBody>
                    <a:bodyPr/>
                    <a:lstStyle/>
                    <a:p>
                      <a:pPr algn="l" fontAlgn="ctr"/>
                      <a:r>
                        <a:rPr lang="en-US" sz="400" b="1" i="0" u="none" strike="noStrike">
                          <a:effectLst/>
                          <a:latin typeface="Calibri" panose="020F0502020204030204" pitchFamily="34" charset="0"/>
                        </a:rPr>
                        <a:t>38.Şikayete Geri Dönüş/Cevap Verme Süresi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300" b="0" i="0" u="none" strike="noStrike">
                          <a:solidFill>
                            <a:srgbClr val="FF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300" b="0" i="0" u="none" strike="noStrike">
                          <a:solidFill>
                            <a:srgbClr val="FF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300" b="0" i="0" u="none" strike="noStrike">
                          <a:solidFill>
                            <a:srgbClr val="FF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27823557"/>
                  </a:ext>
                </a:extLst>
              </a:tr>
              <a:tr h="16204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2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03878071"/>
                  </a:ext>
                </a:extLst>
              </a:tr>
              <a:tr h="162046">
                <a:tc rowSpan="2" gridSpan="3">
                  <a:txBody>
                    <a:bodyPr/>
                    <a:lstStyle/>
                    <a:p>
                      <a:pPr algn="l" fontAlgn="ctr"/>
                      <a:r>
                        <a:rPr lang="en-US" sz="400" b="0" i="0" u="none" strike="noStrike">
                          <a:effectLst/>
                          <a:latin typeface="Calibri" panose="020F0502020204030204" pitchFamily="34" charset="0"/>
                        </a:rPr>
                        <a:t>38.1.Şikayet sahibine "şikayetiniz alınmıştır" şeklinde geri bildirim yapılması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400" b="0" i="0" u="none" strike="noStrike">
                          <a:effectLst/>
                          <a:latin typeface="Calibri" panose="020F0502020204030204" pitchFamily="34" charset="0"/>
                        </a:rPr>
                        <a:t>Bölüm Şikayet sistemi sorumlusu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Şikayet Yönetim Sistemi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4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12375509"/>
                  </a:ext>
                </a:extLst>
              </a:tr>
              <a:tr h="16204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2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72198868"/>
                  </a:ext>
                </a:extLst>
              </a:tr>
              <a:tr h="162046">
                <a:tc rowSpan="2" gridSpan="3">
                  <a:txBody>
                    <a:bodyPr/>
                    <a:lstStyle/>
                    <a:p>
                      <a:pPr algn="l" fontAlgn="ctr"/>
                      <a:r>
                        <a:rPr lang="en-US" sz="400" b="1" i="0" u="none" strike="noStrike">
                          <a:effectLst/>
                          <a:latin typeface="Calibri" panose="020F0502020204030204" pitchFamily="34" charset="0"/>
                        </a:rPr>
                        <a:t>39.Şikayetin Çözümü İçin Öngörülen Süre</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300" b="0" i="0" u="none" strike="noStrike">
                          <a:solidFill>
                            <a:srgbClr val="FF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300" b="0" i="0" u="none" strike="noStrike">
                          <a:solidFill>
                            <a:srgbClr val="FF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300" b="0" i="0" u="none" strike="noStrike">
                          <a:solidFill>
                            <a:srgbClr val="FF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64275676"/>
                  </a:ext>
                </a:extLst>
              </a:tr>
              <a:tr h="16204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2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266218652"/>
                  </a:ext>
                </a:extLst>
              </a:tr>
              <a:tr h="162046">
                <a:tc rowSpan="2" gridSpan="3">
                  <a:txBody>
                    <a:bodyPr/>
                    <a:lstStyle/>
                    <a:p>
                      <a:pPr algn="l" fontAlgn="ctr"/>
                      <a:r>
                        <a:rPr lang="en-US" sz="400" b="0" i="0" u="none" strike="noStrike">
                          <a:effectLst/>
                          <a:latin typeface="Calibri" panose="020F0502020204030204" pitchFamily="34" charset="0"/>
                        </a:rPr>
                        <a:t>39.1.KY-PR-0004 DF Prosedürüne uygun DF gerçekleştirmek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400" b="0" i="0" u="none" strike="noStrike">
                          <a:effectLst/>
                          <a:latin typeface="Calibri" panose="020F0502020204030204" pitchFamily="34" charset="0"/>
                        </a:rPr>
                        <a:t>Bölüm Şikayet sistemi sorumlusu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Düzeltici Faaliyet Formu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4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9694630"/>
                  </a:ext>
                </a:extLst>
              </a:tr>
              <a:tr h="16204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2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77509538"/>
                  </a:ext>
                </a:extLst>
              </a:tr>
              <a:tr h="162046">
                <a:tc rowSpan="2" gridSpan="3">
                  <a:txBody>
                    <a:bodyPr/>
                    <a:lstStyle/>
                    <a:p>
                      <a:pPr algn="l" fontAlgn="ctr"/>
                      <a:r>
                        <a:rPr lang="en-US" sz="400" b="0" i="0" u="none" strike="noStrike">
                          <a:effectLst/>
                          <a:latin typeface="Calibri" panose="020F0502020204030204" pitchFamily="34" charset="0"/>
                        </a:rPr>
                        <a:t>39.2. Gerekiyor ise KY-FR-0009 Kök-Neden gerçekleştirmek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400" b="0" i="0" u="none" strike="noStrike">
                          <a:effectLst/>
                          <a:latin typeface="Calibri" panose="020F0502020204030204" pitchFamily="34" charset="0"/>
                        </a:rPr>
                        <a:t>Bölüm Şikayet sistemi sorumlusu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Neden- Sonuç Formu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400" b="0" i="0" u="none" strike="noStrike">
                          <a:solidFill>
                            <a:srgbClr val="FFFFFF"/>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77029118"/>
                  </a:ext>
                </a:extLst>
              </a:tr>
              <a:tr h="16204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2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75433247"/>
                  </a:ext>
                </a:extLst>
              </a:tr>
              <a:tr h="162046">
                <a:tc rowSpan="2" gridSpan="3">
                  <a:txBody>
                    <a:bodyPr/>
                    <a:lstStyle/>
                    <a:p>
                      <a:pPr algn="l" fontAlgn="ctr"/>
                      <a:r>
                        <a:rPr lang="en-US" sz="400" b="1" i="0" u="none" strike="noStrike">
                          <a:effectLst/>
                          <a:latin typeface="Calibri" panose="020F0502020204030204" pitchFamily="34" charset="0"/>
                        </a:rPr>
                        <a:t>40.Çözümün Gerçekleştirildiği Süre</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300" b="0" i="0" u="none" strike="noStrike">
                          <a:solidFill>
                            <a:srgbClr val="FF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300" b="0" i="0" u="none" strike="noStrike">
                          <a:solidFill>
                            <a:srgbClr val="FF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300" b="0" i="0" u="none" strike="noStrike">
                          <a:solidFill>
                            <a:srgbClr val="FF0000"/>
                          </a:solidFill>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16728482"/>
                  </a:ext>
                </a:extLst>
              </a:tr>
              <a:tr h="16204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2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17861260"/>
                  </a:ext>
                </a:extLst>
              </a:tr>
              <a:tr h="162046">
                <a:tc rowSpan="2" gridSpan="3">
                  <a:txBody>
                    <a:bodyPr/>
                    <a:lstStyle/>
                    <a:p>
                      <a:pPr algn="l" fontAlgn="ctr"/>
                      <a:r>
                        <a:rPr lang="en-US" sz="400" b="0" i="0" u="none" strike="noStrike">
                          <a:effectLst/>
                          <a:latin typeface="Calibri" panose="020F0502020204030204" pitchFamily="34" charset="0"/>
                        </a:rPr>
                        <a:t>40.1.Şikayet çözülene kadar ele alınma süreci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rowSpan="2">
                  <a:txBody>
                    <a:bodyPr/>
                    <a:lstStyle/>
                    <a:p>
                      <a:pPr algn="ctr" fontAlgn="ctr"/>
                      <a:r>
                        <a:rPr lang="en-US" sz="400" b="0" i="0" u="none" strike="noStrike">
                          <a:effectLst/>
                          <a:latin typeface="Calibri" panose="020F0502020204030204" pitchFamily="34" charset="0"/>
                        </a:rPr>
                        <a:t>Bölüm Şikayet sistemi sorumlusu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İG-KT-EK-TK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sz="400" b="0" i="0" u="none" strike="noStrike">
                          <a:effectLst/>
                          <a:latin typeface="Calibri" panose="020F0502020204030204" pitchFamily="34" charset="0"/>
                        </a:rPr>
                        <a:t>Düzeltici Faaliyet Formu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04936556"/>
                  </a:ext>
                </a:extLst>
              </a:tr>
              <a:tr h="16204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2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41772264"/>
                  </a:ext>
                </a:extLst>
              </a:tr>
              <a:tr h="119205">
                <a:tc gridSpan="2">
                  <a:txBody>
                    <a:bodyPr/>
                    <a:lstStyle/>
                    <a:p>
                      <a:pPr algn="l" fontAlgn="b"/>
                      <a:r>
                        <a:rPr lang="en-US" sz="300" b="1" i="0" u="none" strike="noStrike">
                          <a:effectLst/>
                          <a:latin typeface="Verdana" panose="020B0604030504040204" pitchFamily="34" charset="0"/>
                        </a:rPr>
                        <a:t>PLAN NO: Mİ-FP-0001</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3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300" b="1"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300" b="0" i="0" u="none" strike="noStrike">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300" b="1"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300" b="1"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300" b="1"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300" b="1"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3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gridSpan="11">
                  <a:txBody>
                    <a:bodyPr/>
                    <a:lstStyle/>
                    <a:p>
                      <a:pPr algn="l" fontAlgn="b"/>
                      <a:r>
                        <a:rPr lang="en-US" sz="300" b="1" i="0" u="none" strike="noStrike">
                          <a:effectLst/>
                          <a:latin typeface="Verdana" panose="020B0604030504040204" pitchFamily="34" charset="0"/>
                        </a:rPr>
                        <a:t>REFERANS DOKÜMANLAR</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300" b="1"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400" b="0" i="0" u="none" strike="noStrike">
                          <a:effectLst/>
                          <a:latin typeface="Verdana" panose="020B0604030504040204" pitchFamily="34" charset="0"/>
                        </a:rPr>
                        <a:t>:</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300" b="1"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3176563801"/>
                  </a:ext>
                </a:extLst>
              </a:tr>
              <a:tr h="85679">
                <a:tc>
                  <a:txBody>
                    <a:bodyPr/>
                    <a:lstStyle/>
                    <a:p>
                      <a:pPr algn="l" fontAlgn="b"/>
                      <a:endParaRPr lang="en-US" sz="3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300" b="1"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ctr"/>
                      <a:endParaRPr lang="en-US" sz="200" b="0" i="0" u="none" strike="noStrike">
                        <a:effectLst/>
                        <a:latin typeface="Verdana" panose="020B0604030504040204" pitchFamily="34" charset="0"/>
                      </a:endParaRPr>
                    </a:p>
                  </a:txBody>
                  <a:tcPr marL="0" marR="0" marT="0"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300" b="1"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300" b="1"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82168044"/>
                  </a:ext>
                </a:extLst>
              </a:tr>
              <a:tr h="78229">
                <a:tc gridSpan="2">
                  <a:txBody>
                    <a:bodyPr/>
                    <a:lstStyle/>
                    <a:p>
                      <a:pPr algn="l" fontAlgn="b"/>
                      <a:r>
                        <a:rPr lang="en-US" sz="300" b="1" i="0" u="none" strike="noStrike">
                          <a:effectLst/>
                          <a:latin typeface="Verdana" panose="020B0604030504040204" pitchFamily="34" charset="0"/>
                        </a:rPr>
                        <a:t>KAYNAK TANIMLAMALARI</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a:txBody>
                    <a:bodyPr/>
                    <a:lstStyle/>
                    <a:p>
                      <a:pPr algn="ctr" fontAlgn="b"/>
                      <a:r>
                        <a:rPr lang="en-US" sz="300" b="1" i="0" u="none" strike="noStrike">
                          <a:effectLst/>
                          <a:latin typeface="Verdana" panose="020B0604030504040204" pitchFamily="34" charset="0"/>
                        </a:rPr>
                        <a:t>Yayın Tarihi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b"/>
                      <a:r>
                        <a:rPr lang="en-US" sz="300" b="1" i="0" u="none" strike="noStrike">
                          <a:effectLst/>
                          <a:latin typeface="Verdana" panose="020B0604030504040204" pitchFamily="34" charset="0"/>
                        </a:rPr>
                        <a:t>Yayın No</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a:txBody>
                    <a:bodyPr/>
                    <a:lstStyle/>
                    <a:p>
                      <a:pPr algn="ctr" fontAlgn="b"/>
                      <a:r>
                        <a:rPr lang="en-US" sz="300" b="1" i="0" u="none" strike="noStrike">
                          <a:effectLst/>
                          <a:latin typeface="Verdana" panose="020B0604030504040204" pitchFamily="34" charset="0"/>
                        </a:rPr>
                        <a:t>Rev.Tarihi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9">
                  <a:txBody>
                    <a:bodyPr/>
                    <a:lstStyle/>
                    <a:p>
                      <a:pPr algn="ctr" fontAlgn="b"/>
                      <a:r>
                        <a:rPr lang="en-US" sz="300" b="1" i="0" u="none" strike="noStrike">
                          <a:effectLst/>
                          <a:latin typeface="Verdana" panose="020B0604030504040204" pitchFamily="34" charset="0"/>
                        </a:rPr>
                        <a:t>Rev. No</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4">
                  <a:txBody>
                    <a:bodyPr/>
                    <a:lstStyle/>
                    <a:p>
                      <a:pPr algn="ctr" fontAlgn="b"/>
                      <a:r>
                        <a:rPr lang="en-US" sz="300" b="1" i="0" u="none" strike="noStrike">
                          <a:effectLst/>
                          <a:latin typeface="Verdana" panose="020B0604030504040204" pitchFamily="34" charset="0"/>
                        </a:rPr>
                        <a:t>Hazırlayan</a:t>
                      </a:r>
                    </a:p>
                  </a:txBody>
                  <a:tcPr marL="0" marR="0" marT="0"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300" b="1" i="0" u="none" strike="noStrike">
                          <a:effectLst/>
                          <a:latin typeface="Verdana" panose="020B0604030504040204" pitchFamily="34" charset="0"/>
                        </a:rPr>
                        <a:t> </a:t>
                      </a:r>
                    </a:p>
                  </a:txBody>
                  <a:tcPr marL="0" marR="0" marT="0"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13">
                  <a:txBody>
                    <a:bodyPr/>
                    <a:lstStyle/>
                    <a:p>
                      <a:pPr algn="ctr" fontAlgn="b"/>
                      <a:r>
                        <a:rPr lang="en-US" sz="300" b="1" i="0" u="none" strike="noStrike">
                          <a:effectLst/>
                          <a:latin typeface="Verdana" panose="020B0604030504040204" pitchFamily="34" charset="0"/>
                        </a:rPr>
                        <a:t>Onay</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6">
                  <a:txBody>
                    <a:bodyPr/>
                    <a:lstStyle/>
                    <a:p>
                      <a:pPr algn="ctr" fontAlgn="b"/>
                      <a:r>
                        <a:rPr lang="en-US" sz="300" b="1" i="0" u="none" strike="noStrike">
                          <a:effectLst/>
                          <a:latin typeface="Verdana" panose="020B0604030504040204" pitchFamily="34" charset="0"/>
                        </a:rPr>
                        <a:t>Kalite Sistem Onayı</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48645146"/>
                  </a:ext>
                </a:extLst>
              </a:tr>
              <a:tr h="78229">
                <a:tc>
                  <a:txBody>
                    <a:bodyPr/>
                    <a:lstStyle/>
                    <a:p>
                      <a:pPr algn="l" fontAlgn="b"/>
                      <a:r>
                        <a:rPr lang="en-US" sz="300" b="0" i="0" u="none" strike="noStrike">
                          <a:effectLst/>
                          <a:latin typeface="Verdana" panose="020B0604030504040204" pitchFamily="34" charset="0"/>
                        </a:rPr>
                        <a:t>İG:İşgücü</a:t>
                      </a:r>
                    </a:p>
                  </a:txBody>
                  <a:tcPr marL="0" marR="0" marT="0" marB="0" anchor="b">
                    <a:lnL>
                      <a:noFill/>
                    </a:lnL>
                    <a:lnR>
                      <a:noFill/>
                    </a:lnR>
                    <a:lnT>
                      <a:noFill/>
                    </a:lnT>
                    <a:lnB>
                      <a:noFill/>
                    </a:lnB>
                  </a:tcPr>
                </a:tc>
                <a:tc>
                  <a:txBody>
                    <a:bodyPr/>
                    <a:lstStyle/>
                    <a:p>
                      <a:pPr algn="l" fontAlgn="b"/>
                      <a:endParaRPr lang="en-US" sz="300" b="1" i="0" u="none" strike="noStrike">
                        <a:effectLst/>
                        <a:latin typeface="Verdana" panose="020B0604030504040204" pitchFamily="34" charset="0"/>
                      </a:endParaRP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en-US" sz="300" b="0" i="0" u="none" strike="noStrike">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gridSpan="2">
                  <a:txBody>
                    <a:bodyPr/>
                    <a:lstStyle/>
                    <a:p>
                      <a:pPr algn="l" fontAlgn="ctr"/>
                      <a:r>
                        <a:rPr lang="en-US" sz="300" b="0" i="0" u="none" strike="noStrike">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a:txBody>
                    <a:bodyPr/>
                    <a:lstStyle/>
                    <a:p>
                      <a:pPr algn="l" fontAlgn="ctr"/>
                      <a:endParaRPr lang="en-US" sz="300" b="0" i="0" u="none" strike="noStrike">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gridSpan="9">
                  <a:txBody>
                    <a:bodyPr/>
                    <a:lstStyle/>
                    <a:p>
                      <a:pPr algn="ctr" fontAlgn="b"/>
                      <a:r>
                        <a:rPr lang="en-US" sz="3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b"/>
                      <a:endParaRPr lang="en-US" sz="300" b="0" i="0" u="none" strike="noStrike">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3">
                  <a:txBody>
                    <a:bodyPr/>
                    <a:lstStyle/>
                    <a:p>
                      <a:pPr algn="ctr" fontAlgn="b"/>
                      <a:r>
                        <a:rPr lang="en-US" sz="3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6">
                  <a:txBody>
                    <a:bodyPr/>
                    <a:lstStyle/>
                    <a:p>
                      <a:pPr algn="ctr" fontAlgn="b"/>
                      <a:endParaRPr lang="en-US" sz="300" b="0" i="0" u="none" strike="noStrike">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1048212"/>
                  </a:ext>
                </a:extLst>
              </a:tr>
              <a:tr h="85679">
                <a:tc gridSpan="2">
                  <a:txBody>
                    <a:bodyPr/>
                    <a:lstStyle/>
                    <a:p>
                      <a:pPr algn="l" fontAlgn="b"/>
                      <a:r>
                        <a:rPr lang="en-US" sz="300" b="0" i="0" u="none" strike="noStrike">
                          <a:effectLst/>
                          <a:latin typeface="Verdana" panose="020B0604030504040204" pitchFamily="34" charset="0"/>
                        </a:rPr>
                        <a:t>FS:Finansman</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en-US" sz="400" b="0" i="0" u="none" strike="noStrike">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ctr"/>
                      <a:r>
                        <a:rPr lang="en-US" sz="300" b="0" i="0" u="none" strike="noStrike">
                          <a:effectLst/>
                          <a:latin typeface="Verdana" panose="020B0604030504040204" pitchFamily="34" charset="0"/>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endParaRPr lang="en-US" sz="300" b="0" i="0" u="none" strike="noStrike">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en-US" sz="400" b="0" i="0" u="none" strike="noStrike">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3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3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3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r>
                        <a:rPr lang="en-US" sz="400" b="0" i="0" u="none" strike="noStrike">
                          <a:effectLst/>
                          <a:latin typeface="Verdana" panose="020B0604030504040204" pitchFamily="34" charset="0"/>
                        </a:rPr>
                        <a:t> </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ctr"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r>
                        <a:rPr lang="en-US" sz="400" b="0" i="0" u="none" strike="noStrike">
                          <a:effectLst/>
                          <a:latin typeface="Verdana" panose="020B0604030504040204" pitchFamily="34" charset="0"/>
                        </a:rPr>
                        <a:t> </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ctr" fontAlgn="b"/>
                      <a:r>
                        <a:rPr lang="en-US" sz="400" b="0" i="0" u="none" strike="noStrike">
                          <a:effectLst/>
                          <a:latin typeface="Verdana" panose="020B0604030504040204" pitchFamily="34" charset="0"/>
                        </a:rPr>
                        <a:t> </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extLst>
                  <a:ext uri="{0D108BD9-81ED-4DB2-BD59-A6C34878D82A}">
                    <a16:rowId xmlns:a16="http://schemas.microsoft.com/office/drawing/2014/main" val="2107464807"/>
                  </a:ext>
                </a:extLst>
              </a:tr>
              <a:tr h="149008">
                <a:tc>
                  <a:txBody>
                    <a:bodyPr/>
                    <a:lstStyle/>
                    <a:p>
                      <a:pPr algn="l" fontAlgn="b"/>
                      <a:r>
                        <a:rPr lang="en-US" sz="300" b="0" i="0" u="none" strike="noStrike">
                          <a:effectLst/>
                          <a:latin typeface="Verdana" panose="020B0604030504040204" pitchFamily="34" charset="0"/>
                        </a:rPr>
                        <a:t>KT:Katılım</a:t>
                      </a: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ctr" fontAlgn="ctr"/>
                      <a:r>
                        <a:rPr lang="en-US" sz="400" b="0" i="0" u="none" strike="noStrike">
                          <a:effectLst/>
                          <a:latin typeface="Verdana" panose="020B0604030504040204" pitchFamily="34" charset="0"/>
                        </a:rPr>
                        <a:t>03.05.2018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gridSpan="2">
                  <a:txBody>
                    <a:bodyPr/>
                    <a:lstStyle/>
                    <a:p>
                      <a:pPr algn="ctr" fontAlgn="ctr"/>
                      <a:r>
                        <a:rPr lang="en-US" sz="400" b="0" i="0" u="none" strike="noStrike">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a:txBody>
                    <a:bodyPr/>
                    <a:lstStyle/>
                    <a:p>
                      <a:pPr algn="ctr" fontAlgn="ctr"/>
                      <a:r>
                        <a:rPr lang="en-US" sz="400" b="0" i="0" u="none" strike="noStrike">
                          <a:effectLst/>
                          <a:latin typeface="Verdana" panose="020B0604030504040204" pitchFamily="34" charset="0"/>
                        </a:rPr>
                        <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gridSpan="9">
                  <a:txBody>
                    <a:bodyPr/>
                    <a:lstStyle/>
                    <a:p>
                      <a:pPr algn="ctr" fontAlgn="b"/>
                      <a:r>
                        <a:rPr lang="en-US" sz="400" b="0" i="0" u="none" strike="noStrike">
                          <a:effectLst/>
                          <a:latin typeface="Verdana" panose="020B0604030504040204" pitchFamily="34" charset="0"/>
                        </a:rPr>
                        <a:t>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b"/>
                      <a:r>
                        <a:rPr lang="en-US" sz="400" b="0" i="0" u="none" strike="noStrike">
                          <a:effectLst/>
                          <a:latin typeface="Verdana" panose="020B0604030504040204" pitchFamily="34" charset="0"/>
                        </a:rPr>
                        <a:t>Arş.Gör. Esin BÖLÜKBAŞ DAYI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3">
                  <a:txBody>
                    <a:bodyPr/>
                    <a:lstStyle/>
                    <a:p>
                      <a:pPr algn="ctr" fontAlgn="b"/>
                      <a:r>
                        <a:rPr lang="en-US" sz="400" b="0" i="0" u="none" strike="noStrike">
                          <a:effectLst/>
                          <a:latin typeface="Verdana" panose="020B0604030504040204" pitchFamily="34" charset="0"/>
                        </a:rPr>
                        <a:t>Prof. Dr. İsmail YÜKSEK</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6">
                  <a:txBody>
                    <a:bodyPr/>
                    <a:lstStyle/>
                    <a:p>
                      <a:pPr algn="ctr" fontAlgn="b"/>
                      <a:r>
                        <a:rPr lang="en-US" sz="400" b="0" i="0" u="none" strike="noStrike">
                          <a:effectLst/>
                          <a:latin typeface="Verdana" panose="020B0604030504040204" pitchFamily="34" charset="0"/>
                        </a:rPr>
                        <a:t>Şafak GÜR</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01566161"/>
                  </a:ext>
                </a:extLst>
              </a:tr>
              <a:tr h="85679">
                <a:tc gridSpan="2">
                  <a:txBody>
                    <a:bodyPr/>
                    <a:lstStyle/>
                    <a:p>
                      <a:pPr algn="l" fontAlgn="b"/>
                      <a:r>
                        <a:rPr lang="en-US" sz="300" b="0" i="0" u="none" strike="noStrike">
                          <a:effectLst/>
                          <a:latin typeface="Verdana" panose="020B0604030504040204" pitchFamily="34" charset="0"/>
                        </a:rPr>
                        <a:t>EK:Ekipman</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a:txBody>
                    <a:bodyPr/>
                    <a:lstStyle/>
                    <a:p>
                      <a:pPr algn="l" fontAlgn="ctr"/>
                      <a:r>
                        <a:rPr lang="en-US" sz="400" b="0" i="0" u="none" strike="noStrike">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en-US" sz="400" b="0" i="0" u="none" strike="noStrike">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ctr"/>
                      <a:r>
                        <a:rPr lang="en-US" sz="400" b="0" i="0" u="none" strike="noStrike">
                          <a:effectLst/>
                          <a:latin typeface="Verdana" panose="020B0604030504040204" pitchFamily="34" charset="0"/>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endParaRPr lang="en-US" sz="300" b="0" i="0" u="none" strike="noStrike">
                        <a:effectLst/>
                        <a:latin typeface="Verdana" panose="020B0604030504040204"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en-US" sz="400" b="0" i="0" u="none" strike="noStrike">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3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3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extLst>
                  <a:ext uri="{0D108BD9-81ED-4DB2-BD59-A6C34878D82A}">
                    <a16:rowId xmlns:a16="http://schemas.microsoft.com/office/drawing/2014/main" val="1481595769"/>
                  </a:ext>
                </a:extLst>
              </a:tr>
              <a:tr h="85679">
                <a:tc gridSpan="2">
                  <a:txBody>
                    <a:bodyPr/>
                    <a:lstStyle/>
                    <a:p>
                      <a:pPr algn="l" fontAlgn="b"/>
                      <a:r>
                        <a:rPr lang="en-US" sz="300" b="0" i="0" u="none" strike="noStrike">
                          <a:effectLst/>
                          <a:latin typeface="Verdana" panose="020B0604030504040204" pitchFamily="34" charset="0"/>
                        </a:rPr>
                        <a:t>TK:Teknoloji</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hMerge="1">
                  <a:txBody>
                    <a:bodyPr/>
                    <a:lstStyle/>
                    <a:p>
                      <a:endParaRPr lang="en-US"/>
                    </a:p>
                  </a:txBody>
                  <a:tcPr/>
                </a:tc>
                <a:tc>
                  <a:txBody>
                    <a:bodyPr/>
                    <a:lstStyle/>
                    <a:p>
                      <a:pPr algn="l" fontAlgn="ctr"/>
                      <a:r>
                        <a:rPr lang="en-US" sz="400" b="0" i="0" u="none" strike="noStrike">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ctr"/>
                      <a:r>
                        <a:rPr lang="en-US" sz="400" b="0" i="0" u="none" strike="noStrike">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ctr"/>
                      <a:r>
                        <a:rPr lang="en-US" sz="400" b="0" i="0" u="none" strike="noStrike">
                          <a:effectLst/>
                          <a:latin typeface="Verdana" panose="020B0604030504040204" pitchFamily="34" charset="0"/>
                        </a:rPr>
                        <a:t> </a:t>
                      </a:r>
                    </a:p>
                  </a:txBody>
                  <a:tcPr marL="0" marR="0" marT="0" marB="0" anchor="ctr">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ctr"/>
                      <a:r>
                        <a:rPr lang="en-US" sz="300" b="0" i="0" u="none" strike="noStrike">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ctr"/>
                      <a:r>
                        <a:rPr lang="en-US" sz="400" b="0" i="0" u="none" strike="noStrike">
                          <a:effectLst/>
                          <a:latin typeface="Verdana" panose="020B0604030504040204" pitchFamily="34" charset="0"/>
                        </a:rPr>
                        <a:t> </a:t>
                      </a:r>
                    </a:p>
                  </a:txBody>
                  <a:tcPr marL="0" marR="0" marT="0" marB="0" anchor="ctr">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400" b="0" i="0" u="none" strike="noStrike">
                          <a:effectLst/>
                          <a:latin typeface="Verdana" panose="020B0604030504040204" pitchFamily="34" charset="0"/>
                        </a:rPr>
                        <a:t> </a:t>
                      </a:r>
                    </a:p>
                  </a:txBody>
                  <a:tcPr marL="0" marR="0" marT="0"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69171422"/>
                  </a:ext>
                </a:extLst>
              </a:tr>
              <a:tr h="85679">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400" b="0" i="0" u="none" strike="noStrike">
                        <a:effectLst/>
                        <a:latin typeface="Verdana" panose="020B0604030504040204" pitchFamily="34" charset="0"/>
                      </a:endParaRP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2365193390"/>
                  </a:ext>
                </a:extLst>
              </a:tr>
              <a:tr h="85679">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ctr"/>
                      <a:endParaRPr lang="en-US" sz="400" b="0" i="0" u="none" strike="noStrike">
                        <a:effectLst/>
                        <a:latin typeface="Verdana" panose="020B0604030504040204" pitchFamily="34" charset="0"/>
                      </a:endParaRPr>
                    </a:p>
                  </a:txBody>
                  <a:tcPr marL="0" marR="0" marT="0" marB="0" anchor="ctr">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44725358"/>
                  </a:ext>
                </a:extLst>
              </a:tr>
              <a:tr h="88473">
                <a:tc gridSpan="5">
                  <a:txBody>
                    <a:bodyPr/>
                    <a:lstStyle/>
                    <a:p>
                      <a:pPr algn="ctr" fontAlgn="b"/>
                      <a:r>
                        <a:rPr lang="en-US" sz="400" b="0" i="0" u="none" strike="noStrike">
                          <a:effectLst/>
                          <a:latin typeface="Verdana" panose="020B0604030504040204" pitchFamily="34" charset="0"/>
                        </a:rPr>
                        <a:t>Form No: KY-FR-0028 Tarihi:03.05.2018 Değ.No:0 Değ.Tarihi:-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ctr"/>
                      <a:endParaRPr lang="en-US" sz="400" b="0" i="0" u="none" strike="noStrike">
                        <a:effectLst/>
                        <a:latin typeface="Verdana" panose="020B0604030504040204" pitchFamily="34" charset="0"/>
                      </a:endParaRPr>
                    </a:p>
                  </a:txBody>
                  <a:tcPr marL="0" marR="0" marT="0" marB="0" anchor="ctr">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635201001"/>
                  </a:ext>
                </a:extLst>
              </a:tr>
              <a:tr h="85679">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ctr"/>
                      <a:endParaRPr lang="en-US" sz="400" b="0" i="0" u="none" strike="noStrike">
                        <a:effectLst/>
                        <a:latin typeface="Verdana" panose="020B0604030504040204" pitchFamily="34" charset="0"/>
                      </a:endParaRPr>
                    </a:p>
                  </a:txBody>
                  <a:tcPr marL="0" marR="0" marT="0" marB="0" anchor="ctr">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a:effectLst/>
                        <a:latin typeface="Verdana" panose="020B0604030504040204" pitchFamily="34" charset="0"/>
                      </a:endParaRPr>
                    </a:p>
                  </a:txBody>
                  <a:tcPr marL="0" marR="0" marT="0" marB="0" anchor="b">
                    <a:lnL>
                      <a:noFill/>
                    </a:lnL>
                    <a:lnR>
                      <a:noFill/>
                    </a:lnR>
                    <a:lnT>
                      <a:noFill/>
                    </a:lnT>
                    <a:lnB>
                      <a:noFill/>
                    </a:lnB>
                  </a:tcPr>
                </a:tc>
                <a:tc>
                  <a:txBody>
                    <a:bodyPr/>
                    <a:lstStyle/>
                    <a:p>
                      <a:pPr algn="l" fontAlgn="b"/>
                      <a:endParaRPr lang="en-US" sz="400" b="0" i="0" u="none" strike="noStrike" dirty="0">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670401084"/>
                  </a:ext>
                </a:extLst>
              </a:tr>
            </a:tbl>
          </a:graphicData>
        </a:graphic>
      </p:graphicFrame>
      <p:sp>
        <p:nvSpPr>
          <p:cNvPr id="9" name="Dikdörtgen 20"/>
          <p:cNvSpPr/>
          <p:nvPr/>
        </p:nvSpPr>
        <p:spPr>
          <a:xfrm>
            <a:off x="7812366" y="2732865"/>
            <a:ext cx="1080120" cy="400110"/>
          </a:xfrm>
          <a:prstGeom prst="rect">
            <a:avLst/>
          </a:prstGeom>
        </p:spPr>
        <p:txBody>
          <a:bodyPr wrap="square">
            <a:spAutoFit/>
          </a:bodyPr>
          <a:lstStyle/>
          <a:p>
            <a:r>
              <a:rPr lang="tr-TR" sz="1000" dirty="0" smtClean="0"/>
              <a:t>*</a:t>
            </a:r>
            <a:r>
              <a:rPr lang="en-US" sz="1000" dirty="0" err="1" smtClean="0"/>
              <a:t>Uygunsuzluk</a:t>
            </a:r>
            <a:r>
              <a:rPr lang="en-US" sz="1000" dirty="0" smtClean="0"/>
              <a:t> </a:t>
            </a:r>
            <a:r>
              <a:rPr lang="en-US" sz="1000" dirty="0" err="1" smtClean="0"/>
              <a:t>çıkmadı</a:t>
            </a:r>
            <a:r>
              <a:rPr lang="en-US" sz="1000" dirty="0" smtClean="0"/>
              <a:t>.</a:t>
            </a:r>
            <a:endParaRPr lang="tr-TR" sz="1100" dirty="0"/>
          </a:p>
        </p:txBody>
      </p:sp>
      <p:sp>
        <p:nvSpPr>
          <p:cNvPr id="10" name="Dikdörtgen 20"/>
          <p:cNvSpPr/>
          <p:nvPr/>
        </p:nvSpPr>
        <p:spPr>
          <a:xfrm>
            <a:off x="7802974" y="4021661"/>
            <a:ext cx="1080120" cy="553998"/>
          </a:xfrm>
          <a:prstGeom prst="rect">
            <a:avLst/>
          </a:prstGeom>
        </p:spPr>
        <p:txBody>
          <a:bodyPr wrap="square">
            <a:spAutoFit/>
          </a:bodyPr>
          <a:lstStyle/>
          <a:p>
            <a:r>
              <a:rPr lang="tr-TR" sz="1000" dirty="0" smtClean="0"/>
              <a:t>*</a:t>
            </a:r>
            <a:r>
              <a:rPr lang="en-US" sz="1000" dirty="0" smtClean="0"/>
              <a:t>2020 </a:t>
            </a:r>
            <a:r>
              <a:rPr lang="en-US" sz="1000" dirty="0" err="1" smtClean="0"/>
              <a:t>yılında</a:t>
            </a:r>
            <a:r>
              <a:rPr lang="en-US" sz="1000" dirty="0" smtClean="0"/>
              <a:t> </a:t>
            </a:r>
            <a:r>
              <a:rPr lang="en-US" sz="1000" dirty="0" err="1" smtClean="0"/>
              <a:t>şikayet</a:t>
            </a:r>
            <a:r>
              <a:rPr lang="en-US" sz="1000" dirty="0" smtClean="0"/>
              <a:t> </a:t>
            </a:r>
            <a:r>
              <a:rPr lang="en-US" sz="1000" dirty="0" err="1" smtClean="0"/>
              <a:t>gelmemiştir</a:t>
            </a:r>
            <a:r>
              <a:rPr lang="en-US" sz="1000" dirty="0" smtClean="0"/>
              <a:t>.</a:t>
            </a:r>
            <a:endParaRPr lang="tr-TR" sz="1100" dirty="0"/>
          </a:p>
        </p:txBody>
      </p:sp>
    </p:spTree>
    <p:extLst>
      <p:ext uri="{BB962C8B-B14F-4D97-AF65-F5344CB8AC3E}">
        <p14:creationId xmlns:p14="http://schemas.microsoft.com/office/powerpoint/2010/main" val="22472331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24</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11" name="143 Metin kutusu">
            <a:extLst>
              <a:ext uri="{FF2B5EF4-FFF2-40B4-BE49-F238E27FC236}">
                <a16:creationId xmlns:a16="http://schemas.microsoft.com/office/drawing/2014/main" id="{00000000-0008-0000-0400-000002000000}"/>
              </a:ext>
            </a:extLst>
          </p:cNvPr>
          <p:cNvSpPr txBox="1"/>
          <p:nvPr/>
        </p:nvSpPr>
        <p:spPr>
          <a:xfrm>
            <a:off x="457200" y="3502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a:extLst>
              <a:ext uri="{FF2B5EF4-FFF2-40B4-BE49-F238E27FC236}">
                <a16:creationId xmlns:a16="http://schemas.microsoft.com/office/drawing/2014/main" id="{00000000-0008-0000-0400-000003000000}"/>
              </a:ext>
            </a:extLst>
          </p:cNvPr>
          <p:cNvSpPr txBox="1"/>
          <p:nvPr/>
        </p:nvSpPr>
        <p:spPr>
          <a:xfrm>
            <a:off x="457200" y="36734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2000000}"/>
              </a:ext>
            </a:extLst>
          </p:cNvPr>
          <p:cNvSpPr txBox="1"/>
          <p:nvPr/>
        </p:nvSpPr>
        <p:spPr>
          <a:xfrm>
            <a:off x="445867" y="3416816"/>
            <a:ext cx="289366" cy="3103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400-000003000000}"/>
              </a:ext>
            </a:extLst>
          </p:cNvPr>
          <p:cNvSpPr txBox="1"/>
          <p:nvPr/>
        </p:nvSpPr>
        <p:spPr>
          <a:xfrm>
            <a:off x="445867" y="3588663"/>
            <a:ext cx="289366" cy="3030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a16="http://schemas.microsoft.com/office/drawing/2014/main" id="{00000000-0008-0000-0400-000003000000}"/>
              </a:ext>
            </a:extLst>
          </p:cNvPr>
          <p:cNvSpPr txBox="1"/>
          <p:nvPr/>
        </p:nvSpPr>
        <p:spPr>
          <a:xfrm>
            <a:off x="442383" y="3578390"/>
            <a:ext cx="296334" cy="3270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2000000}"/>
              </a:ext>
            </a:extLst>
          </p:cNvPr>
          <p:cNvSpPr txBox="1"/>
          <p:nvPr/>
        </p:nvSpPr>
        <p:spPr>
          <a:xfrm>
            <a:off x="457200" y="39830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a:extLst>
              <a:ext uri="{FF2B5EF4-FFF2-40B4-BE49-F238E27FC236}">
                <a16:creationId xmlns:a16="http://schemas.microsoft.com/office/drawing/2014/main" id="{00000000-0008-0000-0400-000003000000}"/>
              </a:ext>
            </a:extLst>
          </p:cNvPr>
          <p:cNvSpPr txBox="1"/>
          <p:nvPr/>
        </p:nvSpPr>
        <p:spPr>
          <a:xfrm>
            <a:off x="457200" y="415607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a:extLst>
              <a:ext uri="{FF2B5EF4-FFF2-40B4-BE49-F238E27FC236}">
                <a16:creationId xmlns:a16="http://schemas.microsoft.com/office/drawing/2014/main" id="{00000000-0008-0000-0400-000002000000}"/>
              </a:ext>
            </a:extLst>
          </p:cNvPr>
          <p:cNvSpPr txBox="1"/>
          <p:nvPr/>
        </p:nvSpPr>
        <p:spPr>
          <a:xfrm>
            <a:off x="457200" y="40989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a:extLst>
              <a:ext uri="{FF2B5EF4-FFF2-40B4-BE49-F238E27FC236}">
                <a16:creationId xmlns:a16="http://schemas.microsoft.com/office/drawing/2014/main" id="{00000000-0008-0000-0400-000003000000}"/>
              </a:ext>
            </a:extLst>
          </p:cNvPr>
          <p:cNvSpPr txBox="1"/>
          <p:nvPr/>
        </p:nvSpPr>
        <p:spPr>
          <a:xfrm>
            <a:off x="457200" y="427196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a16="http://schemas.microsoft.com/office/drawing/2014/main" id="{00000000-0008-0000-0400-000002000000}"/>
              </a:ext>
            </a:extLst>
          </p:cNvPr>
          <p:cNvSpPr txBox="1"/>
          <p:nvPr/>
        </p:nvSpPr>
        <p:spPr>
          <a:xfrm>
            <a:off x="457200" y="4244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a16="http://schemas.microsoft.com/office/drawing/2014/main" id="{00000000-0008-0000-0400-000003000000}"/>
              </a:ext>
            </a:extLst>
          </p:cNvPr>
          <p:cNvSpPr txBox="1"/>
          <p:nvPr/>
        </p:nvSpPr>
        <p:spPr>
          <a:xfrm>
            <a:off x="457200" y="44180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a:extLst>
              <a:ext uri="{FF2B5EF4-FFF2-40B4-BE49-F238E27FC236}">
                <a16:creationId xmlns:a16="http://schemas.microsoft.com/office/drawing/2014/main" id="{00000000-0008-0000-0400-000002000000}"/>
              </a:ext>
            </a:extLst>
          </p:cNvPr>
          <p:cNvSpPr txBox="1"/>
          <p:nvPr/>
        </p:nvSpPr>
        <p:spPr>
          <a:xfrm>
            <a:off x="457200" y="33289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a:extLst>
              <a:ext uri="{FF2B5EF4-FFF2-40B4-BE49-F238E27FC236}">
                <a16:creationId xmlns:a16="http://schemas.microsoft.com/office/drawing/2014/main" id="{00000000-0008-0000-0400-000003000000}"/>
              </a:ext>
            </a:extLst>
          </p:cNvPr>
          <p:cNvSpPr txBox="1"/>
          <p:nvPr/>
        </p:nvSpPr>
        <p:spPr>
          <a:xfrm>
            <a:off x="457200" y="3481388"/>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a:extLst>
              <a:ext uri="{FF2B5EF4-FFF2-40B4-BE49-F238E27FC236}">
                <a16:creationId xmlns:a16="http://schemas.microsoft.com/office/drawing/2014/main" id="{00000000-0008-0000-0400-000002000000}"/>
              </a:ext>
            </a:extLst>
          </p:cNvPr>
          <p:cNvSpPr txBox="1"/>
          <p:nvPr/>
        </p:nvSpPr>
        <p:spPr>
          <a:xfrm>
            <a:off x="457200" y="4362450"/>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a:extLst>
              <a:ext uri="{FF2B5EF4-FFF2-40B4-BE49-F238E27FC236}">
                <a16:creationId xmlns:a16="http://schemas.microsoft.com/office/drawing/2014/main" id="{00000000-0008-0000-0400-000003000000}"/>
              </a:ext>
            </a:extLst>
          </p:cNvPr>
          <p:cNvSpPr txBox="1"/>
          <p:nvPr/>
        </p:nvSpPr>
        <p:spPr>
          <a:xfrm>
            <a:off x="457200" y="45148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3" name="143 Metin kutusu">
            <a:extLst>
              <a:ext uri="{FF2B5EF4-FFF2-40B4-BE49-F238E27FC236}">
                <a16:creationId xmlns:a16="http://schemas.microsoft.com/office/drawing/2014/main" id="{00000000-0008-0000-0400-000002000000}"/>
              </a:ext>
            </a:extLst>
          </p:cNvPr>
          <p:cNvSpPr txBox="1"/>
          <p:nvPr/>
        </p:nvSpPr>
        <p:spPr>
          <a:xfrm>
            <a:off x="457200" y="45450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a:extLst>
              <a:ext uri="{FF2B5EF4-FFF2-40B4-BE49-F238E27FC236}">
                <a16:creationId xmlns:a16="http://schemas.microsoft.com/office/drawing/2014/main" id="{00000000-0008-0000-0400-000003000000}"/>
              </a:ext>
            </a:extLst>
          </p:cNvPr>
          <p:cNvSpPr txBox="1"/>
          <p:nvPr/>
        </p:nvSpPr>
        <p:spPr>
          <a:xfrm>
            <a:off x="457200" y="4697413"/>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a:extLst>
              <a:ext uri="{FF2B5EF4-FFF2-40B4-BE49-F238E27FC236}">
                <a16:creationId xmlns:a16="http://schemas.microsoft.com/office/drawing/2014/main" id="{00000000-0008-0000-0400-000002000000}"/>
              </a:ext>
            </a:extLst>
          </p:cNvPr>
          <p:cNvSpPr txBox="1"/>
          <p:nvPr/>
        </p:nvSpPr>
        <p:spPr>
          <a:xfrm>
            <a:off x="457200" y="45450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7" name="143 Metin kutusu">
            <a:extLst>
              <a:ext uri="{FF2B5EF4-FFF2-40B4-BE49-F238E27FC236}">
                <a16:creationId xmlns:a16="http://schemas.microsoft.com/office/drawing/2014/main" id="{00000000-0008-0000-0400-000003000000}"/>
              </a:ext>
            </a:extLst>
          </p:cNvPr>
          <p:cNvSpPr txBox="1"/>
          <p:nvPr/>
        </p:nvSpPr>
        <p:spPr>
          <a:xfrm>
            <a:off x="457200" y="4697413"/>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13" name="Table 12"/>
          <p:cNvGraphicFramePr>
            <a:graphicFrameLocks noGrp="1"/>
          </p:cNvGraphicFramePr>
          <p:nvPr>
            <p:extLst>
              <p:ext uri="{D42A27DB-BD31-4B8C-83A1-F6EECF244321}">
                <p14:modId xmlns:p14="http://schemas.microsoft.com/office/powerpoint/2010/main" val="3098593624"/>
              </p:ext>
            </p:extLst>
          </p:nvPr>
        </p:nvGraphicFramePr>
        <p:xfrm>
          <a:off x="251522" y="1050996"/>
          <a:ext cx="8640961" cy="5317844"/>
        </p:xfrm>
        <a:graphic>
          <a:graphicData uri="http://schemas.openxmlformats.org/drawingml/2006/table">
            <a:tbl>
              <a:tblPr/>
              <a:tblGrid>
                <a:gridCol w="746974">
                  <a:extLst>
                    <a:ext uri="{9D8B030D-6E8A-4147-A177-3AD203B41FA5}">
                      <a16:colId xmlns:a16="http://schemas.microsoft.com/office/drawing/2014/main" val="118380608"/>
                    </a:ext>
                  </a:extLst>
                </a:gridCol>
                <a:gridCol w="432048">
                  <a:extLst>
                    <a:ext uri="{9D8B030D-6E8A-4147-A177-3AD203B41FA5}">
                      <a16:colId xmlns:a16="http://schemas.microsoft.com/office/drawing/2014/main" val="2778224859"/>
                    </a:ext>
                  </a:extLst>
                </a:gridCol>
                <a:gridCol w="87452">
                  <a:extLst>
                    <a:ext uri="{9D8B030D-6E8A-4147-A177-3AD203B41FA5}">
                      <a16:colId xmlns:a16="http://schemas.microsoft.com/office/drawing/2014/main" val="1715747467"/>
                    </a:ext>
                  </a:extLst>
                </a:gridCol>
                <a:gridCol w="739166">
                  <a:extLst>
                    <a:ext uri="{9D8B030D-6E8A-4147-A177-3AD203B41FA5}">
                      <a16:colId xmlns:a16="http://schemas.microsoft.com/office/drawing/2014/main" val="594551914"/>
                    </a:ext>
                  </a:extLst>
                </a:gridCol>
                <a:gridCol w="87452">
                  <a:extLst>
                    <a:ext uri="{9D8B030D-6E8A-4147-A177-3AD203B41FA5}">
                      <a16:colId xmlns:a16="http://schemas.microsoft.com/office/drawing/2014/main" val="3411903835"/>
                    </a:ext>
                  </a:extLst>
                </a:gridCol>
                <a:gridCol w="330543">
                  <a:extLst>
                    <a:ext uri="{9D8B030D-6E8A-4147-A177-3AD203B41FA5}">
                      <a16:colId xmlns:a16="http://schemas.microsoft.com/office/drawing/2014/main" val="3600614546"/>
                    </a:ext>
                  </a:extLst>
                </a:gridCol>
                <a:gridCol w="87452">
                  <a:extLst>
                    <a:ext uri="{9D8B030D-6E8A-4147-A177-3AD203B41FA5}">
                      <a16:colId xmlns:a16="http://schemas.microsoft.com/office/drawing/2014/main" val="3162628461"/>
                    </a:ext>
                  </a:extLst>
                </a:gridCol>
                <a:gridCol w="143670">
                  <a:extLst>
                    <a:ext uri="{9D8B030D-6E8A-4147-A177-3AD203B41FA5}">
                      <a16:colId xmlns:a16="http://schemas.microsoft.com/office/drawing/2014/main" val="1374054509"/>
                    </a:ext>
                  </a:extLst>
                </a:gridCol>
                <a:gridCol w="510128">
                  <a:extLst>
                    <a:ext uri="{9D8B030D-6E8A-4147-A177-3AD203B41FA5}">
                      <a16:colId xmlns:a16="http://schemas.microsoft.com/office/drawing/2014/main" val="1453860046"/>
                    </a:ext>
                  </a:extLst>
                </a:gridCol>
                <a:gridCol w="288900">
                  <a:extLst>
                    <a:ext uri="{9D8B030D-6E8A-4147-A177-3AD203B41FA5}">
                      <a16:colId xmlns:a16="http://schemas.microsoft.com/office/drawing/2014/main" val="1050081849"/>
                    </a:ext>
                  </a:extLst>
                </a:gridCol>
                <a:gridCol w="590813">
                  <a:extLst>
                    <a:ext uri="{9D8B030D-6E8A-4147-A177-3AD203B41FA5}">
                      <a16:colId xmlns:a16="http://schemas.microsoft.com/office/drawing/2014/main" val="1491288342"/>
                    </a:ext>
                  </a:extLst>
                </a:gridCol>
                <a:gridCol w="109313">
                  <a:extLst>
                    <a:ext uri="{9D8B030D-6E8A-4147-A177-3AD203B41FA5}">
                      <a16:colId xmlns:a16="http://schemas.microsoft.com/office/drawing/2014/main" val="358882663"/>
                    </a:ext>
                  </a:extLst>
                </a:gridCol>
                <a:gridCol w="109313">
                  <a:extLst>
                    <a:ext uri="{9D8B030D-6E8A-4147-A177-3AD203B41FA5}">
                      <a16:colId xmlns:a16="http://schemas.microsoft.com/office/drawing/2014/main" val="2951175210"/>
                    </a:ext>
                  </a:extLst>
                </a:gridCol>
                <a:gridCol w="179586">
                  <a:extLst>
                    <a:ext uri="{9D8B030D-6E8A-4147-A177-3AD203B41FA5}">
                      <a16:colId xmlns:a16="http://schemas.microsoft.com/office/drawing/2014/main" val="1454004021"/>
                    </a:ext>
                  </a:extLst>
                </a:gridCol>
                <a:gridCol w="445061">
                  <a:extLst>
                    <a:ext uri="{9D8B030D-6E8A-4147-A177-3AD203B41FA5}">
                      <a16:colId xmlns:a16="http://schemas.microsoft.com/office/drawing/2014/main" val="3397896022"/>
                    </a:ext>
                  </a:extLst>
                </a:gridCol>
                <a:gridCol w="481499">
                  <a:extLst>
                    <a:ext uri="{9D8B030D-6E8A-4147-A177-3AD203B41FA5}">
                      <a16:colId xmlns:a16="http://schemas.microsoft.com/office/drawing/2014/main" val="1988184404"/>
                    </a:ext>
                  </a:extLst>
                </a:gridCol>
                <a:gridCol w="314927">
                  <a:extLst>
                    <a:ext uri="{9D8B030D-6E8A-4147-A177-3AD203B41FA5}">
                      <a16:colId xmlns:a16="http://schemas.microsoft.com/office/drawing/2014/main" val="3108177097"/>
                    </a:ext>
                  </a:extLst>
                </a:gridCol>
                <a:gridCol w="445061">
                  <a:extLst>
                    <a:ext uri="{9D8B030D-6E8A-4147-A177-3AD203B41FA5}">
                      <a16:colId xmlns:a16="http://schemas.microsoft.com/office/drawing/2014/main" val="2241149589"/>
                    </a:ext>
                  </a:extLst>
                </a:gridCol>
                <a:gridCol w="109313">
                  <a:extLst>
                    <a:ext uri="{9D8B030D-6E8A-4147-A177-3AD203B41FA5}">
                      <a16:colId xmlns:a16="http://schemas.microsoft.com/office/drawing/2014/main" val="1612889319"/>
                    </a:ext>
                  </a:extLst>
                </a:gridCol>
                <a:gridCol w="109313">
                  <a:extLst>
                    <a:ext uri="{9D8B030D-6E8A-4147-A177-3AD203B41FA5}">
                      <a16:colId xmlns:a16="http://schemas.microsoft.com/office/drawing/2014/main" val="3597617544"/>
                    </a:ext>
                  </a:extLst>
                </a:gridCol>
                <a:gridCol w="179586">
                  <a:extLst>
                    <a:ext uri="{9D8B030D-6E8A-4147-A177-3AD203B41FA5}">
                      <a16:colId xmlns:a16="http://schemas.microsoft.com/office/drawing/2014/main" val="281553613"/>
                    </a:ext>
                  </a:extLst>
                </a:gridCol>
                <a:gridCol w="445061">
                  <a:extLst>
                    <a:ext uri="{9D8B030D-6E8A-4147-A177-3AD203B41FA5}">
                      <a16:colId xmlns:a16="http://schemas.microsoft.com/office/drawing/2014/main" val="2853000264"/>
                    </a:ext>
                  </a:extLst>
                </a:gridCol>
                <a:gridCol w="481499">
                  <a:extLst>
                    <a:ext uri="{9D8B030D-6E8A-4147-A177-3AD203B41FA5}">
                      <a16:colId xmlns:a16="http://schemas.microsoft.com/office/drawing/2014/main" val="895695611"/>
                    </a:ext>
                  </a:extLst>
                </a:gridCol>
                <a:gridCol w="314927">
                  <a:extLst>
                    <a:ext uri="{9D8B030D-6E8A-4147-A177-3AD203B41FA5}">
                      <a16:colId xmlns:a16="http://schemas.microsoft.com/office/drawing/2014/main" val="2317727857"/>
                    </a:ext>
                  </a:extLst>
                </a:gridCol>
                <a:gridCol w="445061">
                  <a:extLst>
                    <a:ext uri="{9D8B030D-6E8A-4147-A177-3AD203B41FA5}">
                      <a16:colId xmlns:a16="http://schemas.microsoft.com/office/drawing/2014/main" val="1446737221"/>
                    </a:ext>
                  </a:extLst>
                </a:gridCol>
                <a:gridCol w="83285">
                  <a:extLst>
                    <a:ext uri="{9D8B030D-6E8A-4147-A177-3AD203B41FA5}">
                      <a16:colId xmlns:a16="http://schemas.microsoft.com/office/drawing/2014/main" val="2510771295"/>
                    </a:ext>
                  </a:extLst>
                </a:gridCol>
                <a:gridCol w="88492">
                  <a:extLst>
                    <a:ext uri="{9D8B030D-6E8A-4147-A177-3AD203B41FA5}">
                      <a16:colId xmlns:a16="http://schemas.microsoft.com/office/drawing/2014/main" val="3988040460"/>
                    </a:ext>
                  </a:extLst>
                </a:gridCol>
                <a:gridCol w="127533">
                  <a:extLst>
                    <a:ext uri="{9D8B030D-6E8A-4147-A177-3AD203B41FA5}">
                      <a16:colId xmlns:a16="http://schemas.microsoft.com/office/drawing/2014/main" val="4224911129"/>
                    </a:ext>
                  </a:extLst>
                </a:gridCol>
                <a:gridCol w="127533">
                  <a:extLst>
                    <a:ext uri="{9D8B030D-6E8A-4147-A177-3AD203B41FA5}">
                      <a16:colId xmlns:a16="http://schemas.microsoft.com/office/drawing/2014/main" val="3336374"/>
                    </a:ext>
                  </a:extLst>
                </a:gridCol>
              </a:tblGrid>
              <a:tr h="199123">
                <a:tc rowSpan="5" gridSpan="24">
                  <a:txBody>
                    <a:bodyPr/>
                    <a:lstStyle/>
                    <a:p>
                      <a:pPr algn="ctr" fontAlgn="b"/>
                      <a:r>
                        <a:rPr lang="en-US" sz="800" b="0" i="0" u="none" strike="noStrike" dirty="0">
                          <a:effectLst/>
                          <a:latin typeface="Arial Tur" panose="020B0604020202020204" pitchFamily="34" charset="0"/>
                        </a:rPr>
                        <a:t>      MİMARLIK BÖLÜMÜ RİSK ANALİZİ 2020      </a:t>
                      </a:r>
                      <a:endParaRPr lang="en-US" sz="2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a:txBody>
                    <a:bodyPr/>
                    <a:lstStyle/>
                    <a:p>
                      <a:pPr algn="l" fontAlgn="ctr"/>
                      <a:r>
                        <a:rPr lang="en-US" sz="600" b="0" i="0" u="none" strike="noStrike" dirty="0" err="1">
                          <a:effectLst/>
                          <a:latin typeface="Tahoma" panose="020B0604030504040204" pitchFamily="34" charset="0"/>
                        </a:rPr>
                        <a:t>Doküman</a:t>
                      </a:r>
                      <a:r>
                        <a:rPr lang="en-US" sz="600" b="0" i="0" u="none" strike="noStrike" dirty="0">
                          <a:effectLst/>
                          <a:latin typeface="Tahoma" panose="020B0604030504040204" pitchFamily="34" charset="0"/>
                        </a:rPr>
                        <a:t>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600" b="0" i="0" u="none" strike="noStrike">
                          <a:effectLst/>
                          <a:latin typeface="Tahoma" panose="020B0604030504040204" pitchFamily="34" charset="0"/>
                        </a:rPr>
                        <a:t>Mİ-RA-0001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4264337"/>
                  </a:ext>
                </a:extLst>
              </a:tr>
              <a:tr h="151077">
                <a:tc gridSpan="2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ctr"/>
                      <a:r>
                        <a:rPr lang="en-US" sz="600" b="0" i="0" u="none" strike="noStrike" dirty="0" err="1">
                          <a:effectLst/>
                          <a:latin typeface="Tahoma" panose="020B0604030504040204" pitchFamily="34" charset="0"/>
                        </a:rPr>
                        <a:t>Yayın</a:t>
                      </a:r>
                      <a:r>
                        <a:rPr lang="en-US" sz="600" b="0" i="0" u="none" strike="noStrike" dirty="0">
                          <a:effectLst/>
                          <a:latin typeface="Tahoma" panose="020B0604030504040204" pitchFamily="34" charset="0"/>
                        </a:rPr>
                        <a:t> </a:t>
                      </a:r>
                      <a:r>
                        <a:rPr lang="en-US" sz="600" b="0" i="0" u="none" strike="noStrike" dirty="0" err="1">
                          <a:effectLst/>
                          <a:latin typeface="Tahoma" panose="020B0604030504040204" pitchFamily="34" charset="0"/>
                        </a:rPr>
                        <a:t>Tarihi</a:t>
                      </a:r>
                      <a:endParaRPr lang="en-US" sz="600" b="0" i="0" u="none" strike="noStrike" dirty="0">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600" b="0" i="0" u="none" strike="noStrike">
                          <a:effectLst/>
                          <a:latin typeface="Tahoma" panose="020B0604030504040204" pitchFamily="34" charset="0"/>
                        </a:rPr>
                        <a:t>03.05.2018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85597566"/>
                  </a:ext>
                </a:extLst>
              </a:tr>
              <a:tr h="199123">
                <a:tc gridSpan="2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ctr"/>
                      <a:r>
                        <a:rPr lang="en-US" sz="600" b="0" i="0" u="none" strike="noStrike">
                          <a:effectLst/>
                          <a:latin typeface="Tahoma" panose="020B0604030504040204" pitchFamily="34" charset="0"/>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600" b="0" i="0" u="none" strike="noStrike">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8047765"/>
                  </a:ext>
                </a:extLst>
              </a:tr>
              <a:tr h="199123">
                <a:tc gridSpan="2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ctr"/>
                      <a:r>
                        <a:rPr lang="en-US" sz="600" b="0" i="0" u="none" strike="noStrike">
                          <a:effectLst/>
                          <a:latin typeface="Tahoma" panose="020B0604030504040204" pitchFamily="34" charset="0"/>
                        </a:rPr>
                        <a:t>Değişiklik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600" b="0" i="0" u="none" strike="noStrike" dirty="0">
                          <a:effectLst/>
                          <a:latin typeface="Tahoma" panose="020B0604030504040204" pitchFamily="34" charset="0"/>
                        </a:rPr>
                        <a:t>27.01.2021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60855928"/>
                  </a:ext>
                </a:extLst>
              </a:tr>
              <a:tr h="446034">
                <a:tc gridSpan="2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ctr"/>
                      <a:r>
                        <a:rPr lang="en-US" sz="600" b="0" i="0" u="none" strike="noStrike">
                          <a:effectLst/>
                          <a:latin typeface="Tahoma" panose="020B0604030504040204" pitchFamily="34" charset="0"/>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600" b="0" i="0" u="none" strike="noStrike" dirty="0">
                          <a:effectLst/>
                          <a:latin typeface="Tahoma" panose="020B060403050404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8170599"/>
                  </a:ext>
                </a:extLst>
              </a:tr>
              <a:tr h="164612">
                <a:tc rowSpan="2">
                  <a:txBody>
                    <a:bodyPr/>
                    <a:lstStyle/>
                    <a:p>
                      <a:pPr algn="l" fontAlgn="b"/>
                      <a:r>
                        <a:rPr lang="sv-SE" sz="600" b="1" i="0" u="none" strike="noStrike" dirty="0">
                          <a:effectLst/>
                          <a:latin typeface="Calibri" panose="020F0502020204030204" pitchFamily="34" charset="0"/>
                        </a:rPr>
                        <a:t>Olası Risk Türü (Potential Risk Mode)</a:t>
                      </a:r>
                      <a:endParaRPr lang="sv-SE" sz="6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Riskin</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Olası</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Etkileri</a:t>
                      </a:r>
                      <a:r>
                        <a:rPr lang="en-US" sz="600" b="1" i="0" u="none" strike="noStrike" dirty="0">
                          <a:effectLst/>
                          <a:latin typeface="Calibri" panose="020F0502020204030204" pitchFamily="34" charset="0"/>
                        </a:rPr>
                        <a:t>/Potential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Olasılık</a:t>
                      </a:r>
                      <a:r>
                        <a:rPr lang="en-US" sz="600" b="1" i="0" u="none" strike="noStrike" dirty="0">
                          <a:effectLst/>
                          <a:latin typeface="Calibri" panose="020F0502020204030204" pitchFamily="34" charset="0"/>
                        </a:rPr>
                        <a:t>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600" b="1" i="0" u="none" strike="noStrike" dirty="0">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Önerilen</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Faaliyetler</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Recomended</a:t>
                      </a:r>
                      <a:r>
                        <a:rPr lang="en-US" sz="600" b="1" i="0" u="none" strike="noStrike" dirty="0">
                          <a:effectLst/>
                          <a:latin typeface="Calibri" panose="020F0502020204030204" pitchFamily="34" charset="0"/>
                        </a:rPr>
                        <a:t>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Sorumlu</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ve</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Hedef</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Tamamlama</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Tarihi</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Responibility</a:t>
                      </a:r>
                      <a:r>
                        <a:rPr lang="en-US" sz="600" b="1" i="0" u="none" strike="noStrike" dirty="0">
                          <a:effectLst/>
                          <a:latin typeface="Calibri" panose="020F0502020204030204" pitchFamily="34" charset="0"/>
                        </a:rPr>
                        <a:t>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dirty="0" err="1">
                          <a:effectLst/>
                          <a:latin typeface="Calibri" panose="020F0502020204030204" pitchFamily="34" charset="0"/>
                        </a:rPr>
                        <a:t>Faaliyetleri</a:t>
                      </a:r>
                      <a:r>
                        <a:rPr lang="en-US" sz="300" b="1" i="0" u="none" strike="noStrike" dirty="0">
                          <a:effectLst/>
                          <a:latin typeface="Calibri" panose="020F0502020204030204" pitchFamily="34" charset="0"/>
                        </a:rPr>
                        <a:t> </a:t>
                      </a:r>
                      <a:r>
                        <a:rPr lang="en-US" sz="300" b="1" i="0" u="none" strike="noStrike" dirty="0" err="1">
                          <a:effectLst/>
                          <a:latin typeface="Calibri" panose="020F0502020204030204" pitchFamily="34" charset="0"/>
                        </a:rPr>
                        <a:t>Sonuçları</a:t>
                      </a:r>
                      <a:r>
                        <a:rPr lang="en-US" sz="300" b="1" i="0" u="none" strike="noStrike" dirty="0">
                          <a:effectLst/>
                          <a:latin typeface="Calibri" panose="020F0502020204030204" pitchFamily="34" charset="0"/>
                        </a:rPr>
                        <a:t>/Action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4936927"/>
                  </a:ext>
                </a:extLst>
              </a:tr>
              <a:tr h="115228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dirty="0" err="1">
                          <a:effectLst/>
                          <a:latin typeface="Calibri" panose="020F0502020204030204" pitchFamily="34" charset="0"/>
                        </a:rPr>
                        <a:t>Gerçekleşen</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Faliyetler</a:t>
                      </a:r>
                      <a:r>
                        <a:rPr lang="en-US" sz="600" b="1" i="0" u="none" strike="noStrike" dirty="0">
                          <a:effectLst/>
                          <a:latin typeface="Calibri" panose="020F0502020204030204" pitchFamily="34" charset="0"/>
                        </a:rPr>
                        <a:t>/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dirty="0" err="1">
                          <a:effectLst/>
                          <a:latin typeface="Calibri" panose="020F0502020204030204" pitchFamily="34" charset="0"/>
                        </a:rPr>
                        <a:t>Olasılık</a:t>
                      </a:r>
                      <a:r>
                        <a:rPr lang="en-US" sz="600" b="1" i="0" u="none" strike="noStrike" dirty="0">
                          <a:effectLst/>
                          <a:latin typeface="Calibri" panose="020F0502020204030204" pitchFamily="34" charset="0"/>
                        </a:rPr>
                        <a:t>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dirty="0" err="1">
                          <a:effectLst/>
                          <a:latin typeface="Calibri" panose="020F0502020204030204" pitchFamily="34" charset="0"/>
                        </a:rPr>
                        <a:t>Keşif</a:t>
                      </a:r>
                      <a:endParaRPr lang="en-US" sz="600" b="1" i="0" u="none" strike="noStrike" dirty="0">
                        <a:effectLst/>
                        <a:latin typeface="Calibri" panose="020F050202020403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dirty="0">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dirty="0" err="1">
                          <a:effectLst/>
                          <a:latin typeface="Calibri" panose="020F0502020204030204" pitchFamily="34" charset="0"/>
                        </a:rPr>
                        <a:t>Gerçekleşen</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Faliyetler</a:t>
                      </a:r>
                      <a:r>
                        <a:rPr lang="en-US" sz="600" b="1" i="0" u="none" strike="noStrike" dirty="0">
                          <a:effectLst/>
                          <a:latin typeface="Calibri" panose="020F0502020204030204" pitchFamily="34" charset="0"/>
                        </a:rPr>
                        <a:t>/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dirty="0">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513855137"/>
                  </a:ext>
                </a:extLst>
              </a:tr>
              <a:tr h="467617">
                <a:tc>
                  <a:txBody>
                    <a:bodyPr/>
                    <a:lstStyle/>
                    <a:p>
                      <a:pPr algn="ctr" fontAlgn="ctr"/>
                      <a:r>
                        <a:rPr lang="en-US" sz="600" b="0" i="0" u="none" strike="noStrike">
                          <a:effectLst/>
                          <a:latin typeface="Calibri" panose="020F0502020204030204" pitchFamily="34" charset="0"/>
                        </a:rPr>
                        <a:t>Sınıflardaki teknik arıza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Derslerin geç başlaması ve eğitimin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Teknik ekipmanın bakım faaliyetlerinin yeterli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Teknik ekipten yardım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Her dönem başında kontrol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IT/Teknik (10.09.2018)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Dönem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başında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kontrol</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yapılmıştır</a:t>
                      </a:r>
                      <a:r>
                        <a:rPr lang="en-US" sz="600" b="0" i="0" u="none" strike="noStrike" dirty="0">
                          <a:effectLst/>
                          <a:latin typeface="Calibri" panose="020F0502020204030204" pitchFamily="34" charset="0"/>
                        </a:rPr>
                        <a:t>. (17.09.2018)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effectLst/>
                          <a:latin typeface="Calibri" panose="020F050202020403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361635"/>
                  </a:ext>
                </a:extLst>
              </a:tr>
              <a:tr h="546748">
                <a:tc>
                  <a:txBody>
                    <a:bodyPr/>
                    <a:lstStyle/>
                    <a:p>
                      <a:pPr algn="ctr" fontAlgn="ctr"/>
                      <a:r>
                        <a:rPr lang="en-US" sz="600" b="0" i="0" u="none" strike="noStrike">
                          <a:effectLst/>
                          <a:latin typeface="Calibri" panose="020F0502020204030204" pitchFamily="34" charset="0"/>
                        </a:rPr>
                        <a:t>Fotokopi odasındaki cihazların  (yazıcı, fotokopi  ve tarayıcı)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Ders, sınav materyallerinin gecikmesi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Periyodik bakımın zamanında yapılmaması/yetersizliği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Periyodik kontroller/makine sayılarının arttırılması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IT (01.02.2019)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Sözkonusu periyodik bakımlar ilgili firma tarafından gerçekleştirildi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4706846"/>
                  </a:ext>
                </a:extLst>
              </a:tr>
              <a:tr h="597369">
                <a:tc>
                  <a:txBody>
                    <a:bodyPr/>
                    <a:lstStyle/>
                    <a:p>
                      <a:pPr algn="ctr" fontAlgn="ctr"/>
                      <a:r>
                        <a:rPr lang="en-US" sz="600" b="0" i="0" u="none" strike="noStrike">
                          <a:effectLst/>
                          <a:latin typeface="Calibri" panose="020F0502020204030204" pitchFamily="34" charset="0"/>
                        </a:rPr>
                        <a:t>Derslerin çakışması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Öğrencilerin müfredat derslerini alamaması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Derslik / Atölye eksikliği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binanın tamamlanması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Üst yönetim       (01.02.2019)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binada inşası tamamlanan stüdyo ve derslikler Bölüme tahsis edildi. (23.09.2019)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3830075"/>
                  </a:ext>
                </a:extLst>
              </a:tr>
              <a:tr h="1194738">
                <a:tc>
                  <a:txBody>
                    <a:bodyPr/>
                    <a:lstStyle/>
                    <a:p>
                      <a:pPr algn="ctr" fontAlgn="ctr"/>
                      <a:r>
                        <a:rPr lang="en-US" sz="600" b="0" i="0" u="none" strike="noStrike">
                          <a:effectLst/>
                          <a:latin typeface="Calibri" panose="020F0502020204030204" pitchFamily="34" charset="0"/>
                        </a:rPr>
                        <a:t>İletişim ağları ve bilgi yönetimi problemleri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Gerekli duyurularının zamanında yapılamaması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SIS, web sitesi ve eders sistemlerinin düzgün çalışmaması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Sistem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bir öğrenci bilgi sistemine geçilmesi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IT (01.02.2019)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Yeni</a:t>
                      </a:r>
                      <a:r>
                        <a:rPr lang="en-US" sz="600" b="0" i="0" u="none" strike="noStrike" dirty="0">
                          <a:effectLst/>
                          <a:latin typeface="Calibri" panose="020F0502020204030204" pitchFamily="34" charset="0"/>
                        </a:rPr>
                        <a:t> ÖBS </a:t>
                      </a:r>
                      <a:r>
                        <a:rPr lang="en-US" sz="600" b="0" i="0" u="none" strike="noStrike" dirty="0" err="1">
                          <a:effectLst/>
                          <a:latin typeface="Calibri" panose="020F0502020204030204" pitchFamily="34" charset="0"/>
                        </a:rPr>
                        <a:t>sistemine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geçiş</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gerçekleştirildi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Yeni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sistemin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halihazırda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mevcut</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problemlerinin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giderilmesi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için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sürekli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olarak</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iyileştirme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çalışmaları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yapılıyor</a:t>
                      </a: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108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Yeni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ÖBS'de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farkedilen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eksiklikler</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veya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aksamalarla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ilgili</a:t>
                      </a:r>
                      <a:r>
                        <a:rPr lang="en-US" sz="600" b="0" i="0" u="none" strike="noStrike" dirty="0">
                          <a:effectLst/>
                          <a:latin typeface="Calibri" panose="020F0502020204030204" pitchFamily="34" charset="0"/>
                        </a:rPr>
                        <a:t> IT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Öğrenci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İşleri'ne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rapor</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iletilmesi</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Bölüm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Başkanlığı</a:t>
                      </a:r>
                      <a:r>
                        <a:rPr lang="en-US" sz="600" b="0" i="0" u="none" strike="noStrike" dirty="0">
                          <a:effectLst/>
                          <a:latin typeface="Calibri" panose="020F0502020204030204" pitchFamily="34" charset="0"/>
                        </a:rPr>
                        <a:t> (31.06.2019)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Bölümde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yaşanan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sıkıntılar</a:t>
                      </a:r>
                      <a:r>
                        <a:rPr lang="en-US" sz="600" b="0" i="0" u="none" strike="noStrike" dirty="0">
                          <a:effectLst/>
                          <a:latin typeface="Calibri" panose="020F0502020204030204" pitchFamily="34" charset="0"/>
                        </a:rPr>
                        <a:t> IT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Öğrenci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İşleri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ile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paylaşılmaktadır</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iyileştirme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çalışmaları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devam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ediyor</a:t>
                      </a:r>
                      <a:r>
                        <a:rPr lang="en-US" sz="600" b="0" i="0" u="none" strike="noStrike" dirty="0">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5046662"/>
                  </a:ext>
                </a:extLst>
              </a:tr>
            </a:tbl>
          </a:graphicData>
        </a:graphic>
      </p:graphicFrame>
      <p:sp>
        <p:nvSpPr>
          <p:cNvPr id="39" name="143 Metin kutusu">
            <a:extLst>
              <a:ext uri="{FF2B5EF4-FFF2-40B4-BE49-F238E27FC236}">
                <a16:creationId xmlns:a16="http://schemas.microsoft.com/office/drawing/2014/main" id="{00000000-0008-0000-0400-000002000000}"/>
              </a:ext>
            </a:extLst>
          </p:cNvPr>
          <p:cNvSpPr txBox="1"/>
          <p:nvPr/>
        </p:nvSpPr>
        <p:spPr>
          <a:xfrm>
            <a:off x="457200" y="4584700"/>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0" name="143 Metin kutusu">
            <a:extLst>
              <a:ext uri="{FF2B5EF4-FFF2-40B4-BE49-F238E27FC236}">
                <a16:creationId xmlns:a16="http://schemas.microsoft.com/office/drawing/2014/main" id="{00000000-0008-0000-0400-000003000000}"/>
              </a:ext>
            </a:extLst>
          </p:cNvPr>
          <p:cNvSpPr txBox="1"/>
          <p:nvPr/>
        </p:nvSpPr>
        <p:spPr>
          <a:xfrm>
            <a:off x="457200" y="473710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1172592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25</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11" name="143 Metin kutusu">
            <a:extLst>
              <a:ext uri="{FF2B5EF4-FFF2-40B4-BE49-F238E27FC236}">
                <a16:creationId xmlns:a16="http://schemas.microsoft.com/office/drawing/2014/main" id="{00000000-0008-0000-0400-000002000000}"/>
              </a:ext>
            </a:extLst>
          </p:cNvPr>
          <p:cNvSpPr txBox="1"/>
          <p:nvPr/>
        </p:nvSpPr>
        <p:spPr>
          <a:xfrm>
            <a:off x="457200" y="3502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a:extLst>
              <a:ext uri="{FF2B5EF4-FFF2-40B4-BE49-F238E27FC236}">
                <a16:creationId xmlns:a16="http://schemas.microsoft.com/office/drawing/2014/main" id="{00000000-0008-0000-0400-000003000000}"/>
              </a:ext>
            </a:extLst>
          </p:cNvPr>
          <p:cNvSpPr txBox="1"/>
          <p:nvPr/>
        </p:nvSpPr>
        <p:spPr>
          <a:xfrm>
            <a:off x="457200" y="36734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2000000}"/>
              </a:ext>
            </a:extLst>
          </p:cNvPr>
          <p:cNvSpPr txBox="1"/>
          <p:nvPr/>
        </p:nvSpPr>
        <p:spPr>
          <a:xfrm>
            <a:off x="445867" y="3416816"/>
            <a:ext cx="289366" cy="3103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400-000003000000}"/>
              </a:ext>
            </a:extLst>
          </p:cNvPr>
          <p:cNvSpPr txBox="1"/>
          <p:nvPr/>
        </p:nvSpPr>
        <p:spPr>
          <a:xfrm>
            <a:off x="445867" y="3588663"/>
            <a:ext cx="289366" cy="3030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a:extLst>
              <a:ext uri="{FF2B5EF4-FFF2-40B4-BE49-F238E27FC236}">
                <a16:creationId xmlns:a16="http://schemas.microsoft.com/office/drawing/2014/main" id="{00000000-0008-0000-0400-000002000000}"/>
              </a:ext>
            </a:extLst>
          </p:cNvPr>
          <p:cNvSpPr txBox="1"/>
          <p:nvPr/>
        </p:nvSpPr>
        <p:spPr>
          <a:xfrm>
            <a:off x="442383" y="3406298"/>
            <a:ext cx="296334" cy="33490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a16="http://schemas.microsoft.com/office/drawing/2014/main" id="{00000000-0008-0000-0400-000003000000}"/>
              </a:ext>
            </a:extLst>
          </p:cNvPr>
          <p:cNvSpPr txBox="1"/>
          <p:nvPr/>
        </p:nvSpPr>
        <p:spPr>
          <a:xfrm>
            <a:off x="442383" y="3578390"/>
            <a:ext cx="296334" cy="3270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2000000}"/>
              </a:ext>
            </a:extLst>
          </p:cNvPr>
          <p:cNvSpPr txBox="1"/>
          <p:nvPr/>
        </p:nvSpPr>
        <p:spPr>
          <a:xfrm>
            <a:off x="457200" y="39830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a:extLst>
              <a:ext uri="{FF2B5EF4-FFF2-40B4-BE49-F238E27FC236}">
                <a16:creationId xmlns:a16="http://schemas.microsoft.com/office/drawing/2014/main" id="{00000000-0008-0000-0400-000003000000}"/>
              </a:ext>
            </a:extLst>
          </p:cNvPr>
          <p:cNvSpPr txBox="1"/>
          <p:nvPr/>
        </p:nvSpPr>
        <p:spPr>
          <a:xfrm>
            <a:off x="457200" y="415607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a:extLst>
              <a:ext uri="{FF2B5EF4-FFF2-40B4-BE49-F238E27FC236}">
                <a16:creationId xmlns:a16="http://schemas.microsoft.com/office/drawing/2014/main" id="{00000000-0008-0000-0400-000002000000}"/>
              </a:ext>
            </a:extLst>
          </p:cNvPr>
          <p:cNvSpPr txBox="1"/>
          <p:nvPr/>
        </p:nvSpPr>
        <p:spPr>
          <a:xfrm>
            <a:off x="457200" y="40989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a:extLst>
              <a:ext uri="{FF2B5EF4-FFF2-40B4-BE49-F238E27FC236}">
                <a16:creationId xmlns:a16="http://schemas.microsoft.com/office/drawing/2014/main" id="{00000000-0008-0000-0400-000003000000}"/>
              </a:ext>
            </a:extLst>
          </p:cNvPr>
          <p:cNvSpPr txBox="1"/>
          <p:nvPr/>
        </p:nvSpPr>
        <p:spPr>
          <a:xfrm>
            <a:off x="457200" y="427196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a16="http://schemas.microsoft.com/office/drawing/2014/main" id="{00000000-0008-0000-0400-000002000000}"/>
              </a:ext>
            </a:extLst>
          </p:cNvPr>
          <p:cNvSpPr txBox="1"/>
          <p:nvPr/>
        </p:nvSpPr>
        <p:spPr>
          <a:xfrm>
            <a:off x="457200" y="4244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a16="http://schemas.microsoft.com/office/drawing/2014/main" id="{00000000-0008-0000-0400-000003000000}"/>
              </a:ext>
            </a:extLst>
          </p:cNvPr>
          <p:cNvSpPr txBox="1"/>
          <p:nvPr/>
        </p:nvSpPr>
        <p:spPr>
          <a:xfrm>
            <a:off x="457200" y="44180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a:extLst>
              <a:ext uri="{FF2B5EF4-FFF2-40B4-BE49-F238E27FC236}">
                <a16:creationId xmlns:a16="http://schemas.microsoft.com/office/drawing/2014/main" id="{00000000-0008-0000-0400-000002000000}"/>
              </a:ext>
            </a:extLst>
          </p:cNvPr>
          <p:cNvSpPr txBox="1"/>
          <p:nvPr/>
        </p:nvSpPr>
        <p:spPr>
          <a:xfrm>
            <a:off x="457200" y="41560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a:extLst>
              <a:ext uri="{FF2B5EF4-FFF2-40B4-BE49-F238E27FC236}">
                <a16:creationId xmlns:a16="http://schemas.microsoft.com/office/drawing/2014/main" id="{00000000-0008-0000-0400-000003000000}"/>
              </a:ext>
            </a:extLst>
          </p:cNvPr>
          <p:cNvSpPr txBox="1"/>
          <p:nvPr/>
        </p:nvSpPr>
        <p:spPr>
          <a:xfrm>
            <a:off x="457200" y="43291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4179206480"/>
              </p:ext>
            </p:extLst>
          </p:nvPr>
        </p:nvGraphicFramePr>
        <p:xfrm>
          <a:off x="323531" y="961708"/>
          <a:ext cx="8363269" cy="5577840"/>
        </p:xfrm>
        <a:graphic>
          <a:graphicData uri="http://schemas.openxmlformats.org/drawingml/2006/table">
            <a:tbl>
              <a:tblPr/>
              <a:tblGrid>
                <a:gridCol w="714575">
                  <a:extLst>
                    <a:ext uri="{9D8B030D-6E8A-4147-A177-3AD203B41FA5}">
                      <a16:colId xmlns:a16="http://schemas.microsoft.com/office/drawing/2014/main" val="2064511006"/>
                    </a:ext>
                  </a:extLst>
                </a:gridCol>
                <a:gridCol w="413309">
                  <a:extLst>
                    <a:ext uri="{9D8B030D-6E8A-4147-A177-3AD203B41FA5}">
                      <a16:colId xmlns:a16="http://schemas.microsoft.com/office/drawing/2014/main" val="3928173521"/>
                    </a:ext>
                  </a:extLst>
                </a:gridCol>
                <a:gridCol w="104572">
                  <a:extLst>
                    <a:ext uri="{9D8B030D-6E8A-4147-A177-3AD203B41FA5}">
                      <a16:colId xmlns:a16="http://schemas.microsoft.com/office/drawing/2014/main" val="3529042193"/>
                    </a:ext>
                  </a:extLst>
                </a:gridCol>
                <a:gridCol w="707106">
                  <a:extLst>
                    <a:ext uri="{9D8B030D-6E8A-4147-A177-3AD203B41FA5}">
                      <a16:colId xmlns:a16="http://schemas.microsoft.com/office/drawing/2014/main" val="3890569315"/>
                    </a:ext>
                  </a:extLst>
                </a:gridCol>
                <a:gridCol w="104572">
                  <a:extLst>
                    <a:ext uri="{9D8B030D-6E8A-4147-A177-3AD203B41FA5}">
                      <a16:colId xmlns:a16="http://schemas.microsoft.com/office/drawing/2014/main" val="3951492834"/>
                    </a:ext>
                  </a:extLst>
                </a:gridCol>
                <a:gridCol w="316206">
                  <a:extLst>
                    <a:ext uri="{9D8B030D-6E8A-4147-A177-3AD203B41FA5}">
                      <a16:colId xmlns:a16="http://schemas.microsoft.com/office/drawing/2014/main" val="689736216"/>
                    </a:ext>
                  </a:extLst>
                </a:gridCol>
                <a:gridCol w="104572">
                  <a:extLst>
                    <a:ext uri="{9D8B030D-6E8A-4147-A177-3AD203B41FA5}">
                      <a16:colId xmlns:a16="http://schemas.microsoft.com/office/drawing/2014/main" val="3994954896"/>
                    </a:ext>
                  </a:extLst>
                </a:gridCol>
                <a:gridCol w="171797">
                  <a:extLst>
                    <a:ext uri="{9D8B030D-6E8A-4147-A177-3AD203B41FA5}">
                      <a16:colId xmlns:a16="http://schemas.microsoft.com/office/drawing/2014/main" val="936525362"/>
                    </a:ext>
                  </a:extLst>
                </a:gridCol>
                <a:gridCol w="488003">
                  <a:extLst>
                    <a:ext uri="{9D8B030D-6E8A-4147-A177-3AD203B41FA5}">
                      <a16:colId xmlns:a16="http://schemas.microsoft.com/office/drawing/2014/main" val="1375597199"/>
                    </a:ext>
                  </a:extLst>
                </a:gridCol>
                <a:gridCol w="276369">
                  <a:extLst>
                    <a:ext uri="{9D8B030D-6E8A-4147-A177-3AD203B41FA5}">
                      <a16:colId xmlns:a16="http://schemas.microsoft.com/office/drawing/2014/main" val="1130948439"/>
                    </a:ext>
                  </a:extLst>
                </a:gridCol>
                <a:gridCol w="565186">
                  <a:extLst>
                    <a:ext uri="{9D8B030D-6E8A-4147-A177-3AD203B41FA5}">
                      <a16:colId xmlns:a16="http://schemas.microsoft.com/office/drawing/2014/main" val="14515972"/>
                    </a:ext>
                  </a:extLst>
                </a:gridCol>
                <a:gridCol w="104572">
                  <a:extLst>
                    <a:ext uri="{9D8B030D-6E8A-4147-A177-3AD203B41FA5}">
                      <a16:colId xmlns:a16="http://schemas.microsoft.com/office/drawing/2014/main" val="4124400452"/>
                    </a:ext>
                  </a:extLst>
                </a:gridCol>
                <a:gridCol w="104572">
                  <a:extLst>
                    <a:ext uri="{9D8B030D-6E8A-4147-A177-3AD203B41FA5}">
                      <a16:colId xmlns:a16="http://schemas.microsoft.com/office/drawing/2014/main" val="260019972"/>
                    </a:ext>
                  </a:extLst>
                </a:gridCol>
                <a:gridCol w="171797">
                  <a:extLst>
                    <a:ext uri="{9D8B030D-6E8A-4147-A177-3AD203B41FA5}">
                      <a16:colId xmlns:a16="http://schemas.microsoft.com/office/drawing/2014/main" val="2449732318"/>
                    </a:ext>
                  </a:extLst>
                </a:gridCol>
                <a:gridCol w="425757">
                  <a:extLst>
                    <a:ext uri="{9D8B030D-6E8A-4147-A177-3AD203B41FA5}">
                      <a16:colId xmlns:a16="http://schemas.microsoft.com/office/drawing/2014/main" val="330563295"/>
                    </a:ext>
                  </a:extLst>
                </a:gridCol>
                <a:gridCol w="460615">
                  <a:extLst>
                    <a:ext uri="{9D8B030D-6E8A-4147-A177-3AD203B41FA5}">
                      <a16:colId xmlns:a16="http://schemas.microsoft.com/office/drawing/2014/main" val="3063451944"/>
                    </a:ext>
                  </a:extLst>
                </a:gridCol>
                <a:gridCol w="301267">
                  <a:extLst>
                    <a:ext uri="{9D8B030D-6E8A-4147-A177-3AD203B41FA5}">
                      <a16:colId xmlns:a16="http://schemas.microsoft.com/office/drawing/2014/main" val="920384614"/>
                    </a:ext>
                  </a:extLst>
                </a:gridCol>
                <a:gridCol w="425757">
                  <a:extLst>
                    <a:ext uri="{9D8B030D-6E8A-4147-A177-3AD203B41FA5}">
                      <a16:colId xmlns:a16="http://schemas.microsoft.com/office/drawing/2014/main" val="3770763245"/>
                    </a:ext>
                  </a:extLst>
                </a:gridCol>
                <a:gridCol w="104572">
                  <a:extLst>
                    <a:ext uri="{9D8B030D-6E8A-4147-A177-3AD203B41FA5}">
                      <a16:colId xmlns:a16="http://schemas.microsoft.com/office/drawing/2014/main" val="2548318672"/>
                    </a:ext>
                  </a:extLst>
                </a:gridCol>
                <a:gridCol w="104572">
                  <a:extLst>
                    <a:ext uri="{9D8B030D-6E8A-4147-A177-3AD203B41FA5}">
                      <a16:colId xmlns:a16="http://schemas.microsoft.com/office/drawing/2014/main" val="3871170050"/>
                    </a:ext>
                  </a:extLst>
                </a:gridCol>
                <a:gridCol w="171797">
                  <a:extLst>
                    <a:ext uri="{9D8B030D-6E8A-4147-A177-3AD203B41FA5}">
                      <a16:colId xmlns:a16="http://schemas.microsoft.com/office/drawing/2014/main" val="3840626443"/>
                    </a:ext>
                  </a:extLst>
                </a:gridCol>
                <a:gridCol w="425757">
                  <a:extLst>
                    <a:ext uri="{9D8B030D-6E8A-4147-A177-3AD203B41FA5}">
                      <a16:colId xmlns:a16="http://schemas.microsoft.com/office/drawing/2014/main" val="1570607285"/>
                    </a:ext>
                  </a:extLst>
                </a:gridCol>
                <a:gridCol w="460615">
                  <a:extLst>
                    <a:ext uri="{9D8B030D-6E8A-4147-A177-3AD203B41FA5}">
                      <a16:colId xmlns:a16="http://schemas.microsoft.com/office/drawing/2014/main" val="1428989482"/>
                    </a:ext>
                  </a:extLst>
                </a:gridCol>
                <a:gridCol w="301267">
                  <a:extLst>
                    <a:ext uri="{9D8B030D-6E8A-4147-A177-3AD203B41FA5}">
                      <a16:colId xmlns:a16="http://schemas.microsoft.com/office/drawing/2014/main" val="3422432972"/>
                    </a:ext>
                  </a:extLst>
                </a:gridCol>
                <a:gridCol w="425757">
                  <a:extLst>
                    <a:ext uri="{9D8B030D-6E8A-4147-A177-3AD203B41FA5}">
                      <a16:colId xmlns:a16="http://schemas.microsoft.com/office/drawing/2014/main" val="717239972"/>
                    </a:ext>
                  </a:extLst>
                </a:gridCol>
                <a:gridCol w="79673">
                  <a:extLst>
                    <a:ext uri="{9D8B030D-6E8A-4147-A177-3AD203B41FA5}">
                      <a16:colId xmlns:a16="http://schemas.microsoft.com/office/drawing/2014/main" val="403342479"/>
                    </a:ext>
                  </a:extLst>
                </a:gridCol>
                <a:gridCol w="84653">
                  <a:extLst>
                    <a:ext uri="{9D8B030D-6E8A-4147-A177-3AD203B41FA5}">
                      <a16:colId xmlns:a16="http://schemas.microsoft.com/office/drawing/2014/main" val="1058802421"/>
                    </a:ext>
                  </a:extLst>
                </a:gridCol>
                <a:gridCol w="122001">
                  <a:extLst>
                    <a:ext uri="{9D8B030D-6E8A-4147-A177-3AD203B41FA5}">
                      <a16:colId xmlns:a16="http://schemas.microsoft.com/office/drawing/2014/main" val="1096714573"/>
                    </a:ext>
                  </a:extLst>
                </a:gridCol>
                <a:gridCol w="122001">
                  <a:extLst>
                    <a:ext uri="{9D8B030D-6E8A-4147-A177-3AD203B41FA5}">
                      <a16:colId xmlns:a16="http://schemas.microsoft.com/office/drawing/2014/main" val="1691547463"/>
                    </a:ext>
                  </a:extLst>
                </a:gridCol>
              </a:tblGrid>
              <a:tr h="121677">
                <a:tc rowSpan="2">
                  <a:txBody>
                    <a:bodyPr/>
                    <a:lstStyle/>
                    <a:p>
                      <a:pPr algn="l" fontAlgn="b"/>
                      <a:r>
                        <a:rPr lang="sv-SE" sz="600" b="1" i="0" u="none" strike="noStrike" dirty="0">
                          <a:effectLst/>
                          <a:latin typeface="Calibri" panose="020F0502020204030204" pitchFamily="34" charset="0"/>
                        </a:rPr>
                        <a:t>Olası Risk Türü (Potential Risk Mode)</a:t>
                      </a:r>
                      <a:endParaRPr lang="sv-SE" sz="6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Riskin</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Olası</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Etkileri</a:t>
                      </a:r>
                      <a:r>
                        <a:rPr lang="en-US" sz="600" b="1" i="0" u="none" strike="noStrike" dirty="0">
                          <a:effectLst/>
                          <a:latin typeface="Calibri" panose="020F0502020204030204" pitchFamily="34" charset="0"/>
                        </a:rPr>
                        <a:t>/Potential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Şiddet</a:t>
                      </a:r>
                      <a:endParaRPr lang="en-US" sz="600" b="1" i="0" u="none" strike="noStrike" dirty="0">
                        <a:effectLst/>
                        <a:latin typeface="Calibri" panose="020F050202020403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Riskin</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Sebebi</a:t>
                      </a:r>
                      <a:r>
                        <a:rPr lang="en-US" sz="600" b="1" i="0" u="none" strike="noStrike" dirty="0">
                          <a:effectLst/>
                          <a:latin typeface="Calibri" panose="020F050202020403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600" b="1" i="0" u="none" strike="noStrike" dirty="0">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Keşif</a:t>
                      </a:r>
                      <a:endParaRPr lang="en-US" sz="600" b="1" i="0" u="none" strike="noStrike" dirty="0">
                        <a:effectLst/>
                        <a:latin typeface="Calibri" panose="020F050202020403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Önerilen</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Faaliyetler</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Recomended</a:t>
                      </a:r>
                      <a:r>
                        <a:rPr lang="en-US" sz="600" b="1" i="0" u="none" strike="noStrike" dirty="0">
                          <a:effectLst/>
                          <a:latin typeface="Calibri" panose="020F0502020204030204" pitchFamily="34" charset="0"/>
                        </a:rPr>
                        <a:t>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66921418"/>
                  </a:ext>
                </a:extLst>
              </a:tr>
              <a:tr h="85173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3964446701"/>
                  </a:ext>
                </a:extLst>
              </a:tr>
              <a:tr h="973410">
                <a:tc>
                  <a:txBody>
                    <a:bodyPr/>
                    <a:lstStyle/>
                    <a:p>
                      <a:pPr algn="ctr" fontAlgn="ctr"/>
                      <a:r>
                        <a:rPr lang="en-US" sz="600" b="0" i="0" u="none" strike="noStrike">
                          <a:effectLst/>
                          <a:latin typeface="Calibri" panose="020F0502020204030204" pitchFamily="34" charset="0"/>
                        </a:rPr>
                        <a:t>Kayıt sistemindeki hatalar ve eksiklikler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Kayıt sürecinin uzaması veya öğrencinin derse girememesi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SIS'in aksaklıkları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Sistem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Yeni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öğrenci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bilgi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sistemine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geçilmesi</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IT (01.02.2019)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Yeni</a:t>
                      </a:r>
                      <a:r>
                        <a:rPr lang="en-US" sz="600" b="0" i="0" u="none" strike="noStrike" dirty="0">
                          <a:effectLst/>
                          <a:latin typeface="Calibri" panose="020F0502020204030204" pitchFamily="34" charset="0"/>
                        </a:rPr>
                        <a:t> ÖBS </a:t>
                      </a:r>
                      <a:r>
                        <a:rPr lang="en-US" sz="600" b="0" i="0" u="none" strike="noStrike" dirty="0" err="1">
                          <a:effectLst/>
                          <a:latin typeface="Calibri" panose="020F0502020204030204" pitchFamily="34" charset="0"/>
                        </a:rPr>
                        <a:t>sistemine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geçiş</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gerçekleştirildi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Yeni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sistemin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halihazırda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mevcut</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problemlerinin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giderilmesi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için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sürekli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olarak</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iyileştirme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çalışmaları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yapılıyor</a:t>
                      </a: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144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Yeni</a:t>
                      </a:r>
                      <a:r>
                        <a:rPr lang="en-US" sz="600" b="0" i="0" u="none" strike="noStrike" dirty="0">
                          <a:effectLst/>
                          <a:latin typeface="Calibri" panose="020F0502020204030204" pitchFamily="34" charset="0"/>
                        </a:rPr>
                        <a:t> ÖBS </a:t>
                      </a:r>
                      <a:r>
                        <a:rPr lang="en-US" sz="600" b="0" i="0" u="none" strike="noStrike" dirty="0" err="1">
                          <a:effectLst/>
                          <a:latin typeface="Calibri" panose="020F0502020204030204" pitchFamily="34" charset="0"/>
                        </a:rPr>
                        <a:t>ile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ilgili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kayıt</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sürecinde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farkedilen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eksiklikler</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veya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aksamalarla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ilgili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danışmanlara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öğrencilere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genel</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bilgilendirme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yapılması</a:t>
                      </a:r>
                      <a:r>
                        <a:rPr lang="en-US" sz="600" b="0" i="0" u="none" strike="noStrike" dirty="0">
                          <a:effectLst/>
                          <a:latin typeface="Calibri" panose="020F0502020204030204" pitchFamily="34" charset="0"/>
                        </a:rPr>
                        <a:t> / </a:t>
                      </a:r>
                      <a:r>
                        <a:rPr lang="en-US" sz="600" b="0" i="0" u="none" strike="noStrike" dirty="0" err="1">
                          <a:effectLst/>
                          <a:latin typeface="Calibri" panose="020F0502020204030204" pitchFamily="34" charset="0"/>
                        </a:rPr>
                        <a:t>Bilgi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İşlem'den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bilgilendirme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eğitimi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talep</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edilmesi</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Bölüm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Başkanlığı</a:t>
                      </a:r>
                      <a:r>
                        <a:rPr lang="en-US" sz="600" b="0" i="0" u="none" strike="noStrike" dirty="0">
                          <a:effectLst/>
                          <a:latin typeface="Calibri" panose="020F0502020204030204" pitchFamily="34" charset="0"/>
                        </a:rPr>
                        <a:t> (31.06.2019)</a:t>
                      </a:r>
                      <a:br>
                        <a:rPr lang="en-US" sz="600" b="0" i="0" u="none" strike="noStrike" dirty="0">
                          <a:effectLst/>
                          <a:latin typeface="Calibri" panose="020F0502020204030204" pitchFamily="34" charset="0"/>
                        </a:rPr>
                      </a:br>
                      <a:r>
                        <a:rPr lang="en-US" sz="600" b="0" i="0" u="none" strike="noStrike" dirty="0">
                          <a:effectLst/>
                          <a:latin typeface="Calibri" panose="020F0502020204030204" pitchFamily="34" charset="0"/>
                        </a:rPr>
                        <a:t>IT (31.12.2019)</a:t>
                      </a:r>
                      <a:br>
                        <a:rPr lang="en-US" sz="600" b="0" i="0" u="none" strike="noStrike" dirty="0">
                          <a:effectLst/>
                          <a:latin typeface="Calibri" panose="020F0502020204030204" pitchFamily="34" charset="0"/>
                        </a:rPr>
                      </a:b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Bölüm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Toplantısında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danışman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bilgilendirmesi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yapıldı</a:t>
                      </a:r>
                      <a:r>
                        <a:rPr lang="en-US" sz="600" b="0" i="0" u="none" strike="noStrike" dirty="0">
                          <a:effectLst/>
                          <a:latin typeface="Calibri" panose="020F0502020204030204" pitchFamily="34" charset="0"/>
                        </a:rPr>
                        <a:t>. (08.02.2019)</a:t>
                      </a:r>
                      <a:br>
                        <a:rPr lang="en-US" sz="600" b="0" i="0" u="none" strike="noStrike" dirty="0">
                          <a:effectLst/>
                          <a:latin typeface="Calibri" panose="020F0502020204030204" pitchFamily="34" charset="0"/>
                        </a:rPr>
                      </a:br>
                      <a:r>
                        <a:rPr lang="en-US" sz="600" b="0" i="0" u="none" strike="noStrike" dirty="0">
                          <a:effectLst/>
                          <a:latin typeface="Calibri" panose="020F0502020204030204" pitchFamily="34" charset="0"/>
                        </a:rPr>
                        <a:t>16.05.2019 da </a:t>
                      </a:r>
                      <a:r>
                        <a:rPr lang="en-US" sz="600" b="0" i="0" u="none" strike="noStrike" dirty="0" err="1">
                          <a:effectLst/>
                          <a:latin typeface="Calibri" panose="020F0502020204030204" pitchFamily="34" charset="0"/>
                        </a:rPr>
                        <a:t>IT'den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termin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istendi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eğitim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gerçekleşti</a:t>
                      </a:r>
                      <a:r>
                        <a:rPr lang="en-US" sz="600" b="0" i="0" u="none" strike="noStrike" dirty="0">
                          <a:effectLst/>
                          <a:latin typeface="Calibri" panose="020F0502020204030204" pitchFamily="34" charset="0"/>
                        </a:rPr>
                        <a:t>. (24.12.2019)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0280015"/>
                  </a:ext>
                </a:extLst>
              </a:tr>
              <a:tr h="730058">
                <a:tc>
                  <a:txBody>
                    <a:bodyPr/>
                    <a:lstStyle/>
                    <a:p>
                      <a:pPr algn="ctr" fontAlgn="ctr"/>
                      <a:r>
                        <a:rPr lang="en-US" sz="600" b="0" i="0" u="none" strike="noStrike">
                          <a:effectLst/>
                          <a:latin typeface="Calibri" panose="020F0502020204030204" pitchFamily="34" charset="0"/>
                        </a:rPr>
                        <a:t>Kayıt sürecinin uzun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Öğrencinin uygulama ağılrlıklı müfredata entegre olamaması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Ön kayıt/ kayıt sisteminin iyi planlanmaması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sistem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280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Ön kayıt sisteminin değiştirilmesi/ Kayıt süreçlerinin ders başlangıç tarihinden öne çekilmesi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IT / Senato (01.02.2019)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sisteme geçişle birlikte kayıt süreci akademik takvime uyumlu şekilde gerçekleştirildi.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Sistemin daha hızlı ve kolaylaştırıcı  olmasını sağlamak amacıyla kayıt sürecinde yaşanan problemlerin IT ile  paylaşılması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(31.06.2019)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Bölümde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yaşanan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sıkıntılar</a:t>
                      </a:r>
                      <a:r>
                        <a:rPr lang="en-US" sz="600" b="0" i="0" u="none" strike="noStrike" dirty="0">
                          <a:effectLst/>
                          <a:latin typeface="Calibri" panose="020F0502020204030204" pitchFamily="34" charset="0"/>
                        </a:rPr>
                        <a:t> IT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Öğrenci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İşleri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ile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paylaşılmaktadır</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iyileştirme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çalışmaları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devam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ediyor</a:t>
                      </a:r>
                      <a:r>
                        <a:rPr lang="en-US" sz="600" b="0" i="0" u="none" strike="noStrike" dirty="0">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6026119"/>
                  </a:ext>
                </a:extLst>
              </a:tr>
              <a:tr h="452001">
                <a:tc>
                  <a:txBody>
                    <a:bodyPr/>
                    <a:lstStyle/>
                    <a:p>
                      <a:pPr algn="ctr" fontAlgn="ctr"/>
                      <a:r>
                        <a:rPr lang="en-US" sz="600" b="0" i="0" u="none" strike="noStrike">
                          <a:effectLst/>
                          <a:latin typeface="Calibri" panose="020F0502020204030204" pitchFamily="34" charset="0"/>
                        </a:rPr>
                        <a:t>Z1- Akademik personelin sayıca yetersiz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Akademisyenlerin bilimsel araştırmalara vakit ayıramaması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 sayısının fazla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Yarı zamanlı öğretim elemanı 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225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Kadro sayısının artırılması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Üst yönetim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akademik kadrosuna yeni öğretim görevlisi alımı yapılmıştır. (07.05.2019)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8253736"/>
                  </a:ext>
                </a:extLst>
              </a:tr>
              <a:tr h="643440">
                <a:tc>
                  <a:txBody>
                    <a:bodyPr/>
                    <a:lstStyle/>
                    <a:p>
                      <a:pPr algn="ctr" fontAlgn="ctr"/>
                      <a:r>
                        <a:rPr lang="en-US" sz="600" b="0" i="0" u="none" strike="noStrike">
                          <a:effectLst/>
                          <a:latin typeface="Calibri" panose="020F0502020204030204" pitchFamily="34" charset="0"/>
                        </a:rPr>
                        <a:t>Z2 (2019)- İdari eleman eksikliği sebebiyle idari sürecin yavaş işlemesi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Motivasyon ve enerji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İdari eleman eksikliği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İdari işlerin mevcut akademik kadro tarafından gerçekleştirilmesi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İdari personel istihdamı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Üst yönetim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İdari personele yardımcı olacak öğrenci asistanlar görevlendirilmiştir.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3073442"/>
                  </a:ext>
                </a:extLst>
              </a:tr>
              <a:tr h="404143">
                <a:tc>
                  <a:txBody>
                    <a:bodyPr/>
                    <a:lstStyle/>
                    <a:p>
                      <a:pPr algn="ctr" fontAlgn="ctr"/>
                      <a:r>
                        <a:rPr lang="en-US" sz="600" b="0" i="0" u="none" strike="noStrike">
                          <a:effectLst/>
                          <a:latin typeface="Calibri" panose="020F0502020204030204" pitchFamily="34" charset="0"/>
                        </a:rPr>
                        <a:t>Z3 (2019)-Üretilen yayınların azlığı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Üniversite ve akademisyen başarı oranının düşmesi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Araştırma için gerekli kaynak (yazılım, laboratuvarlar, yayın vs.) eksikliği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Başka üniversitelerle işbirliği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Araştırma kaynağı için veri tabanı temin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Üst yönetim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Kütüphane tarafından deneme veritabanları kullanıma açılmaktadır.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569286"/>
                  </a:ext>
                </a:extLst>
              </a:tr>
            </a:tbl>
          </a:graphicData>
        </a:graphic>
      </p:graphicFrame>
      <p:sp>
        <p:nvSpPr>
          <p:cNvPr id="26" name="143 Metin kutusu">
            <a:extLst>
              <a:ext uri="{FF2B5EF4-FFF2-40B4-BE49-F238E27FC236}">
                <a16:creationId xmlns:a16="http://schemas.microsoft.com/office/drawing/2014/main" id="{00000000-0008-0000-0400-000002000000}"/>
              </a:ext>
            </a:extLst>
          </p:cNvPr>
          <p:cNvSpPr txBox="1"/>
          <p:nvPr/>
        </p:nvSpPr>
        <p:spPr>
          <a:xfrm>
            <a:off x="452868" y="4187019"/>
            <a:ext cx="271032" cy="55960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a:extLst>
              <a:ext uri="{FF2B5EF4-FFF2-40B4-BE49-F238E27FC236}">
                <a16:creationId xmlns:a16="http://schemas.microsoft.com/office/drawing/2014/main" id="{00000000-0008-0000-0400-000003000000}"/>
              </a:ext>
            </a:extLst>
          </p:cNvPr>
          <p:cNvSpPr txBox="1"/>
          <p:nvPr/>
        </p:nvSpPr>
        <p:spPr>
          <a:xfrm>
            <a:off x="452868" y="4346159"/>
            <a:ext cx="271032" cy="54651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1278320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a:xfrm>
            <a:off x="6553201" y="6311094"/>
            <a:ext cx="2133600" cy="365125"/>
          </a:xfrm>
        </p:spPr>
        <p:txBody>
          <a:bodyPr/>
          <a:lstStyle/>
          <a:p>
            <a:fld id="{439F893C-C32F-4835-A1E5-850973405C58}" type="slidenum">
              <a:rPr lang="tr-TR" smtClean="0"/>
              <a:t>26</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11" name="143 Metin kutusu">
            <a:extLst>
              <a:ext uri="{FF2B5EF4-FFF2-40B4-BE49-F238E27FC236}">
                <a16:creationId xmlns:a16="http://schemas.microsoft.com/office/drawing/2014/main" id="{00000000-0008-0000-0400-000002000000}"/>
              </a:ext>
            </a:extLst>
          </p:cNvPr>
          <p:cNvSpPr txBox="1"/>
          <p:nvPr/>
        </p:nvSpPr>
        <p:spPr>
          <a:xfrm>
            <a:off x="457200" y="3502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a:extLst>
              <a:ext uri="{FF2B5EF4-FFF2-40B4-BE49-F238E27FC236}">
                <a16:creationId xmlns:a16="http://schemas.microsoft.com/office/drawing/2014/main" id="{00000000-0008-0000-0400-000003000000}"/>
              </a:ext>
            </a:extLst>
          </p:cNvPr>
          <p:cNvSpPr txBox="1"/>
          <p:nvPr/>
        </p:nvSpPr>
        <p:spPr>
          <a:xfrm>
            <a:off x="457200" y="36734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2000000}"/>
              </a:ext>
            </a:extLst>
          </p:cNvPr>
          <p:cNvSpPr txBox="1"/>
          <p:nvPr/>
        </p:nvSpPr>
        <p:spPr>
          <a:xfrm>
            <a:off x="445867" y="3416816"/>
            <a:ext cx="289366" cy="3103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400-000003000000}"/>
              </a:ext>
            </a:extLst>
          </p:cNvPr>
          <p:cNvSpPr txBox="1"/>
          <p:nvPr/>
        </p:nvSpPr>
        <p:spPr>
          <a:xfrm>
            <a:off x="445867" y="3588663"/>
            <a:ext cx="289366" cy="3030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a:extLst>
              <a:ext uri="{FF2B5EF4-FFF2-40B4-BE49-F238E27FC236}">
                <a16:creationId xmlns:a16="http://schemas.microsoft.com/office/drawing/2014/main" id="{00000000-0008-0000-0400-000002000000}"/>
              </a:ext>
            </a:extLst>
          </p:cNvPr>
          <p:cNvSpPr txBox="1"/>
          <p:nvPr/>
        </p:nvSpPr>
        <p:spPr>
          <a:xfrm>
            <a:off x="442383" y="3406298"/>
            <a:ext cx="296334" cy="33490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a16="http://schemas.microsoft.com/office/drawing/2014/main" id="{00000000-0008-0000-0400-000003000000}"/>
              </a:ext>
            </a:extLst>
          </p:cNvPr>
          <p:cNvSpPr txBox="1"/>
          <p:nvPr/>
        </p:nvSpPr>
        <p:spPr>
          <a:xfrm>
            <a:off x="442383" y="3578390"/>
            <a:ext cx="296334" cy="3270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2000000}"/>
              </a:ext>
            </a:extLst>
          </p:cNvPr>
          <p:cNvSpPr txBox="1"/>
          <p:nvPr/>
        </p:nvSpPr>
        <p:spPr>
          <a:xfrm>
            <a:off x="457200" y="39830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a:extLst>
              <a:ext uri="{FF2B5EF4-FFF2-40B4-BE49-F238E27FC236}">
                <a16:creationId xmlns:a16="http://schemas.microsoft.com/office/drawing/2014/main" id="{00000000-0008-0000-0400-000003000000}"/>
              </a:ext>
            </a:extLst>
          </p:cNvPr>
          <p:cNvSpPr txBox="1"/>
          <p:nvPr/>
        </p:nvSpPr>
        <p:spPr>
          <a:xfrm>
            <a:off x="457200" y="415607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a:extLst>
              <a:ext uri="{FF2B5EF4-FFF2-40B4-BE49-F238E27FC236}">
                <a16:creationId xmlns:a16="http://schemas.microsoft.com/office/drawing/2014/main" id="{00000000-0008-0000-0400-000002000000}"/>
              </a:ext>
            </a:extLst>
          </p:cNvPr>
          <p:cNvSpPr txBox="1"/>
          <p:nvPr/>
        </p:nvSpPr>
        <p:spPr>
          <a:xfrm>
            <a:off x="457200" y="40989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a:extLst>
              <a:ext uri="{FF2B5EF4-FFF2-40B4-BE49-F238E27FC236}">
                <a16:creationId xmlns:a16="http://schemas.microsoft.com/office/drawing/2014/main" id="{00000000-0008-0000-0400-000003000000}"/>
              </a:ext>
            </a:extLst>
          </p:cNvPr>
          <p:cNvSpPr txBox="1"/>
          <p:nvPr/>
        </p:nvSpPr>
        <p:spPr>
          <a:xfrm>
            <a:off x="457200" y="427196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a16="http://schemas.microsoft.com/office/drawing/2014/main" id="{00000000-0008-0000-0400-000002000000}"/>
              </a:ext>
            </a:extLst>
          </p:cNvPr>
          <p:cNvSpPr txBox="1"/>
          <p:nvPr/>
        </p:nvSpPr>
        <p:spPr>
          <a:xfrm>
            <a:off x="457200" y="4244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a16="http://schemas.microsoft.com/office/drawing/2014/main" id="{00000000-0008-0000-0400-000003000000}"/>
              </a:ext>
            </a:extLst>
          </p:cNvPr>
          <p:cNvSpPr txBox="1"/>
          <p:nvPr/>
        </p:nvSpPr>
        <p:spPr>
          <a:xfrm>
            <a:off x="457200" y="44180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a:extLst>
              <a:ext uri="{FF2B5EF4-FFF2-40B4-BE49-F238E27FC236}">
                <a16:creationId xmlns:a16="http://schemas.microsoft.com/office/drawing/2014/main" id="{00000000-0008-0000-0400-000002000000}"/>
              </a:ext>
            </a:extLst>
          </p:cNvPr>
          <p:cNvSpPr txBox="1"/>
          <p:nvPr/>
        </p:nvSpPr>
        <p:spPr>
          <a:xfrm>
            <a:off x="457200" y="41560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a:extLst>
              <a:ext uri="{FF2B5EF4-FFF2-40B4-BE49-F238E27FC236}">
                <a16:creationId xmlns:a16="http://schemas.microsoft.com/office/drawing/2014/main" id="{00000000-0008-0000-0400-000003000000}"/>
              </a:ext>
            </a:extLst>
          </p:cNvPr>
          <p:cNvSpPr txBox="1"/>
          <p:nvPr/>
        </p:nvSpPr>
        <p:spPr>
          <a:xfrm>
            <a:off x="457200" y="43291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a16="http://schemas.microsoft.com/office/drawing/2014/main" id="{00000000-0008-0000-0400-000002000000}"/>
              </a:ext>
            </a:extLst>
          </p:cNvPr>
          <p:cNvSpPr txBox="1"/>
          <p:nvPr/>
        </p:nvSpPr>
        <p:spPr>
          <a:xfrm>
            <a:off x="457200" y="39862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a:extLst>
              <a:ext uri="{FF2B5EF4-FFF2-40B4-BE49-F238E27FC236}">
                <a16:creationId xmlns:a16="http://schemas.microsoft.com/office/drawing/2014/main" id="{00000000-0008-0000-0400-000003000000}"/>
              </a:ext>
            </a:extLst>
          </p:cNvPr>
          <p:cNvSpPr txBox="1"/>
          <p:nvPr/>
        </p:nvSpPr>
        <p:spPr>
          <a:xfrm>
            <a:off x="457200" y="41592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3" name="Table 2"/>
          <p:cNvGraphicFramePr>
            <a:graphicFrameLocks noGrp="1"/>
          </p:cNvGraphicFramePr>
          <p:nvPr>
            <p:extLst>
              <p:ext uri="{D42A27DB-BD31-4B8C-83A1-F6EECF244321}">
                <p14:modId xmlns:p14="http://schemas.microsoft.com/office/powerpoint/2010/main" val="3707478606"/>
              </p:ext>
            </p:extLst>
          </p:nvPr>
        </p:nvGraphicFramePr>
        <p:xfrm>
          <a:off x="323532" y="1340768"/>
          <a:ext cx="8363269" cy="4970326"/>
        </p:xfrm>
        <a:graphic>
          <a:graphicData uri="http://schemas.openxmlformats.org/drawingml/2006/table">
            <a:tbl>
              <a:tblPr/>
              <a:tblGrid>
                <a:gridCol w="714575">
                  <a:extLst>
                    <a:ext uri="{9D8B030D-6E8A-4147-A177-3AD203B41FA5}">
                      <a16:colId xmlns:a16="http://schemas.microsoft.com/office/drawing/2014/main" val="669326442"/>
                    </a:ext>
                  </a:extLst>
                </a:gridCol>
                <a:gridCol w="413309">
                  <a:extLst>
                    <a:ext uri="{9D8B030D-6E8A-4147-A177-3AD203B41FA5}">
                      <a16:colId xmlns:a16="http://schemas.microsoft.com/office/drawing/2014/main" val="1199909645"/>
                    </a:ext>
                  </a:extLst>
                </a:gridCol>
                <a:gridCol w="104572">
                  <a:extLst>
                    <a:ext uri="{9D8B030D-6E8A-4147-A177-3AD203B41FA5}">
                      <a16:colId xmlns:a16="http://schemas.microsoft.com/office/drawing/2014/main" val="3516881202"/>
                    </a:ext>
                  </a:extLst>
                </a:gridCol>
                <a:gridCol w="707106">
                  <a:extLst>
                    <a:ext uri="{9D8B030D-6E8A-4147-A177-3AD203B41FA5}">
                      <a16:colId xmlns:a16="http://schemas.microsoft.com/office/drawing/2014/main" val="737943260"/>
                    </a:ext>
                  </a:extLst>
                </a:gridCol>
                <a:gridCol w="104572">
                  <a:extLst>
                    <a:ext uri="{9D8B030D-6E8A-4147-A177-3AD203B41FA5}">
                      <a16:colId xmlns:a16="http://schemas.microsoft.com/office/drawing/2014/main" val="3038002216"/>
                    </a:ext>
                  </a:extLst>
                </a:gridCol>
                <a:gridCol w="316206">
                  <a:extLst>
                    <a:ext uri="{9D8B030D-6E8A-4147-A177-3AD203B41FA5}">
                      <a16:colId xmlns:a16="http://schemas.microsoft.com/office/drawing/2014/main" val="4169016001"/>
                    </a:ext>
                  </a:extLst>
                </a:gridCol>
                <a:gridCol w="104572">
                  <a:extLst>
                    <a:ext uri="{9D8B030D-6E8A-4147-A177-3AD203B41FA5}">
                      <a16:colId xmlns:a16="http://schemas.microsoft.com/office/drawing/2014/main" val="3012834386"/>
                    </a:ext>
                  </a:extLst>
                </a:gridCol>
                <a:gridCol w="171797">
                  <a:extLst>
                    <a:ext uri="{9D8B030D-6E8A-4147-A177-3AD203B41FA5}">
                      <a16:colId xmlns:a16="http://schemas.microsoft.com/office/drawing/2014/main" val="4169521164"/>
                    </a:ext>
                  </a:extLst>
                </a:gridCol>
                <a:gridCol w="488003">
                  <a:extLst>
                    <a:ext uri="{9D8B030D-6E8A-4147-A177-3AD203B41FA5}">
                      <a16:colId xmlns:a16="http://schemas.microsoft.com/office/drawing/2014/main" val="968049812"/>
                    </a:ext>
                  </a:extLst>
                </a:gridCol>
                <a:gridCol w="276369">
                  <a:extLst>
                    <a:ext uri="{9D8B030D-6E8A-4147-A177-3AD203B41FA5}">
                      <a16:colId xmlns:a16="http://schemas.microsoft.com/office/drawing/2014/main" val="3508462666"/>
                    </a:ext>
                  </a:extLst>
                </a:gridCol>
                <a:gridCol w="565186">
                  <a:extLst>
                    <a:ext uri="{9D8B030D-6E8A-4147-A177-3AD203B41FA5}">
                      <a16:colId xmlns:a16="http://schemas.microsoft.com/office/drawing/2014/main" val="222074232"/>
                    </a:ext>
                  </a:extLst>
                </a:gridCol>
                <a:gridCol w="104572">
                  <a:extLst>
                    <a:ext uri="{9D8B030D-6E8A-4147-A177-3AD203B41FA5}">
                      <a16:colId xmlns:a16="http://schemas.microsoft.com/office/drawing/2014/main" val="710029189"/>
                    </a:ext>
                  </a:extLst>
                </a:gridCol>
                <a:gridCol w="104572">
                  <a:extLst>
                    <a:ext uri="{9D8B030D-6E8A-4147-A177-3AD203B41FA5}">
                      <a16:colId xmlns:a16="http://schemas.microsoft.com/office/drawing/2014/main" val="201651673"/>
                    </a:ext>
                  </a:extLst>
                </a:gridCol>
                <a:gridCol w="171797">
                  <a:extLst>
                    <a:ext uri="{9D8B030D-6E8A-4147-A177-3AD203B41FA5}">
                      <a16:colId xmlns:a16="http://schemas.microsoft.com/office/drawing/2014/main" val="1460299895"/>
                    </a:ext>
                  </a:extLst>
                </a:gridCol>
                <a:gridCol w="425757">
                  <a:extLst>
                    <a:ext uri="{9D8B030D-6E8A-4147-A177-3AD203B41FA5}">
                      <a16:colId xmlns:a16="http://schemas.microsoft.com/office/drawing/2014/main" val="316627241"/>
                    </a:ext>
                  </a:extLst>
                </a:gridCol>
                <a:gridCol w="460615">
                  <a:extLst>
                    <a:ext uri="{9D8B030D-6E8A-4147-A177-3AD203B41FA5}">
                      <a16:colId xmlns:a16="http://schemas.microsoft.com/office/drawing/2014/main" val="2636275211"/>
                    </a:ext>
                  </a:extLst>
                </a:gridCol>
                <a:gridCol w="301267">
                  <a:extLst>
                    <a:ext uri="{9D8B030D-6E8A-4147-A177-3AD203B41FA5}">
                      <a16:colId xmlns:a16="http://schemas.microsoft.com/office/drawing/2014/main" val="1056492756"/>
                    </a:ext>
                  </a:extLst>
                </a:gridCol>
                <a:gridCol w="425757">
                  <a:extLst>
                    <a:ext uri="{9D8B030D-6E8A-4147-A177-3AD203B41FA5}">
                      <a16:colId xmlns:a16="http://schemas.microsoft.com/office/drawing/2014/main" val="2418117571"/>
                    </a:ext>
                  </a:extLst>
                </a:gridCol>
                <a:gridCol w="104572">
                  <a:extLst>
                    <a:ext uri="{9D8B030D-6E8A-4147-A177-3AD203B41FA5}">
                      <a16:colId xmlns:a16="http://schemas.microsoft.com/office/drawing/2014/main" val="1257077234"/>
                    </a:ext>
                  </a:extLst>
                </a:gridCol>
                <a:gridCol w="104572">
                  <a:extLst>
                    <a:ext uri="{9D8B030D-6E8A-4147-A177-3AD203B41FA5}">
                      <a16:colId xmlns:a16="http://schemas.microsoft.com/office/drawing/2014/main" val="2354063821"/>
                    </a:ext>
                  </a:extLst>
                </a:gridCol>
                <a:gridCol w="171797">
                  <a:extLst>
                    <a:ext uri="{9D8B030D-6E8A-4147-A177-3AD203B41FA5}">
                      <a16:colId xmlns:a16="http://schemas.microsoft.com/office/drawing/2014/main" val="1068921064"/>
                    </a:ext>
                  </a:extLst>
                </a:gridCol>
                <a:gridCol w="425757">
                  <a:extLst>
                    <a:ext uri="{9D8B030D-6E8A-4147-A177-3AD203B41FA5}">
                      <a16:colId xmlns:a16="http://schemas.microsoft.com/office/drawing/2014/main" val="4201419304"/>
                    </a:ext>
                  </a:extLst>
                </a:gridCol>
                <a:gridCol w="460615">
                  <a:extLst>
                    <a:ext uri="{9D8B030D-6E8A-4147-A177-3AD203B41FA5}">
                      <a16:colId xmlns:a16="http://schemas.microsoft.com/office/drawing/2014/main" val="3772724691"/>
                    </a:ext>
                  </a:extLst>
                </a:gridCol>
                <a:gridCol w="301267">
                  <a:extLst>
                    <a:ext uri="{9D8B030D-6E8A-4147-A177-3AD203B41FA5}">
                      <a16:colId xmlns:a16="http://schemas.microsoft.com/office/drawing/2014/main" val="968764016"/>
                    </a:ext>
                  </a:extLst>
                </a:gridCol>
                <a:gridCol w="425757">
                  <a:extLst>
                    <a:ext uri="{9D8B030D-6E8A-4147-A177-3AD203B41FA5}">
                      <a16:colId xmlns:a16="http://schemas.microsoft.com/office/drawing/2014/main" val="510255010"/>
                    </a:ext>
                  </a:extLst>
                </a:gridCol>
                <a:gridCol w="79673">
                  <a:extLst>
                    <a:ext uri="{9D8B030D-6E8A-4147-A177-3AD203B41FA5}">
                      <a16:colId xmlns:a16="http://schemas.microsoft.com/office/drawing/2014/main" val="885116704"/>
                    </a:ext>
                  </a:extLst>
                </a:gridCol>
                <a:gridCol w="84653">
                  <a:extLst>
                    <a:ext uri="{9D8B030D-6E8A-4147-A177-3AD203B41FA5}">
                      <a16:colId xmlns:a16="http://schemas.microsoft.com/office/drawing/2014/main" val="1312349073"/>
                    </a:ext>
                  </a:extLst>
                </a:gridCol>
                <a:gridCol w="122001">
                  <a:extLst>
                    <a:ext uri="{9D8B030D-6E8A-4147-A177-3AD203B41FA5}">
                      <a16:colId xmlns:a16="http://schemas.microsoft.com/office/drawing/2014/main" val="4115241752"/>
                    </a:ext>
                  </a:extLst>
                </a:gridCol>
                <a:gridCol w="122001">
                  <a:extLst>
                    <a:ext uri="{9D8B030D-6E8A-4147-A177-3AD203B41FA5}">
                      <a16:colId xmlns:a16="http://schemas.microsoft.com/office/drawing/2014/main" val="3723112464"/>
                    </a:ext>
                  </a:extLst>
                </a:gridCol>
              </a:tblGrid>
              <a:tr h="179917">
                <a:tc rowSpan="2">
                  <a:txBody>
                    <a:bodyPr/>
                    <a:lstStyle/>
                    <a:p>
                      <a:pPr algn="l" fontAlgn="b"/>
                      <a:r>
                        <a:rPr lang="sv-SE" sz="600" b="1" i="0" u="none" strike="noStrike" dirty="0">
                          <a:effectLst/>
                          <a:latin typeface="Calibri" panose="020F0502020204030204" pitchFamily="34" charset="0"/>
                        </a:rPr>
                        <a:t>Olası Risk Türü (Potential Risk Mode)</a:t>
                      </a:r>
                      <a:endParaRPr lang="sv-SE" sz="6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Riskin</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Olası</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Etkileri</a:t>
                      </a:r>
                      <a:r>
                        <a:rPr lang="en-US" sz="600" b="1" i="0" u="none" strike="noStrike" dirty="0">
                          <a:effectLst/>
                          <a:latin typeface="Calibri" panose="020F0502020204030204" pitchFamily="34" charset="0"/>
                        </a:rPr>
                        <a:t>/Potential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60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Keşif</a:t>
                      </a:r>
                      <a:endParaRPr lang="en-US" sz="600" b="1" i="0" u="none" strike="noStrike" dirty="0">
                        <a:effectLst/>
                        <a:latin typeface="Calibri" panose="020F050202020403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7921526"/>
                  </a:ext>
                </a:extLst>
              </a:tr>
              <a:tr h="12594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3567224005"/>
                  </a:ext>
                </a:extLst>
              </a:tr>
              <a:tr h="605446">
                <a:tc>
                  <a:txBody>
                    <a:bodyPr/>
                    <a:lstStyle/>
                    <a:p>
                      <a:pPr algn="ctr" fontAlgn="ctr"/>
                      <a:r>
                        <a:rPr lang="en-US" sz="600" b="0" i="0" u="none" strike="noStrike">
                          <a:effectLst/>
                          <a:latin typeface="Calibri" panose="020F0502020204030204" pitchFamily="34" charset="0"/>
                        </a:rPr>
                        <a:t>Z4 (2019)- Derslik ve stüdyoların mimari ve teknik bakımdan yetersiz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Eğitim kalitesinin düşmesi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Programın gerektirdiği altyapı ve donatı eksikliği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binanın tamamlanması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Üst yönetim (01.02.2019)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Yeni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binada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inşası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tamamlanan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stüdyo</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derslikler</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Bölüme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tahsis</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edildi</a:t>
                      </a:r>
                      <a:r>
                        <a:rPr lang="en-US" sz="600" b="0" i="0" u="none" strike="noStrike" dirty="0">
                          <a:effectLst/>
                          <a:latin typeface="Calibri" panose="020F0502020204030204" pitchFamily="34" charset="0"/>
                        </a:rPr>
                        <a:t>. (23.09.2019)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2103843"/>
                  </a:ext>
                </a:extLst>
              </a:tr>
              <a:tr h="719666">
                <a:tc>
                  <a:txBody>
                    <a:bodyPr/>
                    <a:lstStyle/>
                    <a:p>
                      <a:pPr algn="ctr" fontAlgn="ctr"/>
                      <a:r>
                        <a:rPr lang="en-US" sz="600" b="0" i="0" u="none" strike="noStrike">
                          <a:effectLst/>
                          <a:latin typeface="Calibri" panose="020F0502020204030204" pitchFamily="34" charset="0"/>
                        </a:rPr>
                        <a:t>Z5 (2019)- Derslik ve stüdyo sayısının yetersiz olması, sergi, atölye vb. mekanların eksikliği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Eğitim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kalitesinin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düşmesi</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eğitim binasının tamamlanmaması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Geçici ve yetersiz derslik, stüdyo ve sergi mekanlarının oluşturulması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binanın tamamlanması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Üst yönetim (01.02.2019)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binada inşası tamamlanan stüdyo ve derslikler Bölüme tahsis edildi. (23.09.2019)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4464754"/>
                  </a:ext>
                </a:extLst>
              </a:tr>
              <a:tr h="597583">
                <a:tc>
                  <a:txBody>
                    <a:bodyPr/>
                    <a:lstStyle/>
                    <a:p>
                      <a:pPr algn="ctr" fontAlgn="ctr"/>
                      <a:r>
                        <a:rPr lang="en-US" sz="600" b="0" i="0" u="none" strike="noStrike">
                          <a:effectLst/>
                          <a:latin typeface="Calibri" panose="020F0502020204030204" pitchFamily="34" charset="0"/>
                        </a:rPr>
                        <a:t>Z2-Bilgisayarlı grafik tasarım,  fiziksel çevre kontrolü laboratuvarları ve maket atölyelerinin bulunmaması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Öğrencilerin meslekleri için gerekli programları etkin öğrenememeleri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Altyapı ve donatı eksikliği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eğitim binasnda laboratuvar ve atölyelerin kurulması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Üst yönetim (01.02.2019)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binada inşası tamamlanan stüdyo ve derslikler Bölüme tahsis edildi. (23.09.2019)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0558483"/>
                  </a:ext>
                </a:extLst>
              </a:tr>
              <a:tr h="566133">
                <a:tc>
                  <a:txBody>
                    <a:bodyPr/>
                    <a:lstStyle/>
                    <a:p>
                      <a:pPr algn="ctr" fontAlgn="ctr"/>
                      <a:r>
                        <a:rPr lang="en-US" sz="600" b="0" i="0" u="none" strike="noStrike">
                          <a:effectLst/>
                          <a:latin typeface="Calibri" panose="020F0502020204030204" pitchFamily="34" charset="0"/>
                        </a:rPr>
                        <a:t>Z3-Bilgisayar donanım ve yazılım eksikliği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Bilimsel araştırmaların gerektirdiği çalışmaların yapılamaması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Altyapı ve donatı eksikliği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Yazılım ve donanım satın 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Üst yönetim (31.12.2018)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A1-94 laboratuvarına 3ds max kuruldu (04.10.2018)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Gerekli diğer yazılımların kurulması (Autocad gibi)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IT (01.02.2019)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Laboratuvarlara program kuruldu. (19.07.2019)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5458209"/>
                  </a:ext>
                </a:extLst>
              </a:tr>
              <a:tr h="896377">
                <a:tc>
                  <a:txBody>
                    <a:bodyPr/>
                    <a:lstStyle/>
                    <a:p>
                      <a:pPr algn="ctr" fontAlgn="ctr"/>
                      <a:r>
                        <a:rPr lang="en-US" sz="600" b="0" i="0" u="none" strike="noStrike">
                          <a:effectLst/>
                          <a:latin typeface="Calibri" panose="020F0502020204030204" pitchFamily="34" charset="0"/>
                        </a:rPr>
                        <a:t>Z8 (2019)-Lisansüstü programlarının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Mezunların eğitimlerine devam etmesini sağlayamama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600" b="0" i="0" u="none" strike="noStrike">
                          <a:effectLst/>
                          <a:latin typeface="Calibri" panose="020F0502020204030204" pitchFamily="34" charset="0"/>
                        </a:rPr>
                        <a:t>Lisansüstü program başvurusu için gereken unvan ve sayıda akademisyen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Kadro ilanı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Üst yönetim (01.09.2018)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Kadro ilanına çıkılıarak, doçent kadrosuna öğretim üyesi atandı (03.09.2018)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Kadro sayısının artırılması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Üst yönetim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akademik kadrosuna yeni öğretim görevlisi alımı yapılmıştır. (07.05.2019)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3957706"/>
                  </a:ext>
                </a:extLst>
              </a:tr>
            </a:tbl>
          </a:graphicData>
        </a:graphic>
      </p:graphicFrame>
      <p:sp>
        <p:nvSpPr>
          <p:cNvPr id="30" name="143 Metin kutusu">
            <a:extLst>
              <a:ext uri="{FF2B5EF4-FFF2-40B4-BE49-F238E27FC236}">
                <a16:creationId xmlns:a16="http://schemas.microsoft.com/office/drawing/2014/main" id="{00000000-0008-0000-0400-000002000000}"/>
              </a:ext>
            </a:extLst>
          </p:cNvPr>
          <p:cNvSpPr txBox="1"/>
          <p:nvPr/>
        </p:nvSpPr>
        <p:spPr>
          <a:xfrm>
            <a:off x="457200" y="46466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3482923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27</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11" name="143 Metin kutusu">
            <a:extLst>
              <a:ext uri="{FF2B5EF4-FFF2-40B4-BE49-F238E27FC236}">
                <a16:creationId xmlns:a16="http://schemas.microsoft.com/office/drawing/2014/main" id="{00000000-0008-0000-0400-000002000000}"/>
              </a:ext>
            </a:extLst>
          </p:cNvPr>
          <p:cNvSpPr txBox="1"/>
          <p:nvPr/>
        </p:nvSpPr>
        <p:spPr>
          <a:xfrm>
            <a:off x="457200" y="3502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a:extLst>
              <a:ext uri="{FF2B5EF4-FFF2-40B4-BE49-F238E27FC236}">
                <a16:creationId xmlns:a16="http://schemas.microsoft.com/office/drawing/2014/main" id="{00000000-0008-0000-0400-000003000000}"/>
              </a:ext>
            </a:extLst>
          </p:cNvPr>
          <p:cNvSpPr txBox="1"/>
          <p:nvPr/>
        </p:nvSpPr>
        <p:spPr>
          <a:xfrm>
            <a:off x="457200" y="36734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2000000}"/>
              </a:ext>
            </a:extLst>
          </p:cNvPr>
          <p:cNvSpPr txBox="1"/>
          <p:nvPr/>
        </p:nvSpPr>
        <p:spPr>
          <a:xfrm>
            <a:off x="445867" y="3416816"/>
            <a:ext cx="289366" cy="3103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400-000003000000}"/>
              </a:ext>
            </a:extLst>
          </p:cNvPr>
          <p:cNvSpPr txBox="1"/>
          <p:nvPr/>
        </p:nvSpPr>
        <p:spPr>
          <a:xfrm>
            <a:off x="445867" y="3588663"/>
            <a:ext cx="289366" cy="3030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a:extLst>
              <a:ext uri="{FF2B5EF4-FFF2-40B4-BE49-F238E27FC236}">
                <a16:creationId xmlns:a16="http://schemas.microsoft.com/office/drawing/2014/main" id="{00000000-0008-0000-0400-000002000000}"/>
              </a:ext>
            </a:extLst>
          </p:cNvPr>
          <p:cNvSpPr txBox="1"/>
          <p:nvPr/>
        </p:nvSpPr>
        <p:spPr>
          <a:xfrm>
            <a:off x="442383" y="3406298"/>
            <a:ext cx="296334" cy="33490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a16="http://schemas.microsoft.com/office/drawing/2014/main" id="{00000000-0008-0000-0400-000003000000}"/>
              </a:ext>
            </a:extLst>
          </p:cNvPr>
          <p:cNvSpPr txBox="1"/>
          <p:nvPr/>
        </p:nvSpPr>
        <p:spPr>
          <a:xfrm>
            <a:off x="442383" y="3578390"/>
            <a:ext cx="296334" cy="3270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2000000}"/>
              </a:ext>
            </a:extLst>
          </p:cNvPr>
          <p:cNvSpPr txBox="1"/>
          <p:nvPr/>
        </p:nvSpPr>
        <p:spPr>
          <a:xfrm>
            <a:off x="457200" y="39830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a:extLst>
              <a:ext uri="{FF2B5EF4-FFF2-40B4-BE49-F238E27FC236}">
                <a16:creationId xmlns:a16="http://schemas.microsoft.com/office/drawing/2014/main" id="{00000000-0008-0000-0400-000003000000}"/>
              </a:ext>
            </a:extLst>
          </p:cNvPr>
          <p:cNvSpPr txBox="1"/>
          <p:nvPr/>
        </p:nvSpPr>
        <p:spPr>
          <a:xfrm>
            <a:off x="457200" y="415607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a:extLst>
              <a:ext uri="{FF2B5EF4-FFF2-40B4-BE49-F238E27FC236}">
                <a16:creationId xmlns:a16="http://schemas.microsoft.com/office/drawing/2014/main" id="{00000000-0008-0000-0400-000002000000}"/>
              </a:ext>
            </a:extLst>
          </p:cNvPr>
          <p:cNvSpPr txBox="1"/>
          <p:nvPr/>
        </p:nvSpPr>
        <p:spPr>
          <a:xfrm>
            <a:off x="457200" y="40989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a:extLst>
              <a:ext uri="{FF2B5EF4-FFF2-40B4-BE49-F238E27FC236}">
                <a16:creationId xmlns:a16="http://schemas.microsoft.com/office/drawing/2014/main" id="{00000000-0008-0000-0400-000003000000}"/>
              </a:ext>
            </a:extLst>
          </p:cNvPr>
          <p:cNvSpPr txBox="1"/>
          <p:nvPr/>
        </p:nvSpPr>
        <p:spPr>
          <a:xfrm>
            <a:off x="457200" y="427196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a16="http://schemas.microsoft.com/office/drawing/2014/main" id="{00000000-0008-0000-0400-000002000000}"/>
              </a:ext>
            </a:extLst>
          </p:cNvPr>
          <p:cNvSpPr txBox="1"/>
          <p:nvPr/>
        </p:nvSpPr>
        <p:spPr>
          <a:xfrm>
            <a:off x="457200" y="4244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a16="http://schemas.microsoft.com/office/drawing/2014/main" id="{00000000-0008-0000-0400-000003000000}"/>
              </a:ext>
            </a:extLst>
          </p:cNvPr>
          <p:cNvSpPr txBox="1"/>
          <p:nvPr/>
        </p:nvSpPr>
        <p:spPr>
          <a:xfrm>
            <a:off x="457200" y="44180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a:extLst>
              <a:ext uri="{FF2B5EF4-FFF2-40B4-BE49-F238E27FC236}">
                <a16:creationId xmlns:a16="http://schemas.microsoft.com/office/drawing/2014/main" id="{00000000-0008-0000-0400-000002000000}"/>
              </a:ext>
            </a:extLst>
          </p:cNvPr>
          <p:cNvSpPr txBox="1"/>
          <p:nvPr/>
        </p:nvSpPr>
        <p:spPr>
          <a:xfrm>
            <a:off x="457200" y="41560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a:extLst>
              <a:ext uri="{FF2B5EF4-FFF2-40B4-BE49-F238E27FC236}">
                <a16:creationId xmlns:a16="http://schemas.microsoft.com/office/drawing/2014/main" id="{00000000-0008-0000-0400-000003000000}"/>
              </a:ext>
            </a:extLst>
          </p:cNvPr>
          <p:cNvSpPr txBox="1"/>
          <p:nvPr/>
        </p:nvSpPr>
        <p:spPr>
          <a:xfrm>
            <a:off x="457200" y="43291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a16="http://schemas.microsoft.com/office/drawing/2014/main" id="{00000000-0008-0000-0400-000002000000}"/>
              </a:ext>
            </a:extLst>
          </p:cNvPr>
          <p:cNvSpPr txBox="1"/>
          <p:nvPr/>
        </p:nvSpPr>
        <p:spPr>
          <a:xfrm>
            <a:off x="457200" y="39862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a:extLst>
              <a:ext uri="{FF2B5EF4-FFF2-40B4-BE49-F238E27FC236}">
                <a16:creationId xmlns:a16="http://schemas.microsoft.com/office/drawing/2014/main" id="{00000000-0008-0000-0400-000003000000}"/>
              </a:ext>
            </a:extLst>
          </p:cNvPr>
          <p:cNvSpPr txBox="1"/>
          <p:nvPr/>
        </p:nvSpPr>
        <p:spPr>
          <a:xfrm>
            <a:off x="457200" y="41592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a:extLst>
              <a:ext uri="{FF2B5EF4-FFF2-40B4-BE49-F238E27FC236}">
                <a16:creationId xmlns:a16="http://schemas.microsoft.com/office/drawing/2014/main" id="{00000000-0008-0000-0400-000002000000}"/>
              </a:ext>
            </a:extLst>
          </p:cNvPr>
          <p:cNvSpPr txBox="1"/>
          <p:nvPr/>
        </p:nvSpPr>
        <p:spPr>
          <a:xfrm>
            <a:off x="457200" y="4014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a:extLst>
              <a:ext uri="{FF2B5EF4-FFF2-40B4-BE49-F238E27FC236}">
                <a16:creationId xmlns:a16="http://schemas.microsoft.com/office/drawing/2014/main" id="{00000000-0008-0000-0400-000003000000}"/>
              </a:ext>
            </a:extLst>
          </p:cNvPr>
          <p:cNvSpPr txBox="1"/>
          <p:nvPr/>
        </p:nvSpPr>
        <p:spPr>
          <a:xfrm>
            <a:off x="457200" y="4187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1565974927"/>
              </p:ext>
            </p:extLst>
          </p:nvPr>
        </p:nvGraphicFramePr>
        <p:xfrm>
          <a:off x="442387" y="1026609"/>
          <a:ext cx="8244415" cy="5329740"/>
        </p:xfrm>
        <a:graphic>
          <a:graphicData uri="http://schemas.openxmlformats.org/drawingml/2006/table">
            <a:tbl>
              <a:tblPr/>
              <a:tblGrid>
                <a:gridCol w="704420">
                  <a:extLst>
                    <a:ext uri="{9D8B030D-6E8A-4147-A177-3AD203B41FA5}">
                      <a16:colId xmlns:a16="http://schemas.microsoft.com/office/drawing/2014/main" val="2597551615"/>
                    </a:ext>
                  </a:extLst>
                </a:gridCol>
                <a:gridCol w="407436">
                  <a:extLst>
                    <a:ext uri="{9D8B030D-6E8A-4147-A177-3AD203B41FA5}">
                      <a16:colId xmlns:a16="http://schemas.microsoft.com/office/drawing/2014/main" val="611745155"/>
                    </a:ext>
                  </a:extLst>
                </a:gridCol>
                <a:gridCol w="103086">
                  <a:extLst>
                    <a:ext uri="{9D8B030D-6E8A-4147-A177-3AD203B41FA5}">
                      <a16:colId xmlns:a16="http://schemas.microsoft.com/office/drawing/2014/main" val="3502308801"/>
                    </a:ext>
                  </a:extLst>
                </a:gridCol>
                <a:gridCol w="697057">
                  <a:extLst>
                    <a:ext uri="{9D8B030D-6E8A-4147-A177-3AD203B41FA5}">
                      <a16:colId xmlns:a16="http://schemas.microsoft.com/office/drawing/2014/main" val="3530754951"/>
                    </a:ext>
                  </a:extLst>
                </a:gridCol>
                <a:gridCol w="103086">
                  <a:extLst>
                    <a:ext uri="{9D8B030D-6E8A-4147-A177-3AD203B41FA5}">
                      <a16:colId xmlns:a16="http://schemas.microsoft.com/office/drawing/2014/main" val="1008399235"/>
                    </a:ext>
                  </a:extLst>
                </a:gridCol>
                <a:gridCol w="311712">
                  <a:extLst>
                    <a:ext uri="{9D8B030D-6E8A-4147-A177-3AD203B41FA5}">
                      <a16:colId xmlns:a16="http://schemas.microsoft.com/office/drawing/2014/main" val="3575826855"/>
                    </a:ext>
                  </a:extLst>
                </a:gridCol>
                <a:gridCol w="103086">
                  <a:extLst>
                    <a:ext uri="{9D8B030D-6E8A-4147-A177-3AD203B41FA5}">
                      <a16:colId xmlns:a16="http://schemas.microsoft.com/office/drawing/2014/main" val="2499747445"/>
                    </a:ext>
                  </a:extLst>
                </a:gridCol>
                <a:gridCol w="169355">
                  <a:extLst>
                    <a:ext uri="{9D8B030D-6E8A-4147-A177-3AD203B41FA5}">
                      <a16:colId xmlns:a16="http://schemas.microsoft.com/office/drawing/2014/main" val="67985472"/>
                    </a:ext>
                  </a:extLst>
                </a:gridCol>
                <a:gridCol w="481068">
                  <a:extLst>
                    <a:ext uri="{9D8B030D-6E8A-4147-A177-3AD203B41FA5}">
                      <a16:colId xmlns:a16="http://schemas.microsoft.com/office/drawing/2014/main" val="2573368582"/>
                    </a:ext>
                  </a:extLst>
                </a:gridCol>
                <a:gridCol w="272442">
                  <a:extLst>
                    <a:ext uri="{9D8B030D-6E8A-4147-A177-3AD203B41FA5}">
                      <a16:colId xmlns:a16="http://schemas.microsoft.com/office/drawing/2014/main" val="910934223"/>
                    </a:ext>
                  </a:extLst>
                </a:gridCol>
                <a:gridCol w="557154">
                  <a:extLst>
                    <a:ext uri="{9D8B030D-6E8A-4147-A177-3AD203B41FA5}">
                      <a16:colId xmlns:a16="http://schemas.microsoft.com/office/drawing/2014/main" val="3361052708"/>
                    </a:ext>
                  </a:extLst>
                </a:gridCol>
                <a:gridCol w="103086">
                  <a:extLst>
                    <a:ext uri="{9D8B030D-6E8A-4147-A177-3AD203B41FA5}">
                      <a16:colId xmlns:a16="http://schemas.microsoft.com/office/drawing/2014/main" val="248593945"/>
                    </a:ext>
                  </a:extLst>
                </a:gridCol>
                <a:gridCol w="103086">
                  <a:extLst>
                    <a:ext uri="{9D8B030D-6E8A-4147-A177-3AD203B41FA5}">
                      <a16:colId xmlns:a16="http://schemas.microsoft.com/office/drawing/2014/main" val="3004428348"/>
                    </a:ext>
                  </a:extLst>
                </a:gridCol>
                <a:gridCol w="169355">
                  <a:extLst>
                    <a:ext uri="{9D8B030D-6E8A-4147-A177-3AD203B41FA5}">
                      <a16:colId xmlns:a16="http://schemas.microsoft.com/office/drawing/2014/main" val="234466219"/>
                    </a:ext>
                  </a:extLst>
                </a:gridCol>
                <a:gridCol w="419706">
                  <a:extLst>
                    <a:ext uri="{9D8B030D-6E8A-4147-A177-3AD203B41FA5}">
                      <a16:colId xmlns:a16="http://schemas.microsoft.com/office/drawing/2014/main" val="1123682849"/>
                    </a:ext>
                  </a:extLst>
                </a:gridCol>
                <a:gridCol w="454069">
                  <a:extLst>
                    <a:ext uri="{9D8B030D-6E8A-4147-A177-3AD203B41FA5}">
                      <a16:colId xmlns:a16="http://schemas.microsoft.com/office/drawing/2014/main" val="3465876918"/>
                    </a:ext>
                  </a:extLst>
                </a:gridCol>
                <a:gridCol w="296986">
                  <a:extLst>
                    <a:ext uri="{9D8B030D-6E8A-4147-A177-3AD203B41FA5}">
                      <a16:colId xmlns:a16="http://schemas.microsoft.com/office/drawing/2014/main" val="3154323143"/>
                    </a:ext>
                  </a:extLst>
                </a:gridCol>
                <a:gridCol w="419706">
                  <a:extLst>
                    <a:ext uri="{9D8B030D-6E8A-4147-A177-3AD203B41FA5}">
                      <a16:colId xmlns:a16="http://schemas.microsoft.com/office/drawing/2014/main" val="2781434644"/>
                    </a:ext>
                  </a:extLst>
                </a:gridCol>
                <a:gridCol w="103086">
                  <a:extLst>
                    <a:ext uri="{9D8B030D-6E8A-4147-A177-3AD203B41FA5}">
                      <a16:colId xmlns:a16="http://schemas.microsoft.com/office/drawing/2014/main" val="2382790432"/>
                    </a:ext>
                  </a:extLst>
                </a:gridCol>
                <a:gridCol w="103086">
                  <a:extLst>
                    <a:ext uri="{9D8B030D-6E8A-4147-A177-3AD203B41FA5}">
                      <a16:colId xmlns:a16="http://schemas.microsoft.com/office/drawing/2014/main" val="233665000"/>
                    </a:ext>
                  </a:extLst>
                </a:gridCol>
                <a:gridCol w="169355">
                  <a:extLst>
                    <a:ext uri="{9D8B030D-6E8A-4147-A177-3AD203B41FA5}">
                      <a16:colId xmlns:a16="http://schemas.microsoft.com/office/drawing/2014/main" val="1773963514"/>
                    </a:ext>
                  </a:extLst>
                </a:gridCol>
                <a:gridCol w="419706">
                  <a:extLst>
                    <a:ext uri="{9D8B030D-6E8A-4147-A177-3AD203B41FA5}">
                      <a16:colId xmlns:a16="http://schemas.microsoft.com/office/drawing/2014/main" val="1852480924"/>
                    </a:ext>
                  </a:extLst>
                </a:gridCol>
                <a:gridCol w="454069">
                  <a:extLst>
                    <a:ext uri="{9D8B030D-6E8A-4147-A177-3AD203B41FA5}">
                      <a16:colId xmlns:a16="http://schemas.microsoft.com/office/drawing/2014/main" val="672763081"/>
                    </a:ext>
                  </a:extLst>
                </a:gridCol>
                <a:gridCol w="296986">
                  <a:extLst>
                    <a:ext uri="{9D8B030D-6E8A-4147-A177-3AD203B41FA5}">
                      <a16:colId xmlns:a16="http://schemas.microsoft.com/office/drawing/2014/main" val="1702214941"/>
                    </a:ext>
                  </a:extLst>
                </a:gridCol>
                <a:gridCol w="419706">
                  <a:extLst>
                    <a:ext uri="{9D8B030D-6E8A-4147-A177-3AD203B41FA5}">
                      <a16:colId xmlns:a16="http://schemas.microsoft.com/office/drawing/2014/main" val="3575730020"/>
                    </a:ext>
                  </a:extLst>
                </a:gridCol>
                <a:gridCol w="78541">
                  <a:extLst>
                    <a:ext uri="{9D8B030D-6E8A-4147-A177-3AD203B41FA5}">
                      <a16:colId xmlns:a16="http://schemas.microsoft.com/office/drawing/2014/main" val="3207529485"/>
                    </a:ext>
                  </a:extLst>
                </a:gridCol>
                <a:gridCol w="83450">
                  <a:extLst>
                    <a:ext uri="{9D8B030D-6E8A-4147-A177-3AD203B41FA5}">
                      <a16:colId xmlns:a16="http://schemas.microsoft.com/office/drawing/2014/main" val="1499648007"/>
                    </a:ext>
                  </a:extLst>
                </a:gridCol>
                <a:gridCol w="120267">
                  <a:extLst>
                    <a:ext uri="{9D8B030D-6E8A-4147-A177-3AD203B41FA5}">
                      <a16:colId xmlns:a16="http://schemas.microsoft.com/office/drawing/2014/main" val="4132744888"/>
                    </a:ext>
                  </a:extLst>
                </a:gridCol>
                <a:gridCol w="120267">
                  <a:extLst>
                    <a:ext uri="{9D8B030D-6E8A-4147-A177-3AD203B41FA5}">
                      <a16:colId xmlns:a16="http://schemas.microsoft.com/office/drawing/2014/main" val="3099723198"/>
                    </a:ext>
                  </a:extLst>
                </a:gridCol>
              </a:tblGrid>
              <a:tr h="109730">
                <a:tc rowSpan="2">
                  <a:txBody>
                    <a:bodyPr/>
                    <a:lstStyle/>
                    <a:p>
                      <a:pPr algn="l" fontAlgn="b"/>
                      <a:r>
                        <a:rPr lang="sv-SE" sz="600" b="1" i="0" u="none" strike="noStrike" dirty="0">
                          <a:effectLst/>
                          <a:latin typeface="Calibri" panose="020F0502020204030204" pitchFamily="34" charset="0"/>
                        </a:rPr>
                        <a:t>Olası Risk Türü (Potential Risk Mode)</a:t>
                      </a:r>
                      <a:endParaRPr lang="sv-SE" sz="6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Riskin</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Sebebi</a:t>
                      </a:r>
                      <a:r>
                        <a:rPr lang="en-US" sz="600" b="1" i="0" u="none" strike="noStrike" dirty="0">
                          <a:effectLst/>
                          <a:latin typeface="Calibri" panose="020F050202020403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60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9252178"/>
                  </a:ext>
                </a:extLst>
              </a:tr>
              <a:tr h="104596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2467262604"/>
                  </a:ext>
                </a:extLst>
              </a:tr>
              <a:tr h="1155691">
                <a:tc>
                  <a:txBody>
                    <a:bodyPr/>
                    <a:lstStyle/>
                    <a:p>
                      <a:pPr algn="ctr" fontAlgn="ctr"/>
                      <a:r>
                        <a:rPr lang="en-US" sz="600" b="0" i="0" u="none" strike="noStrike">
                          <a:effectLst/>
                          <a:latin typeface="Calibri" panose="020F0502020204030204" pitchFamily="34" charset="0"/>
                        </a:rPr>
                        <a:t>Z9 (2019)-Kurumsal işbirliği ve ortaklıkların az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Ortak proje geliştirememe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Kurumlarla kurulan ilişkilerin sürdürülebilir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Kurum temsilcilerinin jüri, sergi vb. etkinliklere davet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Kurum ziyaretleri, kurumların komisyon ve kurullarında aktif görev alma ve  kurum temsilcilerinin eğitim kadrosuna dahil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(01.09.2018)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Mimarlar Odası temsilcisi Proje dersinde yürütücü olarak görev almakta, akademisyenlerimiz Oda komisyonunda görev almaktadır.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556256"/>
                  </a:ext>
                </a:extLst>
              </a:tr>
              <a:tr h="690564">
                <a:tc>
                  <a:txBody>
                    <a:bodyPr/>
                    <a:lstStyle/>
                    <a:p>
                      <a:pPr algn="ctr" fontAlgn="ctr"/>
                      <a:r>
                        <a:rPr lang="en-US" sz="600" b="0" i="0" u="none" strike="noStrike">
                          <a:effectLst/>
                          <a:latin typeface="Calibri" panose="020F0502020204030204" pitchFamily="34" charset="0"/>
                        </a:rPr>
                        <a:t>Akreditasyon bulunmaması (Z9, 2018'den gelen)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Calibri" panose="020F0502020204030204" pitchFamily="34" charset="0"/>
                        </a:rPr>
                        <a:t>Bölümün tercih edilme oranını düşürmesi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Calibri" panose="020F0502020204030204" pitchFamily="34" charset="0"/>
                        </a:rPr>
                        <a:t>Akreditasyon için gerekli koşulların sağlanamaması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Eğitim programın güncellenmesi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MİAK Akreditasyonun kriterlerinin sağlanması ve başvurulması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Dekanlık</a:t>
                      </a:r>
                      <a:br>
                        <a:rPr lang="en-US" sz="600" b="0" i="0" u="none" strike="noStrike">
                          <a:effectLst/>
                          <a:latin typeface="Calibri" panose="020F0502020204030204" pitchFamily="34" charset="0"/>
                        </a:rPr>
                      </a:br>
                      <a:r>
                        <a:rPr lang="en-US" sz="600" b="0" i="0" u="none" strike="noStrike">
                          <a:effectLst/>
                          <a:latin typeface="Calibri" panose="020F0502020204030204" pitchFamily="34" charset="0"/>
                        </a:rPr>
                        <a:t>(01.09.2020)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Pandemiden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dolayı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bir</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sonraki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seneye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ertelendi</a:t>
                      </a:r>
                      <a:r>
                        <a:rPr lang="en-US" sz="600" b="0" i="0" u="none" strike="noStrike" dirty="0">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Calibri" panose="020F0502020204030204" pitchFamily="34" charset="0"/>
                        </a:rPr>
                        <a:t>MİAK Akreditasyonun kriterelerinin sağlanması ve başvurulması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Dekanlık</a:t>
                      </a:r>
                      <a:br>
                        <a:rPr lang="en-US" sz="600" b="0" i="0" u="none" strike="noStrike">
                          <a:effectLst/>
                          <a:latin typeface="Calibri" panose="020F0502020204030204" pitchFamily="34" charset="0"/>
                        </a:rPr>
                      </a:br>
                      <a:r>
                        <a:rPr lang="en-US" sz="600" b="0" i="0" u="none" strike="noStrike">
                          <a:effectLst/>
                          <a:latin typeface="Calibri" panose="020F0502020204030204" pitchFamily="34" charset="0"/>
                        </a:rPr>
                        <a:t>(01.09.2021)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68708209"/>
                  </a:ext>
                </a:extLst>
              </a:tr>
              <a:tr h="690564">
                <a:tc>
                  <a:txBody>
                    <a:bodyPr/>
                    <a:lstStyle/>
                    <a:p>
                      <a:pPr algn="ctr" fontAlgn="ctr"/>
                      <a:r>
                        <a:rPr lang="en-US" sz="600" b="0" i="0" u="none" strike="noStrike">
                          <a:effectLst/>
                          <a:latin typeface="Calibri" panose="020F0502020204030204" pitchFamily="34" charset="0"/>
                        </a:rPr>
                        <a:t>Akreditasyon bulunmaması (Z9, 2018'den gelen)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Calibri" panose="020F0502020204030204" pitchFamily="34" charset="0"/>
                        </a:rPr>
                        <a:t>Üniversitenin uluslararası tanınırlığının azalması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Calibri" panose="020F0502020204030204" pitchFamily="34" charset="0"/>
                        </a:rPr>
                        <a:t>Akreditasyon için gerekli koşulların sağlanamaması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Eğitim programın güncellenmesi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MİAK Akreditasyonun kriterlerinin sağlanması ve başvurulması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Dekanlık</a:t>
                      </a:r>
                      <a:br>
                        <a:rPr lang="en-US" sz="600" b="0" i="0" u="none" strike="noStrike">
                          <a:effectLst/>
                          <a:latin typeface="Calibri" panose="020F0502020204030204" pitchFamily="34" charset="0"/>
                        </a:rPr>
                      </a:br>
                      <a:r>
                        <a:rPr lang="en-US" sz="600" b="0" i="0" u="none" strike="noStrike">
                          <a:effectLst/>
                          <a:latin typeface="Calibri" panose="020F0502020204030204" pitchFamily="34" charset="0"/>
                        </a:rPr>
                        <a:t>(01.09.2020)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Pandemiden dolayı bir sonraki seneye ertelendi.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effectLst/>
                          <a:latin typeface="Calibri" panose="020F0502020204030204" pitchFamily="34" charset="0"/>
                        </a:rPr>
                        <a:t>MİAK </a:t>
                      </a:r>
                      <a:r>
                        <a:rPr lang="en-US" sz="600" b="0" i="0" u="none" strike="noStrike" dirty="0" err="1">
                          <a:effectLst/>
                          <a:latin typeface="Calibri" panose="020F0502020204030204" pitchFamily="34" charset="0"/>
                        </a:rPr>
                        <a:t>Akreditasyonun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kriterelerinin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sağlanması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başvurulması</a:t>
                      </a: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Dekanlık</a:t>
                      </a:r>
                      <a:r>
                        <a:rPr lang="en-US" sz="600" b="0" i="0" u="none" strike="noStrike" dirty="0">
                          <a:effectLst/>
                          <a:latin typeface="Calibri" panose="020F0502020204030204" pitchFamily="34" charset="0"/>
                        </a:rPr>
                        <a:t/>
                      </a:r>
                      <a:br>
                        <a:rPr lang="en-US" sz="600" b="0" i="0" u="none" strike="noStrike" dirty="0">
                          <a:effectLst/>
                          <a:latin typeface="Calibri" panose="020F0502020204030204" pitchFamily="34" charset="0"/>
                        </a:rPr>
                      </a:br>
                      <a:r>
                        <a:rPr lang="en-US" sz="600" b="0" i="0" u="none" strike="noStrike" dirty="0">
                          <a:effectLst/>
                          <a:latin typeface="Calibri" panose="020F0502020204030204" pitchFamily="34" charset="0"/>
                        </a:rPr>
                        <a:t>(01.09.2021)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7637512"/>
                  </a:ext>
                </a:extLst>
              </a:tr>
              <a:tr h="1059384">
                <a:tc>
                  <a:txBody>
                    <a:bodyPr/>
                    <a:lstStyle/>
                    <a:p>
                      <a:pPr algn="ctr" fontAlgn="ctr"/>
                      <a:r>
                        <a:rPr lang="en-US" sz="600" b="0" i="0" u="none" strike="noStrike">
                          <a:effectLst/>
                          <a:latin typeface="Calibri" panose="020F0502020204030204" pitchFamily="34" charset="0"/>
                        </a:rPr>
                        <a:t>Z4- Erasmus anlaşmalı üniversite sayısının yetersiz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Yeterli sayıda öğrencinin farklı eğitim kültürleri ile tanışamaması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Yurtdışındaki üniversiteler ile iletişimin zayıf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Erasmus Ofisi'nin  yeni anlaşmalar yapmaya çalışması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Erasmus Koordinatörlüğü'nün aktif olarak çalışması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(01.12.2018)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0" i="0" u="none" strike="noStrike">
                          <a:effectLst/>
                          <a:latin typeface="Calibri" panose="020F0502020204030204" pitchFamily="34" charset="0"/>
                        </a:rPr>
                        <a:t>İtalya Politecnico Di Bari Üniversitesi ile anlaşma imzalandı (03.08.2018)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Erasmus Koordinatörü'nün yeni anlaşmalar yapmak üzere aktif olarak çalışması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Erasmus Koordinatörliğünde görev yapacak akademisyen sayısı artırıldı. (24.07.2019 Bölüm Toplantısı)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0686324"/>
                  </a:ext>
                </a:extLst>
              </a:tr>
              <a:tr h="577846">
                <a:tc>
                  <a:txBody>
                    <a:bodyPr/>
                    <a:lstStyle/>
                    <a:p>
                      <a:pPr algn="ctr" fontAlgn="ctr"/>
                      <a:r>
                        <a:rPr lang="en-US" sz="600" b="0" i="0" u="none" strike="noStrike">
                          <a:effectLst/>
                          <a:latin typeface="Calibri" panose="020F0502020204030204" pitchFamily="34" charset="0"/>
                        </a:rPr>
                        <a:t>Z11 (2019)- Üniversite geçme notunun uygulamalı dersler için uygun olmaması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 performansının ve sonuç ürün kalitesinin düşmesi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Geçme notunun 40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Sınav Yönergesinin hazırlanması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Dekanlık (01.09.2018)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Tasarım Dersleri Sınav Yönergesi hazırlanarak, Senato onayı alındı.(08.08.2018)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3390550"/>
                  </a:ext>
                </a:extLst>
              </a:tr>
            </a:tbl>
          </a:graphicData>
        </a:graphic>
      </p:graphicFrame>
      <p:sp>
        <p:nvSpPr>
          <p:cNvPr id="35" name="143 Metin kutusu">
            <a:extLst>
              <a:ext uri="{FF2B5EF4-FFF2-40B4-BE49-F238E27FC236}">
                <a16:creationId xmlns:a16="http://schemas.microsoft.com/office/drawing/2014/main" id="{00000000-0008-0000-0400-000002000000}"/>
              </a:ext>
            </a:extLst>
          </p:cNvPr>
          <p:cNvSpPr txBox="1"/>
          <p:nvPr/>
        </p:nvSpPr>
        <p:spPr>
          <a:xfrm>
            <a:off x="462202" y="4115335"/>
            <a:ext cx="261698" cy="61859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a:extLst>
              <a:ext uri="{FF2B5EF4-FFF2-40B4-BE49-F238E27FC236}">
                <a16:creationId xmlns:a16="http://schemas.microsoft.com/office/drawing/2014/main" id="{00000000-0008-0000-0400-000003000000}"/>
              </a:ext>
            </a:extLst>
          </p:cNvPr>
          <p:cNvSpPr txBox="1"/>
          <p:nvPr/>
        </p:nvSpPr>
        <p:spPr>
          <a:xfrm>
            <a:off x="462202" y="4275855"/>
            <a:ext cx="261698" cy="6041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8637140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28</a:t>
            </a:fld>
            <a:endParaRPr lang="tr-TR"/>
          </a:p>
        </p:txBody>
      </p:sp>
      <p:pic>
        <p:nvPicPr>
          <p:cNvPr id="6" name="Resim 5"/>
          <p:cNvPicPr/>
          <p:nvPr/>
        </p:nvPicPr>
        <p:blipFill>
          <a:blip r:embed="rId2"/>
          <a:stretch>
            <a:fillRect/>
          </a:stretch>
        </p:blipFill>
        <p:spPr>
          <a:xfrm>
            <a:off x="159805" y="8661"/>
            <a:ext cx="1603883" cy="323916"/>
          </a:xfrm>
          <a:prstGeom prst="rect">
            <a:avLst/>
          </a:prstGeom>
        </p:spPr>
      </p:pic>
      <p:sp>
        <p:nvSpPr>
          <p:cNvPr id="5" name="Metin kutusu 4"/>
          <p:cNvSpPr txBox="1"/>
          <p:nvPr/>
        </p:nvSpPr>
        <p:spPr>
          <a:xfrm>
            <a:off x="1763688" y="-58572"/>
            <a:ext cx="6336704" cy="523220"/>
          </a:xfrm>
          <a:prstGeom prst="rect">
            <a:avLst/>
          </a:prstGeom>
          <a:noFill/>
        </p:spPr>
        <p:txBody>
          <a:bodyPr wrap="square" rtlCol="0">
            <a:spAutoFit/>
          </a:bodyPr>
          <a:lstStyle/>
          <a:p>
            <a:pPr algn="ctr"/>
            <a:r>
              <a:rPr lang="tr-TR" sz="2800" b="1" dirty="0" smtClean="0">
                <a:solidFill>
                  <a:srgbClr val="FF0000"/>
                </a:solidFill>
                <a:effectLst>
                  <a:outerShdw blurRad="38100" dist="38100" dir="2700000" algn="tl">
                    <a:srgbClr val="000000">
                      <a:alpha val="43137"/>
                    </a:srgbClr>
                  </a:outerShdw>
                </a:effectLst>
              </a:rPr>
              <a:t>RİSK ANALİZİ</a:t>
            </a:r>
            <a:endParaRPr lang="tr-TR" sz="2800" b="1" dirty="0">
              <a:solidFill>
                <a:srgbClr val="FF0000"/>
              </a:solidFill>
              <a:effectLst>
                <a:outerShdw blurRad="38100" dist="38100" dir="2700000" algn="tl">
                  <a:srgbClr val="000000">
                    <a:alpha val="43137"/>
                  </a:srgbClr>
                </a:outerShdw>
              </a:effectLst>
            </a:endParaRPr>
          </a:p>
        </p:txBody>
      </p:sp>
      <p:sp>
        <p:nvSpPr>
          <p:cNvPr id="11" name="143 Metin kutusu">
            <a:extLst>
              <a:ext uri="{FF2B5EF4-FFF2-40B4-BE49-F238E27FC236}">
                <a16:creationId xmlns:a16="http://schemas.microsoft.com/office/drawing/2014/main" id="{00000000-0008-0000-0400-000002000000}"/>
              </a:ext>
            </a:extLst>
          </p:cNvPr>
          <p:cNvSpPr txBox="1"/>
          <p:nvPr/>
        </p:nvSpPr>
        <p:spPr>
          <a:xfrm>
            <a:off x="457200" y="3502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a:extLst>
              <a:ext uri="{FF2B5EF4-FFF2-40B4-BE49-F238E27FC236}">
                <a16:creationId xmlns:a16="http://schemas.microsoft.com/office/drawing/2014/main" id="{00000000-0008-0000-0400-000003000000}"/>
              </a:ext>
            </a:extLst>
          </p:cNvPr>
          <p:cNvSpPr txBox="1"/>
          <p:nvPr/>
        </p:nvSpPr>
        <p:spPr>
          <a:xfrm>
            <a:off x="457200" y="36734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2000000}"/>
              </a:ext>
            </a:extLst>
          </p:cNvPr>
          <p:cNvSpPr txBox="1"/>
          <p:nvPr/>
        </p:nvSpPr>
        <p:spPr>
          <a:xfrm>
            <a:off x="445867" y="3416816"/>
            <a:ext cx="289366" cy="3103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400-000003000000}"/>
              </a:ext>
            </a:extLst>
          </p:cNvPr>
          <p:cNvSpPr txBox="1"/>
          <p:nvPr/>
        </p:nvSpPr>
        <p:spPr>
          <a:xfrm>
            <a:off x="445867" y="3588663"/>
            <a:ext cx="289366" cy="3030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a:extLst>
              <a:ext uri="{FF2B5EF4-FFF2-40B4-BE49-F238E27FC236}">
                <a16:creationId xmlns:a16="http://schemas.microsoft.com/office/drawing/2014/main" id="{00000000-0008-0000-0400-000002000000}"/>
              </a:ext>
            </a:extLst>
          </p:cNvPr>
          <p:cNvSpPr txBox="1"/>
          <p:nvPr/>
        </p:nvSpPr>
        <p:spPr>
          <a:xfrm>
            <a:off x="442383" y="3406298"/>
            <a:ext cx="296334" cy="33490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a16="http://schemas.microsoft.com/office/drawing/2014/main" id="{00000000-0008-0000-0400-000003000000}"/>
              </a:ext>
            </a:extLst>
          </p:cNvPr>
          <p:cNvSpPr txBox="1"/>
          <p:nvPr/>
        </p:nvSpPr>
        <p:spPr>
          <a:xfrm>
            <a:off x="442383" y="3578390"/>
            <a:ext cx="296334" cy="3270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2000000}"/>
              </a:ext>
            </a:extLst>
          </p:cNvPr>
          <p:cNvSpPr txBox="1"/>
          <p:nvPr/>
        </p:nvSpPr>
        <p:spPr>
          <a:xfrm>
            <a:off x="457200" y="39830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a:extLst>
              <a:ext uri="{FF2B5EF4-FFF2-40B4-BE49-F238E27FC236}">
                <a16:creationId xmlns:a16="http://schemas.microsoft.com/office/drawing/2014/main" id="{00000000-0008-0000-0400-000003000000}"/>
              </a:ext>
            </a:extLst>
          </p:cNvPr>
          <p:cNvSpPr txBox="1"/>
          <p:nvPr/>
        </p:nvSpPr>
        <p:spPr>
          <a:xfrm>
            <a:off x="457200" y="415607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a:extLst>
              <a:ext uri="{FF2B5EF4-FFF2-40B4-BE49-F238E27FC236}">
                <a16:creationId xmlns:a16="http://schemas.microsoft.com/office/drawing/2014/main" id="{00000000-0008-0000-0400-000002000000}"/>
              </a:ext>
            </a:extLst>
          </p:cNvPr>
          <p:cNvSpPr txBox="1"/>
          <p:nvPr/>
        </p:nvSpPr>
        <p:spPr>
          <a:xfrm>
            <a:off x="457200" y="40989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a:extLst>
              <a:ext uri="{FF2B5EF4-FFF2-40B4-BE49-F238E27FC236}">
                <a16:creationId xmlns:a16="http://schemas.microsoft.com/office/drawing/2014/main" id="{00000000-0008-0000-0400-000003000000}"/>
              </a:ext>
            </a:extLst>
          </p:cNvPr>
          <p:cNvSpPr txBox="1"/>
          <p:nvPr/>
        </p:nvSpPr>
        <p:spPr>
          <a:xfrm>
            <a:off x="457200" y="427196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a16="http://schemas.microsoft.com/office/drawing/2014/main" id="{00000000-0008-0000-0400-000002000000}"/>
              </a:ext>
            </a:extLst>
          </p:cNvPr>
          <p:cNvSpPr txBox="1"/>
          <p:nvPr/>
        </p:nvSpPr>
        <p:spPr>
          <a:xfrm>
            <a:off x="457200" y="4244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a16="http://schemas.microsoft.com/office/drawing/2014/main" id="{00000000-0008-0000-0400-000003000000}"/>
              </a:ext>
            </a:extLst>
          </p:cNvPr>
          <p:cNvSpPr txBox="1"/>
          <p:nvPr/>
        </p:nvSpPr>
        <p:spPr>
          <a:xfrm>
            <a:off x="457200" y="44180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a:extLst>
              <a:ext uri="{FF2B5EF4-FFF2-40B4-BE49-F238E27FC236}">
                <a16:creationId xmlns:a16="http://schemas.microsoft.com/office/drawing/2014/main" id="{00000000-0008-0000-0400-000002000000}"/>
              </a:ext>
            </a:extLst>
          </p:cNvPr>
          <p:cNvSpPr txBox="1"/>
          <p:nvPr/>
        </p:nvSpPr>
        <p:spPr>
          <a:xfrm>
            <a:off x="457200" y="41560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a:extLst>
              <a:ext uri="{FF2B5EF4-FFF2-40B4-BE49-F238E27FC236}">
                <a16:creationId xmlns:a16="http://schemas.microsoft.com/office/drawing/2014/main" id="{00000000-0008-0000-0400-000003000000}"/>
              </a:ext>
            </a:extLst>
          </p:cNvPr>
          <p:cNvSpPr txBox="1"/>
          <p:nvPr/>
        </p:nvSpPr>
        <p:spPr>
          <a:xfrm>
            <a:off x="457200" y="43291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a16="http://schemas.microsoft.com/office/drawing/2014/main" id="{00000000-0008-0000-0400-000002000000}"/>
              </a:ext>
            </a:extLst>
          </p:cNvPr>
          <p:cNvSpPr txBox="1"/>
          <p:nvPr/>
        </p:nvSpPr>
        <p:spPr>
          <a:xfrm>
            <a:off x="457200" y="39862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a:extLst>
              <a:ext uri="{FF2B5EF4-FFF2-40B4-BE49-F238E27FC236}">
                <a16:creationId xmlns:a16="http://schemas.microsoft.com/office/drawing/2014/main" id="{00000000-0008-0000-0400-000003000000}"/>
              </a:ext>
            </a:extLst>
          </p:cNvPr>
          <p:cNvSpPr txBox="1"/>
          <p:nvPr/>
        </p:nvSpPr>
        <p:spPr>
          <a:xfrm>
            <a:off x="457200" y="41592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a:extLst>
              <a:ext uri="{FF2B5EF4-FFF2-40B4-BE49-F238E27FC236}">
                <a16:creationId xmlns:a16="http://schemas.microsoft.com/office/drawing/2014/main" id="{00000000-0008-0000-0400-000002000000}"/>
              </a:ext>
            </a:extLst>
          </p:cNvPr>
          <p:cNvSpPr txBox="1"/>
          <p:nvPr/>
        </p:nvSpPr>
        <p:spPr>
          <a:xfrm>
            <a:off x="457200" y="4014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a:extLst>
              <a:ext uri="{FF2B5EF4-FFF2-40B4-BE49-F238E27FC236}">
                <a16:creationId xmlns:a16="http://schemas.microsoft.com/office/drawing/2014/main" id="{00000000-0008-0000-0400-000003000000}"/>
              </a:ext>
            </a:extLst>
          </p:cNvPr>
          <p:cNvSpPr txBox="1"/>
          <p:nvPr/>
        </p:nvSpPr>
        <p:spPr>
          <a:xfrm>
            <a:off x="457200" y="4187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a:extLst>
              <a:ext uri="{FF2B5EF4-FFF2-40B4-BE49-F238E27FC236}">
                <a16:creationId xmlns:a16="http://schemas.microsoft.com/office/drawing/2014/main" id="{00000000-0008-0000-0400-000002000000}"/>
              </a:ext>
            </a:extLst>
          </p:cNvPr>
          <p:cNvSpPr txBox="1"/>
          <p:nvPr/>
        </p:nvSpPr>
        <p:spPr>
          <a:xfrm>
            <a:off x="457200" y="39608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7" name="143 Metin kutusu">
            <a:extLst>
              <a:ext uri="{FF2B5EF4-FFF2-40B4-BE49-F238E27FC236}">
                <a16:creationId xmlns:a16="http://schemas.microsoft.com/office/drawing/2014/main" id="{00000000-0008-0000-0400-000003000000}"/>
              </a:ext>
            </a:extLst>
          </p:cNvPr>
          <p:cNvSpPr txBox="1"/>
          <p:nvPr/>
        </p:nvSpPr>
        <p:spPr>
          <a:xfrm>
            <a:off x="457200" y="41338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1967765966"/>
              </p:ext>
            </p:extLst>
          </p:nvPr>
        </p:nvGraphicFramePr>
        <p:xfrm>
          <a:off x="323532" y="620688"/>
          <a:ext cx="8640952" cy="5885305"/>
        </p:xfrm>
        <a:graphic>
          <a:graphicData uri="http://schemas.openxmlformats.org/drawingml/2006/table">
            <a:tbl>
              <a:tblPr/>
              <a:tblGrid>
                <a:gridCol w="738301">
                  <a:extLst>
                    <a:ext uri="{9D8B030D-6E8A-4147-A177-3AD203B41FA5}">
                      <a16:colId xmlns:a16="http://schemas.microsoft.com/office/drawing/2014/main" val="719391280"/>
                    </a:ext>
                  </a:extLst>
                </a:gridCol>
                <a:gridCol w="427032">
                  <a:extLst>
                    <a:ext uri="{9D8B030D-6E8A-4147-A177-3AD203B41FA5}">
                      <a16:colId xmlns:a16="http://schemas.microsoft.com/office/drawing/2014/main" val="1587045367"/>
                    </a:ext>
                  </a:extLst>
                </a:gridCol>
                <a:gridCol w="108044">
                  <a:extLst>
                    <a:ext uri="{9D8B030D-6E8A-4147-A177-3AD203B41FA5}">
                      <a16:colId xmlns:a16="http://schemas.microsoft.com/office/drawing/2014/main" val="338662552"/>
                    </a:ext>
                  </a:extLst>
                </a:gridCol>
                <a:gridCol w="730584">
                  <a:extLst>
                    <a:ext uri="{9D8B030D-6E8A-4147-A177-3AD203B41FA5}">
                      <a16:colId xmlns:a16="http://schemas.microsoft.com/office/drawing/2014/main" val="2834413272"/>
                    </a:ext>
                  </a:extLst>
                </a:gridCol>
                <a:gridCol w="108044">
                  <a:extLst>
                    <a:ext uri="{9D8B030D-6E8A-4147-A177-3AD203B41FA5}">
                      <a16:colId xmlns:a16="http://schemas.microsoft.com/office/drawing/2014/main" val="3602369218"/>
                    </a:ext>
                  </a:extLst>
                </a:gridCol>
                <a:gridCol w="326705">
                  <a:extLst>
                    <a:ext uri="{9D8B030D-6E8A-4147-A177-3AD203B41FA5}">
                      <a16:colId xmlns:a16="http://schemas.microsoft.com/office/drawing/2014/main" val="1717946488"/>
                    </a:ext>
                  </a:extLst>
                </a:gridCol>
                <a:gridCol w="108044">
                  <a:extLst>
                    <a:ext uri="{9D8B030D-6E8A-4147-A177-3AD203B41FA5}">
                      <a16:colId xmlns:a16="http://schemas.microsoft.com/office/drawing/2014/main" val="3234440091"/>
                    </a:ext>
                  </a:extLst>
                </a:gridCol>
                <a:gridCol w="177501">
                  <a:extLst>
                    <a:ext uri="{9D8B030D-6E8A-4147-A177-3AD203B41FA5}">
                      <a16:colId xmlns:a16="http://schemas.microsoft.com/office/drawing/2014/main" val="3523504096"/>
                    </a:ext>
                  </a:extLst>
                </a:gridCol>
                <a:gridCol w="504206">
                  <a:extLst>
                    <a:ext uri="{9D8B030D-6E8A-4147-A177-3AD203B41FA5}">
                      <a16:colId xmlns:a16="http://schemas.microsoft.com/office/drawing/2014/main" val="1427342406"/>
                    </a:ext>
                  </a:extLst>
                </a:gridCol>
                <a:gridCol w="285545">
                  <a:extLst>
                    <a:ext uri="{9D8B030D-6E8A-4147-A177-3AD203B41FA5}">
                      <a16:colId xmlns:a16="http://schemas.microsoft.com/office/drawing/2014/main" val="2949796793"/>
                    </a:ext>
                  </a:extLst>
                </a:gridCol>
                <a:gridCol w="583952">
                  <a:extLst>
                    <a:ext uri="{9D8B030D-6E8A-4147-A177-3AD203B41FA5}">
                      <a16:colId xmlns:a16="http://schemas.microsoft.com/office/drawing/2014/main" val="710693919"/>
                    </a:ext>
                  </a:extLst>
                </a:gridCol>
                <a:gridCol w="108044">
                  <a:extLst>
                    <a:ext uri="{9D8B030D-6E8A-4147-A177-3AD203B41FA5}">
                      <a16:colId xmlns:a16="http://schemas.microsoft.com/office/drawing/2014/main" val="3478823340"/>
                    </a:ext>
                  </a:extLst>
                </a:gridCol>
                <a:gridCol w="108044">
                  <a:extLst>
                    <a:ext uri="{9D8B030D-6E8A-4147-A177-3AD203B41FA5}">
                      <a16:colId xmlns:a16="http://schemas.microsoft.com/office/drawing/2014/main" val="1161614183"/>
                    </a:ext>
                  </a:extLst>
                </a:gridCol>
                <a:gridCol w="177501">
                  <a:extLst>
                    <a:ext uri="{9D8B030D-6E8A-4147-A177-3AD203B41FA5}">
                      <a16:colId xmlns:a16="http://schemas.microsoft.com/office/drawing/2014/main" val="1024859679"/>
                    </a:ext>
                  </a:extLst>
                </a:gridCol>
                <a:gridCol w="439893">
                  <a:extLst>
                    <a:ext uri="{9D8B030D-6E8A-4147-A177-3AD203B41FA5}">
                      <a16:colId xmlns:a16="http://schemas.microsoft.com/office/drawing/2014/main" val="1208291983"/>
                    </a:ext>
                  </a:extLst>
                </a:gridCol>
                <a:gridCol w="475909">
                  <a:extLst>
                    <a:ext uri="{9D8B030D-6E8A-4147-A177-3AD203B41FA5}">
                      <a16:colId xmlns:a16="http://schemas.microsoft.com/office/drawing/2014/main" val="346986360"/>
                    </a:ext>
                  </a:extLst>
                </a:gridCol>
                <a:gridCol w="311270">
                  <a:extLst>
                    <a:ext uri="{9D8B030D-6E8A-4147-A177-3AD203B41FA5}">
                      <a16:colId xmlns:a16="http://schemas.microsoft.com/office/drawing/2014/main" val="903277722"/>
                    </a:ext>
                  </a:extLst>
                </a:gridCol>
                <a:gridCol w="439893">
                  <a:extLst>
                    <a:ext uri="{9D8B030D-6E8A-4147-A177-3AD203B41FA5}">
                      <a16:colId xmlns:a16="http://schemas.microsoft.com/office/drawing/2014/main" val="694318316"/>
                    </a:ext>
                  </a:extLst>
                </a:gridCol>
                <a:gridCol w="108044">
                  <a:extLst>
                    <a:ext uri="{9D8B030D-6E8A-4147-A177-3AD203B41FA5}">
                      <a16:colId xmlns:a16="http://schemas.microsoft.com/office/drawing/2014/main" val="2224341843"/>
                    </a:ext>
                  </a:extLst>
                </a:gridCol>
                <a:gridCol w="108044">
                  <a:extLst>
                    <a:ext uri="{9D8B030D-6E8A-4147-A177-3AD203B41FA5}">
                      <a16:colId xmlns:a16="http://schemas.microsoft.com/office/drawing/2014/main" val="2581343854"/>
                    </a:ext>
                  </a:extLst>
                </a:gridCol>
                <a:gridCol w="177501">
                  <a:extLst>
                    <a:ext uri="{9D8B030D-6E8A-4147-A177-3AD203B41FA5}">
                      <a16:colId xmlns:a16="http://schemas.microsoft.com/office/drawing/2014/main" val="2733772396"/>
                    </a:ext>
                  </a:extLst>
                </a:gridCol>
                <a:gridCol w="439893">
                  <a:extLst>
                    <a:ext uri="{9D8B030D-6E8A-4147-A177-3AD203B41FA5}">
                      <a16:colId xmlns:a16="http://schemas.microsoft.com/office/drawing/2014/main" val="1997058899"/>
                    </a:ext>
                  </a:extLst>
                </a:gridCol>
                <a:gridCol w="475909">
                  <a:extLst>
                    <a:ext uri="{9D8B030D-6E8A-4147-A177-3AD203B41FA5}">
                      <a16:colId xmlns:a16="http://schemas.microsoft.com/office/drawing/2014/main" val="3295848149"/>
                    </a:ext>
                  </a:extLst>
                </a:gridCol>
                <a:gridCol w="311270">
                  <a:extLst>
                    <a:ext uri="{9D8B030D-6E8A-4147-A177-3AD203B41FA5}">
                      <a16:colId xmlns:a16="http://schemas.microsoft.com/office/drawing/2014/main" val="354029917"/>
                    </a:ext>
                  </a:extLst>
                </a:gridCol>
                <a:gridCol w="439893">
                  <a:extLst>
                    <a:ext uri="{9D8B030D-6E8A-4147-A177-3AD203B41FA5}">
                      <a16:colId xmlns:a16="http://schemas.microsoft.com/office/drawing/2014/main" val="2250495914"/>
                    </a:ext>
                  </a:extLst>
                </a:gridCol>
                <a:gridCol w="82318">
                  <a:extLst>
                    <a:ext uri="{9D8B030D-6E8A-4147-A177-3AD203B41FA5}">
                      <a16:colId xmlns:a16="http://schemas.microsoft.com/office/drawing/2014/main" val="2893213143"/>
                    </a:ext>
                  </a:extLst>
                </a:gridCol>
                <a:gridCol w="87464">
                  <a:extLst>
                    <a:ext uri="{9D8B030D-6E8A-4147-A177-3AD203B41FA5}">
                      <a16:colId xmlns:a16="http://schemas.microsoft.com/office/drawing/2014/main" val="3480975321"/>
                    </a:ext>
                  </a:extLst>
                </a:gridCol>
                <a:gridCol w="126052">
                  <a:extLst>
                    <a:ext uri="{9D8B030D-6E8A-4147-A177-3AD203B41FA5}">
                      <a16:colId xmlns:a16="http://schemas.microsoft.com/office/drawing/2014/main" val="3589021877"/>
                    </a:ext>
                  </a:extLst>
                </a:gridCol>
                <a:gridCol w="126052">
                  <a:extLst>
                    <a:ext uri="{9D8B030D-6E8A-4147-A177-3AD203B41FA5}">
                      <a16:colId xmlns:a16="http://schemas.microsoft.com/office/drawing/2014/main" val="1545419178"/>
                    </a:ext>
                  </a:extLst>
                </a:gridCol>
              </a:tblGrid>
              <a:tr h="110530">
                <a:tc rowSpan="2">
                  <a:txBody>
                    <a:bodyPr/>
                    <a:lstStyle/>
                    <a:p>
                      <a:pPr algn="l" fontAlgn="b"/>
                      <a:r>
                        <a:rPr lang="sv-SE" sz="600" b="1" i="0" u="none" strike="noStrike" dirty="0">
                          <a:effectLst/>
                          <a:latin typeface="Calibri" panose="020F0502020204030204" pitchFamily="34" charset="0"/>
                        </a:rPr>
                        <a:t>Olası Risk Türü (Potential Risk Mode)</a:t>
                      </a:r>
                      <a:endParaRPr lang="sv-SE" sz="6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Şiddet</a:t>
                      </a:r>
                      <a:endParaRPr lang="en-US" sz="600" b="1" i="0" u="none" strike="noStrike" dirty="0">
                        <a:effectLst/>
                        <a:latin typeface="Calibri" panose="020F050202020403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Riskin</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Sebebi</a:t>
                      </a:r>
                      <a:r>
                        <a:rPr lang="en-US" sz="600" b="1" i="0" u="none" strike="noStrike" dirty="0">
                          <a:effectLst/>
                          <a:latin typeface="Calibri" panose="020F050202020403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60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44469190"/>
                  </a:ext>
                </a:extLst>
              </a:tr>
              <a:tr h="102856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3330244982"/>
                  </a:ext>
                </a:extLst>
              </a:tr>
              <a:tr h="1044167">
                <a:tc>
                  <a:txBody>
                    <a:bodyPr/>
                    <a:lstStyle/>
                    <a:p>
                      <a:pPr algn="ctr" fontAlgn="ctr"/>
                      <a:r>
                        <a:rPr lang="en-US" sz="600" b="0" i="0" u="none" strike="noStrike">
                          <a:effectLst/>
                          <a:latin typeface="Calibri" panose="020F0502020204030204" pitchFamily="34" charset="0"/>
                        </a:rPr>
                        <a:t>Z12 (2019)- Yeni başlayan öğretim elemanları için oryantasyon programının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Öğretim elemanının idari süreçte etkin ve hızlı rol alamaması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Öğretim elemanlarının idari sürece ve iş akışlarına hakim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Yeni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başlayan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öğretim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elemanlarına</a:t>
                      </a:r>
                      <a:r>
                        <a:rPr lang="en-US" sz="600" b="0" i="0" u="none" strike="noStrike" dirty="0">
                          <a:effectLst/>
                          <a:latin typeface="Calibri" panose="020F0502020204030204" pitchFamily="34" charset="0"/>
                        </a:rPr>
                        <a:t> EBYS, </a:t>
                      </a:r>
                      <a:r>
                        <a:rPr lang="en-US" sz="600" b="0" i="0" u="none" strike="noStrike" dirty="0" err="1">
                          <a:effectLst/>
                          <a:latin typeface="Calibri" panose="020F0502020204030204" pitchFamily="34" charset="0"/>
                        </a:rPr>
                        <a:t>ders</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kayıt</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süreci</a:t>
                      </a:r>
                      <a:r>
                        <a:rPr lang="en-US" sz="600" b="0" i="0" u="none" strike="noStrike" dirty="0">
                          <a:effectLst/>
                          <a:latin typeface="Calibri" panose="020F0502020204030204" pitchFamily="34" charset="0"/>
                        </a:rPr>
                        <a:t>, vb. </a:t>
                      </a:r>
                      <a:r>
                        <a:rPr lang="en-US" sz="600" b="0" i="0" u="none" strike="noStrike" dirty="0" err="1">
                          <a:effectLst/>
                          <a:latin typeface="Calibri" panose="020F0502020204030204" pitchFamily="34" charset="0"/>
                        </a:rPr>
                        <a:t>konularda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oryantasyon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programı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hazırlanması</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(31.06.2019)</a:t>
                      </a:r>
                      <a:br>
                        <a:rPr lang="en-US" sz="600" b="0" i="0" u="none" strike="noStrike">
                          <a:effectLst/>
                          <a:latin typeface="Calibri" panose="020F0502020204030204" pitchFamily="34" charset="0"/>
                        </a:rPr>
                      </a:br>
                      <a:r>
                        <a:rPr lang="en-US" sz="600" b="0" i="0" u="none" strike="noStrike">
                          <a:effectLst/>
                          <a:latin typeface="Calibri" panose="020F0502020204030204" pitchFamily="34" charset="0"/>
                        </a:rPr>
                        <a:t>IT (31.12.2019)</a:t>
                      </a:r>
                      <a:br>
                        <a:rPr lang="en-US" sz="600" b="0" i="0" u="none" strike="noStrike">
                          <a:effectLst/>
                          <a:latin typeface="Calibri" panose="020F0502020204030204" pitchFamily="34" charset="0"/>
                        </a:rPr>
                      </a:br>
                      <a:endParaRPr lang="en-US" sz="600" b="0" i="0" u="none" strike="noStrike">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Toplantısında danışman bilgilendirmesi yapıldı. (08.02.2019)</a:t>
                      </a:r>
                      <a:br>
                        <a:rPr lang="en-US" sz="600" b="0" i="0" u="none" strike="noStrike">
                          <a:effectLst/>
                          <a:latin typeface="Calibri" panose="020F0502020204030204" pitchFamily="34" charset="0"/>
                        </a:rPr>
                      </a:br>
                      <a:r>
                        <a:rPr lang="en-US" sz="600" b="0" i="0" u="none" strike="noStrike">
                          <a:effectLst/>
                          <a:latin typeface="Calibri" panose="020F0502020204030204" pitchFamily="34" charset="0"/>
                        </a:rPr>
                        <a:t>16.05.2019 da IT'den termin istendi, eğitim gerçekleşti. (24.12.2019)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5036732"/>
                  </a:ext>
                </a:extLst>
              </a:tr>
              <a:tr h="1139091">
                <a:tc>
                  <a:txBody>
                    <a:bodyPr/>
                    <a:lstStyle/>
                    <a:p>
                      <a:pPr algn="ctr" fontAlgn="ctr"/>
                      <a:r>
                        <a:rPr lang="en-US" sz="600" b="0" i="0" u="none" strike="noStrike">
                          <a:effectLst/>
                          <a:latin typeface="Calibri" panose="020F0502020204030204" pitchFamily="34" charset="0"/>
                        </a:rPr>
                        <a:t>Kampus içinde öğrenci ihtiyacına yönelik kırtasiye-ozalit firmalarının sayısal azlığı ve rekabet gücünün olmaması (Z15, 2018'den gelen)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Ders materyallerinin elde edilmesinde yaşanan güçlük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Kampus içinde hizmet veren kırtasiye ve ozalit merkezinin çalışma saatlerinin ve ürünlerinin bölüm ihtiyaçlarını karşılamaması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Öğrencilerin ihtiyaçlarını karşılamak için şehir merkezine gitmeleri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ihtiyaçlarının yönetime bildirilmesi,  işletmelerin ürün ve hizmetlerinin yönetim tarafından yeniden gözden geçirilmesi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(20.09.2018)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Liste hazırlandı, kırtasiye aktif olmadığı için bildirilemedi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160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KATLANILMASI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6998456"/>
                  </a:ext>
                </a:extLst>
              </a:tr>
              <a:tr h="664470">
                <a:tc>
                  <a:txBody>
                    <a:bodyPr/>
                    <a:lstStyle/>
                    <a:p>
                      <a:pPr algn="ctr" fontAlgn="ctr"/>
                      <a:r>
                        <a:rPr lang="en-US" sz="600" b="0" i="0" u="none" strike="noStrike">
                          <a:effectLst/>
                          <a:latin typeface="Calibri" panose="020F0502020204030204" pitchFamily="34" charset="0"/>
                        </a:rPr>
                        <a:t>T1-Yatay  geçiş ile öğrenci sayısında yaşanan artışın öğretim üyesi başına düşen öğrenci sayısının artmasına sebep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Akademik personelin öğrenciye yeterince zaman ayıramaması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Yatay ve dikey geçiş koşullarının merkezi bir şekilde belirlenmesi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Kadro sayısının artırılması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Üst yönetim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akademik kadrosuna yeni öğretim görevlisi alımı yapılmıştır. (07.05.2019)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5354475"/>
                  </a:ext>
                </a:extLst>
              </a:tr>
              <a:tr h="569546">
                <a:tc>
                  <a:txBody>
                    <a:bodyPr/>
                    <a:lstStyle/>
                    <a:p>
                      <a:pPr algn="ctr" fontAlgn="ctr"/>
                      <a:r>
                        <a:rPr lang="en-US" sz="600" b="0" i="0" u="none" strike="noStrike">
                          <a:effectLst/>
                          <a:latin typeface="Calibri" panose="020F0502020204030204" pitchFamily="34" charset="0"/>
                        </a:rPr>
                        <a:t>T2(2019) - İngilizce hazırlık programının lisans eğitiminin %100 İngilizce verilmesi için yetersiz kalması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Eğitim kalitesinin düşmesi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Eğitim dilinin İngilizce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Derslerde Türkçe tekrarlar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Mesleki İngilizce derslerinin içeriğinin güçlendirilmesi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Dekanlık (01.09.2018)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eğitim programında ders içeriği ve ismi güncellenerek web sayfasında paylaşıldı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3158970"/>
                  </a:ext>
                </a:extLst>
              </a:tr>
              <a:tr h="1328940">
                <a:tc>
                  <a:txBody>
                    <a:bodyPr/>
                    <a:lstStyle/>
                    <a:p>
                      <a:pPr algn="ctr" fontAlgn="ctr"/>
                      <a:r>
                        <a:rPr lang="en-US" sz="600" b="0" i="0" u="none" strike="noStrike">
                          <a:effectLst/>
                          <a:latin typeface="Calibri" panose="020F0502020204030204" pitchFamily="34" charset="0"/>
                        </a:rPr>
                        <a:t>T2- Yabancı öğrencilerin üniversiteye geç kayıt olmaları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Bölüme geç başlayan öğrencinin bölüme entegrasyonunda zorluk yaşaması, öğrencinin akademik program süresini uzatması ve mağdur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Yabancı öğrencilerin vize sürecinin uzaması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Ders veren öğretim üyelerinin ders katılımı konusundaki geri bildirimi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Swis721 Cn BT" panose="020B0506020202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Yabancı öğrencilere geldikleri hafta içerisinde detaylı oryantasyon düzenlenmesi ve kaçırdıkları sürecin telafi edilmesi için hocalardan destek istenmesi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Dekanlık (01.10.2020)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Oryantasyon düzenlendi. (05.10.2020) Pandemi sürecinde dersler online olduğu için zamanında katılım sağlandı.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3562798"/>
                  </a:ext>
                </a:extLst>
              </a:tr>
            </a:tbl>
          </a:graphicData>
        </a:graphic>
      </p:graphicFrame>
      <p:sp>
        <p:nvSpPr>
          <p:cNvPr id="35" name="143 Metin kutusu">
            <a:extLst>
              <a:ext uri="{FF2B5EF4-FFF2-40B4-BE49-F238E27FC236}">
                <a16:creationId xmlns:a16="http://schemas.microsoft.com/office/drawing/2014/main" id="{00000000-0008-0000-0400-000002000000}"/>
              </a:ext>
            </a:extLst>
          </p:cNvPr>
          <p:cNvSpPr txBox="1"/>
          <p:nvPr/>
        </p:nvSpPr>
        <p:spPr>
          <a:xfrm>
            <a:off x="452868" y="4071580"/>
            <a:ext cx="271032" cy="63218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8" name="143 Metin kutusu">
            <a:extLst>
              <a:ext uri="{FF2B5EF4-FFF2-40B4-BE49-F238E27FC236}">
                <a16:creationId xmlns:a16="http://schemas.microsoft.com/office/drawing/2014/main" id="{00000000-0008-0000-0400-000003000000}"/>
              </a:ext>
            </a:extLst>
          </p:cNvPr>
          <p:cNvSpPr txBox="1"/>
          <p:nvPr/>
        </p:nvSpPr>
        <p:spPr>
          <a:xfrm>
            <a:off x="452868" y="4232416"/>
            <a:ext cx="271032" cy="6173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2983405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29</a:t>
            </a:fld>
            <a:endParaRPr lang="tr-TR"/>
          </a:p>
        </p:txBody>
      </p:sp>
      <p:pic>
        <p:nvPicPr>
          <p:cNvPr id="6" name="Resim 5"/>
          <p:cNvPicPr/>
          <p:nvPr/>
        </p:nvPicPr>
        <p:blipFill>
          <a:blip r:embed="rId2"/>
          <a:stretch>
            <a:fillRect/>
          </a:stretch>
        </p:blipFill>
        <p:spPr>
          <a:xfrm>
            <a:off x="159805" y="8661"/>
            <a:ext cx="1603883" cy="323916"/>
          </a:xfrm>
          <a:prstGeom prst="rect">
            <a:avLst/>
          </a:prstGeom>
        </p:spPr>
      </p:pic>
      <p:sp>
        <p:nvSpPr>
          <p:cNvPr id="5" name="Metin kutusu 4"/>
          <p:cNvSpPr txBox="1"/>
          <p:nvPr/>
        </p:nvSpPr>
        <p:spPr>
          <a:xfrm>
            <a:off x="1763688" y="-58572"/>
            <a:ext cx="6336704" cy="523220"/>
          </a:xfrm>
          <a:prstGeom prst="rect">
            <a:avLst/>
          </a:prstGeom>
          <a:noFill/>
        </p:spPr>
        <p:txBody>
          <a:bodyPr wrap="square" rtlCol="0">
            <a:spAutoFit/>
          </a:bodyPr>
          <a:lstStyle/>
          <a:p>
            <a:pPr algn="ctr"/>
            <a:r>
              <a:rPr lang="tr-TR" sz="2800" b="1" dirty="0" smtClean="0">
                <a:solidFill>
                  <a:srgbClr val="FF0000"/>
                </a:solidFill>
                <a:effectLst>
                  <a:outerShdw blurRad="38100" dist="38100" dir="2700000" algn="tl">
                    <a:srgbClr val="000000">
                      <a:alpha val="43137"/>
                    </a:srgbClr>
                  </a:outerShdw>
                </a:effectLst>
              </a:rPr>
              <a:t>RİSK ANALİZİ</a:t>
            </a:r>
            <a:endParaRPr lang="tr-TR" sz="2800" b="1" dirty="0">
              <a:solidFill>
                <a:srgbClr val="FF0000"/>
              </a:solidFill>
              <a:effectLst>
                <a:outerShdw blurRad="38100" dist="38100" dir="2700000" algn="tl">
                  <a:srgbClr val="000000">
                    <a:alpha val="43137"/>
                  </a:srgbClr>
                </a:outerShdw>
              </a:effectLst>
            </a:endParaRPr>
          </a:p>
        </p:txBody>
      </p:sp>
      <p:sp>
        <p:nvSpPr>
          <p:cNvPr id="11" name="143 Metin kutusu">
            <a:extLst>
              <a:ext uri="{FF2B5EF4-FFF2-40B4-BE49-F238E27FC236}">
                <a16:creationId xmlns:a16="http://schemas.microsoft.com/office/drawing/2014/main" id="{00000000-0008-0000-0400-000002000000}"/>
              </a:ext>
            </a:extLst>
          </p:cNvPr>
          <p:cNvSpPr txBox="1"/>
          <p:nvPr/>
        </p:nvSpPr>
        <p:spPr>
          <a:xfrm>
            <a:off x="457200" y="3502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a:extLst>
              <a:ext uri="{FF2B5EF4-FFF2-40B4-BE49-F238E27FC236}">
                <a16:creationId xmlns:a16="http://schemas.microsoft.com/office/drawing/2014/main" id="{00000000-0008-0000-0400-000003000000}"/>
              </a:ext>
            </a:extLst>
          </p:cNvPr>
          <p:cNvSpPr txBox="1"/>
          <p:nvPr/>
        </p:nvSpPr>
        <p:spPr>
          <a:xfrm>
            <a:off x="457200" y="36734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2000000}"/>
              </a:ext>
            </a:extLst>
          </p:cNvPr>
          <p:cNvSpPr txBox="1"/>
          <p:nvPr/>
        </p:nvSpPr>
        <p:spPr>
          <a:xfrm>
            <a:off x="445867" y="3416816"/>
            <a:ext cx="289366" cy="3103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400-000003000000}"/>
              </a:ext>
            </a:extLst>
          </p:cNvPr>
          <p:cNvSpPr txBox="1"/>
          <p:nvPr/>
        </p:nvSpPr>
        <p:spPr>
          <a:xfrm>
            <a:off x="445867" y="3588663"/>
            <a:ext cx="289366" cy="3030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a:extLst>
              <a:ext uri="{FF2B5EF4-FFF2-40B4-BE49-F238E27FC236}">
                <a16:creationId xmlns:a16="http://schemas.microsoft.com/office/drawing/2014/main" id="{00000000-0008-0000-0400-000002000000}"/>
              </a:ext>
            </a:extLst>
          </p:cNvPr>
          <p:cNvSpPr txBox="1"/>
          <p:nvPr/>
        </p:nvSpPr>
        <p:spPr>
          <a:xfrm>
            <a:off x="442383" y="3406298"/>
            <a:ext cx="296334" cy="33490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a16="http://schemas.microsoft.com/office/drawing/2014/main" id="{00000000-0008-0000-0400-000003000000}"/>
              </a:ext>
            </a:extLst>
          </p:cNvPr>
          <p:cNvSpPr txBox="1"/>
          <p:nvPr/>
        </p:nvSpPr>
        <p:spPr>
          <a:xfrm>
            <a:off x="442383" y="3578390"/>
            <a:ext cx="296334" cy="3270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2000000}"/>
              </a:ext>
            </a:extLst>
          </p:cNvPr>
          <p:cNvSpPr txBox="1"/>
          <p:nvPr/>
        </p:nvSpPr>
        <p:spPr>
          <a:xfrm>
            <a:off x="457200" y="39830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a:extLst>
              <a:ext uri="{FF2B5EF4-FFF2-40B4-BE49-F238E27FC236}">
                <a16:creationId xmlns:a16="http://schemas.microsoft.com/office/drawing/2014/main" id="{00000000-0008-0000-0400-000003000000}"/>
              </a:ext>
            </a:extLst>
          </p:cNvPr>
          <p:cNvSpPr txBox="1"/>
          <p:nvPr/>
        </p:nvSpPr>
        <p:spPr>
          <a:xfrm>
            <a:off x="457200" y="415607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a:extLst>
              <a:ext uri="{FF2B5EF4-FFF2-40B4-BE49-F238E27FC236}">
                <a16:creationId xmlns:a16="http://schemas.microsoft.com/office/drawing/2014/main" id="{00000000-0008-0000-0400-000002000000}"/>
              </a:ext>
            </a:extLst>
          </p:cNvPr>
          <p:cNvSpPr txBox="1"/>
          <p:nvPr/>
        </p:nvSpPr>
        <p:spPr>
          <a:xfrm>
            <a:off x="457200" y="40989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a:extLst>
              <a:ext uri="{FF2B5EF4-FFF2-40B4-BE49-F238E27FC236}">
                <a16:creationId xmlns:a16="http://schemas.microsoft.com/office/drawing/2014/main" id="{00000000-0008-0000-0400-000003000000}"/>
              </a:ext>
            </a:extLst>
          </p:cNvPr>
          <p:cNvSpPr txBox="1"/>
          <p:nvPr/>
        </p:nvSpPr>
        <p:spPr>
          <a:xfrm>
            <a:off x="457200" y="427196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a16="http://schemas.microsoft.com/office/drawing/2014/main" id="{00000000-0008-0000-0400-000002000000}"/>
              </a:ext>
            </a:extLst>
          </p:cNvPr>
          <p:cNvSpPr txBox="1"/>
          <p:nvPr/>
        </p:nvSpPr>
        <p:spPr>
          <a:xfrm>
            <a:off x="457200" y="4244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a16="http://schemas.microsoft.com/office/drawing/2014/main" id="{00000000-0008-0000-0400-000003000000}"/>
              </a:ext>
            </a:extLst>
          </p:cNvPr>
          <p:cNvSpPr txBox="1"/>
          <p:nvPr/>
        </p:nvSpPr>
        <p:spPr>
          <a:xfrm>
            <a:off x="457200" y="44180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a:extLst>
              <a:ext uri="{FF2B5EF4-FFF2-40B4-BE49-F238E27FC236}">
                <a16:creationId xmlns:a16="http://schemas.microsoft.com/office/drawing/2014/main" id="{00000000-0008-0000-0400-000002000000}"/>
              </a:ext>
            </a:extLst>
          </p:cNvPr>
          <p:cNvSpPr txBox="1"/>
          <p:nvPr/>
        </p:nvSpPr>
        <p:spPr>
          <a:xfrm>
            <a:off x="457200" y="41560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a:extLst>
              <a:ext uri="{FF2B5EF4-FFF2-40B4-BE49-F238E27FC236}">
                <a16:creationId xmlns:a16="http://schemas.microsoft.com/office/drawing/2014/main" id="{00000000-0008-0000-0400-000003000000}"/>
              </a:ext>
            </a:extLst>
          </p:cNvPr>
          <p:cNvSpPr txBox="1"/>
          <p:nvPr/>
        </p:nvSpPr>
        <p:spPr>
          <a:xfrm>
            <a:off x="457200" y="43291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a16="http://schemas.microsoft.com/office/drawing/2014/main" id="{00000000-0008-0000-0400-000002000000}"/>
              </a:ext>
            </a:extLst>
          </p:cNvPr>
          <p:cNvSpPr txBox="1"/>
          <p:nvPr/>
        </p:nvSpPr>
        <p:spPr>
          <a:xfrm>
            <a:off x="457200" y="39862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a:extLst>
              <a:ext uri="{FF2B5EF4-FFF2-40B4-BE49-F238E27FC236}">
                <a16:creationId xmlns:a16="http://schemas.microsoft.com/office/drawing/2014/main" id="{00000000-0008-0000-0400-000003000000}"/>
              </a:ext>
            </a:extLst>
          </p:cNvPr>
          <p:cNvSpPr txBox="1"/>
          <p:nvPr/>
        </p:nvSpPr>
        <p:spPr>
          <a:xfrm>
            <a:off x="457200" y="41592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a:extLst>
              <a:ext uri="{FF2B5EF4-FFF2-40B4-BE49-F238E27FC236}">
                <a16:creationId xmlns:a16="http://schemas.microsoft.com/office/drawing/2014/main" id="{00000000-0008-0000-0400-000002000000}"/>
              </a:ext>
            </a:extLst>
          </p:cNvPr>
          <p:cNvSpPr txBox="1"/>
          <p:nvPr/>
        </p:nvSpPr>
        <p:spPr>
          <a:xfrm>
            <a:off x="457200" y="4014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a:extLst>
              <a:ext uri="{FF2B5EF4-FFF2-40B4-BE49-F238E27FC236}">
                <a16:creationId xmlns:a16="http://schemas.microsoft.com/office/drawing/2014/main" id="{00000000-0008-0000-0400-000003000000}"/>
              </a:ext>
            </a:extLst>
          </p:cNvPr>
          <p:cNvSpPr txBox="1"/>
          <p:nvPr/>
        </p:nvSpPr>
        <p:spPr>
          <a:xfrm>
            <a:off x="457200" y="4187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a:extLst>
              <a:ext uri="{FF2B5EF4-FFF2-40B4-BE49-F238E27FC236}">
                <a16:creationId xmlns:a16="http://schemas.microsoft.com/office/drawing/2014/main" id="{00000000-0008-0000-0400-000002000000}"/>
              </a:ext>
            </a:extLst>
          </p:cNvPr>
          <p:cNvSpPr txBox="1"/>
          <p:nvPr/>
        </p:nvSpPr>
        <p:spPr>
          <a:xfrm>
            <a:off x="457200" y="39608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7" name="143 Metin kutusu">
            <a:extLst>
              <a:ext uri="{FF2B5EF4-FFF2-40B4-BE49-F238E27FC236}">
                <a16:creationId xmlns:a16="http://schemas.microsoft.com/office/drawing/2014/main" id="{00000000-0008-0000-0400-000003000000}"/>
              </a:ext>
            </a:extLst>
          </p:cNvPr>
          <p:cNvSpPr txBox="1"/>
          <p:nvPr/>
        </p:nvSpPr>
        <p:spPr>
          <a:xfrm>
            <a:off x="457200" y="41338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5" name="143 Metin kutusu">
            <a:extLst>
              <a:ext uri="{FF2B5EF4-FFF2-40B4-BE49-F238E27FC236}">
                <a16:creationId xmlns:a16="http://schemas.microsoft.com/office/drawing/2014/main" id="{00000000-0008-0000-0400-000002000000}"/>
              </a:ext>
            </a:extLst>
          </p:cNvPr>
          <p:cNvSpPr txBox="1"/>
          <p:nvPr/>
        </p:nvSpPr>
        <p:spPr>
          <a:xfrm>
            <a:off x="457200" y="3379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8" name="143 Metin kutusu">
            <a:extLst>
              <a:ext uri="{FF2B5EF4-FFF2-40B4-BE49-F238E27FC236}">
                <a16:creationId xmlns:a16="http://schemas.microsoft.com/office/drawing/2014/main" id="{00000000-0008-0000-0400-000003000000}"/>
              </a:ext>
            </a:extLst>
          </p:cNvPr>
          <p:cNvSpPr txBox="1"/>
          <p:nvPr/>
        </p:nvSpPr>
        <p:spPr>
          <a:xfrm>
            <a:off x="457200" y="3552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9" name="143 Metin kutusu">
            <a:extLst>
              <a:ext uri="{FF2B5EF4-FFF2-40B4-BE49-F238E27FC236}">
                <a16:creationId xmlns:a16="http://schemas.microsoft.com/office/drawing/2014/main" id="{00000000-0008-0000-0400-000002000000}"/>
              </a:ext>
            </a:extLst>
          </p:cNvPr>
          <p:cNvSpPr txBox="1"/>
          <p:nvPr/>
        </p:nvSpPr>
        <p:spPr>
          <a:xfrm>
            <a:off x="452868" y="3913752"/>
            <a:ext cx="271032" cy="4915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0" name="143 Metin kutusu">
            <a:extLst>
              <a:ext uri="{FF2B5EF4-FFF2-40B4-BE49-F238E27FC236}">
                <a16:creationId xmlns:a16="http://schemas.microsoft.com/office/drawing/2014/main" id="{00000000-0008-0000-0400-000003000000}"/>
              </a:ext>
            </a:extLst>
          </p:cNvPr>
          <p:cNvSpPr txBox="1"/>
          <p:nvPr/>
        </p:nvSpPr>
        <p:spPr>
          <a:xfrm>
            <a:off x="452868" y="4071300"/>
            <a:ext cx="271032" cy="48006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4" name="Table 3"/>
          <p:cNvGraphicFramePr>
            <a:graphicFrameLocks noGrp="1"/>
          </p:cNvGraphicFramePr>
          <p:nvPr>
            <p:extLst>
              <p:ext uri="{D42A27DB-BD31-4B8C-83A1-F6EECF244321}">
                <p14:modId xmlns:p14="http://schemas.microsoft.com/office/powerpoint/2010/main" val="3951564859"/>
              </p:ext>
            </p:extLst>
          </p:nvPr>
        </p:nvGraphicFramePr>
        <p:xfrm>
          <a:off x="159805" y="524380"/>
          <a:ext cx="8892483" cy="6126480"/>
        </p:xfrm>
        <a:graphic>
          <a:graphicData uri="http://schemas.openxmlformats.org/drawingml/2006/table">
            <a:tbl>
              <a:tblPr/>
              <a:tblGrid>
                <a:gridCol w="759792">
                  <a:extLst>
                    <a:ext uri="{9D8B030D-6E8A-4147-A177-3AD203B41FA5}">
                      <a16:colId xmlns:a16="http://schemas.microsoft.com/office/drawing/2014/main" val="4124808687"/>
                    </a:ext>
                  </a:extLst>
                </a:gridCol>
                <a:gridCol w="439462">
                  <a:extLst>
                    <a:ext uri="{9D8B030D-6E8A-4147-A177-3AD203B41FA5}">
                      <a16:colId xmlns:a16="http://schemas.microsoft.com/office/drawing/2014/main" val="1802256927"/>
                    </a:ext>
                  </a:extLst>
                </a:gridCol>
                <a:gridCol w="111190">
                  <a:extLst>
                    <a:ext uri="{9D8B030D-6E8A-4147-A177-3AD203B41FA5}">
                      <a16:colId xmlns:a16="http://schemas.microsoft.com/office/drawing/2014/main" val="2864925372"/>
                    </a:ext>
                  </a:extLst>
                </a:gridCol>
                <a:gridCol w="751850">
                  <a:extLst>
                    <a:ext uri="{9D8B030D-6E8A-4147-A177-3AD203B41FA5}">
                      <a16:colId xmlns:a16="http://schemas.microsoft.com/office/drawing/2014/main" val="616670570"/>
                    </a:ext>
                  </a:extLst>
                </a:gridCol>
                <a:gridCol w="111190">
                  <a:extLst>
                    <a:ext uri="{9D8B030D-6E8A-4147-A177-3AD203B41FA5}">
                      <a16:colId xmlns:a16="http://schemas.microsoft.com/office/drawing/2014/main" val="2398309738"/>
                    </a:ext>
                  </a:extLst>
                </a:gridCol>
                <a:gridCol w="336214">
                  <a:extLst>
                    <a:ext uri="{9D8B030D-6E8A-4147-A177-3AD203B41FA5}">
                      <a16:colId xmlns:a16="http://schemas.microsoft.com/office/drawing/2014/main" val="2859494496"/>
                    </a:ext>
                  </a:extLst>
                </a:gridCol>
                <a:gridCol w="111190">
                  <a:extLst>
                    <a:ext uri="{9D8B030D-6E8A-4147-A177-3AD203B41FA5}">
                      <a16:colId xmlns:a16="http://schemas.microsoft.com/office/drawing/2014/main" val="1028076074"/>
                    </a:ext>
                  </a:extLst>
                </a:gridCol>
                <a:gridCol w="182667">
                  <a:extLst>
                    <a:ext uri="{9D8B030D-6E8A-4147-A177-3AD203B41FA5}">
                      <a16:colId xmlns:a16="http://schemas.microsoft.com/office/drawing/2014/main" val="2528192369"/>
                    </a:ext>
                  </a:extLst>
                </a:gridCol>
                <a:gridCol w="518884">
                  <a:extLst>
                    <a:ext uri="{9D8B030D-6E8A-4147-A177-3AD203B41FA5}">
                      <a16:colId xmlns:a16="http://schemas.microsoft.com/office/drawing/2014/main" val="1554503625"/>
                    </a:ext>
                  </a:extLst>
                </a:gridCol>
                <a:gridCol w="293858">
                  <a:extLst>
                    <a:ext uri="{9D8B030D-6E8A-4147-A177-3AD203B41FA5}">
                      <a16:colId xmlns:a16="http://schemas.microsoft.com/office/drawing/2014/main" val="1271120660"/>
                    </a:ext>
                  </a:extLst>
                </a:gridCol>
                <a:gridCol w="600950">
                  <a:extLst>
                    <a:ext uri="{9D8B030D-6E8A-4147-A177-3AD203B41FA5}">
                      <a16:colId xmlns:a16="http://schemas.microsoft.com/office/drawing/2014/main" val="805802008"/>
                    </a:ext>
                  </a:extLst>
                </a:gridCol>
                <a:gridCol w="111190">
                  <a:extLst>
                    <a:ext uri="{9D8B030D-6E8A-4147-A177-3AD203B41FA5}">
                      <a16:colId xmlns:a16="http://schemas.microsoft.com/office/drawing/2014/main" val="1299797958"/>
                    </a:ext>
                  </a:extLst>
                </a:gridCol>
                <a:gridCol w="111190">
                  <a:extLst>
                    <a:ext uri="{9D8B030D-6E8A-4147-A177-3AD203B41FA5}">
                      <a16:colId xmlns:a16="http://schemas.microsoft.com/office/drawing/2014/main" val="3377326158"/>
                    </a:ext>
                  </a:extLst>
                </a:gridCol>
                <a:gridCol w="182667">
                  <a:extLst>
                    <a:ext uri="{9D8B030D-6E8A-4147-A177-3AD203B41FA5}">
                      <a16:colId xmlns:a16="http://schemas.microsoft.com/office/drawing/2014/main" val="96476462"/>
                    </a:ext>
                  </a:extLst>
                </a:gridCol>
                <a:gridCol w="452698">
                  <a:extLst>
                    <a:ext uri="{9D8B030D-6E8A-4147-A177-3AD203B41FA5}">
                      <a16:colId xmlns:a16="http://schemas.microsoft.com/office/drawing/2014/main" val="2116742945"/>
                    </a:ext>
                  </a:extLst>
                </a:gridCol>
                <a:gridCol w="489761">
                  <a:extLst>
                    <a:ext uri="{9D8B030D-6E8A-4147-A177-3AD203B41FA5}">
                      <a16:colId xmlns:a16="http://schemas.microsoft.com/office/drawing/2014/main" val="938002849"/>
                    </a:ext>
                  </a:extLst>
                </a:gridCol>
                <a:gridCol w="320331">
                  <a:extLst>
                    <a:ext uri="{9D8B030D-6E8A-4147-A177-3AD203B41FA5}">
                      <a16:colId xmlns:a16="http://schemas.microsoft.com/office/drawing/2014/main" val="329612345"/>
                    </a:ext>
                  </a:extLst>
                </a:gridCol>
                <a:gridCol w="452698">
                  <a:extLst>
                    <a:ext uri="{9D8B030D-6E8A-4147-A177-3AD203B41FA5}">
                      <a16:colId xmlns:a16="http://schemas.microsoft.com/office/drawing/2014/main" val="1462066162"/>
                    </a:ext>
                  </a:extLst>
                </a:gridCol>
                <a:gridCol w="111190">
                  <a:extLst>
                    <a:ext uri="{9D8B030D-6E8A-4147-A177-3AD203B41FA5}">
                      <a16:colId xmlns:a16="http://schemas.microsoft.com/office/drawing/2014/main" val="1111771621"/>
                    </a:ext>
                  </a:extLst>
                </a:gridCol>
                <a:gridCol w="111190">
                  <a:extLst>
                    <a:ext uri="{9D8B030D-6E8A-4147-A177-3AD203B41FA5}">
                      <a16:colId xmlns:a16="http://schemas.microsoft.com/office/drawing/2014/main" val="2786754251"/>
                    </a:ext>
                  </a:extLst>
                </a:gridCol>
                <a:gridCol w="182667">
                  <a:extLst>
                    <a:ext uri="{9D8B030D-6E8A-4147-A177-3AD203B41FA5}">
                      <a16:colId xmlns:a16="http://schemas.microsoft.com/office/drawing/2014/main" val="447817896"/>
                    </a:ext>
                  </a:extLst>
                </a:gridCol>
                <a:gridCol w="452698">
                  <a:extLst>
                    <a:ext uri="{9D8B030D-6E8A-4147-A177-3AD203B41FA5}">
                      <a16:colId xmlns:a16="http://schemas.microsoft.com/office/drawing/2014/main" val="927538230"/>
                    </a:ext>
                  </a:extLst>
                </a:gridCol>
                <a:gridCol w="489761">
                  <a:extLst>
                    <a:ext uri="{9D8B030D-6E8A-4147-A177-3AD203B41FA5}">
                      <a16:colId xmlns:a16="http://schemas.microsoft.com/office/drawing/2014/main" val="3992540117"/>
                    </a:ext>
                  </a:extLst>
                </a:gridCol>
                <a:gridCol w="320331">
                  <a:extLst>
                    <a:ext uri="{9D8B030D-6E8A-4147-A177-3AD203B41FA5}">
                      <a16:colId xmlns:a16="http://schemas.microsoft.com/office/drawing/2014/main" val="4250881516"/>
                    </a:ext>
                  </a:extLst>
                </a:gridCol>
                <a:gridCol w="452698">
                  <a:extLst>
                    <a:ext uri="{9D8B030D-6E8A-4147-A177-3AD203B41FA5}">
                      <a16:colId xmlns:a16="http://schemas.microsoft.com/office/drawing/2014/main" val="3908542796"/>
                    </a:ext>
                  </a:extLst>
                </a:gridCol>
                <a:gridCol w="84715">
                  <a:extLst>
                    <a:ext uri="{9D8B030D-6E8A-4147-A177-3AD203B41FA5}">
                      <a16:colId xmlns:a16="http://schemas.microsoft.com/office/drawing/2014/main" val="4284349508"/>
                    </a:ext>
                  </a:extLst>
                </a:gridCol>
                <a:gridCol w="90009">
                  <a:extLst>
                    <a:ext uri="{9D8B030D-6E8A-4147-A177-3AD203B41FA5}">
                      <a16:colId xmlns:a16="http://schemas.microsoft.com/office/drawing/2014/main" val="963885914"/>
                    </a:ext>
                  </a:extLst>
                </a:gridCol>
                <a:gridCol w="129721">
                  <a:extLst>
                    <a:ext uri="{9D8B030D-6E8A-4147-A177-3AD203B41FA5}">
                      <a16:colId xmlns:a16="http://schemas.microsoft.com/office/drawing/2014/main" val="1633397455"/>
                    </a:ext>
                  </a:extLst>
                </a:gridCol>
                <a:gridCol w="129721">
                  <a:extLst>
                    <a:ext uri="{9D8B030D-6E8A-4147-A177-3AD203B41FA5}">
                      <a16:colId xmlns:a16="http://schemas.microsoft.com/office/drawing/2014/main" val="995937927"/>
                    </a:ext>
                  </a:extLst>
                </a:gridCol>
              </a:tblGrid>
              <a:tr h="56021">
                <a:tc rowSpan="2">
                  <a:txBody>
                    <a:bodyPr/>
                    <a:lstStyle/>
                    <a:p>
                      <a:pPr algn="l" fontAlgn="b"/>
                      <a:r>
                        <a:rPr lang="sv-SE" sz="600" b="1" i="0" u="none" strike="noStrike" dirty="0">
                          <a:effectLst/>
                          <a:latin typeface="Calibri" panose="020F0502020204030204" pitchFamily="34" charset="0"/>
                        </a:rPr>
                        <a:t>Olası Risk Türü (Potential Risk Mode)</a:t>
                      </a:r>
                      <a:endParaRPr lang="sv-SE" sz="6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60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9795367"/>
                  </a:ext>
                </a:extLst>
              </a:tr>
              <a:tr h="81595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4046676149"/>
                  </a:ext>
                </a:extLst>
              </a:tr>
              <a:tr h="1453286">
                <a:tc>
                  <a:txBody>
                    <a:bodyPr/>
                    <a:lstStyle/>
                    <a:p>
                      <a:pPr algn="ctr" fontAlgn="ctr"/>
                      <a:r>
                        <a:rPr lang="en-US" sz="600" b="0" i="0" u="none" strike="noStrike">
                          <a:effectLst/>
                          <a:latin typeface="Calibri" panose="020F0502020204030204" pitchFamily="34" charset="0"/>
                        </a:rPr>
                        <a:t>Genç, dinamik, ulaşılabilir, alanlarında uzman ve akademi dışı alanlarda proje üreten akademik kadro ile yeniliklere çok hızlı adapte olabilme becerisi (G1)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Öğretim üyelerinin karşılarına çıkacak fırsatlara açık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Kurumsallaşmayı engellemesi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Kurumun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öngördüğü</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vizyon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misyon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doğrultusunda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yarı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zamanlı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öğretim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elemanlarının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kadroda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yer</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alması</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(01.09.2018)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Tasarım ve uygulama derslerinde akademi dışı alanlarda proje üreten, vizyon ve misyona uyum sağlayan yarı zamanlı öğretim elemanları görev almaktadır.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Tam zamanlı görev yapan akademik kadronun TTO aracılığyla proje faaliyetlerine devam etmesinin, araştırma projeleri için destek veren fonlara başvuru yapmasının teşvik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Başkanlığınca düzenlenen araştırma toplantılarında akademisyenlerin yürüttüğü proje ve yayın çalışmalarına ilişkin bilgi paylaşımı yapıldı, ortak proje fikirleri geliştirildi. (25.06.2019)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032381"/>
                  </a:ext>
                </a:extLst>
              </a:tr>
              <a:tr h="1089964">
                <a:tc>
                  <a:txBody>
                    <a:bodyPr/>
                    <a:lstStyle/>
                    <a:p>
                      <a:pPr algn="ctr" fontAlgn="ctr"/>
                      <a:r>
                        <a:rPr lang="en-US" sz="600" b="0" i="0" u="none" strike="noStrike">
                          <a:effectLst/>
                          <a:latin typeface="Calibri" panose="020F0502020204030204" pitchFamily="34" charset="0"/>
                        </a:rPr>
                        <a:t>Erasmus gibi değişim programlarının öğrenciler ve öğretim elemanları için hizmet veriyor olması (F9)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Ders intibakında sorun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Öğrencinin eğitim döneminin bir bölümü nü farklı bir eğitim programına sahip başka bir üniversitede geçirmesi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Öğrencilere  danışmanlık verilerek, intibak için gereken koşulları sağlayan derslere ilişkin bilgilendirme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Eğitim programının güncellenmesinde uluslararası standartların dikkate 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Dekanlık (01.09.2018)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b-NO" sz="600" b="0" i="0" u="none" strike="noStrike">
                          <a:effectLst/>
                          <a:latin typeface="Calibri" panose="020F0502020204030204" pitchFamily="34" charset="0"/>
                        </a:rPr>
                        <a:t>Eğitim programı güncellenerek senato onayı alındı. (08.08.2018)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effectLst/>
                          <a:latin typeface="Calibri" panose="020F050202020403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1561156"/>
                  </a:ext>
                </a:extLst>
              </a:tr>
              <a:tr h="799307">
                <a:tc>
                  <a:txBody>
                    <a:bodyPr/>
                    <a:lstStyle/>
                    <a:p>
                      <a:pPr algn="ctr" fontAlgn="ctr"/>
                      <a:r>
                        <a:rPr lang="en-US" sz="600" b="0" i="0" u="none" strike="noStrike">
                          <a:effectLst/>
                          <a:latin typeface="Calibri" panose="020F0502020204030204" pitchFamily="34" charset="0"/>
                        </a:rPr>
                        <a:t>Arasınav notlarının geç ilan edilmesi sonucunda öğrencide oluşan memnuniyetsizlik (Şikayet DF No 2018- 0229)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 motivasyonunun düşmesi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UBS sistemine geçiş sürecinin uzun sürmesi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UBS sisteminin akademik birim ihtiyaçlaırna cevap verecek şekilde düzenlenmesi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IT (01.02.2019)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UBS aktif hale getirilerek, kullanıma açıldı.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UBS'de farkedilen eksiklikler veya aksamalarla ilgili IT ve Öğrenci İşleri'ne rapor iletilmesi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(31.06.2019)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Bölümde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yaşanan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sıkıntılar</a:t>
                      </a:r>
                      <a:r>
                        <a:rPr lang="en-US" sz="600" b="0" i="0" u="none" strike="noStrike" dirty="0">
                          <a:effectLst/>
                          <a:latin typeface="Calibri" panose="020F0502020204030204" pitchFamily="34" charset="0"/>
                        </a:rPr>
                        <a:t> IT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Öğrenci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İşleri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ile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paylaşılmaktadır</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iyileştirme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çalışmaları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devam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ediyor</a:t>
                      </a:r>
                      <a:r>
                        <a:rPr lang="en-US" sz="600" b="0" i="0" u="none" strike="noStrike" dirty="0">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effectLst/>
                          <a:latin typeface="Calibri" panose="020F050202020403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0867069"/>
                  </a:ext>
                </a:extLst>
              </a:tr>
              <a:tr h="1598614">
                <a:tc>
                  <a:txBody>
                    <a:bodyPr/>
                    <a:lstStyle/>
                    <a:p>
                      <a:pPr algn="ctr" fontAlgn="ctr"/>
                      <a:r>
                        <a:rPr lang="en-US" sz="600" b="0" i="0" u="none" strike="noStrike">
                          <a:effectLst/>
                          <a:latin typeface="Calibri" panose="020F0502020204030204" pitchFamily="34" charset="0"/>
                        </a:rPr>
                        <a:t>  Abdurrahman Mohammed adlı öğretim üyesi bir başka öğretim üyesinin yerine geçmiş olmasına rağmen bu durumun risk azaltma faaliyeti olarak değerlendirildiği,termini geçmiş riskler olduğu(10.09.2018),puanlamaların belli yerlerde doğru verilmediği ve güçlü yönler ile fırsatların yaratabileceği risklerin ele alınmadığı tespit edilmiştir (İç Denetim DF 2018-0043)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Kalite Yönetim Sürecinde aksaklıklar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Öğretim elemanı sayısının yetersiz olması sebebiyle kısıtlı bir zamanda tamamlanması beklenen KYS için yeterli zaman ayrılamaması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Risk analizi dosyasının gözden geçirilerek, gerekli düzenlemelerin yapılması ve her ay sonu gözden geçirilmesi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Risk Analizi dosyası gözden geçirilmiştir, DF kapanmıştır. (04.12.2018)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Kalite Yönetim Sürecinde birime ilişkin hazırlanan dosyaların ve aksiyon gerçekleşmelerinin düzenli olarak kontrol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Hazırlanan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dosyaların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aksiyonların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kontrolü</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takibi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İç</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Denetim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öncesinde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yıl</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sonunda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yapılmıştır</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Kalite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Ofisinin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talebi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doğrultusunda</a:t>
                      </a:r>
                      <a:r>
                        <a:rPr lang="en-US" sz="600" b="0" i="0" u="none" strike="noStrike" dirty="0">
                          <a:effectLst/>
                          <a:latin typeface="Calibri" panose="020F0502020204030204" pitchFamily="34" charset="0"/>
                        </a:rPr>
                        <a:t> 2020 </a:t>
                      </a:r>
                      <a:r>
                        <a:rPr lang="en-US" sz="600" b="0" i="0" u="none" strike="noStrike" dirty="0" err="1">
                          <a:effectLst/>
                          <a:latin typeface="Calibri" panose="020F0502020204030204" pitchFamily="34" charset="0"/>
                        </a:rPr>
                        <a:t>yılında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haftalık</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aylık</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olarak</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takibi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devam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etmektedir</a:t>
                      </a:r>
                      <a:r>
                        <a:rPr lang="en-US" sz="600" b="0" i="0" u="none" strike="noStrike" dirty="0">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9470277"/>
                  </a:ext>
                </a:extLst>
              </a:tr>
            </a:tbl>
          </a:graphicData>
        </a:graphic>
      </p:graphicFrame>
      <p:sp>
        <p:nvSpPr>
          <p:cNvPr id="41" name="143 Metin kutusu">
            <a:extLst>
              <a:ext uri="{FF2B5EF4-FFF2-40B4-BE49-F238E27FC236}">
                <a16:creationId xmlns:a16="http://schemas.microsoft.com/office/drawing/2014/main" id="{00000000-0008-0000-0400-000002000000}"/>
              </a:ext>
            </a:extLst>
          </p:cNvPr>
          <p:cNvSpPr txBox="1"/>
          <p:nvPr/>
        </p:nvSpPr>
        <p:spPr>
          <a:xfrm>
            <a:off x="456720" y="4049682"/>
            <a:ext cx="267180" cy="56041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2" name="143 Metin kutusu">
            <a:extLst>
              <a:ext uri="{FF2B5EF4-FFF2-40B4-BE49-F238E27FC236}">
                <a16:creationId xmlns:a16="http://schemas.microsoft.com/office/drawing/2014/main" id="{00000000-0008-0000-0400-000003000000}"/>
              </a:ext>
            </a:extLst>
          </p:cNvPr>
          <p:cNvSpPr txBox="1"/>
          <p:nvPr/>
        </p:nvSpPr>
        <p:spPr>
          <a:xfrm>
            <a:off x="456720" y="4208841"/>
            <a:ext cx="267180" cy="54730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573385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65502" y="46365"/>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1893393644"/>
              </p:ext>
            </p:extLst>
          </p:nvPr>
        </p:nvGraphicFramePr>
        <p:xfrm>
          <a:off x="173390" y="921508"/>
          <a:ext cx="8575074" cy="6385551"/>
        </p:xfrm>
        <a:graphic>
          <a:graphicData uri="http://schemas.openxmlformats.org/drawingml/2006/table">
            <a:tbl>
              <a:tblPr firstRow="1" bandRow="1">
                <a:tableStyleId>{F5AB1C69-6EDB-4FF4-983F-18BD219EF322}</a:tableStyleId>
              </a:tblPr>
              <a:tblGrid>
                <a:gridCol w="4287537">
                  <a:extLst>
                    <a:ext uri="{9D8B030D-6E8A-4147-A177-3AD203B41FA5}">
                      <a16:colId xmlns:a16="http://schemas.microsoft.com/office/drawing/2014/main" val="20000"/>
                    </a:ext>
                  </a:extLst>
                </a:gridCol>
                <a:gridCol w="4287537">
                  <a:extLst>
                    <a:ext uri="{9D8B030D-6E8A-4147-A177-3AD203B41FA5}">
                      <a16:colId xmlns:a16="http://schemas.microsoft.com/office/drawing/2014/main" val="20001"/>
                    </a:ext>
                  </a:extLst>
                </a:gridCol>
              </a:tblGrid>
              <a:tr h="351868">
                <a:tc>
                  <a:txBody>
                    <a:bodyPr/>
                    <a:lstStyle/>
                    <a:p>
                      <a:pPr algn="ctr"/>
                      <a:r>
                        <a:rPr lang="tr-TR" sz="2000" dirty="0" smtClean="0"/>
                        <a:t>Güçlü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extLst>
                  <a:ext uri="{0D108BD9-81ED-4DB2-BD59-A6C34878D82A}">
                    <a16:rowId xmlns:a16="http://schemas.microsoft.com/office/drawing/2014/main" val="10000"/>
                  </a:ext>
                </a:extLst>
              </a:tr>
              <a:tr h="576860">
                <a:tc>
                  <a:txBody>
                    <a:bodyPr/>
                    <a:lstStyle/>
                    <a:p>
                      <a:pPr algn="l" fontAlgn="t"/>
                      <a:endParaRPr lang="tr-TR" sz="1400" b="0" i="0" u="none" strike="noStrike" dirty="0" smtClean="0">
                        <a:effectLst/>
                        <a:latin typeface="Calibri" panose="020F0502020204030204" pitchFamily="34" charset="0"/>
                      </a:endParaRPr>
                    </a:p>
                    <a:p>
                      <a:pPr algn="l" fontAlgn="t"/>
                      <a:r>
                        <a:rPr lang="en-US" sz="1400" b="0" i="0" u="none" strike="noStrike" dirty="0" smtClean="0">
                          <a:effectLst/>
                          <a:latin typeface="Calibri" panose="020F0502020204030204" pitchFamily="34" charset="0"/>
                        </a:rPr>
                        <a:t>G6- </a:t>
                      </a:r>
                      <a:r>
                        <a:rPr lang="en-US" sz="1400" b="0" i="0" u="none" strike="noStrike" dirty="0" err="1" smtClean="0">
                          <a:effectLst/>
                          <a:latin typeface="Calibri" panose="020F0502020204030204" pitchFamily="34" charset="0"/>
                        </a:rPr>
                        <a:t>Disiplinlerarası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çalışma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potansiyelinin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yüksek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olması</a:t>
                      </a:r>
                      <a:endParaRPr lang="tr-TR" sz="1400" b="0" i="0" u="none" strike="noStrike" dirty="0" smtClean="0">
                        <a:effectLst/>
                        <a:latin typeface="Calibri" panose="020F0502020204030204" pitchFamily="34" charset="0"/>
                      </a:endParaRPr>
                    </a:p>
                    <a:p>
                      <a:pPr algn="l" fontAlgn="t"/>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a:t>
                      </a:r>
                      <a:r>
                        <a:rPr lang="tr-TR" sz="2000" baseline="0" dirty="0" smtClean="0">
                          <a:latin typeface="Wingdings" panose="05000000000000000000" pitchFamily="2" charset="2"/>
                        </a:rPr>
                        <a:t>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10001"/>
                  </a:ext>
                </a:extLst>
              </a:tr>
              <a:tr h="576860">
                <a:tc>
                  <a:txBody>
                    <a:bodyPr/>
                    <a:lstStyle/>
                    <a:p>
                      <a:pPr algn="l" fontAlgn="t"/>
                      <a:r>
                        <a:rPr lang="en-US" sz="1400" b="0" i="0" u="none" strike="noStrike" dirty="0" smtClean="0">
                          <a:effectLst/>
                          <a:latin typeface="Calibri" panose="020F0502020204030204" pitchFamily="34" charset="0"/>
                        </a:rPr>
                        <a:t>G</a:t>
                      </a:r>
                      <a:r>
                        <a:rPr lang="tr-TR" sz="1400" b="0" i="0" u="none" strike="noStrike" dirty="0" smtClean="0">
                          <a:effectLst/>
                          <a:latin typeface="Calibri" panose="020F0502020204030204" pitchFamily="34" charset="0"/>
                        </a:rPr>
                        <a:t>7</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Bölümün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yeniden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yapılandırılma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potansiyeli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lisans</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müfredatının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evrensel</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değerlere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göre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güncellenmesi</a:t>
                      </a:r>
                      <a:endParaRPr lang="tr-TR" sz="1400" b="0" i="0" u="none" strike="noStrike" dirty="0" smtClean="0">
                        <a:effectLst/>
                        <a:latin typeface="Calibri" panose="020F0502020204030204" pitchFamily="34" charset="0"/>
                      </a:endParaRPr>
                    </a:p>
                    <a:p>
                      <a:pPr algn="l" fontAlgn="t"/>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2749583179"/>
                  </a:ext>
                </a:extLst>
              </a:tr>
              <a:tr h="766328">
                <a:tc>
                  <a:txBody>
                    <a:bodyPr/>
                    <a:lstStyle/>
                    <a:p>
                      <a:pPr algn="l" fontAlgn="t"/>
                      <a:r>
                        <a:rPr lang="en-US" sz="1400" b="0" i="0" u="none" strike="noStrike" dirty="0" smtClean="0">
                          <a:effectLst/>
                          <a:latin typeface="Calibri" panose="020F0502020204030204" pitchFamily="34" charset="0"/>
                        </a:rPr>
                        <a:t>G</a:t>
                      </a:r>
                      <a:r>
                        <a:rPr lang="tr-TR" sz="1400" b="0" i="0" u="none" strike="noStrike" dirty="0" smtClean="0">
                          <a:effectLst/>
                          <a:latin typeface="Calibri" panose="020F0502020204030204" pitchFamily="34" charset="0"/>
                        </a:rPr>
                        <a:t>8</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Derslerden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elde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edilen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ürünler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yapılan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etkinliklerin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bölümler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arası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ilişkilere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dinamik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kampüs</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ortamının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oluşmasındaki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etkisi</a:t>
                      </a:r>
                      <a:r>
                        <a:rPr lang="en-US" sz="1400" b="0" i="0" u="none" strike="noStrike" dirty="0" smtClean="0">
                          <a:effectLst/>
                          <a:latin typeface="Calibri" panose="020F0502020204030204" pitchFamily="34" charset="0"/>
                        </a:rPr>
                        <a:t> </a:t>
                      </a:r>
                      <a:endParaRPr lang="tr-TR" sz="1400" b="0" i="0" u="none" strike="noStrike" dirty="0" smtClean="0">
                        <a:effectLst/>
                        <a:latin typeface="Calibri" panose="020F0502020204030204" pitchFamily="34" charset="0"/>
                      </a:endParaRPr>
                    </a:p>
                    <a:p>
                      <a:pPr algn="l" fontAlgn="t"/>
                      <a:endParaRPr lang="tr-TR" sz="1400" b="0" i="0" u="none" strike="noStrike" dirty="0" smtClean="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2581817691"/>
                  </a:ext>
                </a:extLst>
              </a:tr>
              <a:tr h="955795">
                <a:tc>
                  <a:txBody>
                    <a:bodyPr/>
                    <a:lstStyle/>
                    <a:p>
                      <a:pPr algn="l" fontAlgn="t"/>
                      <a:r>
                        <a:rPr lang="en-US" sz="1400" b="0" i="0" u="none" strike="noStrike" dirty="0" smtClean="0">
                          <a:effectLst/>
                          <a:latin typeface="Calibri" panose="020F0502020204030204" pitchFamily="34" charset="0"/>
                        </a:rPr>
                        <a:t>G</a:t>
                      </a:r>
                      <a:r>
                        <a:rPr lang="tr-TR" sz="1400" b="0" i="0" u="none" strike="noStrike" dirty="0" smtClean="0">
                          <a:effectLst/>
                          <a:latin typeface="Calibri" panose="020F0502020204030204" pitchFamily="34" charset="0"/>
                        </a:rPr>
                        <a:t>9</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Dış</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paydaşlar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etkin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iletişim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sağlanabilmesi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Meslek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odaları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yerel</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yönetimler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diğer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üniversiteler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ortak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çalışmalar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etkinlikler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kurum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dışı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akademisyenlerin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yarı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zamanlı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ders</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vermesi</a:t>
                      </a:r>
                      <a:r>
                        <a:rPr lang="en-US" sz="1400" b="0" i="0" u="none" strike="noStrike" dirty="0" smtClean="0">
                          <a:effectLst/>
                          <a:latin typeface="Calibri" panose="020F0502020204030204" pitchFamily="34" charset="0"/>
                        </a:rPr>
                        <a:t>)</a:t>
                      </a:r>
                      <a:endParaRPr lang="tr-TR" sz="1400" b="0" i="0" u="none" strike="noStrike" dirty="0" smtClean="0">
                        <a:effectLst/>
                        <a:latin typeface="Calibri" panose="020F0502020204030204" pitchFamily="34" charset="0"/>
                      </a:endParaRPr>
                    </a:p>
                    <a:p>
                      <a:pPr algn="l" fontAlgn="t"/>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2000" dirty="0" smtClean="0">
                        <a:latin typeface="Wingdings" panose="05000000000000000000" pitchFamily="2" charset="2"/>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900824453"/>
                  </a:ext>
                </a:extLst>
              </a:tr>
              <a:tr h="502898">
                <a:tc>
                  <a:txBody>
                    <a:bodyPr/>
                    <a:lstStyle/>
                    <a:p>
                      <a:r>
                        <a:rPr lang="en-US" sz="1400" b="0" i="0" u="none" strike="noStrike" kern="1200" dirty="0" smtClean="0">
                          <a:solidFill>
                            <a:schemeClr val="dk1"/>
                          </a:solidFill>
                          <a:effectLst/>
                          <a:latin typeface="Calibri" panose="020F0502020204030204" pitchFamily="34" charset="0"/>
                          <a:ea typeface="+mn-ea"/>
                          <a:cs typeface="+mn-cs"/>
                        </a:rPr>
                        <a:t>G10- 24 </a:t>
                      </a:r>
                      <a:r>
                        <a:rPr lang="en-US" sz="1400" b="0" i="0" u="none" strike="noStrike" kern="1200" dirty="0" err="1" smtClean="0">
                          <a:solidFill>
                            <a:schemeClr val="dk1"/>
                          </a:solidFill>
                          <a:effectLst/>
                          <a:latin typeface="Calibri" panose="020F0502020204030204" pitchFamily="34" charset="0"/>
                          <a:ea typeface="+mn-ea"/>
                          <a:cs typeface="+mn-cs"/>
                        </a:rPr>
                        <a:t>saat</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açık</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tasarım</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stüdyosunun</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olması</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Zayıftan</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güçlüye</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döndü</a:t>
                      </a:r>
                      <a:r>
                        <a:rPr lang="en-US" sz="1400" b="0" i="0" u="none" strike="noStrike" kern="1200" dirty="0" smtClean="0">
                          <a:solidFill>
                            <a:schemeClr val="dk1"/>
                          </a:solidFill>
                          <a:effectLst/>
                          <a:latin typeface="Calibri" panose="020F0502020204030204" pitchFamily="34" charset="0"/>
                          <a:ea typeface="+mn-ea"/>
                          <a:cs typeface="+mn-cs"/>
                        </a:rPr>
                        <a:t>)</a:t>
                      </a:r>
                      <a:endParaRPr lang="en-US" sz="1400" b="0" i="0" u="none" strike="noStrike" kern="1200" dirty="0">
                        <a:solidFill>
                          <a:schemeClr val="dk1"/>
                        </a:solidFill>
                        <a:effectLst/>
                        <a:latin typeface="Calibri" panose="020F0502020204030204" pitchFamily="34" charset="0"/>
                        <a:ea typeface="+mn-ea"/>
                        <a:cs typeface="+mn-cs"/>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87641397"/>
                  </a:ext>
                </a:extLst>
              </a:tr>
              <a:tr h="576860">
                <a:tc>
                  <a:txBody>
                    <a:bodyPr/>
                    <a:lstStyle/>
                    <a:p>
                      <a:r>
                        <a:rPr lang="en-US" sz="1400" b="0" i="0" u="none" strike="noStrike" kern="1200" dirty="0" smtClean="0">
                          <a:solidFill>
                            <a:schemeClr val="dk1"/>
                          </a:solidFill>
                          <a:effectLst/>
                          <a:latin typeface="Calibri" panose="020F0502020204030204" pitchFamily="34" charset="0"/>
                          <a:ea typeface="+mn-ea"/>
                          <a:cs typeface="+mn-cs"/>
                        </a:rPr>
                        <a:t>G11- </a:t>
                      </a:r>
                      <a:r>
                        <a:rPr lang="en-US" sz="1400" b="0" i="0" u="none" strike="noStrike" kern="1200" dirty="0" err="1" smtClean="0">
                          <a:solidFill>
                            <a:schemeClr val="dk1"/>
                          </a:solidFill>
                          <a:effectLst/>
                          <a:latin typeface="Calibri" panose="020F0502020204030204" pitchFamily="34" charset="0"/>
                          <a:ea typeface="+mn-ea"/>
                          <a:cs typeface="+mn-cs"/>
                        </a:rPr>
                        <a:t>Eğitim</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programının</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çağdaş</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pratiklere</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uygun</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olması</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Zayıftan</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güçlüye</a:t>
                      </a:r>
                      <a:r>
                        <a:rPr lang="en-US" sz="1400" b="0" i="0" u="none" strike="noStrike" kern="1200" dirty="0" smtClean="0">
                          <a:solidFill>
                            <a:schemeClr val="dk1"/>
                          </a:solidFill>
                          <a:effectLst/>
                          <a:latin typeface="Calibri" panose="020F0502020204030204" pitchFamily="34" charset="0"/>
                          <a:ea typeface="+mn-ea"/>
                          <a:cs typeface="+mn-cs"/>
                        </a:rPr>
                        <a:t> </a:t>
                      </a:r>
                      <a:r>
                        <a:rPr lang="en-US" sz="1400" b="0" i="0" u="none" strike="noStrike" kern="1200" dirty="0" err="1" smtClean="0">
                          <a:solidFill>
                            <a:schemeClr val="dk1"/>
                          </a:solidFill>
                          <a:effectLst/>
                          <a:latin typeface="Calibri" panose="020F0502020204030204" pitchFamily="34" charset="0"/>
                          <a:ea typeface="+mn-ea"/>
                          <a:cs typeface="+mn-cs"/>
                        </a:rPr>
                        <a:t>döndü</a:t>
                      </a:r>
                      <a:r>
                        <a:rPr lang="en-US" sz="1400" b="0" i="0" u="none" strike="noStrike" kern="1200" dirty="0" smtClean="0">
                          <a:solidFill>
                            <a:schemeClr val="dk1"/>
                          </a:solidFill>
                          <a:effectLst/>
                          <a:latin typeface="Calibri" panose="020F0502020204030204" pitchFamily="34" charset="0"/>
                          <a:ea typeface="+mn-ea"/>
                          <a:cs typeface="+mn-cs"/>
                        </a:rPr>
                        <a:t>)</a:t>
                      </a:r>
                    </a:p>
                    <a:p>
                      <a:endParaRPr lang="en-US" sz="1400" b="0" i="0" u="none" strike="noStrike" kern="1200" dirty="0" smtClean="0">
                        <a:solidFill>
                          <a:schemeClr val="dk1"/>
                        </a:solidFill>
                        <a:effectLst/>
                        <a:latin typeface="Calibri" panose="020F0502020204030204" pitchFamily="34" charset="0"/>
                        <a:ea typeface="+mn-ea"/>
                        <a:cs typeface="+mn-cs"/>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güçlü)</a:t>
                      </a:r>
                      <a:r>
                        <a:rPr lang="tr-TR" sz="1200" dirty="0" smtClean="0">
                          <a:latin typeface="Wingdings" panose="05000000000000000000" pitchFamily="2" charset="2"/>
                        </a:rPr>
                        <a:t> </a:t>
                      </a:r>
                    </a:p>
                  </a:txBody>
                  <a:tcPr/>
                </a:tc>
                <a:extLst>
                  <a:ext uri="{0D108BD9-81ED-4DB2-BD59-A6C34878D82A}">
                    <a16:rowId xmlns:a16="http://schemas.microsoft.com/office/drawing/2014/main" val="751650143"/>
                  </a:ext>
                </a:extLst>
              </a:tr>
              <a:tr h="514269">
                <a:tc>
                  <a:txBody>
                    <a:bodyPr/>
                    <a:lstStyle/>
                    <a:p>
                      <a:r>
                        <a:rPr lang="en-US" sz="1400" dirty="0" smtClean="0"/>
                        <a:t>G12- </a:t>
                      </a:r>
                      <a:r>
                        <a:rPr lang="en-US" sz="1400" dirty="0" err="1" smtClean="0"/>
                        <a:t>Uzaktan</a:t>
                      </a:r>
                      <a:r>
                        <a:rPr lang="en-US" sz="1400" dirty="0" smtClean="0"/>
                        <a:t> </a:t>
                      </a:r>
                      <a:r>
                        <a:rPr lang="en-US" sz="1400" dirty="0" err="1" smtClean="0"/>
                        <a:t>eğitim</a:t>
                      </a:r>
                      <a:r>
                        <a:rPr lang="en-US" sz="1400" dirty="0" smtClean="0"/>
                        <a:t> </a:t>
                      </a:r>
                      <a:r>
                        <a:rPr lang="en-US" sz="1400" dirty="0" err="1" smtClean="0"/>
                        <a:t>sürecinin</a:t>
                      </a:r>
                      <a:r>
                        <a:rPr lang="en-US" sz="1400" dirty="0" smtClean="0"/>
                        <a:t> </a:t>
                      </a:r>
                      <a:r>
                        <a:rPr lang="en-US" sz="1400" dirty="0" err="1" smtClean="0"/>
                        <a:t>başarılı</a:t>
                      </a:r>
                      <a:r>
                        <a:rPr lang="en-US" sz="1400" dirty="0" smtClean="0"/>
                        <a:t> </a:t>
                      </a:r>
                      <a:r>
                        <a:rPr lang="en-US" sz="1400" dirty="0" err="1" smtClean="0"/>
                        <a:t>yönetimi</a:t>
                      </a:r>
                      <a:endParaRPr lang="en-US" sz="1400" dirty="0"/>
                    </a:p>
                  </a:txBody>
                  <a:tcPr marL="9525" marR="9525" marT="9525"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baseline="0" dirty="0" smtClean="0">
                          <a:latin typeface="Wingdings" panose="05000000000000000000" pitchFamily="2" charset="2"/>
                        </a:rPr>
                        <a:t>      </a:t>
                      </a: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a:t>
                      </a:r>
                      <a:r>
                        <a:rPr lang="en-US" sz="1200" b="0" i="0" u="none" strike="noStrike" baseline="0" dirty="0" smtClean="0">
                          <a:solidFill>
                            <a:srgbClr val="000000"/>
                          </a:solidFill>
                          <a:effectLst/>
                          <a:latin typeface="Arial" panose="020B0604020202020204" pitchFamily="34" charset="0"/>
                        </a:rPr>
                        <a:t>G</a:t>
                      </a:r>
                      <a:r>
                        <a:rPr lang="tr-TR" sz="1200" b="0" i="0" u="none" strike="noStrike" baseline="0" dirty="0" smtClean="0">
                          <a:solidFill>
                            <a:srgbClr val="000000"/>
                          </a:solidFill>
                          <a:effectLst/>
                          <a:latin typeface="Arial" panose="020B0604020202020204" pitchFamily="34" charset="0"/>
                        </a:rPr>
                        <a:t>üçlü)</a:t>
                      </a:r>
                      <a:r>
                        <a:rPr lang="tr-TR" sz="1200" dirty="0" smtClean="0">
                          <a:latin typeface="Wingdings" panose="05000000000000000000" pitchFamily="2" charset="2"/>
                        </a:rPr>
                        <a:t> </a:t>
                      </a:r>
                    </a:p>
                    <a:p>
                      <a:pPr marL="0" marR="0" indent="0" algn="ctr" defTabSz="914400" rtl="0" eaLnBrk="1" fontAlgn="auto" latinLnBrk="0" hangingPunct="1">
                        <a:lnSpc>
                          <a:spcPct val="100000"/>
                        </a:lnSpc>
                        <a:spcBef>
                          <a:spcPts val="0"/>
                        </a:spcBef>
                        <a:spcAft>
                          <a:spcPts val="0"/>
                        </a:spcAft>
                        <a:buClrTx/>
                        <a:buSzTx/>
                        <a:buFontTx/>
                        <a:buNone/>
                        <a:tabLst/>
                        <a:defRPr/>
                      </a:pPr>
                      <a:endParaRPr lang="tr-TR" sz="1200" dirty="0" smtClean="0">
                        <a:latin typeface="Wingdings" panose="05000000000000000000" pitchFamily="2" charset="2"/>
                      </a:endParaRPr>
                    </a:p>
                  </a:txBody>
                  <a:tcPr/>
                </a:tc>
                <a:extLst>
                  <a:ext uri="{0D108BD9-81ED-4DB2-BD59-A6C34878D82A}">
                    <a16:rowId xmlns:a16="http://schemas.microsoft.com/office/drawing/2014/main" val="1004027923"/>
                  </a:ext>
                </a:extLst>
              </a:tr>
              <a:tr h="326714">
                <a:tc>
                  <a:txBody>
                    <a:bodyPr/>
                    <a:lstStyle/>
                    <a:p>
                      <a:endParaRPr lang="en-US" dirty="0"/>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200" dirty="0" smtClean="0">
                        <a:latin typeface="Wingdings" panose="05000000000000000000" pitchFamily="2" charset="2"/>
                      </a:endParaRPr>
                    </a:p>
                  </a:txBody>
                  <a:tcPr/>
                </a:tc>
                <a:extLst>
                  <a:ext uri="{0D108BD9-81ED-4DB2-BD59-A6C34878D82A}">
                    <a16:rowId xmlns:a16="http://schemas.microsoft.com/office/drawing/2014/main" val="119177090"/>
                  </a:ext>
                </a:extLst>
              </a:tr>
              <a:tr h="326714">
                <a:tc>
                  <a:txBody>
                    <a:bodyPr/>
                    <a:lstStyle/>
                    <a:p>
                      <a:endParaRPr lang="en-US" dirty="0"/>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200" dirty="0" smtClean="0">
                        <a:latin typeface="Wingdings" panose="05000000000000000000" pitchFamily="2" charset="2"/>
                      </a:endParaRPr>
                    </a:p>
                  </a:txBody>
                  <a:tcPr/>
                </a:tc>
                <a:extLst>
                  <a:ext uri="{0D108BD9-81ED-4DB2-BD59-A6C34878D82A}">
                    <a16:rowId xmlns:a16="http://schemas.microsoft.com/office/drawing/2014/main" val="1166666426"/>
                  </a:ext>
                </a:extLst>
              </a:tr>
              <a:tr h="324801">
                <a:tc>
                  <a:txBody>
                    <a:bodyPr/>
                    <a:lstStyle/>
                    <a:p>
                      <a:endParaRPr lang="en-US" dirty="0"/>
                    </a:p>
                  </a:txBody>
                  <a:tcPr marL="9525" marR="9525" marT="9525" marB="0"/>
                </a:tc>
                <a:tc>
                  <a:txBody>
                    <a:bodyPr/>
                    <a:lstStyle/>
                    <a:p>
                      <a:endParaRPr lang="en-US" dirty="0"/>
                    </a:p>
                  </a:txBody>
                  <a:tcPr/>
                </a:tc>
                <a:extLst>
                  <a:ext uri="{0D108BD9-81ED-4DB2-BD59-A6C34878D82A}">
                    <a16:rowId xmlns:a16="http://schemas.microsoft.com/office/drawing/2014/main" val="1455343057"/>
                  </a:ext>
                </a:extLst>
              </a:tr>
            </a:tbl>
          </a:graphicData>
        </a:graphic>
      </p:graphicFrame>
      <p:pic>
        <p:nvPicPr>
          <p:cNvPr id="9" name="Resim 8"/>
          <p:cNvPicPr/>
          <p:nvPr/>
        </p:nvPicPr>
        <p:blipFill>
          <a:blip r:embed="rId2"/>
          <a:stretch>
            <a:fillRect/>
          </a:stretch>
        </p:blipFill>
        <p:spPr>
          <a:xfrm>
            <a:off x="111726" y="3611"/>
            <a:ext cx="2736304" cy="576064"/>
          </a:xfrm>
          <a:prstGeom prst="rect">
            <a:avLst/>
          </a:prstGeom>
        </p:spPr>
      </p:pic>
    </p:spTree>
    <p:extLst>
      <p:ext uri="{BB962C8B-B14F-4D97-AF65-F5344CB8AC3E}">
        <p14:creationId xmlns:p14="http://schemas.microsoft.com/office/powerpoint/2010/main" val="38415239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30</a:t>
            </a:fld>
            <a:endParaRPr lang="tr-TR"/>
          </a:p>
        </p:txBody>
      </p:sp>
      <p:pic>
        <p:nvPicPr>
          <p:cNvPr id="6" name="Resim 5"/>
          <p:cNvPicPr/>
          <p:nvPr/>
        </p:nvPicPr>
        <p:blipFill>
          <a:blip r:embed="rId2"/>
          <a:stretch>
            <a:fillRect/>
          </a:stretch>
        </p:blipFill>
        <p:spPr>
          <a:xfrm>
            <a:off x="159805" y="8661"/>
            <a:ext cx="1603883" cy="323916"/>
          </a:xfrm>
          <a:prstGeom prst="rect">
            <a:avLst/>
          </a:prstGeom>
        </p:spPr>
      </p:pic>
      <p:sp>
        <p:nvSpPr>
          <p:cNvPr id="5" name="Metin kutusu 4"/>
          <p:cNvSpPr txBox="1"/>
          <p:nvPr/>
        </p:nvSpPr>
        <p:spPr>
          <a:xfrm>
            <a:off x="1763688" y="-58572"/>
            <a:ext cx="6336704" cy="523220"/>
          </a:xfrm>
          <a:prstGeom prst="rect">
            <a:avLst/>
          </a:prstGeom>
          <a:noFill/>
        </p:spPr>
        <p:txBody>
          <a:bodyPr wrap="square" rtlCol="0">
            <a:spAutoFit/>
          </a:bodyPr>
          <a:lstStyle/>
          <a:p>
            <a:pPr algn="ctr"/>
            <a:r>
              <a:rPr lang="tr-TR" sz="2800" b="1" dirty="0" smtClean="0">
                <a:solidFill>
                  <a:srgbClr val="FF0000"/>
                </a:solidFill>
                <a:effectLst>
                  <a:outerShdw blurRad="38100" dist="38100" dir="2700000" algn="tl">
                    <a:srgbClr val="000000">
                      <a:alpha val="43137"/>
                    </a:srgbClr>
                  </a:outerShdw>
                </a:effectLst>
              </a:rPr>
              <a:t>RİSK ANALİZİ</a:t>
            </a:r>
            <a:endParaRPr lang="tr-TR" sz="2800" b="1" dirty="0">
              <a:solidFill>
                <a:srgbClr val="FF0000"/>
              </a:solidFill>
              <a:effectLst>
                <a:outerShdw blurRad="38100" dist="38100" dir="2700000" algn="tl">
                  <a:srgbClr val="000000">
                    <a:alpha val="43137"/>
                  </a:srgbClr>
                </a:outerShdw>
              </a:effectLst>
            </a:endParaRPr>
          </a:p>
        </p:txBody>
      </p:sp>
      <p:sp>
        <p:nvSpPr>
          <p:cNvPr id="11" name="143 Metin kutusu">
            <a:extLst>
              <a:ext uri="{FF2B5EF4-FFF2-40B4-BE49-F238E27FC236}">
                <a16:creationId xmlns:a16="http://schemas.microsoft.com/office/drawing/2014/main" id="{00000000-0008-0000-0400-000002000000}"/>
              </a:ext>
            </a:extLst>
          </p:cNvPr>
          <p:cNvSpPr txBox="1"/>
          <p:nvPr/>
        </p:nvSpPr>
        <p:spPr>
          <a:xfrm>
            <a:off x="457200" y="3502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a:extLst>
              <a:ext uri="{FF2B5EF4-FFF2-40B4-BE49-F238E27FC236}">
                <a16:creationId xmlns:a16="http://schemas.microsoft.com/office/drawing/2014/main" id="{00000000-0008-0000-0400-000003000000}"/>
              </a:ext>
            </a:extLst>
          </p:cNvPr>
          <p:cNvSpPr txBox="1"/>
          <p:nvPr/>
        </p:nvSpPr>
        <p:spPr>
          <a:xfrm>
            <a:off x="457200" y="36734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2000000}"/>
              </a:ext>
            </a:extLst>
          </p:cNvPr>
          <p:cNvSpPr txBox="1"/>
          <p:nvPr/>
        </p:nvSpPr>
        <p:spPr>
          <a:xfrm>
            <a:off x="445867" y="3416816"/>
            <a:ext cx="289366" cy="3103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400-000003000000}"/>
              </a:ext>
            </a:extLst>
          </p:cNvPr>
          <p:cNvSpPr txBox="1"/>
          <p:nvPr/>
        </p:nvSpPr>
        <p:spPr>
          <a:xfrm>
            <a:off x="445867" y="3588663"/>
            <a:ext cx="289366" cy="3030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a:extLst>
              <a:ext uri="{FF2B5EF4-FFF2-40B4-BE49-F238E27FC236}">
                <a16:creationId xmlns:a16="http://schemas.microsoft.com/office/drawing/2014/main" id="{00000000-0008-0000-0400-000002000000}"/>
              </a:ext>
            </a:extLst>
          </p:cNvPr>
          <p:cNvSpPr txBox="1"/>
          <p:nvPr/>
        </p:nvSpPr>
        <p:spPr>
          <a:xfrm>
            <a:off x="442383" y="3406298"/>
            <a:ext cx="296334" cy="33490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a16="http://schemas.microsoft.com/office/drawing/2014/main" id="{00000000-0008-0000-0400-000003000000}"/>
              </a:ext>
            </a:extLst>
          </p:cNvPr>
          <p:cNvSpPr txBox="1"/>
          <p:nvPr/>
        </p:nvSpPr>
        <p:spPr>
          <a:xfrm>
            <a:off x="442383" y="3578390"/>
            <a:ext cx="296334" cy="3270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2000000}"/>
              </a:ext>
            </a:extLst>
          </p:cNvPr>
          <p:cNvSpPr txBox="1"/>
          <p:nvPr/>
        </p:nvSpPr>
        <p:spPr>
          <a:xfrm>
            <a:off x="457200" y="39830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a:extLst>
              <a:ext uri="{FF2B5EF4-FFF2-40B4-BE49-F238E27FC236}">
                <a16:creationId xmlns:a16="http://schemas.microsoft.com/office/drawing/2014/main" id="{00000000-0008-0000-0400-000003000000}"/>
              </a:ext>
            </a:extLst>
          </p:cNvPr>
          <p:cNvSpPr txBox="1"/>
          <p:nvPr/>
        </p:nvSpPr>
        <p:spPr>
          <a:xfrm>
            <a:off x="457200" y="415607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a:extLst>
              <a:ext uri="{FF2B5EF4-FFF2-40B4-BE49-F238E27FC236}">
                <a16:creationId xmlns:a16="http://schemas.microsoft.com/office/drawing/2014/main" id="{00000000-0008-0000-0400-000002000000}"/>
              </a:ext>
            </a:extLst>
          </p:cNvPr>
          <p:cNvSpPr txBox="1"/>
          <p:nvPr/>
        </p:nvSpPr>
        <p:spPr>
          <a:xfrm>
            <a:off x="457200" y="40989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a:extLst>
              <a:ext uri="{FF2B5EF4-FFF2-40B4-BE49-F238E27FC236}">
                <a16:creationId xmlns:a16="http://schemas.microsoft.com/office/drawing/2014/main" id="{00000000-0008-0000-0400-000003000000}"/>
              </a:ext>
            </a:extLst>
          </p:cNvPr>
          <p:cNvSpPr txBox="1"/>
          <p:nvPr/>
        </p:nvSpPr>
        <p:spPr>
          <a:xfrm>
            <a:off x="457200" y="427196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a16="http://schemas.microsoft.com/office/drawing/2014/main" id="{00000000-0008-0000-0400-000002000000}"/>
              </a:ext>
            </a:extLst>
          </p:cNvPr>
          <p:cNvSpPr txBox="1"/>
          <p:nvPr/>
        </p:nvSpPr>
        <p:spPr>
          <a:xfrm>
            <a:off x="457200" y="4244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a16="http://schemas.microsoft.com/office/drawing/2014/main" id="{00000000-0008-0000-0400-000003000000}"/>
              </a:ext>
            </a:extLst>
          </p:cNvPr>
          <p:cNvSpPr txBox="1"/>
          <p:nvPr/>
        </p:nvSpPr>
        <p:spPr>
          <a:xfrm>
            <a:off x="457200" y="44180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a:extLst>
              <a:ext uri="{FF2B5EF4-FFF2-40B4-BE49-F238E27FC236}">
                <a16:creationId xmlns:a16="http://schemas.microsoft.com/office/drawing/2014/main" id="{00000000-0008-0000-0400-000002000000}"/>
              </a:ext>
            </a:extLst>
          </p:cNvPr>
          <p:cNvSpPr txBox="1"/>
          <p:nvPr/>
        </p:nvSpPr>
        <p:spPr>
          <a:xfrm>
            <a:off x="457200" y="41560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a:extLst>
              <a:ext uri="{FF2B5EF4-FFF2-40B4-BE49-F238E27FC236}">
                <a16:creationId xmlns:a16="http://schemas.microsoft.com/office/drawing/2014/main" id="{00000000-0008-0000-0400-000003000000}"/>
              </a:ext>
            </a:extLst>
          </p:cNvPr>
          <p:cNvSpPr txBox="1"/>
          <p:nvPr/>
        </p:nvSpPr>
        <p:spPr>
          <a:xfrm>
            <a:off x="457200" y="43291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a16="http://schemas.microsoft.com/office/drawing/2014/main" id="{00000000-0008-0000-0400-000002000000}"/>
              </a:ext>
            </a:extLst>
          </p:cNvPr>
          <p:cNvSpPr txBox="1"/>
          <p:nvPr/>
        </p:nvSpPr>
        <p:spPr>
          <a:xfrm>
            <a:off x="457200" y="39862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a:extLst>
              <a:ext uri="{FF2B5EF4-FFF2-40B4-BE49-F238E27FC236}">
                <a16:creationId xmlns:a16="http://schemas.microsoft.com/office/drawing/2014/main" id="{00000000-0008-0000-0400-000003000000}"/>
              </a:ext>
            </a:extLst>
          </p:cNvPr>
          <p:cNvSpPr txBox="1"/>
          <p:nvPr/>
        </p:nvSpPr>
        <p:spPr>
          <a:xfrm>
            <a:off x="457200" y="41592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a:extLst>
              <a:ext uri="{FF2B5EF4-FFF2-40B4-BE49-F238E27FC236}">
                <a16:creationId xmlns:a16="http://schemas.microsoft.com/office/drawing/2014/main" id="{00000000-0008-0000-0400-000002000000}"/>
              </a:ext>
            </a:extLst>
          </p:cNvPr>
          <p:cNvSpPr txBox="1"/>
          <p:nvPr/>
        </p:nvSpPr>
        <p:spPr>
          <a:xfrm>
            <a:off x="457200" y="4014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a:extLst>
              <a:ext uri="{FF2B5EF4-FFF2-40B4-BE49-F238E27FC236}">
                <a16:creationId xmlns:a16="http://schemas.microsoft.com/office/drawing/2014/main" id="{00000000-0008-0000-0400-000003000000}"/>
              </a:ext>
            </a:extLst>
          </p:cNvPr>
          <p:cNvSpPr txBox="1"/>
          <p:nvPr/>
        </p:nvSpPr>
        <p:spPr>
          <a:xfrm>
            <a:off x="457200" y="4187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a:extLst>
              <a:ext uri="{FF2B5EF4-FFF2-40B4-BE49-F238E27FC236}">
                <a16:creationId xmlns:a16="http://schemas.microsoft.com/office/drawing/2014/main" id="{00000000-0008-0000-0400-000002000000}"/>
              </a:ext>
            </a:extLst>
          </p:cNvPr>
          <p:cNvSpPr txBox="1"/>
          <p:nvPr/>
        </p:nvSpPr>
        <p:spPr>
          <a:xfrm>
            <a:off x="457200" y="39608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7" name="143 Metin kutusu">
            <a:extLst>
              <a:ext uri="{FF2B5EF4-FFF2-40B4-BE49-F238E27FC236}">
                <a16:creationId xmlns:a16="http://schemas.microsoft.com/office/drawing/2014/main" id="{00000000-0008-0000-0400-000003000000}"/>
              </a:ext>
            </a:extLst>
          </p:cNvPr>
          <p:cNvSpPr txBox="1"/>
          <p:nvPr/>
        </p:nvSpPr>
        <p:spPr>
          <a:xfrm>
            <a:off x="457200" y="41338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5" name="143 Metin kutusu">
            <a:extLst>
              <a:ext uri="{FF2B5EF4-FFF2-40B4-BE49-F238E27FC236}">
                <a16:creationId xmlns:a16="http://schemas.microsoft.com/office/drawing/2014/main" id="{00000000-0008-0000-0400-000002000000}"/>
              </a:ext>
            </a:extLst>
          </p:cNvPr>
          <p:cNvSpPr txBox="1"/>
          <p:nvPr/>
        </p:nvSpPr>
        <p:spPr>
          <a:xfrm>
            <a:off x="457200" y="3379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8" name="143 Metin kutusu">
            <a:extLst>
              <a:ext uri="{FF2B5EF4-FFF2-40B4-BE49-F238E27FC236}">
                <a16:creationId xmlns:a16="http://schemas.microsoft.com/office/drawing/2014/main" id="{00000000-0008-0000-0400-000003000000}"/>
              </a:ext>
            </a:extLst>
          </p:cNvPr>
          <p:cNvSpPr txBox="1"/>
          <p:nvPr/>
        </p:nvSpPr>
        <p:spPr>
          <a:xfrm>
            <a:off x="457200" y="3552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3094209038"/>
              </p:ext>
            </p:extLst>
          </p:nvPr>
        </p:nvGraphicFramePr>
        <p:xfrm>
          <a:off x="159805" y="695248"/>
          <a:ext cx="8964487" cy="5715153"/>
        </p:xfrm>
        <a:graphic>
          <a:graphicData uri="http://schemas.openxmlformats.org/drawingml/2006/table">
            <a:tbl>
              <a:tblPr/>
              <a:tblGrid>
                <a:gridCol w="765945">
                  <a:extLst>
                    <a:ext uri="{9D8B030D-6E8A-4147-A177-3AD203B41FA5}">
                      <a16:colId xmlns:a16="http://schemas.microsoft.com/office/drawing/2014/main" val="213065646"/>
                    </a:ext>
                  </a:extLst>
                </a:gridCol>
                <a:gridCol w="443021">
                  <a:extLst>
                    <a:ext uri="{9D8B030D-6E8A-4147-A177-3AD203B41FA5}">
                      <a16:colId xmlns:a16="http://schemas.microsoft.com/office/drawing/2014/main" val="196950800"/>
                    </a:ext>
                  </a:extLst>
                </a:gridCol>
                <a:gridCol w="112090">
                  <a:extLst>
                    <a:ext uri="{9D8B030D-6E8A-4147-A177-3AD203B41FA5}">
                      <a16:colId xmlns:a16="http://schemas.microsoft.com/office/drawing/2014/main" val="2379425937"/>
                    </a:ext>
                  </a:extLst>
                </a:gridCol>
                <a:gridCol w="757938">
                  <a:extLst>
                    <a:ext uri="{9D8B030D-6E8A-4147-A177-3AD203B41FA5}">
                      <a16:colId xmlns:a16="http://schemas.microsoft.com/office/drawing/2014/main" val="3091894608"/>
                    </a:ext>
                  </a:extLst>
                </a:gridCol>
                <a:gridCol w="112090">
                  <a:extLst>
                    <a:ext uri="{9D8B030D-6E8A-4147-A177-3AD203B41FA5}">
                      <a16:colId xmlns:a16="http://schemas.microsoft.com/office/drawing/2014/main" val="2298909762"/>
                    </a:ext>
                  </a:extLst>
                </a:gridCol>
                <a:gridCol w="338936">
                  <a:extLst>
                    <a:ext uri="{9D8B030D-6E8A-4147-A177-3AD203B41FA5}">
                      <a16:colId xmlns:a16="http://schemas.microsoft.com/office/drawing/2014/main" val="634466636"/>
                    </a:ext>
                  </a:extLst>
                </a:gridCol>
                <a:gridCol w="112090">
                  <a:extLst>
                    <a:ext uri="{9D8B030D-6E8A-4147-A177-3AD203B41FA5}">
                      <a16:colId xmlns:a16="http://schemas.microsoft.com/office/drawing/2014/main" val="3055866253"/>
                    </a:ext>
                  </a:extLst>
                </a:gridCol>
                <a:gridCol w="184146">
                  <a:extLst>
                    <a:ext uri="{9D8B030D-6E8A-4147-A177-3AD203B41FA5}">
                      <a16:colId xmlns:a16="http://schemas.microsoft.com/office/drawing/2014/main" val="1340705102"/>
                    </a:ext>
                  </a:extLst>
                </a:gridCol>
                <a:gridCol w="523084">
                  <a:extLst>
                    <a:ext uri="{9D8B030D-6E8A-4147-A177-3AD203B41FA5}">
                      <a16:colId xmlns:a16="http://schemas.microsoft.com/office/drawing/2014/main" val="750656063"/>
                    </a:ext>
                  </a:extLst>
                </a:gridCol>
                <a:gridCol w="296237">
                  <a:extLst>
                    <a:ext uri="{9D8B030D-6E8A-4147-A177-3AD203B41FA5}">
                      <a16:colId xmlns:a16="http://schemas.microsoft.com/office/drawing/2014/main" val="4179522045"/>
                    </a:ext>
                  </a:extLst>
                </a:gridCol>
                <a:gridCol w="605817">
                  <a:extLst>
                    <a:ext uri="{9D8B030D-6E8A-4147-A177-3AD203B41FA5}">
                      <a16:colId xmlns:a16="http://schemas.microsoft.com/office/drawing/2014/main" val="3777488413"/>
                    </a:ext>
                  </a:extLst>
                </a:gridCol>
                <a:gridCol w="112090">
                  <a:extLst>
                    <a:ext uri="{9D8B030D-6E8A-4147-A177-3AD203B41FA5}">
                      <a16:colId xmlns:a16="http://schemas.microsoft.com/office/drawing/2014/main" val="714827761"/>
                    </a:ext>
                  </a:extLst>
                </a:gridCol>
                <a:gridCol w="112090">
                  <a:extLst>
                    <a:ext uri="{9D8B030D-6E8A-4147-A177-3AD203B41FA5}">
                      <a16:colId xmlns:a16="http://schemas.microsoft.com/office/drawing/2014/main" val="2079993111"/>
                    </a:ext>
                  </a:extLst>
                </a:gridCol>
                <a:gridCol w="184146">
                  <a:extLst>
                    <a:ext uri="{9D8B030D-6E8A-4147-A177-3AD203B41FA5}">
                      <a16:colId xmlns:a16="http://schemas.microsoft.com/office/drawing/2014/main" val="1346495330"/>
                    </a:ext>
                  </a:extLst>
                </a:gridCol>
                <a:gridCol w="456364">
                  <a:extLst>
                    <a:ext uri="{9D8B030D-6E8A-4147-A177-3AD203B41FA5}">
                      <a16:colId xmlns:a16="http://schemas.microsoft.com/office/drawing/2014/main" val="3184178553"/>
                    </a:ext>
                  </a:extLst>
                </a:gridCol>
                <a:gridCol w="493727">
                  <a:extLst>
                    <a:ext uri="{9D8B030D-6E8A-4147-A177-3AD203B41FA5}">
                      <a16:colId xmlns:a16="http://schemas.microsoft.com/office/drawing/2014/main" val="1204531818"/>
                    </a:ext>
                  </a:extLst>
                </a:gridCol>
                <a:gridCol w="322924">
                  <a:extLst>
                    <a:ext uri="{9D8B030D-6E8A-4147-A177-3AD203B41FA5}">
                      <a16:colId xmlns:a16="http://schemas.microsoft.com/office/drawing/2014/main" val="4015016434"/>
                    </a:ext>
                  </a:extLst>
                </a:gridCol>
                <a:gridCol w="456364">
                  <a:extLst>
                    <a:ext uri="{9D8B030D-6E8A-4147-A177-3AD203B41FA5}">
                      <a16:colId xmlns:a16="http://schemas.microsoft.com/office/drawing/2014/main" val="1080381357"/>
                    </a:ext>
                  </a:extLst>
                </a:gridCol>
                <a:gridCol w="112090">
                  <a:extLst>
                    <a:ext uri="{9D8B030D-6E8A-4147-A177-3AD203B41FA5}">
                      <a16:colId xmlns:a16="http://schemas.microsoft.com/office/drawing/2014/main" val="2875557100"/>
                    </a:ext>
                  </a:extLst>
                </a:gridCol>
                <a:gridCol w="112090">
                  <a:extLst>
                    <a:ext uri="{9D8B030D-6E8A-4147-A177-3AD203B41FA5}">
                      <a16:colId xmlns:a16="http://schemas.microsoft.com/office/drawing/2014/main" val="794579004"/>
                    </a:ext>
                  </a:extLst>
                </a:gridCol>
                <a:gridCol w="184146">
                  <a:extLst>
                    <a:ext uri="{9D8B030D-6E8A-4147-A177-3AD203B41FA5}">
                      <a16:colId xmlns:a16="http://schemas.microsoft.com/office/drawing/2014/main" val="1853711113"/>
                    </a:ext>
                  </a:extLst>
                </a:gridCol>
                <a:gridCol w="456364">
                  <a:extLst>
                    <a:ext uri="{9D8B030D-6E8A-4147-A177-3AD203B41FA5}">
                      <a16:colId xmlns:a16="http://schemas.microsoft.com/office/drawing/2014/main" val="260048969"/>
                    </a:ext>
                  </a:extLst>
                </a:gridCol>
                <a:gridCol w="493727">
                  <a:extLst>
                    <a:ext uri="{9D8B030D-6E8A-4147-A177-3AD203B41FA5}">
                      <a16:colId xmlns:a16="http://schemas.microsoft.com/office/drawing/2014/main" val="364986204"/>
                    </a:ext>
                  </a:extLst>
                </a:gridCol>
                <a:gridCol w="322924">
                  <a:extLst>
                    <a:ext uri="{9D8B030D-6E8A-4147-A177-3AD203B41FA5}">
                      <a16:colId xmlns:a16="http://schemas.microsoft.com/office/drawing/2014/main" val="2673725107"/>
                    </a:ext>
                  </a:extLst>
                </a:gridCol>
                <a:gridCol w="456364">
                  <a:extLst>
                    <a:ext uri="{9D8B030D-6E8A-4147-A177-3AD203B41FA5}">
                      <a16:colId xmlns:a16="http://schemas.microsoft.com/office/drawing/2014/main" val="3333848526"/>
                    </a:ext>
                  </a:extLst>
                </a:gridCol>
                <a:gridCol w="85401">
                  <a:extLst>
                    <a:ext uri="{9D8B030D-6E8A-4147-A177-3AD203B41FA5}">
                      <a16:colId xmlns:a16="http://schemas.microsoft.com/office/drawing/2014/main" val="608936339"/>
                    </a:ext>
                  </a:extLst>
                </a:gridCol>
                <a:gridCol w="90738">
                  <a:extLst>
                    <a:ext uri="{9D8B030D-6E8A-4147-A177-3AD203B41FA5}">
                      <a16:colId xmlns:a16="http://schemas.microsoft.com/office/drawing/2014/main" val="3743798545"/>
                    </a:ext>
                  </a:extLst>
                </a:gridCol>
                <a:gridCol w="130772">
                  <a:extLst>
                    <a:ext uri="{9D8B030D-6E8A-4147-A177-3AD203B41FA5}">
                      <a16:colId xmlns:a16="http://schemas.microsoft.com/office/drawing/2014/main" val="2418270127"/>
                    </a:ext>
                  </a:extLst>
                </a:gridCol>
                <a:gridCol w="130772">
                  <a:extLst>
                    <a:ext uri="{9D8B030D-6E8A-4147-A177-3AD203B41FA5}">
                      <a16:colId xmlns:a16="http://schemas.microsoft.com/office/drawing/2014/main" val="2748859650"/>
                    </a:ext>
                  </a:extLst>
                </a:gridCol>
              </a:tblGrid>
              <a:tr h="59597">
                <a:tc rowSpan="2">
                  <a:txBody>
                    <a:bodyPr/>
                    <a:lstStyle/>
                    <a:p>
                      <a:pPr algn="l" fontAlgn="b"/>
                      <a:r>
                        <a:rPr lang="sv-SE" sz="600" b="1" i="0" u="none" strike="noStrike" dirty="0">
                          <a:effectLst/>
                          <a:latin typeface="Calibri" panose="020F0502020204030204" pitchFamily="34" charset="0"/>
                        </a:rPr>
                        <a:t>Olası Risk Türü (Potential Risk Mode)</a:t>
                      </a:r>
                      <a:endParaRPr lang="sv-SE" sz="6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Riskin</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Sebebi</a:t>
                      </a:r>
                      <a:r>
                        <a:rPr lang="en-US" sz="600" b="1" i="0" u="none" strike="noStrike" dirty="0">
                          <a:effectLst/>
                          <a:latin typeface="Calibri" panose="020F050202020403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60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80080531"/>
                  </a:ext>
                </a:extLst>
              </a:tr>
              <a:tr h="63397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128565743"/>
                  </a:ext>
                </a:extLst>
              </a:tr>
              <a:tr h="1248432">
                <a:tc>
                  <a:txBody>
                    <a:bodyPr/>
                    <a:lstStyle/>
                    <a:p>
                      <a:pPr algn="ctr" fontAlgn="ct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Mimarlık</a:t>
                      </a:r>
                      <a:r>
                        <a:rPr lang="en-US" sz="550" b="0" i="0" u="none" strike="noStrike" dirty="0">
                          <a:effectLst/>
                          <a:latin typeface="Calibri" panose="020F0502020204030204" pitchFamily="34" charset="0"/>
                        </a:rPr>
                        <a:t> ARC 111 </a:t>
                      </a:r>
                      <a:r>
                        <a:rPr lang="en-US" sz="550" b="0" i="0" u="none" strike="noStrike" dirty="0" err="1">
                          <a:effectLst/>
                          <a:latin typeface="Calibri" panose="020F0502020204030204" pitchFamily="34" charset="0"/>
                        </a:rPr>
                        <a:t>dersinin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iyileştirme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terminlerinin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belirsiz</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olduğu</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ve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bir</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sonraki</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dönemi</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beklememesi</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gerekip</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hemen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giderilecek</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aksiyon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konuları</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mevcut</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olduğu</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tespit</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edilmiştir</a:t>
                      </a:r>
                      <a:r>
                        <a:rPr lang="en-US" sz="550" b="0" i="0" u="none" strike="noStrike" dirty="0">
                          <a:effectLst/>
                          <a:latin typeface="Calibri" panose="020F0502020204030204" pitchFamily="34" charset="0"/>
                        </a:rPr>
                        <a:t>.(</a:t>
                      </a:r>
                      <a:r>
                        <a:rPr lang="en-US" sz="550" b="0" i="0" u="none" strike="noStrike" dirty="0" err="1">
                          <a:effectLst/>
                          <a:latin typeface="Calibri" panose="020F0502020204030204" pitchFamily="34" charset="0"/>
                        </a:rPr>
                        <a:t>İç</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Denetim</a:t>
                      </a:r>
                      <a:r>
                        <a:rPr lang="en-US" sz="550" b="0" i="0" u="none" strike="noStrike" dirty="0">
                          <a:effectLst/>
                          <a:latin typeface="Calibri" panose="020F0502020204030204" pitchFamily="34" charset="0"/>
                        </a:rPr>
                        <a:t> DF 2018-0044)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Kalite Yönetim Sürecinde aksaklıklar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Öğrenci memnuniyetini ölçmek için kullanılan anketin Bölüm yapısına uygun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err="1">
                          <a:effectLst/>
                          <a:latin typeface="Calibri" panose="020F0502020204030204" pitchFamily="34" charset="0"/>
                        </a:rPr>
                        <a:t>Uygulanan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ankete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ilişkin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geliştirilmiş</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aksiyon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planlarının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termin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revizyonu</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Bölüm</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yapısına</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uygun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olacak</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anket</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sorularının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hazırlanması</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ve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analiz</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formlarının</a:t>
                      </a:r>
                      <a:r>
                        <a:rPr lang="en-US" sz="550" b="0" i="0" u="none" strike="noStrike" dirty="0">
                          <a:effectLst/>
                          <a:latin typeface="Calibri" panose="020F0502020204030204" pitchFamily="34" charset="0"/>
                        </a:rPr>
                        <a:t> her </a:t>
                      </a:r>
                      <a:r>
                        <a:rPr lang="en-US" sz="550" b="0" i="0" u="none" strike="noStrike" dirty="0" err="1">
                          <a:effectLst/>
                          <a:latin typeface="Calibri" panose="020F0502020204030204" pitchFamily="34" charset="0"/>
                        </a:rPr>
                        <a:t>anket</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dönemi</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sonrası</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hazırlandığının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kontrol</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edilmesi</a:t>
                      </a:r>
                      <a:r>
                        <a:rPr lang="en-US" sz="55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Bölüm Başkanlığı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Uygulanan anketler için geliştirilen aksiyon planlarının terminlerinde revizyon yapılmış, gerçekleştirilen faaliyetlere ilişkin veri girişi yapılmıştır, DF kapanmıştır. (04.12.2018)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Aksiyon planlarında öngörülen aksiyonların periyodik olarak takip edilmesi ve öğretim üyelerinin uyarılması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Bölüm Başkanlığı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Hazırlanan dosyaların ve aksiyonların kontrolü ve takibi  İç Denetim öncesinde ve yıl sonunda yapılmıştır. Kalite Ofisinin talebi doğrultusunda 2020 yılında haftalık ve aylık olarak takibi devam etmektedir.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6990702"/>
                  </a:ext>
                </a:extLst>
              </a:tr>
              <a:tr h="693573">
                <a:tc>
                  <a:txBody>
                    <a:bodyPr/>
                    <a:lstStyle/>
                    <a:p>
                      <a:pPr algn="ctr" fontAlgn="ctr"/>
                      <a:r>
                        <a:rPr lang="en-US" sz="550" b="0" i="0" u="none" strike="noStrike">
                          <a:effectLst/>
                          <a:latin typeface="Calibri" panose="020F0502020204030204" pitchFamily="34" charset="0"/>
                        </a:rPr>
                        <a:t>ARC 303 ve ARC 343 derslerinde ders içeriğinin ve ödev konularının paylaşımında yaşanan aksaklık nedeniyle öğrencide oluşan memnuniyetsizlik (Şikayet DF No: 2018-0235)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Öğrenci motivasyonunun düşmesi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Öğretim üyesinin daha önce farklı kültürel ve bürokratik yapıya sahip ülkelerde eğitim vermiş olması sebebiyle Üniversitemizin eğitim sistemine entegre olamaması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Ders syllabus larında ders içerik ve iş yüküne ilişkin bilgi verilmesi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4518237"/>
                  </a:ext>
                </a:extLst>
              </a:tr>
              <a:tr h="1525862">
                <a:tc>
                  <a:txBody>
                    <a:bodyPr/>
                    <a:lstStyle/>
                    <a:p>
                      <a:pPr algn="ctr" fontAlgn="ctr"/>
                      <a:r>
                        <a:rPr lang="en-US" sz="550" b="0" i="0" u="none" strike="noStrike">
                          <a:effectLst/>
                          <a:latin typeface="Calibri" panose="020F0502020204030204" pitchFamily="34" charset="0"/>
                        </a:rPr>
                        <a:t>ARC 2401 dersinde notlandırmanın syllabusta belirtildiği şekilde yapılmadığı yönündeki öğrenci şikayeti (Şikayet DF No: 2019-0011)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Öğrenci motivasyonunun düşmesi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Üniversite genelinde uygulanan yönerge ile belirlenmiş olan ders tekrarında devam zorunluluğunun olmaması durumunun uygulamalı derslerin işleyişinde aksamaya sebep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Yönetmelikte ders tekrarı yapan öğrencilere verilen devamsızlık hakkının uygulamalı derslerde işleyişi ve öğrencinin öğrenme sürecini aksatması sebebiyle, öğrencilerin ders kaydı onayında akademik danışmanlartarafından uyarılması konusunda bilgilendirilmesi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Bölüm Başkanlığı (11.02.2019)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Danışman Bilgilendirme Toplantısı düzenlenerek konuya ilşkin bilgilendirme yapılmıştır. (08.02.2019)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effectLst/>
                          <a:latin typeface="Calibri" panose="020F050202020403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6811699"/>
                  </a:ext>
                </a:extLst>
              </a:tr>
              <a:tr h="1074518">
                <a:tc>
                  <a:txBody>
                    <a:bodyPr/>
                    <a:lstStyle/>
                    <a:p>
                      <a:pPr algn="ctr" fontAlgn="ctr"/>
                      <a:r>
                        <a:rPr lang="en-US" sz="550" b="0" i="0" u="none" strike="noStrike">
                          <a:effectLst/>
                          <a:latin typeface="Calibri" panose="020F0502020204030204" pitchFamily="34" charset="0"/>
                        </a:rPr>
                        <a:t>ARC 301 Mimari Tasarım Dersi III not itirazı (Şikayet DF No: 2019-0012)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Öğrenci motivasyonunun düşmesi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Üniversitemizde Mimarlık Bölümü'nün işleyişini tanımlayan süreçlerin 2018 yılı itibariyle belirlenmeye başlaması ve geçmiş dönemde öğrenciler için etkin oryantasyon programları hazırlanmamış olması sebebiyle öğrencilerin mimarlık eğitimi disiplinini algılamada güçlük çekmeleri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Öğrenci Oryantasyon programlarının devam etmesi ve öğrencilerin mimarlık eğitimi konusunda farkındalıklarını artıracak etkinlikler düzenlenmesi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Bölüm Başkanlığı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Oryantasyon düzenlendi. (18.09.2019) Güz dönemi boyunca Design Talks ve Academic Research Seminar  etkinlik dizileri gerçekleştirildi.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effectLst/>
                          <a:latin typeface="Calibri" panose="020F050202020403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7958834"/>
                  </a:ext>
                </a:extLst>
              </a:tr>
            </a:tbl>
          </a:graphicData>
        </a:graphic>
      </p:graphicFrame>
      <p:sp>
        <p:nvSpPr>
          <p:cNvPr id="33" name="143 Metin kutusu">
            <a:extLst>
              <a:ext uri="{FF2B5EF4-FFF2-40B4-BE49-F238E27FC236}">
                <a16:creationId xmlns:a16="http://schemas.microsoft.com/office/drawing/2014/main" id="{00000000-0008-0000-0400-000002000000}"/>
              </a:ext>
            </a:extLst>
          </p:cNvPr>
          <p:cNvSpPr txBox="1"/>
          <p:nvPr/>
        </p:nvSpPr>
        <p:spPr>
          <a:xfrm>
            <a:off x="459868" y="3937614"/>
            <a:ext cx="264031" cy="51691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9" name="143 Metin kutusu">
            <a:extLst>
              <a:ext uri="{FF2B5EF4-FFF2-40B4-BE49-F238E27FC236}">
                <a16:creationId xmlns:a16="http://schemas.microsoft.com/office/drawing/2014/main" id="{00000000-0008-0000-0400-000003000000}"/>
              </a:ext>
            </a:extLst>
          </p:cNvPr>
          <p:cNvSpPr txBox="1"/>
          <p:nvPr/>
        </p:nvSpPr>
        <p:spPr>
          <a:xfrm>
            <a:off x="459868" y="4095756"/>
            <a:ext cx="264031" cy="50481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40199598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31</a:t>
            </a:fld>
            <a:endParaRPr lang="tr-TR"/>
          </a:p>
        </p:txBody>
      </p:sp>
      <p:pic>
        <p:nvPicPr>
          <p:cNvPr id="6" name="Resim 5"/>
          <p:cNvPicPr/>
          <p:nvPr/>
        </p:nvPicPr>
        <p:blipFill>
          <a:blip r:embed="rId2"/>
          <a:stretch>
            <a:fillRect/>
          </a:stretch>
        </p:blipFill>
        <p:spPr>
          <a:xfrm>
            <a:off x="159805" y="8661"/>
            <a:ext cx="1603883" cy="323916"/>
          </a:xfrm>
          <a:prstGeom prst="rect">
            <a:avLst/>
          </a:prstGeom>
        </p:spPr>
      </p:pic>
      <p:sp>
        <p:nvSpPr>
          <p:cNvPr id="5" name="Metin kutusu 4"/>
          <p:cNvSpPr txBox="1"/>
          <p:nvPr/>
        </p:nvSpPr>
        <p:spPr>
          <a:xfrm>
            <a:off x="1763688" y="-58572"/>
            <a:ext cx="6336704" cy="523220"/>
          </a:xfrm>
          <a:prstGeom prst="rect">
            <a:avLst/>
          </a:prstGeom>
          <a:noFill/>
        </p:spPr>
        <p:txBody>
          <a:bodyPr wrap="square" rtlCol="0">
            <a:spAutoFit/>
          </a:bodyPr>
          <a:lstStyle/>
          <a:p>
            <a:pPr algn="ctr"/>
            <a:r>
              <a:rPr lang="tr-TR" sz="2800" b="1" dirty="0" smtClean="0">
                <a:solidFill>
                  <a:srgbClr val="FF0000"/>
                </a:solidFill>
                <a:effectLst>
                  <a:outerShdw blurRad="38100" dist="38100" dir="2700000" algn="tl">
                    <a:srgbClr val="000000">
                      <a:alpha val="43137"/>
                    </a:srgbClr>
                  </a:outerShdw>
                </a:effectLst>
              </a:rPr>
              <a:t>RİSK ANALİZİ</a:t>
            </a:r>
            <a:endParaRPr lang="tr-TR" sz="2800" b="1" dirty="0">
              <a:solidFill>
                <a:srgbClr val="FF0000"/>
              </a:solidFill>
              <a:effectLst>
                <a:outerShdw blurRad="38100" dist="38100" dir="2700000" algn="tl">
                  <a:srgbClr val="000000">
                    <a:alpha val="43137"/>
                  </a:srgbClr>
                </a:outerShdw>
              </a:effectLst>
            </a:endParaRPr>
          </a:p>
        </p:txBody>
      </p:sp>
      <p:sp>
        <p:nvSpPr>
          <p:cNvPr id="11" name="143 Metin kutusu">
            <a:extLst>
              <a:ext uri="{FF2B5EF4-FFF2-40B4-BE49-F238E27FC236}">
                <a16:creationId xmlns:a16="http://schemas.microsoft.com/office/drawing/2014/main" id="{00000000-0008-0000-0400-000002000000}"/>
              </a:ext>
            </a:extLst>
          </p:cNvPr>
          <p:cNvSpPr txBox="1"/>
          <p:nvPr/>
        </p:nvSpPr>
        <p:spPr>
          <a:xfrm>
            <a:off x="457200" y="3502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a:extLst>
              <a:ext uri="{FF2B5EF4-FFF2-40B4-BE49-F238E27FC236}">
                <a16:creationId xmlns:a16="http://schemas.microsoft.com/office/drawing/2014/main" id="{00000000-0008-0000-0400-000003000000}"/>
              </a:ext>
            </a:extLst>
          </p:cNvPr>
          <p:cNvSpPr txBox="1"/>
          <p:nvPr/>
        </p:nvSpPr>
        <p:spPr>
          <a:xfrm>
            <a:off x="457200" y="36734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2000000}"/>
              </a:ext>
            </a:extLst>
          </p:cNvPr>
          <p:cNvSpPr txBox="1"/>
          <p:nvPr/>
        </p:nvSpPr>
        <p:spPr>
          <a:xfrm>
            <a:off x="445867" y="3416816"/>
            <a:ext cx="289366" cy="3103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400-000003000000}"/>
              </a:ext>
            </a:extLst>
          </p:cNvPr>
          <p:cNvSpPr txBox="1"/>
          <p:nvPr/>
        </p:nvSpPr>
        <p:spPr>
          <a:xfrm>
            <a:off x="445867" y="3588663"/>
            <a:ext cx="289366" cy="3030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a:extLst>
              <a:ext uri="{FF2B5EF4-FFF2-40B4-BE49-F238E27FC236}">
                <a16:creationId xmlns:a16="http://schemas.microsoft.com/office/drawing/2014/main" id="{00000000-0008-0000-0400-000002000000}"/>
              </a:ext>
            </a:extLst>
          </p:cNvPr>
          <p:cNvSpPr txBox="1"/>
          <p:nvPr/>
        </p:nvSpPr>
        <p:spPr>
          <a:xfrm>
            <a:off x="442383" y="3406298"/>
            <a:ext cx="296334" cy="33490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a16="http://schemas.microsoft.com/office/drawing/2014/main" id="{00000000-0008-0000-0400-000003000000}"/>
              </a:ext>
            </a:extLst>
          </p:cNvPr>
          <p:cNvSpPr txBox="1"/>
          <p:nvPr/>
        </p:nvSpPr>
        <p:spPr>
          <a:xfrm>
            <a:off x="442383" y="3578390"/>
            <a:ext cx="296334" cy="3270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2000000}"/>
              </a:ext>
            </a:extLst>
          </p:cNvPr>
          <p:cNvSpPr txBox="1"/>
          <p:nvPr/>
        </p:nvSpPr>
        <p:spPr>
          <a:xfrm>
            <a:off x="457200" y="39830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a:extLst>
              <a:ext uri="{FF2B5EF4-FFF2-40B4-BE49-F238E27FC236}">
                <a16:creationId xmlns:a16="http://schemas.microsoft.com/office/drawing/2014/main" id="{00000000-0008-0000-0400-000003000000}"/>
              </a:ext>
            </a:extLst>
          </p:cNvPr>
          <p:cNvSpPr txBox="1"/>
          <p:nvPr/>
        </p:nvSpPr>
        <p:spPr>
          <a:xfrm>
            <a:off x="457200" y="415607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a:extLst>
              <a:ext uri="{FF2B5EF4-FFF2-40B4-BE49-F238E27FC236}">
                <a16:creationId xmlns:a16="http://schemas.microsoft.com/office/drawing/2014/main" id="{00000000-0008-0000-0400-000002000000}"/>
              </a:ext>
            </a:extLst>
          </p:cNvPr>
          <p:cNvSpPr txBox="1"/>
          <p:nvPr/>
        </p:nvSpPr>
        <p:spPr>
          <a:xfrm>
            <a:off x="457200" y="40989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a:extLst>
              <a:ext uri="{FF2B5EF4-FFF2-40B4-BE49-F238E27FC236}">
                <a16:creationId xmlns:a16="http://schemas.microsoft.com/office/drawing/2014/main" id="{00000000-0008-0000-0400-000003000000}"/>
              </a:ext>
            </a:extLst>
          </p:cNvPr>
          <p:cNvSpPr txBox="1"/>
          <p:nvPr/>
        </p:nvSpPr>
        <p:spPr>
          <a:xfrm>
            <a:off x="457200" y="427196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a16="http://schemas.microsoft.com/office/drawing/2014/main" id="{00000000-0008-0000-0400-000002000000}"/>
              </a:ext>
            </a:extLst>
          </p:cNvPr>
          <p:cNvSpPr txBox="1"/>
          <p:nvPr/>
        </p:nvSpPr>
        <p:spPr>
          <a:xfrm>
            <a:off x="457200" y="4244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a16="http://schemas.microsoft.com/office/drawing/2014/main" id="{00000000-0008-0000-0400-000003000000}"/>
              </a:ext>
            </a:extLst>
          </p:cNvPr>
          <p:cNvSpPr txBox="1"/>
          <p:nvPr/>
        </p:nvSpPr>
        <p:spPr>
          <a:xfrm>
            <a:off x="457200" y="44180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a:extLst>
              <a:ext uri="{FF2B5EF4-FFF2-40B4-BE49-F238E27FC236}">
                <a16:creationId xmlns:a16="http://schemas.microsoft.com/office/drawing/2014/main" id="{00000000-0008-0000-0400-000002000000}"/>
              </a:ext>
            </a:extLst>
          </p:cNvPr>
          <p:cNvSpPr txBox="1"/>
          <p:nvPr/>
        </p:nvSpPr>
        <p:spPr>
          <a:xfrm>
            <a:off x="457200" y="41560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a:extLst>
              <a:ext uri="{FF2B5EF4-FFF2-40B4-BE49-F238E27FC236}">
                <a16:creationId xmlns:a16="http://schemas.microsoft.com/office/drawing/2014/main" id="{00000000-0008-0000-0400-000003000000}"/>
              </a:ext>
            </a:extLst>
          </p:cNvPr>
          <p:cNvSpPr txBox="1"/>
          <p:nvPr/>
        </p:nvSpPr>
        <p:spPr>
          <a:xfrm>
            <a:off x="457200" y="43291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a16="http://schemas.microsoft.com/office/drawing/2014/main" id="{00000000-0008-0000-0400-000002000000}"/>
              </a:ext>
            </a:extLst>
          </p:cNvPr>
          <p:cNvSpPr txBox="1"/>
          <p:nvPr/>
        </p:nvSpPr>
        <p:spPr>
          <a:xfrm>
            <a:off x="457200" y="39862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a:extLst>
              <a:ext uri="{FF2B5EF4-FFF2-40B4-BE49-F238E27FC236}">
                <a16:creationId xmlns:a16="http://schemas.microsoft.com/office/drawing/2014/main" id="{00000000-0008-0000-0400-000003000000}"/>
              </a:ext>
            </a:extLst>
          </p:cNvPr>
          <p:cNvSpPr txBox="1"/>
          <p:nvPr/>
        </p:nvSpPr>
        <p:spPr>
          <a:xfrm>
            <a:off x="457200" y="41592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a:extLst>
              <a:ext uri="{FF2B5EF4-FFF2-40B4-BE49-F238E27FC236}">
                <a16:creationId xmlns:a16="http://schemas.microsoft.com/office/drawing/2014/main" id="{00000000-0008-0000-0400-000002000000}"/>
              </a:ext>
            </a:extLst>
          </p:cNvPr>
          <p:cNvSpPr txBox="1"/>
          <p:nvPr/>
        </p:nvSpPr>
        <p:spPr>
          <a:xfrm>
            <a:off x="457200" y="4014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a:extLst>
              <a:ext uri="{FF2B5EF4-FFF2-40B4-BE49-F238E27FC236}">
                <a16:creationId xmlns:a16="http://schemas.microsoft.com/office/drawing/2014/main" id="{00000000-0008-0000-0400-000003000000}"/>
              </a:ext>
            </a:extLst>
          </p:cNvPr>
          <p:cNvSpPr txBox="1"/>
          <p:nvPr/>
        </p:nvSpPr>
        <p:spPr>
          <a:xfrm>
            <a:off x="457200" y="4187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a:extLst>
              <a:ext uri="{FF2B5EF4-FFF2-40B4-BE49-F238E27FC236}">
                <a16:creationId xmlns:a16="http://schemas.microsoft.com/office/drawing/2014/main" id="{00000000-0008-0000-0400-000002000000}"/>
              </a:ext>
            </a:extLst>
          </p:cNvPr>
          <p:cNvSpPr txBox="1"/>
          <p:nvPr/>
        </p:nvSpPr>
        <p:spPr>
          <a:xfrm>
            <a:off x="457200" y="39608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7" name="143 Metin kutusu">
            <a:extLst>
              <a:ext uri="{FF2B5EF4-FFF2-40B4-BE49-F238E27FC236}">
                <a16:creationId xmlns:a16="http://schemas.microsoft.com/office/drawing/2014/main" id="{00000000-0008-0000-0400-000003000000}"/>
              </a:ext>
            </a:extLst>
          </p:cNvPr>
          <p:cNvSpPr txBox="1"/>
          <p:nvPr/>
        </p:nvSpPr>
        <p:spPr>
          <a:xfrm>
            <a:off x="457200" y="41338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5" name="143 Metin kutusu">
            <a:extLst>
              <a:ext uri="{FF2B5EF4-FFF2-40B4-BE49-F238E27FC236}">
                <a16:creationId xmlns:a16="http://schemas.microsoft.com/office/drawing/2014/main" id="{00000000-0008-0000-0400-000002000000}"/>
              </a:ext>
            </a:extLst>
          </p:cNvPr>
          <p:cNvSpPr txBox="1"/>
          <p:nvPr/>
        </p:nvSpPr>
        <p:spPr>
          <a:xfrm>
            <a:off x="457200" y="3379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8" name="143 Metin kutusu">
            <a:extLst>
              <a:ext uri="{FF2B5EF4-FFF2-40B4-BE49-F238E27FC236}">
                <a16:creationId xmlns:a16="http://schemas.microsoft.com/office/drawing/2014/main" id="{00000000-0008-0000-0400-000003000000}"/>
              </a:ext>
            </a:extLst>
          </p:cNvPr>
          <p:cNvSpPr txBox="1"/>
          <p:nvPr/>
        </p:nvSpPr>
        <p:spPr>
          <a:xfrm>
            <a:off x="457200" y="3552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3185288536"/>
              </p:ext>
            </p:extLst>
          </p:nvPr>
        </p:nvGraphicFramePr>
        <p:xfrm>
          <a:off x="457200" y="908720"/>
          <a:ext cx="8229596" cy="5673172"/>
        </p:xfrm>
        <a:graphic>
          <a:graphicData uri="http://schemas.openxmlformats.org/drawingml/2006/table">
            <a:tbl>
              <a:tblPr/>
              <a:tblGrid>
                <a:gridCol w="711371">
                  <a:extLst>
                    <a:ext uri="{9D8B030D-6E8A-4147-A177-3AD203B41FA5}">
                      <a16:colId xmlns:a16="http://schemas.microsoft.com/office/drawing/2014/main" val="3380151886"/>
                    </a:ext>
                  </a:extLst>
                </a:gridCol>
                <a:gridCol w="411455">
                  <a:extLst>
                    <a:ext uri="{9D8B030D-6E8A-4147-A177-3AD203B41FA5}">
                      <a16:colId xmlns:a16="http://schemas.microsoft.com/office/drawing/2014/main" val="4073657816"/>
                    </a:ext>
                  </a:extLst>
                </a:gridCol>
                <a:gridCol w="104103">
                  <a:extLst>
                    <a:ext uri="{9D8B030D-6E8A-4147-A177-3AD203B41FA5}">
                      <a16:colId xmlns:a16="http://schemas.microsoft.com/office/drawing/2014/main" val="1543743050"/>
                    </a:ext>
                  </a:extLst>
                </a:gridCol>
                <a:gridCol w="703935">
                  <a:extLst>
                    <a:ext uri="{9D8B030D-6E8A-4147-A177-3AD203B41FA5}">
                      <a16:colId xmlns:a16="http://schemas.microsoft.com/office/drawing/2014/main" val="1120528509"/>
                    </a:ext>
                  </a:extLst>
                </a:gridCol>
                <a:gridCol w="104103">
                  <a:extLst>
                    <a:ext uri="{9D8B030D-6E8A-4147-A177-3AD203B41FA5}">
                      <a16:colId xmlns:a16="http://schemas.microsoft.com/office/drawing/2014/main" val="3681616494"/>
                    </a:ext>
                  </a:extLst>
                </a:gridCol>
                <a:gridCol w="314788">
                  <a:extLst>
                    <a:ext uri="{9D8B030D-6E8A-4147-A177-3AD203B41FA5}">
                      <a16:colId xmlns:a16="http://schemas.microsoft.com/office/drawing/2014/main" val="1676339217"/>
                    </a:ext>
                  </a:extLst>
                </a:gridCol>
                <a:gridCol w="104103">
                  <a:extLst>
                    <a:ext uri="{9D8B030D-6E8A-4147-A177-3AD203B41FA5}">
                      <a16:colId xmlns:a16="http://schemas.microsoft.com/office/drawing/2014/main" val="869550015"/>
                    </a:ext>
                  </a:extLst>
                </a:gridCol>
                <a:gridCol w="171026">
                  <a:extLst>
                    <a:ext uri="{9D8B030D-6E8A-4147-A177-3AD203B41FA5}">
                      <a16:colId xmlns:a16="http://schemas.microsoft.com/office/drawing/2014/main" val="1424871917"/>
                    </a:ext>
                  </a:extLst>
                </a:gridCol>
                <a:gridCol w="485815">
                  <a:extLst>
                    <a:ext uri="{9D8B030D-6E8A-4147-A177-3AD203B41FA5}">
                      <a16:colId xmlns:a16="http://schemas.microsoft.com/office/drawing/2014/main" val="1476375692"/>
                    </a:ext>
                  </a:extLst>
                </a:gridCol>
                <a:gridCol w="275130">
                  <a:extLst>
                    <a:ext uri="{9D8B030D-6E8A-4147-A177-3AD203B41FA5}">
                      <a16:colId xmlns:a16="http://schemas.microsoft.com/office/drawing/2014/main" val="2179460602"/>
                    </a:ext>
                  </a:extLst>
                </a:gridCol>
                <a:gridCol w="562653">
                  <a:extLst>
                    <a:ext uri="{9D8B030D-6E8A-4147-A177-3AD203B41FA5}">
                      <a16:colId xmlns:a16="http://schemas.microsoft.com/office/drawing/2014/main" val="613016711"/>
                    </a:ext>
                  </a:extLst>
                </a:gridCol>
                <a:gridCol w="104103">
                  <a:extLst>
                    <a:ext uri="{9D8B030D-6E8A-4147-A177-3AD203B41FA5}">
                      <a16:colId xmlns:a16="http://schemas.microsoft.com/office/drawing/2014/main" val="855321590"/>
                    </a:ext>
                  </a:extLst>
                </a:gridCol>
                <a:gridCol w="104103">
                  <a:extLst>
                    <a:ext uri="{9D8B030D-6E8A-4147-A177-3AD203B41FA5}">
                      <a16:colId xmlns:a16="http://schemas.microsoft.com/office/drawing/2014/main" val="2909035674"/>
                    </a:ext>
                  </a:extLst>
                </a:gridCol>
                <a:gridCol w="171026">
                  <a:extLst>
                    <a:ext uri="{9D8B030D-6E8A-4147-A177-3AD203B41FA5}">
                      <a16:colId xmlns:a16="http://schemas.microsoft.com/office/drawing/2014/main" val="3763737641"/>
                    </a:ext>
                  </a:extLst>
                </a:gridCol>
                <a:gridCol w="423848">
                  <a:extLst>
                    <a:ext uri="{9D8B030D-6E8A-4147-A177-3AD203B41FA5}">
                      <a16:colId xmlns:a16="http://schemas.microsoft.com/office/drawing/2014/main" val="921332926"/>
                    </a:ext>
                  </a:extLst>
                </a:gridCol>
                <a:gridCol w="458549">
                  <a:extLst>
                    <a:ext uri="{9D8B030D-6E8A-4147-A177-3AD203B41FA5}">
                      <a16:colId xmlns:a16="http://schemas.microsoft.com/office/drawing/2014/main" val="2971531945"/>
                    </a:ext>
                  </a:extLst>
                </a:gridCol>
                <a:gridCol w="299916">
                  <a:extLst>
                    <a:ext uri="{9D8B030D-6E8A-4147-A177-3AD203B41FA5}">
                      <a16:colId xmlns:a16="http://schemas.microsoft.com/office/drawing/2014/main" val="100954398"/>
                    </a:ext>
                  </a:extLst>
                </a:gridCol>
                <a:gridCol w="423848">
                  <a:extLst>
                    <a:ext uri="{9D8B030D-6E8A-4147-A177-3AD203B41FA5}">
                      <a16:colId xmlns:a16="http://schemas.microsoft.com/office/drawing/2014/main" val="2197779328"/>
                    </a:ext>
                  </a:extLst>
                </a:gridCol>
                <a:gridCol w="83283">
                  <a:extLst>
                    <a:ext uri="{9D8B030D-6E8A-4147-A177-3AD203B41FA5}">
                      <a16:colId xmlns:a16="http://schemas.microsoft.com/office/drawing/2014/main" val="40094812"/>
                    </a:ext>
                  </a:extLst>
                </a:gridCol>
                <a:gridCol w="83283">
                  <a:extLst>
                    <a:ext uri="{9D8B030D-6E8A-4147-A177-3AD203B41FA5}">
                      <a16:colId xmlns:a16="http://schemas.microsoft.com/office/drawing/2014/main" val="3265901164"/>
                    </a:ext>
                  </a:extLst>
                </a:gridCol>
                <a:gridCol w="171026">
                  <a:extLst>
                    <a:ext uri="{9D8B030D-6E8A-4147-A177-3AD203B41FA5}">
                      <a16:colId xmlns:a16="http://schemas.microsoft.com/office/drawing/2014/main" val="1217780183"/>
                    </a:ext>
                  </a:extLst>
                </a:gridCol>
                <a:gridCol w="423848">
                  <a:extLst>
                    <a:ext uri="{9D8B030D-6E8A-4147-A177-3AD203B41FA5}">
                      <a16:colId xmlns:a16="http://schemas.microsoft.com/office/drawing/2014/main" val="2252823267"/>
                    </a:ext>
                  </a:extLst>
                </a:gridCol>
                <a:gridCol w="458549">
                  <a:extLst>
                    <a:ext uri="{9D8B030D-6E8A-4147-A177-3AD203B41FA5}">
                      <a16:colId xmlns:a16="http://schemas.microsoft.com/office/drawing/2014/main" val="1743787601"/>
                    </a:ext>
                  </a:extLst>
                </a:gridCol>
                <a:gridCol w="299916">
                  <a:extLst>
                    <a:ext uri="{9D8B030D-6E8A-4147-A177-3AD203B41FA5}">
                      <a16:colId xmlns:a16="http://schemas.microsoft.com/office/drawing/2014/main" val="3757536854"/>
                    </a:ext>
                  </a:extLst>
                </a:gridCol>
                <a:gridCol w="423848">
                  <a:extLst>
                    <a:ext uri="{9D8B030D-6E8A-4147-A177-3AD203B41FA5}">
                      <a16:colId xmlns:a16="http://schemas.microsoft.com/office/drawing/2014/main" val="3377781449"/>
                    </a:ext>
                  </a:extLst>
                </a:gridCol>
                <a:gridCol w="63949">
                  <a:extLst>
                    <a:ext uri="{9D8B030D-6E8A-4147-A177-3AD203B41FA5}">
                      <a16:colId xmlns:a16="http://schemas.microsoft.com/office/drawing/2014/main" val="3935162355"/>
                    </a:ext>
                  </a:extLst>
                </a:gridCol>
                <a:gridCol w="68411">
                  <a:extLst>
                    <a:ext uri="{9D8B030D-6E8A-4147-A177-3AD203B41FA5}">
                      <a16:colId xmlns:a16="http://schemas.microsoft.com/office/drawing/2014/main" val="3030055797"/>
                    </a:ext>
                  </a:extLst>
                </a:gridCol>
                <a:gridCol w="121454">
                  <a:extLst>
                    <a:ext uri="{9D8B030D-6E8A-4147-A177-3AD203B41FA5}">
                      <a16:colId xmlns:a16="http://schemas.microsoft.com/office/drawing/2014/main" val="792557183"/>
                    </a:ext>
                  </a:extLst>
                </a:gridCol>
                <a:gridCol w="98154">
                  <a:extLst>
                    <a:ext uri="{9D8B030D-6E8A-4147-A177-3AD203B41FA5}">
                      <a16:colId xmlns:a16="http://schemas.microsoft.com/office/drawing/2014/main" val="536902533"/>
                    </a:ext>
                  </a:extLst>
                </a:gridCol>
              </a:tblGrid>
              <a:tr h="111940">
                <a:tc rowSpan="2">
                  <a:txBody>
                    <a:bodyPr/>
                    <a:lstStyle/>
                    <a:p>
                      <a:pPr algn="l" fontAlgn="b"/>
                      <a:r>
                        <a:rPr lang="sv-SE" sz="600" b="1" i="0" u="none" strike="noStrike" dirty="0">
                          <a:effectLst/>
                          <a:latin typeface="Calibri" panose="020F0502020204030204" pitchFamily="34" charset="0"/>
                        </a:rPr>
                        <a:t>Olası Risk Türü (Potential Risk Mode)</a:t>
                      </a:r>
                      <a:endParaRPr lang="sv-SE" sz="6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dirty="0" err="1">
                          <a:effectLst/>
                          <a:latin typeface="Calibri" panose="020F0502020204030204" pitchFamily="34" charset="0"/>
                        </a:rPr>
                        <a:t>Riskin</a:t>
                      </a:r>
                      <a:r>
                        <a:rPr lang="en-US" sz="600" b="1" i="0" u="none" strike="noStrike" dirty="0">
                          <a:effectLst/>
                          <a:latin typeface="Calibri" panose="020F0502020204030204" pitchFamily="34" charset="0"/>
                        </a:rPr>
                        <a:t> </a:t>
                      </a:r>
                      <a:r>
                        <a:rPr lang="en-US" sz="600" b="1" i="0" u="none" strike="noStrike" dirty="0" err="1">
                          <a:effectLst/>
                          <a:latin typeface="Calibri" panose="020F0502020204030204" pitchFamily="34" charset="0"/>
                        </a:rPr>
                        <a:t>Sebebi</a:t>
                      </a:r>
                      <a:r>
                        <a:rPr lang="en-US" sz="600" b="1" i="0" u="none" strike="noStrike" dirty="0">
                          <a:effectLst/>
                          <a:latin typeface="Calibri" panose="020F050202020403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60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36052512"/>
                  </a:ext>
                </a:extLst>
              </a:tr>
              <a:tr h="78358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1764459555"/>
                  </a:ext>
                </a:extLst>
              </a:tr>
              <a:tr h="1193689">
                <a:tc>
                  <a:txBody>
                    <a:bodyPr/>
                    <a:lstStyle/>
                    <a:p>
                      <a:pPr algn="ctr" fontAlgn="ctr"/>
                      <a:r>
                        <a:rPr lang="en-US" sz="600" b="0" i="0" u="none" strike="noStrike">
                          <a:effectLst/>
                          <a:latin typeface="Calibri" panose="020F0502020204030204" pitchFamily="34" charset="0"/>
                        </a:rPr>
                        <a:t>ARC 401 Mimari Tasarım Dersi V not itirazı (Şikayet DF No: 2019-0013, 2019-0229)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 motivasyonunun düşmesi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Üniversitemizde Mimarlık Bölümü'nün işleyişini tanımlayan süreçlerin 2018 yılı itibariyle belirlenmeye başlaması ve geçmiş dönemde öğrenciler için etkin oryantasyon programları hazırlanmamış olması sebebiyle öğrencilerin mimarlık eğitimi disiplinini algılamada güçlük çekmeleri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 Oryantasyon programlarının devam etmesi ve öğrencilerin mimarlık eğitimi konusunda farkındalıklarını artıracak etkinlikler düzenlenmesi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Bölüm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Başkanlığı</a:t>
                      </a:r>
                      <a:r>
                        <a:rPr lang="en-US" sz="600" b="0" i="0" u="none" strike="noStrike" dirty="0">
                          <a:effectLst/>
                          <a:latin typeface="Calibri" panose="020F0502020204030204" pitchFamily="34" charset="0"/>
                        </a:rPr>
                        <a:t>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Oryantasyon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düzenlendi</a:t>
                      </a:r>
                      <a:r>
                        <a:rPr lang="en-US" sz="600" b="0" i="0" u="none" strike="noStrike" dirty="0">
                          <a:effectLst/>
                          <a:latin typeface="Calibri" panose="020F0502020204030204" pitchFamily="34" charset="0"/>
                        </a:rPr>
                        <a:t>. (18.09.2019) </a:t>
                      </a:r>
                      <a:r>
                        <a:rPr lang="en-US" sz="600" b="0" i="0" u="none" strike="noStrike" dirty="0" err="1">
                          <a:effectLst/>
                          <a:latin typeface="Calibri" panose="020F0502020204030204" pitchFamily="34" charset="0"/>
                        </a:rPr>
                        <a:t>Güz</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dönemi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boyunca</a:t>
                      </a:r>
                      <a:r>
                        <a:rPr lang="en-US" sz="600" b="0" i="0" u="none" strike="noStrike" dirty="0">
                          <a:effectLst/>
                          <a:latin typeface="Calibri" panose="020F0502020204030204" pitchFamily="34" charset="0"/>
                        </a:rPr>
                        <a:t> Design Talks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Academic Research Seminar  </a:t>
                      </a:r>
                      <a:r>
                        <a:rPr lang="en-US" sz="600" b="0" i="0" u="none" strike="noStrike" dirty="0" err="1">
                          <a:effectLst/>
                          <a:latin typeface="Calibri" panose="020F0502020204030204" pitchFamily="34" charset="0"/>
                        </a:rPr>
                        <a:t>etkinlik</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dizileri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gerçekleştirildi</a:t>
                      </a:r>
                      <a:r>
                        <a:rPr lang="en-US" sz="600" b="0" i="0" u="none" strike="noStrike" dirty="0">
                          <a:effectLst/>
                          <a:latin typeface="Calibri" panose="020F0502020204030204" pitchFamily="34" charset="0"/>
                        </a:rPr>
                        <a:t>.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9342647"/>
                  </a:ext>
                </a:extLst>
              </a:tr>
              <a:tr h="1007786">
                <a:tc>
                  <a:txBody>
                    <a:bodyPr/>
                    <a:lstStyle/>
                    <a:p>
                      <a:pPr algn="ctr" fontAlgn="ctr"/>
                      <a:r>
                        <a:rPr lang="nn-NO" sz="600" b="0" i="0" u="none" strike="noStrike">
                          <a:effectLst/>
                          <a:latin typeface="Calibri" panose="020F0502020204030204" pitchFamily="34" charset="0"/>
                        </a:rPr>
                        <a:t>Studio VI masa eksikliği (Şikayet DF No: 0226, 0227, 0228)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Eğitim kalitesinin düşmesi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İnşaatı devam etmekte olan yeni eğitim binasının henüz tamamlanmamış olması ve mevcut yapının artan öğrenci sayısının ihtiyaçlarına cevap vermekte zorlanarak yetersiz kalması sebebiyle farklı mekanların stüdyoya dönüştürülerek geçici kullanıma açılması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Geçici derslik ve stüdyolar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Yeni binanın tamamlanması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Üst Yönetim (01.02.2020)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Yeni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binada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inşası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tamamlanan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stüdyo</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derslikler</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Bölüme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tahsis</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edildi</a:t>
                      </a:r>
                      <a:r>
                        <a:rPr lang="en-US" sz="600" b="0" i="0" u="none" strike="noStrike" dirty="0">
                          <a:effectLst/>
                          <a:latin typeface="Calibri" panose="020F0502020204030204" pitchFamily="34" charset="0"/>
                        </a:rPr>
                        <a:t>. (23.09.2019)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1534213"/>
                  </a:ext>
                </a:extLst>
              </a:tr>
              <a:tr h="1007786">
                <a:tc>
                  <a:txBody>
                    <a:bodyPr/>
                    <a:lstStyle/>
                    <a:p>
                      <a:pPr algn="ctr" fontAlgn="ctr"/>
                      <a:r>
                        <a:rPr lang="en-US" sz="600" b="0" i="0" u="none" strike="noStrike">
                          <a:effectLst/>
                          <a:latin typeface="Calibri" panose="020F0502020204030204" pitchFamily="34" charset="0"/>
                        </a:rPr>
                        <a:t>Malzeme ve Yapı Bilgisi Dersi devamsızlık problemi (Şikayet DF No: 2019-0230)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 motivasyonunun düşmesi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Öğrencinin devamsızlığı sebebiyle ders veren akademisyen ve öğrenci arasında yeterli iletişimin kurulamamış olması nedeniyle öğrencinin syllabus konusunda yeterli bilgiye sahip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Ders syllabuslarının öğrencilerle dönem başında yazılı ve sözlü olarak paylaşılması ve bölüm web sayfasında da ilan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Syllabuslar öğrencilerle dersi veren öğretim üyeleri tarafından paylaşılmış, ayrıca web sayfasında ilan edilmiştir. (01.11.2019)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8345261"/>
                  </a:ext>
                </a:extLst>
              </a:tr>
              <a:tr h="1007786">
                <a:tc>
                  <a:txBody>
                    <a:bodyPr/>
                    <a:lstStyle/>
                    <a:p>
                      <a:pPr algn="ctr" fontAlgn="ctr"/>
                      <a:r>
                        <a:rPr lang="en-US" sz="600" b="0" i="0" u="none" strike="noStrike">
                          <a:effectLst/>
                          <a:latin typeface="Calibri" panose="020F0502020204030204" pitchFamily="34" charset="0"/>
                        </a:rPr>
                        <a:t>Birimlerde bazı dokümanların kullanımı ile ilgili farkındalıklarının yeterli seviyede olmadığı tespit edilmiştir. Örneğin; spiklerin ilgili alanların doldurulmaması veya yanlış doldurulması vb.(Dfi-1)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Sürecin uzaması ve yanlış aktarımı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Sürecin tek bir elden yönetilemiyor oluşu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Kalite komisyonlarının oluşturulması ve periyodik toplantılar ve mail ile bilgilendirmeler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Kalite Komisyonu üyelerinin Bölümdeki diğer personelin KYS'ye katılmalarını sağlamak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Kalite Komisyonu</a:t>
                      </a:r>
                      <a:br>
                        <a:rPr lang="en-US" sz="600" b="0" i="0" u="none" strike="noStrike">
                          <a:effectLst/>
                          <a:latin typeface="Calibri" panose="020F0502020204030204" pitchFamily="34" charset="0"/>
                        </a:rPr>
                      </a:br>
                      <a:r>
                        <a:rPr lang="en-US" sz="600" b="0" i="0" u="none" strike="noStrike">
                          <a:effectLst/>
                          <a:latin typeface="Calibri" panose="020F0502020204030204" pitchFamily="34" charset="0"/>
                        </a:rPr>
                        <a:t>(15.12.2019)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Bölümdeki tüm personelin KYS eğitimlerine katılımı  sağlanmış, katılamayan personele Bölüm Kalite  Komisyonu tarafından eğitim verilmiştir. (27.12.2019)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581195"/>
                  </a:ext>
                </a:extLst>
              </a:tr>
            </a:tbl>
          </a:graphicData>
        </a:graphic>
      </p:graphicFrame>
      <p:sp>
        <p:nvSpPr>
          <p:cNvPr id="33" name="143 Metin kutusu">
            <a:extLst>
              <a:ext uri="{FF2B5EF4-FFF2-40B4-BE49-F238E27FC236}">
                <a16:creationId xmlns:a16="http://schemas.microsoft.com/office/drawing/2014/main" id="{00000000-0008-0000-0400-000002000000}"/>
              </a:ext>
            </a:extLst>
          </p:cNvPr>
          <p:cNvSpPr txBox="1"/>
          <p:nvPr/>
        </p:nvSpPr>
        <p:spPr>
          <a:xfrm>
            <a:off x="457200" y="4216400"/>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9" name="143 Metin kutusu">
            <a:extLst>
              <a:ext uri="{FF2B5EF4-FFF2-40B4-BE49-F238E27FC236}">
                <a16:creationId xmlns:a16="http://schemas.microsoft.com/office/drawing/2014/main" id="{00000000-0008-0000-0400-000003000000}"/>
              </a:ext>
            </a:extLst>
          </p:cNvPr>
          <p:cNvSpPr txBox="1"/>
          <p:nvPr/>
        </p:nvSpPr>
        <p:spPr>
          <a:xfrm>
            <a:off x="457200" y="436880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1428209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32</a:t>
            </a:fld>
            <a:endParaRPr lang="tr-TR"/>
          </a:p>
        </p:txBody>
      </p:sp>
      <p:pic>
        <p:nvPicPr>
          <p:cNvPr id="6" name="Resim 5"/>
          <p:cNvPicPr/>
          <p:nvPr/>
        </p:nvPicPr>
        <p:blipFill>
          <a:blip r:embed="rId2"/>
          <a:stretch>
            <a:fillRect/>
          </a:stretch>
        </p:blipFill>
        <p:spPr>
          <a:xfrm>
            <a:off x="159805" y="8661"/>
            <a:ext cx="1603883" cy="323916"/>
          </a:xfrm>
          <a:prstGeom prst="rect">
            <a:avLst/>
          </a:prstGeom>
        </p:spPr>
      </p:pic>
      <p:sp>
        <p:nvSpPr>
          <p:cNvPr id="5" name="Metin kutusu 4"/>
          <p:cNvSpPr txBox="1"/>
          <p:nvPr/>
        </p:nvSpPr>
        <p:spPr>
          <a:xfrm>
            <a:off x="1763688" y="-58572"/>
            <a:ext cx="6336704" cy="523220"/>
          </a:xfrm>
          <a:prstGeom prst="rect">
            <a:avLst/>
          </a:prstGeom>
          <a:noFill/>
        </p:spPr>
        <p:txBody>
          <a:bodyPr wrap="square" rtlCol="0">
            <a:spAutoFit/>
          </a:bodyPr>
          <a:lstStyle/>
          <a:p>
            <a:pPr algn="ctr"/>
            <a:r>
              <a:rPr lang="tr-TR" sz="2800" b="1" dirty="0" smtClean="0">
                <a:solidFill>
                  <a:srgbClr val="FF0000"/>
                </a:solidFill>
                <a:effectLst>
                  <a:outerShdw blurRad="38100" dist="38100" dir="2700000" algn="tl">
                    <a:srgbClr val="000000">
                      <a:alpha val="43137"/>
                    </a:srgbClr>
                  </a:outerShdw>
                </a:effectLst>
              </a:rPr>
              <a:t>RİSK ANALİZİ</a:t>
            </a:r>
            <a:endParaRPr lang="tr-TR" sz="2800" b="1" dirty="0">
              <a:solidFill>
                <a:srgbClr val="FF0000"/>
              </a:solidFill>
              <a:effectLst>
                <a:outerShdw blurRad="38100" dist="38100" dir="2700000" algn="tl">
                  <a:srgbClr val="000000">
                    <a:alpha val="43137"/>
                  </a:srgbClr>
                </a:outerShdw>
              </a:effectLst>
            </a:endParaRPr>
          </a:p>
        </p:txBody>
      </p:sp>
      <p:sp>
        <p:nvSpPr>
          <p:cNvPr id="11" name="143 Metin kutusu">
            <a:extLst>
              <a:ext uri="{FF2B5EF4-FFF2-40B4-BE49-F238E27FC236}">
                <a16:creationId xmlns:a16="http://schemas.microsoft.com/office/drawing/2014/main" id="{00000000-0008-0000-0400-000002000000}"/>
              </a:ext>
            </a:extLst>
          </p:cNvPr>
          <p:cNvSpPr txBox="1"/>
          <p:nvPr/>
        </p:nvSpPr>
        <p:spPr>
          <a:xfrm>
            <a:off x="457200" y="3502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a:extLst>
              <a:ext uri="{FF2B5EF4-FFF2-40B4-BE49-F238E27FC236}">
                <a16:creationId xmlns:a16="http://schemas.microsoft.com/office/drawing/2014/main" id="{00000000-0008-0000-0400-000003000000}"/>
              </a:ext>
            </a:extLst>
          </p:cNvPr>
          <p:cNvSpPr txBox="1"/>
          <p:nvPr/>
        </p:nvSpPr>
        <p:spPr>
          <a:xfrm>
            <a:off x="457200" y="36734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2000000}"/>
              </a:ext>
            </a:extLst>
          </p:cNvPr>
          <p:cNvSpPr txBox="1"/>
          <p:nvPr/>
        </p:nvSpPr>
        <p:spPr>
          <a:xfrm>
            <a:off x="445867" y="3416816"/>
            <a:ext cx="289366" cy="3103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400-000003000000}"/>
              </a:ext>
            </a:extLst>
          </p:cNvPr>
          <p:cNvSpPr txBox="1"/>
          <p:nvPr/>
        </p:nvSpPr>
        <p:spPr>
          <a:xfrm>
            <a:off x="445867" y="3588663"/>
            <a:ext cx="289366" cy="3030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a:extLst>
              <a:ext uri="{FF2B5EF4-FFF2-40B4-BE49-F238E27FC236}">
                <a16:creationId xmlns:a16="http://schemas.microsoft.com/office/drawing/2014/main" id="{00000000-0008-0000-0400-000002000000}"/>
              </a:ext>
            </a:extLst>
          </p:cNvPr>
          <p:cNvSpPr txBox="1"/>
          <p:nvPr/>
        </p:nvSpPr>
        <p:spPr>
          <a:xfrm>
            <a:off x="442383" y="3406298"/>
            <a:ext cx="296334" cy="33490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a16="http://schemas.microsoft.com/office/drawing/2014/main" id="{00000000-0008-0000-0400-000003000000}"/>
              </a:ext>
            </a:extLst>
          </p:cNvPr>
          <p:cNvSpPr txBox="1"/>
          <p:nvPr/>
        </p:nvSpPr>
        <p:spPr>
          <a:xfrm>
            <a:off x="442383" y="3578390"/>
            <a:ext cx="296334" cy="3270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2000000}"/>
              </a:ext>
            </a:extLst>
          </p:cNvPr>
          <p:cNvSpPr txBox="1"/>
          <p:nvPr/>
        </p:nvSpPr>
        <p:spPr>
          <a:xfrm>
            <a:off x="457200" y="39830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a:extLst>
              <a:ext uri="{FF2B5EF4-FFF2-40B4-BE49-F238E27FC236}">
                <a16:creationId xmlns:a16="http://schemas.microsoft.com/office/drawing/2014/main" id="{00000000-0008-0000-0400-000003000000}"/>
              </a:ext>
            </a:extLst>
          </p:cNvPr>
          <p:cNvSpPr txBox="1"/>
          <p:nvPr/>
        </p:nvSpPr>
        <p:spPr>
          <a:xfrm>
            <a:off x="457200" y="415607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a:extLst>
              <a:ext uri="{FF2B5EF4-FFF2-40B4-BE49-F238E27FC236}">
                <a16:creationId xmlns:a16="http://schemas.microsoft.com/office/drawing/2014/main" id="{00000000-0008-0000-0400-000002000000}"/>
              </a:ext>
            </a:extLst>
          </p:cNvPr>
          <p:cNvSpPr txBox="1"/>
          <p:nvPr/>
        </p:nvSpPr>
        <p:spPr>
          <a:xfrm>
            <a:off x="457200" y="40989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a:extLst>
              <a:ext uri="{FF2B5EF4-FFF2-40B4-BE49-F238E27FC236}">
                <a16:creationId xmlns:a16="http://schemas.microsoft.com/office/drawing/2014/main" id="{00000000-0008-0000-0400-000003000000}"/>
              </a:ext>
            </a:extLst>
          </p:cNvPr>
          <p:cNvSpPr txBox="1"/>
          <p:nvPr/>
        </p:nvSpPr>
        <p:spPr>
          <a:xfrm>
            <a:off x="457200" y="427196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a16="http://schemas.microsoft.com/office/drawing/2014/main" id="{00000000-0008-0000-0400-000002000000}"/>
              </a:ext>
            </a:extLst>
          </p:cNvPr>
          <p:cNvSpPr txBox="1"/>
          <p:nvPr/>
        </p:nvSpPr>
        <p:spPr>
          <a:xfrm>
            <a:off x="457200" y="4244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a16="http://schemas.microsoft.com/office/drawing/2014/main" id="{00000000-0008-0000-0400-000003000000}"/>
              </a:ext>
            </a:extLst>
          </p:cNvPr>
          <p:cNvSpPr txBox="1"/>
          <p:nvPr/>
        </p:nvSpPr>
        <p:spPr>
          <a:xfrm>
            <a:off x="457200" y="44180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a:extLst>
              <a:ext uri="{FF2B5EF4-FFF2-40B4-BE49-F238E27FC236}">
                <a16:creationId xmlns:a16="http://schemas.microsoft.com/office/drawing/2014/main" id="{00000000-0008-0000-0400-000002000000}"/>
              </a:ext>
            </a:extLst>
          </p:cNvPr>
          <p:cNvSpPr txBox="1"/>
          <p:nvPr/>
        </p:nvSpPr>
        <p:spPr>
          <a:xfrm>
            <a:off x="457200" y="41560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a:extLst>
              <a:ext uri="{FF2B5EF4-FFF2-40B4-BE49-F238E27FC236}">
                <a16:creationId xmlns:a16="http://schemas.microsoft.com/office/drawing/2014/main" id="{00000000-0008-0000-0400-000003000000}"/>
              </a:ext>
            </a:extLst>
          </p:cNvPr>
          <p:cNvSpPr txBox="1"/>
          <p:nvPr/>
        </p:nvSpPr>
        <p:spPr>
          <a:xfrm>
            <a:off x="457200" y="43291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a16="http://schemas.microsoft.com/office/drawing/2014/main" id="{00000000-0008-0000-0400-000002000000}"/>
              </a:ext>
            </a:extLst>
          </p:cNvPr>
          <p:cNvSpPr txBox="1"/>
          <p:nvPr/>
        </p:nvSpPr>
        <p:spPr>
          <a:xfrm>
            <a:off x="457200" y="39862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a:extLst>
              <a:ext uri="{FF2B5EF4-FFF2-40B4-BE49-F238E27FC236}">
                <a16:creationId xmlns:a16="http://schemas.microsoft.com/office/drawing/2014/main" id="{00000000-0008-0000-0400-000003000000}"/>
              </a:ext>
            </a:extLst>
          </p:cNvPr>
          <p:cNvSpPr txBox="1"/>
          <p:nvPr/>
        </p:nvSpPr>
        <p:spPr>
          <a:xfrm>
            <a:off x="457200" y="41592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a:extLst>
              <a:ext uri="{FF2B5EF4-FFF2-40B4-BE49-F238E27FC236}">
                <a16:creationId xmlns:a16="http://schemas.microsoft.com/office/drawing/2014/main" id="{00000000-0008-0000-0400-000002000000}"/>
              </a:ext>
            </a:extLst>
          </p:cNvPr>
          <p:cNvSpPr txBox="1"/>
          <p:nvPr/>
        </p:nvSpPr>
        <p:spPr>
          <a:xfrm>
            <a:off x="457200" y="4014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a:extLst>
              <a:ext uri="{FF2B5EF4-FFF2-40B4-BE49-F238E27FC236}">
                <a16:creationId xmlns:a16="http://schemas.microsoft.com/office/drawing/2014/main" id="{00000000-0008-0000-0400-000003000000}"/>
              </a:ext>
            </a:extLst>
          </p:cNvPr>
          <p:cNvSpPr txBox="1"/>
          <p:nvPr/>
        </p:nvSpPr>
        <p:spPr>
          <a:xfrm>
            <a:off x="457200" y="4187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a:extLst>
              <a:ext uri="{FF2B5EF4-FFF2-40B4-BE49-F238E27FC236}">
                <a16:creationId xmlns:a16="http://schemas.microsoft.com/office/drawing/2014/main" id="{00000000-0008-0000-0400-000002000000}"/>
              </a:ext>
            </a:extLst>
          </p:cNvPr>
          <p:cNvSpPr txBox="1"/>
          <p:nvPr/>
        </p:nvSpPr>
        <p:spPr>
          <a:xfrm>
            <a:off x="457200" y="39608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7" name="143 Metin kutusu">
            <a:extLst>
              <a:ext uri="{FF2B5EF4-FFF2-40B4-BE49-F238E27FC236}">
                <a16:creationId xmlns:a16="http://schemas.microsoft.com/office/drawing/2014/main" id="{00000000-0008-0000-0400-000003000000}"/>
              </a:ext>
            </a:extLst>
          </p:cNvPr>
          <p:cNvSpPr txBox="1"/>
          <p:nvPr/>
        </p:nvSpPr>
        <p:spPr>
          <a:xfrm>
            <a:off x="457200" y="41338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5" name="143 Metin kutusu">
            <a:extLst>
              <a:ext uri="{FF2B5EF4-FFF2-40B4-BE49-F238E27FC236}">
                <a16:creationId xmlns:a16="http://schemas.microsoft.com/office/drawing/2014/main" id="{00000000-0008-0000-0400-000002000000}"/>
              </a:ext>
            </a:extLst>
          </p:cNvPr>
          <p:cNvSpPr txBox="1"/>
          <p:nvPr/>
        </p:nvSpPr>
        <p:spPr>
          <a:xfrm>
            <a:off x="457200" y="3379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8" name="143 Metin kutusu">
            <a:extLst>
              <a:ext uri="{FF2B5EF4-FFF2-40B4-BE49-F238E27FC236}">
                <a16:creationId xmlns:a16="http://schemas.microsoft.com/office/drawing/2014/main" id="{00000000-0008-0000-0400-000003000000}"/>
              </a:ext>
            </a:extLst>
          </p:cNvPr>
          <p:cNvSpPr txBox="1"/>
          <p:nvPr/>
        </p:nvSpPr>
        <p:spPr>
          <a:xfrm>
            <a:off x="457200" y="3552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3144911039"/>
              </p:ext>
            </p:extLst>
          </p:nvPr>
        </p:nvGraphicFramePr>
        <p:xfrm>
          <a:off x="140868" y="562760"/>
          <a:ext cx="8660663" cy="5878529"/>
        </p:xfrm>
        <a:graphic>
          <a:graphicData uri="http://schemas.openxmlformats.org/drawingml/2006/table">
            <a:tbl>
              <a:tblPr/>
              <a:tblGrid>
                <a:gridCol w="748633">
                  <a:extLst>
                    <a:ext uri="{9D8B030D-6E8A-4147-A177-3AD203B41FA5}">
                      <a16:colId xmlns:a16="http://schemas.microsoft.com/office/drawing/2014/main" val="531321925"/>
                    </a:ext>
                  </a:extLst>
                </a:gridCol>
                <a:gridCol w="433007">
                  <a:extLst>
                    <a:ext uri="{9D8B030D-6E8A-4147-A177-3AD203B41FA5}">
                      <a16:colId xmlns:a16="http://schemas.microsoft.com/office/drawing/2014/main" val="2864184126"/>
                    </a:ext>
                  </a:extLst>
                </a:gridCol>
                <a:gridCol w="109556">
                  <a:extLst>
                    <a:ext uri="{9D8B030D-6E8A-4147-A177-3AD203B41FA5}">
                      <a16:colId xmlns:a16="http://schemas.microsoft.com/office/drawing/2014/main" val="3603496299"/>
                    </a:ext>
                  </a:extLst>
                </a:gridCol>
                <a:gridCol w="740808">
                  <a:extLst>
                    <a:ext uri="{9D8B030D-6E8A-4147-A177-3AD203B41FA5}">
                      <a16:colId xmlns:a16="http://schemas.microsoft.com/office/drawing/2014/main" val="4190641553"/>
                    </a:ext>
                  </a:extLst>
                </a:gridCol>
                <a:gridCol w="109556">
                  <a:extLst>
                    <a:ext uri="{9D8B030D-6E8A-4147-A177-3AD203B41FA5}">
                      <a16:colId xmlns:a16="http://schemas.microsoft.com/office/drawing/2014/main" val="1074656386"/>
                    </a:ext>
                  </a:extLst>
                </a:gridCol>
                <a:gridCol w="331277">
                  <a:extLst>
                    <a:ext uri="{9D8B030D-6E8A-4147-A177-3AD203B41FA5}">
                      <a16:colId xmlns:a16="http://schemas.microsoft.com/office/drawing/2014/main" val="4270314574"/>
                    </a:ext>
                  </a:extLst>
                </a:gridCol>
                <a:gridCol w="109556">
                  <a:extLst>
                    <a:ext uri="{9D8B030D-6E8A-4147-A177-3AD203B41FA5}">
                      <a16:colId xmlns:a16="http://schemas.microsoft.com/office/drawing/2014/main" val="3171894974"/>
                    </a:ext>
                  </a:extLst>
                </a:gridCol>
                <a:gridCol w="179984">
                  <a:extLst>
                    <a:ext uri="{9D8B030D-6E8A-4147-A177-3AD203B41FA5}">
                      <a16:colId xmlns:a16="http://schemas.microsoft.com/office/drawing/2014/main" val="3960841113"/>
                    </a:ext>
                  </a:extLst>
                </a:gridCol>
                <a:gridCol w="511262">
                  <a:extLst>
                    <a:ext uri="{9D8B030D-6E8A-4147-A177-3AD203B41FA5}">
                      <a16:colId xmlns:a16="http://schemas.microsoft.com/office/drawing/2014/main" val="3580980112"/>
                    </a:ext>
                  </a:extLst>
                </a:gridCol>
                <a:gridCol w="289541">
                  <a:extLst>
                    <a:ext uri="{9D8B030D-6E8A-4147-A177-3AD203B41FA5}">
                      <a16:colId xmlns:a16="http://schemas.microsoft.com/office/drawing/2014/main" val="1539280916"/>
                    </a:ext>
                  </a:extLst>
                </a:gridCol>
                <a:gridCol w="592125">
                  <a:extLst>
                    <a:ext uri="{9D8B030D-6E8A-4147-A177-3AD203B41FA5}">
                      <a16:colId xmlns:a16="http://schemas.microsoft.com/office/drawing/2014/main" val="2662947818"/>
                    </a:ext>
                  </a:extLst>
                </a:gridCol>
                <a:gridCol w="109556">
                  <a:extLst>
                    <a:ext uri="{9D8B030D-6E8A-4147-A177-3AD203B41FA5}">
                      <a16:colId xmlns:a16="http://schemas.microsoft.com/office/drawing/2014/main" val="3477384227"/>
                    </a:ext>
                  </a:extLst>
                </a:gridCol>
                <a:gridCol w="109556">
                  <a:extLst>
                    <a:ext uri="{9D8B030D-6E8A-4147-A177-3AD203B41FA5}">
                      <a16:colId xmlns:a16="http://schemas.microsoft.com/office/drawing/2014/main" val="4221538077"/>
                    </a:ext>
                  </a:extLst>
                </a:gridCol>
                <a:gridCol w="179984">
                  <a:extLst>
                    <a:ext uri="{9D8B030D-6E8A-4147-A177-3AD203B41FA5}">
                      <a16:colId xmlns:a16="http://schemas.microsoft.com/office/drawing/2014/main" val="104362656"/>
                    </a:ext>
                  </a:extLst>
                </a:gridCol>
                <a:gridCol w="446049">
                  <a:extLst>
                    <a:ext uri="{9D8B030D-6E8A-4147-A177-3AD203B41FA5}">
                      <a16:colId xmlns:a16="http://schemas.microsoft.com/office/drawing/2014/main" val="1403251821"/>
                    </a:ext>
                  </a:extLst>
                </a:gridCol>
                <a:gridCol w="482568">
                  <a:extLst>
                    <a:ext uri="{9D8B030D-6E8A-4147-A177-3AD203B41FA5}">
                      <a16:colId xmlns:a16="http://schemas.microsoft.com/office/drawing/2014/main" val="1881547384"/>
                    </a:ext>
                  </a:extLst>
                </a:gridCol>
                <a:gridCol w="315626">
                  <a:extLst>
                    <a:ext uri="{9D8B030D-6E8A-4147-A177-3AD203B41FA5}">
                      <a16:colId xmlns:a16="http://schemas.microsoft.com/office/drawing/2014/main" val="3013263008"/>
                    </a:ext>
                  </a:extLst>
                </a:gridCol>
                <a:gridCol w="446049">
                  <a:extLst>
                    <a:ext uri="{9D8B030D-6E8A-4147-A177-3AD203B41FA5}">
                      <a16:colId xmlns:a16="http://schemas.microsoft.com/office/drawing/2014/main" val="191053277"/>
                    </a:ext>
                  </a:extLst>
                </a:gridCol>
                <a:gridCol w="87645">
                  <a:extLst>
                    <a:ext uri="{9D8B030D-6E8A-4147-A177-3AD203B41FA5}">
                      <a16:colId xmlns:a16="http://schemas.microsoft.com/office/drawing/2014/main" val="2314910830"/>
                    </a:ext>
                  </a:extLst>
                </a:gridCol>
                <a:gridCol w="87645">
                  <a:extLst>
                    <a:ext uri="{9D8B030D-6E8A-4147-A177-3AD203B41FA5}">
                      <a16:colId xmlns:a16="http://schemas.microsoft.com/office/drawing/2014/main" val="2158917595"/>
                    </a:ext>
                  </a:extLst>
                </a:gridCol>
                <a:gridCol w="179984">
                  <a:extLst>
                    <a:ext uri="{9D8B030D-6E8A-4147-A177-3AD203B41FA5}">
                      <a16:colId xmlns:a16="http://schemas.microsoft.com/office/drawing/2014/main" val="2824302002"/>
                    </a:ext>
                  </a:extLst>
                </a:gridCol>
                <a:gridCol w="446049">
                  <a:extLst>
                    <a:ext uri="{9D8B030D-6E8A-4147-A177-3AD203B41FA5}">
                      <a16:colId xmlns:a16="http://schemas.microsoft.com/office/drawing/2014/main" val="4112692759"/>
                    </a:ext>
                  </a:extLst>
                </a:gridCol>
                <a:gridCol w="482568">
                  <a:extLst>
                    <a:ext uri="{9D8B030D-6E8A-4147-A177-3AD203B41FA5}">
                      <a16:colId xmlns:a16="http://schemas.microsoft.com/office/drawing/2014/main" val="1294289083"/>
                    </a:ext>
                  </a:extLst>
                </a:gridCol>
                <a:gridCol w="315626">
                  <a:extLst>
                    <a:ext uri="{9D8B030D-6E8A-4147-A177-3AD203B41FA5}">
                      <a16:colId xmlns:a16="http://schemas.microsoft.com/office/drawing/2014/main" val="2878045566"/>
                    </a:ext>
                  </a:extLst>
                </a:gridCol>
                <a:gridCol w="446049">
                  <a:extLst>
                    <a:ext uri="{9D8B030D-6E8A-4147-A177-3AD203B41FA5}">
                      <a16:colId xmlns:a16="http://schemas.microsoft.com/office/drawing/2014/main" val="320410451"/>
                    </a:ext>
                  </a:extLst>
                </a:gridCol>
                <a:gridCol w="67299">
                  <a:extLst>
                    <a:ext uri="{9D8B030D-6E8A-4147-A177-3AD203B41FA5}">
                      <a16:colId xmlns:a16="http://schemas.microsoft.com/office/drawing/2014/main" val="4245491017"/>
                    </a:ext>
                  </a:extLst>
                </a:gridCol>
                <a:gridCol w="71994">
                  <a:extLst>
                    <a:ext uri="{9D8B030D-6E8A-4147-A177-3AD203B41FA5}">
                      <a16:colId xmlns:a16="http://schemas.microsoft.com/office/drawing/2014/main" val="796327806"/>
                    </a:ext>
                  </a:extLst>
                </a:gridCol>
                <a:gridCol w="127816">
                  <a:extLst>
                    <a:ext uri="{9D8B030D-6E8A-4147-A177-3AD203B41FA5}">
                      <a16:colId xmlns:a16="http://schemas.microsoft.com/office/drawing/2014/main" val="3927672521"/>
                    </a:ext>
                  </a:extLst>
                </a:gridCol>
                <a:gridCol w="103295">
                  <a:extLst>
                    <a:ext uri="{9D8B030D-6E8A-4147-A177-3AD203B41FA5}">
                      <a16:colId xmlns:a16="http://schemas.microsoft.com/office/drawing/2014/main" val="3791903570"/>
                    </a:ext>
                  </a:extLst>
                </a:gridCol>
              </a:tblGrid>
              <a:tr h="91491">
                <a:tc rowSpan="2">
                  <a:txBody>
                    <a:bodyPr/>
                    <a:lstStyle/>
                    <a:p>
                      <a:pPr algn="l" fontAlgn="b"/>
                      <a:r>
                        <a:rPr lang="sv-SE" sz="600" b="1" i="0" u="none" strike="noStrike" dirty="0">
                          <a:effectLst/>
                          <a:latin typeface="Calibri" panose="020F0502020204030204" pitchFamily="34" charset="0"/>
                        </a:rPr>
                        <a:t>Olası Risk Türü (Potential Risk Mode)</a:t>
                      </a:r>
                      <a:endParaRPr lang="sv-SE" sz="6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60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01485745"/>
                  </a:ext>
                </a:extLst>
              </a:tr>
              <a:tr h="84160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3074264518"/>
                  </a:ext>
                </a:extLst>
              </a:tr>
              <a:tr h="1026410">
                <a:tc>
                  <a:txBody>
                    <a:bodyPr/>
                    <a:lstStyle/>
                    <a:p>
                      <a:pPr algn="ctr" fontAlgn="ctr"/>
                      <a:r>
                        <a:rPr lang="en-US" sz="600" b="0" i="0" u="none" strike="noStrike">
                          <a:effectLst/>
                          <a:latin typeface="Calibri" panose="020F0502020204030204" pitchFamily="34" charset="0"/>
                        </a:rPr>
                        <a:t>Birimlerde kalite hedeflerine ulaşmayı sağlayacak bütçe ile uyumlu  plan ve stratejilerin belirlendiğine dair bulgular görülememiştir. Örneğin, Sepam Süreci, Karşılaştırmalı Hukuk Süreci (Dfi-2)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Gerçekleşemeyecek hedefler ile boşuna işgücü ve zaman kaybı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Bütçelemelerin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mevcut</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ekonomik</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imkanlara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göre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ele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alınmayışı</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Kalite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Hedeflerinin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süreç</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içerisinde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yeniden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gözden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geçirilmesi</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000000"/>
                          </a:solidFill>
                          <a:effectLst/>
                          <a:latin typeface="Tahoma" panose="020B060403050404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Kalite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Hedeflerinin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sadece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mevcut</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bütçe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ile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değil</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kalıcı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sponsorlukla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çözümü</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Kalite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Koordinatörlüğü</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335469"/>
                  </a:ext>
                </a:extLst>
              </a:tr>
              <a:tr h="1772889">
                <a:tc>
                  <a:txBody>
                    <a:bodyPr/>
                    <a:lstStyle/>
                    <a:p>
                      <a:pPr algn="ctr" fontAlgn="ctr"/>
                      <a:r>
                        <a:rPr lang="en-US" sz="600" b="0" i="0" u="none" strike="noStrike">
                          <a:effectLst/>
                          <a:latin typeface="Calibri" panose="020F0502020204030204" pitchFamily="34" charset="0"/>
                        </a:rPr>
                        <a:t>Risk değerlendirme sisteminde yapılan önleyici faaliyetlerden sonra hesaplanan RÖF değerinin hala limit üzerinde olması durumunda nasıl bir faaliyet izleneceğine dair belirli bir metodun oluşturulmadığı tespit edilmiştir. Örneğin; Bilgi işlem Süreci riskleri, Mezunlar ve Kariyer Süreci, SKS Birimi (Aksiyon sonunda RÖF değeri 100 ün üstünde kalan riskler için 2.aksiyon gerekliliği) (Dfi-3)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Risklerin ortadan kaldırılmasında engel teşkil etmesi ile kısır döngü oluşturması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Kalite Koordinatörlüğünün tüm birimlere ulaşamamış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effectLst/>
                          <a:latin typeface="Tahoma" panose="020B060403050404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Dış denetim öncesi yeniden gözden geçirmelerin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Kalite Koordinatörlüğü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dirty="0">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dirty="0">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0756652"/>
                  </a:ext>
                </a:extLst>
              </a:tr>
              <a:tr h="1306340">
                <a:tc>
                  <a:txBody>
                    <a:bodyPr/>
                    <a:lstStyle/>
                    <a:p>
                      <a:pPr algn="ctr" fontAlgn="ctr"/>
                      <a:r>
                        <a:rPr lang="en-US" sz="600" b="0" i="0" u="none" strike="noStrike">
                          <a:effectLst/>
                          <a:latin typeface="Calibri" panose="020F0502020204030204" pitchFamily="34" charset="0"/>
                        </a:rPr>
                        <a:t>Öğretim Üyesi Başına Düşen  Yayınlanmış Kitap Sayısı 2018 hedefinin tutmaması (DF 2019-0157, 2018 SPİK Kapama)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Üniversite imajının etkisinin azalması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Akademisyenlerin üzerindeki idari ve ders yükünün fazla olması ve kitap hazırlığı için yeterli zamana sahip olmamaları nedeniyle 2018 yılı içinde aynı yıl için belirlenen sayıda kitabın yayınlanamaması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Akademisyenlerin kitap yayınlanması konusunda bireysel çabası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Tahoma" panose="020B0604030504040204" pitchFamily="34" charset="0"/>
                        </a:rPr>
                        <a:t>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Periyodik araştırma toplantılarının gündemine kitap hazırlığı konusunun dahil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Bilimsel Araştırma ve Yayın Komisyonu (31.03.2019)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04.02.2019 tarihinde gerçekleştirilen Araştırma Toplantısı'nda kitap hazırlığı gündemi bulunmaktadır.Bölüm toplantılarında yayın çalışmaları konusunda fikir alışverişi yapılmaya devam etmektedir.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effectLst/>
                          <a:latin typeface="Calibri" panose="020F0502020204030204" pitchFamily="34"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7999391"/>
                  </a:ext>
                </a:extLst>
              </a:tr>
              <a:tr h="839790">
                <a:tc>
                  <a:txBody>
                    <a:bodyPr/>
                    <a:lstStyle/>
                    <a:p>
                      <a:pPr algn="ctr" fontAlgn="ctr"/>
                      <a:r>
                        <a:rPr lang="en-US" sz="600" b="0" i="0" u="none" strike="noStrike">
                          <a:effectLst/>
                          <a:latin typeface="Calibri" panose="020F0502020204030204" pitchFamily="34" charset="0"/>
                        </a:rPr>
                        <a:t>Öğrenci Memnuniyet Anketi Sonucu Aksiyon Gerçekleşme Oranı'nın %100 olarak belirlenmiş 2018 hedefinin tutmaması (DF 2019-0158, 2018 SPİK Kapama)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 memnuniyetsizliğinin devam etmesi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Sadece güz döneminde açılan dersler için aksiyonların bir sonraki güz dönemi içinde gerçekleşebilir olması düşüncesiyle aksiyon planlarının gerçekleşme terminlerinin uzun vadede düşünülmesi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AAP formlarının düzenli takibi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Tahoma" panose="020B0604030504040204" pitchFamily="34" charset="0"/>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AAP formlarında aynı yılı içinde tamamlanacak hedefler belirlenmesi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Kalite Komisyonu</a:t>
                      </a:r>
                      <a:br>
                        <a:rPr lang="en-US" sz="600" b="0" i="0" u="none" strike="noStrike">
                          <a:effectLst/>
                          <a:latin typeface="Calibri" panose="020F0502020204030204" pitchFamily="34" charset="0"/>
                        </a:rPr>
                      </a:br>
                      <a:r>
                        <a:rPr lang="en-US" sz="600" b="0" i="0" u="none" strike="noStrike">
                          <a:effectLst/>
                          <a:latin typeface="Calibri" panose="020F0502020204030204" pitchFamily="34" charset="0"/>
                        </a:rPr>
                        <a:t>(31.12.2019)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2019 yılı aksiyon terminleri yıl içine verilmiştir ve takibi yapılmıştır.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9737047"/>
                  </a:ext>
                </a:extLst>
              </a:tr>
            </a:tbl>
          </a:graphicData>
        </a:graphic>
      </p:graphicFrame>
      <p:sp>
        <p:nvSpPr>
          <p:cNvPr id="33" name="143 Metin kutusu">
            <a:extLst>
              <a:ext uri="{FF2B5EF4-FFF2-40B4-BE49-F238E27FC236}">
                <a16:creationId xmlns:a16="http://schemas.microsoft.com/office/drawing/2014/main" id="{00000000-0008-0000-0400-000002000000}"/>
              </a:ext>
            </a:extLst>
          </p:cNvPr>
          <p:cNvSpPr txBox="1"/>
          <p:nvPr/>
        </p:nvSpPr>
        <p:spPr>
          <a:xfrm>
            <a:off x="457200" y="42497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9" name="143 Metin kutusu">
            <a:extLst>
              <a:ext uri="{FF2B5EF4-FFF2-40B4-BE49-F238E27FC236}">
                <a16:creationId xmlns:a16="http://schemas.microsoft.com/office/drawing/2014/main" id="{00000000-0008-0000-0400-000003000000}"/>
              </a:ext>
            </a:extLst>
          </p:cNvPr>
          <p:cNvSpPr txBox="1"/>
          <p:nvPr/>
        </p:nvSpPr>
        <p:spPr>
          <a:xfrm>
            <a:off x="457200" y="4402138"/>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26285337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33</a:t>
            </a:fld>
            <a:endParaRPr lang="tr-TR"/>
          </a:p>
        </p:txBody>
      </p:sp>
      <p:pic>
        <p:nvPicPr>
          <p:cNvPr id="6" name="Resim 5"/>
          <p:cNvPicPr/>
          <p:nvPr/>
        </p:nvPicPr>
        <p:blipFill>
          <a:blip r:embed="rId2"/>
          <a:stretch>
            <a:fillRect/>
          </a:stretch>
        </p:blipFill>
        <p:spPr>
          <a:xfrm>
            <a:off x="159805" y="8661"/>
            <a:ext cx="1603883" cy="323916"/>
          </a:xfrm>
          <a:prstGeom prst="rect">
            <a:avLst/>
          </a:prstGeom>
        </p:spPr>
      </p:pic>
      <p:sp>
        <p:nvSpPr>
          <p:cNvPr id="5" name="Metin kutusu 4"/>
          <p:cNvSpPr txBox="1"/>
          <p:nvPr/>
        </p:nvSpPr>
        <p:spPr>
          <a:xfrm>
            <a:off x="1763688" y="-58572"/>
            <a:ext cx="6336704" cy="523220"/>
          </a:xfrm>
          <a:prstGeom prst="rect">
            <a:avLst/>
          </a:prstGeom>
          <a:noFill/>
        </p:spPr>
        <p:txBody>
          <a:bodyPr wrap="square" rtlCol="0">
            <a:spAutoFit/>
          </a:bodyPr>
          <a:lstStyle/>
          <a:p>
            <a:pPr algn="ctr"/>
            <a:r>
              <a:rPr lang="tr-TR" sz="2800" b="1" dirty="0" smtClean="0">
                <a:solidFill>
                  <a:srgbClr val="FF0000"/>
                </a:solidFill>
                <a:effectLst>
                  <a:outerShdw blurRad="38100" dist="38100" dir="2700000" algn="tl">
                    <a:srgbClr val="000000">
                      <a:alpha val="43137"/>
                    </a:srgbClr>
                  </a:outerShdw>
                </a:effectLst>
              </a:rPr>
              <a:t>RİSK ANALİZİ</a:t>
            </a:r>
            <a:endParaRPr lang="tr-TR" sz="2800" b="1" dirty="0">
              <a:solidFill>
                <a:srgbClr val="FF0000"/>
              </a:solidFill>
              <a:effectLst>
                <a:outerShdw blurRad="38100" dist="38100" dir="2700000" algn="tl">
                  <a:srgbClr val="000000">
                    <a:alpha val="43137"/>
                  </a:srgbClr>
                </a:outerShdw>
              </a:effectLst>
            </a:endParaRPr>
          </a:p>
        </p:txBody>
      </p:sp>
      <p:sp>
        <p:nvSpPr>
          <p:cNvPr id="11" name="143 Metin kutusu">
            <a:extLst>
              <a:ext uri="{FF2B5EF4-FFF2-40B4-BE49-F238E27FC236}">
                <a16:creationId xmlns:a16="http://schemas.microsoft.com/office/drawing/2014/main" id="{00000000-0008-0000-0400-000002000000}"/>
              </a:ext>
            </a:extLst>
          </p:cNvPr>
          <p:cNvSpPr txBox="1"/>
          <p:nvPr/>
        </p:nvSpPr>
        <p:spPr>
          <a:xfrm>
            <a:off x="457200" y="3502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a:extLst>
              <a:ext uri="{FF2B5EF4-FFF2-40B4-BE49-F238E27FC236}">
                <a16:creationId xmlns:a16="http://schemas.microsoft.com/office/drawing/2014/main" id="{00000000-0008-0000-0400-000003000000}"/>
              </a:ext>
            </a:extLst>
          </p:cNvPr>
          <p:cNvSpPr txBox="1"/>
          <p:nvPr/>
        </p:nvSpPr>
        <p:spPr>
          <a:xfrm>
            <a:off x="457200" y="36734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2000000}"/>
              </a:ext>
            </a:extLst>
          </p:cNvPr>
          <p:cNvSpPr txBox="1"/>
          <p:nvPr/>
        </p:nvSpPr>
        <p:spPr>
          <a:xfrm>
            <a:off x="445867" y="3416816"/>
            <a:ext cx="289366" cy="3103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400-000003000000}"/>
              </a:ext>
            </a:extLst>
          </p:cNvPr>
          <p:cNvSpPr txBox="1"/>
          <p:nvPr/>
        </p:nvSpPr>
        <p:spPr>
          <a:xfrm>
            <a:off x="445867" y="3588663"/>
            <a:ext cx="289366" cy="3030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a:extLst>
              <a:ext uri="{FF2B5EF4-FFF2-40B4-BE49-F238E27FC236}">
                <a16:creationId xmlns:a16="http://schemas.microsoft.com/office/drawing/2014/main" id="{00000000-0008-0000-0400-000002000000}"/>
              </a:ext>
            </a:extLst>
          </p:cNvPr>
          <p:cNvSpPr txBox="1"/>
          <p:nvPr/>
        </p:nvSpPr>
        <p:spPr>
          <a:xfrm>
            <a:off x="442383" y="3406298"/>
            <a:ext cx="296334" cy="33490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a16="http://schemas.microsoft.com/office/drawing/2014/main" id="{00000000-0008-0000-0400-000003000000}"/>
              </a:ext>
            </a:extLst>
          </p:cNvPr>
          <p:cNvSpPr txBox="1"/>
          <p:nvPr/>
        </p:nvSpPr>
        <p:spPr>
          <a:xfrm>
            <a:off x="442383" y="3578390"/>
            <a:ext cx="296334" cy="3270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2000000}"/>
              </a:ext>
            </a:extLst>
          </p:cNvPr>
          <p:cNvSpPr txBox="1"/>
          <p:nvPr/>
        </p:nvSpPr>
        <p:spPr>
          <a:xfrm>
            <a:off x="457200" y="39830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a:extLst>
              <a:ext uri="{FF2B5EF4-FFF2-40B4-BE49-F238E27FC236}">
                <a16:creationId xmlns:a16="http://schemas.microsoft.com/office/drawing/2014/main" id="{00000000-0008-0000-0400-000003000000}"/>
              </a:ext>
            </a:extLst>
          </p:cNvPr>
          <p:cNvSpPr txBox="1"/>
          <p:nvPr/>
        </p:nvSpPr>
        <p:spPr>
          <a:xfrm>
            <a:off x="457200" y="415607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a:extLst>
              <a:ext uri="{FF2B5EF4-FFF2-40B4-BE49-F238E27FC236}">
                <a16:creationId xmlns:a16="http://schemas.microsoft.com/office/drawing/2014/main" id="{00000000-0008-0000-0400-000002000000}"/>
              </a:ext>
            </a:extLst>
          </p:cNvPr>
          <p:cNvSpPr txBox="1"/>
          <p:nvPr/>
        </p:nvSpPr>
        <p:spPr>
          <a:xfrm>
            <a:off x="457200" y="40989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a:extLst>
              <a:ext uri="{FF2B5EF4-FFF2-40B4-BE49-F238E27FC236}">
                <a16:creationId xmlns:a16="http://schemas.microsoft.com/office/drawing/2014/main" id="{00000000-0008-0000-0400-000003000000}"/>
              </a:ext>
            </a:extLst>
          </p:cNvPr>
          <p:cNvSpPr txBox="1"/>
          <p:nvPr/>
        </p:nvSpPr>
        <p:spPr>
          <a:xfrm>
            <a:off x="457200" y="427196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a16="http://schemas.microsoft.com/office/drawing/2014/main" id="{00000000-0008-0000-0400-000002000000}"/>
              </a:ext>
            </a:extLst>
          </p:cNvPr>
          <p:cNvSpPr txBox="1"/>
          <p:nvPr/>
        </p:nvSpPr>
        <p:spPr>
          <a:xfrm>
            <a:off x="457200" y="4244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a16="http://schemas.microsoft.com/office/drawing/2014/main" id="{00000000-0008-0000-0400-000003000000}"/>
              </a:ext>
            </a:extLst>
          </p:cNvPr>
          <p:cNvSpPr txBox="1"/>
          <p:nvPr/>
        </p:nvSpPr>
        <p:spPr>
          <a:xfrm>
            <a:off x="457200" y="44180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a:extLst>
              <a:ext uri="{FF2B5EF4-FFF2-40B4-BE49-F238E27FC236}">
                <a16:creationId xmlns:a16="http://schemas.microsoft.com/office/drawing/2014/main" id="{00000000-0008-0000-0400-000002000000}"/>
              </a:ext>
            </a:extLst>
          </p:cNvPr>
          <p:cNvSpPr txBox="1"/>
          <p:nvPr/>
        </p:nvSpPr>
        <p:spPr>
          <a:xfrm>
            <a:off x="457200" y="41560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a:extLst>
              <a:ext uri="{FF2B5EF4-FFF2-40B4-BE49-F238E27FC236}">
                <a16:creationId xmlns:a16="http://schemas.microsoft.com/office/drawing/2014/main" id="{00000000-0008-0000-0400-000003000000}"/>
              </a:ext>
            </a:extLst>
          </p:cNvPr>
          <p:cNvSpPr txBox="1"/>
          <p:nvPr/>
        </p:nvSpPr>
        <p:spPr>
          <a:xfrm>
            <a:off x="457200" y="43291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a16="http://schemas.microsoft.com/office/drawing/2014/main" id="{00000000-0008-0000-0400-000002000000}"/>
              </a:ext>
            </a:extLst>
          </p:cNvPr>
          <p:cNvSpPr txBox="1"/>
          <p:nvPr/>
        </p:nvSpPr>
        <p:spPr>
          <a:xfrm>
            <a:off x="457200" y="39862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a:extLst>
              <a:ext uri="{FF2B5EF4-FFF2-40B4-BE49-F238E27FC236}">
                <a16:creationId xmlns:a16="http://schemas.microsoft.com/office/drawing/2014/main" id="{00000000-0008-0000-0400-000003000000}"/>
              </a:ext>
            </a:extLst>
          </p:cNvPr>
          <p:cNvSpPr txBox="1"/>
          <p:nvPr/>
        </p:nvSpPr>
        <p:spPr>
          <a:xfrm>
            <a:off x="457200" y="41592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a:extLst>
              <a:ext uri="{FF2B5EF4-FFF2-40B4-BE49-F238E27FC236}">
                <a16:creationId xmlns:a16="http://schemas.microsoft.com/office/drawing/2014/main" id="{00000000-0008-0000-0400-000002000000}"/>
              </a:ext>
            </a:extLst>
          </p:cNvPr>
          <p:cNvSpPr txBox="1"/>
          <p:nvPr/>
        </p:nvSpPr>
        <p:spPr>
          <a:xfrm>
            <a:off x="457200" y="4014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a:extLst>
              <a:ext uri="{FF2B5EF4-FFF2-40B4-BE49-F238E27FC236}">
                <a16:creationId xmlns:a16="http://schemas.microsoft.com/office/drawing/2014/main" id="{00000000-0008-0000-0400-000003000000}"/>
              </a:ext>
            </a:extLst>
          </p:cNvPr>
          <p:cNvSpPr txBox="1"/>
          <p:nvPr/>
        </p:nvSpPr>
        <p:spPr>
          <a:xfrm>
            <a:off x="457200" y="4187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a:extLst>
              <a:ext uri="{FF2B5EF4-FFF2-40B4-BE49-F238E27FC236}">
                <a16:creationId xmlns:a16="http://schemas.microsoft.com/office/drawing/2014/main" id="{00000000-0008-0000-0400-000002000000}"/>
              </a:ext>
            </a:extLst>
          </p:cNvPr>
          <p:cNvSpPr txBox="1"/>
          <p:nvPr/>
        </p:nvSpPr>
        <p:spPr>
          <a:xfrm>
            <a:off x="457200" y="39608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7" name="143 Metin kutusu">
            <a:extLst>
              <a:ext uri="{FF2B5EF4-FFF2-40B4-BE49-F238E27FC236}">
                <a16:creationId xmlns:a16="http://schemas.microsoft.com/office/drawing/2014/main" id="{00000000-0008-0000-0400-000003000000}"/>
              </a:ext>
            </a:extLst>
          </p:cNvPr>
          <p:cNvSpPr txBox="1"/>
          <p:nvPr/>
        </p:nvSpPr>
        <p:spPr>
          <a:xfrm>
            <a:off x="457200" y="41338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5" name="143 Metin kutusu">
            <a:extLst>
              <a:ext uri="{FF2B5EF4-FFF2-40B4-BE49-F238E27FC236}">
                <a16:creationId xmlns:a16="http://schemas.microsoft.com/office/drawing/2014/main" id="{00000000-0008-0000-0400-000002000000}"/>
              </a:ext>
            </a:extLst>
          </p:cNvPr>
          <p:cNvSpPr txBox="1"/>
          <p:nvPr/>
        </p:nvSpPr>
        <p:spPr>
          <a:xfrm>
            <a:off x="457200" y="3379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8" name="143 Metin kutusu">
            <a:extLst>
              <a:ext uri="{FF2B5EF4-FFF2-40B4-BE49-F238E27FC236}">
                <a16:creationId xmlns:a16="http://schemas.microsoft.com/office/drawing/2014/main" id="{00000000-0008-0000-0400-000003000000}"/>
              </a:ext>
            </a:extLst>
          </p:cNvPr>
          <p:cNvSpPr txBox="1"/>
          <p:nvPr/>
        </p:nvSpPr>
        <p:spPr>
          <a:xfrm>
            <a:off x="457200" y="3552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3681091740"/>
              </p:ext>
            </p:extLst>
          </p:nvPr>
        </p:nvGraphicFramePr>
        <p:xfrm>
          <a:off x="323528" y="658678"/>
          <a:ext cx="8591684" cy="5788293"/>
        </p:xfrm>
        <a:graphic>
          <a:graphicData uri="http://schemas.openxmlformats.org/drawingml/2006/table">
            <a:tbl>
              <a:tblPr/>
              <a:tblGrid>
                <a:gridCol w="762231">
                  <a:extLst>
                    <a:ext uri="{9D8B030D-6E8A-4147-A177-3AD203B41FA5}">
                      <a16:colId xmlns:a16="http://schemas.microsoft.com/office/drawing/2014/main" val="1788497680"/>
                    </a:ext>
                  </a:extLst>
                </a:gridCol>
                <a:gridCol w="440872">
                  <a:extLst>
                    <a:ext uri="{9D8B030D-6E8A-4147-A177-3AD203B41FA5}">
                      <a16:colId xmlns:a16="http://schemas.microsoft.com/office/drawing/2014/main" val="4168708387"/>
                    </a:ext>
                  </a:extLst>
                </a:gridCol>
                <a:gridCol w="111546">
                  <a:extLst>
                    <a:ext uri="{9D8B030D-6E8A-4147-A177-3AD203B41FA5}">
                      <a16:colId xmlns:a16="http://schemas.microsoft.com/office/drawing/2014/main" val="1391367476"/>
                    </a:ext>
                  </a:extLst>
                </a:gridCol>
                <a:gridCol w="754262">
                  <a:extLst>
                    <a:ext uri="{9D8B030D-6E8A-4147-A177-3AD203B41FA5}">
                      <a16:colId xmlns:a16="http://schemas.microsoft.com/office/drawing/2014/main" val="2500273240"/>
                    </a:ext>
                  </a:extLst>
                </a:gridCol>
                <a:gridCol w="111546">
                  <a:extLst>
                    <a:ext uri="{9D8B030D-6E8A-4147-A177-3AD203B41FA5}">
                      <a16:colId xmlns:a16="http://schemas.microsoft.com/office/drawing/2014/main" val="1236120003"/>
                    </a:ext>
                  </a:extLst>
                </a:gridCol>
                <a:gridCol w="337294">
                  <a:extLst>
                    <a:ext uri="{9D8B030D-6E8A-4147-A177-3AD203B41FA5}">
                      <a16:colId xmlns:a16="http://schemas.microsoft.com/office/drawing/2014/main" val="3854388046"/>
                    </a:ext>
                  </a:extLst>
                </a:gridCol>
                <a:gridCol w="111546">
                  <a:extLst>
                    <a:ext uri="{9D8B030D-6E8A-4147-A177-3AD203B41FA5}">
                      <a16:colId xmlns:a16="http://schemas.microsoft.com/office/drawing/2014/main" val="2099385424"/>
                    </a:ext>
                  </a:extLst>
                </a:gridCol>
                <a:gridCol w="183254">
                  <a:extLst>
                    <a:ext uri="{9D8B030D-6E8A-4147-A177-3AD203B41FA5}">
                      <a16:colId xmlns:a16="http://schemas.microsoft.com/office/drawing/2014/main" val="2589983426"/>
                    </a:ext>
                  </a:extLst>
                </a:gridCol>
                <a:gridCol w="520547">
                  <a:extLst>
                    <a:ext uri="{9D8B030D-6E8A-4147-A177-3AD203B41FA5}">
                      <a16:colId xmlns:a16="http://schemas.microsoft.com/office/drawing/2014/main" val="1031196309"/>
                    </a:ext>
                  </a:extLst>
                </a:gridCol>
                <a:gridCol w="294800">
                  <a:extLst>
                    <a:ext uri="{9D8B030D-6E8A-4147-A177-3AD203B41FA5}">
                      <a16:colId xmlns:a16="http://schemas.microsoft.com/office/drawing/2014/main" val="2485120358"/>
                    </a:ext>
                  </a:extLst>
                </a:gridCol>
                <a:gridCol w="602879">
                  <a:extLst>
                    <a:ext uri="{9D8B030D-6E8A-4147-A177-3AD203B41FA5}">
                      <a16:colId xmlns:a16="http://schemas.microsoft.com/office/drawing/2014/main" val="2713350948"/>
                    </a:ext>
                  </a:extLst>
                </a:gridCol>
                <a:gridCol w="89236">
                  <a:extLst>
                    <a:ext uri="{9D8B030D-6E8A-4147-A177-3AD203B41FA5}">
                      <a16:colId xmlns:a16="http://schemas.microsoft.com/office/drawing/2014/main" val="4243565671"/>
                    </a:ext>
                  </a:extLst>
                </a:gridCol>
                <a:gridCol w="89236">
                  <a:extLst>
                    <a:ext uri="{9D8B030D-6E8A-4147-A177-3AD203B41FA5}">
                      <a16:colId xmlns:a16="http://schemas.microsoft.com/office/drawing/2014/main" val="3033947595"/>
                    </a:ext>
                  </a:extLst>
                </a:gridCol>
                <a:gridCol w="183254">
                  <a:extLst>
                    <a:ext uri="{9D8B030D-6E8A-4147-A177-3AD203B41FA5}">
                      <a16:colId xmlns:a16="http://schemas.microsoft.com/office/drawing/2014/main" val="1426387183"/>
                    </a:ext>
                  </a:extLst>
                </a:gridCol>
                <a:gridCol w="454151">
                  <a:extLst>
                    <a:ext uri="{9D8B030D-6E8A-4147-A177-3AD203B41FA5}">
                      <a16:colId xmlns:a16="http://schemas.microsoft.com/office/drawing/2014/main" val="3849218828"/>
                    </a:ext>
                  </a:extLst>
                </a:gridCol>
                <a:gridCol w="491332">
                  <a:extLst>
                    <a:ext uri="{9D8B030D-6E8A-4147-A177-3AD203B41FA5}">
                      <a16:colId xmlns:a16="http://schemas.microsoft.com/office/drawing/2014/main" val="1574326408"/>
                    </a:ext>
                  </a:extLst>
                </a:gridCol>
                <a:gridCol w="321358">
                  <a:extLst>
                    <a:ext uri="{9D8B030D-6E8A-4147-A177-3AD203B41FA5}">
                      <a16:colId xmlns:a16="http://schemas.microsoft.com/office/drawing/2014/main" val="3811382160"/>
                    </a:ext>
                  </a:extLst>
                </a:gridCol>
                <a:gridCol w="363321">
                  <a:extLst>
                    <a:ext uri="{9D8B030D-6E8A-4147-A177-3AD203B41FA5}">
                      <a16:colId xmlns:a16="http://schemas.microsoft.com/office/drawing/2014/main" val="3803674731"/>
                    </a:ext>
                  </a:extLst>
                </a:gridCol>
                <a:gridCol w="89236">
                  <a:extLst>
                    <a:ext uri="{9D8B030D-6E8A-4147-A177-3AD203B41FA5}">
                      <a16:colId xmlns:a16="http://schemas.microsoft.com/office/drawing/2014/main" val="201081807"/>
                    </a:ext>
                  </a:extLst>
                </a:gridCol>
                <a:gridCol w="89236">
                  <a:extLst>
                    <a:ext uri="{9D8B030D-6E8A-4147-A177-3AD203B41FA5}">
                      <a16:colId xmlns:a16="http://schemas.microsoft.com/office/drawing/2014/main" val="142159784"/>
                    </a:ext>
                  </a:extLst>
                </a:gridCol>
                <a:gridCol w="183254">
                  <a:extLst>
                    <a:ext uri="{9D8B030D-6E8A-4147-A177-3AD203B41FA5}">
                      <a16:colId xmlns:a16="http://schemas.microsoft.com/office/drawing/2014/main" val="765992306"/>
                    </a:ext>
                  </a:extLst>
                </a:gridCol>
                <a:gridCol w="454151">
                  <a:extLst>
                    <a:ext uri="{9D8B030D-6E8A-4147-A177-3AD203B41FA5}">
                      <a16:colId xmlns:a16="http://schemas.microsoft.com/office/drawing/2014/main" val="197313371"/>
                    </a:ext>
                  </a:extLst>
                </a:gridCol>
                <a:gridCol w="491332">
                  <a:extLst>
                    <a:ext uri="{9D8B030D-6E8A-4147-A177-3AD203B41FA5}">
                      <a16:colId xmlns:a16="http://schemas.microsoft.com/office/drawing/2014/main" val="3203282005"/>
                    </a:ext>
                  </a:extLst>
                </a:gridCol>
                <a:gridCol w="321358">
                  <a:extLst>
                    <a:ext uri="{9D8B030D-6E8A-4147-A177-3AD203B41FA5}">
                      <a16:colId xmlns:a16="http://schemas.microsoft.com/office/drawing/2014/main" val="2602348099"/>
                    </a:ext>
                  </a:extLst>
                </a:gridCol>
                <a:gridCol w="363321">
                  <a:extLst>
                    <a:ext uri="{9D8B030D-6E8A-4147-A177-3AD203B41FA5}">
                      <a16:colId xmlns:a16="http://schemas.microsoft.com/office/drawing/2014/main" val="3166596399"/>
                    </a:ext>
                  </a:extLst>
                </a:gridCol>
                <a:gridCol w="68521">
                  <a:extLst>
                    <a:ext uri="{9D8B030D-6E8A-4147-A177-3AD203B41FA5}">
                      <a16:colId xmlns:a16="http://schemas.microsoft.com/office/drawing/2014/main" val="3815164"/>
                    </a:ext>
                  </a:extLst>
                </a:gridCol>
                <a:gridCol w="73301">
                  <a:extLst>
                    <a:ext uri="{9D8B030D-6E8A-4147-A177-3AD203B41FA5}">
                      <a16:colId xmlns:a16="http://schemas.microsoft.com/office/drawing/2014/main" val="2625658261"/>
                    </a:ext>
                  </a:extLst>
                </a:gridCol>
                <a:gridCol w="130136">
                  <a:extLst>
                    <a:ext uri="{9D8B030D-6E8A-4147-A177-3AD203B41FA5}">
                      <a16:colId xmlns:a16="http://schemas.microsoft.com/office/drawing/2014/main" val="514298258"/>
                    </a:ext>
                  </a:extLst>
                </a:gridCol>
                <a:gridCol w="105173">
                  <a:extLst>
                    <a:ext uri="{9D8B030D-6E8A-4147-A177-3AD203B41FA5}">
                      <a16:colId xmlns:a16="http://schemas.microsoft.com/office/drawing/2014/main" val="392374944"/>
                    </a:ext>
                  </a:extLst>
                </a:gridCol>
              </a:tblGrid>
              <a:tr h="88746">
                <a:tc rowSpan="2">
                  <a:txBody>
                    <a:bodyPr/>
                    <a:lstStyle/>
                    <a:p>
                      <a:pPr algn="l" fontAlgn="b"/>
                      <a:r>
                        <a:rPr lang="sv-SE" sz="600" b="1" i="0" u="none" strike="noStrike" dirty="0">
                          <a:effectLst/>
                          <a:latin typeface="Calibri" panose="020F0502020204030204" pitchFamily="34" charset="0"/>
                        </a:rPr>
                        <a:t>Olası Risk Türü (Potential Risk Mode)</a:t>
                      </a:r>
                      <a:endParaRPr lang="sv-SE" sz="6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60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52410190"/>
                  </a:ext>
                </a:extLst>
              </a:tr>
              <a:tr h="94918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892424868"/>
                  </a:ext>
                </a:extLst>
              </a:tr>
              <a:tr h="787338">
                <a:tc>
                  <a:txBody>
                    <a:bodyPr/>
                    <a:lstStyle/>
                    <a:p>
                      <a:pPr algn="ctr" fontAlgn="ctr"/>
                      <a:r>
                        <a:rPr lang="en-US" sz="600" b="0" i="0" u="none" strike="noStrike">
                          <a:effectLst/>
                          <a:latin typeface="Calibri" panose="020F0502020204030204" pitchFamily="34" charset="0"/>
                        </a:rPr>
                        <a:t>Düzeltici Faaliyet Kapanma Hızı'nın %100 olarak belirlenmiş 2018 hedefinin tutmaması (DF 2019-0159, 2018 SPİK Kapama)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Kalite Yönetim Sürecinde aksaklıklar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DF </a:t>
                      </a:r>
                      <a:r>
                        <a:rPr lang="en-US" sz="600" b="0" i="0" u="none" strike="noStrike" dirty="0" err="1">
                          <a:effectLst/>
                          <a:latin typeface="Calibri" panose="020F0502020204030204" pitchFamily="34" charset="0"/>
                        </a:rPr>
                        <a:t>için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belirlenen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kalıcı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faaliyetlerin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süreç</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takibi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gerektirmesi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sebebiyle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terminlerinin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bir</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sonraki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dönem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olarak</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verilmesi</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DF'lerde planlanan faaliyetlerin düzenli takibi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Tahoma" panose="020B0604030504040204" pitchFamily="34" charset="0"/>
                        </a:rPr>
                        <a:t>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DF formlarında faaliyetlerin yıl içinde tamamlanacak şekilde planlanması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Kalite Komisyonu</a:t>
                      </a:r>
                      <a:br>
                        <a:rPr lang="en-US" sz="600" b="0" i="0" u="none" strike="noStrike">
                          <a:effectLst/>
                          <a:latin typeface="Calibri" panose="020F0502020204030204" pitchFamily="34" charset="0"/>
                        </a:rPr>
                      </a:br>
                      <a:r>
                        <a:rPr lang="en-US" sz="600" b="0" i="0" u="none" strike="noStrike">
                          <a:effectLst/>
                          <a:latin typeface="Calibri" panose="020F0502020204030204" pitchFamily="34" charset="0"/>
                        </a:rPr>
                        <a:t>(31.12.2019)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2019 yılında açılan DF'ler için terminlerin mümkün olan en kısa süre olarak verilmesine dikkat edilmiştir.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7566690"/>
                  </a:ext>
                </a:extLst>
              </a:tr>
              <a:tr h="1037934">
                <a:tc>
                  <a:txBody>
                    <a:bodyPr/>
                    <a:lstStyle/>
                    <a:p>
                      <a:pPr algn="ctr" fontAlgn="ctr"/>
                      <a:r>
                        <a:rPr lang="en-US" sz="600" b="0" i="0" u="none" strike="noStrike">
                          <a:effectLst/>
                          <a:latin typeface="Calibri" panose="020F0502020204030204" pitchFamily="34" charset="0"/>
                        </a:rPr>
                        <a:t>Şikayet Sayısı'nın 1 olarak belirlenmiş 2018 hedefinin tutmaması (DF 2019-0160, 2018 SPİK Kapama)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Şikayet  Yönetim Sürecinde aksaklıklar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Öğrencilerin Şikayet Yönetim Sistemi'ne yeni adapte olmaları ve taleplerini ŞYS üzerinden iletmeyi tercih etmelerine karşılık KYS kapsamında belirlenen hedefin potansiyel şikayet sayısının altında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Tahoma" panose="020B0604030504040204" pitchFamily="34" charset="0"/>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Öğrencilere ŞYS kullanımı hakkında bilgi verilmesi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Kalite Komisyonu</a:t>
                      </a:r>
                      <a:br>
                        <a:rPr lang="en-US" sz="600" b="0" i="0" u="none" strike="noStrike">
                          <a:effectLst/>
                          <a:latin typeface="Calibri" panose="020F0502020204030204" pitchFamily="34" charset="0"/>
                        </a:rPr>
                      </a:br>
                      <a:r>
                        <a:rPr lang="en-US" sz="600" b="0" i="0" u="none" strike="noStrike">
                          <a:effectLst/>
                          <a:latin typeface="Calibri" panose="020F0502020204030204" pitchFamily="34" charset="0"/>
                        </a:rPr>
                        <a:t>(31.12.2019)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Oryantasyonda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bilgi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verildi</a:t>
                      </a:r>
                      <a:r>
                        <a:rPr lang="en-US" sz="600" b="0" i="0" u="none" strike="noStrike" dirty="0">
                          <a:effectLst/>
                          <a:latin typeface="Calibri" panose="020F0502020204030204" pitchFamily="34" charset="0"/>
                        </a:rPr>
                        <a:t> (16.09.2019)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dirty="0">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dirty="0">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dirty="0">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dirty="0">
                          <a:effectLst/>
                          <a:latin typeface="Calibri" panose="020F0502020204030204" pitchFamily="34" charset="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8941535"/>
                  </a:ext>
                </a:extLst>
              </a:tr>
              <a:tr h="1887153">
                <a:tc>
                  <a:txBody>
                    <a:bodyPr/>
                    <a:lstStyle/>
                    <a:p>
                      <a:pPr algn="ctr" fontAlgn="ctr"/>
                      <a:r>
                        <a:rPr lang="en-US" sz="600" b="0" i="0" u="none" strike="noStrike">
                          <a:effectLst/>
                          <a:latin typeface="Calibri" panose="020F0502020204030204" pitchFamily="34" charset="0"/>
                        </a:rPr>
                        <a:t>Stratejik Plan; 1.7.11 maddesi için termin talebinde bulunulmamıştır. (İç Denetim DF 2019-282)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Kalite Yönetim Sürecinde aksaklıklar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2547 sayılı Yükseköğretim Kanunu'na istinaden yatırım ve planlama yetkilerinin üst yönetimde olması ve Üniversitemizin Dekanlık ve Bölüm Başkanlığı görev tanımlarında eğitim mekanlarının oluşturulması yönünde bir maddenin yer almaması sebebiyle, Stratejik Plan'da yer alan 1.7.11. maddesinin birimin yetkisini aştığı düşüncesiyle takibinin yapılamamış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Tahoma" panose="020B0604030504040204" pitchFamily="34" charset="0"/>
                        </a:rPr>
                        <a:t>280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Stratejik Plan 1.7.11 maddesine tanımlanan sorumlunun değiştirilmesi gerektiğine ilişkin görüşün Dekanlık ile paylaşılması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Kalite Komisyonu</a:t>
                      </a:r>
                      <a:br>
                        <a:rPr lang="en-US" sz="600" b="0" i="0" u="none" strike="noStrike">
                          <a:effectLst/>
                          <a:latin typeface="Calibri" panose="020F0502020204030204" pitchFamily="34" charset="0"/>
                        </a:rPr>
                      </a:br>
                      <a:r>
                        <a:rPr lang="en-US" sz="600" b="0" i="0" u="none" strike="noStrike">
                          <a:effectLst/>
                          <a:latin typeface="Calibri" panose="020F0502020204030204" pitchFamily="34" charset="0"/>
                        </a:rPr>
                        <a:t>(31.12.2020)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 Stratejik Plan 1.7.11 maddesine tanımlanan sorumlunun değiştirilmesi gerektiğine ilişkin görüş Dekanlık ile paylaşılmıştır. (10.12.2020)ı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8254550"/>
                  </a:ext>
                </a:extLst>
              </a:tr>
              <a:tr h="1037934">
                <a:tc>
                  <a:txBody>
                    <a:bodyPr/>
                    <a:lstStyle/>
                    <a:p>
                      <a:pPr algn="ctr" fontAlgn="ctr"/>
                      <a:r>
                        <a:rPr lang="en-US" sz="600" b="0" i="0" u="none" strike="noStrike">
                          <a:effectLst/>
                          <a:latin typeface="Calibri" panose="020F0502020204030204" pitchFamily="34" charset="0"/>
                        </a:rPr>
                        <a:t>Kaplumbağa şemasında yer alan performans kriterleri sayısı ile SPİK madde sayıları birbirini tutmamaktadır.  (İç Denetim DF 2019-283)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Kalite Yönetim Sürecinde aksaklıklar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KYS ile ilgili detaylara ilişkin kesin bilgiye ulaşılabilecek yazılı kaynakların eksikliği üzerine sözlü bilgilendirmeye dayalı olarak Gastronomi Mutfağı ile ilgili maddenin SPİK belgesine eklenmemiş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SPİK belgesinin denetimlerden önce kontrolü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Tahoma" panose="020B060403050404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effectLst/>
                          <a:latin typeface="Calibri" panose="020F0502020204030204" pitchFamily="34" charset="0"/>
                        </a:rPr>
                        <a:t>SPİK </a:t>
                      </a:r>
                      <a:r>
                        <a:rPr lang="en-US" sz="600" b="0" i="0" u="none" strike="noStrike" dirty="0" err="1">
                          <a:effectLst/>
                          <a:latin typeface="Calibri" panose="020F0502020204030204" pitchFamily="34" charset="0"/>
                        </a:rPr>
                        <a:t>belgesinin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Kaplumbağa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Şeması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ile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uyumlu</a:t>
                      </a:r>
                      <a:r>
                        <a:rPr lang="en-US" sz="600" b="0" i="0" u="none" strike="noStrike" dirty="0">
                          <a:effectLst/>
                          <a:latin typeface="Calibri" panose="020F0502020204030204" pitchFamily="34" charset="0"/>
                        </a:rPr>
                        <a:t> hale </a:t>
                      </a:r>
                      <a:r>
                        <a:rPr lang="en-US" sz="600" b="0" i="0" u="none" strike="noStrike" dirty="0" err="1">
                          <a:effectLst/>
                          <a:latin typeface="Calibri" panose="020F0502020204030204" pitchFamily="34" charset="0"/>
                        </a:rPr>
                        <a:t>gelecek</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şekilde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güncellenmesi</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Kalite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Komisyonu</a:t>
                      </a:r>
                      <a:r>
                        <a:rPr lang="en-US" sz="600" b="0" i="0" u="none" strike="noStrike" dirty="0">
                          <a:effectLst/>
                          <a:latin typeface="Calibri" panose="020F0502020204030204" pitchFamily="34" charset="0"/>
                        </a:rPr>
                        <a:t/>
                      </a:r>
                      <a:br>
                        <a:rPr lang="en-US" sz="600" b="0" i="0" u="none" strike="noStrike" dirty="0">
                          <a:effectLst/>
                          <a:latin typeface="Calibri" panose="020F0502020204030204" pitchFamily="34" charset="0"/>
                        </a:rPr>
                      </a:br>
                      <a:r>
                        <a:rPr lang="en-US" sz="600" b="0" i="0" u="none" strike="noStrike" dirty="0">
                          <a:effectLst/>
                          <a:latin typeface="Calibri" panose="020F0502020204030204" pitchFamily="34" charset="0"/>
                        </a:rPr>
                        <a:t>(17.01.2020)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SPİK belgesi Kaplumbağa Şeması ile uyumlu hale getirilmiştir. (17.01.2020)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175625"/>
                  </a:ext>
                </a:extLst>
              </a:tr>
            </a:tbl>
          </a:graphicData>
        </a:graphic>
      </p:graphicFrame>
      <p:sp>
        <p:nvSpPr>
          <p:cNvPr id="33" name="143 Metin kutusu">
            <a:extLst>
              <a:ext uri="{FF2B5EF4-FFF2-40B4-BE49-F238E27FC236}">
                <a16:creationId xmlns:a16="http://schemas.microsoft.com/office/drawing/2014/main" id="{00000000-0008-0000-0400-000002000000}"/>
              </a:ext>
            </a:extLst>
          </p:cNvPr>
          <p:cNvSpPr txBox="1"/>
          <p:nvPr/>
        </p:nvSpPr>
        <p:spPr>
          <a:xfrm>
            <a:off x="455202" y="4082001"/>
            <a:ext cx="268698" cy="51063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9" name="143 Metin kutusu">
            <a:extLst>
              <a:ext uri="{FF2B5EF4-FFF2-40B4-BE49-F238E27FC236}">
                <a16:creationId xmlns:a16="http://schemas.microsoft.com/office/drawing/2014/main" id="{00000000-0008-0000-0400-000003000000}"/>
              </a:ext>
            </a:extLst>
          </p:cNvPr>
          <p:cNvSpPr txBox="1"/>
          <p:nvPr/>
        </p:nvSpPr>
        <p:spPr>
          <a:xfrm>
            <a:off x="455202" y="4239995"/>
            <a:ext cx="268698" cy="49869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6021279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34</a:t>
            </a:fld>
            <a:endParaRPr lang="tr-TR"/>
          </a:p>
        </p:txBody>
      </p:sp>
      <p:pic>
        <p:nvPicPr>
          <p:cNvPr id="6" name="Resim 5"/>
          <p:cNvPicPr/>
          <p:nvPr/>
        </p:nvPicPr>
        <p:blipFill>
          <a:blip r:embed="rId2"/>
          <a:stretch>
            <a:fillRect/>
          </a:stretch>
        </p:blipFill>
        <p:spPr>
          <a:xfrm>
            <a:off x="159805" y="8661"/>
            <a:ext cx="1603883" cy="323916"/>
          </a:xfrm>
          <a:prstGeom prst="rect">
            <a:avLst/>
          </a:prstGeom>
        </p:spPr>
      </p:pic>
      <p:sp>
        <p:nvSpPr>
          <p:cNvPr id="5" name="Metin kutusu 4"/>
          <p:cNvSpPr txBox="1"/>
          <p:nvPr/>
        </p:nvSpPr>
        <p:spPr>
          <a:xfrm>
            <a:off x="1763688" y="-58572"/>
            <a:ext cx="6336704" cy="523220"/>
          </a:xfrm>
          <a:prstGeom prst="rect">
            <a:avLst/>
          </a:prstGeom>
          <a:noFill/>
        </p:spPr>
        <p:txBody>
          <a:bodyPr wrap="square" rtlCol="0">
            <a:spAutoFit/>
          </a:bodyPr>
          <a:lstStyle/>
          <a:p>
            <a:pPr algn="ctr"/>
            <a:r>
              <a:rPr lang="tr-TR" sz="2800" b="1" dirty="0" smtClean="0">
                <a:solidFill>
                  <a:srgbClr val="FF0000"/>
                </a:solidFill>
                <a:effectLst>
                  <a:outerShdw blurRad="38100" dist="38100" dir="2700000" algn="tl">
                    <a:srgbClr val="000000">
                      <a:alpha val="43137"/>
                    </a:srgbClr>
                  </a:outerShdw>
                </a:effectLst>
              </a:rPr>
              <a:t>RİSK ANALİZİ</a:t>
            </a:r>
            <a:endParaRPr lang="tr-TR" sz="2800" b="1" dirty="0">
              <a:solidFill>
                <a:srgbClr val="FF0000"/>
              </a:solidFill>
              <a:effectLst>
                <a:outerShdw blurRad="38100" dist="38100" dir="2700000" algn="tl">
                  <a:srgbClr val="000000">
                    <a:alpha val="43137"/>
                  </a:srgbClr>
                </a:outerShdw>
              </a:effectLst>
            </a:endParaRPr>
          </a:p>
        </p:txBody>
      </p:sp>
      <p:sp>
        <p:nvSpPr>
          <p:cNvPr id="11" name="143 Metin kutusu">
            <a:extLst>
              <a:ext uri="{FF2B5EF4-FFF2-40B4-BE49-F238E27FC236}">
                <a16:creationId xmlns:a16="http://schemas.microsoft.com/office/drawing/2014/main" id="{00000000-0008-0000-0400-000002000000}"/>
              </a:ext>
            </a:extLst>
          </p:cNvPr>
          <p:cNvSpPr txBox="1"/>
          <p:nvPr/>
        </p:nvSpPr>
        <p:spPr>
          <a:xfrm>
            <a:off x="457200" y="3502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a:extLst>
              <a:ext uri="{FF2B5EF4-FFF2-40B4-BE49-F238E27FC236}">
                <a16:creationId xmlns:a16="http://schemas.microsoft.com/office/drawing/2014/main" id="{00000000-0008-0000-0400-000003000000}"/>
              </a:ext>
            </a:extLst>
          </p:cNvPr>
          <p:cNvSpPr txBox="1"/>
          <p:nvPr/>
        </p:nvSpPr>
        <p:spPr>
          <a:xfrm>
            <a:off x="457200" y="36734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2000000}"/>
              </a:ext>
            </a:extLst>
          </p:cNvPr>
          <p:cNvSpPr txBox="1"/>
          <p:nvPr/>
        </p:nvSpPr>
        <p:spPr>
          <a:xfrm>
            <a:off x="445867" y="3416816"/>
            <a:ext cx="289366" cy="3103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400-000003000000}"/>
              </a:ext>
            </a:extLst>
          </p:cNvPr>
          <p:cNvSpPr txBox="1"/>
          <p:nvPr/>
        </p:nvSpPr>
        <p:spPr>
          <a:xfrm>
            <a:off x="445867" y="3588663"/>
            <a:ext cx="289366" cy="3030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a:extLst>
              <a:ext uri="{FF2B5EF4-FFF2-40B4-BE49-F238E27FC236}">
                <a16:creationId xmlns:a16="http://schemas.microsoft.com/office/drawing/2014/main" id="{00000000-0008-0000-0400-000002000000}"/>
              </a:ext>
            </a:extLst>
          </p:cNvPr>
          <p:cNvSpPr txBox="1"/>
          <p:nvPr/>
        </p:nvSpPr>
        <p:spPr>
          <a:xfrm>
            <a:off x="442383" y="3406298"/>
            <a:ext cx="296334" cy="33490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a16="http://schemas.microsoft.com/office/drawing/2014/main" id="{00000000-0008-0000-0400-000003000000}"/>
              </a:ext>
            </a:extLst>
          </p:cNvPr>
          <p:cNvSpPr txBox="1"/>
          <p:nvPr/>
        </p:nvSpPr>
        <p:spPr>
          <a:xfrm>
            <a:off x="442383" y="3578390"/>
            <a:ext cx="296334" cy="3270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2000000}"/>
              </a:ext>
            </a:extLst>
          </p:cNvPr>
          <p:cNvSpPr txBox="1"/>
          <p:nvPr/>
        </p:nvSpPr>
        <p:spPr>
          <a:xfrm>
            <a:off x="457200" y="39830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a:extLst>
              <a:ext uri="{FF2B5EF4-FFF2-40B4-BE49-F238E27FC236}">
                <a16:creationId xmlns:a16="http://schemas.microsoft.com/office/drawing/2014/main" id="{00000000-0008-0000-0400-000003000000}"/>
              </a:ext>
            </a:extLst>
          </p:cNvPr>
          <p:cNvSpPr txBox="1"/>
          <p:nvPr/>
        </p:nvSpPr>
        <p:spPr>
          <a:xfrm>
            <a:off x="457200" y="415607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a:extLst>
              <a:ext uri="{FF2B5EF4-FFF2-40B4-BE49-F238E27FC236}">
                <a16:creationId xmlns:a16="http://schemas.microsoft.com/office/drawing/2014/main" id="{00000000-0008-0000-0400-000002000000}"/>
              </a:ext>
            </a:extLst>
          </p:cNvPr>
          <p:cNvSpPr txBox="1"/>
          <p:nvPr/>
        </p:nvSpPr>
        <p:spPr>
          <a:xfrm>
            <a:off x="457200" y="40989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a:extLst>
              <a:ext uri="{FF2B5EF4-FFF2-40B4-BE49-F238E27FC236}">
                <a16:creationId xmlns:a16="http://schemas.microsoft.com/office/drawing/2014/main" id="{00000000-0008-0000-0400-000003000000}"/>
              </a:ext>
            </a:extLst>
          </p:cNvPr>
          <p:cNvSpPr txBox="1"/>
          <p:nvPr/>
        </p:nvSpPr>
        <p:spPr>
          <a:xfrm>
            <a:off x="457200" y="427196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a16="http://schemas.microsoft.com/office/drawing/2014/main" id="{00000000-0008-0000-0400-000002000000}"/>
              </a:ext>
            </a:extLst>
          </p:cNvPr>
          <p:cNvSpPr txBox="1"/>
          <p:nvPr/>
        </p:nvSpPr>
        <p:spPr>
          <a:xfrm>
            <a:off x="457200" y="4244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a16="http://schemas.microsoft.com/office/drawing/2014/main" id="{00000000-0008-0000-0400-000003000000}"/>
              </a:ext>
            </a:extLst>
          </p:cNvPr>
          <p:cNvSpPr txBox="1"/>
          <p:nvPr/>
        </p:nvSpPr>
        <p:spPr>
          <a:xfrm>
            <a:off x="457200" y="44180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a:extLst>
              <a:ext uri="{FF2B5EF4-FFF2-40B4-BE49-F238E27FC236}">
                <a16:creationId xmlns:a16="http://schemas.microsoft.com/office/drawing/2014/main" id="{00000000-0008-0000-0400-000002000000}"/>
              </a:ext>
            </a:extLst>
          </p:cNvPr>
          <p:cNvSpPr txBox="1"/>
          <p:nvPr/>
        </p:nvSpPr>
        <p:spPr>
          <a:xfrm>
            <a:off x="457200" y="41560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a:extLst>
              <a:ext uri="{FF2B5EF4-FFF2-40B4-BE49-F238E27FC236}">
                <a16:creationId xmlns:a16="http://schemas.microsoft.com/office/drawing/2014/main" id="{00000000-0008-0000-0400-000003000000}"/>
              </a:ext>
            </a:extLst>
          </p:cNvPr>
          <p:cNvSpPr txBox="1"/>
          <p:nvPr/>
        </p:nvSpPr>
        <p:spPr>
          <a:xfrm>
            <a:off x="457200" y="43291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a16="http://schemas.microsoft.com/office/drawing/2014/main" id="{00000000-0008-0000-0400-000002000000}"/>
              </a:ext>
            </a:extLst>
          </p:cNvPr>
          <p:cNvSpPr txBox="1"/>
          <p:nvPr/>
        </p:nvSpPr>
        <p:spPr>
          <a:xfrm>
            <a:off x="457200" y="39862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a:extLst>
              <a:ext uri="{FF2B5EF4-FFF2-40B4-BE49-F238E27FC236}">
                <a16:creationId xmlns:a16="http://schemas.microsoft.com/office/drawing/2014/main" id="{00000000-0008-0000-0400-000003000000}"/>
              </a:ext>
            </a:extLst>
          </p:cNvPr>
          <p:cNvSpPr txBox="1"/>
          <p:nvPr/>
        </p:nvSpPr>
        <p:spPr>
          <a:xfrm>
            <a:off x="457200" y="41592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a:extLst>
              <a:ext uri="{FF2B5EF4-FFF2-40B4-BE49-F238E27FC236}">
                <a16:creationId xmlns:a16="http://schemas.microsoft.com/office/drawing/2014/main" id="{00000000-0008-0000-0400-000002000000}"/>
              </a:ext>
            </a:extLst>
          </p:cNvPr>
          <p:cNvSpPr txBox="1"/>
          <p:nvPr/>
        </p:nvSpPr>
        <p:spPr>
          <a:xfrm>
            <a:off x="457200" y="4014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a:extLst>
              <a:ext uri="{FF2B5EF4-FFF2-40B4-BE49-F238E27FC236}">
                <a16:creationId xmlns:a16="http://schemas.microsoft.com/office/drawing/2014/main" id="{00000000-0008-0000-0400-000003000000}"/>
              </a:ext>
            </a:extLst>
          </p:cNvPr>
          <p:cNvSpPr txBox="1"/>
          <p:nvPr/>
        </p:nvSpPr>
        <p:spPr>
          <a:xfrm>
            <a:off x="457200" y="4187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a:extLst>
              <a:ext uri="{FF2B5EF4-FFF2-40B4-BE49-F238E27FC236}">
                <a16:creationId xmlns:a16="http://schemas.microsoft.com/office/drawing/2014/main" id="{00000000-0008-0000-0400-000002000000}"/>
              </a:ext>
            </a:extLst>
          </p:cNvPr>
          <p:cNvSpPr txBox="1"/>
          <p:nvPr/>
        </p:nvSpPr>
        <p:spPr>
          <a:xfrm>
            <a:off x="457200" y="39608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7" name="143 Metin kutusu">
            <a:extLst>
              <a:ext uri="{FF2B5EF4-FFF2-40B4-BE49-F238E27FC236}">
                <a16:creationId xmlns:a16="http://schemas.microsoft.com/office/drawing/2014/main" id="{00000000-0008-0000-0400-000003000000}"/>
              </a:ext>
            </a:extLst>
          </p:cNvPr>
          <p:cNvSpPr txBox="1"/>
          <p:nvPr/>
        </p:nvSpPr>
        <p:spPr>
          <a:xfrm>
            <a:off x="457200" y="41338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5" name="143 Metin kutusu">
            <a:extLst>
              <a:ext uri="{FF2B5EF4-FFF2-40B4-BE49-F238E27FC236}">
                <a16:creationId xmlns:a16="http://schemas.microsoft.com/office/drawing/2014/main" id="{00000000-0008-0000-0400-000002000000}"/>
              </a:ext>
            </a:extLst>
          </p:cNvPr>
          <p:cNvSpPr txBox="1"/>
          <p:nvPr/>
        </p:nvSpPr>
        <p:spPr>
          <a:xfrm>
            <a:off x="457200" y="3379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8" name="143 Metin kutusu">
            <a:extLst>
              <a:ext uri="{FF2B5EF4-FFF2-40B4-BE49-F238E27FC236}">
                <a16:creationId xmlns:a16="http://schemas.microsoft.com/office/drawing/2014/main" id="{00000000-0008-0000-0400-000003000000}"/>
              </a:ext>
            </a:extLst>
          </p:cNvPr>
          <p:cNvSpPr txBox="1"/>
          <p:nvPr/>
        </p:nvSpPr>
        <p:spPr>
          <a:xfrm>
            <a:off x="457200" y="3552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1434512790"/>
              </p:ext>
            </p:extLst>
          </p:nvPr>
        </p:nvGraphicFramePr>
        <p:xfrm>
          <a:off x="251520" y="692696"/>
          <a:ext cx="8892479" cy="5650954"/>
        </p:xfrm>
        <a:graphic>
          <a:graphicData uri="http://schemas.openxmlformats.org/drawingml/2006/table">
            <a:tbl>
              <a:tblPr/>
              <a:tblGrid>
                <a:gridCol w="788916">
                  <a:extLst>
                    <a:ext uri="{9D8B030D-6E8A-4147-A177-3AD203B41FA5}">
                      <a16:colId xmlns:a16="http://schemas.microsoft.com/office/drawing/2014/main" val="2172969509"/>
                    </a:ext>
                  </a:extLst>
                </a:gridCol>
                <a:gridCol w="456306">
                  <a:extLst>
                    <a:ext uri="{9D8B030D-6E8A-4147-A177-3AD203B41FA5}">
                      <a16:colId xmlns:a16="http://schemas.microsoft.com/office/drawing/2014/main" val="1738856999"/>
                    </a:ext>
                  </a:extLst>
                </a:gridCol>
                <a:gridCol w="115451">
                  <a:extLst>
                    <a:ext uri="{9D8B030D-6E8A-4147-A177-3AD203B41FA5}">
                      <a16:colId xmlns:a16="http://schemas.microsoft.com/office/drawing/2014/main" val="561341727"/>
                    </a:ext>
                  </a:extLst>
                </a:gridCol>
                <a:gridCol w="780669">
                  <a:extLst>
                    <a:ext uri="{9D8B030D-6E8A-4147-A177-3AD203B41FA5}">
                      <a16:colId xmlns:a16="http://schemas.microsoft.com/office/drawing/2014/main" val="25987923"/>
                    </a:ext>
                  </a:extLst>
                </a:gridCol>
                <a:gridCol w="115451">
                  <a:extLst>
                    <a:ext uri="{9D8B030D-6E8A-4147-A177-3AD203B41FA5}">
                      <a16:colId xmlns:a16="http://schemas.microsoft.com/office/drawing/2014/main" val="2768232685"/>
                    </a:ext>
                  </a:extLst>
                </a:gridCol>
                <a:gridCol w="349102">
                  <a:extLst>
                    <a:ext uri="{9D8B030D-6E8A-4147-A177-3AD203B41FA5}">
                      <a16:colId xmlns:a16="http://schemas.microsoft.com/office/drawing/2014/main" val="2629333240"/>
                    </a:ext>
                  </a:extLst>
                </a:gridCol>
                <a:gridCol w="115451">
                  <a:extLst>
                    <a:ext uri="{9D8B030D-6E8A-4147-A177-3AD203B41FA5}">
                      <a16:colId xmlns:a16="http://schemas.microsoft.com/office/drawing/2014/main" val="771809231"/>
                    </a:ext>
                  </a:extLst>
                </a:gridCol>
                <a:gridCol w="189670">
                  <a:extLst>
                    <a:ext uri="{9D8B030D-6E8A-4147-A177-3AD203B41FA5}">
                      <a16:colId xmlns:a16="http://schemas.microsoft.com/office/drawing/2014/main" val="3846529922"/>
                    </a:ext>
                  </a:extLst>
                </a:gridCol>
                <a:gridCol w="538771">
                  <a:extLst>
                    <a:ext uri="{9D8B030D-6E8A-4147-A177-3AD203B41FA5}">
                      <a16:colId xmlns:a16="http://schemas.microsoft.com/office/drawing/2014/main" val="4136471175"/>
                    </a:ext>
                  </a:extLst>
                </a:gridCol>
                <a:gridCol w="305121">
                  <a:extLst>
                    <a:ext uri="{9D8B030D-6E8A-4147-A177-3AD203B41FA5}">
                      <a16:colId xmlns:a16="http://schemas.microsoft.com/office/drawing/2014/main" val="92949612"/>
                    </a:ext>
                  </a:extLst>
                </a:gridCol>
                <a:gridCol w="623985">
                  <a:extLst>
                    <a:ext uri="{9D8B030D-6E8A-4147-A177-3AD203B41FA5}">
                      <a16:colId xmlns:a16="http://schemas.microsoft.com/office/drawing/2014/main" val="3407213046"/>
                    </a:ext>
                  </a:extLst>
                </a:gridCol>
                <a:gridCol w="92361">
                  <a:extLst>
                    <a:ext uri="{9D8B030D-6E8A-4147-A177-3AD203B41FA5}">
                      <a16:colId xmlns:a16="http://schemas.microsoft.com/office/drawing/2014/main" val="4173341285"/>
                    </a:ext>
                  </a:extLst>
                </a:gridCol>
                <a:gridCol w="92361">
                  <a:extLst>
                    <a:ext uri="{9D8B030D-6E8A-4147-A177-3AD203B41FA5}">
                      <a16:colId xmlns:a16="http://schemas.microsoft.com/office/drawing/2014/main" val="591410822"/>
                    </a:ext>
                  </a:extLst>
                </a:gridCol>
                <a:gridCol w="189670">
                  <a:extLst>
                    <a:ext uri="{9D8B030D-6E8A-4147-A177-3AD203B41FA5}">
                      <a16:colId xmlns:a16="http://schemas.microsoft.com/office/drawing/2014/main" val="1808747011"/>
                    </a:ext>
                  </a:extLst>
                </a:gridCol>
                <a:gridCol w="470050">
                  <a:extLst>
                    <a:ext uri="{9D8B030D-6E8A-4147-A177-3AD203B41FA5}">
                      <a16:colId xmlns:a16="http://schemas.microsoft.com/office/drawing/2014/main" val="266486966"/>
                    </a:ext>
                  </a:extLst>
                </a:gridCol>
                <a:gridCol w="508534">
                  <a:extLst>
                    <a:ext uri="{9D8B030D-6E8A-4147-A177-3AD203B41FA5}">
                      <a16:colId xmlns:a16="http://schemas.microsoft.com/office/drawing/2014/main" val="2541515431"/>
                    </a:ext>
                  </a:extLst>
                </a:gridCol>
                <a:gridCol w="332609">
                  <a:extLst>
                    <a:ext uri="{9D8B030D-6E8A-4147-A177-3AD203B41FA5}">
                      <a16:colId xmlns:a16="http://schemas.microsoft.com/office/drawing/2014/main" val="1846078644"/>
                    </a:ext>
                  </a:extLst>
                </a:gridCol>
                <a:gridCol w="376040">
                  <a:extLst>
                    <a:ext uri="{9D8B030D-6E8A-4147-A177-3AD203B41FA5}">
                      <a16:colId xmlns:a16="http://schemas.microsoft.com/office/drawing/2014/main" val="1601080211"/>
                    </a:ext>
                  </a:extLst>
                </a:gridCol>
                <a:gridCol w="92361">
                  <a:extLst>
                    <a:ext uri="{9D8B030D-6E8A-4147-A177-3AD203B41FA5}">
                      <a16:colId xmlns:a16="http://schemas.microsoft.com/office/drawing/2014/main" val="4163972409"/>
                    </a:ext>
                  </a:extLst>
                </a:gridCol>
                <a:gridCol w="92361">
                  <a:extLst>
                    <a:ext uri="{9D8B030D-6E8A-4147-A177-3AD203B41FA5}">
                      <a16:colId xmlns:a16="http://schemas.microsoft.com/office/drawing/2014/main" val="2587032485"/>
                    </a:ext>
                  </a:extLst>
                </a:gridCol>
                <a:gridCol w="189670">
                  <a:extLst>
                    <a:ext uri="{9D8B030D-6E8A-4147-A177-3AD203B41FA5}">
                      <a16:colId xmlns:a16="http://schemas.microsoft.com/office/drawing/2014/main" val="1811189718"/>
                    </a:ext>
                  </a:extLst>
                </a:gridCol>
                <a:gridCol w="470050">
                  <a:extLst>
                    <a:ext uri="{9D8B030D-6E8A-4147-A177-3AD203B41FA5}">
                      <a16:colId xmlns:a16="http://schemas.microsoft.com/office/drawing/2014/main" val="2404636689"/>
                    </a:ext>
                  </a:extLst>
                </a:gridCol>
                <a:gridCol w="508534">
                  <a:extLst>
                    <a:ext uri="{9D8B030D-6E8A-4147-A177-3AD203B41FA5}">
                      <a16:colId xmlns:a16="http://schemas.microsoft.com/office/drawing/2014/main" val="1910191281"/>
                    </a:ext>
                  </a:extLst>
                </a:gridCol>
                <a:gridCol w="332609">
                  <a:extLst>
                    <a:ext uri="{9D8B030D-6E8A-4147-A177-3AD203B41FA5}">
                      <a16:colId xmlns:a16="http://schemas.microsoft.com/office/drawing/2014/main" val="3445868166"/>
                    </a:ext>
                  </a:extLst>
                </a:gridCol>
                <a:gridCol w="376040">
                  <a:extLst>
                    <a:ext uri="{9D8B030D-6E8A-4147-A177-3AD203B41FA5}">
                      <a16:colId xmlns:a16="http://schemas.microsoft.com/office/drawing/2014/main" val="951866899"/>
                    </a:ext>
                  </a:extLst>
                </a:gridCol>
                <a:gridCol w="70920">
                  <a:extLst>
                    <a:ext uri="{9D8B030D-6E8A-4147-A177-3AD203B41FA5}">
                      <a16:colId xmlns:a16="http://schemas.microsoft.com/office/drawing/2014/main" val="2293258209"/>
                    </a:ext>
                  </a:extLst>
                </a:gridCol>
                <a:gridCol w="75868">
                  <a:extLst>
                    <a:ext uri="{9D8B030D-6E8A-4147-A177-3AD203B41FA5}">
                      <a16:colId xmlns:a16="http://schemas.microsoft.com/office/drawing/2014/main" val="2189399727"/>
                    </a:ext>
                  </a:extLst>
                </a:gridCol>
                <a:gridCol w="134693">
                  <a:extLst>
                    <a:ext uri="{9D8B030D-6E8A-4147-A177-3AD203B41FA5}">
                      <a16:colId xmlns:a16="http://schemas.microsoft.com/office/drawing/2014/main" val="323423858"/>
                    </a:ext>
                  </a:extLst>
                </a:gridCol>
                <a:gridCol w="108855">
                  <a:extLst>
                    <a:ext uri="{9D8B030D-6E8A-4147-A177-3AD203B41FA5}">
                      <a16:colId xmlns:a16="http://schemas.microsoft.com/office/drawing/2014/main" val="1940413273"/>
                    </a:ext>
                  </a:extLst>
                </a:gridCol>
              </a:tblGrid>
              <a:tr h="46818">
                <a:tc rowSpan="2">
                  <a:txBody>
                    <a:bodyPr/>
                    <a:lstStyle/>
                    <a:p>
                      <a:pPr algn="l" fontAlgn="b"/>
                      <a:r>
                        <a:rPr lang="sv-SE" sz="550" b="1" i="0" u="none" strike="noStrike" dirty="0">
                          <a:effectLst/>
                          <a:latin typeface="Calibri" panose="020F0502020204030204" pitchFamily="34" charset="0"/>
                        </a:rPr>
                        <a:t>Olası Risk Türü (Potential Risk Mode)</a:t>
                      </a:r>
                      <a:endParaRPr lang="sv-SE" sz="55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dirty="0" err="1">
                          <a:effectLst/>
                          <a:latin typeface="Calibri" panose="020F0502020204030204" pitchFamily="34" charset="0"/>
                        </a:rPr>
                        <a:t>Riskin</a:t>
                      </a:r>
                      <a:r>
                        <a:rPr lang="en-US" sz="550" b="1" i="0" u="none" strike="noStrike" dirty="0">
                          <a:effectLst/>
                          <a:latin typeface="Calibri" panose="020F0502020204030204" pitchFamily="34" charset="0"/>
                        </a:rPr>
                        <a:t> </a:t>
                      </a:r>
                      <a:r>
                        <a:rPr lang="en-US" sz="550" b="1" i="0" u="none" strike="noStrike" dirty="0" err="1">
                          <a:effectLst/>
                          <a:latin typeface="Calibri" panose="020F0502020204030204" pitchFamily="34" charset="0"/>
                        </a:rPr>
                        <a:t>Sebebi</a:t>
                      </a:r>
                      <a:r>
                        <a:rPr lang="en-US" sz="550" b="1" i="0" u="none" strike="noStrike" dirty="0">
                          <a:effectLst/>
                          <a:latin typeface="Calibri" panose="020F050202020403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55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55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55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2347157"/>
                  </a:ext>
                </a:extLst>
              </a:tr>
              <a:tr h="72568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55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55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55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552121032"/>
                  </a:ext>
                </a:extLst>
              </a:tr>
              <a:tr h="1030004">
                <a:tc>
                  <a:txBody>
                    <a:bodyPr/>
                    <a:lstStyle/>
                    <a:p>
                      <a:pPr algn="ctr" fontAlgn="ctr"/>
                      <a:r>
                        <a:rPr lang="en-US" sz="550" b="0" i="0" u="none" strike="noStrike">
                          <a:effectLst/>
                          <a:latin typeface="Calibri" panose="020F0502020204030204" pitchFamily="34" charset="0"/>
                        </a:rPr>
                        <a:t>Risk analizinde; satır 14, madde 4 - yeni röf hesaplaması yapılmalı, satır 15, madde 5 termin tarihleri alınmalı.   (İç Denetim DF 2019-284)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Kalite Yönetim Sürecinde aksaklıklar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KYS </a:t>
                      </a:r>
                      <a:r>
                        <a:rPr lang="en-US" sz="550" b="0" i="0" u="none" strike="noStrike" dirty="0" err="1">
                          <a:effectLst/>
                          <a:latin typeface="Calibri" panose="020F0502020204030204" pitchFamily="34" charset="0"/>
                        </a:rPr>
                        <a:t>eğitimlerinin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kapsamının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geniş</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ve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zamanının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kısıtlı</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olması</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ve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belgelerin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hazırlanması</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sürecinde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ihtiyaç</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duyulan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hızlı</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ve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detaylı</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bilgiye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ulaşılacak</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kaynakların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yetersizliği</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sebebiyle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belgelerin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hazırlanması</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ve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süreç</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takibi</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konusunda</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yeterli</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bilgiye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sahip</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olunmaması</a:t>
                      </a:r>
                      <a:endParaRPr lang="en-US" sz="55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Risk </a:t>
                      </a:r>
                      <a:r>
                        <a:rPr lang="en-US" sz="550" b="0" i="0" u="none" strike="noStrike" dirty="0" err="1">
                          <a:effectLst/>
                          <a:latin typeface="Calibri" panose="020F0502020204030204" pitchFamily="34" charset="0"/>
                        </a:rPr>
                        <a:t>Analizi</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belgesinin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denetimlerden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önce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kontrolü</a:t>
                      </a:r>
                      <a:endParaRPr lang="en-US" sz="55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Tahoma" panose="020B060403050404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Risk </a:t>
                      </a:r>
                      <a:r>
                        <a:rPr lang="en-US" sz="550" b="0" i="0" u="none" strike="noStrike" dirty="0" err="1">
                          <a:effectLst/>
                          <a:latin typeface="Calibri" panose="020F0502020204030204" pitchFamily="34" charset="0"/>
                        </a:rPr>
                        <a:t>analizi</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belgesinin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güncellenmesi</a:t>
                      </a:r>
                      <a:endParaRPr lang="en-US" sz="55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Kalite Komisyonu</a:t>
                      </a:r>
                      <a:br>
                        <a:rPr lang="en-US" sz="550" b="0" i="0" u="none" strike="noStrike">
                          <a:effectLst/>
                          <a:latin typeface="Calibri" panose="020F0502020204030204" pitchFamily="34" charset="0"/>
                        </a:rPr>
                      </a:br>
                      <a:r>
                        <a:rPr lang="en-US" sz="550" b="0" i="0" u="none" strike="noStrike">
                          <a:effectLst/>
                          <a:latin typeface="Calibri" panose="020F0502020204030204" pitchFamily="34" charset="0"/>
                        </a:rPr>
                        <a:t>(17.01.2020)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Risk analizi belgesinin güncellenmiştir. (17.01.2020)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563663"/>
                  </a:ext>
                </a:extLst>
              </a:tr>
              <a:tr h="1965187">
                <a:tc>
                  <a:txBody>
                    <a:bodyPr/>
                    <a:lstStyle/>
                    <a:p>
                      <a:pPr algn="ctr" fontAlgn="ctr"/>
                      <a:r>
                        <a:rPr lang="en-US" sz="550" b="0" i="0" u="none" strike="noStrike">
                          <a:effectLst/>
                          <a:latin typeface="Calibri" panose="020F0502020204030204" pitchFamily="34" charset="0"/>
                        </a:rPr>
                        <a:t>Eğitim müfredatının workshop, teknik gezi gibi etkinliklerle desteklenmesi (Anket Yorumları: Mİ-AF-0019, "Bu ders dönem içinde bana çok faydalı oldu, yaz ayında workshoplar eşliginde devam etmesinin bizi daha çok geliştireceğini düşünüyorum",  "OKULUN DESTEKLEDİĞİ WORKSHOPLAR VE TASARIM STÜDYOLAR, KONU İLE İLGİLİ MİMARİ TEKNIK GEZİ TALEP EDİYORUM.", "Mimari teknik gezi yapılsa ders tam anlamıyla mükemmel olurdu, okul bu konuda öğretim üyelerini teşvik etmeli."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0" i="0" u="none" strike="noStrike">
                          <a:effectLst/>
                          <a:latin typeface="Calibri" panose="020F0502020204030204" pitchFamily="34" charset="0"/>
                        </a:rPr>
                        <a:t>Öğrenci motivasyonunun düşmesi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0" i="0" u="none" strike="noStrike">
                          <a:effectLst/>
                          <a:latin typeface="Calibri" panose="020F0502020204030204" pitchFamily="34" charset="0"/>
                        </a:rPr>
                        <a:t>Akademisyen  sayısının yetersiz olması sebebiyle müfredat dışı etkinliklerin organizasyonuna yeterli zamanın ayrılamaması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0" i="0" u="none" strike="noStrike">
                          <a:effectLst/>
                          <a:latin typeface="Calibri" panose="020F0502020204030204" pitchFamily="34" charset="0"/>
                        </a:rPr>
                        <a:t>Design Talks ve Academic Research Seminar  etkinlik dizileri , ders içinde yapılan kısa süreli teknik geziler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1" i="0" u="none" strike="noStrike">
                          <a:solidFill>
                            <a:srgbClr val="FF0000"/>
                          </a:solidFill>
                          <a:effectLst/>
                          <a:latin typeface="Tahoma" panose="020B060403050404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err="1">
                          <a:effectLst/>
                          <a:latin typeface="Calibri" panose="020F0502020204030204" pitchFamily="34" charset="0"/>
                        </a:rPr>
                        <a:t>Öğrencilerin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aktif</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katılımının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sağlanacağı</a:t>
                      </a:r>
                      <a:r>
                        <a:rPr lang="en-US" sz="550" b="0" i="0" u="none" strike="noStrike" dirty="0">
                          <a:effectLst/>
                          <a:latin typeface="Calibri" panose="020F0502020204030204" pitchFamily="34" charset="0"/>
                        </a:rPr>
                        <a:t> workshop </a:t>
                      </a:r>
                      <a:r>
                        <a:rPr lang="en-US" sz="550" b="0" i="0" u="none" strike="noStrike" dirty="0" err="1">
                          <a:effectLst/>
                          <a:latin typeface="Calibri" panose="020F0502020204030204" pitchFamily="34" charset="0"/>
                        </a:rPr>
                        <a:t>düzenlenmesi</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ve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teknik</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gezilerin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artırılması</a:t>
                      </a:r>
                      <a:endParaRPr lang="en-US" sz="55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err="1">
                          <a:effectLst/>
                          <a:latin typeface="Calibri" panose="020F0502020204030204" pitchFamily="34" charset="0"/>
                        </a:rPr>
                        <a:t>Bölüm</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Başkanlığı</a:t>
                      </a:r>
                      <a:r>
                        <a:rPr lang="en-US" sz="550" b="0" i="0" u="none" strike="noStrike" dirty="0">
                          <a:effectLst/>
                          <a:latin typeface="Calibri" panose="020F0502020204030204" pitchFamily="34" charset="0"/>
                        </a:rPr>
                        <a:t> (31.12.2020)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2019- 20 </a:t>
                      </a:r>
                      <a:r>
                        <a:rPr lang="en-US" sz="550" b="0" i="0" u="none" strike="noStrike" dirty="0" err="1">
                          <a:effectLst/>
                          <a:latin typeface="Calibri" panose="020F0502020204030204" pitchFamily="34" charset="0"/>
                        </a:rPr>
                        <a:t>bahar</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ve</a:t>
                      </a:r>
                      <a:r>
                        <a:rPr lang="en-US" sz="550" b="0" i="0" u="none" strike="noStrike" dirty="0">
                          <a:effectLst/>
                          <a:latin typeface="Calibri" panose="020F0502020204030204" pitchFamily="34" charset="0"/>
                        </a:rPr>
                        <a:t> 2020-21 </a:t>
                      </a:r>
                      <a:r>
                        <a:rPr lang="en-US" sz="550" b="0" i="0" u="none" strike="noStrike" dirty="0" err="1">
                          <a:effectLst/>
                          <a:latin typeface="Calibri" panose="020F0502020204030204" pitchFamily="34" charset="0"/>
                        </a:rPr>
                        <a:t>güz</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dönemi</a:t>
                      </a:r>
                      <a:r>
                        <a:rPr lang="en-US" sz="550" b="0" i="0" u="none" strike="noStrike" dirty="0">
                          <a:effectLst/>
                          <a:latin typeface="Calibri" panose="020F0502020204030204" pitchFamily="34" charset="0"/>
                        </a:rPr>
                        <a:t> online </a:t>
                      </a:r>
                      <a:r>
                        <a:rPr lang="en-US" sz="550" b="0" i="0" u="none" strike="noStrike" dirty="0" err="1">
                          <a:effectLst/>
                          <a:latin typeface="Calibri" panose="020F0502020204030204" pitchFamily="34" charset="0"/>
                        </a:rPr>
                        <a:t>devam</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ettiği</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için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pandemiden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sonra</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tekrar</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değerlendirilecek</a:t>
                      </a:r>
                      <a:r>
                        <a:rPr lang="en-US" sz="550" b="0" i="0" u="none" strike="noStrike" dirty="0">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dirty="0">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dirty="0">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dirty="0">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dirty="0">
                          <a:solidFill>
                            <a:srgbClr val="FF0000"/>
                          </a:solidFill>
                          <a:effectLst/>
                          <a:latin typeface="Calibri" panose="020F050202020403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err="1">
                          <a:effectLst/>
                          <a:latin typeface="Calibri" panose="020F0502020204030204" pitchFamily="34" charset="0"/>
                        </a:rPr>
                        <a:t>Öğrencilerin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aktif</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katılımının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sağlanacağı</a:t>
                      </a:r>
                      <a:r>
                        <a:rPr lang="en-US" sz="550" b="0" i="0" u="none" strike="noStrike" dirty="0">
                          <a:effectLst/>
                          <a:latin typeface="Calibri" panose="020F0502020204030204" pitchFamily="34" charset="0"/>
                        </a:rPr>
                        <a:t> workshop </a:t>
                      </a:r>
                      <a:r>
                        <a:rPr lang="en-US" sz="550" b="0" i="0" u="none" strike="noStrike" dirty="0" err="1">
                          <a:effectLst/>
                          <a:latin typeface="Calibri" panose="020F0502020204030204" pitchFamily="34" charset="0"/>
                        </a:rPr>
                        <a:t>düzenlenmesi</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ve</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teknik</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gezilerin</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artırılması</a:t>
                      </a:r>
                      <a:r>
                        <a:rPr lang="en-US" sz="55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err="1">
                          <a:effectLst/>
                          <a:latin typeface="Calibri" panose="020F0502020204030204" pitchFamily="34" charset="0"/>
                        </a:rPr>
                        <a:t>Bölüm</a:t>
                      </a:r>
                      <a:r>
                        <a:rPr lang="en-US" sz="550" b="0" i="0" u="none" strike="noStrike" dirty="0">
                          <a:effectLst/>
                          <a:latin typeface="Calibri" panose="020F0502020204030204" pitchFamily="34" charset="0"/>
                        </a:rPr>
                        <a:t> </a:t>
                      </a:r>
                      <a:r>
                        <a:rPr lang="en-US" sz="550" b="0" i="0" u="none" strike="noStrike" dirty="0" err="1">
                          <a:effectLst/>
                          <a:latin typeface="Calibri" panose="020F0502020204030204" pitchFamily="34" charset="0"/>
                        </a:rPr>
                        <a:t>Başkanlığı</a:t>
                      </a:r>
                      <a:r>
                        <a:rPr lang="en-US" sz="550" b="0" i="0" u="none" strike="noStrike" dirty="0">
                          <a:effectLst/>
                          <a:latin typeface="Calibri" panose="020F0502020204030204" pitchFamily="34" charset="0"/>
                        </a:rPr>
                        <a:t> (31.12.2021)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878517"/>
                  </a:ext>
                </a:extLst>
              </a:tr>
              <a:tr h="1110758">
                <a:tc>
                  <a:txBody>
                    <a:bodyPr/>
                    <a:lstStyle/>
                    <a:p>
                      <a:pPr algn="ctr" fontAlgn="ctr"/>
                      <a:r>
                        <a:rPr lang="en-US" sz="550" b="0" i="0" u="none" strike="noStrike">
                          <a:effectLst/>
                          <a:latin typeface="Calibri" panose="020F0502020204030204" pitchFamily="34" charset="0"/>
                        </a:rPr>
                        <a:t>Dereceye Girilen Yarışma Sayısı 2019 hedefinin tutmaması (2019 SPİK Kapama DF 2020-0031)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Kalite Yönetim Sürecinde aksaklıklar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Akademisyenlerin dönem içinde ders programlarının yoğunlaşması sebebiyle açılan yarışmaların akademisyenlerin programına uymaması ve yeterli sayıda yarışmaya katılım sağlanamaması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Yarışma duyurularının öğrencilerle paylaşılması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Akademisyenlerin ve öğrencilerin yarışma katılımına teşvik edilmesi  ve öğrencilere yönelik yarışmalar düzenlenmesi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Bölüm Başkanlığı (31.12.2020)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Akademisyenlerimiz ve öğrencilerimiz tarafından katılınılan mimari proje yarışmalarında derece alınmış, yarışma duyuruları öğrencilere sosyal medya hesaplarımız aracılığıyla yapılmaktadır. (Kasım 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a:solidFill>
                            <a:srgbClr val="FF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dirty="0">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496219"/>
                  </a:ext>
                </a:extLst>
              </a:tr>
              <a:tr h="772503">
                <a:tc>
                  <a:txBody>
                    <a:bodyPr/>
                    <a:lstStyle/>
                    <a:p>
                      <a:pPr algn="ctr" fontAlgn="ctr"/>
                      <a:r>
                        <a:rPr lang="en-US" sz="550" b="0" i="0" u="none" strike="noStrike">
                          <a:effectLst/>
                          <a:latin typeface="Calibri" panose="020F0502020204030204" pitchFamily="34" charset="0"/>
                        </a:rPr>
                        <a:t>Öğretim Üyesi Başına Düşen Endeksli Yayın Sayısı 2019 hedefinin tutmaması (2019 SPİK Kapama DF 2020-0032)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0" i="0" u="none" strike="noStrike">
                          <a:effectLst/>
                          <a:latin typeface="Calibri" panose="020F0502020204030204" pitchFamily="34" charset="0"/>
                        </a:rPr>
                        <a:t>SPİK Performans Kriteri hedflerini n tutmaması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0" i="0" u="none" strike="noStrike">
                          <a:effectLst/>
                          <a:latin typeface="Calibri" panose="020F0502020204030204" pitchFamily="34" charset="0"/>
                        </a:rPr>
                        <a:t>Akademisyen sayısının yetersizliği sebebiyle akademisyenlerin üzerindeki  idari ve ders yükünün fazla olması nın  yayın hazırlığı için yeterli zamana sahip olmamalarına yol açması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0" i="0" u="none" strike="noStrike">
                          <a:effectLst/>
                          <a:latin typeface="Calibri" panose="020F0502020204030204" pitchFamily="34" charset="0"/>
                        </a:rPr>
                        <a:t>Periyodik araştırma toplantıları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1" i="0" u="none" strike="noStrike">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Periyodik araştırma toplantılarının gündemine ortak olarak hazırlanabilecek endeksli yayın konularının dahil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Bölüm Başkanlığı (31.06.2020)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Pandemi sürecinde araştırma olanaklarının kısıtlı olması nedeniyle ertelenmiştir.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a:solidFill>
                            <a:srgbClr val="FF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Periyodik araştırma toplantılarının gündemine ortak olarak hazırlanabilecek endeksli yayın konularının dahil edilmesi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Bölüm Başkanlığı (31.12.2021)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5547811"/>
                  </a:ext>
                </a:extLst>
              </a:tr>
            </a:tbl>
          </a:graphicData>
        </a:graphic>
      </p:graphicFrame>
      <p:sp>
        <p:nvSpPr>
          <p:cNvPr id="33" name="143 Metin kutusu">
            <a:extLst>
              <a:ext uri="{FF2B5EF4-FFF2-40B4-BE49-F238E27FC236}">
                <a16:creationId xmlns:a16="http://schemas.microsoft.com/office/drawing/2014/main" id="{00000000-0008-0000-0400-000002000000}"/>
              </a:ext>
            </a:extLst>
          </p:cNvPr>
          <p:cNvSpPr txBox="1"/>
          <p:nvPr/>
        </p:nvSpPr>
        <p:spPr>
          <a:xfrm>
            <a:off x="457200" y="4137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9" name="143 Metin kutusu">
            <a:extLst>
              <a:ext uri="{FF2B5EF4-FFF2-40B4-BE49-F238E27FC236}">
                <a16:creationId xmlns:a16="http://schemas.microsoft.com/office/drawing/2014/main" id="{00000000-0008-0000-0400-000003000000}"/>
              </a:ext>
            </a:extLst>
          </p:cNvPr>
          <p:cNvSpPr txBox="1"/>
          <p:nvPr/>
        </p:nvSpPr>
        <p:spPr>
          <a:xfrm>
            <a:off x="457200" y="428942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5629439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35</a:t>
            </a:fld>
            <a:endParaRPr lang="tr-TR"/>
          </a:p>
        </p:txBody>
      </p:sp>
      <p:pic>
        <p:nvPicPr>
          <p:cNvPr id="6" name="Resim 5"/>
          <p:cNvPicPr/>
          <p:nvPr/>
        </p:nvPicPr>
        <p:blipFill>
          <a:blip r:embed="rId2"/>
          <a:stretch>
            <a:fillRect/>
          </a:stretch>
        </p:blipFill>
        <p:spPr>
          <a:xfrm>
            <a:off x="159805" y="8661"/>
            <a:ext cx="1603883" cy="323916"/>
          </a:xfrm>
          <a:prstGeom prst="rect">
            <a:avLst/>
          </a:prstGeom>
        </p:spPr>
      </p:pic>
      <p:sp>
        <p:nvSpPr>
          <p:cNvPr id="5" name="Metin kutusu 4"/>
          <p:cNvSpPr txBox="1"/>
          <p:nvPr/>
        </p:nvSpPr>
        <p:spPr>
          <a:xfrm>
            <a:off x="1763688" y="-58572"/>
            <a:ext cx="6336704" cy="523220"/>
          </a:xfrm>
          <a:prstGeom prst="rect">
            <a:avLst/>
          </a:prstGeom>
          <a:noFill/>
        </p:spPr>
        <p:txBody>
          <a:bodyPr wrap="square" rtlCol="0">
            <a:spAutoFit/>
          </a:bodyPr>
          <a:lstStyle/>
          <a:p>
            <a:pPr algn="ctr"/>
            <a:r>
              <a:rPr lang="tr-TR" sz="2800" b="1" dirty="0" smtClean="0">
                <a:solidFill>
                  <a:srgbClr val="FF0000"/>
                </a:solidFill>
                <a:effectLst>
                  <a:outerShdw blurRad="38100" dist="38100" dir="2700000" algn="tl">
                    <a:srgbClr val="000000">
                      <a:alpha val="43137"/>
                    </a:srgbClr>
                  </a:outerShdw>
                </a:effectLst>
              </a:rPr>
              <a:t>RİSK ANALİZİ</a:t>
            </a:r>
            <a:endParaRPr lang="tr-TR" sz="2800" b="1" dirty="0">
              <a:solidFill>
                <a:srgbClr val="FF0000"/>
              </a:solidFill>
              <a:effectLst>
                <a:outerShdw blurRad="38100" dist="38100" dir="2700000" algn="tl">
                  <a:srgbClr val="000000">
                    <a:alpha val="43137"/>
                  </a:srgbClr>
                </a:outerShdw>
              </a:effectLst>
            </a:endParaRPr>
          </a:p>
        </p:txBody>
      </p:sp>
      <p:sp>
        <p:nvSpPr>
          <p:cNvPr id="11" name="143 Metin kutusu">
            <a:extLst>
              <a:ext uri="{FF2B5EF4-FFF2-40B4-BE49-F238E27FC236}">
                <a16:creationId xmlns:a16="http://schemas.microsoft.com/office/drawing/2014/main" id="{00000000-0008-0000-0400-000002000000}"/>
              </a:ext>
            </a:extLst>
          </p:cNvPr>
          <p:cNvSpPr txBox="1"/>
          <p:nvPr/>
        </p:nvSpPr>
        <p:spPr>
          <a:xfrm>
            <a:off x="457200" y="3502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a:extLst>
              <a:ext uri="{FF2B5EF4-FFF2-40B4-BE49-F238E27FC236}">
                <a16:creationId xmlns:a16="http://schemas.microsoft.com/office/drawing/2014/main" id="{00000000-0008-0000-0400-000003000000}"/>
              </a:ext>
            </a:extLst>
          </p:cNvPr>
          <p:cNvSpPr txBox="1"/>
          <p:nvPr/>
        </p:nvSpPr>
        <p:spPr>
          <a:xfrm>
            <a:off x="457200" y="36734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2000000}"/>
              </a:ext>
            </a:extLst>
          </p:cNvPr>
          <p:cNvSpPr txBox="1"/>
          <p:nvPr/>
        </p:nvSpPr>
        <p:spPr>
          <a:xfrm>
            <a:off x="445867" y="3416816"/>
            <a:ext cx="289366" cy="3103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400-000003000000}"/>
              </a:ext>
            </a:extLst>
          </p:cNvPr>
          <p:cNvSpPr txBox="1"/>
          <p:nvPr/>
        </p:nvSpPr>
        <p:spPr>
          <a:xfrm>
            <a:off x="445867" y="3588663"/>
            <a:ext cx="289366" cy="3030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a:extLst>
              <a:ext uri="{FF2B5EF4-FFF2-40B4-BE49-F238E27FC236}">
                <a16:creationId xmlns:a16="http://schemas.microsoft.com/office/drawing/2014/main" id="{00000000-0008-0000-0400-000002000000}"/>
              </a:ext>
            </a:extLst>
          </p:cNvPr>
          <p:cNvSpPr txBox="1"/>
          <p:nvPr/>
        </p:nvSpPr>
        <p:spPr>
          <a:xfrm>
            <a:off x="442383" y="3406298"/>
            <a:ext cx="296334" cy="33490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a16="http://schemas.microsoft.com/office/drawing/2014/main" id="{00000000-0008-0000-0400-000003000000}"/>
              </a:ext>
            </a:extLst>
          </p:cNvPr>
          <p:cNvSpPr txBox="1"/>
          <p:nvPr/>
        </p:nvSpPr>
        <p:spPr>
          <a:xfrm>
            <a:off x="442383" y="3578390"/>
            <a:ext cx="296334" cy="3270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2000000}"/>
              </a:ext>
            </a:extLst>
          </p:cNvPr>
          <p:cNvSpPr txBox="1"/>
          <p:nvPr/>
        </p:nvSpPr>
        <p:spPr>
          <a:xfrm>
            <a:off x="457200" y="39830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a:extLst>
              <a:ext uri="{FF2B5EF4-FFF2-40B4-BE49-F238E27FC236}">
                <a16:creationId xmlns:a16="http://schemas.microsoft.com/office/drawing/2014/main" id="{00000000-0008-0000-0400-000003000000}"/>
              </a:ext>
            </a:extLst>
          </p:cNvPr>
          <p:cNvSpPr txBox="1"/>
          <p:nvPr/>
        </p:nvSpPr>
        <p:spPr>
          <a:xfrm>
            <a:off x="457200" y="415607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a:extLst>
              <a:ext uri="{FF2B5EF4-FFF2-40B4-BE49-F238E27FC236}">
                <a16:creationId xmlns:a16="http://schemas.microsoft.com/office/drawing/2014/main" id="{00000000-0008-0000-0400-000002000000}"/>
              </a:ext>
            </a:extLst>
          </p:cNvPr>
          <p:cNvSpPr txBox="1"/>
          <p:nvPr/>
        </p:nvSpPr>
        <p:spPr>
          <a:xfrm>
            <a:off x="457200" y="40989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a:extLst>
              <a:ext uri="{FF2B5EF4-FFF2-40B4-BE49-F238E27FC236}">
                <a16:creationId xmlns:a16="http://schemas.microsoft.com/office/drawing/2014/main" id="{00000000-0008-0000-0400-000003000000}"/>
              </a:ext>
            </a:extLst>
          </p:cNvPr>
          <p:cNvSpPr txBox="1"/>
          <p:nvPr/>
        </p:nvSpPr>
        <p:spPr>
          <a:xfrm>
            <a:off x="457200" y="427196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a16="http://schemas.microsoft.com/office/drawing/2014/main" id="{00000000-0008-0000-0400-000002000000}"/>
              </a:ext>
            </a:extLst>
          </p:cNvPr>
          <p:cNvSpPr txBox="1"/>
          <p:nvPr/>
        </p:nvSpPr>
        <p:spPr>
          <a:xfrm>
            <a:off x="457200" y="4244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a16="http://schemas.microsoft.com/office/drawing/2014/main" id="{00000000-0008-0000-0400-000003000000}"/>
              </a:ext>
            </a:extLst>
          </p:cNvPr>
          <p:cNvSpPr txBox="1"/>
          <p:nvPr/>
        </p:nvSpPr>
        <p:spPr>
          <a:xfrm>
            <a:off x="457200" y="44180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a:extLst>
              <a:ext uri="{FF2B5EF4-FFF2-40B4-BE49-F238E27FC236}">
                <a16:creationId xmlns:a16="http://schemas.microsoft.com/office/drawing/2014/main" id="{00000000-0008-0000-0400-000002000000}"/>
              </a:ext>
            </a:extLst>
          </p:cNvPr>
          <p:cNvSpPr txBox="1"/>
          <p:nvPr/>
        </p:nvSpPr>
        <p:spPr>
          <a:xfrm>
            <a:off x="457200" y="41560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a:extLst>
              <a:ext uri="{FF2B5EF4-FFF2-40B4-BE49-F238E27FC236}">
                <a16:creationId xmlns:a16="http://schemas.microsoft.com/office/drawing/2014/main" id="{00000000-0008-0000-0400-000003000000}"/>
              </a:ext>
            </a:extLst>
          </p:cNvPr>
          <p:cNvSpPr txBox="1"/>
          <p:nvPr/>
        </p:nvSpPr>
        <p:spPr>
          <a:xfrm>
            <a:off x="457200" y="43291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a16="http://schemas.microsoft.com/office/drawing/2014/main" id="{00000000-0008-0000-0400-000002000000}"/>
              </a:ext>
            </a:extLst>
          </p:cNvPr>
          <p:cNvSpPr txBox="1"/>
          <p:nvPr/>
        </p:nvSpPr>
        <p:spPr>
          <a:xfrm>
            <a:off x="457200" y="39862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a:extLst>
              <a:ext uri="{FF2B5EF4-FFF2-40B4-BE49-F238E27FC236}">
                <a16:creationId xmlns:a16="http://schemas.microsoft.com/office/drawing/2014/main" id="{00000000-0008-0000-0400-000003000000}"/>
              </a:ext>
            </a:extLst>
          </p:cNvPr>
          <p:cNvSpPr txBox="1"/>
          <p:nvPr/>
        </p:nvSpPr>
        <p:spPr>
          <a:xfrm>
            <a:off x="457200" y="41592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a:extLst>
              <a:ext uri="{FF2B5EF4-FFF2-40B4-BE49-F238E27FC236}">
                <a16:creationId xmlns:a16="http://schemas.microsoft.com/office/drawing/2014/main" id="{00000000-0008-0000-0400-000002000000}"/>
              </a:ext>
            </a:extLst>
          </p:cNvPr>
          <p:cNvSpPr txBox="1"/>
          <p:nvPr/>
        </p:nvSpPr>
        <p:spPr>
          <a:xfrm>
            <a:off x="457200" y="4014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a:extLst>
              <a:ext uri="{FF2B5EF4-FFF2-40B4-BE49-F238E27FC236}">
                <a16:creationId xmlns:a16="http://schemas.microsoft.com/office/drawing/2014/main" id="{00000000-0008-0000-0400-000003000000}"/>
              </a:ext>
            </a:extLst>
          </p:cNvPr>
          <p:cNvSpPr txBox="1"/>
          <p:nvPr/>
        </p:nvSpPr>
        <p:spPr>
          <a:xfrm>
            <a:off x="457200" y="4187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a:extLst>
              <a:ext uri="{FF2B5EF4-FFF2-40B4-BE49-F238E27FC236}">
                <a16:creationId xmlns:a16="http://schemas.microsoft.com/office/drawing/2014/main" id="{00000000-0008-0000-0400-000002000000}"/>
              </a:ext>
            </a:extLst>
          </p:cNvPr>
          <p:cNvSpPr txBox="1"/>
          <p:nvPr/>
        </p:nvSpPr>
        <p:spPr>
          <a:xfrm>
            <a:off x="457200" y="39608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7" name="143 Metin kutusu">
            <a:extLst>
              <a:ext uri="{FF2B5EF4-FFF2-40B4-BE49-F238E27FC236}">
                <a16:creationId xmlns:a16="http://schemas.microsoft.com/office/drawing/2014/main" id="{00000000-0008-0000-0400-000003000000}"/>
              </a:ext>
            </a:extLst>
          </p:cNvPr>
          <p:cNvSpPr txBox="1"/>
          <p:nvPr/>
        </p:nvSpPr>
        <p:spPr>
          <a:xfrm>
            <a:off x="457200" y="41338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5" name="143 Metin kutusu">
            <a:extLst>
              <a:ext uri="{FF2B5EF4-FFF2-40B4-BE49-F238E27FC236}">
                <a16:creationId xmlns:a16="http://schemas.microsoft.com/office/drawing/2014/main" id="{00000000-0008-0000-0400-000002000000}"/>
              </a:ext>
            </a:extLst>
          </p:cNvPr>
          <p:cNvSpPr txBox="1"/>
          <p:nvPr/>
        </p:nvSpPr>
        <p:spPr>
          <a:xfrm>
            <a:off x="457200" y="3379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8" name="143 Metin kutusu">
            <a:extLst>
              <a:ext uri="{FF2B5EF4-FFF2-40B4-BE49-F238E27FC236}">
                <a16:creationId xmlns:a16="http://schemas.microsoft.com/office/drawing/2014/main" id="{00000000-0008-0000-0400-000003000000}"/>
              </a:ext>
            </a:extLst>
          </p:cNvPr>
          <p:cNvSpPr txBox="1"/>
          <p:nvPr/>
        </p:nvSpPr>
        <p:spPr>
          <a:xfrm>
            <a:off x="457200" y="3552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649756520"/>
              </p:ext>
            </p:extLst>
          </p:nvPr>
        </p:nvGraphicFramePr>
        <p:xfrm>
          <a:off x="251522" y="692695"/>
          <a:ext cx="8712963" cy="5531584"/>
        </p:xfrm>
        <a:graphic>
          <a:graphicData uri="http://schemas.openxmlformats.org/drawingml/2006/table">
            <a:tbl>
              <a:tblPr/>
              <a:tblGrid>
                <a:gridCol w="772990">
                  <a:extLst>
                    <a:ext uri="{9D8B030D-6E8A-4147-A177-3AD203B41FA5}">
                      <a16:colId xmlns:a16="http://schemas.microsoft.com/office/drawing/2014/main" val="2693408579"/>
                    </a:ext>
                  </a:extLst>
                </a:gridCol>
                <a:gridCol w="447095">
                  <a:extLst>
                    <a:ext uri="{9D8B030D-6E8A-4147-A177-3AD203B41FA5}">
                      <a16:colId xmlns:a16="http://schemas.microsoft.com/office/drawing/2014/main" val="3454706170"/>
                    </a:ext>
                  </a:extLst>
                </a:gridCol>
                <a:gridCol w="113120">
                  <a:extLst>
                    <a:ext uri="{9D8B030D-6E8A-4147-A177-3AD203B41FA5}">
                      <a16:colId xmlns:a16="http://schemas.microsoft.com/office/drawing/2014/main" val="918537106"/>
                    </a:ext>
                  </a:extLst>
                </a:gridCol>
                <a:gridCol w="764910">
                  <a:extLst>
                    <a:ext uri="{9D8B030D-6E8A-4147-A177-3AD203B41FA5}">
                      <a16:colId xmlns:a16="http://schemas.microsoft.com/office/drawing/2014/main" val="518962330"/>
                    </a:ext>
                  </a:extLst>
                </a:gridCol>
                <a:gridCol w="113120">
                  <a:extLst>
                    <a:ext uri="{9D8B030D-6E8A-4147-A177-3AD203B41FA5}">
                      <a16:colId xmlns:a16="http://schemas.microsoft.com/office/drawing/2014/main" val="1611673843"/>
                    </a:ext>
                  </a:extLst>
                </a:gridCol>
                <a:gridCol w="342056">
                  <a:extLst>
                    <a:ext uri="{9D8B030D-6E8A-4147-A177-3AD203B41FA5}">
                      <a16:colId xmlns:a16="http://schemas.microsoft.com/office/drawing/2014/main" val="2482401276"/>
                    </a:ext>
                  </a:extLst>
                </a:gridCol>
                <a:gridCol w="113120">
                  <a:extLst>
                    <a:ext uri="{9D8B030D-6E8A-4147-A177-3AD203B41FA5}">
                      <a16:colId xmlns:a16="http://schemas.microsoft.com/office/drawing/2014/main" val="2637507114"/>
                    </a:ext>
                  </a:extLst>
                </a:gridCol>
                <a:gridCol w="185841">
                  <a:extLst>
                    <a:ext uri="{9D8B030D-6E8A-4147-A177-3AD203B41FA5}">
                      <a16:colId xmlns:a16="http://schemas.microsoft.com/office/drawing/2014/main" val="2738759714"/>
                    </a:ext>
                  </a:extLst>
                </a:gridCol>
                <a:gridCol w="527895">
                  <a:extLst>
                    <a:ext uri="{9D8B030D-6E8A-4147-A177-3AD203B41FA5}">
                      <a16:colId xmlns:a16="http://schemas.microsoft.com/office/drawing/2014/main" val="759568373"/>
                    </a:ext>
                  </a:extLst>
                </a:gridCol>
                <a:gridCol w="298961">
                  <a:extLst>
                    <a:ext uri="{9D8B030D-6E8A-4147-A177-3AD203B41FA5}">
                      <a16:colId xmlns:a16="http://schemas.microsoft.com/office/drawing/2014/main" val="540936446"/>
                    </a:ext>
                  </a:extLst>
                </a:gridCol>
                <a:gridCol w="611389">
                  <a:extLst>
                    <a:ext uri="{9D8B030D-6E8A-4147-A177-3AD203B41FA5}">
                      <a16:colId xmlns:a16="http://schemas.microsoft.com/office/drawing/2014/main" val="822319262"/>
                    </a:ext>
                  </a:extLst>
                </a:gridCol>
                <a:gridCol w="90496">
                  <a:extLst>
                    <a:ext uri="{9D8B030D-6E8A-4147-A177-3AD203B41FA5}">
                      <a16:colId xmlns:a16="http://schemas.microsoft.com/office/drawing/2014/main" val="3528299866"/>
                    </a:ext>
                  </a:extLst>
                </a:gridCol>
                <a:gridCol w="90496">
                  <a:extLst>
                    <a:ext uri="{9D8B030D-6E8A-4147-A177-3AD203B41FA5}">
                      <a16:colId xmlns:a16="http://schemas.microsoft.com/office/drawing/2014/main" val="2810793235"/>
                    </a:ext>
                  </a:extLst>
                </a:gridCol>
                <a:gridCol w="185841">
                  <a:extLst>
                    <a:ext uri="{9D8B030D-6E8A-4147-A177-3AD203B41FA5}">
                      <a16:colId xmlns:a16="http://schemas.microsoft.com/office/drawing/2014/main" val="166390775"/>
                    </a:ext>
                  </a:extLst>
                </a:gridCol>
                <a:gridCol w="460561">
                  <a:extLst>
                    <a:ext uri="{9D8B030D-6E8A-4147-A177-3AD203B41FA5}">
                      <a16:colId xmlns:a16="http://schemas.microsoft.com/office/drawing/2014/main" val="2643878393"/>
                    </a:ext>
                  </a:extLst>
                </a:gridCol>
                <a:gridCol w="498268">
                  <a:extLst>
                    <a:ext uri="{9D8B030D-6E8A-4147-A177-3AD203B41FA5}">
                      <a16:colId xmlns:a16="http://schemas.microsoft.com/office/drawing/2014/main" val="2093545336"/>
                    </a:ext>
                  </a:extLst>
                </a:gridCol>
                <a:gridCol w="325894">
                  <a:extLst>
                    <a:ext uri="{9D8B030D-6E8A-4147-A177-3AD203B41FA5}">
                      <a16:colId xmlns:a16="http://schemas.microsoft.com/office/drawing/2014/main" val="1053428178"/>
                    </a:ext>
                  </a:extLst>
                </a:gridCol>
                <a:gridCol w="368450">
                  <a:extLst>
                    <a:ext uri="{9D8B030D-6E8A-4147-A177-3AD203B41FA5}">
                      <a16:colId xmlns:a16="http://schemas.microsoft.com/office/drawing/2014/main" val="2828161905"/>
                    </a:ext>
                  </a:extLst>
                </a:gridCol>
                <a:gridCol w="90496">
                  <a:extLst>
                    <a:ext uri="{9D8B030D-6E8A-4147-A177-3AD203B41FA5}">
                      <a16:colId xmlns:a16="http://schemas.microsoft.com/office/drawing/2014/main" val="645742625"/>
                    </a:ext>
                  </a:extLst>
                </a:gridCol>
                <a:gridCol w="90496">
                  <a:extLst>
                    <a:ext uri="{9D8B030D-6E8A-4147-A177-3AD203B41FA5}">
                      <a16:colId xmlns:a16="http://schemas.microsoft.com/office/drawing/2014/main" val="3821186012"/>
                    </a:ext>
                  </a:extLst>
                </a:gridCol>
                <a:gridCol w="185841">
                  <a:extLst>
                    <a:ext uri="{9D8B030D-6E8A-4147-A177-3AD203B41FA5}">
                      <a16:colId xmlns:a16="http://schemas.microsoft.com/office/drawing/2014/main" val="39682233"/>
                    </a:ext>
                  </a:extLst>
                </a:gridCol>
                <a:gridCol w="460561">
                  <a:extLst>
                    <a:ext uri="{9D8B030D-6E8A-4147-A177-3AD203B41FA5}">
                      <a16:colId xmlns:a16="http://schemas.microsoft.com/office/drawing/2014/main" val="3343788610"/>
                    </a:ext>
                  </a:extLst>
                </a:gridCol>
                <a:gridCol w="498268">
                  <a:extLst>
                    <a:ext uri="{9D8B030D-6E8A-4147-A177-3AD203B41FA5}">
                      <a16:colId xmlns:a16="http://schemas.microsoft.com/office/drawing/2014/main" val="1083367897"/>
                    </a:ext>
                  </a:extLst>
                </a:gridCol>
                <a:gridCol w="325894">
                  <a:extLst>
                    <a:ext uri="{9D8B030D-6E8A-4147-A177-3AD203B41FA5}">
                      <a16:colId xmlns:a16="http://schemas.microsoft.com/office/drawing/2014/main" val="2137065439"/>
                    </a:ext>
                  </a:extLst>
                </a:gridCol>
                <a:gridCol w="368450">
                  <a:extLst>
                    <a:ext uri="{9D8B030D-6E8A-4147-A177-3AD203B41FA5}">
                      <a16:colId xmlns:a16="http://schemas.microsoft.com/office/drawing/2014/main" val="2014225447"/>
                    </a:ext>
                  </a:extLst>
                </a:gridCol>
                <a:gridCol w="69488">
                  <a:extLst>
                    <a:ext uri="{9D8B030D-6E8A-4147-A177-3AD203B41FA5}">
                      <a16:colId xmlns:a16="http://schemas.microsoft.com/office/drawing/2014/main" val="108397909"/>
                    </a:ext>
                  </a:extLst>
                </a:gridCol>
                <a:gridCol w="74336">
                  <a:extLst>
                    <a:ext uri="{9D8B030D-6E8A-4147-A177-3AD203B41FA5}">
                      <a16:colId xmlns:a16="http://schemas.microsoft.com/office/drawing/2014/main" val="4066743112"/>
                    </a:ext>
                  </a:extLst>
                </a:gridCol>
                <a:gridCol w="131973">
                  <a:extLst>
                    <a:ext uri="{9D8B030D-6E8A-4147-A177-3AD203B41FA5}">
                      <a16:colId xmlns:a16="http://schemas.microsoft.com/office/drawing/2014/main" val="3030385024"/>
                    </a:ext>
                  </a:extLst>
                </a:gridCol>
                <a:gridCol w="106657">
                  <a:extLst>
                    <a:ext uri="{9D8B030D-6E8A-4147-A177-3AD203B41FA5}">
                      <a16:colId xmlns:a16="http://schemas.microsoft.com/office/drawing/2014/main" val="3373144470"/>
                    </a:ext>
                  </a:extLst>
                </a:gridCol>
              </a:tblGrid>
              <a:tr h="83740">
                <a:tc rowSpan="2">
                  <a:txBody>
                    <a:bodyPr/>
                    <a:lstStyle/>
                    <a:p>
                      <a:pPr algn="l" fontAlgn="b"/>
                      <a:r>
                        <a:rPr lang="sv-SE" sz="600" b="1" i="0" u="none" strike="noStrike" dirty="0">
                          <a:effectLst/>
                          <a:latin typeface="Calibri" panose="020F0502020204030204" pitchFamily="34" charset="0"/>
                        </a:rPr>
                        <a:t>Olası Risk Türü (Potential Risk Mode)</a:t>
                      </a:r>
                      <a:endParaRPr lang="sv-SE" sz="60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60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60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9786244"/>
                  </a:ext>
                </a:extLst>
              </a:tr>
              <a:tr h="102257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60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60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2144525641"/>
                  </a:ext>
                </a:extLst>
              </a:tr>
              <a:tr h="1106317">
                <a:tc>
                  <a:txBody>
                    <a:bodyPr/>
                    <a:lstStyle/>
                    <a:p>
                      <a:pPr algn="ctr" fontAlgn="ctr"/>
                      <a:r>
                        <a:rPr lang="en-US" sz="600" b="0" i="0" u="none" strike="noStrike">
                          <a:effectLst/>
                          <a:latin typeface="Calibri" panose="020F0502020204030204" pitchFamily="34" charset="0"/>
                        </a:rPr>
                        <a:t>Öğretim Üyesi Başına Düşen  Yayınlanmış Kitap Sayısı 2019 hedefinin tutmaması (2019 SPİK Kapama DF 2020-0033)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Calibri" panose="020F0502020204030204" pitchFamily="34" charset="0"/>
                        </a:rPr>
                        <a:t>SPİK Performans Kriteri hedflerini n tutmaması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err="1">
                          <a:effectLst/>
                          <a:latin typeface="Calibri" panose="020F0502020204030204" pitchFamily="34" charset="0"/>
                        </a:rPr>
                        <a:t>Kitap</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yayınlanması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konusundaki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tecrübesizlik</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nedeniyle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yayın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sürelerinin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zor</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ve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uzun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olduğunun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göz</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ardı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edilerek</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kitap</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sayısı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hedefinde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gerçekçi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olunamaması</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err="1">
                          <a:effectLst/>
                          <a:latin typeface="Calibri" panose="020F0502020204030204" pitchFamily="34" charset="0"/>
                        </a:rPr>
                        <a:t>Periyodik</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araştırma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toplantıları</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dirty="0">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Periyodik</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araştırma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toplantılarının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gündemine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kitap</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hazırlığı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konusunun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dahil</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edilmesi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ders</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kitabı</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konusundaki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çalışmaların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hızlandırılması</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(31.06.2020)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Pandemi sürecinde araştırma olanaklarının kısıtlı olması nedeniyle ertelenmiştir.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Periyodik araştırma toplantılarının gündemine kitap hazırlığı konusunun dahil edilmesi, ders kitabı konusundaki çalışmaların hızlandırılması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(31.12.2021)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0938750"/>
                  </a:ext>
                </a:extLst>
              </a:tr>
              <a:tr h="1206891">
                <a:tc>
                  <a:txBody>
                    <a:bodyPr/>
                    <a:lstStyle/>
                    <a:p>
                      <a:pPr algn="ctr" fontAlgn="ctr"/>
                      <a:r>
                        <a:rPr lang="en-US" sz="600" b="0" i="0" u="none" strike="noStrike">
                          <a:effectLst/>
                          <a:latin typeface="Calibri" panose="020F0502020204030204" pitchFamily="34" charset="0"/>
                        </a:rPr>
                        <a:t>Üniversitelerle Yapılan Ortak Proje Sayısı Artış Oranı 2019 hedefinin tutmaması (2019 SPİK Kapama DF 2020-0034)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Calibri" panose="020F0502020204030204" pitchFamily="34" charset="0"/>
                        </a:rPr>
                        <a:t>SPİK Performans Kriteri hedflerini n tutmaması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Calibri" panose="020F0502020204030204" pitchFamily="34" charset="0"/>
                        </a:rPr>
                        <a:t>Akademisyenlerin yoğun ders programına sahip olması sebebiyle proje hazırlığı ve network için yeterli zamanı ayıramaması sonucunda ortak proje konularının geliştirilememiş olması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a:effectLst/>
                          <a:latin typeface="Calibri" panose="020F0502020204030204" pitchFamily="34" charset="0"/>
                        </a:rPr>
                        <a:t>Periyodik araştırma toplantıları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1" i="0" u="none" strike="noStrike">
                          <a:solidFill>
                            <a:srgbClr val="FF0000"/>
                          </a:solidFill>
                          <a:effectLst/>
                          <a:latin typeface="Tahom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Periyodik araştırma toplantılarının gündemine proje hazırlıklarında diğer üniversitelerle işbirliği potansiyeli konusunun dahil edilmesi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Bölüm</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Başkanlığı</a:t>
                      </a:r>
                      <a:r>
                        <a:rPr lang="en-US" sz="600" b="0" i="0" u="none" strike="noStrike" dirty="0">
                          <a:effectLst/>
                          <a:latin typeface="Calibri" panose="020F0502020204030204" pitchFamily="34" charset="0"/>
                        </a:rPr>
                        <a:t> (31.06.2020)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Pandemi sürecinde araştırma olanaklarının kısıtlı olması nedeniyle ertelenmiştir.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dirty="0">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dirty="0">
                          <a:solidFill>
                            <a:srgbClr val="FF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a:effectLst/>
                          <a:latin typeface="Calibri" panose="020F0502020204030204" pitchFamily="34" charset="0"/>
                        </a:rPr>
                        <a:t>Periyodik</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araştırma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toplantılarının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gündemine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proje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hazırlıklarında</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diğer</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üniversitelerle</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işbirliği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potansiyeli</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konusunun</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dahil</a:t>
                      </a:r>
                      <a:r>
                        <a:rPr lang="en-US" sz="600" b="0" i="0" u="none" strike="noStrike" dirty="0">
                          <a:effectLst/>
                          <a:latin typeface="Calibri" panose="020F0502020204030204" pitchFamily="34" charset="0"/>
                        </a:rPr>
                        <a:t> </a:t>
                      </a:r>
                      <a:r>
                        <a:rPr lang="en-US" sz="600" b="0" i="0" u="none" strike="noStrike" dirty="0" err="1">
                          <a:effectLst/>
                          <a:latin typeface="Calibri" panose="020F0502020204030204" pitchFamily="34" charset="0"/>
                        </a:rPr>
                        <a:t>edilmesi</a:t>
                      </a:r>
                      <a:endParaRPr lang="en-US" sz="600" b="0" i="0" u="none" strike="noStrike" dirty="0">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(31.12.2021)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1564824"/>
                  </a:ext>
                </a:extLst>
              </a:tr>
              <a:tr h="1106317">
                <a:tc>
                  <a:txBody>
                    <a:bodyPr/>
                    <a:lstStyle/>
                    <a:p>
                      <a:pPr algn="ctr" fontAlgn="ctr"/>
                      <a:r>
                        <a:rPr lang="en-US" sz="600" b="0" i="0" u="none" strike="noStrike">
                          <a:effectLst/>
                          <a:latin typeface="Calibri" panose="020F0502020204030204" pitchFamily="34" charset="0"/>
                        </a:rPr>
                        <a:t>Şikayet Sayısı 2019 hedefinin tutmaması (2019 SPİK Kapama DF 2020-0035)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Öğrencilerin Şikayet Yönetim Sistemi konusunda yeterli bilgiye sahip olmaması ve yeni adapte olmaları sebebiyle resmi yazışma ile yaptıkları başvuruları aynı zamanda ŞYS üzerinden de yapmış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Tahoma" panose="020B0604030504040204" pitchFamily="34" charset="0"/>
                        </a:rPr>
                        <a:t>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Öğrencilere ŞYS kullanımı konusunda bilgilendirme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(31.12.2020)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2020-21 güz dönemi online oryantasyon programında öğrencilere bilgilendirme yapılmıştır.</a:t>
                      </a:r>
                      <a:br>
                        <a:rPr lang="en-US" sz="600" b="0" i="0" u="none" strike="noStrike">
                          <a:effectLst/>
                          <a:latin typeface="Calibri" panose="020F0502020204030204" pitchFamily="34" charset="0"/>
                        </a:rPr>
                      </a:br>
                      <a:r>
                        <a:rPr lang="en-US" sz="600" b="0" i="0" u="none" strike="noStrike">
                          <a:effectLst/>
                          <a:latin typeface="Calibri" panose="020F0502020204030204" pitchFamily="34" charset="0"/>
                        </a:rPr>
                        <a:t>(05.10.2020)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0943"/>
                  </a:ext>
                </a:extLst>
              </a:tr>
              <a:tr h="1005742">
                <a:tc>
                  <a:txBody>
                    <a:bodyPr/>
                    <a:lstStyle/>
                    <a:p>
                      <a:pPr algn="ctr" fontAlgn="ctr"/>
                      <a:r>
                        <a:rPr lang="en-US" sz="600" b="0" i="0" u="none" strike="noStrike">
                          <a:effectLst/>
                          <a:latin typeface="Calibri" panose="020F0502020204030204" pitchFamily="34" charset="0"/>
                        </a:rPr>
                        <a:t>Şikayet Çözüm Memnuniyet Oranı 2019 hedefinin tutmaması(2019 SPİK Kapama DF 2020-0036)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Şikayet  Yönetim Sürecinde aksaklıklar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Öğrencilerin Şikayet Yönetim Sistemi konusunda yeterli bilgiye sahip olmaması ve memnuniyet anketinin öneminin anlaşılamamış olması sebebiyle kapatılan şikayetler için anketin doldurulmamış olması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Yok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0000"/>
                          </a:solidFill>
                          <a:effectLst/>
                          <a:latin typeface="Tahoma" panose="020B0604030504040204" pitchFamily="34" charset="0"/>
                        </a:rPr>
                        <a:t>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Öğrencilere ŞYS kullanımı konusunda bilgilendirme yapılması ve memnuniyet anketinin öneminin açıklanması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Bölüm Başkanlığı (31.12.2020)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effectLst/>
                          <a:latin typeface="Calibri" panose="020F0502020204030204" pitchFamily="34" charset="0"/>
                        </a:rPr>
                        <a:t>2020-21 güz dönemi online oryantasyon programında öğrencilere bilgilendirme yapılmıştır.</a:t>
                      </a:r>
                      <a:br>
                        <a:rPr lang="en-US" sz="600" b="0" i="0" u="none" strike="noStrike">
                          <a:effectLst/>
                          <a:latin typeface="Calibri" panose="020F0502020204030204" pitchFamily="34" charset="0"/>
                        </a:rPr>
                      </a:br>
                      <a:r>
                        <a:rPr lang="en-US" sz="600" b="0" i="0" u="none" strike="noStrike">
                          <a:effectLst/>
                          <a:latin typeface="Calibri" panose="020F0502020204030204" pitchFamily="34" charset="0"/>
                        </a:rPr>
                        <a:t>(05.10.2020)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solidFill>
                            <a:srgbClr val="FF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1" i="0" u="none" strike="noStrike">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2819955"/>
                  </a:ext>
                </a:extLst>
              </a:tr>
            </a:tbl>
          </a:graphicData>
        </a:graphic>
      </p:graphicFrame>
      <p:sp>
        <p:nvSpPr>
          <p:cNvPr id="33" name="143 Metin kutusu">
            <a:extLst>
              <a:ext uri="{FF2B5EF4-FFF2-40B4-BE49-F238E27FC236}">
                <a16:creationId xmlns:a16="http://schemas.microsoft.com/office/drawing/2014/main" id="{00000000-0008-0000-0400-000002000000}"/>
              </a:ext>
            </a:extLst>
          </p:cNvPr>
          <p:cNvSpPr txBox="1"/>
          <p:nvPr/>
        </p:nvSpPr>
        <p:spPr>
          <a:xfrm>
            <a:off x="457200" y="40846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9" name="143 Metin kutusu">
            <a:extLst>
              <a:ext uri="{FF2B5EF4-FFF2-40B4-BE49-F238E27FC236}">
                <a16:creationId xmlns:a16="http://schemas.microsoft.com/office/drawing/2014/main" id="{00000000-0008-0000-0400-000003000000}"/>
              </a:ext>
            </a:extLst>
          </p:cNvPr>
          <p:cNvSpPr txBox="1"/>
          <p:nvPr/>
        </p:nvSpPr>
        <p:spPr>
          <a:xfrm>
            <a:off x="457200" y="4237038"/>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1531446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36</a:t>
            </a:fld>
            <a:endParaRPr lang="tr-TR"/>
          </a:p>
        </p:txBody>
      </p:sp>
      <p:pic>
        <p:nvPicPr>
          <p:cNvPr id="6" name="Resim 5"/>
          <p:cNvPicPr/>
          <p:nvPr/>
        </p:nvPicPr>
        <p:blipFill>
          <a:blip r:embed="rId2"/>
          <a:stretch>
            <a:fillRect/>
          </a:stretch>
        </p:blipFill>
        <p:spPr>
          <a:xfrm>
            <a:off x="159805" y="8661"/>
            <a:ext cx="1603883" cy="323916"/>
          </a:xfrm>
          <a:prstGeom prst="rect">
            <a:avLst/>
          </a:prstGeom>
        </p:spPr>
      </p:pic>
      <p:sp>
        <p:nvSpPr>
          <p:cNvPr id="5" name="Metin kutusu 4"/>
          <p:cNvSpPr txBox="1"/>
          <p:nvPr/>
        </p:nvSpPr>
        <p:spPr>
          <a:xfrm>
            <a:off x="1763688" y="-58572"/>
            <a:ext cx="6336704" cy="523220"/>
          </a:xfrm>
          <a:prstGeom prst="rect">
            <a:avLst/>
          </a:prstGeom>
          <a:noFill/>
        </p:spPr>
        <p:txBody>
          <a:bodyPr wrap="square" rtlCol="0">
            <a:spAutoFit/>
          </a:bodyPr>
          <a:lstStyle/>
          <a:p>
            <a:pPr algn="ctr"/>
            <a:r>
              <a:rPr lang="tr-TR" sz="2800" b="1" dirty="0" smtClean="0">
                <a:solidFill>
                  <a:srgbClr val="FF0000"/>
                </a:solidFill>
                <a:effectLst>
                  <a:outerShdw blurRad="38100" dist="38100" dir="2700000" algn="tl">
                    <a:srgbClr val="000000">
                      <a:alpha val="43137"/>
                    </a:srgbClr>
                  </a:outerShdw>
                </a:effectLst>
              </a:rPr>
              <a:t>RİSK ANALİZİ</a:t>
            </a:r>
            <a:endParaRPr lang="tr-TR" sz="2800" b="1" dirty="0">
              <a:solidFill>
                <a:srgbClr val="FF0000"/>
              </a:solidFill>
              <a:effectLst>
                <a:outerShdw blurRad="38100" dist="38100" dir="2700000" algn="tl">
                  <a:srgbClr val="000000">
                    <a:alpha val="43137"/>
                  </a:srgbClr>
                </a:outerShdw>
              </a:effectLst>
            </a:endParaRPr>
          </a:p>
        </p:txBody>
      </p:sp>
      <p:sp>
        <p:nvSpPr>
          <p:cNvPr id="11" name="143 Metin kutusu">
            <a:extLst>
              <a:ext uri="{FF2B5EF4-FFF2-40B4-BE49-F238E27FC236}">
                <a16:creationId xmlns:a16="http://schemas.microsoft.com/office/drawing/2014/main" id="{00000000-0008-0000-0400-000002000000}"/>
              </a:ext>
            </a:extLst>
          </p:cNvPr>
          <p:cNvSpPr txBox="1"/>
          <p:nvPr/>
        </p:nvSpPr>
        <p:spPr>
          <a:xfrm>
            <a:off x="457200" y="35020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a:extLst>
              <a:ext uri="{FF2B5EF4-FFF2-40B4-BE49-F238E27FC236}">
                <a16:creationId xmlns:a16="http://schemas.microsoft.com/office/drawing/2014/main" id="{00000000-0008-0000-0400-000003000000}"/>
              </a:ext>
            </a:extLst>
          </p:cNvPr>
          <p:cNvSpPr txBox="1"/>
          <p:nvPr/>
        </p:nvSpPr>
        <p:spPr>
          <a:xfrm>
            <a:off x="457200" y="3673475"/>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a16="http://schemas.microsoft.com/office/drawing/2014/main" id="{00000000-0008-0000-0400-000002000000}"/>
              </a:ext>
            </a:extLst>
          </p:cNvPr>
          <p:cNvSpPr txBox="1"/>
          <p:nvPr/>
        </p:nvSpPr>
        <p:spPr>
          <a:xfrm>
            <a:off x="445867" y="3416816"/>
            <a:ext cx="289366" cy="31030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a16="http://schemas.microsoft.com/office/drawing/2014/main" id="{00000000-0008-0000-0400-000003000000}"/>
              </a:ext>
            </a:extLst>
          </p:cNvPr>
          <p:cNvSpPr txBox="1"/>
          <p:nvPr/>
        </p:nvSpPr>
        <p:spPr>
          <a:xfrm>
            <a:off x="445867" y="3588663"/>
            <a:ext cx="289366" cy="3030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a:extLst>
              <a:ext uri="{FF2B5EF4-FFF2-40B4-BE49-F238E27FC236}">
                <a16:creationId xmlns:a16="http://schemas.microsoft.com/office/drawing/2014/main" id="{00000000-0008-0000-0400-000002000000}"/>
              </a:ext>
            </a:extLst>
          </p:cNvPr>
          <p:cNvSpPr txBox="1"/>
          <p:nvPr/>
        </p:nvSpPr>
        <p:spPr>
          <a:xfrm>
            <a:off x="442383" y="3406298"/>
            <a:ext cx="296334" cy="33490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a16="http://schemas.microsoft.com/office/drawing/2014/main" id="{00000000-0008-0000-0400-000003000000}"/>
              </a:ext>
            </a:extLst>
          </p:cNvPr>
          <p:cNvSpPr txBox="1"/>
          <p:nvPr/>
        </p:nvSpPr>
        <p:spPr>
          <a:xfrm>
            <a:off x="442383" y="3578390"/>
            <a:ext cx="296334" cy="32706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a:extLst>
              <a:ext uri="{FF2B5EF4-FFF2-40B4-BE49-F238E27FC236}">
                <a16:creationId xmlns:a16="http://schemas.microsoft.com/office/drawing/2014/main" id="{00000000-0008-0000-0400-000002000000}"/>
              </a:ext>
            </a:extLst>
          </p:cNvPr>
          <p:cNvSpPr txBox="1"/>
          <p:nvPr/>
        </p:nvSpPr>
        <p:spPr>
          <a:xfrm>
            <a:off x="457200" y="398303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a:extLst>
              <a:ext uri="{FF2B5EF4-FFF2-40B4-BE49-F238E27FC236}">
                <a16:creationId xmlns:a16="http://schemas.microsoft.com/office/drawing/2014/main" id="{00000000-0008-0000-0400-000003000000}"/>
              </a:ext>
            </a:extLst>
          </p:cNvPr>
          <p:cNvSpPr txBox="1"/>
          <p:nvPr/>
        </p:nvSpPr>
        <p:spPr>
          <a:xfrm>
            <a:off x="457200" y="415607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a:extLst>
              <a:ext uri="{FF2B5EF4-FFF2-40B4-BE49-F238E27FC236}">
                <a16:creationId xmlns:a16="http://schemas.microsoft.com/office/drawing/2014/main" id="{00000000-0008-0000-0400-000002000000}"/>
              </a:ext>
            </a:extLst>
          </p:cNvPr>
          <p:cNvSpPr txBox="1"/>
          <p:nvPr/>
        </p:nvSpPr>
        <p:spPr>
          <a:xfrm>
            <a:off x="457200" y="40989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a:extLst>
              <a:ext uri="{FF2B5EF4-FFF2-40B4-BE49-F238E27FC236}">
                <a16:creationId xmlns:a16="http://schemas.microsoft.com/office/drawing/2014/main" id="{00000000-0008-0000-0400-000003000000}"/>
              </a:ext>
            </a:extLst>
          </p:cNvPr>
          <p:cNvSpPr txBox="1"/>
          <p:nvPr/>
        </p:nvSpPr>
        <p:spPr>
          <a:xfrm>
            <a:off x="457200" y="427196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a:extLst>
              <a:ext uri="{FF2B5EF4-FFF2-40B4-BE49-F238E27FC236}">
                <a16:creationId xmlns:a16="http://schemas.microsoft.com/office/drawing/2014/main" id="{00000000-0008-0000-0400-000002000000}"/>
              </a:ext>
            </a:extLst>
          </p:cNvPr>
          <p:cNvSpPr txBox="1"/>
          <p:nvPr/>
        </p:nvSpPr>
        <p:spPr>
          <a:xfrm>
            <a:off x="457200" y="4244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a16="http://schemas.microsoft.com/office/drawing/2014/main" id="{00000000-0008-0000-0400-000003000000}"/>
              </a:ext>
            </a:extLst>
          </p:cNvPr>
          <p:cNvSpPr txBox="1"/>
          <p:nvPr/>
        </p:nvSpPr>
        <p:spPr>
          <a:xfrm>
            <a:off x="457200" y="44180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8" name="143 Metin kutusu">
            <a:extLst>
              <a:ext uri="{FF2B5EF4-FFF2-40B4-BE49-F238E27FC236}">
                <a16:creationId xmlns:a16="http://schemas.microsoft.com/office/drawing/2014/main" id="{00000000-0008-0000-0400-000002000000}"/>
              </a:ext>
            </a:extLst>
          </p:cNvPr>
          <p:cNvSpPr txBox="1"/>
          <p:nvPr/>
        </p:nvSpPr>
        <p:spPr>
          <a:xfrm>
            <a:off x="457200" y="41560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a:extLst>
              <a:ext uri="{FF2B5EF4-FFF2-40B4-BE49-F238E27FC236}">
                <a16:creationId xmlns:a16="http://schemas.microsoft.com/office/drawing/2014/main" id="{00000000-0008-0000-0400-000003000000}"/>
              </a:ext>
            </a:extLst>
          </p:cNvPr>
          <p:cNvSpPr txBox="1"/>
          <p:nvPr/>
        </p:nvSpPr>
        <p:spPr>
          <a:xfrm>
            <a:off x="457200" y="4329113"/>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a16="http://schemas.microsoft.com/office/drawing/2014/main" id="{00000000-0008-0000-0400-000002000000}"/>
              </a:ext>
            </a:extLst>
          </p:cNvPr>
          <p:cNvSpPr txBox="1"/>
          <p:nvPr/>
        </p:nvSpPr>
        <p:spPr>
          <a:xfrm>
            <a:off x="457200" y="39862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7" name="143 Metin kutusu">
            <a:extLst>
              <a:ext uri="{FF2B5EF4-FFF2-40B4-BE49-F238E27FC236}">
                <a16:creationId xmlns:a16="http://schemas.microsoft.com/office/drawing/2014/main" id="{00000000-0008-0000-0400-000003000000}"/>
              </a:ext>
            </a:extLst>
          </p:cNvPr>
          <p:cNvSpPr txBox="1"/>
          <p:nvPr/>
        </p:nvSpPr>
        <p:spPr>
          <a:xfrm>
            <a:off x="457200" y="41592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0" name="143 Metin kutusu">
            <a:extLst>
              <a:ext uri="{FF2B5EF4-FFF2-40B4-BE49-F238E27FC236}">
                <a16:creationId xmlns:a16="http://schemas.microsoft.com/office/drawing/2014/main" id="{00000000-0008-0000-0400-000002000000}"/>
              </a:ext>
            </a:extLst>
          </p:cNvPr>
          <p:cNvSpPr txBox="1"/>
          <p:nvPr/>
        </p:nvSpPr>
        <p:spPr>
          <a:xfrm>
            <a:off x="457200" y="4014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4" name="143 Metin kutusu">
            <a:extLst>
              <a:ext uri="{FF2B5EF4-FFF2-40B4-BE49-F238E27FC236}">
                <a16:creationId xmlns:a16="http://schemas.microsoft.com/office/drawing/2014/main" id="{00000000-0008-0000-0400-000003000000}"/>
              </a:ext>
            </a:extLst>
          </p:cNvPr>
          <p:cNvSpPr txBox="1"/>
          <p:nvPr/>
        </p:nvSpPr>
        <p:spPr>
          <a:xfrm>
            <a:off x="457200" y="4187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6" name="143 Metin kutusu">
            <a:extLst>
              <a:ext uri="{FF2B5EF4-FFF2-40B4-BE49-F238E27FC236}">
                <a16:creationId xmlns:a16="http://schemas.microsoft.com/office/drawing/2014/main" id="{00000000-0008-0000-0400-000002000000}"/>
              </a:ext>
            </a:extLst>
          </p:cNvPr>
          <p:cNvSpPr txBox="1"/>
          <p:nvPr/>
        </p:nvSpPr>
        <p:spPr>
          <a:xfrm>
            <a:off x="457200" y="39608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7" name="143 Metin kutusu">
            <a:extLst>
              <a:ext uri="{FF2B5EF4-FFF2-40B4-BE49-F238E27FC236}">
                <a16:creationId xmlns:a16="http://schemas.microsoft.com/office/drawing/2014/main" id="{00000000-0008-0000-0400-000003000000}"/>
              </a:ext>
            </a:extLst>
          </p:cNvPr>
          <p:cNvSpPr txBox="1"/>
          <p:nvPr/>
        </p:nvSpPr>
        <p:spPr>
          <a:xfrm>
            <a:off x="457200" y="413385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5" name="143 Metin kutusu">
            <a:extLst>
              <a:ext uri="{FF2B5EF4-FFF2-40B4-BE49-F238E27FC236}">
                <a16:creationId xmlns:a16="http://schemas.microsoft.com/office/drawing/2014/main" id="{00000000-0008-0000-0400-000002000000}"/>
              </a:ext>
            </a:extLst>
          </p:cNvPr>
          <p:cNvSpPr txBox="1"/>
          <p:nvPr/>
        </p:nvSpPr>
        <p:spPr>
          <a:xfrm>
            <a:off x="457200" y="3379788"/>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8" name="143 Metin kutusu">
            <a:extLst>
              <a:ext uri="{FF2B5EF4-FFF2-40B4-BE49-F238E27FC236}">
                <a16:creationId xmlns:a16="http://schemas.microsoft.com/office/drawing/2014/main" id="{00000000-0008-0000-0400-000003000000}"/>
              </a:ext>
            </a:extLst>
          </p:cNvPr>
          <p:cNvSpPr txBox="1"/>
          <p:nvPr/>
        </p:nvSpPr>
        <p:spPr>
          <a:xfrm>
            <a:off x="457200" y="3552825"/>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9" name="143 Metin kutusu">
            <a:extLst>
              <a:ext uri="{FF2B5EF4-FFF2-40B4-BE49-F238E27FC236}">
                <a16:creationId xmlns:a16="http://schemas.microsoft.com/office/drawing/2014/main" id="{00000000-0008-0000-0400-000002000000}"/>
              </a:ext>
            </a:extLst>
          </p:cNvPr>
          <p:cNvSpPr txBox="1"/>
          <p:nvPr/>
        </p:nvSpPr>
        <p:spPr>
          <a:xfrm>
            <a:off x="457200" y="349726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0" name="143 Metin kutusu">
            <a:extLst>
              <a:ext uri="{FF2B5EF4-FFF2-40B4-BE49-F238E27FC236}">
                <a16:creationId xmlns:a16="http://schemas.microsoft.com/office/drawing/2014/main" id="{00000000-0008-0000-0400-000003000000}"/>
              </a:ext>
            </a:extLst>
          </p:cNvPr>
          <p:cNvSpPr txBox="1"/>
          <p:nvPr/>
        </p:nvSpPr>
        <p:spPr>
          <a:xfrm>
            <a:off x="457200" y="3670300"/>
            <a:ext cx="266700" cy="2635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 name="Table 1"/>
          <p:cNvGraphicFramePr>
            <a:graphicFrameLocks noGrp="1"/>
          </p:cNvGraphicFramePr>
          <p:nvPr>
            <p:extLst>
              <p:ext uri="{D42A27DB-BD31-4B8C-83A1-F6EECF244321}">
                <p14:modId xmlns:p14="http://schemas.microsoft.com/office/powerpoint/2010/main" val="496335374"/>
              </p:ext>
            </p:extLst>
          </p:nvPr>
        </p:nvGraphicFramePr>
        <p:xfrm>
          <a:off x="133096" y="738502"/>
          <a:ext cx="8856983" cy="5679776"/>
        </p:xfrm>
        <a:graphic>
          <a:graphicData uri="http://schemas.openxmlformats.org/drawingml/2006/table">
            <a:tbl>
              <a:tblPr/>
              <a:tblGrid>
                <a:gridCol w="765602">
                  <a:extLst>
                    <a:ext uri="{9D8B030D-6E8A-4147-A177-3AD203B41FA5}">
                      <a16:colId xmlns:a16="http://schemas.microsoft.com/office/drawing/2014/main" val="1170724822"/>
                    </a:ext>
                  </a:extLst>
                </a:gridCol>
                <a:gridCol w="442823">
                  <a:extLst>
                    <a:ext uri="{9D8B030D-6E8A-4147-A177-3AD203B41FA5}">
                      <a16:colId xmlns:a16="http://schemas.microsoft.com/office/drawing/2014/main" val="4249640403"/>
                    </a:ext>
                  </a:extLst>
                </a:gridCol>
                <a:gridCol w="112039">
                  <a:extLst>
                    <a:ext uri="{9D8B030D-6E8A-4147-A177-3AD203B41FA5}">
                      <a16:colId xmlns:a16="http://schemas.microsoft.com/office/drawing/2014/main" val="3350654849"/>
                    </a:ext>
                  </a:extLst>
                </a:gridCol>
                <a:gridCol w="757600">
                  <a:extLst>
                    <a:ext uri="{9D8B030D-6E8A-4147-A177-3AD203B41FA5}">
                      <a16:colId xmlns:a16="http://schemas.microsoft.com/office/drawing/2014/main" val="2709216564"/>
                    </a:ext>
                  </a:extLst>
                </a:gridCol>
                <a:gridCol w="112039">
                  <a:extLst>
                    <a:ext uri="{9D8B030D-6E8A-4147-A177-3AD203B41FA5}">
                      <a16:colId xmlns:a16="http://schemas.microsoft.com/office/drawing/2014/main" val="90710301"/>
                    </a:ext>
                  </a:extLst>
                </a:gridCol>
                <a:gridCol w="338786">
                  <a:extLst>
                    <a:ext uri="{9D8B030D-6E8A-4147-A177-3AD203B41FA5}">
                      <a16:colId xmlns:a16="http://schemas.microsoft.com/office/drawing/2014/main" val="836264501"/>
                    </a:ext>
                  </a:extLst>
                </a:gridCol>
                <a:gridCol w="112039">
                  <a:extLst>
                    <a:ext uri="{9D8B030D-6E8A-4147-A177-3AD203B41FA5}">
                      <a16:colId xmlns:a16="http://schemas.microsoft.com/office/drawing/2014/main" val="2300962740"/>
                    </a:ext>
                  </a:extLst>
                </a:gridCol>
                <a:gridCol w="184064">
                  <a:extLst>
                    <a:ext uri="{9D8B030D-6E8A-4147-A177-3AD203B41FA5}">
                      <a16:colId xmlns:a16="http://schemas.microsoft.com/office/drawing/2014/main" val="1237801566"/>
                    </a:ext>
                  </a:extLst>
                </a:gridCol>
                <a:gridCol w="522851">
                  <a:extLst>
                    <a:ext uri="{9D8B030D-6E8A-4147-A177-3AD203B41FA5}">
                      <a16:colId xmlns:a16="http://schemas.microsoft.com/office/drawing/2014/main" val="1682157654"/>
                    </a:ext>
                  </a:extLst>
                </a:gridCol>
                <a:gridCol w="296104">
                  <a:extLst>
                    <a:ext uri="{9D8B030D-6E8A-4147-A177-3AD203B41FA5}">
                      <a16:colId xmlns:a16="http://schemas.microsoft.com/office/drawing/2014/main" val="419796119"/>
                    </a:ext>
                  </a:extLst>
                </a:gridCol>
                <a:gridCol w="605548">
                  <a:extLst>
                    <a:ext uri="{9D8B030D-6E8A-4147-A177-3AD203B41FA5}">
                      <a16:colId xmlns:a16="http://schemas.microsoft.com/office/drawing/2014/main" val="2670693246"/>
                    </a:ext>
                  </a:extLst>
                </a:gridCol>
                <a:gridCol w="112039">
                  <a:extLst>
                    <a:ext uri="{9D8B030D-6E8A-4147-A177-3AD203B41FA5}">
                      <a16:colId xmlns:a16="http://schemas.microsoft.com/office/drawing/2014/main" val="20651425"/>
                    </a:ext>
                  </a:extLst>
                </a:gridCol>
                <a:gridCol w="112039">
                  <a:extLst>
                    <a:ext uri="{9D8B030D-6E8A-4147-A177-3AD203B41FA5}">
                      <a16:colId xmlns:a16="http://schemas.microsoft.com/office/drawing/2014/main" val="4162065564"/>
                    </a:ext>
                  </a:extLst>
                </a:gridCol>
                <a:gridCol w="184064">
                  <a:extLst>
                    <a:ext uri="{9D8B030D-6E8A-4147-A177-3AD203B41FA5}">
                      <a16:colId xmlns:a16="http://schemas.microsoft.com/office/drawing/2014/main" val="3621844560"/>
                    </a:ext>
                  </a:extLst>
                </a:gridCol>
                <a:gridCol w="456160">
                  <a:extLst>
                    <a:ext uri="{9D8B030D-6E8A-4147-A177-3AD203B41FA5}">
                      <a16:colId xmlns:a16="http://schemas.microsoft.com/office/drawing/2014/main" val="2200558061"/>
                    </a:ext>
                  </a:extLst>
                </a:gridCol>
                <a:gridCol w="493507">
                  <a:extLst>
                    <a:ext uri="{9D8B030D-6E8A-4147-A177-3AD203B41FA5}">
                      <a16:colId xmlns:a16="http://schemas.microsoft.com/office/drawing/2014/main" val="70472160"/>
                    </a:ext>
                  </a:extLst>
                </a:gridCol>
                <a:gridCol w="322780">
                  <a:extLst>
                    <a:ext uri="{9D8B030D-6E8A-4147-A177-3AD203B41FA5}">
                      <a16:colId xmlns:a16="http://schemas.microsoft.com/office/drawing/2014/main" val="1478515565"/>
                    </a:ext>
                  </a:extLst>
                </a:gridCol>
                <a:gridCol w="456160">
                  <a:extLst>
                    <a:ext uri="{9D8B030D-6E8A-4147-A177-3AD203B41FA5}">
                      <a16:colId xmlns:a16="http://schemas.microsoft.com/office/drawing/2014/main" val="2006881554"/>
                    </a:ext>
                  </a:extLst>
                </a:gridCol>
                <a:gridCol w="89633">
                  <a:extLst>
                    <a:ext uri="{9D8B030D-6E8A-4147-A177-3AD203B41FA5}">
                      <a16:colId xmlns:a16="http://schemas.microsoft.com/office/drawing/2014/main" val="3279312779"/>
                    </a:ext>
                  </a:extLst>
                </a:gridCol>
                <a:gridCol w="89633">
                  <a:extLst>
                    <a:ext uri="{9D8B030D-6E8A-4147-A177-3AD203B41FA5}">
                      <a16:colId xmlns:a16="http://schemas.microsoft.com/office/drawing/2014/main" val="2582082917"/>
                    </a:ext>
                  </a:extLst>
                </a:gridCol>
                <a:gridCol w="184064">
                  <a:extLst>
                    <a:ext uri="{9D8B030D-6E8A-4147-A177-3AD203B41FA5}">
                      <a16:colId xmlns:a16="http://schemas.microsoft.com/office/drawing/2014/main" val="78346021"/>
                    </a:ext>
                  </a:extLst>
                </a:gridCol>
                <a:gridCol w="456160">
                  <a:extLst>
                    <a:ext uri="{9D8B030D-6E8A-4147-A177-3AD203B41FA5}">
                      <a16:colId xmlns:a16="http://schemas.microsoft.com/office/drawing/2014/main" val="1303825210"/>
                    </a:ext>
                  </a:extLst>
                </a:gridCol>
                <a:gridCol w="493507">
                  <a:extLst>
                    <a:ext uri="{9D8B030D-6E8A-4147-A177-3AD203B41FA5}">
                      <a16:colId xmlns:a16="http://schemas.microsoft.com/office/drawing/2014/main" val="681653822"/>
                    </a:ext>
                  </a:extLst>
                </a:gridCol>
                <a:gridCol w="322780">
                  <a:extLst>
                    <a:ext uri="{9D8B030D-6E8A-4147-A177-3AD203B41FA5}">
                      <a16:colId xmlns:a16="http://schemas.microsoft.com/office/drawing/2014/main" val="1468834723"/>
                    </a:ext>
                  </a:extLst>
                </a:gridCol>
                <a:gridCol w="456160">
                  <a:extLst>
                    <a:ext uri="{9D8B030D-6E8A-4147-A177-3AD203B41FA5}">
                      <a16:colId xmlns:a16="http://schemas.microsoft.com/office/drawing/2014/main" val="3062977137"/>
                    </a:ext>
                  </a:extLst>
                </a:gridCol>
                <a:gridCol w="68824">
                  <a:extLst>
                    <a:ext uri="{9D8B030D-6E8A-4147-A177-3AD203B41FA5}">
                      <a16:colId xmlns:a16="http://schemas.microsoft.com/office/drawing/2014/main" val="818384378"/>
                    </a:ext>
                  </a:extLst>
                </a:gridCol>
                <a:gridCol w="73627">
                  <a:extLst>
                    <a:ext uri="{9D8B030D-6E8A-4147-A177-3AD203B41FA5}">
                      <a16:colId xmlns:a16="http://schemas.microsoft.com/office/drawing/2014/main" val="3867461466"/>
                    </a:ext>
                  </a:extLst>
                </a:gridCol>
                <a:gridCol w="130714">
                  <a:extLst>
                    <a:ext uri="{9D8B030D-6E8A-4147-A177-3AD203B41FA5}">
                      <a16:colId xmlns:a16="http://schemas.microsoft.com/office/drawing/2014/main" val="3850692933"/>
                    </a:ext>
                  </a:extLst>
                </a:gridCol>
                <a:gridCol w="105637">
                  <a:extLst>
                    <a:ext uri="{9D8B030D-6E8A-4147-A177-3AD203B41FA5}">
                      <a16:colId xmlns:a16="http://schemas.microsoft.com/office/drawing/2014/main" val="1984354412"/>
                    </a:ext>
                  </a:extLst>
                </a:gridCol>
              </a:tblGrid>
              <a:tr h="38364">
                <a:tc rowSpan="2">
                  <a:txBody>
                    <a:bodyPr/>
                    <a:lstStyle/>
                    <a:p>
                      <a:pPr algn="l" fontAlgn="b"/>
                      <a:r>
                        <a:rPr lang="sv-SE" sz="550" b="1" i="0" u="none" strike="noStrike" dirty="0">
                          <a:effectLst/>
                          <a:latin typeface="Calibri" panose="020F0502020204030204" pitchFamily="34" charset="0"/>
                        </a:rPr>
                        <a:t>Olası Risk Türü (Potential Risk Mode)</a:t>
                      </a:r>
                      <a:endParaRPr lang="sv-SE" sz="550" b="0" i="0" u="none" strike="noStrike" dirty="0">
                        <a:effectLst/>
                        <a:latin typeface="Arial Tur"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dirty="0" err="1">
                          <a:effectLst/>
                          <a:latin typeface="Calibri" panose="020F0502020204030204" pitchFamily="34" charset="0"/>
                        </a:rPr>
                        <a:t>Riskin</a:t>
                      </a:r>
                      <a:r>
                        <a:rPr lang="en-US" sz="550" b="1" i="0" u="none" strike="noStrike" dirty="0">
                          <a:effectLst/>
                          <a:latin typeface="Calibri" panose="020F0502020204030204" pitchFamily="34" charset="0"/>
                        </a:rPr>
                        <a:t> </a:t>
                      </a:r>
                      <a:r>
                        <a:rPr lang="en-US" sz="550" b="1" i="0" u="none" strike="noStrike" dirty="0" err="1">
                          <a:effectLst/>
                          <a:latin typeface="Calibri" panose="020F0502020204030204" pitchFamily="34" charset="0"/>
                        </a:rPr>
                        <a:t>Sebebi</a:t>
                      </a:r>
                      <a:r>
                        <a:rPr lang="en-US" sz="550" b="1" i="0" u="none" strike="noStrike" dirty="0">
                          <a:effectLst/>
                          <a:latin typeface="Calibri" panose="020F0502020204030204" pitchFamily="34" charset="0"/>
                        </a:rPr>
                        <a:t>/Potential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sv-SE" sz="550" b="1" i="0" u="none" strike="noStrike">
                          <a:effectLst/>
                          <a:latin typeface="Calibri" panose="020F0502020204030204" pitchFamily="34" charset="0"/>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55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550" b="1" i="0" u="none" strike="noStrike">
                          <a:effectLst/>
                          <a:latin typeface="Calibri" panose="020F0502020204030204" pitchFamily="34" charset="0"/>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550" b="1" i="0" u="none" strike="noStrike">
                          <a:effectLst/>
                          <a:latin typeface="Calibri" panose="020F0502020204030204" pitchFamily="34" charset="0"/>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gridSpan="5">
                  <a:txBody>
                    <a:bodyPr/>
                    <a:lstStyle/>
                    <a:p>
                      <a:pPr algn="ctr" fontAlgn="ctr"/>
                      <a:r>
                        <a:rPr lang="en-US" sz="300" b="1" i="0" u="none" strike="noStrike">
                          <a:effectLst/>
                          <a:latin typeface="Calibri" panose="020F0502020204030204" pitchFamily="34" charset="0"/>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00286241"/>
                  </a:ext>
                </a:extLst>
              </a:tr>
              <a:tr h="11509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55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55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c vMerge="1">
                  <a:txBody>
                    <a:bodyPr/>
                    <a:lstStyle/>
                    <a:p>
                      <a:endParaRPr lang="en-US"/>
                    </a:p>
                  </a:txBody>
                  <a:tcPr/>
                </a:tc>
                <a:tc>
                  <a:txBody>
                    <a:bodyPr/>
                    <a:lstStyle/>
                    <a:p>
                      <a:pPr algn="l" fontAlgn="ctr"/>
                      <a:r>
                        <a:rPr lang="en-US" sz="550" b="1" i="0" u="none" strike="noStrike">
                          <a:effectLst/>
                          <a:latin typeface="Calibri" panose="020F0502020204030204" pitchFamily="34" charset="0"/>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550" b="1" i="0" u="none" strike="noStrike">
                          <a:effectLst/>
                          <a:latin typeface="Calibri" panose="020F0502020204030204" pitchFamily="34" charset="0"/>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3689266311"/>
                  </a:ext>
                </a:extLst>
              </a:tr>
              <a:tr h="507523">
                <a:tc>
                  <a:txBody>
                    <a:bodyPr/>
                    <a:lstStyle/>
                    <a:p>
                      <a:pPr algn="ctr" fontAlgn="ctr"/>
                      <a:r>
                        <a:rPr lang="en-US" sz="550" b="0" i="0" u="none" strike="noStrike">
                          <a:solidFill>
                            <a:srgbClr val="201F1E"/>
                          </a:solidFill>
                          <a:effectLst/>
                          <a:latin typeface="Tahoma" panose="020B0604030504040204" pitchFamily="34" charset="0"/>
                        </a:rPr>
                        <a:t>(Dış Denetim DF) Süreç risk analizi dokümanında tanımlanan risklerin RÖF değerlerini düşürmekle ilgili hangi aksiyonların ne seviyede etkisinin olduğu değerlendirilememektedir.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Süreçlerin "Risk Analizi" tablolarının "Süreçlerin Risk Yönetimi" prosedürü ile uyumsuz olması, gerçekleştirilecek iç ve dış denetimlerde uygunsuzluk alınma ihtimali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v-SE" sz="550" b="0" i="0" u="none" strike="noStrike" dirty="0">
                          <a:solidFill>
                            <a:srgbClr val="201F1E"/>
                          </a:solidFill>
                          <a:effectLst/>
                          <a:latin typeface="Tahoma" panose="020B0604030504040204" pitchFamily="34" charset="0"/>
                        </a:rPr>
                        <a:t>"Risk analizi" eğitiminin anlaşılmamış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err="1">
                          <a:solidFill>
                            <a:srgbClr val="201F1E"/>
                          </a:solidFill>
                          <a:effectLst/>
                          <a:latin typeface="Tahoma" panose="020B0604030504040204" pitchFamily="34" charset="0"/>
                        </a:rPr>
                        <a:t>İç</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Denetçilik</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vasfı</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bulunan</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bir</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Akademisyenin</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konu</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hakkında</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deneyimli</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olması</a:t>
                      </a:r>
                      <a:endParaRPr lang="en-US" sz="550" b="0" i="0" u="none" strike="noStrike" dirty="0">
                        <a:solidFill>
                          <a:srgbClr val="201F1E"/>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Tahoma" panose="020B060403050404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err="1">
                          <a:solidFill>
                            <a:srgbClr val="201F1E"/>
                          </a:solidFill>
                          <a:effectLst/>
                          <a:latin typeface="Tahoma" panose="020B0604030504040204" pitchFamily="34" charset="0"/>
                        </a:rPr>
                        <a:t>İç</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Denetçilik</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vasfı</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bulunan</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bir</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Akademisyen</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ile</a:t>
                      </a:r>
                      <a:r>
                        <a:rPr lang="en-US" sz="550" b="0" i="0" u="none" strike="noStrike" dirty="0">
                          <a:solidFill>
                            <a:srgbClr val="201F1E"/>
                          </a:solidFill>
                          <a:effectLst/>
                          <a:latin typeface="Tahoma" panose="020B0604030504040204" pitchFamily="34" charset="0"/>
                        </a:rPr>
                        <a:t> her </a:t>
                      </a:r>
                      <a:r>
                        <a:rPr lang="en-US" sz="550" b="0" i="0" u="none" strike="noStrike" dirty="0" err="1">
                          <a:solidFill>
                            <a:srgbClr val="201F1E"/>
                          </a:solidFill>
                          <a:effectLst/>
                          <a:latin typeface="Tahoma" panose="020B0604030504040204" pitchFamily="34" charset="0"/>
                        </a:rPr>
                        <a:t>sürecin</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kalite</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sorumlusunun</a:t>
                      </a:r>
                      <a:r>
                        <a:rPr lang="en-US" sz="550" b="0" i="0" u="none" strike="noStrike" dirty="0">
                          <a:solidFill>
                            <a:srgbClr val="201F1E"/>
                          </a:solidFill>
                          <a:effectLst/>
                          <a:latin typeface="Tahoma" panose="020B0604030504040204" pitchFamily="34" charset="0"/>
                        </a:rPr>
                        <a:t> "Risk </a:t>
                      </a:r>
                      <a:r>
                        <a:rPr lang="en-US" sz="550" b="0" i="0" u="none" strike="noStrike" dirty="0" err="1">
                          <a:solidFill>
                            <a:srgbClr val="201F1E"/>
                          </a:solidFill>
                          <a:effectLst/>
                          <a:latin typeface="Tahoma" panose="020B0604030504040204" pitchFamily="34" charset="0"/>
                        </a:rPr>
                        <a:t>Analizi</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tablosunu</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birlikte</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gözden</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geçirerek</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varsa</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hataların</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giderilmesi</a:t>
                      </a:r>
                      <a:endParaRPr lang="en-US" sz="550" b="0" i="0" u="none" strike="noStrike" dirty="0">
                        <a:solidFill>
                          <a:srgbClr val="201F1E"/>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err="1">
                          <a:solidFill>
                            <a:srgbClr val="201F1E"/>
                          </a:solidFill>
                          <a:effectLst/>
                          <a:latin typeface="Tahoma" panose="020B0604030504040204" pitchFamily="34" charset="0"/>
                        </a:rPr>
                        <a:t>İç</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Denetçilik</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vasfı</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bulunan</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Akademisyen</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ve</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Süreçlerin</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Kalite</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Temsilcileri</a:t>
                      </a:r>
                      <a:r>
                        <a:rPr lang="en-US" sz="550" b="0" i="0" u="none" strike="noStrike" dirty="0">
                          <a:solidFill>
                            <a:srgbClr val="201F1E"/>
                          </a:solidFill>
                          <a:effectLst/>
                          <a:latin typeface="Tahoma" panose="020B0604030504040204" pitchFamily="34" charset="0"/>
                        </a:rPr>
                        <a:t>, 10.02.2020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solidFill>
                            <a:srgbClr val="201F1E"/>
                          </a:solidFill>
                          <a:effectLst/>
                          <a:latin typeface="Tahoma" panose="020B0604030504040204" pitchFamily="34" charset="0"/>
                        </a:rPr>
                        <a:t>10.02.2020 </a:t>
                      </a:r>
                      <a:r>
                        <a:rPr lang="en-US" sz="550" b="0" i="0" u="none" strike="noStrike" dirty="0" err="1">
                          <a:solidFill>
                            <a:srgbClr val="201F1E"/>
                          </a:solidFill>
                          <a:effectLst/>
                          <a:latin typeface="Tahoma" panose="020B0604030504040204" pitchFamily="34" charset="0"/>
                        </a:rPr>
                        <a:t>ve</a:t>
                      </a:r>
                      <a:r>
                        <a:rPr lang="en-US" sz="550" b="0" i="0" u="none" strike="noStrike" dirty="0">
                          <a:solidFill>
                            <a:srgbClr val="201F1E"/>
                          </a:solidFill>
                          <a:effectLst/>
                          <a:latin typeface="Tahoma" panose="020B0604030504040204" pitchFamily="34" charset="0"/>
                        </a:rPr>
                        <a:t> 14.02.2020 </a:t>
                      </a:r>
                      <a:r>
                        <a:rPr lang="en-US" sz="550" b="0" i="0" u="none" strike="noStrike" dirty="0" err="1">
                          <a:solidFill>
                            <a:srgbClr val="201F1E"/>
                          </a:solidFill>
                          <a:effectLst/>
                          <a:latin typeface="Tahoma" panose="020B0604030504040204" pitchFamily="34" charset="0"/>
                        </a:rPr>
                        <a:t>tarihlerinde</a:t>
                      </a:r>
                      <a:r>
                        <a:rPr lang="en-US" sz="550" b="0" i="0" u="none" strike="noStrike" dirty="0">
                          <a:solidFill>
                            <a:srgbClr val="201F1E"/>
                          </a:solidFill>
                          <a:effectLst/>
                          <a:latin typeface="Tahoma" panose="020B0604030504040204" pitchFamily="34" charset="0"/>
                        </a:rPr>
                        <a:t> Risk </a:t>
                      </a:r>
                      <a:r>
                        <a:rPr lang="en-US" sz="550" b="0" i="0" u="none" strike="noStrike" dirty="0" err="1">
                          <a:solidFill>
                            <a:srgbClr val="201F1E"/>
                          </a:solidFill>
                          <a:effectLst/>
                          <a:latin typeface="Tahoma" panose="020B0604030504040204" pitchFamily="34" charset="0"/>
                        </a:rPr>
                        <a:t>Analizi</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tablolarının</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gözden</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geçirilerek</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varolan</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hataarın</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düzeltilmesi</a:t>
                      </a:r>
                      <a:endParaRPr lang="en-US" sz="550" b="0" i="0" u="none" strike="noStrike" dirty="0">
                        <a:solidFill>
                          <a:srgbClr val="201F1E"/>
                        </a:solidFill>
                        <a:effectLst/>
                        <a:latin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201F1E"/>
                          </a:solidFill>
                          <a:effectLst/>
                          <a:latin typeface="Tahoma" panose="020B060403050404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6548023"/>
                  </a:ext>
                </a:extLst>
              </a:tr>
              <a:tr h="507523">
                <a:tc>
                  <a:txBody>
                    <a:bodyPr/>
                    <a:lstStyle/>
                    <a:p>
                      <a:pPr algn="ctr" fontAlgn="ctr"/>
                      <a:r>
                        <a:rPr lang="en-US" sz="550" b="0" i="0" u="none" strike="noStrike">
                          <a:solidFill>
                            <a:srgbClr val="201F1E"/>
                          </a:solidFill>
                          <a:effectLst/>
                          <a:latin typeface="Tahoma" panose="020B0604030504040204" pitchFamily="34" charset="0"/>
                        </a:rPr>
                        <a:t>(Dış Denetim DF) INOVERA yazılım firmasına ait tedarikçi değerlendirmesi yapıldığına dair yeterli bulguya ulaşılamadı.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Firmanın kendini geliştirme imkanının önü kesilmesi,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Problemli firmaların hizmet yılı aşında tespiti amacıyla Tedarikçi Değerlendirmesinin, ihalenin çok fazla olduğuna dair döneme denk gelmesi sebei ile INOVERA yazılım firmasına ait Tedarikçi Değerlendirilmesi iş yoğunluğu nedeni ile atlanması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Tedarikçi Değerlendirme Veri Tabanı ile yıl sonu değerlendirilmesi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Tedarikçi Veri Tabanında Değerlendirmenin oylama ile yapılarak ilgili formun eklenmesi, rutin kontroller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solidFill>
                            <a:srgbClr val="201F1E"/>
                          </a:solidFill>
                          <a:effectLst/>
                          <a:latin typeface="Tahoma" panose="020B0604030504040204" pitchFamily="34" charset="0"/>
                        </a:rPr>
                        <a:t>Satın Alma Md.31.12.2020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err="1">
                          <a:solidFill>
                            <a:srgbClr val="201F1E"/>
                          </a:solidFill>
                          <a:effectLst/>
                          <a:latin typeface="Tahoma" panose="020B0604030504040204" pitchFamily="34" charset="0"/>
                        </a:rPr>
                        <a:t>Değerlendirme</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ve</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kontroller</a:t>
                      </a:r>
                      <a:r>
                        <a:rPr lang="en-US" sz="550" b="0" i="0" u="none" strike="noStrike" dirty="0">
                          <a:solidFill>
                            <a:srgbClr val="201F1E"/>
                          </a:solidFill>
                          <a:effectLst/>
                          <a:latin typeface="Tahoma" panose="020B0604030504040204" pitchFamily="34" charset="0"/>
                        </a:rPr>
                        <a:t> </a:t>
                      </a:r>
                      <a:r>
                        <a:rPr lang="en-US" sz="550" b="0" i="0" u="none" strike="noStrike" dirty="0" err="1">
                          <a:solidFill>
                            <a:srgbClr val="201F1E"/>
                          </a:solidFill>
                          <a:effectLst/>
                          <a:latin typeface="Tahoma" panose="020B0604030504040204" pitchFamily="34" charset="0"/>
                        </a:rPr>
                        <a:t>yapılmaktadır</a:t>
                      </a:r>
                      <a:r>
                        <a:rPr lang="en-US" sz="550" b="0" i="0" u="none" strike="noStrike" dirty="0">
                          <a:solidFill>
                            <a:srgbClr val="201F1E"/>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201F1E"/>
                          </a:solidFill>
                          <a:effectLst/>
                          <a:latin typeface="Tahoma" panose="020B0604030504040204" pitchFamily="34" charset="0"/>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6027577"/>
                  </a:ext>
                </a:extLst>
              </a:tr>
              <a:tr h="221792">
                <a:tc>
                  <a:txBody>
                    <a:bodyPr/>
                    <a:lstStyle/>
                    <a:p>
                      <a:pPr algn="ctr" fontAlgn="ctr"/>
                      <a:r>
                        <a:rPr lang="en-US" sz="550" b="0" i="0" u="none" strike="noStrike">
                          <a:solidFill>
                            <a:srgbClr val="201F1E"/>
                          </a:solidFill>
                          <a:effectLst/>
                          <a:latin typeface="Tahoma" panose="020B0604030504040204" pitchFamily="34" charset="0"/>
                        </a:rPr>
                        <a:t>Z5- Ofis ortam şartlarının, mevcut altyapı ve çevre koşullarının yeterli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Akreditasyon sürecinde aksama yaşanması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Altyapı ve donatı eksikliği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Fiziki koşullara ilişkin gerekliliklerin ve ihtiyaçların üst yönetime iletlmesi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441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Yeni eğitim binasnda fiziki koşulların iyileştirilmesi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Üst Yönetim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solidFill>
                            <a:srgbClr val="FF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50" b="0" i="0" u="none" strike="noStrike">
                          <a:solidFill>
                            <a:srgbClr val="00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00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solidFill>
                            <a:srgbClr val="00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solidFill>
                            <a:srgbClr val="00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solidFill>
                            <a:srgbClr val="00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solidFill>
                            <a:srgbClr val="00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00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00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00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00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8930735"/>
                  </a:ext>
                </a:extLst>
              </a:tr>
              <a:tr h="211801">
                <a:tc>
                  <a:txBody>
                    <a:bodyPr/>
                    <a:lstStyle/>
                    <a:p>
                      <a:pPr algn="ctr" fontAlgn="ctr"/>
                      <a:r>
                        <a:rPr lang="en-US" sz="550" b="0" i="0" u="none" strike="noStrike">
                          <a:solidFill>
                            <a:srgbClr val="201F1E"/>
                          </a:solidFill>
                          <a:effectLst/>
                          <a:latin typeface="Tahoma" panose="020B0604030504040204" pitchFamily="34" charset="0"/>
                        </a:rPr>
                        <a:t>T3- Koronavirüs pandemisi sürecinde geliştirilen uzaktan eğitim yöntemlerinin yeni başlayan öğrencilerin bölümlere adaptasyonunda güçlük yaratması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Öğrenci motivasyonunun düşmesi , öğrencinin akademik program süresini uzatması ve mağdur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Öğrencilerin Bölüm işleyişine dair bilgisinin yeterli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Akademisyenlerin geri bildirimi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a:solidFill>
                            <a:srgbClr val="FF0000"/>
                          </a:solidFill>
                          <a:effectLst/>
                          <a:latin typeface="Tahoma" panose="020B0604030504040204" pitchFamily="34" charset="0"/>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Öğrenciler ile dönem başı yapılan toplantılara ek olarak dönem sonu toplantıları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solidFill>
                            <a:srgbClr val="201F1E"/>
                          </a:solidFill>
                          <a:effectLst/>
                          <a:latin typeface="Tahoma" panose="020B0604030504040204" pitchFamily="34" charset="0"/>
                        </a:rPr>
                        <a:t>Bölüm Başkanlığı</a:t>
                      </a:r>
                      <a:br>
                        <a:rPr lang="en-US" sz="550" b="0" i="0" u="none" strike="noStrike">
                          <a:solidFill>
                            <a:srgbClr val="201F1E"/>
                          </a:solidFill>
                          <a:effectLst/>
                          <a:latin typeface="Tahoma" panose="020B0604030504040204" pitchFamily="34" charset="0"/>
                        </a:rPr>
                      </a:br>
                      <a:r>
                        <a:rPr lang="en-US" sz="550" b="0" i="0" u="none" strike="noStrike">
                          <a:solidFill>
                            <a:srgbClr val="201F1E"/>
                          </a:solidFill>
                          <a:effectLst/>
                          <a:latin typeface="Tahoma" panose="020B0604030504040204" pitchFamily="34" charset="0"/>
                        </a:rPr>
                        <a:t>31.12.2021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0" i="0" u="none" strike="noStrike">
                          <a:solidFill>
                            <a:srgbClr val="00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1" i="0" u="none" strike="noStrike" dirty="0">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dirty="0">
                          <a:solidFill>
                            <a:srgbClr val="000000"/>
                          </a:solidFill>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Swis721 Cn BT" panose="020B05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solidFill>
                            <a:srgbClr val="000000"/>
                          </a:solidFill>
                          <a:effectLst/>
                          <a:latin typeface="Swis721 Cn BT" panose="020B05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solidFill>
                            <a:srgbClr val="000000"/>
                          </a:solidFill>
                          <a:effectLst/>
                          <a:latin typeface="Swis721 Cn BT" panose="020B05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solidFill>
                            <a:srgbClr val="000000"/>
                          </a:solidFill>
                          <a:effectLst/>
                          <a:latin typeface="Swis721 Cn BT" panose="020B05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solidFill>
                            <a:srgbClr val="000000"/>
                          </a:solidFill>
                          <a:effectLst/>
                          <a:latin typeface="Swis721 Cn BT" panose="020B05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solidFill>
                            <a:srgbClr val="000000"/>
                          </a:solidFill>
                          <a:effectLst/>
                          <a:latin typeface="Swis721 Cn BT" panose="020B05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solidFill>
                            <a:srgbClr val="000000"/>
                          </a:solidFill>
                          <a:effectLst/>
                          <a:latin typeface="Swis721 Cn BT" panose="020B05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solidFill>
                            <a:srgbClr val="000000"/>
                          </a:solidFill>
                          <a:effectLst/>
                          <a:latin typeface="Swis721 Cn BT" panose="020B05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solidFill>
                            <a:srgbClr val="000000"/>
                          </a:solidFill>
                          <a:effectLst/>
                          <a:latin typeface="Swis721 Cn BT" panose="020B05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solidFill>
                            <a:srgbClr val="000000"/>
                          </a:solidFill>
                          <a:effectLst/>
                          <a:latin typeface="Swis721 Cn BT" panose="020B05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solidFill>
                            <a:srgbClr val="000000"/>
                          </a:solidFill>
                          <a:effectLst/>
                          <a:latin typeface="Swis721 Cn BT" panose="020B05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solidFill>
                            <a:srgbClr val="000000"/>
                          </a:solidFill>
                          <a:effectLst/>
                          <a:latin typeface="Swis721 Cn BT" panose="020B05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solidFill>
                            <a:srgbClr val="000000"/>
                          </a:solidFill>
                          <a:effectLst/>
                          <a:latin typeface="Swis721 Cn BT" panose="020B05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8214611"/>
                  </a:ext>
                </a:extLst>
              </a:tr>
              <a:tr h="429596">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50" b="0" i="0" u="none" strike="noStrike">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550" b="1" i="0" u="none" strike="noStrike">
                          <a:solidFill>
                            <a:srgbClr val="FF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5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0371041"/>
                  </a:ext>
                </a:extLst>
              </a:tr>
              <a:tr h="38364">
                <a:tc>
                  <a:txBody>
                    <a:bodyPr/>
                    <a:lstStyle/>
                    <a:p>
                      <a:pPr algn="l" fontAlgn="b"/>
                      <a:r>
                        <a:rPr lang="en-US" sz="600" b="0" i="0" u="none" strike="noStrike">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144824"/>
                  </a:ext>
                </a:extLst>
              </a:tr>
              <a:tr h="38364">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Tahom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9570629"/>
                  </a:ext>
                </a:extLst>
              </a:tr>
              <a:tr h="75929">
                <a:tc gridSpan="2">
                  <a:txBody>
                    <a:bodyPr/>
                    <a:lstStyle/>
                    <a:p>
                      <a:pPr algn="ctr" fontAlgn="b"/>
                      <a:r>
                        <a:rPr lang="en-US" sz="600" b="1" i="0" u="none" strike="noStrike">
                          <a:solidFill>
                            <a:srgbClr val="000000"/>
                          </a:solidFill>
                          <a:effectLst/>
                          <a:latin typeface="Tahoma" panose="020B0604030504040204" pitchFamily="34" charset="0"/>
                        </a:rPr>
                        <a:t>HAZIRLAYAN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5">
                  <a:txBody>
                    <a:bodyPr/>
                    <a:lstStyle/>
                    <a:p>
                      <a:pPr algn="ctr" fontAlgn="b"/>
                      <a:r>
                        <a:rPr lang="en-US" sz="600" b="1" i="0" u="none" strike="noStrike">
                          <a:effectLst/>
                          <a:latin typeface="Tahoma" panose="020B0604030504040204" pitchFamily="34" charset="0"/>
                        </a:rPr>
                        <a:t>ONAYLAYAN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r>
                        <a:rPr lang="en-US" sz="600" b="1" i="0" u="none" strike="noStrike">
                          <a:effectLst/>
                          <a:latin typeface="Tahoma" panose="020B0604030504040204" pitchFamily="34" charset="0"/>
                        </a:rPr>
                        <a:t>KALİTE SİSTEM ONAYI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effectLst/>
                        <a:latin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dirty="0">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dirty="0">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30730342"/>
                  </a:ext>
                </a:extLst>
              </a:tr>
              <a:tr h="31970">
                <a:tc rowSpan="4" gridSpan="2">
                  <a:txBody>
                    <a:bodyPr/>
                    <a:lstStyle/>
                    <a:p>
                      <a:pPr algn="ctr" fontAlgn="ctr"/>
                      <a:r>
                        <a:rPr lang="en-US" sz="600" b="0" i="0" u="none" strike="noStrike" dirty="0" err="1" smtClean="0">
                          <a:effectLst/>
                          <a:latin typeface="Tahoma" panose="020B0604030504040204" pitchFamily="34" charset="0"/>
                        </a:rPr>
                        <a:t>Öğr</a:t>
                      </a:r>
                      <a:r>
                        <a:rPr lang="en-US" sz="600" b="0" i="0" u="none" strike="noStrike" dirty="0" smtClean="0">
                          <a:effectLst/>
                          <a:latin typeface="Tahoma" panose="020B0604030504040204" pitchFamily="34" charset="0"/>
                        </a:rPr>
                        <a:t>..</a:t>
                      </a:r>
                      <a:r>
                        <a:rPr lang="en-US" sz="600" b="0" i="0" u="none" strike="noStrike" dirty="0" err="1" smtClean="0">
                          <a:effectLst/>
                          <a:latin typeface="Tahoma" panose="020B0604030504040204" pitchFamily="34" charset="0"/>
                        </a:rPr>
                        <a:t>Gör</a:t>
                      </a:r>
                      <a:r>
                        <a:rPr lang="en-US" sz="600" b="0" i="0" u="none" strike="noStrike" dirty="0">
                          <a:effectLst/>
                          <a:latin typeface="Tahoma" panose="020B0604030504040204" pitchFamily="34" charset="0"/>
                        </a:rPr>
                        <a:t>. </a:t>
                      </a:r>
                      <a:r>
                        <a:rPr lang="en-US" sz="600" b="0" i="0" u="none" strike="noStrike" dirty="0" smtClean="0">
                          <a:effectLst/>
                          <a:latin typeface="Tahoma" panose="020B0604030504040204" pitchFamily="34" charset="0"/>
                        </a:rPr>
                        <a:t>Dr. Esin </a:t>
                      </a:r>
                      <a:r>
                        <a:rPr lang="en-US" sz="600" b="0" i="0" u="none" strike="noStrike" dirty="0">
                          <a:effectLst/>
                          <a:latin typeface="Tahoma" panose="020B0604030504040204" pitchFamily="34" charset="0"/>
                        </a:rPr>
                        <a:t>BÖLÜKBAŞ DAYI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en-US"/>
                    </a:p>
                  </a:txBody>
                  <a:tcPr/>
                </a:tc>
                <a:tc rowSpan="4" gridSpan="5">
                  <a:txBody>
                    <a:bodyPr/>
                    <a:lstStyle/>
                    <a:p>
                      <a:pPr algn="ctr" fontAlgn="ctr"/>
                      <a:r>
                        <a:rPr lang="en-US" sz="600" b="0" i="0" u="none" strike="noStrike">
                          <a:effectLst/>
                          <a:latin typeface="Tahoma" panose="020B0604030504040204" pitchFamily="34" charset="0"/>
                        </a:rPr>
                        <a:t>Rektör Prof.Dr.İsmail YÜKSEK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gridSpan="8">
                  <a:txBody>
                    <a:bodyPr/>
                    <a:lstStyle/>
                    <a:p>
                      <a:pPr algn="ctr" fontAlgn="ctr"/>
                      <a:r>
                        <a:rPr lang="en-US" sz="600" b="0" i="0" u="none" strike="noStrike" dirty="0" err="1">
                          <a:effectLst/>
                          <a:latin typeface="Tahoma" panose="020B0604030504040204" pitchFamily="34" charset="0"/>
                        </a:rPr>
                        <a:t>Şafak</a:t>
                      </a:r>
                      <a:r>
                        <a:rPr lang="en-US" sz="600" b="0" i="0" u="none" strike="noStrike" dirty="0">
                          <a:effectLst/>
                          <a:latin typeface="Tahoma" panose="020B0604030504040204" pitchFamily="34" charset="0"/>
                        </a:rPr>
                        <a:t> GÜR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a:txBody>
                    <a:bodyPr/>
                    <a:lstStyle/>
                    <a:p>
                      <a:pPr algn="l" fontAlgn="b"/>
                      <a:endParaRPr lang="en-US" sz="600" b="0" i="0" u="none" strike="noStrike">
                        <a:effectLst/>
                        <a:latin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dirty="0">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dirty="0">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553351132"/>
                  </a:ext>
                </a:extLst>
              </a:tr>
              <a:tr h="33968">
                <a:tc gridSpan="2" vMerge="1">
                  <a:txBody>
                    <a:bodyPr/>
                    <a:lstStyle/>
                    <a:p>
                      <a:endParaRPr lang="en-US"/>
                    </a:p>
                  </a:txBody>
                  <a:tcPr/>
                </a:tc>
                <a:tc hMerge="1" vMerge="1">
                  <a:txBody>
                    <a:bodyPr/>
                    <a:lstStyle/>
                    <a:p>
                      <a:endParaRPr lang="en-US"/>
                    </a:p>
                  </a:txBody>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dirty="0">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dirty="0">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710145626"/>
                  </a:ext>
                </a:extLst>
              </a:tr>
              <a:tr h="33968">
                <a:tc gridSpan="2" vMerge="1">
                  <a:txBody>
                    <a:bodyPr/>
                    <a:lstStyle/>
                    <a:p>
                      <a:endParaRPr lang="en-US"/>
                    </a:p>
                  </a:txBody>
                  <a:tcPr/>
                </a:tc>
                <a:tc hMerge="1" vMerge="1">
                  <a:txBody>
                    <a:bodyPr/>
                    <a:lstStyle/>
                    <a:p>
                      <a:endParaRPr lang="en-US"/>
                    </a:p>
                  </a:txBody>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dirty="0">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584202913"/>
                  </a:ext>
                </a:extLst>
              </a:tr>
              <a:tr h="35966">
                <a:tc gridSpan="2" vMerge="1">
                  <a:txBody>
                    <a:bodyPr/>
                    <a:lstStyle/>
                    <a:p>
                      <a:endParaRPr lang="en-US"/>
                    </a:p>
                  </a:txBody>
                  <a:tcPr/>
                </a:tc>
                <a:tc hMerge="1" vMerge="1">
                  <a:txBody>
                    <a:bodyPr/>
                    <a:lstStyle/>
                    <a:p>
                      <a:endParaRPr lang="en-US"/>
                    </a:p>
                  </a:txBody>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effectLst/>
                        <a:latin typeface="Tahoma" panose="020B0604030504040204" pitchFamily="34" charset="0"/>
                      </a:endParaRPr>
                    </a:p>
                  </a:txBody>
                  <a:tcPr marL="0" marR="0" marT="0" marB="0" anchor="b">
                    <a:lnL>
                      <a:noFill/>
                    </a:lnL>
                    <a:lnR>
                      <a:noFill/>
                    </a:lnR>
                    <a:lnT>
                      <a:noFill/>
                    </a:lnT>
                    <a:lnB>
                      <a:noFill/>
                    </a:lnB>
                  </a:tcPr>
                </a:tc>
                <a:tc>
                  <a:txBody>
                    <a:bodyPr/>
                    <a:lstStyle/>
                    <a:p>
                      <a:pPr algn="l" fontAlgn="b"/>
                      <a:endParaRPr lang="en-US" sz="600" b="0" i="0" u="none" strike="noStrike" dirty="0">
                        <a:effectLst/>
                        <a:latin typeface="Tahom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88345970"/>
                  </a:ext>
                </a:extLst>
              </a:tr>
            </a:tbl>
          </a:graphicData>
        </a:graphic>
      </p:graphicFrame>
      <p:sp>
        <p:nvSpPr>
          <p:cNvPr id="41" name="143 Metin kutusu">
            <a:extLst>
              <a:ext uri="{FF2B5EF4-FFF2-40B4-BE49-F238E27FC236}">
                <a16:creationId xmlns:a16="http://schemas.microsoft.com/office/drawing/2014/main" id="{00000000-0008-0000-0400-000002000000}"/>
              </a:ext>
            </a:extLst>
          </p:cNvPr>
          <p:cNvSpPr txBox="1"/>
          <p:nvPr/>
        </p:nvSpPr>
        <p:spPr>
          <a:xfrm>
            <a:off x="457200" y="3986213"/>
            <a:ext cx="266700"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42" name="143 Metin kutusu">
            <a:extLst>
              <a:ext uri="{FF2B5EF4-FFF2-40B4-BE49-F238E27FC236}">
                <a16:creationId xmlns:a16="http://schemas.microsoft.com/office/drawing/2014/main" id="{00000000-0008-0000-0400-000003000000}"/>
              </a:ext>
            </a:extLst>
          </p:cNvPr>
          <p:cNvSpPr txBox="1"/>
          <p:nvPr/>
        </p:nvSpPr>
        <p:spPr>
          <a:xfrm>
            <a:off x="457200" y="4138613"/>
            <a:ext cx="266700"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p14="http://schemas.microsoft.com/office/powerpoint/2010/main" val="39881429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37</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9" name="Metin kutusu 8"/>
          <p:cNvSpPr txBox="1"/>
          <p:nvPr/>
        </p:nvSpPr>
        <p:spPr>
          <a:xfrm>
            <a:off x="1403648" y="146163"/>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10" name="Metin kutusu 1"/>
          <p:cNvSpPr txBox="1"/>
          <p:nvPr/>
        </p:nvSpPr>
        <p:spPr>
          <a:xfrm>
            <a:off x="116458" y="1089164"/>
            <a:ext cx="8868424" cy="5262979"/>
          </a:xfrm>
          <a:prstGeom prst="rect">
            <a:avLst/>
          </a:prstGeom>
          <a:noFill/>
        </p:spPr>
        <p:txBody>
          <a:bodyPr wrap="square" rtlCol="0">
            <a:spAutoFit/>
          </a:bodyPr>
          <a:lstStyle/>
          <a:p>
            <a:endParaRPr lang="tr-TR" sz="1200" b="1" dirty="0" smtClean="0"/>
          </a:p>
          <a:p>
            <a:r>
              <a:rPr lang="tr-TR" sz="1200" b="1" u="sng" dirty="0" smtClean="0"/>
              <a:t>Mİ-RA-0001 Risk Analizinde RÖF &gt;=100 olan risklerle ilgili </a:t>
            </a:r>
            <a:r>
              <a:rPr lang="en-US" sz="1200" b="1" u="sng" dirty="0" smtClean="0"/>
              <a:t> YAPILAN </a:t>
            </a:r>
            <a:r>
              <a:rPr lang="tr-TR" sz="1200" b="1" u="sng" dirty="0" smtClean="0"/>
              <a:t>faaliyetler:</a:t>
            </a:r>
          </a:p>
          <a:p>
            <a:endParaRPr lang="tr-TR" sz="1200" b="1" dirty="0" smtClean="0"/>
          </a:p>
          <a:p>
            <a:r>
              <a:rPr lang="tr-TR" sz="1200" b="1" dirty="0"/>
              <a:t>Stratejik Plan; 1.7.11 maddesi için </a:t>
            </a:r>
            <a:r>
              <a:rPr lang="tr-TR" sz="1200" b="1" dirty="0" err="1"/>
              <a:t>termin</a:t>
            </a:r>
            <a:r>
              <a:rPr lang="tr-TR" sz="1200" b="1" dirty="0"/>
              <a:t> talebinde bulunulmamıştır. (İç Denetim DF 2019-282</a:t>
            </a:r>
            <a:r>
              <a:rPr lang="tr-TR" sz="1200" b="1" dirty="0" smtClean="0"/>
              <a:t>) (</a:t>
            </a:r>
            <a:r>
              <a:rPr lang="en-US" sz="1200" b="1" dirty="0" err="1" smtClean="0"/>
              <a:t>yeni</a:t>
            </a:r>
            <a:r>
              <a:rPr lang="en-US" sz="1200" b="1" dirty="0" smtClean="0"/>
              <a:t> </a:t>
            </a:r>
            <a:r>
              <a:rPr lang="tr-TR" sz="1200" b="1" dirty="0" smtClean="0"/>
              <a:t>RÖF :</a:t>
            </a:r>
            <a:r>
              <a:rPr lang="en-US" sz="1200" b="1" dirty="0" smtClean="0"/>
              <a:t>84</a:t>
            </a:r>
            <a:r>
              <a:rPr lang="tr-TR" sz="1200" b="1" dirty="0" smtClean="0"/>
              <a:t>):  </a:t>
            </a:r>
            <a:r>
              <a:rPr lang="tr-TR" sz="1200" dirty="0"/>
              <a:t>2547 sayılı Yükseköğretim Kanunu'na istinaden yatırım ve planlama yetkilerinin üst yönetimde olması ve Üniversitemizin Dekanlık ve Bölüm Başkanlığı görev tanımlarında eğitim mekanlarının oluşturulması yönünde bir maddenin yer almaması sebebiyle, Stratejik Plan'da yer alan 1.7.11. maddesinin birimin yetkisini aştığı düşüncesiyle </a:t>
            </a:r>
            <a:r>
              <a:rPr lang="tr-TR" sz="1200" dirty="0" smtClean="0"/>
              <a:t>takibi yapılamamıştır. </a:t>
            </a:r>
            <a:r>
              <a:rPr lang="tr-TR" sz="1200" dirty="0"/>
              <a:t>Stratejik Plan 1.7.11 maddesine tanımlanan sorumlunun değiştirilmesi gerektiğine ilişkin görüş Dekanlık ile paylaşılmıştır. (10.12.2020</a:t>
            </a:r>
            <a:r>
              <a:rPr lang="tr-TR" sz="1200" dirty="0" smtClean="0"/>
              <a:t>)</a:t>
            </a:r>
            <a:endParaRPr lang="en-US" sz="1200" dirty="0" smtClean="0"/>
          </a:p>
          <a:p>
            <a:endParaRPr lang="en-US" sz="1200" b="1" dirty="0" smtClean="0"/>
          </a:p>
          <a:p>
            <a:r>
              <a:rPr lang="tr-TR" sz="1200" b="1" dirty="0"/>
              <a:t>Kaplumbağa şemasında yer alan performans kriterleri sayısı ile SPİK madde sayıları birbirini tutmamaktadır.  (İç Denetim DF 2019-283</a:t>
            </a:r>
            <a:r>
              <a:rPr lang="tr-TR" sz="1200" b="1" dirty="0" smtClean="0"/>
              <a:t>)</a:t>
            </a:r>
            <a:r>
              <a:rPr lang="en-US" sz="1200" b="1" dirty="0" smtClean="0"/>
              <a:t> (</a:t>
            </a:r>
            <a:r>
              <a:rPr lang="en-US" sz="1200" b="1" dirty="0" err="1" smtClean="0"/>
              <a:t>yeni</a:t>
            </a:r>
            <a:r>
              <a:rPr lang="en-US" sz="1200" b="1" dirty="0"/>
              <a:t> RÖF:84): </a:t>
            </a:r>
            <a:r>
              <a:rPr lang="en-US" sz="1200" dirty="0"/>
              <a:t>SPİK </a:t>
            </a:r>
            <a:r>
              <a:rPr lang="en-US" sz="1200" dirty="0" err="1"/>
              <a:t>belgesi</a:t>
            </a:r>
            <a:r>
              <a:rPr lang="en-US" sz="1200" dirty="0"/>
              <a:t> </a:t>
            </a:r>
            <a:r>
              <a:rPr lang="en-US" sz="1200" dirty="0" err="1"/>
              <a:t>Kaplumbağa</a:t>
            </a:r>
            <a:r>
              <a:rPr lang="en-US" sz="1200" dirty="0"/>
              <a:t> </a:t>
            </a:r>
            <a:r>
              <a:rPr lang="en-US" sz="1200" dirty="0" err="1"/>
              <a:t>Şeması</a:t>
            </a:r>
            <a:r>
              <a:rPr lang="en-US" sz="1200" dirty="0"/>
              <a:t> </a:t>
            </a:r>
            <a:r>
              <a:rPr lang="en-US" sz="1200" dirty="0" err="1"/>
              <a:t>ile</a:t>
            </a:r>
            <a:r>
              <a:rPr lang="en-US" sz="1200" dirty="0"/>
              <a:t> </a:t>
            </a:r>
            <a:r>
              <a:rPr lang="en-US" sz="1200" dirty="0" err="1"/>
              <a:t>uyumlu</a:t>
            </a:r>
            <a:r>
              <a:rPr lang="en-US" sz="1200" dirty="0"/>
              <a:t> hale </a:t>
            </a:r>
            <a:r>
              <a:rPr lang="en-US" sz="1200" dirty="0" err="1"/>
              <a:t>getirilmiştir</a:t>
            </a:r>
            <a:r>
              <a:rPr lang="en-US" sz="1200" dirty="0"/>
              <a:t>. (17.01.2020</a:t>
            </a:r>
            <a:r>
              <a:rPr lang="en-US" sz="1200" dirty="0" smtClean="0"/>
              <a:t>)</a:t>
            </a:r>
          </a:p>
          <a:p>
            <a:endParaRPr lang="en-US" sz="1200" dirty="0"/>
          </a:p>
          <a:p>
            <a:r>
              <a:rPr lang="en-US" sz="1200" b="1" dirty="0"/>
              <a:t>Risk </a:t>
            </a:r>
            <a:r>
              <a:rPr lang="en-US" sz="1200" b="1" dirty="0" err="1"/>
              <a:t>analizinde</a:t>
            </a:r>
            <a:r>
              <a:rPr lang="en-US" sz="1200" b="1" dirty="0"/>
              <a:t>; </a:t>
            </a:r>
            <a:r>
              <a:rPr lang="en-US" sz="1200" b="1" dirty="0" err="1"/>
              <a:t>satır</a:t>
            </a:r>
            <a:r>
              <a:rPr lang="en-US" sz="1200" b="1" dirty="0"/>
              <a:t> 14, </a:t>
            </a:r>
            <a:r>
              <a:rPr lang="en-US" sz="1200" b="1" dirty="0" err="1"/>
              <a:t>madde</a:t>
            </a:r>
            <a:r>
              <a:rPr lang="en-US" sz="1200" b="1" dirty="0"/>
              <a:t> 4 - </a:t>
            </a:r>
            <a:r>
              <a:rPr lang="en-US" sz="1200" b="1" dirty="0" err="1"/>
              <a:t>yeni</a:t>
            </a:r>
            <a:r>
              <a:rPr lang="en-US" sz="1200" b="1" dirty="0"/>
              <a:t> </a:t>
            </a:r>
            <a:r>
              <a:rPr lang="en-US" sz="1200" b="1" dirty="0" err="1"/>
              <a:t>röf</a:t>
            </a:r>
            <a:r>
              <a:rPr lang="en-US" sz="1200" b="1" dirty="0"/>
              <a:t> </a:t>
            </a:r>
            <a:r>
              <a:rPr lang="en-US" sz="1200" b="1" dirty="0" err="1"/>
              <a:t>hesaplaması</a:t>
            </a:r>
            <a:r>
              <a:rPr lang="en-US" sz="1200" b="1" dirty="0"/>
              <a:t> </a:t>
            </a:r>
            <a:r>
              <a:rPr lang="en-US" sz="1200" b="1" dirty="0" err="1"/>
              <a:t>yapılmalı</a:t>
            </a:r>
            <a:r>
              <a:rPr lang="en-US" sz="1200" b="1" dirty="0"/>
              <a:t>, </a:t>
            </a:r>
            <a:r>
              <a:rPr lang="en-US" sz="1200" b="1" dirty="0" err="1"/>
              <a:t>satır</a:t>
            </a:r>
            <a:r>
              <a:rPr lang="en-US" sz="1200" b="1" dirty="0"/>
              <a:t> 15, </a:t>
            </a:r>
            <a:r>
              <a:rPr lang="en-US" sz="1200" b="1" dirty="0" err="1"/>
              <a:t>madde</a:t>
            </a:r>
            <a:r>
              <a:rPr lang="en-US" sz="1200" b="1" dirty="0"/>
              <a:t> 5 </a:t>
            </a:r>
            <a:r>
              <a:rPr lang="en-US" sz="1200" b="1" dirty="0" err="1"/>
              <a:t>termin</a:t>
            </a:r>
            <a:r>
              <a:rPr lang="en-US" sz="1200" b="1" dirty="0"/>
              <a:t> </a:t>
            </a:r>
            <a:r>
              <a:rPr lang="en-US" sz="1200" b="1" dirty="0" err="1"/>
              <a:t>tarihleri</a:t>
            </a:r>
            <a:r>
              <a:rPr lang="en-US" sz="1200" b="1" dirty="0"/>
              <a:t> </a:t>
            </a:r>
            <a:r>
              <a:rPr lang="en-US" sz="1200" b="1" dirty="0" err="1"/>
              <a:t>alınmalı</a:t>
            </a:r>
            <a:r>
              <a:rPr lang="en-US" sz="1200" b="1" dirty="0"/>
              <a:t>.   (</a:t>
            </a:r>
            <a:r>
              <a:rPr lang="en-US" sz="1200" b="1" dirty="0" err="1"/>
              <a:t>İç</a:t>
            </a:r>
            <a:r>
              <a:rPr lang="en-US" sz="1200" b="1" dirty="0"/>
              <a:t> </a:t>
            </a:r>
            <a:r>
              <a:rPr lang="en-US" sz="1200" b="1" dirty="0" err="1"/>
              <a:t>Denetim</a:t>
            </a:r>
            <a:r>
              <a:rPr lang="en-US" sz="1200" b="1" dirty="0"/>
              <a:t> DF 2019-284</a:t>
            </a:r>
            <a:r>
              <a:rPr lang="en-US" sz="1200" b="1" dirty="0" smtClean="0"/>
              <a:t>) (</a:t>
            </a:r>
            <a:r>
              <a:rPr lang="en-US" sz="1200" b="1" dirty="0" err="1" smtClean="0"/>
              <a:t>yeni</a:t>
            </a:r>
            <a:r>
              <a:rPr lang="en-US" sz="1200" b="1" dirty="0" smtClean="0"/>
              <a:t> </a:t>
            </a:r>
            <a:r>
              <a:rPr lang="en-US" sz="1200" b="1" dirty="0"/>
              <a:t>RÖF:84): </a:t>
            </a:r>
            <a:r>
              <a:rPr lang="en-US" sz="1200" dirty="0"/>
              <a:t>Risk </a:t>
            </a:r>
            <a:r>
              <a:rPr lang="en-US" sz="1200" dirty="0" err="1"/>
              <a:t>analizi</a:t>
            </a:r>
            <a:r>
              <a:rPr lang="en-US" sz="1200" dirty="0"/>
              <a:t> </a:t>
            </a:r>
            <a:r>
              <a:rPr lang="en-US" sz="1200" dirty="0" err="1" smtClean="0"/>
              <a:t>belgesi</a:t>
            </a:r>
            <a:r>
              <a:rPr lang="en-US" sz="1200" dirty="0" smtClean="0"/>
              <a:t> </a:t>
            </a:r>
            <a:r>
              <a:rPr lang="en-US" sz="1200" dirty="0" err="1"/>
              <a:t>güncellenmiştir</a:t>
            </a:r>
            <a:r>
              <a:rPr lang="en-US" sz="1200" dirty="0"/>
              <a:t>. (17.01.2020)</a:t>
            </a:r>
            <a:endParaRPr lang="en-US" sz="1200" dirty="0" smtClean="0"/>
          </a:p>
          <a:p>
            <a:endParaRPr lang="en-US" sz="1200" b="1" dirty="0" smtClean="0"/>
          </a:p>
          <a:p>
            <a:r>
              <a:rPr lang="en-US" sz="1200" b="1" dirty="0" err="1"/>
              <a:t>Dereceye</a:t>
            </a:r>
            <a:r>
              <a:rPr lang="en-US" sz="1200" b="1" dirty="0"/>
              <a:t> </a:t>
            </a:r>
            <a:r>
              <a:rPr lang="en-US" sz="1200" b="1" dirty="0" err="1"/>
              <a:t>Girilen</a:t>
            </a:r>
            <a:r>
              <a:rPr lang="en-US" sz="1200" b="1" dirty="0"/>
              <a:t> </a:t>
            </a:r>
            <a:r>
              <a:rPr lang="en-US" sz="1200" b="1" dirty="0" err="1"/>
              <a:t>Yarışma</a:t>
            </a:r>
            <a:r>
              <a:rPr lang="en-US" sz="1200" b="1" dirty="0"/>
              <a:t> </a:t>
            </a:r>
            <a:r>
              <a:rPr lang="en-US" sz="1200" b="1" dirty="0" err="1"/>
              <a:t>Sayısı</a:t>
            </a:r>
            <a:r>
              <a:rPr lang="en-US" sz="1200" b="1" dirty="0"/>
              <a:t> 2019 </a:t>
            </a:r>
            <a:r>
              <a:rPr lang="en-US" sz="1200" b="1" dirty="0" err="1"/>
              <a:t>hedefinin</a:t>
            </a:r>
            <a:r>
              <a:rPr lang="en-US" sz="1200" b="1" dirty="0"/>
              <a:t> </a:t>
            </a:r>
            <a:r>
              <a:rPr lang="en-US" sz="1200" b="1" dirty="0" err="1"/>
              <a:t>tutmaması</a:t>
            </a:r>
            <a:r>
              <a:rPr lang="en-US" sz="1200" b="1" dirty="0"/>
              <a:t> (2019 SPİK </a:t>
            </a:r>
            <a:r>
              <a:rPr lang="en-US" sz="1200" b="1" dirty="0" err="1"/>
              <a:t>Kapama</a:t>
            </a:r>
            <a:r>
              <a:rPr lang="en-US" sz="1200" b="1" dirty="0"/>
              <a:t> DF 2020-0031</a:t>
            </a:r>
            <a:r>
              <a:rPr lang="en-US" sz="1200" b="1" dirty="0" smtClean="0"/>
              <a:t>)(</a:t>
            </a:r>
            <a:r>
              <a:rPr lang="en-US" sz="1200" b="1" dirty="0" err="1" smtClean="0"/>
              <a:t>yeni</a:t>
            </a:r>
            <a:r>
              <a:rPr lang="en-US" sz="1200" b="1" dirty="0"/>
              <a:t> RÖF:84): </a:t>
            </a:r>
            <a:r>
              <a:rPr lang="en-US" sz="1200" dirty="0" err="1"/>
              <a:t>Akademisyenlerimiz</a:t>
            </a:r>
            <a:r>
              <a:rPr lang="en-US" sz="1200" dirty="0"/>
              <a:t> </a:t>
            </a:r>
            <a:r>
              <a:rPr lang="en-US" sz="1200" dirty="0" err="1"/>
              <a:t>ve</a:t>
            </a:r>
            <a:r>
              <a:rPr lang="en-US" sz="1200" dirty="0"/>
              <a:t> </a:t>
            </a:r>
            <a:r>
              <a:rPr lang="en-US" sz="1200" dirty="0" err="1"/>
              <a:t>öğrencilerimiz</a:t>
            </a:r>
            <a:r>
              <a:rPr lang="en-US" sz="1200" dirty="0"/>
              <a:t> </a:t>
            </a:r>
            <a:r>
              <a:rPr lang="en-US" sz="1200" dirty="0" err="1"/>
              <a:t>tarafından</a:t>
            </a:r>
            <a:r>
              <a:rPr lang="en-US" sz="1200" dirty="0"/>
              <a:t> </a:t>
            </a:r>
            <a:r>
              <a:rPr lang="en-US" sz="1200" dirty="0" err="1"/>
              <a:t>katılınılan</a:t>
            </a:r>
            <a:r>
              <a:rPr lang="en-US" sz="1200" dirty="0"/>
              <a:t> </a:t>
            </a:r>
            <a:r>
              <a:rPr lang="en-US" sz="1200" dirty="0" err="1"/>
              <a:t>mimari</a:t>
            </a:r>
            <a:r>
              <a:rPr lang="en-US" sz="1200" dirty="0"/>
              <a:t> </a:t>
            </a:r>
            <a:r>
              <a:rPr lang="en-US" sz="1200" dirty="0" err="1"/>
              <a:t>proje</a:t>
            </a:r>
            <a:r>
              <a:rPr lang="en-US" sz="1200" dirty="0"/>
              <a:t> </a:t>
            </a:r>
            <a:r>
              <a:rPr lang="en-US" sz="1200" dirty="0" err="1"/>
              <a:t>yarışmalarında</a:t>
            </a:r>
            <a:r>
              <a:rPr lang="en-US" sz="1200" dirty="0"/>
              <a:t> </a:t>
            </a:r>
            <a:r>
              <a:rPr lang="en-US" sz="1200" dirty="0" err="1"/>
              <a:t>derece</a:t>
            </a:r>
            <a:r>
              <a:rPr lang="en-US" sz="1200" dirty="0"/>
              <a:t> </a:t>
            </a:r>
            <a:r>
              <a:rPr lang="en-US" sz="1200" dirty="0" err="1"/>
              <a:t>alınmış</a:t>
            </a:r>
            <a:r>
              <a:rPr lang="en-US" sz="1200" dirty="0"/>
              <a:t>, </a:t>
            </a:r>
            <a:r>
              <a:rPr lang="en-US" sz="1200" dirty="0" err="1"/>
              <a:t>yarışma</a:t>
            </a:r>
            <a:r>
              <a:rPr lang="en-US" sz="1200" dirty="0"/>
              <a:t> </a:t>
            </a:r>
            <a:r>
              <a:rPr lang="en-US" sz="1200" dirty="0" err="1"/>
              <a:t>duyuruları</a:t>
            </a:r>
            <a:r>
              <a:rPr lang="en-US" sz="1200" dirty="0"/>
              <a:t> </a:t>
            </a:r>
            <a:r>
              <a:rPr lang="en-US" sz="1200" dirty="0" err="1"/>
              <a:t>öğrencilere</a:t>
            </a:r>
            <a:r>
              <a:rPr lang="en-US" sz="1200" dirty="0"/>
              <a:t> </a:t>
            </a:r>
            <a:r>
              <a:rPr lang="en-US" sz="1200" dirty="0" err="1"/>
              <a:t>sosyal</a:t>
            </a:r>
            <a:r>
              <a:rPr lang="en-US" sz="1200" dirty="0"/>
              <a:t> </a:t>
            </a:r>
            <a:r>
              <a:rPr lang="en-US" sz="1200" dirty="0" err="1"/>
              <a:t>medya</a:t>
            </a:r>
            <a:r>
              <a:rPr lang="en-US" sz="1200" dirty="0"/>
              <a:t> </a:t>
            </a:r>
            <a:r>
              <a:rPr lang="en-US" sz="1200" dirty="0" err="1"/>
              <a:t>hesaplarımız</a:t>
            </a:r>
            <a:r>
              <a:rPr lang="en-US" sz="1200" dirty="0"/>
              <a:t> </a:t>
            </a:r>
            <a:r>
              <a:rPr lang="en-US" sz="1200" dirty="0" err="1"/>
              <a:t>aracılığıyla</a:t>
            </a:r>
            <a:r>
              <a:rPr lang="en-US" sz="1200" dirty="0"/>
              <a:t> </a:t>
            </a:r>
            <a:r>
              <a:rPr lang="en-US" sz="1200" dirty="0" err="1"/>
              <a:t>yapılmaktadır</a:t>
            </a:r>
            <a:r>
              <a:rPr lang="en-US" sz="1200" dirty="0"/>
              <a:t>. (</a:t>
            </a:r>
            <a:r>
              <a:rPr lang="en-US" sz="1200" dirty="0" err="1"/>
              <a:t>Kasım</a:t>
            </a:r>
            <a:r>
              <a:rPr lang="en-US" sz="1200" dirty="0"/>
              <a:t> 2020</a:t>
            </a:r>
            <a:r>
              <a:rPr lang="en-US" sz="1200" dirty="0" smtClean="0"/>
              <a:t>)</a:t>
            </a:r>
          </a:p>
          <a:p>
            <a:endParaRPr lang="en-US" sz="1200" dirty="0"/>
          </a:p>
          <a:p>
            <a:r>
              <a:rPr lang="tr-TR" sz="1200" b="1" dirty="0"/>
              <a:t>T2- Yabancı öğrencilerin üniversiteye geç kayıt olmaları</a:t>
            </a:r>
            <a:r>
              <a:rPr lang="en-US" sz="1200" b="1" dirty="0"/>
              <a:t> (</a:t>
            </a:r>
            <a:r>
              <a:rPr lang="en-US" sz="1200" b="1" dirty="0" err="1"/>
              <a:t>yeni</a:t>
            </a:r>
            <a:r>
              <a:rPr lang="en-US" sz="1200" b="1" dirty="0"/>
              <a:t> RÖF:80): </a:t>
            </a:r>
            <a:r>
              <a:rPr lang="en-US" sz="1200" dirty="0" err="1"/>
              <a:t>Oryantasyon</a:t>
            </a:r>
            <a:r>
              <a:rPr lang="en-US" sz="1200" dirty="0"/>
              <a:t> </a:t>
            </a:r>
            <a:r>
              <a:rPr lang="en-US" sz="1200" dirty="0" err="1"/>
              <a:t>düzenlendi</a:t>
            </a:r>
            <a:r>
              <a:rPr lang="en-US" sz="1200" dirty="0"/>
              <a:t>. (05.10.2020) </a:t>
            </a:r>
            <a:r>
              <a:rPr lang="en-US" sz="1200" dirty="0" err="1"/>
              <a:t>Pandemi</a:t>
            </a:r>
            <a:r>
              <a:rPr lang="en-US" sz="1200" dirty="0"/>
              <a:t> </a:t>
            </a:r>
            <a:r>
              <a:rPr lang="en-US" sz="1200" dirty="0" err="1"/>
              <a:t>sürecinde</a:t>
            </a:r>
            <a:r>
              <a:rPr lang="en-US" sz="1200" dirty="0"/>
              <a:t> </a:t>
            </a:r>
            <a:r>
              <a:rPr lang="en-US" sz="1200" dirty="0" err="1"/>
              <a:t>dersler</a:t>
            </a:r>
            <a:r>
              <a:rPr lang="en-US" sz="1200" dirty="0"/>
              <a:t> online </a:t>
            </a:r>
            <a:r>
              <a:rPr lang="en-US" sz="1200" dirty="0" err="1"/>
              <a:t>olduğu</a:t>
            </a:r>
            <a:r>
              <a:rPr lang="en-US" sz="1200" dirty="0"/>
              <a:t> </a:t>
            </a:r>
            <a:r>
              <a:rPr lang="en-US" sz="1200" dirty="0" err="1"/>
              <a:t>için</a:t>
            </a:r>
            <a:r>
              <a:rPr lang="en-US" sz="1200" dirty="0"/>
              <a:t> </a:t>
            </a:r>
            <a:r>
              <a:rPr lang="en-US" sz="1200" dirty="0" err="1"/>
              <a:t>zamanında</a:t>
            </a:r>
            <a:r>
              <a:rPr lang="en-US" sz="1200" dirty="0"/>
              <a:t> </a:t>
            </a:r>
            <a:r>
              <a:rPr lang="en-US" sz="1200" dirty="0" err="1"/>
              <a:t>katılım</a:t>
            </a:r>
            <a:r>
              <a:rPr lang="en-US" sz="1200" dirty="0"/>
              <a:t> </a:t>
            </a:r>
            <a:r>
              <a:rPr lang="en-US" sz="1200" dirty="0" err="1"/>
              <a:t>sağlandı</a:t>
            </a:r>
            <a:r>
              <a:rPr lang="en-US" sz="1200" dirty="0" smtClean="0"/>
              <a:t>.</a:t>
            </a:r>
          </a:p>
          <a:p>
            <a:endParaRPr lang="en-US" sz="1200" dirty="0"/>
          </a:p>
          <a:p>
            <a:r>
              <a:rPr lang="tr-TR" sz="1200" b="1" dirty="0"/>
              <a:t>Şikayet Sayısı 2019 hedefinin tutmaması (2019 SPİK Kapama DF 2020-0035</a:t>
            </a:r>
            <a:r>
              <a:rPr lang="tr-TR" sz="1200" b="1" dirty="0" smtClean="0"/>
              <a:t>)</a:t>
            </a:r>
            <a:r>
              <a:rPr lang="en-US" sz="1200" b="1" dirty="0" smtClean="0"/>
              <a:t> (</a:t>
            </a:r>
            <a:r>
              <a:rPr lang="en-US" sz="1200" b="1" dirty="0" err="1" smtClean="0"/>
              <a:t>yeni</a:t>
            </a:r>
            <a:r>
              <a:rPr lang="en-US" sz="1200" b="1" dirty="0"/>
              <a:t> RÖF:90): </a:t>
            </a:r>
            <a:r>
              <a:rPr lang="en-US" sz="1200" dirty="0"/>
              <a:t>2020-21 </a:t>
            </a:r>
            <a:r>
              <a:rPr lang="en-US" sz="1200" dirty="0" err="1"/>
              <a:t>güz</a:t>
            </a:r>
            <a:r>
              <a:rPr lang="en-US" sz="1200" dirty="0"/>
              <a:t> </a:t>
            </a:r>
            <a:r>
              <a:rPr lang="en-US" sz="1200" dirty="0" err="1"/>
              <a:t>dönemi</a:t>
            </a:r>
            <a:r>
              <a:rPr lang="en-US" sz="1200" dirty="0"/>
              <a:t> online </a:t>
            </a:r>
            <a:r>
              <a:rPr lang="en-US" sz="1200" dirty="0" err="1"/>
              <a:t>oryantasyon</a:t>
            </a:r>
            <a:r>
              <a:rPr lang="en-US" sz="1200" dirty="0"/>
              <a:t> </a:t>
            </a:r>
            <a:r>
              <a:rPr lang="en-US" sz="1200" dirty="0" err="1"/>
              <a:t>programında</a:t>
            </a:r>
            <a:r>
              <a:rPr lang="en-US" sz="1200" dirty="0"/>
              <a:t> </a:t>
            </a:r>
            <a:r>
              <a:rPr lang="en-US" sz="1200" dirty="0" err="1"/>
              <a:t>öğrencilere</a:t>
            </a:r>
            <a:r>
              <a:rPr lang="en-US" sz="1200" dirty="0"/>
              <a:t> </a:t>
            </a:r>
            <a:r>
              <a:rPr lang="en-US" sz="1200" dirty="0" err="1"/>
              <a:t>bilgilendirme</a:t>
            </a:r>
            <a:r>
              <a:rPr lang="en-US" sz="1200" dirty="0"/>
              <a:t> </a:t>
            </a:r>
            <a:r>
              <a:rPr lang="en-US" sz="1200" dirty="0" err="1"/>
              <a:t>yapılmıştır</a:t>
            </a:r>
            <a:r>
              <a:rPr lang="en-US" sz="1200" dirty="0" smtClean="0"/>
              <a:t>. (</a:t>
            </a:r>
            <a:r>
              <a:rPr lang="en-US" sz="1200" dirty="0"/>
              <a:t>05.10.2020</a:t>
            </a:r>
            <a:r>
              <a:rPr lang="en-US" sz="1200" dirty="0" smtClean="0"/>
              <a:t>)</a:t>
            </a:r>
          </a:p>
          <a:p>
            <a:endParaRPr lang="en-US" sz="1200" dirty="0"/>
          </a:p>
          <a:p>
            <a:endParaRPr lang="en-US" sz="1200" dirty="0"/>
          </a:p>
          <a:p>
            <a:endParaRPr lang="tr-TR" sz="1200" b="1" dirty="0"/>
          </a:p>
          <a:p>
            <a:endParaRPr lang="tr-TR" sz="1200" dirty="0"/>
          </a:p>
        </p:txBody>
      </p:sp>
    </p:spTree>
    <p:extLst>
      <p:ext uri="{BB962C8B-B14F-4D97-AF65-F5344CB8AC3E}">
        <p14:creationId xmlns:p14="http://schemas.microsoft.com/office/powerpoint/2010/main" val="4039055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439F893C-C32F-4835-A1E5-850973405C58}" type="slidenum">
              <a:rPr lang="tr-TR" smtClean="0"/>
              <a:t>38</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9" name="Metin kutusu 8"/>
          <p:cNvSpPr txBox="1"/>
          <p:nvPr/>
        </p:nvSpPr>
        <p:spPr>
          <a:xfrm>
            <a:off x="1403648" y="146163"/>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10" name="Metin kutusu 1"/>
          <p:cNvSpPr txBox="1"/>
          <p:nvPr/>
        </p:nvSpPr>
        <p:spPr>
          <a:xfrm>
            <a:off x="275576" y="1029712"/>
            <a:ext cx="8868424" cy="5509200"/>
          </a:xfrm>
          <a:prstGeom prst="rect">
            <a:avLst/>
          </a:prstGeom>
          <a:noFill/>
        </p:spPr>
        <p:txBody>
          <a:bodyPr wrap="square" rtlCol="0">
            <a:spAutoFit/>
          </a:bodyPr>
          <a:lstStyle/>
          <a:p>
            <a:endParaRPr lang="tr-TR" sz="1200" b="1" dirty="0" smtClean="0"/>
          </a:p>
          <a:p>
            <a:r>
              <a:rPr lang="tr-TR" sz="1200" b="1" u="sng" dirty="0" smtClean="0"/>
              <a:t>Mİ-RA-0001 Risk Analizinde RÖF &gt;=100 olan risklerle ilgili </a:t>
            </a:r>
            <a:r>
              <a:rPr lang="en-US" sz="1200" b="1" u="sng" dirty="0" smtClean="0"/>
              <a:t>YAPILACAK</a:t>
            </a:r>
            <a:r>
              <a:rPr lang="tr-TR" sz="1200" b="1" u="sng" dirty="0" smtClean="0"/>
              <a:t> faaliyetler:</a:t>
            </a:r>
          </a:p>
          <a:p>
            <a:endParaRPr lang="tr-TR" sz="1200" b="1" dirty="0"/>
          </a:p>
          <a:p>
            <a:endParaRPr lang="tr-TR" sz="1200" dirty="0"/>
          </a:p>
          <a:p>
            <a:r>
              <a:rPr lang="tr-TR" sz="1200" b="1" dirty="0"/>
              <a:t>Akreditasyon bulunmaması (Z9, 2018'den gelen) </a:t>
            </a:r>
            <a:r>
              <a:rPr lang="tr-TR" sz="1200" b="1" dirty="0" smtClean="0"/>
              <a:t>(RÖF:</a:t>
            </a:r>
            <a:r>
              <a:rPr lang="en-US" sz="1200" b="1" dirty="0" smtClean="0"/>
              <a:t>168</a:t>
            </a:r>
            <a:r>
              <a:rPr lang="tr-TR" sz="1200" b="1" dirty="0" smtClean="0"/>
              <a:t>): </a:t>
            </a:r>
            <a:r>
              <a:rPr lang="tr-TR" sz="1200" dirty="0"/>
              <a:t>MİAK Akreditasyonun kriterlerinin sağlanması ve başvurulması </a:t>
            </a:r>
            <a:r>
              <a:rPr lang="tr-TR" sz="1200" dirty="0" smtClean="0"/>
              <a:t>için hazırlık</a:t>
            </a:r>
            <a:r>
              <a:rPr lang="en-US" sz="1200" dirty="0" smtClean="0"/>
              <a:t>lar </a:t>
            </a:r>
            <a:r>
              <a:rPr lang="en-US" sz="1200" dirty="0" err="1" smtClean="0"/>
              <a:t>pandemi</a:t>
            </a:r>
            <a:r>
              <a:rPr lang="en-US" sz="1200" dirty="0" smtClean="0"/>
              <a:t> </a:t>
            </a:r>
            <a:r>
              <a:rPr lang="en-US" sz="1200" dirty="0" err="1" smtClean="0"/>
              <a:t>sebebiyle</a:t>
            </a:r>
            <a:r>
              <a:rPr lang="tr-TR" sz="1200" dirty="0" smtClean="0"/>
              <a:t> 202</a:t>
            </a:r>
            <a:r>
              <a:rPr lang="en-US" sz="1200" dirty="0" smtClean="0"/>
              <a:t>1</a:t>
            </a:r>
            <a:r>
              <a:rPr lang="tr-TR" sz="1200" dirty="0" smtClean="0"/>
              <a:t> yılında başlatılacaktır.</a:t>
            </a:r>
            <a:r>
              <a:rPr lang="en-US" sz="1200" dirty="0" smtClean="0"/>
              <a:t> (01.09.2021)</a:t>
            </a:r>
          </a:p>
          <a:p>
            <a:endParaRPr lang="en-US" sz="1200" dirty="0"/>
          </a:p>
          <a:p>
            <a:r>
              <a:rPr lang="tr-TR" sz="1200" b="1" dirty="0"/>
              <a:t>Eğitim müfredatının workshop, teknik gezi gibi etkinliklerle desteklenmesi (Anket Yorumları: Mİ-AF-0019) (RÖF:120): </a:t>
            </a:r>
            <a:r>
              <a:rPr lang="en-US" sz="1200" dirty="0" err="1"/>
              <a:t>Pandemi</a:t>
            </a:r>
            <a:r>
              <a:rPr lang="en-US" sz="1200" dirty="0"/>
              <a:t> </a:t>
            </a:r>
            <a:r>
              <a:rPr lang="en-US" sz="1200" dirty="0" err="1"/>
              <a:t>sebebiyle</a:t>
            </a:r>
            <a:r>
              <a:rPr lang="en-US" sz="1200" dirty="0"/>
              <a:t> 2021 </a:t>
            </a:r>
            <a:r>
              <a:rPr lang="en-US" sz="1200" dirty="0" err="1"/>
              <a:t>yılına</a:t>
            </a:r>
            <a:r>
              <a:rPr lang="en-US" sz="1200" dirty="0"/>
              <a:t> </a:t>
            </a:r>
            <a:r>
              <a:rPr lang="en-US" sz="1200" dirty="0" err="1"/>
              <a:t>ertelenmiştir</a:t>
            </a:r>
            <a:r>
              <a:rPr lang="en-US" sz="1200" dirty="0"/>
              <a:t>.</a:t>
            </a:r>
          </a:p>
          <a:p>
            <a:endParaRPr lang="en-US" sz="1200" b="1" dirty="0"/>
          </a:p>
          <a:p>
            <a:r>
              <a:rPr lang="tr-TR" sz="1200" b="1" dirty="0"/>
              <a:t>Öğretim Üyesi Başına Düşen Endeksli Yayın Sayısı 2019 hedefinin tutmaması (2019 SPİK Kapama DF 2020-0032</a:t>
            </a:r>
            <a:r>
              <a:rPr lang="tr-TR" sz="1200" b="1" dirty="0" smtClean="0"/>
              <a:t>)</a:t>
            </a:r>
            <a:r>
              <a:rPr lang="en-US" sz="1200" b="1" dirty="0"/>
              <a:t> (RÖF:100): </a:t>
            </a:r>
            <a:r>
              <a:rPr lang="en-US" sz="1200" dirty="0" err="1"/>
              <a:t>Periyodik</a:t>
            </a:r>
            <a:r>
              <a:rPr lang="en-US" sz="1200" dirty="0"/>
              <a:t> </a:t>
            </a:r>
            <a:r>
              <a:rPr lang="en-US" sz="1200" dirty="0" err="1"/>
              <a:t>araştırma</a:t>
            </a:r>
            <a:r>
              <a:rPr lang="en-US" sz="1200" dirty="0"/>
              <a:t> </a:t>
            </a:r>
            <a:r>
              <a:rPr lang="en-US" sz="1200" dirty="0" err="1"/>
              <a:t>toplantılarının</a:t>
            </a:r>
            <a:r>
              <a:rPr lang="en-US" sz="1200" dirty="0"/>
              <a:t> </a:t>
            </a:r>
            <a:r>
              <a:rPr lang="en-US" sz="1200" dirty="0" err="1"/>
              <a:t>gündemine</a:t>
            </a:r>
            <a:r>
              <a:rPr lang="en-US" sz="1200" dirty="0"/>
              <a:t> </a:t>
            </a:r>
            <a:r>
              <a:rPr lang="en-US" sz="1200" dirty="0" err="1"/>
              <a:t>ortak</a:t>
            </a:r>
            <a:r>
              <a:rPr lang="en-US" sz="1200" dirty="0"/>
              <a:t> </a:t>
            </a:r>
            <a:r>
              <a:rPr lang="en-US" sz="1200" dirty="0" err="1"/>
              <a:t>olarak</a:t>
            </a:r>
            <a:r>
              <a:rPr lang="en-US" sz="1200" dirty="0"/>
              <a:t> </a:t>
            </a:r>
            <a:r>
              <a:rPr lang="en-US" sz="1200" dirty="0" err="1"/>
              <a:t>hazırlanabilecek</a:t>
            </a:r>
            <a:r>
              <a:rPr lang="en-US" sz="1200" dirty="0"/>
              <a:t> </a:t>
            </a:r>
            <a:r>
              <a:rPr lang="en-US" sz="1200" dirty="0" err="1"/>
              <a:t>endeksli</a:t>
            </a:r>
            <a:r>
              <a:rPr lang="en-US" sz="1200" dirty="0"/>
              <a:t> </a:t>
            </a:r>
            <a:r>
              <a:rPr lang="en-US" sz="1200" dirty="0" err="1"/>
              <a:t>yayın</a:t>
            </a:r>
            <a:r>
              <a:rPr lang="en-US" sz="1200" dirty="0"/>
              <a:t> </a:t>
            </a:r>
            <a:r>
              <a:rPr lang="en-US" sz="1200" dirty="0" err="1"/>
              <a:t>konularının</a:t>
            </a:r>
            <a:r>
              <a:rPr lang="en-US" sz="1200" dirty="0"/>
              <a:t> </a:t>
            </a:r>
            <a:r>
              <a:rPr lang="en-US" sz="1200" dirty="0" err="1"/>
              <a:t>dahil</a:t>
            </a:r>
            <a:r>
              <a:rPr lang="en-US" sz="1200" dirty="0"/>
              <a:t> </a:t>
            </a:r>
            <a:r>
              <a:rPr lang="en-US" sz="1200" dirty="0" err="1"/>
              <a:t>edilmesi</a:t>
            </a:r>
            <a:r>
              <a:rPr lang="en-US" sz="1200" dirty="0"/>
              <a:t> </a:t>
            </a:r>
            <a:r>
              <a:rPr lang="en-US" sz="1200" dirty="0" smtClean="0"/>
              <a:t>(31.12.2021)</a:t>
            </a:r>
          </a:p>
          <a:p>
            <a:endParaRPr lang="en-US" sz="1200" b="1" dirty="0"/>
          </a:p>
          <a:p>
            <a:r>
              <a:rPr lang="tr-TR" sz="1200" b="1" dirty="0" smtClean="0"/>
              <a:t>Öğretim </a:t>
            </a:r>
            <a:r>
              <a:rPr lang="tr-TR" sz="1200" b="1" dirty="0"/>
              <a:t>Üyesi Başına Düşen  Yayınlanmış Kitap Sayısı 2019 hedefinin tutmaması (2019 SPİK Kapama DF 2020-0033)</a:t>
            </a:r>
            <a:r>
              <a:rPr lang="en-US" sz="1200" b="1" dirty="0"/>
              <a:t> (RÖF: 100): </a:t>
            </a:r>
            <a:r>
              <a:rPr lang="en-US" sz="1200" dirty="0" err="1"/>
              <a:t>Periyodik</a:t>
            </a:r>
            <a:r>
              <a:rPr lang="en-US" sz="1200" dirty="0"/>
              <a:t> </a:t>
            </a:r>
            <a:r>
              <a:rPr lang="en-US" sz="1200" dirty="0" err="1"/>
              <a:t>araştırma</a:t>
            </a:r>
            <a:r>
              <a:rPr lang="en-US" sz="1200" dirty="0"/>
              <a:t> </a:t>
            </a:r>
            <a:r>
              <a:rPr lang="en-US" sz="1200" dirty="0" err="1"/>
              <a:t>toplantılarının</a:t>
            </a:r>
            <a:r>
              <a:rPr lang="en-US" sz="1200" dirty="0"/>
              <a:t> </a:t>
            </a:r>
            <a:r>
              <a:rPr lang="en-US" sz="1200" dirty="0" err="1"/>
              <a:t>gündemine</a:t>
            </a:r>
            <a:r>
              <a:rPr lang="en-US" sz="1200" dirty="0"/>
              <a:t> </a:t>
            </a:r>
            <a:r>
              <a:rPr lang="en-US" sz="1200" dirty="0" err="1"/>
              <a:t>kitap</a:t>
            </a:r>
            <a:r>
              <a:rPr lang="en-US" sz="1200" dirty="0"/>
              <a:t> </a:t>
            </a:r>
            <a:r>
              <a:rPr lang="en-US" sz="1200" dirty="0" err="1"/>
              <a:t>hazırlığı</a:t>
            </a:r>
            <a:r>
              <a:rPr lang="en-US" sz="1200" dirty="0"/>
              <a:t> </a:t>
            </a:r>
            <a:r>
              <a:rPr lang="en-US" sz="1200" dirty="0" err="1"/>
              <a:t>konusunun</a:t>
            </a:r>
            <a:r>
              <a:rPr lang="en-US" sz="1200" dirty="0"/>
              <a:t> </a:t>
            </a:r>
            <a:r>
              <a:rPr lang="en-US" sz="1200" dirty="0" err="1"/>
              <a:t>dahil</a:t>
            </a:r>
            <a:r>
              <a:rPr lang="en-US" sz="1200" dirty="0"/>
              <a:t> </a:t>
            </a:r>
            <a:r>
              <a:rPr lang="en-US" sz="1200" dirty="0" err="1"/>
              <a:t>edilmesi</a:t>
            </a:r>
            <a:r>
              <a:rPr lang="en-US" sz="1200" dirty="0"/>
              <a:t>, </a:t>
            </a:r>
            <a:r>
              <a:rPr lang="en-US" sz="1200" dirty="0" err="1"/>
              <a:t>ders</a:t>
            </a:r>
            <a:r>
              <a:rPr lang="en-US" sz="1200" dirty="0"/>
              <a:t> </a:t>
            </a:r>
            <a:r>
              <a:rPr lang="en-US" sz="1200" dirty="0" err="1"/>
              <a:t>kitabı</a:t>
            </a:r>
            <a:r>
              <a:rPr lang="en-US" sz="1200" dirty="0"/>
              <a:t> </a:t>
            </a:r>
            <a:r>
              <a:rPr lang="en-US" sz="1200" dirty="0" err="1"/>
              <a:t>konusundaki</a:t>
            </a:r>
            <a:r>
              <a:rPr lang="en-US" sz="1200" dirty="0"/>
              <a:t> </a:t>
            </a:r>
            <a:r>
              <a:rPr lang="en-US" sz="1200" dirty="0" err="1"/>
              <a:t>çalışmaların</a:t>
            </a:r>
            <a:r>
              <a:rPr lang="en-US" sz="1200" dirty="0"/>
              <a:t> </a:t>
            </a:r>
            <a:r>
              <a:rPr lang="en-US" sz="1200" dirty="0" err="1"/>
              <a:t>hızlandırılması</a:t>
            </a:r>
            <a:r>
              <a:rPr lang="en-US" sz="1200" dirty="0"/>
              <a:t> (31.12.2021)</a:t>
            </a:r>
          </a:p>
          <a:p>
            <a:endParaRPr lang="en-US" sz="1200" dirty="0"/>
          </a:p>
          <a:p>
            <a:r>
              <a:rPr lang="en-US" sz="1200" b="1" dirty="0" err="1"/>
              <a:t>Üniversitelerle</a:t>
            </a:r>
            <a:r>
              <a:rPr lang="en-US" sz="1200" b="1" dirty="0"/>
              <a:t> </a:t>
            </a:r>
            <a:r>
              <a:rPr lang="en-US" sz="1200" b="1" dirty="0" err="1"/>
              <a:t>Yapılan</a:t>
            </a:r>
            <a:r>
              <a:rPr lang="en-US" sz="1200" b="1" dirty="0"/>
              <a:t> </a:t>
            </a:r>
            <a:r>
              <a:rPr lang="en-US" sz="1200" b="1" dirty="0" err="1"/>
              <a:t>Ortak</a:t>
            </a:r>
            <a:r>
              <a:rPr lang="en-US" sz="1200" b="1" dirty="0"/>
              <a:t> </a:t>
            </a:r>
            <a:r>
              <a:rPr lang="en-US" sz="1200" b="1" dirty="0" err="1"/>
              <a:t>Proje</a:t>
            </a:r>
            <a:r>
              <a:rPr lang="en-US" sz="1200" b="1" dirty="0"/>
              <a:t> </a:t>
            </a:r>
            <a:r>
              <a:rPr lang="en-US" sz="1200" b="1" dirty="0" err="1"/>
              <a:t>Sayısı</a:t>
            </a:r>
            <a:r>
              <a:rPr lang="en-US" sz="1200" b="1" dirty="0"/>
              <a:t> </a:t>
            </a:r>
            <a:r>
              <a:rPr lang="en-US" sz="1200" b="1" dirty="0" err="1"/>
              <a:t>Artış</a:t>
            </a:r>
            <a:r>
              <a:rPr lang="en-US" sz="1200" b="1" dirty="0"/>
              <a:t> </a:t>
            </a:r>
            <a:r>
              <a:rPr lang="en-US" sz="1200" b="1" dirty="0" err="1"/>
              <a:t>Oranı</a:t>
            </a:r>
            <a:r>
              <a:rPr lang="en-US" sz="1200" b="1" dirty="0"/>
              <a:t> 2019 </a:t>
            </a:r>
            <a:r>
              <a:rPr lang="en-US" sz="1200" b="1" dirty="0" err="1"/>
              <a:t>hedefinin</a:t>
            </a:r>
            <a:r>
              <a:rPr lang="en-US" sz="1200" b="1" dirty="0"/>
              <a:t> </a:t>
            </a:r>
            <a:r>
              <a:rPr lang="en-US" sz="1200" b="1" dirty="0" err="1"/>
              <a:t>tutmaması</a:t>
            </a:r>
            <a:r>
              <a:rPr lang="en-US" sz="1200" b="1" dirty="0"/>
              <a:t> (2019 SPİK </a:t>
            </a:r>
            <a:r>
              <a:rPr lang="en-US" sz="1200" b="1" dirty="0" err="1"/>
              <a:t>Kapama</a:t>
            </a:r>
            <a:r>
              <a:rPr lang="en-US" sz="1200" b="1" dirty="0"/>
              <a:t> DF 2020-0034) (RÖF:100): </a:t>
            </a:r>
            <a:r>
              <a:rPr lang="en-US" sz="1200" dirty="0" err="1"/>
              <a:t>Periyodik</a:t>
            </a:r>
            <a:r>
              <a:rPr lang="en-US" sz="1200" dirty="0"/>
              <a:t> </a:t>
            </a:r>
            <a:r>
              <a:rPr lang="en-US" sz="1200" dirty="0" err="1"/>
              <a:t>araştırma</a:t>
            </a:r>
            <a:r>
              <a:rPr lang="en-US" sz="1200" dirty="0"/>
              <a:t> </a:t>
            </a:r>
            <a:r>
              <a:rPr lang="en-US" sz="1200" dirty="0" err="1"/>
              <a:t>toplantılarının</a:t>
            </a:r>
            <a:r>
              <a:rPr lang="en-US" sz="1200" dirty="0"/>
              <a:t> </a:t>
            </a:r>
            <a:r>
              <a:rPr lang="en-US" sz="1200" dirty="0" err="1"/>
              <a:t>gündemine</a:t>
            </a:r>
            <a:r>
              <a:rPr lang="en-US" sz="1200" dirty="0"/>
              <a:t> </a:t>
            </a:r>
            <a:r>
              <a:rPr lang="en-US" sz="1200" dirty="0" err="1"/>
              <a:t>proje</a:t>
            </a:r>
            <a:r>
              <a:rPr lang="en-US" sz="1200" dirty="0"/>
              <a:t> </a:t>
            </a:r>
            <a:r>
              <a:rPr lang="en-US" sz="1200" dirty="0" err="1"/>
              <a:t>hazırlıklarında</a:t>
            </a:r>
            <a:r>
              <a:rPr lang="en-US" sz="1200" dirty="0"/>
              <a:t> </a:t>
            </a:r>
            <a:r>
              <a:rPr lang="en-US" sz="1200" dirty="0" err="1"/>
              <a:t>diğer</a:t>
            </a:r>
            <a:r>
              <a:rPr lang="en-US" sz="1200" dirty="0"/>
              <a:t> </a:t>
            </a:r>
            <a:r>
              <a:rPr lang="en-US" sz="1200" dirty="0" err="1"/>
              <a:t>üniversitelerle</a:t>
            </a:r>
            <a:r>
              <a:rPr lang="en-US" sz="1200" dirty="0"/>
              <a:t> </a:t>
            </a:r>
            <a:r>
              <a:rPr lang="en-US" sz="1200" dirty="0" err="1"/>
              <a:t>işbirliği</a:t>
            </a:r>
            <a:r>
              <a:rPr lang="en-US" sz="1200" dirty="0"/>
              <a:t> </a:t>
            </a:r>
            <a:r>
              <a:rPr lang="en-US" sz="1200" dirty="0" err="1"/>
              <a:t>potansiyeli</a:t>
            </a:r>
            <a:r>
              <a:rPr lang="en-US" sz="1200" dirty="0"/>
              <a:t> </a:t>
            </a:r>
            <a:r>
              <a:rPr lang="en-US" sz="1200" dirty="0" err="1"/>
              <a:t>konusunun</a:t>
            </a:r>
            <a:r>
              <a:rPr lang="en-US" sz="1200" dirty="0"/>
              <a:t> </a:t>
            </a:r>
            <a:r>
              <a:rPr lang="en-US" sz="1200" dirty="0" err="1"/>
              <a:t>dahil</a:t>
            </a:r>
            <a:r>
              <a:rPr lang="en-US" sz="1200" dirty="0"/>
              <a:t> </a:t>
            </a:r>
            <a:r>
              <a:rPr lang="en-US" sz="1200" dirty="0" err="1"/>
              <a:t>edilmesi</a:t>
            </a:r>
            <a:r>
              <a:rPr lang="en-US" sz="1200" dirty="0"/>
              <a:t> (31.12.2021</a:t>
            </a:r>
            <a:r>
              <a:rPr lang="en-US" sz="1200" dirty="0" smtClean="0"/>
              <a:t>)</a:t>
            </a:r>
          </a:p>
          <a:p>
            <a:endParaRPr lang="en-US" sz="1200" dirty="0"/>
          </a:p>
          <a:p>
            <a:r>
              <a:rPr lang="en-US" sz="1200" b="1" dirty="0"/>
              <a:t>Z5- </a:t>
            </a:r>
            <a:r>
              <a:rPr lang="en-US" sz="1200" b="1" dirty="0" err="1"/>
              <a:t>Ofis</a:t>
            </a:r>
            <a:r>
              <a:rPr lang="en-US" sz="1200" b="1" dirty="0"/>
              <a:t> </a:t>
            </a:r>
            <a:r>
              <a:rPr lang="en-US" sz="1200" b="1" dirty="0" err="1"/>
              <a:t>ortam</a:t>
            </a:r>
            <a:r>
              <a:rPr lang="en-US" sz="1200" b="1" dirty="0"/>
              <a:t> </a:t>
            </a:r>
            <a:r>
              <a:rPr lang="en-US" sz="1200" b="1" dirty="0" err="1"/>
              <a:t>şartlarının</a:t>
            </a:r>
            <a:r>
              <a:rPr lang="en-US" sz="1200" b="1" dirty="0"/>
              <a:t>, </a:t>
            </a:r>
            <a:r>
              <a:rPr lang="en-US" sz="1200" b="1" dirty="0" err="1"/>
              <a:t>mevcut</a:t>
            </a:r>
            <a:r>
              <a:rPr lang="en-US" sz="1200" b="1" dirty="0"/>
              <a:t> </a:t>
            </a:r>
            <a:r>
              <a:rPr lang="en-US" sz="1200" b="1" dirty="0" err="1"/>
              <a:t>altyapı</a:t>
            </a:r>
            <a:r>
              <a:rPr lang="en-US" sz="1200" b="1" dirty="0"/>
              <a:t> </a:t>
            </a:r>
            <a:r>
              <a:rPr lang="en-US" sz="1200" b="1" dirty="0" err="1"/>
              <a:t>ve</a:t>
            </a:r>
            <a:r>
              <a:rPr lang="en-US" sz="1200" b="1" dirty="0"/>
              <a:t> </a:t>
            </a:r>
            <a:r>
              <a:rPr lang="en-US" sz="1200" b="1" dirty="0" err="1"/>
              <a:t>çevre</a:t>
            </a:r>
            <a:r>
              <a:rPr lang="en-US" sz="1200" b="1" dirty="0"/>
              <a:t> </a:t>
            </a:r>
            <a:r>
              <a:rPr lang="en-US" sz="1200" b="1" dirty="0" err="1"/>
              <a:t>koşullarının</a:t>
            </a:r>
            <a:r>
              <a:rPr lang="en-US" sz="1200" b="1" dirty="0"/>
              <a:t> </a:t>
            </a:r>
            <a:r>
              <a:rPr lang="en-US" sz="1200" b="1" dirty="0" err="1"/>
              <a:t>yeterli</a:t>
            </a:r>
            <a:r>
              <a:rPr lang="en-US" sz="1200" b="1" dirty="0"/>
              <a:t> </a:t>
            </a:r>
            <a:r>
              <a:rPr lang="en-US" sz="1200" b="1" dirty="0" err="1" smtClean="0"/>
              <a:t>olmaması</a:t>
            </a:r>
            <a:r>
              <a:rPr lang="en-US" sz="1200" b="1" dirty="0"/>
              <a:t> (RÖF:441): </a:t>
            </a:r>
            <a:r>
              <a:rPr lang="en-US" sz="1200" dirty="0" err="1"/>
              <a:t>Yeni</a:t>
            </a:r>
            <a:r>
              <a:rPr lang="en-US" sz="1200" dirty="0"/>
              <a:t> </a:t>
            </a:r>
            <a:r>
              <a:rPr lang="en-US" sz="1200" dirty="0" err="1"/>
              <a:t>eğitim</a:t>
            </a:r>
            <a:r>
              <a:rPr lang="en-US" sz="1200" dirty="0"/>
              <a:t> </a:t>
            </a:r>
            <a:r>
              <a:rPr lang="en-US" sz="1200" dirty="0" err="1"/>
              <a:t>binasnda</a:t>
            </a:r>
            <a:r>
              <a:rPr lang="en-US" sz="1200" dirty="0"/>
              <a:t> </a:t>
            </a:r>
            <a:r>
              <a:rPr lang="en-US" sz="1200" dirty="0" err="1"/>
              <a:t>fiziki</a:t>
            </a:r>
            <a:r>
              <a:rPr lang="en-US" sz="1200" dirty="0"/>
              <a:t> </a:t>
            </a:r>
            <a:r>
              <a:rPr lang="en-US" sz="1200" dirty="0" err="1"/>
              <a:t>koşulların</a:t>
            </a:r>
            <a:r>
              <a:rPr lang="en-US" sz="1200" dirty="0"/>
              <a:t> </a:t>
            </a:r>
            <a:r>
              <a:rPr lang="en-US" sz="1200" dirty="0" err="1" smtClean="0"/>
              <a:t>iyileştirilmesi</a:t>
            </a:r>
            <a:r>
              <a:rPr lang="en-US" sz="1200" dirty="0" smtClean="0"/>
              <a:t> </a:t>
            </a:r>
            <a:r>
              <a:rPr lang="en-US" sz="1200" dirty="0" err="1" smtClean="0"/>
              <a:t>için</a:t>
            </a:r>
            <a:r>
              <a:rPr lang="en-US" sz="1200" dirty="0" smtClean="0"/>
              <a:t> </a:t>
            </a:r>
            <a:r>
              <a:rPr lang="en-US" sz="1200" dirty="0" err="1" smtClean="0"/>
              <a:t>Üst</a:t>
            </a:r>
            <a:r>
              <a:rPr lang="en-US" sz="1200" dirty="0" smtClean="0"/>
              <a:t> </a:t>
            </a:r>
            <a:r>
              <a:rPr lang="en-US" sz="1200" dirty="0" err="1" smtClean="0"/>
              <a:t>Yönetim</a:t>
            </a:r>
            <a:r>
              <a:rPr lang="en-US" sz="1200" dirty="0" smtClean="0"/>
              <a:t> </a:t>
            </a:r>
            <a:r>
              <a:rPr lang="en-US" sz="1200" dirty="0" err="1" smtClean="0"/>
              <a:t>ile</a:t>
            </a:r>
            <a:r>
              <a:rPr lang="en-US" sz="1200" dirty="0" smtClean="0"/>
              <a:t> </a:t>
            </a:r>
            <a:r>
              <a:rPr lang="en-US" sz="1200" dirty="0" err="1" smtClean="0"/>
              <a:t>görüşülmesi</a:t>
            </a:r>
            <a:endParaRPr lang="en-US" sz="1200" dirty="0"/>
          </a:p>
          <a:p>
            <a:endParaRPr lang="en-US" sz="1200" dirty="0" smtClean="0"/>
          </a:p>
          <a:p>
            <a:r>
              <a:rPr lang="en-US" sz="1200" b="1" dirty="0"/>
              <a:t>T3- </a:t>
            </a:r>
            <a:r>
              <a:rPr lang="en-US" sz="1200" b="1" dirty="0" err="1"/>
              <a:t>Koronavirüs</a:t>
            </a:r>
            <a:r>
              <a:rPr lang="en-US" sz="1200" b="1" dirty="0"/>
              <a:t> </a:t>
            </a:r>
            <a:r>
              <a:rPr lang="en-US" sz="1200" b="1" dirty="0" err="1"/>
              <a:t>pandemisi</a:t>
            </a:r>
            <a:r>
              <a:rPr lang="en-US" sz="1200" b="1" dirty="0"/>
              <a:t> </a:t>
            </a:r>
            <a:r>
              <a:rPr lang="en-US" sz="1200" b="1" dirty="0" err="1"/>
              <a:t>sürecinde</a:t>
            </a:r>
            <a:r>
              <a:rPr lang="en-US" sz="1200" b="1" dirty="0"/>
              <a:t> </a:t>
            </a:r>
            <a:r>
              <a:rPr lang="en-US" sz="1200" b="1" dirty="0" err="1"/>
              <a:t>geliştirilen</a:t>
            </a:r>
            <a:r>
              <a:rPr lang="en-US" sz="1200" b="1" dirty="0"/>
              <a:t> </a:t>
            </a:r>
            <a:r>
              <a:rPr lang="en-US" sz="1200" b="1" dirty="0" err="1"/>
              <a:t>uzaktan</a:t>
            </a:r>
            <a:r>
              <a:rPr lang="en-US" sz="1200" b="1" dirty="0"/>
              <a:t> </a:t>
            </a:r>
            <a:r>
              <a:rPr lang="en-US" sz="1200" b="1" dirty="0" err="1"/>
              <a:t>eğitim</a:t>
            </a:r>
            <a:r>
              <a:rPr lang="en-US" sz="1200" b="1" dirty="0"/>
              <a:t> </a:t>
            </a:r>
            <a:r>
              <a:rPr lang="en-US" sz="1200" b="1" dirty="0" err="1"/>
              <a:t>yöntemlerinin</a:t>
            </a:r>
            <a:r>
              <a:rPr lang="en-US" sz="1200" b="1" dirty="0"/>
              <a:t> </a:t>
            </a:r>
            <a:r>
              <a:rPr lang="en-US" sz="1200" b="1" dirty="0" err="1"/>
              <a:t>yeni</a:t>
            </a:r>
            <a:r>
              <a:rPr lang="en-US" sz="1200" b="1" dirty="0"/>
              <a:t> </a:t>
            </a:r>
            <a:r>
              <a:rPr lang="en-US" sz="1200" b="1" dirty="0" err="1"/>
              <a:t>başlayan</a:t>
            </a:r>
            <a:r>
              <a:rPr lang="en-US" sz="1200" b="1" dirty="0"/>
              <a:t> </a:t>
            </a:r>
            <a:r>
              <a:rPr lang="en-US" sz="1200" b="1" dirty="0" err="1"/>
              <a:t>öğrencilerin</a:t>
            </a:r>
            <a:r>
              <a:rPr lang="en-US" sz="1200" b="1" dirty="0"/>
              <a:t> </a:t>
            </a:r>
            <a:r>
              <a:rPr lang="en-US" sz="1200" b="1" dirty="0" err="1"/>
              <a:t>bölümlere</a:t>
            </a:r>
            <a:r>
              <a:rPr lang="en-US" sz="1200" b="1" dirty="0"/>
              <a:t> </a:t>
            </a:r>
            <a:r>
              <a:rPr lang="en-US" sz="1200" b="1" dirty="0" err="1"/>
              <a:t>adaptasyonunda</a:t>
            </a:r>
            <a:r>
              <a:rPr lang="en-US" sz="1200" b="1" dirty="0"/>
              <a:t> </a:t>
            </a:r>
            <a:r>
              <a:rPr lang="en-US" sz="1200" b="1" dirty="0" err="1"/>
              <a:t>güçlük</a:t>
            </a:r>
            <a:r>
              <a:rPr lang="en-US" sz="1200" b="1" dirty="0"/>
              <a:t> </a:t>
            </a:r>
            <a:r>
              <a:rPr lang="en-US" sz="1200" b="1" dirty="0" err="1" smtClean="0"/>
              <a:t>yaratması</a:t>
            </a:r>
            <a:r>
              <a:rPr lang="en-US" sz="1200" b="1" dirty="0" smtClean="0"/>
              <a:t> (RÖF:120</a:t>
            </a:r>
            <a:r>
              <a:rPr lang="en-US" sz="1200" b="1" dirty="0"/>
              <a:t>): </a:t>
            </a:r>
            <a:r>
              <a:rPr lang="en-US" sz="1200" dirty="0" err="1"/>
              <a:t>Öğrenciler</a:t>
            </a:r>
            <a:r>
              <a:rPr lang="en-US" sz="1200" dirty="0"/>
              <a:t> </a:t>
            </a:r>
            <a:r>
              <a:rPr lang="en-US" sz="1200" dirty="0" err="1"/>
              <a:t>ile</a:t>
            </a:r>
            <a:r>
              <a:rPr lang="en-US" sz="1200" dirty="0"/>
              <a:t> </a:t>
            </a:r>
            <a:r>
              <a:rPr lang="en-US" sz="1200" dirty="0" err="1"/>
              <a:t>dönem</a:t>
            </a:r>
            <a:r>
              <a:rPr lang="en-US" sz="1200" dirty="0"/>
              <a:t> </a:t>
            </a:r>
            <a:r>
              <a:rPr lang="en-US" sz="1200" dirty="0" err="1"/>
              <a:t>başı</a:t>
            </a:r>
            <a:r>
              <a:rPr lang="en-US" sz="1200" dirty="0"/>
              <a:t> </a:t>
            </a:r>
            <a:r>
              <a:rPr lang="en-US" sz="1200" dirty="0" err="1"/>
              <a:t>yapılan</a:t>
            </a:r>
            <a:r>
              <a:rPr lang="en-US" sz="1200" dirty="0"/>
              <a:t> </a:t>
            </a:r>
            <a:r>
              <a:rPr lang="en-US" sz="1200" dirty="0" err="1"/>
              <a:t>toplantılara</a:t>
            </a:r>
            <a:r>
              <a:rPr lang="en-US" sz="1200" dirty="0"/>
              <a:t> </a:t>
            </a:r>
            <a:r>
              <a:rPr lang="en-US" sz="1200" dirty="0" err="1"/>
              <a:t>ek</a:t>
            </a:r>
            <a:r>
              <a:rPr lang="en-US" sz="1200" dirty="0"/>
              <a:t> </a:t>
            </a:r>
            <a:r>
              <a:rPr lang="en-US" sz="1200" dirty="0" err="1"/>
              <a:t>olarak</a:t>
            </a:r>
            <a:r>
              <a:rPr lang="en-US" sz="1200" dirty="0"/>
              <a:t> </a:t>
            </a:r>
            <a:r>
              <a:rPr lang="en-US" sz="1200" dirty="0" err="1"/>
              <a:t>dönem</a:t>
            </a:r>
            <a:r>
              <a:rPr lang="en-US" sz="1200" dirty="0"/>
              <a:t> </a:t>
            </a:r>
            <a:r>
              <a:rPr lang="en-US" sz="1200" dirty="0" err="1"/>
              <a:t>sonu</a:t>
            </a:r>
            <a:r>
              <a:rPr lang="en-US" sz="1200" dirty="0"/>
              <a:t> </a:t>
            </a:r>
            <a:r>
              <a:rPr lang="en-US" sz="1200" dirty="0" err="1"/>
              <a:t>toplantıları</a:t>
            </a:r>
            <a:r>
              <a:rPr lang="en-US" sz="1200" dirty="0"/>
              <a:t> </a:t>
            </a:r>
            <a:r>
              <a:rPr lang="en-US" sz="1200" dirty="0" err="1" smtClean="0"/>
              <a:t>yapılması</a:t>
            </a:r>
            <a:r>
              <a:rPr lang="en-US" sz="1200" dirty="0" smtClean="0"/>
              <a:t> (31.12.2021)</a:t>
            </a:r>
          </a:p>
          <a:p>
            <a:endParaRPr lang="tr-TR" sz="1200" dirty="0"/>
          </a:p>
          <a:p>
            <a:endParaRPr lang="tr-TR" sz="1200" b="1" dirty="0" smtClean="0"/>
          </a:p>
          <a:p>
            <a:endParaRPr lang="tr-TR" sz="1200" dirty="0"/>
          </a:p>
          <a:p>
            <a:endParaRPr lang="tr-TR" sz="1600" b="1" dirty="0"/>
          </a:p>
        </p:txBody>
      </p:sp>
    </p:spTree>
    <p:extLst>
      <p:ext uri="{BB962C8B-B14F-4D97-AF65-F5344CB8AC3E}">
        <p14:creationId xmlns:p14="http://schemas.microsoft.com/office/powerpoint/2010/main" val="41358778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835696" y="173644"/>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39</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graphicFrame>
        <p:nvGraphicFramePr>
          <p:cNvPr id="8" name="Chart 7"/>
          <p:cNvGraphicFramePr>
            <a:graphicFrameLocks/>
          </p:cNvGraphicFramePr>
          <p:nvPr>
            <p:extLst>
              <p:ext uri="{D42A27DB-BD31-4B8C-83A1-F6EECF244321}">
                <p14:modId xmlns:p14="http://schemas.microsoft.com/office/powerpoint/2010/main" val="2611724508"/>
              </p:ext>
            </p:extLst>
          </p:nvPr>
        </p:nvGraphicFramePr>
        <p:xfrm>
          <a:off x="323528" y="1124744"/>
          <a:ext cx="4320480" cy="26954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339741834"/>
              </p:ext>
            </p:extLst>
          </p:nvPr>
        </p:nvGraphicFramePr>
        <p:xfrm>
          <a:off x="4867957" y="930361"/>
          <a:ext cx="3664483" cy="29396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ext uri="{D42A27DB-BD31-4B8C-83A1-F6EECF244321}">
                <p14:modId xmlns:p14="http://schemas.microsoft.com/office/powerpoint/2010/main" val="2293643720"/>
              </p:ext>
            </p:extLst>
          </p:nvPr>
        </p:nvGraphicFramePr>
        <p:xfrm>
          <a:off x="323528" y="3870036"/>
          <a:ext cx="3816424"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a:graphicFrameLocks/>
          </p:cNvGraphicFramePr>
          <p:nvPr>
            <p:extLst>
              <p:ext uri="{D42A27DB-BD31-4B8C-83A1-F6EECF244321}">
                <p14:modId xmlns:p14="http://schemas.microsoft.com/office/powerpoint/2010/main" val="679628187"/>
              </p:ext>
            </p:extLst>
          </p:nvPr>
        </p:nvGraphicFramePr>
        <p:xfrm>
          <a:off x="4932484" y="4114800"/>
          <a:ext cx="3754316"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76493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547664" y="360778"/>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1353855787"/>
              </p:ext>
            </p:extLst>
          </p:nvPr>
        </p:nvGraphicFramePr>
        <p:xfrm>
          <a:off x="306404" y="1412776"/>
          <a:ext cx="8363272" cy="3433358"/>
        </p:xfrm>
        <a:graphic>
          <a:graphicData uri="http://schemas.openxmlformats.org/drawingml/2006/table">
            <a:tbl>
              <a:tblPr firstRow="1" bandRow="1">
                <a:tableStyleId>{F5AB1C69-6EDB-4FF4-983F-18BD219EF322}</a:tableStyleId>
              </a:tblPr>
              <a:tblGrid>
                <a:gridCol w="4181636">
                  <a:extLst>
                    <a:ext uri="{9D8B030D-6E8A-4147-A177-3AD203B41FA5}">
                      <a16:colId xmlns:a16="http://schemas.microsoft.com/office/drawing/2014/main" val="20000"/>
                    </a:ext>
                  </a:extLst>
                </a:gridCol>
                <a:gridCol w="4181636">
                  <a:extLst>
                    <a:ext uri="{9D8B030D-6E8A-4147-A177-3AD203B41FA5}">
                      <a16:colId xmlns:a16="http://schemas.microsoft.com/office/drawing/2014/main" val="20001"/>
                    </a:ext>
                  </a:extLst>
                </a:gridCol>
              </a:tblGrid>
              <a:tr h="463726">
                <a:tc>
                  <a:txBody>
                    <a:bodyPr/>
                    <a:lstStyle/>
                    <a:p>
                      <a:pPr algn="ctr"/>
                      <a:r>
                        <a:rPr lang="tr-TR" sz="2000" dirty="0" smtClean="0"/>
                        <a:t>Zayıf Tanımı</a:t>
                      </a:r>
                      <a:endParaRPr lang="tr-TR" sz="2000" dirty="0"/>
                    </a:p>
                  </a:txBody>
                  <a:tcPr>
                    <a:solidFill>
                      <a:schemeClr val="accent5">
                        <a:lumMod val="75000"/>
                      </a:schemeClr>
                    </a:solidFill>
                  </a:tcPr>
                </a:tc>
                <a:tc>
                  <a:txBody>
                    <a:bodyPr/>
                    <a:lstStyle/>
                    <a:p>
                      <a:pPr algn="ctr"/>
                      <a:r>
                        <a:rPr lang="tr-TR" sz="2000" dirty="0" smtClean="0"/>
                        <a:t>Durumu</a:t>
                      </a:r>
                      <a:endParaRPr lang="tr-TR" sz="2000" dirty="0"/>
                    </a:p>
                  </a:txBody>
                  <a:tcPr>
                    <a:solidFill>
                      <a:schemeClr val="accent5">
                        <a:lumMod val="75000"/>
                      </a:schemeClr>
                    </a:solidFill>
                  </a:tcPr>
                </a:tc>
                <a:extLst>
                  <a:ext uri="{0D108BD9-81ED-4DB2-BD59-A6C34878D82A}">
                    <a16:rowId xmlns:a16="http://schemas.microsoft.com/office/drawing/2014/main" val="10000"/>
                  </a:ext>
                </a:extLst>
              </a:tr>
              <a:tr h="463726">
                <a:tc>
                  <a:txBody>
                    <a:bodyPr/>
                    <a:lstStyle/>
                    <a:p>
                      <a:pPr algn="l" fontAlgn="t"/>
                      <a:r>
                        <a:rPr lang="en-US" sz="1400" b="0" i="0" u="none" strike="noStrike" dirty="0">
                          <a:effectLst/>
                          <a:latin typeface="Calibri" panose="020F0502020204030204" pitchFamily="34" charset="0"/>
                        </a:rPr>
                        <a:t>Z1-Akademik </a:t>
                      </a:r>
                      <a:r>
                        <a:rPr lang="en-US" sz="1400" b="0" i="0" u="none" strike="noStrike" dirty="0" err="1">
                          <a:effectLst/>
                          <a:latin typeface="Calibri" panose="020F0502020204030204" pitchFamily="34" charset="0"/>
                        </a:rPr>
                        <a:t>personelin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sayıca</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yetersiz</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10001"/>
                  </a:ext>
                </a:extLst>
              </a:tr>
              <a:tr h="510545">
                <a:tc>
                  <a:txBody>
                    <a:bodyPr/>
                    <a:lstStyle/>
                    <a:p>
                      <a:pPr algn="l" fontAlgn="t"/>
                      <a:r>
                        <a:rPr lang="en-US" sz="1400" b="0" i="0" u="none" strike="noStrike" dirty="0" smtClean="0">
                          <a:effectLst/>
                          <a:latin typeface="Calibri" panose="020F0502020204030204" pitchFamily="34" charset="0"/>
                        </a:rPr>
                        <a:t>Z2-Bilgisayarlı </a:t>
                      </a:r>
                      <a:r>
                        <a:rPr lang="en-US" sz="1400" b="0" i="0" u="none" strike="noStrike" dirty="0" err="1" smtClean="0">
                          <a:effectLst/>
                          <a:latin typeface="Calibri" panose="020F0502020204030204" pitchFamily="34" charset="0"/>
                        </a:rPr>
                        <a:t>grafik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tasarım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fiziksel</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çevre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kontrolü</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laboratuvarları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maket</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atölyelerinin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bulunmaması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a:t>
                      </a:r>
                      <a:r>
                        <a:rPr lang="tr-TR" sz="1200" dirty="0" smtClean="0">
                          <a:latin typeface="Wingdings" panose="05000000000000000000" pitchFamily="2" charset="2"/>
                        </a:rPr>
                        <a:t> </a:t>
                      </a:r>
                      <a:r>
                        <a:rPr lang="tr-TR" sz="1200" baseline="0" dirty="0" smtClean="0">
                          <a:latin typeface="Wingdings" panose="05000000000000000000" pitchFamily="2" charset="2"/>
                        </a:rPr>
                        <a:t> </a:t>
                      </a:r>
                      <a:r>
                        <a:rPr lang="tr-TR" sz="1200" b="0" i="0" u="none" strike="noStrike" kern="1200" dirty="0" smtClean="0">
                          <a:solidFill>
                            <a:srgbClr val="000000"/>
                          </a:solidFill>
                          <a:effectLst/>
                          <a:latin typeface="Arial" panose="020B0604020202020204" pitchFamily="34" charset="0"/>
                          <a:ea typeface="+mn-ea"/>
                          <a:cs typeface="+mn-cs"/>
                        </a:rPr>
                        <a:t>(Hala zayıf) </a:t>
                      </a:r>
                    </a:p>
                  </a:txBody>
                  <a:tcPr/>
                </a:tc>
                <a:extLst>
                  <a:ext uri="{0D108BD9-81ED-4DB2-BD59-A6C34878D82A}">
                    <a16:rowId xmlns:a16="http://schemas.microsoft.com/office/drawing/2014/main" val="2749583179"/>
                  </a:ext>
                </a:extLst>
              </a:tr>
              <a:tr h="463726">
                <a:tc>
                  <a:txBody>
                    <a:bodyPr/>
                    <a:lstStyle/>
                    <a:p>
                      <a:pPr algn="l" fontAlgn="t"/>
                      <a:r>
                        <a:rPr lang="en-US" sz="1400" b="0" i="0" u="none" strike="noStrike" dirty="0" smtClean="0">
                          <a:effectLst/>
                          <a:latin typeface="Calibri" panose="020F0502020204030204" pitchFamily="34" charset="0"/>
                        </a:rPr>
                        <a:t>Z3-Bilgisayar </a:t>
                      </a:r>
                      <a:r>
                        <a:rPr lang="en-US" sz="1400" b="0" i="0" u="none" strike="noStrike" dirty="0" err="1" smtClean="0">
                          <a:effectLst/>
                          <a:latin typeface="Calibri" panose="020F0502020204030204" pitchFamily="34" charset="0"/>
                        </a:rPr>
                        <a:t>donanım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yazılım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eksikliği</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2581817691"/>
                  </a:ext>
                </a:extLst>
              </a:tr>
              <a:tr h="510545">
                <a:tc>
                  <a:txBody>
                    <a:bodyPr/>
                    <a:lstStyle/>
                    <a:p>
                      <a:pPr algn="l" fontAlgn="t"/>
                      <a:r>
                        <a:rPr lang="en-US" sz="1400" b="0" i="0" u="none" strike="noStrike" dirty="0">
                          <a:effectLst/>
                          <a:latin typeface="Calibri" panose="020F0502020204030204" pitchFamily="34" charset="0"/>
                        </a:rPr>
                        <a:t>Z4- </a:t>
                      </a:r>
                      <a:r>
                        <a:rPr lang="en-US" sz="1400" b="0" i="0" u="none" strike="noStrike" dirty="0" smtClean="0">
                          <a:effectLst/>
                          <a:latin typeface="Calibri" panose="020F0502020204030204" pitchFamily="34" charset="0"/>
                        </a:rPr>
                        <a:t>Erasmus </a:t>
                      </a:r>
                      <a:r>
                        <a:rPr lang="en-US" sz="1400" b="0" i="0" u="none" strike="noStrike" dirty="0" err="1" smtClean="0">
                          <a:effectLst/>
                          <a:latin typeface="Calibri" panose="020F0502020204030204" pitchFamily="34" charset="0"/>
                        </a:rPr>
                        <a:t>anlaşmalı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üniversite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sayısının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yetersiz</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zayıf)</a:t>
                      </a:r>
                      <a:r>
                        <a:rPr lang="tr-TR" sz="1200" dirty="0" smtClean="0">
                          <a:latin typeface="Wingdings" panose="05000000000000000000" pitchFamily="2" charset="2"/>
                        </a:rPr>
                        <a:t> </a:t>
                      </a:r>
                    </a:p>
                  </a:txBody>
                  <a:tcPr/>
                </a:tc>
                <a:extLst>
                  <a:ext uri="{0D108BD9-81ED-4DB2-BD59-A6C34878D82A}">
                    <a16:rowId xmlns:a16="http://schemas.microsoft.com/office/drawing/2014/main" val="900824453"/>
                  </a:ext>
                </a:extLst>
              </a:tr>
              <a:tr h="510545">
                <a:tc>
                  <a:txBody>
                    <a:bodyPr/>
                    <a:lstStyle/>
                    <a:p>
                      <a:pPr algn="l" fontAlgn="t"/>
                      <a:r>
                        <a:rPr lang="en-US" sz="1400" b="0" i="0" u="none" strike="noStrike" dirty="0">
                          <a:effectLst/>
                          <a:latin typeface="Calibri" panose="020F0502020204030204" pitchFamily="34" charset="0"/>
                        </a:rPr>
                        <a:t>Z5- </a:t>
                      </a:r>
                      <a:r>
                        <a:rPr lang="en-US" sz="1400" b="0" i="0" u="none" strike="noStrike" dirty="0" err="1" smtClean="0">
                          <a:effectLst/>
                          <a:latin typeface="Calibri" panose="020F0502020204030204" pitchFamily="34" charset="0"/>
                        </a:rPr>
                        <a:t>Ofis</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ortam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şartlarının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mevcut</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altyapı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çevre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koşullarının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yeterli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olmaması</a:t>
                      </a:r>
                      <a:endParaRPr lang="en-US" sz="1400" b="0" i="0" u="none" strike="noStrike" dirty="0">
                        <a:effectLst/>
                        <a:latin typeface="Calibri" panose="020F0502020204030204" pitchFamily="34" charset="0"/>
                      </a:endParaRPr>
                    </a:p>
                  </a:txBody>
                  <a:tcPr marL="9525" marR="9525" marT="9525" marB="0"/>
                </a:tc>
                <a:tc>
                  <a:txBody>
                    <a:bodyPr/>
                    <a:lstStyle/>
                    <a:p>
                      <a:pPr algn="l"/>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a:t>
                      </a:r>
                      <a:r>
                        <a:rPr lang="en-US" sz="1200" b="0" i="0" u="none" strike="noStrike" baseline="0" dirty="0" smtClean="0">
                          <a:solidFill>
                            <a:srgbClr val="000000"/>
                          </a:solidFill>
                          <a:effectLst/>
                          <a:latin typeface="Arial" panose="020B0604020202020204" pitchFamily="34" charset="0"/>
                        </a:rPr>
                        <a:t>Z</a:t>
                      </a:r>
                      <a:r>
                        <a:rPr lang="tr-TR" sz="1200" b="0" i="0" u="none" strike="noStrike" baseline="0" dirty="0" smtClean="0">
                          <a:solidFill>
                            <a:srgbClr val="000000"/>
                          </a:solidFill>
                          <a:effectLst/>
                          <a:latin typeface="Arial" panose="020B0604020202020204" pitchFamily="34" charset="0"/>
                        </a:rPr>
                        <a:t>ayıf)</a:t>
                      </a:r>
                      <a:r>
                        <a:rPr lang="tr-TR" sz="1200" dirty="0" smtClean="0">
                          <a:latin typeface="Wingdings" panose="05000000000000000000" pitchFamily="2" charset="2"/>
                        </a:rPr>
                        <a:t> </a:t>
                      </a:r>
                    </a:p>
                  </a:txBody>
                  <a:tcPr/>
                </a:tc>
                <a:extLst>
                  <a:ext uri="{0D108BD9-81ED-4DB2-BD59-A6C34878D82A}">
                    <a16:rowId xmlns:a16="http://schemas.microsoft.com/office/drawing/2014/main" val="87641397"/>
                  </a:ext>
                </a:extLst>
              </a:tr>
              <a:tr h="510545">
                <a:tc>
                  <a:txBody>
                    <a:bodyPr/>
                    <a:lstStyle/>
                    <a:p>
                      <a:pPr algn="l" fontAlgn="t"/>
                      <a:endParaRPr lang="en-US" sz="1400" b="0" i="0" u="none" strike="noStrike" dirty="0">
                        <a:effectLst/>
                        <a:latin typeface="Calibri" panose="020F0502020204030204" pitchFamily="34" charset="0"/>
                      </a:endParaRPr>
                    </a:p>
                  </a:txBody>
                  <a:tcPr marL="9525" marR="9525" marT="9525" marB="0"/>
                </a:tc>
                <a:tc>
                  <a:txBody>
                    <a:bodyPr/>
                    <a:lstStyle/>
                    <a:p>
                      <a:pPr algn="l"/>
                      <a:endParaRPr lang="tr-TR" sz="1200" dirty="0" smtClean="0">
                        <a:latin typeface="Wingdings" panose="05000000000000000000" pitchFamily="2" charset="2"/>
                      </a:endParaRPr>
                    </a:p>
                  </a:txBody>
                  <a:tcPr/>
                </a:tc>
                <a:extLst>
                  <a:ext uri="{0D108BD9-81ED-4DB2-BD59-A6C34878D82A}">
                    <a16:rowId xmlns:a16="http://schemas.microsoft.com/office/drawing/2014/main" val="751650143"/>
                  </a:ext>
                </a:extLst>
              </a:tr>
            </a:tbl>
          </a:graphicData>
        </a:graphic>
      </p:graphicFrame>
      <p:pic>
        <p:nvPicPr>
          <p:cNvPr id="9" name="Resim 8"/>
          <p:cNvPicPr/>
          <p:nvPr/>
        </p:nvPicPr>
        <p:blipFill>
          <a:blip r:embed="rId2"/>
          <a:stretch>
            <a:fillRect/>
          </a:stretch>
        </p:blipFill>
        <p:spPr>
          <a:xfrm>
            <a:off x="323528" y="443643"/>
            <a:ext cx="2736304" cy="576064"/>
          </a:xfrm>
          <a:prstGeom prst="rect">
            <a:avLst/>
          </a:prstGeom>
        </p:spPr>
      </p:pic>
    </p:spTree>
    <p:extLst>
      <p:ext uri="{BB962C8B-B14F-4D97-AF65-F5344CB8AC3E}">
        <p14:creationId xmlns:p14="http://schemas.microsoft.com/office/powerpoint/2010/main" val="11973197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907704" y="150085"/>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40</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3" name="Dikdörtgen 2"/>
          <p:cNvSpPr/>
          <p:nvPr/>
        </p:nvSpPr>
        <p:spPr>
          <a:xfrm>
            <a:off x="310791" y="1772816"/>
            <a:ext cx="8151900" cy="2246769"/>
          </a:xfrm>
          <a:prstGeom prst="rect">
            <a:avLst/>
          </a:prstGeom>
        </p:spPr>
        <p:txBody>
          <a:bodyPr wrap="square">
            <a:spAutoFit/>
          </a:bodyPr>
          <a:lstStyle/>
          <a:p>
            <a:r>
              <a:rPr lang="tr-TR" sz="1400" b="1" dirty="0" smtClean="0"/>
              <a:t>Öğrenci katılımını teşvik</a:t>
            </a:r>
            <a:r>
              <a:rPr lang="en-US" sz="1400" b="1" dirty="0" smtClean="0"/>
              <a:t> (</a:t>
            </a:r>
            <a:r>
              <a:rPr lang="en-US" sz="1400" b="1" dirty="0" err="1" smtClean="0"/>
              <a:t>Öğrenci</a:t>
            </a:r>
            <a:r>
              <a:rPr lang="en-US" sz="1400" b="1" dirty="0" smtClean="0"/>
              <a:t> </a:t>
            </a:r>
            <a:r>
              <a:rPr lang="en-US" sz="1400" b="1" dirty="0" err="1" smtClean="0"/>
              <a:t>Ders</a:t>
            </a:r>
            <a:r>
              <a:rPr lang="en-US" sz="1400" b="1" dirty="0" smtClean="0"/>
              <a:t> </a:t>
            </a:r>
            <a:r>
              <a:rPr lang="en-US" sz="1400" b="1" dirty="0" err="1" smtClean="0"/>
              <a:t>Memnuniyet</a:t>
            </a:r>
            <a:r>
              <a:rPr lang="en-US" sz="1400" b="1" dirty="0" smtClean="0"/>
              <a:t> </a:t>
            </a:r>
            <a:r>
              <a:rPr lang="en-US" sz="1400" b="1" dirty="0" err="1" smtClean="0"/>
              <a:t>Oranı</a:t>
            </a:r>
            <a:r>
              <a:rPr lang="en-US" sz="1400" b="1" dirty="0" smtClean="0"/>
              <a:t>)</a:t>
            </a:r>
            <a:r>
              <a:rPr lang="tr-TR" sz="1400" b="1" dirty="0" smtClean="0"/>
              <a:t>: </a:t>
            </a:r>
            <a:r>
              <a:rPr lang="tr-TR" sz="1400" dirty="0" smtClean="0"/>
              <a:t>Araştırmaya yönlendiren teorik ve uygulamalı ödevler ders programlarına eklendi.</a:t>
            </a:r>
          </a:p>
          <a:p>
            <a:endParaRPr lang="en-US" sz="1400" b="1" dirty="0" smtClean="0"/>
          </a:p>
          <a:p>
            <a:r>
              <a:rPr lang="tr-TR" sz="1400" b="1" dirty="0" smtClean="0"/>
              <a:t>Ders içeriklerinin paylaşılması, performans kriterlerinin paylaşılması, sınav not değerlendirmelerinin açıklanması</a:t>
            </a:r>
            <a:r>
              <a:rPr lang="en-US" sz="1400" b="1" dirty="0"/>
              <a:t> (</a:t>
            </a:r>
            <a:r>
              <a:rPr lang="en-US" sz="1400" b="1" dirty="0" err="1"/>
              <a:t>Öğrenci</a:t>
            </a:r>
            <a:r>
              <a:rPr lang="en-US" sz="1400" b="1" dirty="0"/>
              <a:t> </a:t>
            </a:r>
            <a:r>
              <a:rPr lang="en-US" sz="1400" b="1" dirty="0" err="1"/>
              <a:t>Ders</a:t>
            </a:r>
            <a:r>
              <a:rPr lang="en-US" sz="1400" b="1" dirty="0"/>
              <a:t> </a:t>
            </a:r>
            <a:r>
              <a:rPr lang="en-US" sz="1400" b="1" dirty="0" err="1"/>
              <a:t>Memnuniyet</a:t>
            </a:r>
            <a:r>
              <a:rPr lang="en-US" sz="1400" b="1" dirty="0"/>
              <a:t> </a:t>
            </a:r>
            <a:r>
              <a:rPr lang="en-US" sz="1400" b="1" dirty="0" err="1"/>
              <a:t>Oranı</a:t>
            </a:r>
            <a:r>
              <a:rPr lang="en-US" sz="1400" b="1" dirty="0"/>
              <a:t>) </a:t>
            </a:r>
            <a:r>
              <a:rPr lang="tr-TR" sz="1400" b="1" dirty="0" smtClean="0"/>
              <a:t>: </a:t>
            </a:r>
            <a:r>
              <a:rPr lang="tr-TR" sz="1400" dirty="0" smtClean="0"/>
              <a:t>Dönem başında ders syllabusları detaylı olarak hazırlandı, öğrencilerle paylaşıldı. </a:t>
            </a:r>
          </a:p>
          <a:p>
            <a:endParaRPr lang="en-US" sz="1400" b="1" dirty="0" smtClean="0"/>
          </a:p>
          <a:p>
            <a:r>
              <a:rPr lang="en-US" sz="1400" b="1" dirty="0" err="1" smtClean="0"/>
              <a:t>Mezuniyet</a:t>
            </a:r>
            <a:r>
              <a:rPr lang="en-US" sz="1400" b="1" dirty="0" smtClean="0"/>
              <a:t> </a:t>
            </a:r>
            <a:r>
              <a:rPr lang="en-US" sz="1400" b="1" dirty="0" err="1" smtClean="0"/>
              <a:t>sonrası</a:t>
            </a:r>
            <a:r>
              <a:rPr lang="en-US" sz="1400" b="1" dirty="0" smtClean="0"/>
              <a:t> </a:t>
            </a:r>
            <a:r>
              <a:rPr lang="en-US" sz="1400" b="1" dirty="0" err="1" smtClean="0"/>
              <a:t>iş</a:t>
            </a:r>
            <a:r>
              <a:rPr lang="en-US" sz="1400" b="1" dirty="0" smtClean="0"/>
              <a:t> </a:t>
            </a:r>
            <a:r>
              <a:rPr lang="en-US" sz="1400" b="1" dirty="0" err="1" smtClean="0"/>
              <a:t>olanakları</a:t>
            </a:r>
            <a:r>
              <a:rPr lang="en-US" sz="1400" b="1" dirty="0" smtClean="0"/>
              <a:t> </a:t>
            </a:r>
            <a:r>
              <a:rPr lang="en-US" sz="1400" b="1" dirty="0" err="1" smtClean="0"/>
              <a:t>ile</a:t>
            </a:r>
            <a:r>
              <a:rPr lang="en-US" sz="1400" b="1" dirty="0" smtClean="0"/>
              <a:t> </a:t>
            </a:r>
            <a:r>
              <a:rPr lang="en-US" sz="1400" b="1" dirty="0" err="1" smtClean="0"/>
              <a:t>ilgili</a:t>
            </a:r>
            <a:r>
              <a:rPr lang="en-US" sz="1400" b="1" dirty="0" smtClean="0"/>
              <a:t> </a:t>
            </a:r>
            <a:r>
              <a:rPr lang="en-US" sz="1400" b="1" dirty="0" err="1" smtClean="0"/>
              <a:t>bilgilendirme</a:t>
            </a:r>
            <a:r>
              <a:rPr lang="en-US" sz="1400" b="1" dirty="0" smtClean="0"/>
              <a:t> (</a:t>
            </a:r>
            <a:r>
              <a:rPr lang="en-US" sz="1400" b="1" dirty="0" err="1" smtClean="0"/>
              <a:t>Danışmanlık</a:t>
            </a:r>
            <a:r>
              <a:rPr lang="en-US" sz="1400" b="1" dirty="0" smtClean="0"/>
              <a:t> </a:t>
            </a:r>
            <a:r>
              <a:rPr lang="en-US" sz="1400" b="1" dirty="0" err="1" smtClean="0"/>
              <a:t>Memnuniyet</a:t>
            </a:r>
            <a:r>
              <a:rPr lang="en-US" sz="1400" b="1" dirty="0" smtClean="0"/>
              <a:t> </a:t>
            </a:r>
            <a:r>
              <a:rPr lang="en-US" sz="1400" b="1" dirty="0" err="1" smtClean="0"/>
              <a:t>Oranı</a:t>
            </a:r>
            <a:r>
              <a:rPr lang="en-US" sz="1400" b="1" dirty="0"/>
              <a:t>)</a:t>
            </a:r>
            <a:r>
              <a:rPr lang="tr-TR" sz="1400" b="1" dirty="0" smtClean="0"/>
              <a:t>: </a:t>
            </a:r>
            <a:r>
              <a:rPr lang="tr-TR" sz="1400" dirty="0"/>
              <a:t>Ilgili is dünyasindan profesyonellerin katilimiyla gerceklesecek paneller düzenlenmesi (her akademik yil sonuna dogru bir panel düzenlenebilir). Pandemi sürecinde bu bir webinar olarak düzenlenebilir.</a:t>
            </a:r>
            <a:endParaRPr lang="en-US" sz="1400" dirty="0"/>
          </a:p>
        </p:txBody>
      </p:sp>
      <p:sp>
        <p:nvSpPr>
          <p:cNvPr id="8" name="Dikdörtgen 7"/>
          <p:cNvSpPr/>
          <p:nvPr/>
        </p:nvSpPr>
        <p:spPr>
          <a:xfrm>
            <a:off x="310791" y="1196752"/>
            <a:ext cx="8151900" cy="307777"/>
          </a:xfrm>
          <a:prstGeom prst="rect">
            <a:avLst/>
          </a:prstGeom>
        </p:spPr>
        <p:txBody>
          <a:bodyPr wrap="square">
            <a:spAutoFit/>
          </a:bodyPr>
          <a:lstStyle/>
          <a:p>
            <a:r>
              <a:rPr lang="tr-TR" sz="1400" b="1" dirty="0" smtClean="0"/>
              <a:t>Gerçekleşen / Planlanan Aksiyonlar: </a:t>
            </a:r>
          </a:p>
        </p:txBody>
      </p:sp>
    </p:spTree>
    <p:extLst>
      <p:ext uri="{BB962C8B-B14F-4D97-AF65-F5344CB8AC3E}">
        <p14:creationId xmlns:p14="http://schemas.microsoft.com/office/powerpoint/2010/main" val="5459970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33650" y="795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41</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89" name="Metin kutusu 3"/>
          <p:cNvSpPr txBox="1"/>
          <p:nvPr/>
        </p:nvSpPr>
        <p:spPr>
          <a:xfrm>
            <a:off x="5022850" y="107807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4"/>
          <p:cNvSpPr txBox="1"/>
          <p:nvPr/>
        </p:nvSpPr>
        <p:spPr>
          <a:xfrm>
            <a:off x="5022850" y="10952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5"/>
          <p:cNvSpPr txBox="1"/>
          <p:nvPr/>
        </p:nvSpPr>
        <p:spPr>
          <a:xfrm>
            <a:off x="5022850" y="11123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6"/>
          <p:cNvSpPr txBox="1"/>
          <p:nvPr/>
        </p:nvSpPr>
        <p:spPr>
          <a:xfrm>
            <a:off x="5022850" y="112950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7"/>
          <p:cNvSpPr txBox="1"/>
          <p:nvPr/>
        </p:nvSpPr>
        <p:spPr>
          <a:xfrm>
            <a:off x="5022850" y="114665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8"/>
          <p:cNvSpPr txBox="1"/>
          <p:nvPr/>
        </p:nvSpPr>
        <p:spPr>
          <a:xfrm>
            <a:off x="5022850" y="116379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9"/>
          <p:cNvSpPr txBox="1"/>
          <p:nvPr/>
        </p:nvSpPr>
        <p:spPr>
          <a:xfrm>
            <a:off x="5022850" y="12152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10"/>
          <p:cNvSpPr txBox="1"/>
          <p:nvPr/>
        </p:nvSpPr>
        <p:spPr>
          <a:xfrm>
            <a:off x="5022850" y="118094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1"/>
          <p:cNvSpPr txBox="1"/>
          <p:nvPr/>
        </p:nvSpPr>
        <p:spPr>
          <a:xfrm>
            <a:off x="5022850" y="11980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2"/>
          <p:cNvSpPr txBox="1"/>
          <p:nvPr/>
        </p:nvSpPr>
        <p:spPr>
          <a:xfrm>
            <a:off x="5022850" y="12152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3"/>
          <p:cNvSpPr txBox="1"/>
          <p:nvPr/>
        </p:nvSpPr>
        <p:spPr>
          <a:xfrm>
            <a:off x="5022850" y="12323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4"/>
          <p:cNvSpPr txBox="1"/>
          <p:nvPr/>
        </p:nvSpPr>
        <p:spPr>
          <a:xfrm>
            <a:off x="5022850" y="124952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5"/>
          <p:cNvSpPr txBox="1"/>
          <p:nvPr/>
        </p:nvSpPr>
        <p:spPr>
          <a:xfrm>
            <a:off x="5022850" y="126666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6"/>
          <p:cNvSpPr txBox="1"/>
          <p:nvPr/>
        </p:nvSpPr>
        <p:spPr>
          <a:xfrm>
            <a:off x="5022850" y="128381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7"/>
          <p:cNvSpPr txBox="1"/>
          <p:nvPr/>
        </p:nvSpPr>
        <p:spPr>
          <a:xfrm>
            <a:off x="5022850" y="130095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3"/>
          <p:cNvSpPr txBox="1"/>
          <p:nvPr/>
        </p:nvSpPr>
        <p:spPr>
          <a:xfrm>
            <a:off x="4992688" y="992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7" name="Metin kutusu 4"/>
          <p:cNvSpPr txBox="1"/>
          <p:nvPr/>
        </p:nvSpPr>
        <p:spPr>
          <a:xfrm>
            <a:off x="4992688" y="1008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8" name="Metin kutusu 5"/>
          <p:cNvSpPr txBox="1"/>
          <p:nvPr/>
        </p:nvSpPr>
        <p:spPr>
          <a:xfrm>
            <a:off x="4992688" y="1024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9" name="Metin kutusu 6"/>
          <p:cNvSpPr txBox="1"/>
          <p:nvPr/>
        </p:nvSpPr>
        <p:spPr>
          <a:xfrm>
            <a:off x="4992688" y="1040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0" name="Metin kutusu 7"/>
          <p:cNvSpPr txBox="1"/>
          <p:nvPr/>
        </p:nvSpPr>
        <p:spPr>
          <a:xfrm>
            <a:off x="4992688" y="1056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8"/>
          <p:cNvSpPr txBox="1"/>
          <p:nvPr/>
        </p:nvSpPr>
        <p:spPr>
          <a:xfrm>
            <a:off x="4992688" y="1072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9"/>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10"/>
          <p:cNvSpPr txBox="1"/>
          <p:nvPr/>
        </p:nvSpPr>
        <p:spPr>
          <a:xfrm>
            <a:off x="4992688" y="10880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11"/>
          <p:cNvSpPr txBox="1"/>
          <p:nvPr/>
        </p:nvSpPr>
        <p:spPr>
          <a:xfrm>
            <a:off x="4992688" y="11039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12"/>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13"/>
          <p:cNvSpPr txBox="1"/>
          <p:nvPr/>
        </p:nvSpPr>
        <p:spPr>
          <a:xfrm>
            <a:off x="4992688" y="1135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14"/>
          <p:cNvSpPr txBox="1"/>
          <p:nvPr/>
        </p:nvSpPr>
        <p:spPr>
          <a:xfrm>
            <a:off x="4992688" y="1151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15"/>
          <p:cNvSpPr txBox="1"/>
          <p:nvPr/>
        </p:nvSpPr>
        <p:spPr>
          <a:xfrm>
            <a:off x="4992688" y="1167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16"/>
          <p:cNvSpPr txBox="1"/>
          <p:nvPr/>
        </p:nvSpPr>
        <p:spPr>
          <a:xfrm>
            <a:off x="4992688" y="1183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17"/>
          <p:cNvSpPr txBox="1"/>
          <p:nvPr/>
        </p:nvSpPr>
        <p:spPr>
          <a:xfrm>
            <a:off x="4992688" y="1199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21"/>
          <p:cNvSpPr txBox="1"/>
          <p:nvPr/>
        </p:nvSpPr>
        <p:spPr>
          <a:xfrm>
            <a:off x="4992688" y="992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22"/>
          <p:cNvSpPr txBox="1"/>
          <p:nvPr/>
        </p:nvSpPr>
        <p:spPr>
          <a:xfrm>
            <a:off x="4992688" y="1008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6" name="Metin kutusu 23"/>
          <p:cNvSpPr txBox="1"/>
          <p:nvPr/>
        </p:nvSpPr>
        <p:spPr>
          <a:xfrm>
            <a:off x="4992688" y="1024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7" name="Metin kutusu 24"/>
          <p:cNvSpPr txBox="1"/>
          <p:nvPr/>
        </p:nvSpPr>
        <p:spPr>
          <a:xfrm>
            <a:off x="4992688" y="1040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8" name="Metin kutusu 25"/>
          <p:cNvSpPr txBox="1"/>
          <p:nvPr/>
        </p:nvSpPr>
        <p:spPr>
          <a:xfrm>
            <a:off x="4992688" y="1056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9" name="Metin kutusu 26"/>
          <p:cNvSpPr txBox="1"/>
          <p:nvPr/>
        </p:nvSpPr>
        <p:spPr>
          <a:xfrm>
            <a:off x="4992688" y="1072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0" name="Metin kutusu 27"/>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1" name="Metin kutusu 28"/>
          <p:cNvSpPr txBox="1"/>
          <p:nvPr/>
        </p:nvSpPr>
        <p:spPr>
          <a:xfrm>
            <a:off x="4992688" y="10880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2" name="Metin kutusu 29"/>
          <p:cNvSpPr txBox="1"/>
          <p:nvPr/>
        </p:nvSpPr>
        <p:spPr>
          <a:xfrm>
            <a:off x="4992688" y="11039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3" name="Metin kutusu 30"/>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4" name="Metin kutusu 31"/>
          <p:cNvSpPr txBox="1"/>
          <p:nvPr/>
        </p:nvSpPr>
        <p:spPr>
          <a:xfrm>
            <a:off x="4992688" y="1135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5" name="Metin kutusu 32"/>
          <p:cNvSpPr txBox="1"/>
          <p:nvPr/>
        </p:nvSpPr>
        <p:spPr>
          <a:xfrm>
            <a:off x="4992688" y="1151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6" name="Metin kutusu 33"/>
          <p:cNvSpPr txBox="1"/>
          <p:nvPr/>
        </p:nvSpPr>
        <p:spPr>
          <a:xfrm>
            <a:off x="4992688" y="1167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7" name="Metin kutusu 34"/>
          <p:cNvSpPr txBox="1"/>
          <p:nvPr/>
        </p:nvSpPr>
        <p:spPr>
          <a:xfrm>
            <a:off x="4992688" y="1183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8" name="Metin kutusu 35"/>
          <p:cNvSpPr txBox="1"/>
          <p:nvPr/>
        </p:nvSpPr>
        <p:spPr>
          <a:xfrm>
            <a:off x="4992688" y="1199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9" name="Metin kutusu 3"/>
          <p:cNvSpPr txBox="1"/>
          <p:nvPr/>
        </p:nvSpPr>
        <p:spPr>
          <a:xfrm>
            <a:off x="2228850" y="977902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0" name="Metin kutusu 4"/>
          <p:cNvSpPr txBox="1"/>
          <p:nvPr/>
        </p:nvSpPr>
        <p:spPr>
          <a:xfrm>
            <a:off x="2228850" y="994571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1" name="Metin kutusu 5"/>
          <p:cNvSpPr txBox="1"/>
          <p:nvPr/>
        </p:nvSpPr>
        <p:spPr>
          <a:xfrm>
            <a:off x="2228850" y="1011240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2" name="Metin kutusu 6"/>
          <p:cNvSpPr txBox="1"/>
          <p:nvPr/>
        </p:nvSpPr>
        <p:spPr>
          <a:xfrm>
            <a:off x="2228850" y="1027909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3" name="Metin kutusu 7"/>
          <p:cNvSpPr txBox="1"/>
          <p:nvPr/>
        </p:nvSpPr>
        <p:spPr>
          <a:xfrm>
            <a:off x="2228850" y="1044577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4" name="Metin kutusu 8"/>
          <p:cNvSpPr txBox="1"/>
          <p:nvPr/>
        </p:nvSpPr>
        <p:spPr>
          <a:xfrm>
            <a:off x="2228850" y="1061246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5" name="Metin kutusu 9"/>
          <p:cNvSpPr txBox="1"/>
          <p:nvPr/>
        </p:nvSpPr>
        <p:spPr>
          <a:xfrm>
            <a:off x="2228850" y="1111252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6" name="Metin kutusu 10"/>
          <p:cNvSpPr txBox="1"/>
          <p:nvPr/>
        </p:nvSpPr>
        <p:spPr>
          <a:xfrm>
            <a:off x="2228850" y="1077915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7" name="Metin kutusu 11"/>
          <p:cNvSpPr txBox="1"/>
          <p:nvPr/>
        </p:nvSpPr>
        <p:spPr>
          <a:xfrm>
            <a:off x="2228850" y="1094584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8" name="Metin kutusu 12"/>
          <p:cNvSpPr txBox="1"/>
          <p:nvPr/>
        </p:nvSpPr>
        <p:spPr>
          <a:xfrm>
            <a:off x="2228850" y="1111252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9" name="Metin kutusu 13"/>
          <p:cNvSpPr txBox="1"/>
          <p:nvPr/>
        </p:nvSpPr>
        <p:spPr>
          <a:xfrm>
            <a:off x="2228850" y="1127921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0" name="Metin kutusu 14"/>
          <p:cNvSpPr txBox="1"/>
          <p:nvPr/>
        </p:nvSpPr>
        <p:spPr>
          <a:xfrm>
            <a:off x="2228850" y="1144590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1" name="Metin kutusu 15"/>
          <p:cNvSpPr txBox="1"/>
          <p:nvPr/>
        </p:nvSpPr>
        <p:spPr>
          <a:xfrm>
            <a:off x="2228850" y="1161259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2" name="Metin kutusu 16"/>
          <p:cNvSpPr txBox="1"/>
          <p:nvPr/>
        </p:nvSpPr>
        <p:spPr>
          <a:xfrm>
            <a:off x="2228850" y="1177927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3" name="Metin kutusu 17"/>
          <p:cNvSpPr txBox="1"/>
          <p:nvPr/>
        </p:nvSpPr>
        <p:spPr>
          <a:xfrm>
            <a:off x="2228850" y="1194596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9" name="Dikdörtgen 138"/>
          <p:cNvSpPr/>
          <p:nvPr/>
        </p:nvSpPr>
        <p:spPr>
          <a:xfrm>
            <a:off x="2880563" y="517343"/>
            <a:ext cx="1954638" cy="369332"/>
          </a:xfrm>
          <a:prstGeom prst="rect">
            <a:avLst/>
          </a:prstGeom>
        </p:spPr>
        <p:txBody>
          <a:bodyPr wrap="none">
            <a:spAutoFit/>
          </a:bodyPr>
          <a:lstStyle/>
          <a:p>
            <a:r>
              <a:rPr lang="tr-TR" b="1" dirty="0" smtClean="0"/>
              <a:t>20</a:t>
            </a:r>
            <a:r>
              <a:rPr lang="en-US" b="1" dirty="0" smtClean="0"/>
              <a:t>20</a:t>
            </a:r>
            <a:r>
              <a:rPr lang="tr-TR" b="1" dirty="0" smtClean="0"/>
              <a:t> SPİK Kapama</a:t>
            </a:r>
            <a:endParaRPr lang="en-US" dirty="0"/>
          </a:p>
        </p:txBody>
      </p:sp>
      <p:pic>
        <p:nvPicPr>
          <p:cNvPr id="2" name="Picture 1"/>
          <p:cNvPicPr>
            <a:picLocks noChangeAspect="1"/>
          </p:cNvPicPr>
          <p:nvPr/>
        </p:nvPicPr>
        <p:blipFill>
          <a:blip r:embed="rId3"/>
          <a:stretch>
            <a:fillRect/>
          </a:stretch>
        </p:blipFill>
        <p:spPr>
          <a:xfrm>
            <a:off x="461678" y="856153"/>
            <a:ext cx="3622960" cy="5860742"/>
          </a:xfrm>
          <a:prstGeom prst="rect">
            <a:avLst/>
          </a:prstGeom>
        </p:spPr>
      </p:pic>
      <p:pic>
        <p:nvPicPr>
          <p:cNvPr id="66" name="Picture 65"/>
          <p:cNvPicPr>
            <a:picLocks noChangeAspect="1"/>
          </p:cNvPicPr>
          <p:nvPr/>
        </p:nvPicPr>
        <p:blipFill>
          <a:blip r:embed="rId4"/>
          <a:stretch>
            <a:fillRect/>
          </a:stretch>
        </p:blipFill>
        <p:spPr>
          <a:xfrm>
            <a:off x="4499992" y="861653"/>
            <a:ext cx="3615385" cy="5848489"/>
          </a:xfrm>
          <a:prstGeom prst="rect">
            <a:avLst/>
          </a:prstGeom>
        </p:spPr>
      </p:pic>
    </p:spTree>
    <p:extLst>
      <p:ext uri="{BB962C8B-B14F-4D97-AF65-F5344CB8AC3E}">
        <p14:creationId xmlns:p14="http://schemas.microsoft.com/office/powerpoint/2010/main" val="29012997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33650" y="795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42</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89" name="Metin kutusu 3"/>
          <p:cNvSpPr txBox="1"/>
          <p:nvPr/>
        </p:nvSpPr>
        <p:spPr>
          <a:xfrm>
            <a:off x="5022850" y="107807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4"/>
          <p:cNvSpPr txBox="1"/>
          <p:nvPr/>
        </p:nvSpPr>
        <p:spPr>
          <a:xfrm>
            <a:off x="5022850" y="10952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5"/>
          <p:cNvSpPr txBox="1"/>
          <p:nvPr/>
        </p:nvSpPr>
        <p:spPr>
          <a:xfrm>
            <a:off x="5022850" y="11123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6"/>
          <p:cNvSpPr txBox="1"/>
          <p:nvPr/>
        </p:nvSpPr>
        <p:spPr>
          <a:xfrm>
            <a:off x="5022850" y="112950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7"/>
          <p:cNvSpPr txBox="1"/>
          <p:nvPr/>
        </p:nvSpPr>
        <p:spPr>
          <a:xfrm>
            <a:off x="5022850" y="114665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8"/>
          <p:cNvSpPr txBox="1"/>
          <p:nvPr/>
        </p:nvSpPr>
        <p:spPr>
          <a:xfrm>
            <a:off x="5022850" y="116379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9"/>
          <p:cNvSpPr txBox="1"/>
          <p:nvPr/>
        </p:nvSpPr>
        <p:spPr>
          <a:xfrm>
            <a:off x="5022850" y="12152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10"/>
          <p:cNvSpPr txBox="1"/>
          <p:nvPr/>
        </p:nvSpPr>
        <p:spPr>
          <a:xfrm>
            <a:off x="5022850" y="118094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1"/>
          <p:cNvSpPr txBox="1"/>
          <p:nvPr/>
        </p:nvSpPr>
        <p:spPr>
          <a:xfrm>
            <a:off x="5022850" y="11980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2"/>
          <p:cNvSpPr txBox="1"/>
          <p:nvPr/>
        </p:nvSpPr>
        <p:spPr>
          <a:xfrm>
            <a:off x="5022850" y="12152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3"/>
          <p:cNvSpPr txBox="1"/>
          <p:nvPr/>
        </p:nvSpPr>
        <p:spPr>
          <a:xfrm>
            <a:off x="5022850" y="12323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4"/>
          <p:cNvSpPr txBox="1"/>
          <p:nvPr/>
        </p:nvSpPr>
        <p:spPr>
          <a:xfrm>
            <a:off x="5022850" y="124952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5"/>
          <p:cNvSpPr txBox="1"/>
          <p:nvPr/>
        </p:nvSpPr>
        <p:spPr>
          <a:xfrm>
            <a:off x="5022850" y="126666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6"/>
          <p:cNvSpPr txBox="1"/>
          <p:nvPr/>
        </p:nvSpPr>
        <p:spPr>
          <a:xfrm>
            <a:off x="5022850" y="128381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7"/>
          <p:cNvSpPr txBox="1"/>
          <p:nvPr/>
        </p:nvSpPr>
        <p:spPr>
          <a:xfrm>
            <a:off x="5022850" y="130095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3"/>
          <p:cNvSpPr txBox="1"/>
          <p:nvPr/>
        </p:nvSpPr>
        <p:spPr>
          <a:xfrm>
            <a:off x="4992688" y="992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7" name="Metin kutusu 4"/>
          <p:cNvSpPr txBox="1"/>
          <p:nvPr/>
        </p:nvSpPr>
        <p:spPr>
          <a:xfrm>
            <a:off x="4992688" y="1008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8" name="Metin kutusu 5"/>
          <p:cNvSpPr txBox="1"/>
          <p:nvPr/>
        </p:nvSpPr>
        <p:spPr>
          <a:xfrm>
            <a:off x="4992688" y="1024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9" name="Metin kutusu 6"/>
          <p:cNvSpPr txBox="1"/>
          <p:nvPr/>
        </p:nvSpPr>
        <p:spPr>
          <a:xfrm>
            <a:off x="4992688" y="1040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0" name="Metin kutusu 7"/>
          <p:cNvSpPr txBox="1"/>
          <p:nvPr/>
        </p:nvSpPr>
        <p:spPr>
          <a:xfrm>
            <a:off x="4992688" y="1056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8"/>
          <p:cNvSpPr txBox="1"/>
          <p:nvPr/>
        </p:nvSpPr>
        <p:spPr>
          <a:xfrm>
            <a:off x="4992688" y="1072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9"/>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10"/>
          <p:cNvSpPr txBox="1"/>
          <p:nvPr/>
        </p:nvSpPr>
        <p:spPr>
          <a:xfrm>
            <a:off x="4992688" y="10880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11"/>
          <p:cNvSpPr txBox="1"/>
          <p:nvPr/>
        </p:nvSpPr>
        <p:spPr>
          <a:xfrm>
            <a:off x="4992688" y="11039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12"/>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13"/>
          <p:cNvSpPr txBox="1"/>
          <p:nvPr/>
        </p:nvSpPr>
        <p:spPr>
          <a:xfrm>
            <a:off x="4992688" y="1135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14"/>
          <p:cNvSpPr txBox="1"/>
          <p:nvPr/>
        </p:nvSpPr>
        <p:spPr>
          <a:xfrm>
            <a:off x="4992688" y="1151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15"/>
          <p:cNvSpPr txBox="1"/>
          <p:nvPr/>
        </p:nvSpPr>
        <p:spPr>
          <a:xfrm>
            <a:off x="4992688" y="1167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16"/>
          <p:cNvSpPr txBox="1"/>
          <p:nvPr/>
        </p:nvSpPr>
        <p:spPr>
          <a:xfrm>
            <a:off x="4992688" y="1183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17"/>
          <p:cNvSpPr txBox="1"/>
          <p:nvPr/>
        </p:nvSpPr>
        <p:spPr>
          <a:xfrm>
            <a:off x="4992688" y="1199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21"/>
          <p:cNvSpPr txBox="1"/>
          <p:nvPr/>
        </p:nvSpPr>
        <p:spPr>
          <a:xfrm>
            <a:off x="4992688" y="992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22"/>
          <p:cNvSpPr txBox="1"/>
          <p:nvPr/>
        </p:nvSpPr>
        <p:spPr>
          <a:xfrm>
            <a:off x="4992688" y="1008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6" name="Metin kutusu 23"/>
          <p:cNvSpPr txBox="1"/>
          <p:nvPr/>
        </p:nvSpPr>
        <p:spPr>
          <a:xfrm>
            <a:off x="4992688" y="1024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7" name="Metin kutusu 24"/>
          <p:cNvSpPr txBox="1"/>
          <p:nvPr/>
        </p:nvSpPr>
        <p:spPr>
          <a:xfrm>
            <a:off x="4992688" y="1040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8" name="Metin kutusu 25"/>
          <p:cNvSpPr txBox="1"/>
          <p:nvPr/>
        </p:nvSpPr>
        <p:spPr>
          <a:xfrm>
            <a:off x="4992688" y="1056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9" name="Metin kutusu 26"/>
          <p:cNvSpPr txBox="1"/>
          <p:nvPr/>
        </p:nvSpPr>
        <p:spPr>
          <a:xfrm>
            <a:off x="4992688" y="1072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0" name="Metin kutusu 27"/>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1" name="Metin kutusu 28"/>
          <p:cNvSpPr txBox="1"/>
          <p:nvPr/>
        </p:nvSpPr>
        <p:spPr>
          <a:xfrm>
            <a:off x="4992688" y="10880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2" name="Metin kutusu 29"/>
          <p:cNvSpPr txBox="1"/>
          <p:nvPr/>
        </p:nvSpPr>
        <p:spPr>
          <a:xfrm>
            <a:off x="4992688" y="11039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3" name="Metin kutusu 30"/>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4" name="Metin kutusu 31"/>
          <p:cNvSpPr txBox="1"/>
          <p:nvPr/>
        </p:nvSpPr>
        <p:spPr>
          <a:xfrm>
            <a:off x="4992688" y="1135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5" name="Metin kutusu 32"/>
          <p:cNvSpPr txBox="1"/>
          <p:nvPr/>
        </p:nvSpPr>
        <p:spPr>
          <a:xfrm>
            <a:off x="4992688" y="1151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6" name="Metin kutusu 33"/>
          <p:cNvSpPr txBox="1"/>
          <p:nvPr/>
        </p:nvSpPr>
        <p:spPr>
          <a:xfrm>
            <a:off x="4992688" y="1167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7" name="Metin kutusu 34"/>
          <p:cNvSpPr txBox="1"/>
          <p:nvPr/>
        </p:nvSpPr>
        <p:spPr>
          <a:xfrm>
            <a:off x="4992688" y="1183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8" name="Metin kutusu 35"/>
          <p:cNvSpPr txBox="1"/>
          <p:nvPr/>
        </p:nvSpPr>
        <p:spPr>
          <a:xfrm>
            <a:off x="4992688" y="1199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9" name="Metin kutusu 3"/>
          <p:cNvSpPr txBox="1"/>
          <p:nvPr/>
        </p:nvSpPr>
        <p:spPr>
          <a:xfrm>
            <a:off x="2228850" y="977902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0" name="Metin kutusu 4"/>
          <p:cNvSpPr txBox="1"/>
          <p:nvPr/>
        </p:nvSpPr>
        <p:spPr>
          <a:xfrm>
            <a:off x="2228850" y="994571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1" name="Metin kutusu 5"/>
          <p:cNvSpPr txBox="1"/>
          <p:nvPr/>
        </p:nvSpPr>
        <p:spPr>
          <a:xfrm>
            <a:off x="2228850" y="1011240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2" name="Metin kutusu 6"/>
          <p:cNvSpPr txBox="1"/>
          <p:nvPr/>
        </p:nvSpPr>
        <p:spPr>
          <a:xfrm>
            <a:off x="2228850" y="1027909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3" name="Metin kutusu 7"/>
          <p:cNvSpPr txBox="1"/>
          <p:nvPr/>
        </p:nvSpPr>
        <p:spPr>
          <a:xfrm>
            <a:off x="2228850" y="1044577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4" name="Metin kutusu 8"/>
          <p:cNvSpPr txBox="1"/>
          <p:nvPr/>
        </p:nvSpPr>
        <p:spPr>
          <a:xfrm>
            <a:off x="2228850" y="1061246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5" name="Metin kutusu 9"/>
          <p:cNvSpPr txBox="1"/>
          <p:nvPr/>
        </p:nvSpPr>
        <p:spPr>
          <a:xfrm>
            <a:off x="2228850" y="1111252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6" name="Metin kutusu 10"/>
          <p:cNvSpPr txBox="1"/>
          <p:nvPr/>
        </p:nvSpPr>
        <p:spPr>
          <a:xfrm>
            <a:off x="2228850" y="1077915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7" name="Metin kutusu 11"/>
          <p:cNvSpPr txBox="1"/>
          <p:nvPr/>
        </p:nvSpPr>
        <p:spPr>
          <a:xfrm>
            <a:off x="2228850" y="1094584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8" name="Metin kutusu 12"/>
          <p:cNvSpPr txBox="1"/>
          <p:nvPr/>
        </p:nvSpPr>
        <p:spPr>
          <a:xfrm>
            <a:off x="2228850" y="1111252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9" name="Metin kutusu 13"/>
          <p:cNvSpPr txBox="1"/>
          <p:nvPr/>
        </p:nvSpPr>
        <p:spPr>
          <a:xfrm>
            <a:off x="2228850" y="1127921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0" name="Metin kutusu 14"/>
          <p:cNvSpPr txBox="1"/>
          <p:nvPr/>
        </p:nvSpPr>
        <p:spPr>
          <a:xfrm>
            <a:off x="2228850" y="1144590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1" name="Metin kutusu 15"/>
          <p:cNvSpPr txBox="1"/>
          <p:nvPr/>
        </p:nvSpPr>
        <p:spPr>
          <a:xfrm>
            <a:off x="2228850" y="1161259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2" name="Metin kutusu 16"/>
          <p:cNvSpPr txBox="1"/>
          <p:nvPr/>
        </p:nvSpPr>
        <p:spPr>
          <a:xfrm>
            <a:off x="2228850" y="1177927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3" name="Metin kutusu 17"/>
          <p:cNvSpPr txBox="1"/>
          <p:nvPr/>
        </p:nvSpPr>
        <p:spPr>
          <a:xfrm>
            <a:off x="2228850" y="1194596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9" name="Dikdörtgen 138"/>
          <p:cNvSpPr/>
          <p:nvPr/>
        </p:nvSpPr>
        <p:spPr>
          <a:xfrm>
            <a:off x="2880563" y="517343"/>
            <a:ext cx="1954638" cy="369332"/>
          </a:xfrm>
          <a:prstGeom prst="rect">
            <a:avLst/>
          </a:prstGeom>
        </p:spPr>
        <p:txBody>
          <a:bodyPr wrap="none">
            <a:spAutoFit/>
          </a:bodyPr>
          <a:lstStyle/>
          <a:p>
            <a:r>
              <a:rPr lang="tr-TR" b="1" dirty="0" smtClean="0"/>
              <a:t>20</a:t>
            </a:r>
            <a:r>
              <a:rPr lang="en-US" b="1" dirty="0" smtClean="0"/>
              <a:t>20</a:t>
            </a:r>
            <a:r>
              <a:rPr lang="tr-TR" b="1" dirty="0" smtClean="0"/>
              <a:t> SPİK Kapama</a:t>
            </a:r>
            <a:endParaRPr lang="en-US" dirty="0"/>
          </a:p>
        </p:txBody>
      </p:sp>
      <p:pic>
        <p:nvPicPr>
          <p:cNvPr id="4" name="Picture 3"/>
          <p:cNvPicPr>
            <a:picLocks noChangeAspect="1"/>
          </p:cNvPicPr>
          <p:nvPr/>
        </p:nvPicPr>
        <p:blipFill>
          <a:blip r:embed="rId3"/>
          <a:stretch>
            <a:fillRect/>
          </a:stretch>
        </p:blipFill>
        <p:spPr>
          <a:xfrm>
            <a:off x="410106" y="925670"/>
            <a:ext cx="3585829" cy="5871035"/>
          </a:xfrm>
          <a:prstGeom prst="rect">
            <a:avLst/>
          </a:prstGeom>
        </p:spPr>
      </p:pic>
      <p:pic>
        <p:nvPicPr>
          <p:cNvPr id="66" name="Picture 65"/>
          <p:cNvPicPr>
            <a:picLocks noChangeAspect="1"/>
          </p:cNvPicPr>
          <p:nvPr/>
        </p:nvPicPr>
        <p:blipFill>
          <a:blip r:embed="rId4"/>
          <a:stretch>
            <a:fillRect/>
          </a:stretch>
        </p:blipFill>
        <p:spPr>
          <a:xfrm>
            <a:off x="4427984" y="914572"/>
            <a:ext cx="3600400" cy="5824248"/>
          </a:xfrm>
          <a:prstGeom prst="rect">
            <a:avLst/>
          </a:prstGeom>
        </p:spPr>
      </p:pic>
    </p:spTree>
    <p:extLst>
      <p:ext uri="{BB962C8B-B14F-4D97-AF65-F5344CB8AC3E}">
        <p14:creationId xmlns:p14="http://schemas.microsoft.com/office/powerpoint/2010/main" val="36815166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33650" y="79520"/>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43</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89" name="Metin kutusu 3"/>
          <p:cNvSpPr txBox="1"/>
          <p:nvPr/>
        </p:nvSpPr>
        <p:spPr>
          <a:xfrm>
            <a:off x="5022850" y="107807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4"/>
          <p:cNvSpPr txBox="1"/>
          <p:nvPr/>
        </p:nvSpPr>
        <p:spPr>
          <a:xfrm>
            <a:off x="5022850" y="10952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5"/>
          <p:cNvSpPr txBox="1"/>
          <p:nvPr/>
        </p:nvSpPr>
        <p:spPr>
          <a:xfrm>
            <a:off x="5022850" y="11123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6"/>
          <p:cNvSpPr txBox="1"/>
          <p:nvPr/>
        </p:nvSpPr>
        <p:spPr>
          <a:xfrm>
            <a:off x="5022850" y="112950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7"/>
          <p:cNvSpPr txBox="1"/>
          <p:nvPr/>
        </p:nvSpPr>
        <p:spPr>
          <a:xfrm>
            <a:off x="5022850" y="114665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8"/>
          <p:cNvSpPr txBox="1"/>
          <p:nvPr/>
        </p:nvSpPr>
        <p:spPr>
          <a:xfrm>
            <a:off x="5022850" y="116379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9"/>
          <p:cNvSpPr txBox="1"/>
          <p:nvPr/>
        </p:nvSpPr>
        <p:spPr>
          <a:xfrm>
            <a:off x="5022850" y="12152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10"/>
          <p:cNvSpPr txBox="1"/>
          <p:nvPr/>
        </p:nvSpPr>
        <p:spPr>
          <a:xfrm>
            <a:off x="5022850" y="118094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1"/>
          <p:cNvSpPr txBox="1"/>
          <p:nvPr/>
        </p:nvSpPr>
        <p:spPr>
          <a:xfrm>
            <a:off x="5022850" y="11980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2"/>
          <p:cNvSpPr txBox="1"/>
          <p:nvPr/>
        </p:nvSpPr>
        <p:spPr>
          <a:xfrm>
            <a:off x="5022850" y="12152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3"/>
          <p:cNvSpPr txBox="1"/>
          <p:nvPr/>
        </p:nvSpPr>
        <p:spPr>
          <a:xfrm>
            <a:off x="5022850" y="12323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4"/>
          <p:cNvSpPr txBox="1"/>
          <p:nvPr/>
        </p:nvSpPr>
        <p:spPr>
          <a:xfrm>
            <a:off x="5022850" y="124952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5"/>
          <p:cNvSpPr txBox="1"/>
          <p:nvPr/>
        </p:nvSpPr>
        <p:spPr>
          <a:xfrm>
            <a:off x="5022850" y="126666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6"/>
          <p:cNvSpPr txBox="1"/>
          <p:nvPr/>
        </p:nvSpPr>
        <p:spPr>
          <a:xfrm>
            <a:off x="5022850" y="128381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7"/>
          <p:cNvSpPr txBox="1"/>
          <p:nvPr/>
        </p:nvSpPr>
        <p:spPr>
          <a:xfrm>
            <a:off x="5022850" y="130095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3"/>
          <p:cNvSpPr txBox="1"/>
          <p:nvPr/>
        </p:nvSpPr>
        <p:spPr>
          <a:xfrm>
            <a:off x="4992688" y="992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7" name="Metin kutusu 4"/>
          <p:cNvSpPr txBox="1"/>
          <p:nvPr/>
        </p:nvSpPr>
        <p:spPr>
          <a:xfrm>
            <a:off x="4992688" y="1008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8" name="Metin kutusu 5"/>
          <p:cNvSpPr txBox="1"/>
          <p:nvPr/>
        </p:nvSpPr>
        <p:spPr>
          <a:xfrm>
            <a:off x="4992688" y="1024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9" name="Metin kutusu 6"/>
          <p:cNvSpPr txBox="1"/>
          <p:nvPr/>
        </p:nvSpPr>
        <p:spPr>
          <a:xfrm>
            <a:off x="4992688" y="1040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0" name="Metin kutusu 7"/>
          <p:cNvSpPr txBox="1"/>
          <p:nvPr/>
        </p:nvSpPr>
        <p:spPr>
          <a:xfrm>
            <a:off x="4992688" y="1056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8"/>
          <p:cNvSpPr txBox="1"/>
          <p:nvPr/>
        </p:nvSpPr>
        <p:spPr>
          <a:xfrm>
            <a:off x="4992688" y="1072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9"/>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10"/>
          <p:cNvSpPr txBox="1"/>
          <p:nvPr/>
        </p:nvSpPr>
        <p:spPr>
          <a:xfrm>
            <a:off x="4992688" y="10880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11"/>
          <p:cNvSpPr txBox="1"/>
          <p:nvPr/>
        </p:nvSpPr>
        <p:spPr>
          <a:xfrm>
            <a:off x="4992688" y="11039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12"/>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13"/>
          <p:cNvSpPr txBox="1"/>
          <p:nvPr/>
        </p:nvSpPr>
        <p:spPr>
          <a:xfrm>
            <a:off x="4992688" y="1135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14"/>
          <p:cNvSpPr txBox="1"/>
          <p:nvPr/>
        </p:nvSpPr>
        <p:spPr>
          <a:xfrm>
            <a:off x="4992688" y="1151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15"/>
          <p:cNvSpPr txBox="1"/>
          <p:nvPr/>
        </p:nvSpPr>
        <p:spPr>
          <a:xfrm>
            <a:off x="4992688" y="1167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16"/>
          <p:cNvSpPr txBox="1"/>
          <p:nvPr/>
        </p:nvSpPr>
        <p:spPr>
          <a:xfrm>
            <a:off x="4992688" y="1183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17"/>
          <p:cNvSpPr txBox="1"/>
          <p:nvPr/>
        </p:nvSpPr>
        <p:spPr>
          <a:xfrm>
            <a:off x="4992688" y="1199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21"/>
          <p:cNvSpPr txBox="1"/>
          <p:nvPr/>
        </p:nvSpPr>
        <p:spPr>
          <a:xfrm>
            <a:off x="4992688" y="992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22"/>
          <p:cNvSpPr txBox="1"/>
          <p:nvPr/>
        </p:nvSpPr>
        <p:spPr>
          <a:xfrm>
            <a:off x="4992688" y="1008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6" name="Metin kutusu 23"/>
          <p:cNvSpPr txBox="1"/>
          <p:nvPr/>
        </p:nvSpPr>
        <p:spPr>
          <a:xfrm>
            <a:off x="4992688" y="1024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7" name="Metin kutusu 24"/>
          <p:cNvSpPr txBox="1"/>
          <p:nvPr/>
        </p:nvSpPr>
        <p:spPr>
          <a:xfrm>
            <a:off x="4992688" y="1040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8" name="Metin kutusu 25"/>
          <p:cNvSpPr txBox="1"/>
          <p:nvPr/>
        </p:nvSpPr>
        <p:spPr>
          <a:xfrm>
            <a:off x="4992688" y="1056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9" name="Metin kutusu 26"/>
          <p:cNvSpPr txBox="1"/>
          <p:nvPr/>
        </p:nvSpPr>
        <p:spPr>
          <a:xfrm>
            <a:off x="4992688" y="1072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0" name="Metin kutusu 27"/>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1" name="Metin kutusu 28"/>
          <p:cNvSpPr txBox="1"/>
          <p:nvPr/>
        </p:nvSpPr>
        <p:spPr>
          <a:xfrm>
            <a:off x="4992688" y="10880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2" name="Metin kutusu 29"/>
          <p:cNvSpPr txBox="1"/>
          <p:nvPr/>
        </p:nvSpPr>
        <p:spPr>
          <a:xfrm>
            <a:off x="4992688" y="11039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3" name="Metin kutusu 30"/>
          <p:cNvSpPr txBox="1"/>
          <p:nvPr/>
        </p:nvSpPr>
        <p:spPr>
          <a:xfrm>
            <a:off x="4992688" y="11198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4" name="Metin kutusu 31"/>
          <p:cNvSpPr txBox="1"/>
          <p:nvPr/>
        </p:nvSpPr>
        <p:spPr>
          <a:xfrm>
            <a:off x="4992688" y="11356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5" name="Metin kutusu 32"/>
          <p:cNvSpPr txBox="1"/>
          <p:nvPr/>
        </p:nvSpPr>
        <p:spPr>
          <a:xfrm>
            <a:off x="4992688" y="11515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6" name="Metin kutusu 33"/>
          <p:cNvSpPr txBox="1"/>
          <p:nvPr/>
        </p:nvSpPr>
        <p:spPr>
          <a:xfrm>
            <a:off x="4992688" y="1167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7" name="Metin kutusu 34"/>
          <p:cNvSpPr txBox="1"/>
          <p:nvPr/>
        </p:nvSpPr>
        <p:spPr>
          <a:xfrm>
            <a:off x="4992688" y="11833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8" name="Metin kutusu 35"/>
          <p:cNvSpPr txBox="1"/>
          <p:nvPr/>
        </p:nvSpPr>
        <p:spPr>
          <a:xfrm>
            <a:off x="4992688" y="1199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9" name="Metin kutusu 3"/>
          <p:cNvSpPr txBox="1"/>
          <p:nvPr/>
        </p:nvSpPr>
        <p:spPr>
          <a:xfrm>
            <a:off x="2228850" y="977902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0" name="Metin kutusu 4"/>
          <p:cNvSpPr txBox="1"/>
          <p:nvPr/>
        </p:nvSpPr>
        <p:spPr>
          <a:xfrm>
            <a:off x="2228850" y="994571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1" name="Metin kutusu 5"/>
          <p:cNvSpPr txBox="1"/>
          <p:nvPr/>
        </p:nvSpPr>
        <p:spPr>
          <a:xfrm>
            <a:off x="2228850" y="1011240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2" name="Metin kutusu 6"/>
          <p:cNvSpPr txBox="1"/>
          <p:nvPr/>
        </p:nvSpPr>
        <p:spPr>
          <a:xfrm>
            <a:off x="2228850" y="1027909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3" name="Metin kutusu 7"/>
          <p:cNvSpPr txBox="1"/>
          <p:nvPr/>
        </p:nvSpPr>
        <p:spPr>
          <a:xfrm>
            <a:off x="2228850" y="1044577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4" name="Metin kutusu 8"/>
          <p:cNvSpPr txBox="1"/>
          <p:nvPr/>
        </p:nvSpPr>
        <p:spPr>
          <a:xfrm>
            <a:off x="2228850" y="1061246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5" name="Metin kutusu 9"/>
          <p:cNvSpPr txBox="1"/>
          <p:nvPr/>
        </p:nvSpPr>
        <p:spPr>
          <a:xfrm>
            <a:off x="2228850" y="1111252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6" name="Metin kutusu 10"/>
          <p:cNvSpPr txBox="1"/>
          <p:nvPr/>
        </p:nvSpPr>
        <p:spPr>
          <a:xfrm>
            <a:off x="2228850" y="1077915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7" name="Metin kutusu 11"/>
          <p:cNvSpPr txBox="1"/>
          <p:nvPr/>
        </p:nvSpPr>
        <p:spPr>
          <a:xfrm>
            <a:off x="2228850" y="1094584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8" name="Metin kutusu 12"/>
          <p:cNvSpPr txBox="1"/>
          <p:nvPr/>
        </p:nvSpPr>
        <p:spPr>
          <a:xfrm>
            <a:off x="2228850" y="1111252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9" name="Metin kutusu 13"/>
          <p:cNvSpPr txBox="1"/>
          <p:nvPr/>
        </p:nvSpPr>
        <p:spPr>
          <a:xfrm>
            <a:off x="2228850" y="1127921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0" name="Metin kutusu 14"/>
          <p:cNvSpPr txBox="1"/>
          <p:nvPr/>
        </p:nvSpPr>
        <p:spPr>
          <a:xfrm>
            <a:off x="2228850" y="1144590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1" name="Metin kutusu 15"/>
          <p:cNvSpPr txBox="1"/>
          <p:nvPr/>
        </p:nvSpPr>
        <p:spPr>
          <a:xfrm>
            <a:off x="2228850" y="11612591"/>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2" name="Metin kutusu 16"/>
          <p:cNvSpPr txBox="1"/>
          <p:nvPr/>
        </p:nvSpPr>
        <p:spPr>
          <a:xfrm>
            <a:off x="2228850" y="1177927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3" name="Metin kutusu 17"/>
          <p:cNvSpPr txBox="1"/>
          <p:nvPr/>
        </p:nvSpPr>
        <p:spPr>
          <a:xfrm>
            <a:off x="2228850" y="11945966"/>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9" name="Dikdörtgen 138"/>
          <p:cNvSpPr/>
          <p:nvPr/>
        </p:nvSpPr>
        <p:spPr>
          <a:xfrm>
            <a:off x="2880563" y="517343"/>
            <a:ext cx="1954638" cy="369332"/>
          </a:xfrm>
          <a:prstGeom prst="rect">
            <a:avLst/>
          </a:prstGeom>
        </p:spPr>
        <p:txBody>
          <a:bodyPr wrap="none">
            <a:spAutoFit/>
          </a:bodyPr>
          <a:lstStyle/>
          <a:p>
            <a:r>
              <a:rPr lang="tr-TR" b="1" dirty="0" smtClean="0"/>
              <a:t>20</a:t>
            </a:r>
            <a:r>
              <a:rPr lang="en-US" b="1" dirty="0" smtClean="0"/>
              <a:t>20</a:t>
            </a:r>
            <a:r>
              <a:rPr lang="tr-TR" b="1" dirty="0" smtClean="0"/>
              <a:t> SPİK Kapama</a:t>
            </a:r>
            <a:endParaRPr lang="en-US" dirty="0"/>
          </a:p>
        </p:txBody>
      </p:sp>
      <p:pic>
        <p:nvPicPr>
          <p:cNvPr id="4" name="Picture 3"/>
          <p:cNvPicPr>
            <a:picLocks noChangeAspect="1"/>
          </p:cNvPicPr>
          <p:nvPr/>
        </p:nvPicPr>
        <p:blipFill>
          <a:blip r:embed="rId3"/>
          <a:stretch>
            <a:fillRect/>
          </a:stretch>
        </p:blipFill>
        <p:spPr>
          <a:xfrm>
            <a:off x="2471841" y="893636"/>
            <a:ext cx="3580986" cy="5792842"/>
          </a:xfrm>
          <a:prstGeom prst="rect">
            <a:avLst/>
          </a:prstGeom>
        </p:spPr>
      </p:pic>
    </p:spTree>
    <p:extLst>
      <p:ext uri="{BB962C8B-B14F-4D97-AF65-F5344CB8AC3E}">
        <p14:creationId xmlns:p14="http://schemas.microsoft.com/office/powerpoint/2010/main" val="5446956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281717" y="86385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GELEN ŞİKAYETLER VE SONUÇLARI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t>44</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2" name="Rectangle 1"/>
          <p:cNvSpPr/>
          <p:nvPr/>
        </p:nvSpPr>
        <p:spPr>
          <a:xfrm>
            <a:off x="2219857" y="3244334"/>
            <a:ext cx="4704301" cy="369332"/>
          </a:xfrm>
          <a:prstGeom prst="rect">
            <a:avLst/>
          </a:prstGeom>
        </p:spPr>
        <p:txBody>
          <a:bodyPr wrap="none">
            <a:spAutoFit/>
          </a:bodyPr>
          <a:lstStyle/>
          <a:p>
            <a:pPr algn="ctr" fontAlgn="ctr"/>
            <a:r>
              <a:rPr lang="en-US" dirty="0" smtClean="0">
                <a:solidFill>
                  <a:srgbClr val="000000"/>
                </a:solidFill>
                <a:latin typeface="Tahoma" panose="020B0604030504040204" pitchFamily="34" charset="0"/>
              </a:rPr>
              <a:t>2020 </a:t>
            </a:r>
            <a:r>
              <a:rPr lang="en-US" dirty="0" err="1" smtClean="0">
                <a:solidFill>
                  <a:srgbClr val="000000"/>
                </a:solidFill>
                <a:latin typeface="Tahoma" panose="020B0604030504040204" pitchFamily="34" charset="0"/>
              </a:rPr>
              <a:t>yılında</a:t>
            </a:r>
            <a:r>
              <a:rPr lang="en-US" dirty="0" smtClean="0">
                <a:solidFill>
                  <a:srgbClr val="000000"/>
                </a:solidFill>
                <a:latin typeface="Tahoma" panose="020B0604030504040204" pitchFamily="34" charset="0"/>
              </a:rPr>
              <a:t> </a:t>
            </a:r>
            <a:r>
              <a:rPr lang="en-US" dirty="0" err="1" smtClean="0">
                <a:solidFill>
                  <a:srgbClr val="000000"/>
                </a:solidFill>
                <a:latin typeface="Tahoma" panose="020B0604030504040204" pitchFamily="34" charset="0"/>
              </a:rPr>
              <a:t>gelen</a:t>
            </a:r>
            <a:r>
              <a:rPr lang="en-US" dirty="0" smtClean="0">
                <a:solidFill>
                  <a:srgbClr val="000000"/>
                </a:solidFill>
                <a:latin typeface="Tahoma" panose="020B0604030504040204" pitchFamily="34" charset="0"/>
              </a:rPr>
              <a:t> </a:t>
            </a:r>
            <a:r>
              <a:rPr lang="en-US" dirty="0" err="1" smtClean="0">
                <a:solidFill>
                  <a:srgbClr val="000000"/>
                </a:solidFill>
                <a:latin typeface="Tahoma" panose="020B0604030504040204" pitchFamily="34" charset="0"/>
              </a:rPr>
              <a:t>şikayet</a:t>
            </a:r>
            <a:r>
              <a:rPr lang="en-US" dirty="0" smtClean="0">
                <a:solidFill>
                  <a:srgbClr val="000000"/>
                </a:solidFill>
                <a:latin typeface="Tahoma" panose="020B0604030504040204" pitchFamily="34" charset="0"/>
              </a:rPr>
              <a:t> </a:t>
            </a:r>
            <a:r>
              <a:rPr lang="en-US" dirty="0" err="1" smtClean="0">
                <a:solidFill>
                  <a:srgbClr val="000000"/>
                </a:solidFill>
                <a:latin typeface="Tahoma" panose="020B0604030504040204" pitchFamily="34" charset="0"/>
              </a:rPr>
              <a:t>bulunmamaktadır</a:t>
            </a:r>
            <a:r>
              <a:rPr lang="en-US" dirty="0" smtClean="0">
                <a:solidFill>
                  <a:srgbClr val="000000"/>
                </a:solidFill>
                <a:latin typeface="Tahoma" panose="020B0604030504040204" pitchFamily="34" charset="0"/>
              </a:rPr>
              <a:t>.</a:t>
            </a:r>
            <a:endParaRPr lang="en-US" dirty="0">
              <a:solidFill>
                <a:srgbClr val="000000"/>
              </a:solidFill>
              <a:latin typeface="Tahoma" panose="020B0604030504040204" pitchFamily="34" charset="0"/>
            </a:endParaRPr>
          </a:p>
        </p:txBody>
      </p:sp>
    </p:spTree>
    <p:extLst>
      <p:ext uri="{BB962C8B-B14F-4D97-AF65-F5344CB8AC3E}">
        <p14:creationId xmlns:p14="http://schemas.microsoft.com/office/powerpoint/2010/main" val="35439875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62187" y="78037"/>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İÇ DENETİMLER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45</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sp>
        <p:nvSpPr>
          <p:cNvPr id="74" name="Dikdörtgen 73"/>
          <p:cNvSpPr/>
          <p:nvPr/>
        </p:nvSpPr>
        <p:spPr>
          <a:xfrm>
            <a:off x="5940152" y="2894027"/>
            <a:ext cx="4572000" cy="646331"/>
          </a:xfrm>
          <a:prstGeom prst="rect">
            <a:avLst/>
          </a:prstGeom>
        </p:spPr>
        <p:txBody>
          <a:bodyPr>
            <a:spAutoFit/>
          </a:bodyPr>
          <a:lstStyle/>
          <a:p>
            <a:r>
              <a:rPr lang="en-US" dirty="0">
                <a:solidFill>
                  <a:srgbClr val="000000"/>
                </a:solidFill>
                <a:latin typeface="Calibri" panose="020F0502020204030204" pitchFamily="34" charset="0"/>
              </a:rPr>
              <a:t>KYS İÇ DENETİM BAŞARI PUANI	</a:t>
            </a:r>
            <a:endParaRPr lang="tr-TR" dirty="0" smtClean="0">
              <a:solidFill>
                <a:srgbClr val="000000"/>
              </a:solidFill>
              <a:latin typeface="Calibri" panose="020F0502020204030204" pitchFamily="34" charset="0"/>
            </a:endParaRPr>
          </a:p>
          <a:p>
            <a:r>
              <a:rPr lang="en-US" dirty="0" smtClean="0">
                <a:solidFill>
                  <a:srgbClr val="000000"/>
                </a:solidFill>
                <a:latin typeface="Calibri" panose="020F0502020204030204" pitchFamily="34" charset="0"/>
              </a:rPr>
              <a:t>99%</a:t>
            </a:r>
            <a:r>
              <a:rPr lang="en-US" dirty="0">
                <a:solidFill>
                  <a:srgbClr val="000000"/>
                </a:solidFill>
                <a:latin typeface="Calibri" panose="020F0502020204030204" pitchFamily="34" charset="0"/>
              </a:rPr>
              <a:t>	</a:t>
            </a:r>
          </a:p>
        </p:txBody>
      </p:sp>
      <p:pic>
        <p:nvPicPr>
          <p:cNvPr id="2" name="Picture 1"/>
          <p:cNvPicPr>
            <a:picLocks noChangeAspect="1"/>
          </p:cNvPicPr>
          <p:nvPr/>
        </p:nvPicPr>
        <p:blipFill>
          <a:blip r:embed="rId3"/>
          <a:stretch>
            <a:fillRect/>
          </a:stretch>
        </p:blipFill>
        <p:spPr>
          <a:xfrm>
            <a:off x="1835696" y="724368"/>
            <a:ext cx="3600400" cy="5989260"/>
          </a:xfrm>
          <a:prstGeom prst="rect">
            <a:avLst/>
          </a:prstGeom>
        </p:spPr>
      </p:pic>
    </p:spTree>
    <p:extLst>
      <p:ext uri="{BB962C8B-B14F-4D97-AF65-F5344CB8AC3E}">
        <p14:creationId xmlns:p14="http://schemas.microsoft.com/office/powerpoint/2010/main" val="35119997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63688" y="206816"/>
            <a:ext cx="7720208"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DEĞİŞİKLİKLERİN YÖNETİMİ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5" name="Slayt Numarası Yer Tutucusu 64"/>
          <p:cNvSpPr>
            <a:spLocks noGrp="1"/>
          </p:cNvSpPr>
          <p:nvPr>
            <p:ph type="sldNum" sz="quarter" idx="12"/>
          </p:nvPr>
        </p:nvSpPr>
        <p:spPr/>
        <p:txBody>
          <a:bodyPr/>
          <a:lstStyle/>
          <a:p>
            <a:fld id="{439F893C-C32F-4835-A1E5-850973405C58}" type="slidenum">
              <a:rPr lang="tr-TR" smtClean="0"/>
              <a:t>46</a:t>
            </a:fld>
            <a:endParaRPr lang="tr-TR"/>
          </a:p>
        </p:txBody>
      </p:sp>
      <p:sp>
        <p:nvSpPr>
          <p:cNvPr id="67" name="Metin kutusu 66"/>
          <p:cNvSpPr txBox="1"/>
          <p:nvPr/>
        </p:nvSpPr>
        <p:spPr>
          <a:xfrm>
            <a:off x="20434" y="981516"/>
            <a:ext cx="9169173" cy="646331"/>
          </a:xfrm>
          <a:prstGeom prst="rect">
            <a:avLst/>
          </a:prstGeom>
          <a:noFill/>
        </p:spPr>
        <p:txBody>
          <a:bodyPr wrap="square" rtlCol="0">
            <a:spAutoFit/>
          </a:bodyPr>
          <a:lstStyle/>
          <a:p>
            <a:r>
              <a:rPr lang="tr-TR" b="1" dirty="0" smtClean="0"/>
              <a:t>Son 6 aydır süreçlerinizde oluşan bir değişiklik var ise bu değişiklik sebeplerini değişiklik formlarına aktararak yapıştırınız.</a:t>
            </a:r>
          </a:p>
        </p:txBody>
      </p:sp>
      <p:pic>
        <p:nvPicPr>
          <p:cNvPr id="66" name="Resim 65"/>
          <p:cNvPicPr/>
          <p:nvPr/>
        </p:nvPicPr>
        <p:blipFill>
          <a:blip r:embed="rId2"/>
          <a:stretch>
            <a:fillRect/>
          </a:stretch>
        </p:blipFill>
        <p:spPr>
          <a:xfrm>
            <a:off x="20434" y="188640"/>
            <a:ext cx="2736304" cy="576064"/>
          </a:xfrm>
          <a:prstGeom prst="rect">
            <a:avLst/>
          </a:prstGeom>
        </p:spPr>
      </p:pic>
      <p:graphicFrame>
        <p:nvGraphicFramePr>
          <p:cNvPr id="2" name="Tablo 1"/>
          <p:cNvGraphicFramePr>
            <a:graphicFrameLocks noGrp="1"/>
          </p:cNvGraphicFramePr>
          <p:nvPr>
            <p:extLst>
              <p:ext uri="{D42A27DB-BD31-4B8C-83A1-F6EECF244321}">
                <p14:modId xmlns:p14="http://schemas.microsoft.com/office/powerpoint/2010/main" val="26685880"/>
              </p:ext>
            </p:extLst>
          </p:nvPr>
        </p:nvGraphicFramePr>
        <p:xfrm>
          <a:off x="20434" y="1834222"/>
          <a:ext cx="9016062" cy="3495054"/>
        </p:xfrm>
        <a:graphic>
          <a:graphicData uri="http://schemas.openxmlformats.org/drawingml/2006/table">
            <a:tbl>
              <a:tblPr firstRow="1" bandRow="1" bandCol="1">
                <a:tableStyleId>{72833802-FEF1-4C79-8D5D-14CF1EAF98D9}</a:tableStyleId>
              </a:tblPr>
              <a:tblGrid>
                <a:gridCol w="4508031">
                  <a:extLst>
                    <a:ext uri="{9D8B030D-6E8A-4147-A177-3AD203B41FA5}">
                      <a16:colId xmlns:a16="http://schemas.microsoft.com/office/drawing/2014/main" val="2066612505"/>
                    </a:ext>
                  </a:extLst>
                </a:gridCol>
                <a:gridCol w="4508031">
                  <a:extLst>
                    <a:ext uri="{9D8B030D-6E8A-4147-A177-3AD203B41FA5}">
                      <a16:colId xmlns:a16="http://schemas.microsoft.com/office/drawing/2014/main" val="471186808"/>
                    </a:ext>
                  </a:extLst>
                </a:gridCol>
              </a:tblGrid>
              <a:tr h="748458">
                <a:tc>
                  <a:txBody>
                    <a:bodyPr/>
                    <a:lstStyle/>
                    <a:p>
                      <a:r>
                        <a:rPr lang="tr-TR" dirty="0" smtClean="0"/>
                        <a:t>SÜREÇ DEĞİŞİKLİĞİ</a:t>
                      </a:r>
                      <a:endParaRPr lang="en-US" dirty="0">
                        <a:solidFill>
                          <a:schemeClr val="tx1"/>
                        </a:solidFill>
                      </a:endParaRPr>
                    </a:p>
                  </a:txBody>
                  <a:tcPr/>
                </a:tc>
                <a:tc>
                  <a:txBody>
                    <a:bodyPr/>
                    <a:lstStyle/>
                    <a:p>
                      <a:r>
                        <a:rPr lang="tr-TR" dirty="0" smtClean="0"/>
                        <a:t>SEBEBİ</a:t>
                      </a:r>
                      <a:endParaRPr lang="en-US" dirty="0">
                        <a:solidFill>
                          <a:schemeClr val="tx1"/>
                        </a:solidFill>
                      </a:endParaRPr>
                    </a:p>
                  </a:txBody>
                  <a:tcPr/>
                </a:tc>
                <a:extLst>
                  <a:ext uri="{0D108BD9-81ED-4DB2-BD59-A6C34878D82A}">
                    <a16:rowId xmlns:a16="http://schemas.microsoft.com/office/drawing/2014/main" val="1581561681"/>
                  </a:ext>
                </a:extLst>
              </a:tr>
              <a:tr h="917796">
                <a:tc>
                  <a:txBody>
                    <a:bodyPr/>
                    <a:lstStyle/>
                    <a:p>
                      <a:endParaRPr lang="tr-TR" dirty="0" smtClean="0"/>
                    </a:p>
                    <a:p>
                      <a:r>
                        <a:rPr lang="tr-TR" dirty="0" smtClean="0"/>
                        <a:t>Yeni</a:t>
                      </a:r>
                      <a:r>
                        <a:rPr lang="tr-TR" baseline="0" dirty="0" smtClean="0"/>
                        <a:t> akademik personel istihdamı</a:t>
                      </a:r>
                      <a:endParaRPr lang="en-US" dirty="0"/>
                    </a:p>
                  </a:txBody>
                  <a:tcPr/>
                </a:tc>
                <a:tc>
                  <a:txBody>
                    <a:bodyPr/>
                    <a:lstStyle/>
                    <a:p>
                      <a:endParaRPr lang="tr-TR" baseline="0" dirty="0" smtClean="0"/>
                    </a:p>
                    <a:p>
                      <a:r>
                        <a:rPr lang="tr-TR" baseline="0" dirty="0" smtClean="0"/>
                        <a:t>İş yükünün dengeli dağıtılması yoluyla işleyişin düzenlenmesi hedeflenmektedir.</a:t>
                      </a:r>
                      <a:endParaRPr lang="en-US" dirty="0"/>
                    </a:p>
                  </a:txBody>
                  <a:tcPr/>
                </a:tc>
                <a:extLst>
                  <a:ext uri="{0D108BD9-81ED-4DB2-BD59-A6C34878D82A}">
                    <a16:rowId xmlns:a16="http://schemas.microsoft.com/office/drawing/2014/main" val="1618075974"/>
                  </a:ext>
                </a:extLst>
              </a:tr>
              <a:tr h="748458">
                <a:tc>
                  <a:txBody>
                    <a:bodyPr/>
                    <a:lstStyle/>
                    <a:p>
                      <a:r>
                        <a:rPr lang="tr-TR" dirty="0" smtClean="0"/>
                        <a:t>Web sitesinin</a:t>
                      </a:r>
                      <a:r>
                        <a:rPr lang="tr-TR" baseline="0" dirty="0" smtClean="0"/>
                        <a:t> güncellenmesi</a:t>
                      </a:r>
                      <a:endParaRPr lang="en-US" dirty="0"/>
                    </a:p>
                  </a:txBody>
                  <a:tcPr/>
                </a:tc>
                <a:tc>
                  <a:txBody>
                    <a:bodyPr/>
                    <a:lstStyle/>
                    <a:p>
                      <a:r>
                        <a:rPr lang="tr-TR" dirty="0" smtClean="0"/>
                        <a:t>Ders</a:t>
                      </a:r>
                      <a:r>
                        <a:rPr lang="tr-TR" baseline="0" dirty="0" smtClean="0"/>
                        <a:t> içerikleri, müfredat belgeleri ve etkinlikler güncellenerek öğrencilere ve aday öğrencilere bilgi verilmesi hedeflenmiştir.</a:t>
                      </a:r>
                      <a:endParaRPr lang="en-US" dirty="0"/>
                    </a:p>
                  </a:txBody>
                  <a:tcPr/>
                </a:tc>
                <a:extLst>
                  <a:ext uri="{0D108BD9-81ED-4DB2-BD59-A6C34878D82A}">
                    <a16:rowId xmlns:a16="http://schemas.microsoft.com/office/drawing/2014/main" val="480741430"/>
                  </a:ext>
                </a:extLst>
              </a:tr>
              <a:tr h="748458">
                <a:tc>
                  <a:txBody>
                    <a:bodyPr/>
                    <a:lstStyle/>
                    <a:p>
                      <a:r>
                        <a:rPr lang="tr-TR" dirty="0" smtClean="0"/>
                        <a:t>Sosyal medyanın aktif kullanımı</a:t>
                      </a:r>
                      <a:endParaRPr lang="en-US" dirty="0"/>
                    </a:p>
                  </a:txBody>
                  <a:tcPr/>
                </a:tc>
                <a:tc>
                  <a:txBody>
                    <a:bodyPr/>
                    <a:lstStyle/>
                    <a:p>
                      <a:r>
                        <a:rPr lang="tr-TR" baseline="0" dirty="0" smtClean="0"/>
                        <a:t>Öğrencilere ve aday öğrencilere planlanan ve yapılan etkinliklerle ilgili güncel bilgi verilmektedir.</a:t>
                      </a:r>
                      <a:endParaRPr lang="en-US" dirty="0"/>
                    </a:p>
                  </a:txBody>
                  <a:tcPr/>
                </a:tc>
                <a:extLst>
                  <a:ext uri="{0D108BD9-81ED-4DB2-BD59-A6C34878D82A}">
                    <a16:rowId xmlns:a16="http://schemas.microsoft.com/office/drawing/2014/main" val="1416326368"/>
                  </a:ext>
                </a:extLst>
              </a:tr>
            </a:tbl>
          </a:graphicData>
        </a:graphic>
      </p:graphicFrame>
    </p:spTree>
    <p:extLst>
      <p:ext uri="{BB962C8B-B14F-4D97-AF65-F5344CB8AC3E}">
        <p14:creationId xmlns:p14="http://schemas.microsoft.com/office/powerpoint/2010/main" val="3324489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02024" y="17419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KAYNAK İHTİYACI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47</a:t>
            </a:fld>
            <a:endParaRPr lang="tr-TR"/>
          </a:p>
        </p:txBody>
      </p:sp>
      <p:pic>
        <p:nvPicPr>
          <p:cNvPr id="65" name="Resim 64"/>
          <p:cNvPicPr/>
          <p:nvPr/>
        </p:nvPicPr>
        <p:blipFill>
          <a:blip r:embed="rId2"/>
          <a:stretch>
            <a:fillRect/>
          </a:stretch>
        </p:blipFill>
        <p:spPr>
          <a:xfrm>
            <a:off x="20434" y="188640"/>
            <a:ext cx="2736304" cy="576064"/>
          </a:xfrm>
          <a:prstGeom prst="rect">
            <a:avLst/>
          </a:prstGeom>
        </p:spPr>
      </p:pic>
      <p:graphicFrame>
        <p:nvGraphicFramePr>
          <p:cNvPr id="67" name="Tablo 66"/>
          <p:cNvGraphicFramePr>
            <a:graphicFrameLocks noGrp="1"/>
          </p:cNvGraphicFramePr>
          <p:nvPr>
            <p:extLst>
              <p:ext uri="{D42A27DB-BD31-4B8C-83A1-F6EECF244321}">
                <p14:modId xmlns:p14="http://schemas.microsoft.com/office/powerpoint/2010/main" val="3200895358"/>
              </p:ext>
            </p:extLst>
          </p:nvPr>
        </p:nvGraphicFramePr>
        <p:xfrm>
          <a:off x="0" y="1598188"/>
          <a:ext cx="9016062" cy="4631624"/>
        </p:xfrm>
        <a:graphic>
          <a:graphicData uri="http://schemas.openxmlformats.org/drawingml/2006/table">
            <a:tbl>
              <a:tblPr firstRow="1" bandRow="1" bandCol="1">
                <a:tableStyleId>{912C8C85-51F0-491E-9774-3900AFEF0FD7}</a:tableStyleId>
              </a:tblPr>
              <a:tblGrid>
                <a:gridCol w="4508031">
                  <a:extLst>
                    <a:ext uri="{9D8B030D-6E8A-4147-A177-3AD203B41FA5}">
                      <a16:colId xmlns:a16="http://schemas.microsoft.com/office/drawing/2014/main" val="2066612505"/>
                    </a:ext>
                  </a:extLst>
                </a:gridCol>
                <a:gridCol w="4508031">
                  <a:extLst>
                    <a:ext uri="{9D8B030D-6E8A-4147-A177-3AD203B41FA5}">
                      <a16:colId xmlns:a16="http://schemas.microsoft.com/office/drawing/2014/main" val="471186808"/>
                    </a:ext>
                  </a:extLst>
                </a:gridCol>
              </a:tblGrid>
              <a:tr h="425384">
                <a:tc>
                  <a:txBody>
                    <a:bodyPr/>
                    <a:lstStyle/>
                    <a:p>
                      <a:r>
                        <a:rPr lang="tr-TR" dirty="0" smtClean="0">
                          <a:solidFill>
                            <a:schemeClr val="tx1"/>
                          </a:solidFill>
                        </a:rPr>
                        <a:t>KAYNAK İHTİYACI</a:t>
                      </a:r>
                      <a:endParaRPr lang="en-US" dirty="0">
                        <a:solidFill>
                          <a:schemeClr val="tx1"/>
                        </a:solidFill>
                      </a:endParaRPr>
                    </a:p>
                  </a:txBody>
                  <a:tcPr/>
                </a:tc>
                <a:tc>
                  <a:txBody>
                    <a:bodyPr/>
                    <a:lstStyle/>
                    <a:p>
                      <a:r>
                        <a:rPr lang="tr-TR" dirty="0" smtClean="0">
                          <a:solidFill>
                            <a:schemeClr val="tx1"/>
                          </a:solidFill>
                        </a:rPr>
                        <a:t>SEBEBİ</a:t>
                      </a:r>
                      <a:endParaRPr lang="en-US" dirty="0">
                        <a:solidFill>
                          <a:schemeClr val="tx1"/>
                        </a:solidFill>
                      </a:endParaRPr>
                    </a:p>
                  </a:txBody>
                  <a:tcPr/>
                </a:tc>
                <a:extLst>
                  <a:ext uri="{0D108BD9-81ED-4DB2-BD59-A6C34878D82A}">
                    <a16:rowId xmlns:a16="http://schemas.microsoft.com/office/drawing/2014/main" val="1581561681"/>
                  </a:ext>
                </a:extLst>
              </a:tr>
              <a:tr h="917796">
                <a:tc>
                  <a:txBody>
                    <a:bodyPr/>
                    <a:lstStyle/>
                    <a:p>
                      <a:r>
                        <a:rPr lang="tr-TR" dirty="0" smtClean="0"/>
                        <a:t>Bütçe</a:t>
                      </a:r>
                      <a:endParaRPr lang="en-US" dirty="0"/>
                    </a:p>
                  </a:txBody>
                  <a:tcPr/>
                </a:tc>
                <a:tc>
                  <a:txBody>
                    <a:bodyPr/>
                    <a:lstStyle/>
                    <a:p>
                      <a:pPr marL="285750" indent="-285750">
                        <a:buFont typeface="Arial" panose="020B0604020202020204" pitchFamily="34" charset="0"/>
                        <a:buChar char="•"/>
                      </a:pPr>
                      <a:r>
                        <a:rPr lang="tr-TR" dirty="0" smtClean="0"/>
                        <a:t>Eğitim programını güçlendirecek ve öğrenci memnuniyetini artıracak teknik gezi, seminer, workshop gibi etkinlikler</a:t>
                      </a:r>
                    </a:p>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r>
                        <a:rPr lang="tr-TR" dirty="0" smtClean="0"/>
                        <a:t>Öğrencilerin</a:t>
                      </a:r>
                      <a:r>
                        <a:rPr lang="tr-TR" baseline="0" dirty="0" smtClean="0"/>
                        <a:t> profesyonel yaşamlarında ihtiyaç duyacakları yazılım bilgisini edinmeleri amacıyla yazılımların temin edilmesi</a:t>
                      </a:r>
                    </a:p>
                    <a:p>
                      <a:pPr marL="285750" indent="-285750">
                        <a:buFont typeface="Arial" panose="020B0604020202020204" pitchFamily="34" charset="0"/>
                        <a:buChar char="•"/>
                      </a:pPr>
                      <a:endParaRPr lang="tr-TR" baseline="0" dirty="0" smtClean="0"/>
                    </a:p>
                    <a:p>
                      <a:pPr marL="285750" indent="-285750">
                        <a:buFont typeface="Arial" panose="020B0604020202020204" pitchFamily="34" charset="0"/>
                        <a:buChar char="•"/>
                      </a:pPr>
                      <a:r>
                        <a:rPr lang="tr-TR" dirty="0" smtClean="0"/>
                        <a:t>Öğrencilerin</a:t>
                      </a:r>
                      <a:r>
                        <a:rPr lang="tr-TR" baseline="0" dirty="0" smtClean="0"/>
                        <a:t> derslerde öğrendikleri konuları pekiştirmeleri ve bilimsel araştırma yöntemlerini geliştirebilmelerini sağlamak amacıyla kütüphanedeki kaynak ve veritabanlarının güçlendirilmesi</a:t>
                      </a:r>
                    </a:p>
                    <a:p>
                      <a:endParaRPr lang="tr-TR" baseline="0" dirty="0" smtClean="0"/>
                    </a:p>
                  </a:txBody>
                  <a:tcPr/>
                </a:tc>
                <a:extLst>
                  <a:ext uri="{0D108BD9-81ED-4DB2-BD59-A6C34878D82A}">
                    <a16:rowId xmlns:a16="http://schemas.microsoft.com/office/drawing/2014/main" val="1618075974"/>
                  </a:ext>
                </a:extLst>
              </a:tr>
            </a:tbl>
          </a:graphicData>
        </a:graphic>
      </p:graphicFrame>
    </p:spTree>
    <p:extLst>
      <p:ext uri="{BB962C8B-B14F-4D97-AF65-F5344CB8AC3E}">
        <p14:creationId xmlns:p14="http://schemas.microsoft.com/office/powerpoint/2010/main" val="3012119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117427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SÜREKLİ İYİLEŞTİRME ÖNERİLERİ</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 name="Slayt Numarası Yer Tutucusu 2"/>
          <p:cNvSpPr>
            <a:spLocks noGrp="1"/>
          </p:cNvSpPr>
          <p:nvPr>
            <p:ph type="sldNum" sz="quarter" idx="12"/>
          </p:nvPr>
        </p:nvSpPr>
        <p:spPr/>
        <p:txBody>
          <a:bodyPr/>
          <a:lstStyle/>
          <a:p>
            <a:fld id="{439F893C-C32F-4835-A1E5-850973405C58}" type="slidenum">
              <a:rPr lang="tr-TR" smtClean="0"/>
              <a:t>48</a:t>
            </a:fld>
            <a:endParaRPr lang="tr-TR"/>
          </a:p>
        </p:txBody>
      </p:sp>
      <p:pic>
        <p:nvPicPr>
          <p:cNvPr id="67" name="Resim 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843808"/>
            <a:ext cx="2093801"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Resim 64"/>
          <p:cNvPicPr/>
          <p:nvPr/>
        </p:nvPicPr>
        <p:blipFill>
          <a:blip r:embed="rId3"/>
          <a:stretch>
            <a:fillRect/>
          </a:stretch>
        </p:blipFill>
        <p:spPr>
          <a:xfrm>
            <a:off x="20434" y="188640"/>
            <a:ext cx="2736304" cy="576064"/>
          </a:xfrm>
          <a:prstGeom prst="rect">
            <a:avLst/>
          </a:prstGeom>
        </p:spPr>
      </p:pic>
      <p:sp>
        <p:nvSpPr>
          <p:cNvPr id="2" name="Dikdörtgen 1"/>
          <p:cNvSpPr/>
          <p:nvPr/>
        </p:nvSpPr>
        <p:spPr>
          <a:xfrm>
            <a:off x="539552" y="2585571"/>
            <a:ext cx="7920879" cy="2308324"/>
          </a:xfrm>
          <a:prstGeom prst="rect">
            <a:avLst/>
          </a:prstGeom>
        </p:spPr>
        <p:txBody>
          <a:bodyPr wrap="square">
            <a:spAutoFit/>
          </a:bodyPr>
          <a:lstStyle/>
          <a:p>
            <a:r>
              <a:rPr lang="tr-TR" b="1" dirty="0" smtClean="0"/>
              <a:t>KYS ve ŞYS ile ilgili </a:t>
            </a:r>
            <a:r>
              <a:rPr lang="en-US" b="1" dirty="0" err="1" smtClean="0"/>
              <a:t>belgelerin</a:t>
            </a:r>
            <a:r>
              <a:rPr lang="en-US" b="1" dirty="0" smtClean="0"/>
              <a:t> </a:t>
            </a:r>
            <a:r>
              <a:rPr lang="en-US" b="1" dirty="0" err="1" smtClean="0"/>
              <a:t>üniversitemizin</a:t>
            </a:r>
            <a:r>
              <a:rPr lang="en-US" b="1" dirty="0" smtClean="0"/>
              <a:t> </a:t>
            </a:r>
            <a:r>
              <a:rPr lang="en-US" b="1" dirty="0" err="1" smtClean="0"/>
              <a:t>deneyimleri</a:t>
            </a:r>
            <a:r>
              <a:rPr lang="en-US" b="1" dirty="0" smtClean="0"/>
              <a:t> </a:t>
            </a:r>
            <a:r>
              <a:rPr lang="en-US" b="1" dirty="0" err="1" smtClean="0"/>
              <a:t>ışığında</a:t>
            </a:r>
            <a:r>
              <a:rPr lang="en-US" b="1" dirty="0" smtClean="0"/>
              <a:t> </a:t>
            </a:r>
            <a:r>
              <a:rPr lang="en-US" b="1" dirty="0" err="1" smtClean="0"/>
              <a:t>revize</a:t>
            </a:r>
            <a:r>
              <a:rPr lang="en-US" b="1" dirty="0" smtClean="0"/>
              <a:t> </a:t>
            </a:r>
            <a:r>
              <a:rPr lang="en-US" b="1" dirty="0" err="1" smtClean="0"/>
              <a:t>edilmesi</a:t>
            </a:r>
            <a:r>
              <a:rPr lang="en-US" b="1" dirty="0" smtClean="0"/>
              <a:t> </a:t>
            </a:r>
            <a:r>
              <a:rPr lang="en-US" b="1" dirty="0" err="1" smtClean="0"/>
              <a:t>sürecin</a:t>
            </a:r>
            <a:r>
              <a:rPr lang="en-US" b="1" dirty="0" smtClean="0"/>
              <a:t> </a:t>
            </a:r>
            <a:r>
              <a:rPr lang="en-US" b="1" dirty="0" err="1" smtClean="0"/>
              <a:t>yürütülmesini</a:t>
            </a:r>
            <a:r>
              <a:rPr lang="en-US" b="1" dirty="0" smtClean="0"/>
              <a:t> </a:t>
            </a:r>
            <a:r>
              <a:rPr lang="en-US" b="1" dirty="0" err="1" smtClean="0"/>
              <a:t>kolaylaştırabilir</a:t>
            </a:r>
            <a:r>
              <a:rPr lang="en-US" b="1" dirty="0" smtClean="0"/>
              <a:t>. </a:t>
            </a:r>
            <a:r>
              <a:rPr lang="en-US" b="1" dirty="0" err="1" smtClean="0"/>
              <a:t>Belgelerde</a:t>
            </a:r>
            <a:r>
              <a:rPr lang="en-US" b="1" dirty="0" smtClean="0"/>
              <a:t> </a:t>
            </a:r>
            <a:r>
              <a:rPr lang="en-US" b="1" dirty="0" err="1" smtClean="0"/>
              <a:t>yer</a:t>
            </a:r>
            <a:r>
              <a:rPr lang="en-US" b="1" dirty="0" smtClean="0"/>
              <a:t> </a:t>
            </a:r>
            <a:r>
              <a:rPr lang="en-US" b="1" dirty="0" err="1" smtClean="0"/>
              <a:t>alan</a:t>
            </a:r>
            <a:r>
              <a:rPr lang="en-US" b="1" dirty="0" smtClean="0"/>
              <a:t> </a:t>
            </a:r>
            <a:r>
              <a:rPr lang="en-US" b="1" dirty="0" err="1" smtClean="0"/>
              <a:t>maddelerde</a:t>
            </a:r>
            <a:r>
              <a:rPr lang="en-US" b="1" dirty="0"/>
              <a:t> </a:t>
            </a:r>
            <a:r>
              <a:rPr lang="en-US" b="1" dirty="0" err="1" smtClean="0"/>
              <a:t>sadeleşmeye</a:t>
            </a:r>
            <a:r>
              <a:rPr lang="en-US" b="1" dirty="0" smtClean="0"/>
              <a:t> </a:t>
            </a:r>
            <a:r>
              <a:rPr lang="en-US" b="1" dirty="0" err="1" smtClean="0"/>
              <a:t>gidilmesi</a:t>
            </a:r>
            <a:r>
              <a:rPr lang="en-US" b="1" dirty="0" smtClean="0"/>
              <a:t>, </a:t>
            </a:r>
            <a:r>
              <a:rPr lang="en-US" b="1" dirty="0" err="1" smtClean="0"/>
              <a:t>süreç</a:t>
            </a:r>
            <a:r>
              <a:rPr lang="en-US" b="1" dirty="0" smtClean="0"/>
              <a:t> </a:t>
            </a:r>
            <a:r>
              <a:rPr lang="en-US" b="1" dirty="0" err="1" smtClean="0"/>
              <a:t>takibinin</a:t>
            </a:r>
            <a:r>
              <a:rPr lang="en-US" b="1" dirty="0" smtClean="0"/>
              <a:t> </a:t>
            </a:r>
            <a:r>
              <a:rPr lang="en-US" b="1" dirty="0" err="1" smtClean="0"/>
              <a:t>akademik</a:t>
            </a:r>
            <a:r>
              <a:rPr lang="en-US" b="1" dirty="0" smtClean="0"/>
              <a:t> </a:t>
            </a:r>
            <a:r>
              <a:rPr lang="en-US" b="1" dirty="0" err="1" smtClean="0"/>
              <a:t>takvime</a:t>
            </a:r>
            <a:r>
              <a:rPr lang="en-US" b="1" dirty="0" smtClean="0"/>
              <a:t> </a:t>
            </a:r>
            <a:r>
              <a:rPr lang="en-US" b="1" dirty="0" err="1" smtClean="0"/>
              <a:t>göre</a:t>
            </a:r>
            <a:r>
              <a:rPr lang="en-US" b="1" dirty="0" smtClean="0"/>
              <a:t> </a:t>
            </a:r>
            <a:r>
              <a:rPr lang="en-US" b="1" dirty="0" err="1" smtClean="0"/>
              <a:t>yapılması</a:t>
            </a:r>
            <a:r>
              <a:rPr lang="en-US" b="1" dirty="0" smtClean="0"/>
              <a:t> </a:t>
            </a:r>
            <a:r>
              <a:rPr lang="en-US" b="1" dirty="0" err="1" smtClean="0"/>
              <a:t>önerilmektedir</a:t>
            </a:r>
            <a:r>
              <a:rPr lang="en-US" b="1" dirty="0" smtClean="0"/>
              <a:t>. </a:t>
            </a:r>
          </a:p>
          <a:p>
            <a:endParaRPr lang="tr-TR" b="1" dirty="0"/>
          </a:p>
          <a:p>
            <a:endParaRPr lang="tr-TR" b="1" dirty="0" smtClean="0"/>
          </a:p>
          <a:p>
            <a:endParaRPr lang="tr-TR" b="1" dirty="0"/>
          </a:p>
          <a:p>
            <a:endParaRPr lang="tr-TR" b="1" dirty="0"/>
          </a:p>
        </p:txBody>
      </p:sp>
    </p:spTree>
    <p:extLst>
      <p:ext uri="{BB962C8B-B14F-4D97-AF65-F5344CB8AC3E}">
        <p14:creationId xmlns:p14="http://schemas.microsoft.com/office/powerpoint/2010/main" val="3879580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65502" y="85344"/>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5</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456049139"/>
              </p:ext>
            </p:extLst>
          </p:nvPr>
        </p:nvGraphicFramePr>
        <p:xfrm>
          <a:off x="251520" y="801942"/>
          <a:ext cx="8435280" cy="5251523"/>
        </p:xfrm>
        <a:graphic>
          <a:graphicData uri="http://schemas.openxmlformats.org/drawingml/2006/table">
            <a:tbl>
              <a:tblPr firstRow="1" bandRow="1">
                <a:tableStyleId>{F5AB1C69-6EDB-4FF4-983F-18BD219EF322}</a:tableStyleId>
              </a:tblPr>
              <a:tblGrid>
                <a:gridCol w="4217640">
                  <a:extLst>
                    <a:ext uri="{9D8B030D-6E8A-4147-A177-3AD203B41FA5}">
                      <a16:colId xmlns:a16="http://schemas.microsoft.com/office/drawing/2014/main" val="20000"/>
                    </a:ext>
                  </a:extLst>
                </a:gridCol>
                <a:gridCol w="4217640">
                  <a:extLst>
                    <a:ext uri="{9D8B030D-6E8A-4147-A177-3AD203B41FA5}">
                      <a16:colId xmlns:a16="http://schemas.microsoft.com/office/drawing/2014/main" val="20001"/>
                    </a:ext>
                  </a:extLst>
                </a:gridCol>
              </a:tblGrid>
              <a:tr h="513763">
                <a:tc>
                  <a:txBody>
                    <a:bodyPr/>
                    <a:lstStyle/>
                    <a:p>
                      <a:pPr algn="ctr"/>
                      <a:r>
                        <a:rPr lang="tr-TR" sz="2000" dirty="0" smtClean="0"/>
                        <a:t>Fırsat</a:t>
                      </a:r>
                      <a:r>
                        <a:rPr lang="tr-TR" sz="2000" baseline="0" dirty="0" smtClean="0"/>
                        <a:t> Tanımı</a:t>
                      </a:r>
                      <a:endParaRPr lang="tr-TR" sz="2000" dirty="0"/>
                    </a:p>
                  </a:txBody>
                  <a:tcPr>
                    <a:solidFill>
                      <a:schemeClr val="accent6">
                        <a:lumMod val="50000"/>
                      </a:schemeClr>
                    </a:solidFill>
                  </a:tcPr>
                </a:tc>
                <a:tc>
                  <a:txBody>
                    <a:bodyPr/>
                    <a:lstStyle/>
                    <a:p>
                      <a:pPr algn="ctr"/>
                      <a:r>
                        <a:rPr lang="tr-TR" sz="2000" dirty="0" smtClean="0"/>
                        <a:t>Durumu</a:t>
                      </a:r>
                      <a:endParaRPr lang="tr-TR" sz="2000" dirty="0"/>
                    </a:p>
                  </a:txBody>
                  <a:tcPr>
                    <a:solidFill>
                      <a:schemeClr val="accent6">
                        <a:lumMod val="50000"/>
                      </a:schemeClr>
                    </a:solidFill>
                  </a:tcPr>
                </a:tc>
                <a:extLst>
                  <a:ext uri="{0D108BD9-81ED-4DB2-BD59-A6C34878D82A}">
                    <a16:rowId xmlns:a16="http://schemas.microsoft.com/office/drawing/2014/main" val="10000"/>
                  </a:ext>
                </a:extLst>
              </a:tr>
              <a:tr h="513763">
                <a:tc>
                  <a:txBody>
                    <a:bodyPr/>
                    <a:lstStyle/>
                    <a:p>
                      <a:pPr algn="l" fontAlgn="t"/>
                      <a:r>
                        <a:rPr lang="en-US" sz="1400" b="0" i="0" u="none" strike="noStrike">
                          <a:effectLst/>
                          <a:latin typeface="Calibri" panose="020F0502020204030204" pitchFamily="34" charset="0"/>
                        </a:rPr>
                        <a:t>F1-Diğer üniversiteler ile projeler geliştirebilme potansiyeli</a:t>
                      </a: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10001"/>
                  </a:ext>
                </a:extLst>
              </a:tr>
              <a:tr h="513763">
                <a:tc>
                  <a:txBody>
                    <a:bodyPr/>
                    <a:lstStyle/>
                    <a:p>
                      <a:pPr algn="l" fontAlgn="t"/>
                      <a:r>
                        <a:rPr lang="en-US" sz="1400" b="0" i="0" u="none" strike="noStrike">
                          <a:effectLst/>
                          <a:latin typeface="Calibri" panose="020F0502020204030204" pitchFamily="34" charset="0"/>
                        </a:rPr>
                        <a:t>F2-Antalya'daki mimarlık ve yapı sektörü ile ilişki kurabilme potansiyeli </a:t>
                      </a: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2749583179"/>
                  </a:ext>
                </a:extLst>
              </a:tr>
              <a:tr h="513763">
                <a:tc>
                  <a:txBody>
                    <a:bodyPr/>
                    <a:lstStyle/>
                    <a:p>
                      <a:pPr algn="l" fontAlgn="t"/>
                      <a:r>
                        <a:rPr lang="en-US" sz="1400" b="0" i="0" u="none" strike="noStrike" dirty="0">
                          <a:effectLst/>
                          <a:latin typeface="Calibri" panose="020F0502020204030204" pitchFamily="34" charset="0"/>
                        </a:rPr>
                        <a:t>F3- </a:t>
                      </a:r>
                      <a:r>
                        <a:rPr lang="en-US" sz="1400" b="0" i="0" u="none" strike="noStrike" dirty="0" err="1">
                          <a:effectLst/>
                          <a:latin typeface="Calibri" panose="020F0502020204030204" pitchFamily="34" charset="0"/>
                        </a:rPr>
                        <a:t>Mimarlık</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hizmeti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veren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akademisyenler</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sayesinde</a:t>
                      </a:r>
                      <a:r>
                        <a:rPr lang="en-US" sz="1400" b="0" i="0" u="none" strike="noStrike" dirty="0">
                          <a:effectLst/>
                          <a:latin typeface="Calibri" panose="020F0502020204030204" pitchFamily="34" charset="0"/>
                        </a:rPr>
                        <a:t> </a:t>
                      </a:r>
                      <a:r>
                        <a:rPr lang="tr-TR" sz="1400" b="0" i="0" u="none" strike="noStrike" dirty="0" smtClean="0">
                          <a:effectLst/>
                          <a:latin typeface="Calibri" panose="020F0502020204030204" pitchFamily="34" charset="0"/>
                        </a:rPr>
                        <a:t>serbest piyasa </a:t>
                      </a:r>
                      <a:r>
                        <a:rPr lang="en-US" sz="1400" b="0" i="0" u="none" strike="noStrike" dirty="0" err="1" smtClean="0">
                          <a:effectLst/>
                          <a:latin typeface="Calibri" panose="020F0502020204030204" pitchFamily="34" charset="0"/>
                        </a:rPr>
                        <a:t>sürecine</a:t>
                      </a:r>
                      <a:r>
                        <a:rPr lang="en-US" sz="1400" b="0" i="0" u="none" strike="noStrike" dirty="0" smtClean="0">
                          <a:effectLst/>
                          <a:latin typeface="Calibri" panose="020F0502020204030204" pitchFamily="34" charset="0"/>
                        </a:rPr>
                        <a:t> </a:t>
                      </a:r>
                      <a:r>
                        <a:rPr lang="en-US" sz="1400" b="0" i="0" u="none" strike="noStrike" dirty="0" err="1">
                          <a:effectLst/>
                          <a:latin typeface="Calibri" panose="020F0502020204030204" pitchFamily="34" charset="0"/>
                        </a:rPr>
                        <a:t>katılabilme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potansiyeli</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2581817691"/>
                  </a:ext>
                </a:extLst>
              </a:tr>
              <a:tr h="513763">
                <a:tc>
                  <a:txBody>
                    <a:bodyPr/>
                    <a:lstStyle/>
                    <a:p>
                      <a:pPr algn="l" fontAlgn="t"/>
                      <a:r>
                        <a:rPr lang="en-US" sz="1400" b="0" i="0" u="none" strike="noStrike" dirty="0">
                          <a:effectLst/>
                          <a:latin typeface="Calibri" panose="020F0502020204030204" pitchFamily="34" charset="0"/>
                        </a:rPr>
                        <a:t>F4- </a:t>
                      </a:r>
                      <a:r>
                        <a:rPr lang="en-US" sz="1400" b="0" i="0" u="none" strike="noStrike" dirty="0" err="1" smtClean="0">
                          <a:effectLst/>
                          <a:latin typeface="Calibri" panose="020F0502020204030204" pitchFamily="34" charset="0"/>
                        </a:rPr>
                        <a:t>Tarihi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turistik</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bir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çevrede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kültürel</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etkinliklerin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zenginliğinin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öğrenci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bakış</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açısına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katkısı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900824453"/>
                  </a:ext>
                </a:extLst>
              </a:tr>
              <a:tr h="562299">
                <a:tc>
                  <a:txBody>
                    <a:bodyPr/>
                    <a:lstStyle/>
                    <a:p>
                      <a:pPr algn="l" fontAlgn="t"/>
                      <a:r>
                        <a:rPr lang="en-US" sz="1400" b="0" i="0" u="none" strike="noStrike" dirty="0" smtClean="0">
                          <a:effectLst/>
                          <a:latin typeface="Calibri" panose="020F0502020204030204" pitchFamily="34" charset="0"/>
                        </a:rPr>
                        <a:t>F</a:t>
                      </a:r>
                      <a:r>
                        <a:rPr lang="tr-TR" sz="1400" b="0" i="0" u="none" strike="noStrike" dirty="0" smtClean="0">
                          <a:effectLst/>
                          <a:latin typeface="Calibri" panose="020F0502020204030204" pitchFamily="34" charset="0"/>
                        </a:rPr>
                        <a:t>5</a:t>
                      </a:r>
                      <a:r>
                        <a:rPr lang="en-US" sz="1400" b="0" i="0" u="none" strike="noStrike" dirty="0" smtClean="0">
                          <a:effectLst/>
                          <a:latin typeface="Calibri" panose="020F0502020204030204" pitchFamily="34" charset="0"/>
                        </a:rPr>
                        <a:t>- </a:t>
                      </a:r>
                      <a:r>
                        <a:rPr lang="en-US" sz="1400" b="0" i="0" u="none" strike="noStrike" dirty="0" err="1">
                          <a:effectLst/>
                          <a:latin typeface="Calibri" panose="020F0502020204030204" pitchFamily="34" charset="0"/>
                        </a:rPr>
                        <a:t>İşbirliğine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hazır</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kamu</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kuruluşları</a:t>
                      </a:r>
                      <a:r>
                        <a:rPr lang="en-US" sz="1400" b="0" i="0" u="none" strike="noStrike" dirty="0">
                          <a:effectLst/>
                          <a:latin typeface="Calibri" panose="020F0502020204030204" pitchFamily="34" charset="0"/>
                        </a:rPr>
                        <a:t>, STK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belediyeler</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751650143"/>
                  </a:ext>
                </a:extLst>
              </a:tr>
              <a:tr h="513763">
                <a:tc>
                  <a:txBody>
                    <a:bodyPr/>
                    <a:lstStyle/>
                    <a:p>
                      <a:pPr algn="l" fontAlgn="t"/>
                      <a:r>
                        <a:rPr lang="en-US" sz="1400" b="0" i="0" u="none" strike="noStrike" dirty="0" smtClean="0">
                          <a:effectLst/>
                          <a:latin typeface="Calibri" panose="020F0502020204030204" pitchFamily="34" charset="0"/>
                        </a:rPr>
                        <a:t>F</a:t>
                      </a:r>
                      <a:r>
                        <a:rPr lang="tr-TR" sz="1400" b="0" i="0" u="none" strike="noStrike" dirty="0" smtClean="0">
                          <a:effectLst/>
                          <a:latin typeface="Calibri" panose="020F0502020204030204" pitchFamily="34" charset="0"/>
                        </a:rPr>
                        <a:t>6</a:t>
                      </a:r>
                      <a:r>
                        <a:rPr lang="en-US" sz="1400" b="0" i="0" u="none" strike="noStrike" dirty="0" smtClean="0">
                          <a:effectLst/>
                          <a:latin typeface="Calibri" panose="020F0502020204030204" pitchFamily="34" charset="0"/>
                        </a:rPr>
                        <a:t>-</a:t>
                      </a:r>
                      <a:r>
                        <a:rPr lang="en-US" sz="1400" b="0" i="0" u="none" strike="noStrike" dirty="0" err="1" smtClean="0">
                          <a:effectLst/>
                          <a:latin typeface="Calibri" panose="020F0502020204030204" pitchFamily="34" charset="0"/>
                        </a:rPr>
                        <a:t>Antalya'da</a:t>
                      </a:r>
                      <a:r>
                        <a:rPr lang="en-US" sz="1400" b="0" i="0" u="none" strike="noStrike" dirty="0" smtClean="0">
                          <a:effectLst/>
                          <a:latin typeface="Calibri" panose="020F0502020204030204" pitchFamily="34" charset="0"/>
                        </a:rPr>
                        <a:t> </a:t>
                      </a:r>
                      <a:r>
                        <a:rPr lang="en-US" sz="1400" b="0" i="0" u="none" strike="noStrike" dirty="0" err="1">
                          <a:effectLst/>
                          <a:latin typeface="Calibri" panose="020F0502020204030204" pitchFamily="34" charset="0"/>
                        </a:rPr>
                        <a:t>düzenlenen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fuar</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kongre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gibi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etkinliklerin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bilgi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alışverişi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iletişim</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ve</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işbirliği</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olanakları</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yaratması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1004027923"/>
                  </a:ext>
                </a:extLst>
              </a:tr>
              <a:tr h="513763">
                <a:tc>
                  <a:txBody>
                    <a:bodyPr/>
                    <a:lstStyle/>
                    <a:p>
                      <a:pPr algn="l" fontAlgn="t"/>
                      <a:r>
                        <a:rPr lang="en-US" sz="1400" b="0" i="0" u="none" strike="noStrike" dirty="0" smtClean="0">
                          <a:effectLst/>
                          <a:latin typeface="Calibri" panose="020F0502020204030204" pitchFamily="34" charset="0"/>
                        </a:rPr>
                        <a:t>F</a:t>
                      </a:r>
                      <a:r>
                        <a:rPr lang="tr-TR" sz="1400" b="0" i="0" u="none" strike="noStrike" dirty="0" smtClean="0">
                          <a:effectLst/>
                          <a:latin typeface="Calibri" panose="020F0502020204030204" pitchFamily="34" charset="0"/>
                        </a:rPr>
                        <a:t>7</a:t>
                      </a:r>
                      <a:r>
                        <a:rPr lang="en-US" sz="1400" b="0" i="0" u="none" strike="noStrike" dirty="0" smtClean="0">
                          <a:effectLst/>
                          <a:latin typeface="Calibri" panose="020F0502020204030204" pitchFamily="34" charset="0"/>
                        </a:rPr>
                        <a:t>-Antalya </a:t>
                      </a:r>
                      <a:r>
                        <a:rPr lang="en-US" sz="1400" b="0" i="0" u="none" strike="noStrike" dirty="0" err="1">
                          <a:effectLst/>
                          <a:latin typeface="Calibri" panose="020F0502020204030204" pitchFamily="34" charset="0"/>
                        </a:rPr>
                        <a:t>Bilim</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Kolejleri'nin</a:t>
                      </a:r>
                      <a:r>
                        <a:rPr lang="en-US" sz="1400" b="0" i="0" u="none" strike="noStrike" dirty="0">
                          <a:effectLst/>
                          <a:latin typeface="Calibri" panose="020F0502020204030204" pitchFamily="34" charset="0"/>
                        </a:rPr>
                        <a:t> </a:t>
                      </a:r>
                      <a:r>
                        <a:rPr lang="en-US" sz="1400" b="0" i="0" u="none" strike="noStrike" dirty="0" err="1">
                          <a:effectLst/>
                          <a:latin typeface="Calibri" panose="020F0502020204030204" pitchFamily="34" charset="0"/>
                        </a:rPr>
                        <a:t>açılması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119177090"/>
                  </a:ext>
                </a:extLst>
              </a:tr>
              <a:tr h="513763">
                <a:tc>
                  <a:txBody>
                    <a:bodyPr/>
                    <a:lstStyle/>
                    <a:p>
                      <a:pPr algn="l" fontAlgn="t"/>
                      <a:r>
                        <a:rPr lang="en-US" sz="1400" b="0" i="0" u="none" strike="noStrike" dirty="0" smtClean="0">
                          <a:effectLst/>
                          <a:latin typeface="Calibri" panose="020F0502020204030204" pitchFamily="34" charset="0"/>
                        </a:rPr>
                        <a:t>F</a:t>
                      </a:r>
                      <a:r>
                        <a:rPr lang="tr-TR" sz="1400" b="0" i="0" u="none" strike="noStrike" dirty="0" smtClean="0">
                          <a:effectLst/>
                          <a:latin typeface="Calibri" panose="020F0502020204030204" pitchFamily="34" charset="0"/>
                        </a:rPr>
                        <a:t>8</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Üniversite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yönetimi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hızlı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iletişim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olanakları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çözüm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üretme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sürecinin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kolaylığı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p>
                  </a:txBody>
                  <a:tcPr/>
                </a:tc>
                <a:extLst>
                  <a:ext uri="{0D108BD9-81ED-4DB2-BD59-A6C34878D82A}">
                    <a16:rowId xmlns:a16="http://schemas.microsoft.com/office/drawing/2014/main" val="1166666426"/>
                  </a:ext>
                </a:extLst>
              </a:tr>
              <a:tr h="513763">
                <a:tc>
                  <a:txBody>
                    <a:bodyPr/>
                    <a:lstStyle/>
                    <a:p>
                      <a:pPr algn="l" fontAlgn="t"/>
                      <a:r>
                        <a:rPr lang="en-US" sz="1400" b="0" i="0" u="none" strike="noStrike" dirty="0" smtClean="0">
                          <a:effectLst/>
                          <a:latin typeface="Calibri" panose="020F0502020204030204" pitchFamily="34" charset="0"/>
                        </a:rPr>
                        <a:t>F</a:t>
                      </a:r>
                      <a:r>
                        <a:rPr lang="tr-TR" sz="1400" b="0" i="0" u="none" strike="noStrike" dirty="0" smtClean="0">
                          <a:effectLst/>
                          <a:latin typeface="Calibri" panose="020F0502020204030204" pitchFamily="34" charset="0"/>
                        </a:rPr>
                        <a:t>9</a:t>
                      </a:r>
                      <a:r>
                        <a:rPr lang="en-US" sz="1400" b="0" i="0" u="none" strike="noStrike" dirty="0" smtClean="0">
                          <a:effectLst/>
                          <a:latin typeface="Calibri" panose="020F0502020204030204" pitchFamily="34" charset="0"/>
                        </a:rPr>
                        <a:t>- Erasmus </a:t>
                      </a:r>
                      <a:r>
                        <a:rPr lang="en-US" sz="1400" b="0" i="0" u="none" strike="noStrike" dirty="0" err="1" smtClean="0">
                          <a:effectLst/>
                          <a:latin typeface="Calibri" panose="020F0502020204030204" pitchFamily="34" charset="0"/>
                        </a:rPr>
                        <a:t>gibi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değişim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programlarının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öğrenciler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öğretim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elemanları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için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hizmet</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veriyor</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olması</a:t>
                      </a:r>
                      <a:endParaRPr lang="en-US" sz="1400" b="0" i="0" u="none" strike="noStrike" dirty="0" smtClean="0">
                        <a:effectLst/>
                        <a:latin typeface="Calibri" panose="020F0502020204030204" pitchFamily="34" charset="0"/>
                      </a:endParaRPr>
                    </a:p>
                  </a:txBody>
                  <a:tcPr marL="9525" marR="9525" marT="9525" marB="0"/>
                </a:tc>
                <a:tc>
                  <a:txBody>
                    <a:bodyPr/>
                    <a:lstStyle/>
                    <a:p>
                      <a:pPr algn="ctr"/>
                      <a:r>
                        <a:rPr lang="tr-TR" sz="2000" dirty="0" smtClean="0">
                          <a:latin typeface="Wingdings" panose="05000000000000000000" pitchFamily="2" charset="2"/>
                        </a:rPr>
                        <a:t>J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fırsat)</a:t>
                      </a:r>
                      <a:r>
                        <a:rPr lang="tr-TR" sz="1200" dirty="0" smtClean="0">
                          <a:latin typeface="Wingdings" panose="05000000000000000000" pitchFamily="2" charset="2"/>
                        </a:rPr>
                        <a:t> </a:t>
                      </a:r>
                      <a:endParaRPr lang="en-US" sz="1200" dirty="0" smtClean="0">
                        <a:latin typeface="Wingdings" panose="05000000000000000000" pitchFamily="2" charset="2"/>
                      </a:endParaRPr>
                    </a:p>
                    <a:p>
                      <a:pPr algn="ctr"/>
                      <a:endParaRPr lang="tr-TR" sz="1200" dirty="0" smtClean="0">
                        <a:latin typeface="Wingdings" panose="05000000000000000000" pitchFamily="2" charset="2"/>
                      </a:endParaRPr>
                    </a:p>
                  </a:txBody>
                  <a:tcPr/>
                </a:tc>
                <a:extLst>
                  <a:ext uri="{0D108BD9-81ED-4DB2-BD59-A6C34878D82A}">
                    <a16:rowId xmlns:a16="http://schemas.microsoft.com/office/drawing/2014/main" val="1455343057"/>
                  </a:ext>
                </a:extLst>
              </a:tr>
            </a:tbl>
          </a:graphicData>
        </a:graphic>
      </p:graphicFrame>
      <p:pic>
        <p:nvPicPr>
          <p:cNvPr id="9" name="Resim 8"/>
          <p:cNvPicPr/>
          <p:nvPr/>
        </p:nvPicPr>
        <p:blipFill>
          <a:blip r:embed="rId2"/>
          <a:stretch>
            <a:fillRect/>
          </a:stretch>
        </p:blipFill>
        <p:spPr>
          <a:xfrm>
            <a:off x="122324" y="155611"/>
            <a:ext cx="2736304" cy="5760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470014284"/>
              </p:ext>
            </p:extLst>
          </p:nvPr>
        </p:nvGraphicFramePr>
        <p:xfrm>
          <a:off x="251520" y="6053465"/>
          <a:ext cx="8435280" cy="701040"/>
        </p:xfrm>
        <a:graphic>
          <a:graphicData uri="http://schemas.openxmlformats.org/drawingml/2006/table">
            <a:tbl>
              <a:tblPr firstRow="1" bandRow="1">
                <a:tableStyleId>{F5AB1C69-6EDB-4FF4-983F-18BD219EF322}</a:tableStyleId>
              </a:tblPr>
              <a:tblGrid>
                <a:gridCol w="4217640">
                  <a:extLst>
                    <a:ext uri="{9D8B030D-6E8A-4147-A177-3AD203B41FA5}">
                      <a16:colId xmlns:a16="http://schemas.microsoft.com/office/drawing/2014/main" val="3320194459"/>
                    </a:ext>
                  </a:extLst>
                </a:gridCol>
                <a:gridCol w="4217640">
                  <a:extLst>
                    <a:ext uri="{9D8B030D-6E8A-4147-A177-3AD203B41FA5}">
                      <a16:colId xmlns:a16="http://schemas.microsoft.com/office/drawing/2014/main" val="1996015490"/>
                    </a:ext>
                  </a:extLst>
                </a:gridCol>
              </a:tblGrid>
              <a:tr h="543887">
                <a:tc>
                  <a:txBody>
                    <a:bodyPr/>
                    <a:lstStyle/>
                    <a:p>
                      <a:pPr algn="l" fontAlgn="t"/>
                      <a:r>
                        <a:rPr lang="en-US" sz="1400" b="0" i="0" u="none" strike="noStrike" dirty="0" smtClean="0">
                          <a:solidFill>
                            <a:schemeClr val="tx1"/>
                          </a:solidFill>
                          <a:effectLst/>
                          <a:latin typeface="Calibri" panose="020F0502020204030204" pitchFamily="34" charset="0"/>
                        </a:rPr>
                        <a:t>F10-Koronavirüs </a:t>
                      </a:r>
                      <a:r>
                        <a:rPr lang="en-US" sz="1400" b="0" i="0" u="none" strike="noStrike" dirty="0" err="1" smtClean="0">
                          <a:solidFill>
                            <a:schemeClr val="tx1"/>
                          </a:solidFill>
                          <a:effectLst/>
                          <a:latin typeface="Calibri" panose="020F0502020204030204" pitchFamily="34" charset="0"/>
                        </a:rPr>
                        <a:t>pandemisinin</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uzaktan</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eğitim</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yöntemlerinn</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deneyimlenmesine</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ve</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geliştirilmesine</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yol</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açması</a:t>
                      </a:r>
                      <a:endParaRPr lang="en-US" sz="1400" b="0" i="0" u="none" strike="noStrike" dirty="0" smtClean="0">
                        <a:solidFill>
                          <a:schemeClr val="tx1"/>
                        </a:solidFill>
                        <a:effectLst/>
                        <a:latin typeface="Calibri" panose="020F0502020204030204" pitchFamily="34" charset="0"/>
                      </a:endParaRPr>
                    </a:p>
                  </a:txBody>
                  <a:tcPr marL="9525" marR="9525" marT="9525" marB="0">
                    <a:solidFill>
                      <a:schemeClr val="bg1">
                        <a:lumMod val="95000"/>
                      </a:schemeClr>
                    </a:solidFill>
                  </a:tcPr>
                </a:tc>
                <a:tc>
                  <a:txBody>
                    <a:bodyPr/>
                    <a:lstStyle/>
                    <a:p>
                      <a:pPr algn="ctr"/>
                      <a:r>
                        <a:rPr lang="tr-TR" sz="2000" b="0" dirty="0" smtClean="0">
                          <a:solidFill>
                            <a:schemeClr val="tx1"/>
                          </a:solidFill>
                          <a:latin typeface="Wingdings" panose="05000000000000000000" pitchFamily="2" charset="2"/>
                        </a:rPr>
                        <a:t>J</a:t>
                      </a:r>
                      <a:r>
                        <a:rPr lang="tr-TR" sz="2000" dirty="0" smtClean="0">
                          <a:latin typeface="Wingdings" panose="05000000000000000000" pitchFamily="2" charset="2"/>
                        </a:rPr>
                        <a:t> </a:t>
                      </a:r>
                      <a:r>
                        <a:rPr lang="tr-TR" sz="1200" b="0" i="0" u="none" strike="noStrike" dirty="0" smtClean="0">
                          <a:solidFill>
                            <a:srgbClr val="000000"/>
                          </a:solidFill>
                          <a:effectLst/>
                          <a:latin typeface="Arial" panose="020B0604020202020204" pitchFamily="34" charset="0"/>
                        </a:rPr>
                        <a:t>(</a:t>
                      </a:r>
                      <a:r>
                        <a:rPr lang="en-US" sz="1200" b="0" i="0" u="none" strike="noStrike" baseline="0" dirty="0" smtClean="0">
                          <a:solidFill>
                            <a:srgbClr val="000000"/>
                          </a:solidFill>
                          <a:effectLst/>
                          <a:latin typeface="Arial" panose="020B0604020202020204" pitchFamily="34" charset="0"/>
                        </a:rPr>
                        <a:t>F</a:t>
                      </a:r>
                      <a:r>
                        <a:rPr lang="tr-TR" sz="1200" b="0" i="0" u="none" strike="noStrike" baseline="0" dirty="0" smtClean="0">
                          <a:solidFill>
                            <a:srgbClr val="000000"/>
                          </a:solidFill>
                          <a:effectLst/>
                          <a:latin typeface="Arial" panose="020B0604020202020204" pitchFamily="34" charset="0"/>
                        </a:rPr>
                        <a:t>ırsat)</a:t>
                      </a:r>
                      <a:r>
                        <a:rPr lang="tr-TR" sz="1200" dirty="0" smtClean="0">
                          <a:latin typeface="Wingdings" panose="05000000000000000000" pitchFamily="2" charset="2"/>
                        </a:rPr>
                        <a:t> </a:t>
                      </a:r>
                      <a:endParaRPr lang="en-US" sz="1200" dirty="0" smtClean="0">
                        <a:latin typeface="Wingdings" panose="05000000000000000000" pitchFamily="2" charset="2"/>
                      </a:endParaRPr>
                    </a:p>
                    <a:p>
                      <a:pPr algn="ctr"/>
                      <a:endParaRPr lang="tr-TR" sz="2000" kern="1200" dirty="0" smtClean="0">
                        <a:solidFill>
                          <a:schemeClr val="dk1"/>
                        </a:solidFill>
                        <a:latin typeface="Wingdings" panose="05000000000000000000" pitchFamily="2" charset="2"/>
                        <a:ea typeface="+mn-ea"/>
                        <a:cs typeface="+mn-cs"/>
                      </a:endParaRPr>
                    </a:p>
                  </a:txBody>
                  <a:tcPr>
                    <a:solidFill>
                      <a:schemeClr val="bg1">
                        <a:lumMod val="95000"/>
                      </a:schemeClr>
                    </a:solidFill>
                  </a:tcPr>
                </a:tc>
                <a:extLst>
                  <a:ext uri="{0D108BD9-81ED-4DB2-BD59-A6C34878D82A}">
                    <a16:rowId xmlns:a16="http://schemas.microsoft.com/office/drawing/2014/main" val="3952929007"/>
                  </a:ext>
                </a:extLst>
              </a:tr>
            </a:tbl>
          </a:graphicData>
        </a:graphic>
      </p:graphicFrame>
    </p:spTree>
    <p:extLst>
      <p:ext uri="{BB962C8B-B14F-4D97-AF65-F5344CB8AC3E}">
        <p14:creationId xmlns:p14="http://schemas.microsoft.com/office/powerpoint/2010/main" val="48778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547664" y="360778"/>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6</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1431044532"/>
              </p:ext>
            </p:extLst>
          </p:nvPr>
        </p:nvGraphicFramePr>
        <p:xfrm>
          <a:off x="323528" y="1772816"/>
          <a:ext cx="8363272" cy="2195113"/>
        </p:xfrm>
        <a:graphic>
          <a:graphicData uri="http://schemas.openxmlformats.org/drawingml/2006/table">
            <a:tbl>
              <a:tblPr firstRow="1" bandRow="1">
                <a:tableStyleId>{F5AB1C69-6EDB-4FF4-983F-18BD219EF322}</a:tableStyleId>
              </a:tblPr>
              <a:tblGrid>
                <a:gridCol w="4181636">
                  <a:extLst>
                    <a:ext uri="{9D8B030D-6E8A-4147-A177-3AD203B41FA5}">
                      <a16:colId xmlns:a16="http://schemas.microsoft.com/office/drawing/2014/main" val="20000"/>
                    </a:ext>
                  </a:extLst>
                </a:gridCol>
                <a:gridCol w="4181636">
                  <a:extLst>
                    <a:ext uri="{9D8B030D-6E8A-4147-A177-3AD203B41FA5}">
                      <a16:colId xmlns:a16="http://schemas.microsoft.com/office/drawing/2014/main" val="20001"/>
                    </a:ext>
                  </a:extLst>
                </a:gridCol>
              </a:tblGrid>
              <a:tr h="634066">
                <a:tc>
                  <a:txBody>
                    <a:bodyPr/>
                    <a:lstStyle/>
                    <a:p>
                      <a:pPr algn="ctr"/>
                      <a:r>
                        <a:rPr lang="tr-TR" sz="2000" dirty="0" smtClean="0"/>
                        <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extLst>
                  <a:ext uri="{0D108BD9-81ED-4DB2-BD59-A6C34878D82A}">
                    <a16:rowId xmlns:a16="http://schemas.microsoft.com/office/drawing/2014/main" val="10000"/>
                  </a:ext>
                </a:extLst>
              </a:tr>
              <a:tr h="634066">
                <a:tc>
                  <a:txBody>
                    <a:bodyPr/>
                    <a:lstStyle/>
                    <a:p>
                      <a:pPr algn="l" fontAlgn="t"/>
                      <a:r>
                        <a:rPr lang="en-US" sz="1400" b="0" i="0" u="none" strike="noStrike" dirty="0" smtClean="0">
                          <a:effectLst/>
                          <a:latin typeface="Calibri" panose="020F0502020204030204" pitchFamily="34" charset="0"/>
                        </a:rPr>
                        <a:t>T</a:t>
                      </a:r>
                      <a:r>
                        <a:rPr lang="tr-TR" sz="1400" b="0" i="0" u="none" strike="noStrike" dirty="0" smtClean="0">
                          <a:effectLst/>
                          <a:latin typeface="Calibri" panose="020F0502020204030204" pitchFamily="34" charset="0"/>
                        </a:rPr>
                        <a:t>1</a:t>
                      </a:r>
                      <a:r>
                        <a:rPr lang="en-US" sz="1400" b="0" i="0" u="none" strike="noStrike" dirty="0" err="1" smtClean="0">
                          <a:effectLst/>
                          <a:latin typeface="Calibri" panose="020F0502020204030204" pitchFamily="34" charset="0"/>
                        </a:rPr>
                        <a:t>Yatay</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geçiş</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ile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öğrenci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sayısında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yaşanan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artışın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öğretim</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üyesi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başına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düşen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öğrenci</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sayısının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artmasına</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sebep</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olması</a:t>
                      </a:r>
                      <a:endParaRPr lang="tr-TR" sz="1400" b="0" i="0" u="none" strike="noStrike" dirty="0" smtClean="0">
                        <a:effectLst/>
                        <a:latin typeface="Calibri" panose="020F0502020204030204" pitchFamily="34" charset="0"/>
                      </a:endParaRPr>
                    </a:p>
                    <a:p>
                      <a:pPr algn="l" fontAlgn="t"/>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(Hala</a:t>
                      </a:r>
                      <a:r>
                        <a:rPr lang="tr-TR" sz="1200" b="0" i="0" u="none" strike="noStrike" baseline="0" dirty="0" smtClean="0">
                          <a:solidFill>
                            <a:srgbClr val="000000"/>
                          </a:solidFill>
                          <a:effectLst/>
                          <a:latin typeface="Arial" panose="020B0604020202020204" pitchFamily="34" charset="0"/>
                        </a:rPr>
                        <a:t> tehdit)</a:t>
                      </a:r>
                      <a:r>
                        <a:rPr lang="tr-TR" sz="1200" dirty="0" smtClean="0">
                          <a:latin typeface="Wingdings" panose="05000000000000000000" pitchFamily="2" charset="2"/>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2000" dirty="0" smtClean="0">
                        <a:latin typeface="Wingdings" panose="05000000000000000000" pitchFamily="2" charset="2"/>
                      </a:endParaRPr>
                    </a:p>
                  </a:txBody>
                  <a:tcPr/>
                </a:tc>
                <a:extLst>
                  <a:ext uri="{0D108BD9-81ED-4DB2-BD59-A6C34878D82A}">
                    <a16:rowId xmlns:a16="http://schemas.microsoft.com/office/drawing/2014/main" val="2749583179"/>
                  </a:ext>
                </a:extLst>
              </a:tr>
              <a:tr h="698082">
                <a:tc>
                  <a:txBody>
                    <a:bodyPr/>
                    <a:lstStyle/>
                    <a:p>
                      <a:pPr algn="l" fontAlgn="t"/>
                      <a:r>
                        <a:rPr lang="en-US" sz="1400" b="0" i="0" u="none" strike="noStrike" dirty="0" smtClean="0">
                          <a:effectLst/>
                          <a:latin typeface="Calibri" panose="020F0502020204030204" pitchFamily="34" charset="0"/>
                        </a:rPr>
                        <a:t>T2- </a:t>
                      </a:r>
                      <a:r>
                        <a:rPr lang="en-US" sz="1400" b="0" i="0" u="none" strike="noStrike" dirty="0" err="1" smtClean="0">
                          <a:effectLst/>
                          <a:latin typeface="Calibri" panose="020F0502020204030204" pitchFamily="34" charset="0"/>
                        </a:rPr>
                        <a:t>Yabancı</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öğrencilerin</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üniversiteye</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geç</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kayıt</a:t>
                      </a:r>
                      <a:r>
                        <a:rPr lang="en-US" sz="1400" b="0" i="0" u="none" strike="noStrike" dirty="0" smtClean="0">
                          <a:effectLst/>
                          <a:latin typeface="Calibri" panose="020F0502020204030204" pitchFamily="34" charset="0"/>
                        </a:rPr>
                        <a:t> </a:t>
                      </a:r>
                      <a:r>
                        <a:rPr lang="en-US" sz="1400" b="0" i="0" u="none" strike="noStrike" dirty="0" err="1" smtClean="0">
                          <a:effectLst/>
                          <a:latin typeface="Calibri" panose="020F0502020204030204" pitchFamily="34" charset="0"/>
                        </a:rPr>
                        <a:t>olmaları</a:t>
                      </a:r>
                      <a:endParaRPr lang="en-US" sz="1400" b="0" i="0" u="none" strike="noStrike" dirty="0">
                        <a:effectLst/>
                        <a:latin typeface="Calibri" panose="020F0502020204030204" pitchFamily="34"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L </a:t>
                      </a:r>
                      <a:r>
                        <a:rPr lang="tr-TR" sz="1200" b="0" i="0" u="none" strike="noStrike" dirty="0" smtClean="0">
                          <a:solidFill>
                            <a:srgbClr val="000000"/>
                          </a:solidFill>
                          <a:effectLst/>
                          <a:latin typeface="Arial" panose="020B0604020202020204" pitchFamily="34" charset="0"/>
                        </a:rPr>
                        <a:t>(</a:t>
                      </a:r>
                      <a:r>
                        <a:rPr lang="en-US" sz="1200" b="0" i="0" u="none" strike="noStrike" baseline="0" dirty="0" smtClean="0">
                          <a:solidFill>
                            <a:srgbClr val="000000"/>
                          </a:solidFill>
                          <a:effectLst/>
                          <a:latin typeface="Arial" panose="020B0604020202020204" pitchFamily="34" charset="0"/>
                        </a:rPr>
                        <a:t>T</a:t>
                      </a:r>
                      <a:r>
                        <a:rPr lang="tr-TR" sz="1200" b="0" i="0" u="none" strike="noStrike" baseline="0" dirty="0" smtClean="0">
                          <a:solidFill>
                            <a:srgbClr val="000000"/>
                          </a:solidFill>
                          <a:effectLst/>
                          <a:latin typeface="Arial" panose="020B0604020202020204" pitchFamily="34" charset="0"/>
                        </a:rPr>
                        <a:t>ehdit)</a:t>
                      </a:r>
                      <a:r>
                        <a:rPr lang="tr-TR" sz="1200" dirty="0" smtClean="0">
                          <a:latin typeface="Wingdings" panose="05000000000000000000" pitchFamily="2" charset="2"/>
                        </a:rPr>
                        <a:t> </a:t>
                      </a:r>
                    </a:p>
                  </a:txBody>
                  <a:tcPr/>
                </a:tc>
                <a:extLst>
                  <a:ext uri="{0D108BD9-81ED-4DB2-BD59-A6C34878D82A}">
                    <a16:rowId xmlns:a16="http://schemas.microsoft.com/office/drawing/2014/main" val="2581817691"/>
                  </a:ext>
                </a:extLst>
              </a:tr>
            </a:tbl>
          </a:graphicData>
        </a:graphic>
      </p:graphicFrame>
      <p:pic>
        <p:nvPicPr>
          <p:cNvPr id="9" name="Resim 8"/>
          <p:cNvPicPr/>
          <p:nvPr/>
        </p:nvPicPr>
        <p:blipFill>
          <a:blip r:embed="rId2"/>
          <a:stretch>
            <a:fillRect/>
          </a:stretch>
        </p:blipFill>
        <p:spPr>
          <a:xfrm>
            <a:off x="323528" y="443643"/>
            <a:ext cx="2736304" cy="5760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656005975"/>
              </p:ext>
            </p:extLst>
          </p:nvPr>
        </p:nvGraphicFramePr>
        <p:xfrm>
          <a:off x="323528" y="3967929"/>
          <a:ext cx="8363272" cy="698082"/>
        </p:xfrm>
        <a:graphic>
          <a:graphicData uri="http://schemas.openxmlformats.org/drawingml/2006/table">
            <a:tbl>
              <a:tblPr firstRow="1" bandRow="1">
                <a:tableStyleId>{F5AB1C69-6EDB-4FF4-983F-18BD219EF322}</a:tableStyleId>
              </a:tblPr>
              <a:tblGrid>
                <a:gridCol w="4181636">
                  <a:extLst>
                    <a:ext uri="{9D8B030D-6E8A-4147-A177-3AD203B41FA5}">
                      <a16:colId xmlns:a16="http://schemas.microsoft.com/office/drawing/2014/main" val="617017064"/>
                    </a:ext>
                  </a:extLst>
                </a:gridCol>
                <a:gridCol w="4181636">
                  <a:extLst>
                    <a:ext uri="{9D8B030D-6E8A-4147-A177-3AD203B41FA5}">
                      <a16:colId xmlns:a16="http://schemas.microsoft.com/office/drawing/2014/main" val="3437310807"/>
                    </a:ext>
                  </a:extLst>
                </a:gridCol>
              </a:tblGrid>
              <a:tr h="698082">
                <a:tc>
                  <a:txBody>
                    <a:bodyPr/>
                    <a:lstStyle/>
                    <a:p>
                      <a:pPr algn="l" fontAlgn="t"/>
                      <a:r>
                        <a:rPr lang="en-US" sz="1400" b="0" i="0" u="none" strike="noStrike" dirty="0" smtClean="0">
                          <a:solidFill>
                            <a:schemeClr val="tx1"/>
                          </a:solidFill>
                          <a:effectLst/>
                          <a:latin typeface="Calibri" panose="020F0502020204030204" pitchFamily="34" charset="0"/>
                        </a:rPr>
                        <a:t>T3- </a:t>
                      </a:r>
                      <a:r>
                        <a:rPr lang="en-US" sz="1400" b="0" i="0" u="none" strike="noStrike" dirty="0" err="1" smtClean="0">
                          <a:solidFill>
                            <a:schemeClr val="tx1"/>
                          </a:solidFill>
                          <a:effectLst/>
                          <a:latin typeface="Calibri" panose="020F0502020204030204" pitchFamily="34" charset="0"/>
                        </a:rPr>
                        <a:t>Koronavirüs</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pandemisi</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sürecinde</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geliştirilen</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uzaktan</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eğitim</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yöntemlerinin</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yeni</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başlayan</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öğrencilerin</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bölüme</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adaptasyonunda</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güçlük</a:t>
                      </a:r>
                      <a:r>
                        <a:rPr lang="en-US" sz="1400" b="0" i="0" u="none" strike="noStrike" dirty="0" smtClean="0">
                          <a:solidFill>
                            <a:schemeClr val="tx1"/>
                          </a:solidFill>
                          <a:effectLst/>
                          <a:latin typeface="Calibri" panose="020F0502020204030204" pitchFamily="34" charset="0"/>
                        </a:rPr>
                        <a:t> </a:t>
                      </a:r>
                      <a:r>
                        <a:rPr lang="en-US" sz="1400" b="0" i="0" u="none" strike="noStrike" dirty="0" err="1" smtClean="0">
                          <a:solidFill>
                            <a:schemeClr val="tx1"/>
                          </a:solidFill>
                          <a:effectLst/>
                          <a:latin typeface="Calibri" panose="020F0502020204030204" pitchFamily="34" charset="0"/>
                        </a:rPr>
                        <a:t>yaratması</a:t>
                      </a:r>
                      <a:endParaRPr lang="en-US" sz="1400" b="0" i="0" u="none" strike="noStrike" dirty="0">
                        <a:solidFill>
                          <a:schemeClr val="tx1"/>
                        </a:solidFill>
                        <a:effectLst/>
                        <a:latin typeface="Calibri" panose="020F0502020204030204" pitchFamily="34" charset="0"/>
                      </a:endParaRPr>
                    </a:p>
                  </a:txBody>
                  <a:tcPr marL="9525" marR="9525" marT="9525" marB="0">
                    <a:solidFill>
                      <a:srgbClr val="DEE7D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b="0" dirty="0" smtClean="0">
                          <a:solidFill>
                            <a:schemeClr val="tx1"/>
                          </a:solidFill>
                          <a:latin typeface="Wingdings" panose="05000000000000000000" pitchFamily="2" charset="2"/>
                        </a:rPr>
                        <a:t>L</a:t>
                      </a:r>
                      <a:r>
                        <a:rPr lang="tr-TR" sz="2000" dirty="0" smtClean="0">
                          <a:latin typeface="Wingdings" panose="05000000000000000000" pitchFamily="2" charset="2"/>
                        </a:rPr>
                        <a:t> </a:t>
                      </a:r>
                      <a:r>
                        <a:rPr lang="tr-TR" sz="1200" b="0" i="0" u="none" strike="noStrike" dirty="0" smtClean="0">
                          <a:solidFill>
                            <a:srgbClr val="000000"/>
                          </a:solidFill>
                          <a:effectLst/>
                          <a:latin typeface="Arial" panose="020B0604020202020204" pitchFamily="34" charset="0"/>
                        </a:rPr>
                        <a:t>(</a:t>
                      </a:r>
                      <a:r>
                        <a:rPr lang="en-US" sz="1200" b="0" i="0" u="none" strike="noStrike" baseline="0" dirty="0" smtClean="0">
                          <a:solidFill>
                            <a:srgbClr val="000000"/>
                          </a:solidFill>
                          <a:effectLst/>
                          <a:latin typeface="Arial" panose="020B0604020202020204" pitchFamily="34" charset="0"/>
                        </a:rPr>
                        <a:t>T</a:t>
                      </a:r>
                      <a:r>
                        <a:rPr lang="tr-TR" sz="1200" b="0" i="0" u="none" strike="noStrike" baseline="0" dirty="0" smtClean="0">
                          <a:solidFill>
                            <a:srgbClr val="000000"/>
                          </a:solidFill>
                          <a:effectLst/>
                          <a:latin typeface="Arial" panose="020B0604020202020204" pitchFamily="34" charset="0"/>
                        </a:rPr>
                        <a:t>ehdit)</a:t>
                      </a:r>
                      <a:r>
                        <a:rPr lang="tr-TR" sz="1200" dirty="0" smtClean="0">
                          <a:latin typeface="Wingdings" panose="05000000000000000000" pitchFamily="2" charset="2"/>
                        </a:rPr>
                        <a:t> </a:t>
                      </a:r>
                    </a:p>
                  </a:txBody>
                  <a:tcPr>
                    <a:solidFill>
                      <a:srgbClr val="DEE7D1"/>
                    </a:solidFill>
                  </a:tcPr>
                </a:tc>
                <a:extLst>
                  <a:ext uri="{0D108BD9-81ED-4DB2-BD59-A6C34878D82A}">
                    <a16:rowId xmlns:a16="http://schemas.microsoft.com/office/drawing/2014/main" val="470793727"/>
                  </a:ext>
                </a:extLst>
              </a:tr>
            </a:tbl>
          </a:graphicData>
        </a:graphic>
      </p:graphicFrame>
    </p:spTree>
    <p:extLst>
      <p:ext uri="{BB962C8B-B14F-4D97-AF65-F5344CB8AC3E}">
        <p14:creationId xmlns:p14="http://schemas.microsoft.com/office/powerpoint/2010/main" val="1065916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51720" y="116632"/>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7</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480535203"/>
              </p:ext>
            </p:extLst>
          </p:nvPr>
        </p:nvGraphicFramePr>
        <p:xfrm>
          <a:off x="323527" y="771950"/>
          <a:ext cx="8338836" cy="6315533"/>
        </p:xfrm>
        <a:graphic>
          <a:graphicData uri="http://schemas.openxmlformats.org/drawingml/2006/table">
            <a:tbl>
              <a:tblPr firstRow="1" bandRow="1">
                <a:tableStyleId>{00A15C55-8517-42AA-B614-E9B94910E393}</a:tableStyleId>
              </a:tblPr>
              <a:tblGrid>
                <a:gridCol w="2779612">
                  <a:extLst>
                    <a:ext uri="{9D8B030D-6E8A-4147-A177-3AD203B41FA5}">
                      <a16:colId xmlns:a16="http://schemas.microsoft.com/office/drawing/2014/main" val="20000"/>
                    </a:ext>
                  </a:extLst>
                </a:gridCol>
                <a:gridCol w="2779612">
                  <a:extLst>
                    <a:ext uri="{9D8B030D-6E8A-4147-A177-3AD203B41FA5}">
                      <a16:colId xmlns:a16="http://schemas.microsoft.com/office/drawing/2014/main" val="20001"/>
                    </a:ext>
                  </a:extLst>
                </a:gridCol>
                <a:gridCol w="2779612">
                  <a:extLst>
                    <a:ext uri="{9D8B030D-6E8A-4147-A177-3AD203B41FA5}">
                      <a16:colId xmlns:a16="http://schemas.microsoft.com/office/drawing/2014/main" val="20002"/>
                    </a:ext>
                  </a:extLst>
                </a:gridCol>
              </a:tblGrid>
              <a:tr h="263559">
                <a:tc>
                  <a:txBody>
                    <a:bodyPr/>
                    <a:lstStyle/>
                    <a:p>
                      <a:r>
                        <a:rPr lang="tr-TR" sz="1200" dirty="0" smtClean="0"/>
                        <a:t>Paydaş</a:t>
                      </a:r>
                      <a:r>
                        <a:rPr lang="tr-TR" sz="1200" baseline="0" dirty="0" smtClean="0"/>
                        <a:t> Adı</a:t>
                      </a:r>
                      <a:endParaRPr lang="tr-TR" sz="1200" dirty="0"/>
                    </a:p>
                  </a:txBody>
                  <a:tcPr/>
                </a:tc>
                <a:tc>
                  <a:txBody>
                    <a:bodyPr/>
                    <a:lstStyle/>
                    <a:p>
                      <a:r>
                        <a:rPr lang="tr-TR" sz="1200" dirty="0" smtClean="0"/>
                        <a:t>Paydaş Beklentisi</a:t>
                      </a:r>
                      <a:endParaRPr lang="tr-TR" sz="1200" dirty="0"/>
                    </a:p>
                  </a:txBody>
                  <a:tcPr/>
                </a:tc>
                <a:tc>
                  <a:txBody>
                    <a:bodyPr/>
                    <a:lstStyle/>
                    <a:p>
                      <a:r>
                        <a:rPr lang="tr-TR" sz="1200" dirty="0" smtClean="0"/>
                        <a:t>Karşılanma</a:t>
                      </a:r>
                      <a:r>
                        <a:rPr lang="tr-TR" sz="1200" baseline="0" dirty="0" smtClean="0"/>
                        <a:t> Durumu</a:t>
                      </a:r>
                      <a:endParaRPr lang="tr-TR" sz="1200" dirty="0"/>
                    </a:p>
                  </a:txBody>
                  <a:tcPr/>
                </a:tc>
                <a:extLst>
                  <a:ext uri="{0D108BD9-81ED-4DB2-BD59-A6C34878D82A}">
                    <a16:rowId xmlns:a16="http://schemas.microsoft.com/office/drawing/2014/main" val="10000"/>
                  </a:ext>
                </a:extLst>
              </a:tr>
              <a:tr h="1130637">
                <a:tc>
                  <a:txBody>
                    <a:bodyPr/>
                    <a:lstStyle/>
                    <a:p>
                      <a:pPr algn="ctr" fontAlgn="ctr"/>
                      <a:r>
                        <a:rPr lang="en-US" sz="1200" b="0" i="0" u="none" strike="noStrike">
                          <a:solidFill>
                            <a:srgbClr val="000000"/>
                          </a:solidFill>
                          <a:effectLst/>
                          <a:latin typeface="Calibri" panose="020F0502020204030204" pitchFamily="34" charset="0"/>
                        </a:rPr>
                        <a:t>Bölüm içi</a:t>
                      </a:r>
                      <a:br>
                        <a:rPr lang="en-US" sz="1200" b="0" i="0" u="none" strike="noStrike">
                          <a:solidFill>
                            <a:srgbClr val="000000"/>
                          </a:solidFill>
                          <a:effectLst/>
                          <a:latin typeface="Calibri" panose="020F0502020204030204" pitchFamily="34" charset="0"/>
                        </a:rPr>
                      </a:br>
                      <a:r>
                        <a:rPr lang="en-US" sz="1200" b="0" i="0" u="none" strike="noStrike">
                          <a:solidFill>
                            <a:srgbClr val="000000"/>
                          </a:solidFill>
                          <a:effectLst/>
                          <a:latin typeface="Calibri" panose="020F0502020204030204" pitchFamily="34" charset="0"/>
                        </a:rPr>
                        <a:t>akademisyenler</a:t>
                      </a:r>
                    </a:p>
                  </a:txBody>
                  <a:tcPr marL="9525" marR="9525" marT="9525" marB="0" anchor="ctr"/>
                </a:tc>
                <a:tc>
                  <a:txBody>
                    <a:bodyPr/>
                    <a:lstStyle/>
                    <a:p>
                      <a:pPr algn="ctr" fontAlgn="ctr"/>
                      <a:r>
                        <a:rPr lang="en-US" sz="1200" b="0" i="0" u="none" strike="noStrike" dirty="0" err="1">
                          <a:solidFill>
                            <a:srgbClr val="000000"/>
                          </a:solidFill>
                          <a:effectLst/>
                          <a:latin typeface="Calibri" panose="020F0502020204030204" pitchFamily="34" charset="0"/>
                        </a:rPr>
                        <a:t>Teşvik</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takdir</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ve</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motivasyon</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mn-lt"/>
                        </a:rPr>
                        <a:t>Motivasyon amacıyla kampus</a:t>
                      </a:r>
                      <a:r>
                        <a:rPr lang="tr-TR" sz="1200" baseline="0" dirty="0" smtClean="0">
                          <a:latin typeface="+mn-lt"/>
                        </a:rPr>
                        <a:t> dışında toplantılar, öğle yemekleri ve kahvaltılar düzenlenmektedir. </a:t>
                      </a:r>
                      <a:r>
                        <a:rPr lang="en-US" sz="1200" baseline="0" dirty="0" err="1" smtClean="0">
                          <a:latin typeface="+mn-lt"/>
                        </a:rPr>
                        <a:t>Uzaktan</a:t>
                      </a:r>
                      <a:r>
                        <a:rPr lang="en-US" sz="1200" baseline="0" dirty="0" smtClean="0">
                          <a:latin typeface="+mn-lt"/>
                        </a:rPr>
                        <a:t> </a:t>
                      </a:r>
                      <a:r>
                        <a:rPr lang="en-US" sz="1200" baseline="0" dirty="0" err="1" smtClean="0">
                          <a:latin typeface="+mn-lt"/>
                        </a:rPr>
                        <a:t>eğitim</a:t>
                      </a:r>
                      <a:r>
                        <a:rPr lang="en-US" sz="1200" baseline="0" dirty="0" smtClean="0">
                          <a:latin typeface="+mn-lt"/>
                        </a:rPr>
                        <a:t> </a:t>
                      </a:r>
                      <a:r>
                        <a:rPr lang="en-US" sz="1200" baseline="0" dirty="0" err="1" smtClean="0">
                          <a:latin typeface="+mn-lt"/>
                        </a:rPr>
                        <a:t>sürecinde</a:t>
                      </a:r>
                      <a:r>
                        <a:rPr lang="en-US" sz="1200" baseline="0" dirty="0" smtClean="0">
                          <a:latin typeface="+mn-lt"/>
                        </a:rPr>
                        <a:t> online </a:t>
                      </a:r>
                      <a:r>
                        <a:rPr lang="en-US" sz="1200" baseline="0" dirty="0" err="1" smtClean="0">
                          <a:latin typeface="+mn-lt"/>
                        </a:rPr>
                        <a:t>toplantılarla</a:t>
                      </a:r>
                      <a:r>
                        <a:rPr lang="en-US" sz="1200" baseline="0" dirty="0" smtClean="0">
                          <a:latin typeface="+mn-lt"/>
                        </a:rPr>
                        <a:t> </a:t>
                      </a:r>
                      <a:r>
                        <a:rPr lang="en-US" sz="1200" baseline="0" dirty="0" err="1" smtClean="0">
                          <a:latin typeface="+mn-lt"/>
                        </a:rPr>
                        <a:t>bilgi</a:t>
                      </a:r>
                      <a:r>
                        <a:rPr lang="en-US" sz="1200" baseline="0" dirty="0" smtClean="0">
                          <a:latin typeface="+mn-lt"/>
                        </a:rPr>
                        <a:t> </a:t>
                      </a:r>
                      <a:r>
                        <a:rPr lang="en-US" sz="1200" baseline="0" dirty="0" err="1" smtClean="0">
                          <a:latin typeface="+mn-lt"/>
                        </a:rPr>
                        <a:t>alışverişi</a:t>
                      </a:r>
                      <a:r>
                        <a:rPr lang="en-US" sz="1200" baseline="0" dirty="0" smtClean="0">
                          <a:latin typeface="+mn-lt"/>
                        </a:rPr>
                        <a:t> </a:t>
                      </a:r>
                      <a:r>
                        <a:rPr lang="en-US" sz="1200" baseline="0" dirty="0" err="1" smtClean="0">
                          <a:latin typeface="+mn-lt"/>
                        </a:rPr>
                        <a:t>yapılmaktadır</a:t>
                      </a:r>
                      <a:r>
                        <a:rPr lang="en-US" sz="1200" baseline="0" dirty="0" smtClean="0">
                          <a:latin typeface="+mn-lt"/>
                        </a:rPr>
                        <a:t>. </a:t>
                      </a:r>
                      <a:r>
                        <a:rPr lang="tr-TR" sz="1200" baseline="0" dirty="0" smtClean="0">
                          <a:latin typeface="+mn-lt"/>
                        </a:rPr>
                        <a:t>Bölüme ilişkin karar süreçlerinde personel de yer almaktadır. </a:t>
                      </a:r>
                      <a:endParaRPr lang="tr-TR" sz="1200" dirty="0">
                        <a:latin typeface="+mn-lt"/>
                      </a:endParaRPr>
                    </a:p>
                  </a:txBody>
                  <a:tcPr/>
                </a:tc>
                <a:extLst>
                  <a:ext uri="{0D108BD9-81ED-4DB2-BD59-A6C34878D82A}">
                    <a16:rowId xmlns:a16="http://schemas.microsoft.com/office/drawing/2014/main" val="10001"/>
                  </a:ext>
                </a:extLst>
              </a:tr>
              <a:tr h="439266">
                <a:tc>
                  <a:txBody>
                    <a:bodyPr/>
                    <a:lstStyle/>
                    <a:p>
                      <a:pPr algn="ctr" fontAlgn="ctr"/>
                      <a:r>
                        <a:rPr lang="en-US" sz="1200" b="0" i="0" u="none" strike="noStrike">
                          <a:solidFill>
                            <a:srgbClr val="000000"/>
                          </a:solidFill>
                          <a:effectLst/>
                          <a:latin typeface="Calibri" panose="020F0502020204030204" pitchFamily="34" charset="0"/>
                        </a:rPr>
                        <a:t>İç Mimarlık ve Çevre Tasarımı Bölümü</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Akademik ve idari çalışmalarda ortaklık </a:t>
                      </a:r>
                    </a:p>
                  </a:txBody>
                  <a:tcPr marL="9525" marR="9525" marT="9525" marB="0" anchor="ctr"/>
                </a:tc>
                <a:tc>
                  <a:txBody>
                    <a:bodyPr/>
                    <a:lstStyle/>
                    <a:p>
                      <a:r>
                        <a:rPr lang="tr-TR" sz="1200" dirty="0" smtClean="0">
                          <a:latin typeface="+mn-lt"/>
                        </a:rPr>
                        <a:t>Akademik</a:t>
                      </a:r>
                      <a:r>
                        <a:rPr lang="tr-TR" sz="1200" baseline="0" dirty="0" smtClean="0">
                          <a:latin typeface="+mn-lt"/>
                        </a:rPr>
                        <a:t>, i</a:t>
                      </a:r>
                      <a:r>
                        <a:rPr lang="tr-TR" sz="1200" dirty="0" smtClean="0">
                          <a:latin typeface="+mn-lt"/>
                        </a:rPr>
                        <a:t>dari süreçlerde</a:t>
                      </a:r>
                      <a:r>
                        <a:rPr lang="tr-TR" sz="1200" baseline="0" dirty="0" smtClean="0">
                          <a:latin typeface="+mn-lt"/>
                        </a:rPr>
                        <a:t> ve etkinliklerde ortak çalışılmaktadır.</a:t>
                      </a:r>
                      <a:endParaRPr lang="tr-TR" sz="1200" dirty="0">
                        <a:latin typeface="+mn-lt"/>
                      </a:endParaRPr>
                    </a:p>
                  </a:txBody>
                  <a:tcPr/>
                </a:tc>
                <a:extLst>
                  <a:ext uri="{0D108BD9-81ED-4DB2-BD59-A6C34878D82A}">
                    <a16:rowId xmlns:a16="http://schemas.microsoft.com/office/drawing/2014/main" val="250573331"/>
                  </a:ext>
                </a:extLst>
              </a:tr>
              <a:tr h="1142091">
                <a:tc>
                  <a:txBody>
                    <a:bodyPr/>
                    <a:lstStyle/>
                    <a:p>
                      <a:pPr algn="ctr" fontAlgn="ctr"/>
                      <a:r>
                        <a:rPr lang="en-US" sz="1200" b="0" i="0" u="none" strike="noStrike" dirty="0" err="1">
                          <a:solidFill>
                            <a:srgbClr val="000000"/>
                          </a:solidFill>
                          <a:effectLst/>
                          <a:latin typeface="Calibri" panose="020F0502020204030204" pitchFamily="34" charset="0"/>
                        </a:rPr>
                        <a:t>Diğer</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Fakülteler</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dirty="0" err="1">
                          <a:solidFill>
                            <a:srgbClr val="000000"/>
                          </a:solidFill>
                          <a:effectLst/>
                          <a:latin typeface="Calibri" panose="020F0502020204030204" pitchFamily="34" charset="0"/>
                        </a:rPr>
                        <a:t>Akademik</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çalışmalarda</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işbirliği</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bilgi</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paylaşımı</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mn-lt"/>
                        </a:rPr>
                        <a:t>İnşaat</a:t>
                      </a:r>
                      <a:r>
                        <a:rPr lang="tr-TR" sz="1200" baseline="0" dirty="0" smtClean="0">
                          <a:latin typeface="+mn-lt"/>
                        </a:rPr>
                        <a:t> </a:t>
                      </a:r>
                      <a:r>
                        <a:rPr lang="tr-TR" sz="1200" baseline="0" dirty="0" err="1" smtClean="0">
                          <a:latin typeface="+mn-lt"/>
                        </a:rPr>
                        <a:t>MYO’da</a:t>
                      </a:r>
                      <a:r>
                        <a:rPr lang="tr-TR" sz="1200" baseline="0" dirty="0" smtClean="0">
                          <a:latin typeface="+mn-lt"/>
                        </a:rPr>
                        <a:t>, Mühendislik Fakültesi’nde görevli akademisyenler </a:t>
                      </a:r>
                      <a:r>
                        <a:rPr lang="tr-TR" sz="1200" baseline="0" dirty="0" err="1" smtClean="0">
                          <a:latin typeface="+mn-lt"/>
                        </a:rPr>
                        <a:t>Bölüm’de</a:t>
                      </a:r>
                      <a:r>
                        <a:rPr lang="tr-TR" sz="1200" baseline="0" dirty="0" smtClean="0">
                          <a:latin typeface="+mn-lt"/>
                        </a:rPr>
                        <a:t> derslere girmekte, Bölüm öğretim üyeleri ile ortak akademik çalışmalar yürütmektedir. İnşaat Müh. ile ÇAP ve </a:t>
                      </a:r>
                      <a:r>
                        <a:rPr lang="tr-TR" sz="1200" baseline="0" dirty="0" err="1" smtClean="0">
                          <a:latin typeface="+mn-lt"/>
                        </a:rPr>
                        <a:t>yandal</a:t>
                      </a:r>
                      <a:r>
                        <a:rPr lang="tr-TR" sz="1200" baseline="0" dirty="0" smtClean="0">
                          <a:latin typeface="+mn-lt"/>
                        </a:rPr>
                        <a:t> programlarında işbirliği yapılmaktadır.</a:t>
                      </a:r>
                      <a:endParaRPr lang="tr-TR" sz="1200" dirty="0">
                        <a:latin typeface="+mn-lt"/>
                      </a:endParaRPr>
                    </a:p>
                  </a:txBody>
                  <a:tcPr/>
                </a:tc>
                <a:extLst>
                  <a:ext uri="{0D108BD9-81ED-4DB2-BD59-A6C34878D82A}">
                    <a16:rowId xmlns:a16="http://schemas.microsoft.com/office/drawing/2014/main" val="1016346473"/>
                  </a:ext>
                </a:extLst>
              </a:tr>
              <a:tr h="1317797">
                <a:tc>
                  <a:txBody>
                    <a:bodyPr/>
                    <a:lstStyle/>
                    <a:p>
                      <a:pPr algn="ctr" fontAlgn="ctr"/>
                      <a:r>
                        <a:rPr lang="en-US" sz="1200" b="0" i="0" u="none" strike="noStrike">
                          <a:solidFill>
                            <a:srgbClr val="000000"/>
                          </a:solidFill>
                          <a:effectLst/>
                          <a:latin typeface="Calibri" panose="020F0502020204030204" pitchFamily="34" charset="0"/>
                        </a:rPr>
                        <a:t>Kurum dışı</a:t>
                      </a:r>
                      <a:br>
                        <a:rPr lang="en-US" sz="1200" b="0" i="0" u="none" strike="noStrike">
                          <a:solidFill>
                            <a:srgbClr val="000000"/>
                          </a:solidFill>
                          <a:effectLst/>
                          <a:latin typeface="Calibri" panose="020F0502020204030204" pitchFamily="34" charset="0"/>
                        </a:rPr>
                      </a:br>
                      <a:r>
                        <a:rPr lang="en-US" sz="1200" b="0" i="0" u="none" strike="noStrike">
                          <a:solidFill>
                            <a:srgbClr val="000000"/>
                          </a:solidFill>
                          <a:effectLst/>
                          <a:latin typeface="Calibri" panose="020F0502020204030204" pitchFamily="34" charset="0"/>
                        </a:rPr>
                        <a:t>akademisyenler</a:t>
                      </a:r>
                    </a:p>
                  </a:txBody>
                  <a:tcPr marL="9525" marR="9525" marT="9525" marB="0" anchor="ctr"/>
                </a:tc>
                <a:tc>
                  <a:txBody>
                    <a:bodyPr/>
                    <a:lstStyle/>
                    <a:p>
                      <a:pPr algn="ctr" fontAlgn="ctr"/>
                      <a:r>
                        <a:rPr lang="en-US" sz="1200" b="0" i="0" u="none" strike="noStrike" dirty="0" err="1">
                          <a:solidFill>
                            <a:srgbClr val="000000"/>
                          </a:solidFill>
                          <a:effectLst/>
                          <a:latin typeface="Calibri" panose="020F0502020204030204" pitchFamily="34" charset="0"/>
                        </a:rPr>
                        <a:t>Akademik</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çalışmalarda</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işbirliği</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bilgi</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paylaşımı</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tr-TR" sz="1200" dirty="0" smtClean="0">
                          <a:solidFill>
                            <a:schemeClr val="tx1"/>
                          </a:solidFill>
                          <a:latin typeface="+mn-lt"/>
                        </a:rPr>
                        <a:t>Diğer üniversitelerde görev yapan akademisyenlerle</a:t>
                      </a:r>
                      <a:r>
                        <a:rPr lang="tr-TR" sz="1200" baseline="0" dirty="0" smtClean="0">
                          <a:solidFill>
                            <a:schemeClr val="tx1"/>
                          </a:solidFill>
                          <a:latin typeface="+mn-lt"/>
                        </a:rPr>
                        <a:t> ortak yayın (ODTÜ, </a:t>
                      </a:r>
                      <a:r>
                        <a:rPr lang="tr-TR" sz="1200" noProof="0" dirty="0" smtClean="0">
                          <a:latin typeface="+mn-lt"/>
                        </a:rPr>
                        <a:t>Akdeniz</a:t>
                      </a:r>
                      <a:r>
                        <a:rPr lang="tr-TR" sz="1200" baseline="0" noProof="0" dirty="0" smtClean="0">
                          <a:latin typeface="+mn-lt"/>
                        </a:rPr>
                        <a:t> </a:t>
                      </a:r>
                      <a:r>
                        <a:rPr lang="tr-TR" sz="1200" baseline="0" noProof="0" dirty="0" err="1" smtClean="0">
                          <a:latin typeface="+mn-lt"/>
                        </a:rPr>
                        <a:t>Ünv</a:t>
                      </a:r>
                      <a:r>
                        <a:rPr lang="tr-TR" sz="1200" baseline="0" noProof="0" dirty="0" smtClean="0">
                          <a:latin typeface="+mn-lt"/>
                        </a:rPr>
                        <a:t>., </a:t>
                      </a:r>
                      <a:r>
                        <a:rPr lang="tr-TR" sz="1200" baseline="0" noProof="0" dirty="0" err="1" smtClean="0">
                          <a:latin typeface="+mn-lt"/>
                        </a:rPr>
                        <a:t>Johannes</a:t>
                      </a:r>
                      <a:r>
                        <a:rPr lang="tr-TR" sz="1200" baseline="0" noProof="0" dirty="0" smtClean="0">
                          <a:latin typeface="+mn-lt"/>
                        </a:rPr>
                        <a:t> Gutenberg </a:t>
                      </a:r>
                      <a:r>
                        <a:rPr lang="tr-TR" sz="1200" baseline="0" noProof="0" dirty="0" err="1" smtClean="0">
                          <a:latin typeface="+mn-lt"/>
                        </a:rPr>
                        <a:t>Ünv</a:t>
                      </a:r>
                      <a:r>
                        <a:rPr lang="tr-TR" sz="1200" baseline="0" noProof="0" dirty="0" smtClean="0">
                          <a:latin typeface="+mn-lt"/>
                        </a:rPr>
                        <a:t>., Sütçü İmam </a:t>
                      </a:r>
                      <a:r>
                        <a:rPr lang="tr-TR" sz="1200" baseline="0" noProof="0" dirty="0" err="1" smtClean="0">
                          <a:latin typeface="+mn-lt"/>
                        </a:rPr>
                        <a:t>Ünv</a:t>
                      </a:r>
                      <a:r>
                        <a:rPr lang="tr-TR" sz="1200" baseline="0" noProof="0" dirty="0" smtClean="0">
                          <a:latin typeface="+mn-lt"/>
                        </a:rPr>
                        <a:t>., Anadolu </a:t>
                      </a:r>
                      <a:r>
                        <a:rPr lang="tr-TR" sz="1200" baseline="0" noProof="0" dirty="0" err="1" smtClean="0">
                          <a:latin typeface="+mn-lt"/>
                        </a:rPr>
                        <a:t>Ünv</a:t>
                      </a:r>
                      <a:r>
                        <a:rPr lang="tr-TR" sz="1200" baseline="0" noProof="0" dirty="0" smtClean="0">
                          <a:latin typeface="+mn-lt"/>
                        </a:rPr>
                        <a:t>., </a:t>
                      </a:r>
                      <a:r>
                        <a:rPr lang="tr-TR" sz="1200" baseline="0" noProof="0" dirty="0" err="1" smtClean="0">
                          <a:latin typeface="+mn-lt"/>
                        </a:rPr>
                        <a:t>Römisch-Germanisches</a:t>
                      </a:r>
                      <a:r>
                        <a:rPr lang="tr-TR" sz="1200" baseline="0" noProof="0" dirty="0" smtClean="0">
                          <a:latin typeface="+mn-lt"/>
                        </a:rPr>
                        <a:t> </a:t>
                      </a:r>
                      <a:r>
                        <a:rPr lang="tr-TR" sz="1200" baseline="0" noProof="0" dirty="0" err="1" smtClean="0">
                          <a:latin typeface="+mn-lt"/>
                        </a:rPr>
                        <a:t>Zentralmuseum</a:t>
                      </a:r>
                      <a:r>
                        <a:rPr lang="tr-TR" sz="1200" baseline="0" noProof="0" dirty="0" smtClean="0">
                          <a:latin typeface="+mn-lt"/>
                        </a:rPr>
                        <a:t> ve Bilecik </a:t>
                      </a:r>
                      <a:r>
                        <a:rPr lang="tr-TR" sz="1200" baseline="0" noProof="0" dirty="0" err="1" smtClean="0">
                          <a:latin typeface="+mn-lt"/>
                        </a:rPr>
                        <a:t>Ünv</a:t>
                      </a:r>
                      <a:r>
                        <a:rPr lang="tr-TR" sz="1200" baseline="0" dirty="0" smtClean="0">
                          <a:solidFill>
                            <a:schemeClr val="tx1"/>
                          </a:solidFill>
                          <a:latin typeface="+mn-lt"/>
                        </a:rPr>
                        <a:t>), Akdeniz </a:t>
                      </a:r>
                      <a:r>
                        <a:rPr lang="tr-TR" sz="1200" baseline="0" dirty="0" err="1" smtClean="0">
                          <a:solidFill>
                            <a:schemeClr val="tx1"/>
                          </a:solidFill>
                          <a:latin typeface="+mn-lt"/>
                        </a:rPr>
                        <a:t>Ünv</a:t>
                      </a:r>
                      <a:r>
                        <a:rPr lang="tr-TR" sz="1200" baseline="0" dirty="0" smtClean="0">
                          <a:solidFill>
                            <a:schemeClr val="tx1"/>
                          </a:solidFill>
                          <a:latin typeface="+mn-lt"/>
                        </a:rPr>
                        <a:t>. İle derslerde ve etkinliklerde işbirliği</a:t>
                      </a:r>
                      <a:endParaRPr lang="tr-TR" sz="1200" dirty="0">
                        <a:solidFill>
                          <a:schemeClr val="tx1"/>
                        </a:solidFill>
                        <a:latin typeface="+mn-lt"/>
                      </a:endParaRPr>
                    </a:p>
                  </a:txBody>
                  <a:tcPr/>
                </a:tc>
                <a:extLst>
                  <a:ext uri="{0D108BD9-81ED-4DB2-BD59-A6C34878D82A}">
                    <a16:rowId xmlns:a16="http://schemas.microsoft.com/office/drawing/2014/main" val="1366427889"/>
                  </a:ext>
                </a:extLst>
              </a:tr>
              <a:tr h="360564">
                <a:tc>
                  <a:txBody>
                    <a:bodyPr/>
                    <a:lstStyle/>
                    <a:p>
                      <a:pPr algn="ctr" fontAlgn="ctr"/>
                      <a:r>
                        <a:rPr lang="en-US" sz="1200" b="0" i="0" u="none" strike="noStrike" dirty="0" err="1">
                          <a:solidFill>
                            <a:srgbClr val="000000"/>
                          </a:solidFill>
                          <a:effectLst/>
                          <a:latin typeface="Calibri" panose="020F0502020204030204" pitchFamily="34" charset="0"/>
                        </a:rPr>
                        <a:t>Diğer</a:t>
                      </a:r>
                      <a:r>
                        <a:rPr lang="en-US" sz="1200" b="0" i="0" u="none" strike="noStrike" dirty="0">
                          <a:solidFill>
                            <a:srgbClr val="000000"/>
                          </a:solidFill>
                          <a:effectLst/>
                          <a:latin typeface="Calibri" panose="020F0502020204030204" pitchFamily="34" charset="0"/>
                        </a:rPr>
                        <a:t> </a:t>
                      </a:r>
                      <a:r>
                        <a:rPr lang="tr-TR" sz="1200" b="0" i="0" u="none" strike="noStrike" dirty="0" smtClean="0">
                          <a:solidFill>
                            <a:srgbClr val="000000"/>
                          </a:solidFill>
                          <a:effectLst/>
                          <a:latin typeface="Calibri" panose="020F0502020204030204" pitchFamily="34" charset="0"/>
                        </a:rPr>
                        <a:t>i</a:t>
                      </a:r>
                      <a:r>
                        <a:rPr lang="en-US" sz="1200" b="0" i="0" u="none" strike="noStrike" dirty="0" err="1" smtClean="0">
                          <a:solidFill>
                            <a:srgbClr val="000000"/>
                          </a:solidFill>
                          <a:effectLst/>
                          <a:latin typeface="Calibri" panose="020F0502020204030204" pitchFamily="34" charset="0"/>
                        </a:rPr>
                        <a:t>dari</a:t>
                      </a:r>
                      <a:r>
                        <a:rPr lang="en-US" sz="1200" b="0" i="0" u="none" strike="noStrike" dirty="0" smtClean="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personel</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dirty="0" err="1">
                          <a:solidFill>
                            <a:srgbClr val="000000"/>
                          </a:solidFill>
                          <a:effectLst/>
                          <a:latin typeface="Calibri" panose="020F0502020204030204" pitchFamily="34" charset="0"/>
                        </a:rPr>
                        <a:t>Güçlü</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iletişim</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uyumlu</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çalışma</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kurumsal</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yapı</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tr-TR" sz="1200" dirty="0" smtClean="0">
                          <a:latin typeface="+mn-lt"/>
                        </a:rPr>
                        <a:t>Diğer birimlerde görev yapan idari personel</a:t>
                      </a:r>
                      <a:r>
                        <a:rPr lang="tr-TR" sz="1200" baseline="0" dirty="0" smtClean="0">
                          <a:latin typeface="+mn-lt"/>
                        </a:rPr>
                        <a:t> ile  yazılı ve sözlü iletişim  güçlenmiş, problemlerin çözümünde işbirliği odaklı yaklaşım benimsenmiştir.</a:t>
                      </a:r>
                      <a:endParaRPr lang="tr-TR" sz="1200" dirty="0">
                        <a:latin typeface="+mn-lt"/>
                      </a:endParaRPr>
                    </a:p>
                  </a:txBody>
                  <a:tcPr/>
                </a:tc>
                <a:extLst>
                  <a:ext uri="{0D108BD9-81ED-4DB2-BD59-A6C34878D82A}">
                    <a16:rowId xmlns:a16="http://schemas.microsoft.com/office/drawing/2014/main" val="3280337981"/>
                  </a:ext>
                </a:extLst>
              </a:tr>
              <a:tr h="829133">
                <a:tc>
                  <a:txBody>
                    <a:bodyPr/>
                    <a:lstStyle/>
                    <a:p>
                      <a:pPr algn="ctr" fontAlgn="ctr"/>
                      <a:r>
                        <a:rPr lang="en-US" sz="1200" b="0" i="0" u="none" strike="noStrike" dirty="0" err="1">
                          <a:solidFill>
                            <a:srgbClr val="000000"/>
                          </a:solidFill>
                          <a:effectLst/>
                          <a:latin typeface="Calibri" panose="020F0502020204030204" pitchFamily="34" charset="0"/>
                        </a:rPr>
                        <a:t>Dekanlık</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dirty="0" err="1" smtClean="0">
                          <a:solidFill>
                            <a:srgbClr val="000000"/>
                          </a:solidFill>
                          <a:effectLst/>
                          <a:latin typeface="Calibri" panose="020F0502020204030204" pitchFamily="34" charset="0"/>
                        </a:rPr>
                        <a:t>Mevzuata</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uyum</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akademik</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başarı-öğrenci</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memnuniyeti</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err="1" smtClean="0">
                          <a:latin typeface="+mn-lt"/>
                        </a:rPr>
                        <a:t>Mevcut</a:t>
                      </a:r>
                      <a:r>
                        <a:rPr lang="en-US" sz="1200" baseline="0" dirty="0" smtClean="0">
                          <a:latin typeface="+mn-lt"/>
                        </a:rPr>
                        <a:t> </a:t>
                      </a:r>
                      <a:r>
                        <a:rPr lang="en-US" sz="1200" baseline="0" dirty="0" err="1" smtClean="0">
                          <a:latin typeface="+mn-lt"/>
                        </a:rPr>
                        <a:t>mevzuat</a:t>
                      </a:r>
                      <a:r>
                        <a:rPr lang="en-US" sz="1200" baseline="0" dirty="0" smtClean="0">
                          <a:latin typeface="+mn-lt"/>
                        </a:rPr>
                        <a:t> </a:t>
                      </a:r>
                      <a:r>
                        <a:rPr lang="en-US" sz="1200" baseline="0" dirty="0" err="1" smtClean="0">
                          <a:latin typeface="+mn-lt"/>
                        </a:rPr>
                        <a:t>ve</a:t>
                      </a:r>
                      <a:r>
                        <a:rPr lang="en-US" sz="1200" baseline="0" dirty="0" smtClean="0">
                          <a:latin typeface="+mn-lt"/>
                        </a:rPr>
                        <a:t> </a:t>
                      </a:r>
                      <a:r>
                        <a:rPr lang="en-US" sz="1200" baseline="0" dirty="0" err="1" smtClean="0">
                          <a:latin typeface="+mn-lt"/>
                        </a:rPr>
                        <a:t>Dekanlık</a:t>
                      </a:r>
                      <a:r>
                        <a:rPr lang="en-US" sz="1200" baseline="0" dirty="0" smtClean="0">
                          <a:latin typeface="+mn-lt"/>
                        </a:rPr>
                        <a:t> </a:t>
                      </a:r>
                      <a:r>
                        <a:rPr lang="en-US" sz="1200" baseline="0" dirty="0" err="1" smtClean="0">
                          <a:latin typeface="+mn-lt"/>
                        </a:rPr>
                        <a:t>tarafından</a:t>
                      </a:r>
                      <a:r>
                        <a:rPr lang="en-US" sz="1200" baseline="0" dirty="0" smtClean="0">
                          <a:latin typeface="+mn-lt"/>
                        </a:rPr>
                        <a:t> </a:t>
                      </a:r>
                      <a:r>
                        <a:rPr lang="en-US" sz="1200" baseline="0" dirty="0" err="1" smtClean="0">
                          <a:latin typeface="+mn-lt"/>
                        </a:rPr>
                        <a:t>verilen</a:t>
                      </a:r>
                      <a:r>
                        <a:rPr lang="en-US" sz="1200" baseline="0" dirty="0" smtClean="0">
                          <a:latin typeface="+mn-lt"/>
                        </a:rPr>
                        <a:t> </a:t>
                      </a:r>
                      <a:r>
                        <a:rPr lang="en-US" sz="1200" baseline="0" dirty="0" err="1" smtClean="0">
                          <a:latin typeface="+mn-lt"/>
                        </a:rPr>
                        <a:t>kararlar</a:t>
                      </a:r>
                      <a:r>
                        <a:rPr lang="en-US" sz="1200" baseline="0" dirty="0" smtClean="0">
                          <a:latin typeface="+mn-lt"/>
                        </a:rPr>
                        <a:t> </a:t>
                      </a:r>
                      <a:r>
                        <a:rPr lang="en-US" sz="1200" baseline="0" dirty="0" err="1" smtClean="0">
                          <a:latin typeface="+mn-lt"/>
                        </a:rPr>
                        <a:t>doğrultusunda</a:t>
                      </a:r>
                      <a:r>
                        <a:rPr lang="en-US" sz="1200" baseline="0" dirty="0" smtClean="0">
                          <a:latin typeface="+mn-lt"/>
                        </a:rPr>
                        <a:t> </a:t>
                      </a:r>
                      <a:r>
                        <a:rPr lang="en-US" sz="1200" baseline="0" dirty="0" err="1" smtClean="0">
                          <a:latin typeface="+mn-lt"/>
                        </a:rPr>
                        <a:t>iş</a:t>
                      </a:r>
                      <a:r>
                        <a:rPr lang="en-US" sz="1200" baseline="0" dirty="0" smtClean="0">
                          <a:latin typeface="+mn-lt"/>
                        </a:rPr>
                        <a:t> </a:t>
                      </a:r>
                      <a:r>
                        <a:rPr lang="en-US" sz="1200" baseline="0" dirty="0" err="1" smtClean="0">
                          <a:latin typeface="+mn-lt"/>
                        </a:rPr>
                        <a:t>akışı</a:t>
                      </a:r>
                      <a:r>
                        <a:rPr lang="en-US" sz="1200" baseline="0" dirty="0" smtClean="0">
                          <a:latin typeface="+mn-lt"/>
                        </a:rPr>
                        <a:t> </a:t>
                      </a:r>
                      <a:r>
                        <a:rPr lang="en-US" sz="1200" baseline="0" dirty="0" err="1" smtClean="0">
                          <a:latin typeface="+mn-lt"/>
                        </a:rPr>
                        <a:t>sağlanmaktadır</a:t>
                      </a:r>
                      <a:r>
                        <a:rPr lang="en-US" sz="1200" baseline="0" dirty="0" smtClean="0">
                          <a:latin typeface="+mn-lt"/>
                        </a:rPr>
                        <a:t>. </a:t>
                      </a:r>
                      <a:endParaRPr lang="tr-TR" sz="1200" dirty="0">
                        <a:latin typeface="+mn-lt"/>
                      </a:endParaRPr>
                    </a:p>
                  </a:txBody>
                  <a:tcPr/>
                </a:tc>
                <a:extLst>
                  <a:ext uri="{0D108BD9-81ED-4DB2-BD59-A6C34878D82A}">
                    <a16:rowId xmlns:a16="http://schemas.microsoft.com/office/drawing/2014/main" val="2435058860"/>
                  </a:ext>
                </a:extLst>
              </a:tr>
            </a:tbl>
          </a:graphicData>
        </a:graphic>
      </p:graphicFrame>
      <p:pic>
        <p:nvPicPr>
          <p:cNvPr id="6" name="Resim 5"/>
          <p:cNvPicPr/>
          <p:nvPr/>
        </p:nvPicPr>
        <p:blipFill>
          <a:blip r:embed="rId2"/>
          <a:stretch>
            <a:fillRect/>
          </a:stretch>
        </p:blipFill>
        <p:spPr>
          <a:xfrm>
            <a:off x="179512" y="188640"/>
            <a:ext cx="2736304" cy="576064"/>
          </a:xfrm>
          <a:prstGeom prst="rect">
            <a:avLst/>
          </a:prstGeom>
        </p:spPr>
      </p:pic>
    </p:spTree>
    <p:extLst>
      <p:ext uri="{BB962C8B-B14F-4D97-AF65-F5344CB8AC3E}">
        <p14:creationId xmlns:p14="http://schemas.microsoft.com/office/powerpoint/2010/main" val="2876268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63688" y="60298"/>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8</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2592745550"/>
              </p:ext>
            </p:extLst>
          </p:nvPr>
        </p:nvGraphicFramePr>
        <p:xfrm>
          <a:off x="179512" y="620689"/>
          <a:ext cx="8784975" cy="7417106"/>
        </p:xfrm>
        <a:graphic>
          <a:graphicData uri="http://schemas.openxmlformats.org/drawingml/2006/table">
            <a:tbl>
              <a:tblPr firstRow="1" bandRow="1">
                <a:tableStyleId>{00A15C55-8517-42AA-B614-E9B94910E393}</a:tableStyleId>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337498">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extLst>
                  <a:ext uri="{0D108BD9-81ED-4DB2-BD59-A6C34878D82A}">
                    <a16:rowId xmlns:a16="http://schemas.microsoft.com/office/drawing/2014/main" val="10000"/>
                  </a:ext>
                </a:extLst>
              </a:tr>
              <a:tr h="1038270">
                <a:tc>
                  <a:txBody>
                    <a:bodyPr/>
                    <a:lstStyle/>
                    <a:p>
                      <a:pPr algn="ctr" fontAlgn="ctr"/>
                      <a:r>
                        <a:rPr lang="en-US" sz="1400" b="0" i="0" u="none" strike="noStrike">
                          <a:solidFill>
                            <a:srgbClr val="000000"/>
                          </a:solidFill>
                          <a:effectLst/>
                          <a:latin typeface="Calibri" panose="020F0502020204030204" pitchFamily="34" charset="0"/>
                        </a:rPr>
                        <a:t>Rektörlük</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Mevzuata uyum, akademik başarı-öğrenci memnuniyeti</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aseline="0" dirty="0" smtClean="0">
                          <a:latin typeface="+mn-lt"/>
                        </a:rPr>
                        <a:t>KYS İç Denetim Puanı hedeflerine ulaşı</a:t>
                      </a:r>
                      <a:r>
                        <a:rPr lang="en-US" sz="1400" baseline="0" dirty="0" err="1" smtClean="0">
                          <a:latin typeface="+mn-lt"/>
                        </a:rPr>
                        <a:t>lmıştır</a:t>
                      </a:r>
                      <a:r>
                        <a:rPr lang="tr-TR" sz="1400" baseline="0" dirty="0" smtClean="0">
                          <a:latin typeface="+mn-lt"/>
                        </a:rPr>
                        <a:t>. </a:t>
                      </a:r>
                      <a:r>
                        <a:rPr lang="en-US" sz="1400" baseline="0" dirty="0" err="1" smtClean="0">
                          <a:latin typeface="+mn-lt"/>
                        </a:rPr>
                        <a:t>Akademik</a:t>
                      </a:r>
                      <a:r>
                        <a:rPr lang="en-US" sz="1400" baseline="0" dirty="0" smtClean="0">
                          <a:latin typeface="+mn-lt"/>
                        </a:rPr>
                        <a:t> </a:t>
                      </a:r>
                      <a:r>
                        <a:rPr lang="en-US" sz="1400" baseline="0" dirty="0" err="1" smtClean="0">
                          <a:latin typeface="+mn-lt"/>
                        </a:rPr>
                        <a:t>çalışmaların</a:t>
                      </a:r>
                      <a:r>
                        <a:rPr lang="en-US" sz="1400" baseline="0" dirty="0" smtClean="0">
                          <a:latin typeface="+mn-lt"/>
                        </a:rPr>
                        <a:t> </a:t>
                      </a:r>
                      <a:r>
                        <a:rPr lang="en-US" sz="1400" baseline="0" dirty="0" err="1" smtClean="0">
                          <a:latin typeface="+mn-lt"/>
                        </a:rPr>
                        <a:t>artırılması</a:t>
                      </a:r>
                      <a:r>
                        <a:rPr lang="en-US" sz="1400" baseline="0" dirty="0" smtClean="0">
                          <a:latin typeface="+mn-lt"/>
                        </a:rPr>
                        <a:t> </a:t>
                      </a:r>
                      <a:r>
                        <a:rPr lang="en-US" sz="1400" baseline="0" dirty="0" err="1" smtClean="0">
                          <a:latin typeface="+mn-lt"/>
                        </a:rPr>
                        <a:t>konusunda</a:t>
                      </a:r>
                      <a:r>
                        <a:rPr lang="en-US" sz="1400" baseline="0" dirty="0" smtClean="0">
                          <a:latin typeface="+mn-lt"/>
                        </a:rPr>
                        <a:t> </a:t>
                      </a:r>
                      <a:r>
                        <a:rPr lang="en-US" sz="1400" baseline="0" dirty="0" err="1" smtClean="0">
                          <a:latin typeface="+mn-lt"/>
                        </a:rPr>
                        <a:t>aksiyonlar</a:t>
                      </a:r>
                      <a:r>
                        <a:rPr lang="en-US" sz="1400" baseline="0" dirty="0" smtClean="0">
                          <a:latin typeface="+mn-lt"/>
                        </a:rPr>
                        <a:t> </a:t>
                      </a:r>
                      <a:r>
                        <a:rPr lang="en-US" sz="1400" baseline="0" dirty="0" err="1" smtClean="0">
                          <a:latin typeface="+mn-lt"/>
                        </a:rPr>
                        <a:t>planlanmaktadır</a:t>
                      </a:r>
                      <a:r>
                        <a:rPr lang="en-US" sz="1400" baseline="0" dirty="0" smtClean="0">
                          <a:latin typeface="+mn-lt"/>
                        </a:rPr>
                        <a:t>. </a:t>
                      </a:r>
                      <a:r>
                        <a:rPr lang="tr-TR" sz="1400" baseline="0" dirty="0" smtClean="0">
                          <a:latin typeface="+mn-lt"/>
                        </a:rPr>
                        <a:t>Öğrenci memnuniyet oranında </a:t>
                      </a:r>
                      <a:r>
                        <a:rPr lang="en-US" sz="1400" baseline="0" dirty="0" err="1" smtClean="0">
                          <a:latin typeface="+mn-lt"/>
                        </a:rPr>
                        <a:t>hedefe</a:t>
                      </a:r>
                      <a:r>
                        <a:rPr lang="en-US" sz="1400" baseline="0" dirty="0" smtClean="0">
                          <a:latin typeface="+mn-lt"/>
                        </a:rPr>
                        <a:t> </a:t>
                      </a:r>
                      <a:r>
                        <a:rPr lang="en-US" sz="1400" baseline="0" dirty="0" err="1" smtClean="0">
                          <a:latin typeface="+mn-lt"/>
                        </a:rPr>
                        <a:t>ulaşılmıştır</a:t>
                      </a:r>
                      <a:r>
                        <a:rPr lang="en-US" sz="1400" baseline="0" dirty="0" smtClean="0">
                          <a:latin typeface="+mn-lt"/>
                        </a:rPr>
                        <a:t>.</a:t>
                      </a:r>
                      <a:endParaRPr lang="tr-TR" sz="1400" dirty="0" smtClean="0">
                        <a:latin typeface="+mn-lt"/>
                      </a:endParaRPr>
                    </a:p>
                  </a:txBody>
                  <a:tcPr/>
                </a:tc>
                <a:extLst>
                  <a:ext uri="{0D108BD9-81ED-4DB2-BD59-A6C34878D82A}">
                    <a16:rowId xmlns:a16="http://schemas.microsoft.com/office/drawing/2014/main" val="10001"/>
                  </a:ext>
                </a:extLst>
              </a:tr>
              <a:tr h="847009">
                <a:tc>
                  <a:txBody>
                    <a:bodyPr/>
                    <a:lstStyle/>
                    <a:p>
                      <a:pPr algn="ctr" fontAlgn="ctr"/>
                      <a:r>
                        <a:rPr lang="en-US" sz="1400" b="0" i="0" u="none" strike="noStrike" dirty="0" err="1">
                          <a:solidFill>
                            <a:srgbClr val="000000"/>
                          </a:solidFill>
                          <a:effectLst/>
                          <a:latin typeface="Calibri" panose="020F0502020204030204" pitchFamily="34" charset="0"/>
                        </a:rPr>
                        <a:t>Genel</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Sekreterlik</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Mevzuata uyum</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latin typeface="+mn-lt"/>
                        </a:rPr>
                        <a:t>ISO 9001- ISO</a:t>
                      </a:r>
                      <a:r>
                        <a:rPr lang="tr-TR" sz="1400" baseline="0" dirty="0" smtClean="0">
                          <a:latin typeface="+mn-lt"/>
                        </a:rPr>
                        <a:t> 1002 Kalite Süreci kapsamında gerekli çalışmalar yürütülmekte, güncellemeler yapılmaktadır.</a:t>
                      </a:r>
                      <a:endParaRPr lang="tr-TR" sz="1400" dirty="0" smtClean="0">
                        <a:latin typeface="+mn-lt"/>
                      </a:endParaRPr>
                    </a:p>
                  </a:txBody>
                  <a:tcPr/>
                </a:tc>
                <a:extLst>
                  <a:ext uri="{0D108BD9-81ED-4DB2-BD59-A6C34878D82A}">
                    <a16:rowId xmlns:a16="http://schemas.microsoft.com/office/drawing/2014/main" val="250573331"/>
                  </a:ext>
                </a:extLst>
              </a:tr>
              <a:tr h="655749">
                <a:tc>
                  <a:txBody>
                    <a:bodyPr/>
                    <a:lstStyle/>
                    <a:p>
                      <a:pPr algn="ctr" fontAlgn="ctr"/>
                      <a:r>
                        <a:rPr lang="en-US" sz="1400" b="0" i="0" u="none" strike="noStrike" dirty="0">
                          <a:solidFill>
                            <a:srgbClr val="000000"/>
                          </a:solidFill>
                          <a:effectLst/>
                          <a:latin typeface="Calibri" panose="020F0502020204030204" pitchFamily="34" charset="0"/>
                        </a:rPr>
                        <a:t>TTO </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Teknoloji transfer alanında</a:t>
                      </a:r>
                      <a:br>
                        <a:rPr lang="en-US" sz="1400" b="0" i="0" u="none" strike="noStrike">
                          <a:solidFill>
                            <a:srgbClr val="000000"/>
                          </a:solidFill>
                          <a:effectLst/>
                          <a:latin typeface="Calibri" panose="020F0502020204030204" pitchFamily="34" charset="0"/>
                        </a:rPr>
                      </a:br>
                      <a:r>
                        <a:rPr lang="en-US" sz="1400" b="0" i="0" u="none" strike="noStrike">
                          <a:solidFill>
                            <a:srgbClr val="000000"/>
                          </a:solidFill>
                          <a:effectLst/>
                          <a:latin typeface="Calibri" panose="020F0502020204030204" pitchFamily="34" charset="0"/>
                        </a:rPr>
                        <a:t>işbirlikçi çalışma</a:t>
                      </a:r>
                    </a:p>
                  </a:txBody>
                  <a:tcPr marL="9525" marR="9525" marT="9525" marB="0" anchor="ctr"/>
                </a:tc>
                <a:tc>
                  <a:txBody>
                    <a:bodyPr/>
                    <a:lstStyle/>
                    <a:p>
                      <a:r>
                        <a:rPr lang="tr-TR" sz="1400" baseline="0" dirty="0" smtClean="0">
                          <a:latin typeface="+mn-lt"/>
                        </a:rPr>
                        <a:t>TTO aracılığıyla alınan </a:t>
                      </a:r>
                      <a:r>
                        <a:rPr lang="tr-TR" sz="1400" dirty="0" smtClean="0">
                          <a:latin typeface="+mn-lt"/>
                        </a:rPr>
                        <a:t>Vakıflar</a:t>
                      </a:r>
                      <a:r>
                        <a:rPr lang="tr-TR" sz="1400" baseline="0" dirty="0" smtClean="0">
                          <a:latin typeface="+mn-lt"/>
                        </a:rPr>
                        <a:t> Bölge Müdürlüğü Bilim Kurulu üyeliği görevi devam etmektedir.</a:t>
                      </a:r>
                      <a:endParaRPr lang="tr-TR" sz="1400" dirty="0">
                        <a:latin typeface="+mn-lt"/>
                      </a:endParaRPr>
                    </a:p>
                  </a:txBody>
                  <a:tcPr/>
                </a:tc>
                <a:extLst>
                  <a:ext uri="{0D108BD9-81ED-4DB2-BD59-A6C34878D82A}">
                    <a16:rowId xmlns:a16="http://schemas.microsoft.com/office/drawing/2014/main" val="1016346473"/>
                  </a:ext>
                </a:extLst>
              </a:tr>
              <a:tr h="1420790">
                <a:tc>
                  <a:txBody>
                    <a:bodyPr/>
                    <a:lstStyle/>
                    <a:p>
                      <a:pPr algn="ctr" fontAlgn="ctr"/>
                      <a:r>
                        <a:rPr lang="en-US" sz="1400" b="0" i="0" u="none" strike="noStrike" dirty="0" err="1">
                          <a:solidFill>
                            <a:srgbClr val="000000"/>
                          </a:solidFill>
                          <a:effectLst/>
                          <a:latin typeface="Calibri" panose="020F0502020204030204" pitchFamily="34" charset="0"/>
                        </a:rPr>
                        <a:t>Devam</a:t>
                      </a:r>
                      <a:r>
                        <a:rPr lang="en-US"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e</a:t>
                      </a:r>
                      <a:r>
                        <a:rPr lang="en-US" sz="1400" b="0" i="0" u="none" strike="noStrike" dirty="0" smtClean="0">
                          <a:solidFill>
                            <a:srgbClr val="000000"/>
                          </a:solidFill>
                          <a:effectLst/>
                          <a:latin typeface="Calibri" panose="020F0502020204030204" pitchFamily="34" charset="0"/>
                        </a:rPr>
                        <a:t>den </a:t>
                      </a:r>
                      <a:r>
                        <a:rPr lang="tr-TR" sz="1400" b="0" i="0" u="none" strike="noStrike" dirty="0" smtClean="0">
                          <a:solidFill>
                            <a:srgbClr val="000000"/>
                          </a:solidFill>
                          <a:effectLst/>
                          <a:latin typeface="Calibri" panose="020F0502020204030204" pitchFamily="34" charset="0"/>
                        </a:rPr>
                        <a:t>ö</a:t>
                      </a:r>
                      <a:r>
                        <a:rPr lang="en-US" sz="1400" b="0" i="0" u="none" strike="noStrike" dirty="0" err="1" smtClean="0">
                          <a:solidFill>
                            <a:srgbClr val="000000"/>
                          </a:solidFill>
                          <a:effectLst/>
                          <a:latin typeface="Calibri" panose="020F0502020204030204" pitchFamily="34" charset="0"/>
                        </a:rPr>
                        <a:t>ğrenci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err="1">
                          <a:solidFill>
                            <a:srgbClr val="000000"/>
                          </a:solidFill>
                          <a:effectLst/>
                          <a:latin typeface="Calibri" panose="020F0502020204030204" pitchFamily="34" charset="0"/>
                        </a:rPr>
                        <a:t>Kaliteli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eğitim,sosyal</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imkanlar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kariyer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planlama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güçlü</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iletişim</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ve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empati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kurumsal</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yapı</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tr-TR" sz="1400" baseline="0" dirty="0" smtClean="0">
                          <a:latin typeface="+mn-lt"/>
                        </a:rPr>
                        <a:t>Güncellenen müfredat ve yönergelerle eğitimin kalitesi artırıldı. (ulusal/uluslararası düzeyde) Akademik ve tasarım odaklı etkinlikler düzenlendi. Ofis saatlerinin etkin kullanımı ile</a:t>
                      </a:r>
                      <a:r>
                        <a:rPr lang="en-US" sz="1400" baseline="0" dirty="0" smtClean="0">
                          <a:latin typeface="+mn-lt"/>
                        </a:rPr>
                        <a:t> (online </a:t>
                      </a:r>
                      <a:r>
                        <a:rPr lang="en-US" sz="1400" baseline="0" dirty="0" err="1" smtClean="0">
                          <a:latin typeface="+mn-lt"/>
                        </a:rPr>
                        <a:t>süreçte</a:t>
                      </a:r>
                      <a:r>
                        <a:rPr lang="en-US" sz="1400" baseline="0" dirty="0" smtClean="0">
                          <a:latin typeface="+mn-lt"/>
                        </a:rPr>
                        <a:t> </a:t>
                      </a:r>
                      <a:r>
                        <a:rPr lang="en-US" sz="1400" baseline="0" dirty="0" err="1" smtClean="0">
                          <a:latin typeface="+mn-lt"/>
                        </a:rPr>
                        <a:t>öğrencilerden</a:t>
                      </a:r>
                      <a:r>
                        <a:rPr lang="en-US" sz="1400" baseline="0" dirty="0" smtClean="0">
                          <a:latin typeface="+mn-lt"/>
                        </a:rPr>
                        <a:t> </a:t>
                      </a:r>
                      <a:r>
                        <a:rPr lang="en-US" sz="1400" baseline="0" dirty="0" err="1" smtClean="0">
                          <a:latin typeface="+mn-lt"/>
                        </a:rPr>
                        <a:t>gelen</a:t>
                      </a:r>
                      <a:r>
                        <a:rPr lang="en-US" sz="1400" baseline="0" dirty="0" smtClean="0">
                          <a:latin typeface="+mn-lt"/>
                        </a:rPr>
                        <a:t> </a:t>
                      </a:r>
                      <a:r>
                        <a:rPr lang="en-US" sz="1400" baseline="0" dirty="0" err="1" smtClean="0">
                          <a:latin typeface="+mn-lt"/>
                        </a:rPr>
                        <a:t>maillere</a:t>
                      </a:r>
                      <a:r>
                        <a:rPr lang="en-US" sz="1400" baseline="0" dirty="0" smtClean="0">
                          <a:latin typeface="+mn-lt"/>
                        </a:rPr>
                        <a:t> </a:t>
                      </a:r>
                      <a:r>
                        <a:rPr lang="en-US" sz="1400" baseline="0" dirty="0" err="1" smtClean="0">
                          <a:latin typeface="+mn-lt"/>
                        </a:rPr>
                        <a:t>hızlı</a:t>
                      </a:r>
                      <a:r>
                        <a:rPr lang="en-US" sz="1400" baseline="0" dirty="0" smtClean="0">
                          <a:latin typeface="+mn-lt"/>
                        </a:rPr>
                        <a:t> </a:t>
                      </a:r>
                      <a:r>
                        <a:rPr lang="en-US" sz="1400" baseline="0" dirty="0" err="1" smtClean="0">
                          <a:latin typeface="+mn-lt"/>
                        </a:rPr>
                        <a:t>dönüş</a:t>
                      </a:r>
                      <a:r>
                        <a:rPr lang="en-US" sz="1400" baseline="0" dirty="0" smtClean="0">
                          <a:latin typeface="+mn-lt"/>
                        </a:rPr>
                        <a:t> </a:t>
                      </a:r>
                      <a:r>
                        <a:rPr lang="en-US" sz="1400" baseline="0" dirty="0" err="1" smtClean="0">
                          <a:latin typeface="+mn-lt"/>
                        </a:rPr>
                        <a:t>ile</a:t>
                      </a:r>
                      <a:r>
                        <a:rPr lang="en-US" sz="1400" baseline="0" dirty="0" smtClean="0">
                          <a:latin typeface="+mn-lt"/>
                        </a:rPr>
                        <a:t>)</a:t>
                      </a:r>
                      <a:r>
                        <a:rPr lang="tr-TR" sz="1400" baseline="0" dirty="0" smtClean="0">
                          <a:latin typeface="+mn-lt"/>
                        </a:rPr>
                        <a:t> öğrencilerle iletişim </a:t>
                      </a:r>
                      <a:r>
                        <a:rPr lang="en-US" sz="1400" baseline="0" dirty="0" err="1" smtClean="0">
                          <a:latin typeface="+mn-lt"/>
                        </a:rPr>
                        <a:t>sağlanmaktadır</a:t>
                      </a:r>
                      <a:r>
                        <a:rPr lang="tr-TR" sz="1400" baseline="0" dirty="0" smtClean="0">
                          <a:latin typeface="+mn-lt"/>
                        </a:rPr>
                        <a:t>.</a:t>
                      </a:r>
                      <a:endParaRPr lang="tr-TR" sz="1400" dirty="0">
                        <a:solidFill>
                          <a:srgbClr val="FF0000"/>
                        </a:solidFill>
                        <a:latin typeface="+mn-lt"/>
                      </a:endParaRPr>
                    </a:p>
                  </a:txBody>
                  <a:tcPr/>
                </a:tc>
                <a:extLst>
                  <a:ext uri="{0D108BD9-81ED-4DB2-BD59-A6C34878D82A}">
                    <a16:rowId xmlns:a16="http://schemas.microsoft.com/office/drawing/2014/main" val="1366427889"/>
                  </a:ext>
                </a:extLst>
              </a:tr>
              <a:tr h="993736">
                <a:tc>
                  <a:txBody>
                    <a:bodyPr/>
                    <a:lstStyle/>
                    <a:p>
                      <a:pPr algn="ctr" fontAlgn="ctr"/>
                      <a:r>
                        <a:rPr lang="en-US" sz="1400" b="0" i="0" u="none" strike="noStrike" dirty="0" err="1">
                          <a:solidFill>
                            <a:srgbClr val="000000"/>
                          </a:solidFill>
                          <a:effectLst/>
                          <a:latin typeface="Calibri" panose="020F0502020204030204" pitchFamily="34" charset="0"/>
                        </a:rPr>
                        <a:t>Mezun</a:t>
                      </a:r>
                      <a:r>
                        <a:rPr lang="en-US"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ö</a:t>
                      </a:r>
                      <a:r>
                        <a:rPr lang="en-US" sz="1400" b="0" i="0" u="none" strike="noStrike" dirty="0" err="1" smtClean="0">
                          <a:solidFill>
                            <a:srgbClr val="000000"/>
                          </a:solidFill>
                          <a:effectLst/>
                          <a:latin typeface="Calibri" panose="020F0502020204030204" pitchFamily="34" charset="0"/>
                        </a:rPr>
                        <a:t>ğrenci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Etkin iletişim, kariyer planlaması, marka değeri artışı </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latin typeface="+mn-lt"/>
                        </a:rPr>
                        <a:t>Mezun</a:t>
                      </a:r>
                      <a:r>
                        <a:rPr lang="tr-TR" sz="1400" baseline="0" dirty="0" smtClean="0">
                          <a:latin typeface="+mn-lt"/>
                        </a:rPr>
                        <a:t>lar</a:t>
                      </a:r>
                      <a:r>
                        <a:rPr lang="en-US" sz="1400" baseline="0" dirty="0" smtClean="0">
                          <a:latin typeface="+mn-lt"/>
                        </a:rPr>
                        <a:t> </a:t>
                      </a:r>
                      <a:r>
                        <a:rPr lang="tr-TR" sz="1400" baseline="0" dirty="0" smtClean="0">
                          <a:latin typeface="+mn-lt"/>
                        </a:rPr>
                        <a:t>hazırlanan yarışma projelerinin ekiplerinde yer a</a:t>
                      </a:r>
                      <a:r>
                        <a:rPr lang="en-US" sz="1400" baseline="0" dirty="0" err="1" smtClean="0">
                          <a:latin typeface="+mn-lt"/>
                        </a:rPr>
                        <a:t>lmaktadır</a:t>
                      </a:r>
                      <a:r>
                        <a:rPr lang="en-US" sz="1400" baseline="0" dirty="0" smtClean="0">
                          <a:latin typeface="+mn-lt"/>
                        </a:rPr>
                        <a:t>. </a:t>
                      </a:r>
                      <a:r>
                        <a:rPr lang="en-US" sz="1400" baseline="0" dirty="0" err="1" smtClean="0">
                          <a:latin typeface="+mn-lt"/>
                        </a:rPr>
                        <a:t>İleişimi</a:t>
                      </a:r>
                      <a:r>
                        <a:rPr lang="en-US" sz="1400" baseline="0" dirty="0" smtClean="0">
                          <a:latin typeface="+mn-lt"/>
                        </a:rPr>
                        <a:t> </a:t>
                      </a:r>
                      <a:r>
                        <a:rPr lang="en-US" sz="1400" baseline="0" dirty="0" err="1" smtClean="0">
                          <a:latin typeface="+mn-lt"/>
                        </a:rPr>
                        <a:t>artıracak</a:t>
                      </a:r>
                      <a:r>
                        <a:rPr lang="en-US" sz="1400" baseline="0" dirty="0" smtClean="0">
                          <a:latin typeface="+mn-lt"/>
                        </a:rPr>
                        <a:t> </a:t>
                      </a:r>
                      <a:r>
                        <a:rPr lang="en-US" sz="1400" baseline="0" dirty="0" err="1" smtClean="0">
                          <a:latin typeface="+mn-lt"/>
                        </a:rPr>
                        <a:t>aksiyonlar</a:t>
                      </a:r>
                      <a:r>
                        <a:rPr lang="en-US" sz="1400" baseline="0" dirty="0" smtClean="0">
                          <a:latin typeface="+mn-lt"/>
                        </a:rPr>
                        <a:t> </a:t>
                      </a:r>
                      <a:r>
                        <a:rPr lang="en-US" sz="1400" baseline="0" dirty="0" err="1" smtClean="0">
                          <a:latin typeface="+mn-lt"/>
                        </a:rPr>
                        <a:t>planlanmaktadır</a:t>
                      </a:r>
                      <a:r>
                        <a:rPr lang="en-US" sz="1400" baseline="0" dirty="0" smtClean="0">
                          <a:latin typeface="+mn-lt"/>
                        </a:rPr>
                        <a:t>.</a:t>
                      </a:r>
                      <a:endParaRPr lang="tr-TR" sz="1400" dirty="0" smtClean="0">
                        <a:latin typeface="+mn-lt"/>
                      </a:endParaRPr>
                    </a:p>
                  </a:txBody>
                  <a:tcPr/>
                </a:tc>
                <a:extLst>
                  <a:ext uri="{0D108BD9-81ED-4DB2-BD59-A6C34878D82A}">
                    <a16:rowId xmlns:a16="http://schemas.microsoft.com/office/drawing/2014/main" val="3020922546"/>
                  </a:ext>
                </a:extLst>
              </a:tr>
              <a:tr h="464489">
                <a:tc>
                  <a:txBody>
                    <a:bodyPr/>
                    <a:lstStyle/>
                    <a:p>
                      <a:pPr algn="ctr" fontAlgn="ctr"/>
                      <a:r>
                        <a:rPr lang="en-US" sz="1400" b="0" i="0" u="none" strike="noStrike" dirty="0" err="1">
                          <a:solidFill>
                            <a:srgbClr val="000000"/>
                          </a:solidFill>
                          <a:effectLst/>
                          <a:latin typeface="Calibri" panose="020F0502020204030204" pitchFamily="34" charset="0"/>
                        </a:rPr>
                        <a:t>Potansiyel</a:t>
                      </a:r>
                      <a:r>
                        <a:rPr lang="en-US"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ö</a:t>
                      </a:r>
                      <a:r>
                        <a:rPr lang="en-US" sz="1400" b="0" i="0" u="none" strike="noStrike" dirty="0" err="1" smtClean="0">
                          <a:solidFill>
                            <a:srgbClr val="000000"/>
                          </a:solidFill>
                          <a:effectLst/>
                          <a:latin typeface="Calibri" panose="020F0502020204030204" pitchFamily="34" charset="0"/>
                        </a:rPr>
                        <a:t>ğrenci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err="1">
                          <a:solidFill>
                            <a:srgbClr val="000000"/>
                          </a:solidFill>
                          <a:effectLst/>
                          <a:latin typeface="Calibri" panose="020F0502020204030204" pitchFamily="34" charset="0"/>
                        </a:rPr>
                        <a:t>Etkin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iletişim</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tr-TR" sz="1400" dirty="0" smtClean="0">
                          <a:latin typeface="+mn-lt"/>
                        </a:rPr>
                        <a:t>Tanıtım fuarların</a:t>
                      </a:r>
                      <a:r>
                        <a:rPr lang="en-US" sz="1400" dirty="0" smtClean="0">
                          <a:latin typeface="+mn-lt"/>
                        </a:rPr>
                        <a:t>d</a:t>
                      </a:r>
                      <a:r>
                        <a:rPr lang="tr-TR" sz="1400" dirty="0" smtClean="0">
                          <a:latin typeface="+mn-lt"/>
                        </a:rPr>
                        <a:t>a</a:t>
                      </a:r>
                      <a:r>
                        <a:rPr lang="tr-TR" sz="1400" baseline="0" dirty="0" smtClean="0">
                          <a:latin typeface="+mn-lt"/>
                        </a:rPr>
                        <a:t> ve etkinliklerde görev alınmaktadır.</a:t>
                      </a:r>
                      <a:endParaRPr lang="tr-TR" sz="1400" dirty="0">
                        <a:latin typeface="+mn-lt"/>
                      </a:endParaRPr>
                    </a:p>
                  </a:txBody>
                  <a:tcPr/>
                </a:tc>
                <a:extLst>
                  <a:ext uri="{0D108BD9-81ED-4DB2-BD59-A6C34878D82A}">
                    <a16:rowId xmlns:a16="http://schemas.microsoft.com/office/drawing/2014/main" val="3280337981"/>
                  </a:ext>
                </a:extLst>
              </a:tr>
              <a:tr h="479770">
                <a:tc>
                  <a:txBody>
                    <a:bodyPr/>
                    <a:lstStyle/>
                    <a:p>
                      <a:pPr algn="ctr" fontAlgn="ct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tr-TR" sz="1400" dirty="0">
                        <a:latin typeface="+mn-lt"/>
                      </a:endParaRPr>
                    </a:p>
                  </a:txBody>
                  <a:tcPr/>
                </a:tc>
                <a:extLst>
                  <a:ext uri="{0D108BD9-81ED-4DB2-BD59-A6C34878D82A}">
                    <a16:rowId xmlns:a16="http://schemas.microsoft.com/office/drawing/2014/main" val="2435058860"/>
                  </a:ext>
                </a:extLst>
              </a:tr>
            </a:tbl>
          </a:graphicData>
        </a:graphic>
      </p:graphicFrame>
      <p:pic>
        <p:nvPicPr>
          <p:cNvPr id="6" name="Resim 5"/>
          <p:cNvPicPr/>
          <p:nvPr/>
        </p:nvPicPr>
        <p:blipFill>
          <a:blip r:embed="rId2"/>
          <a:stretch>
            <a:fillRect/>
          </a:stretch>
        </p:blipFill>
        <p:spPr>
          <a:xfrm>
            <a:off x="179512" y="44624"/>
            <a:ext cx="2736304" cy="576064"/>
          </a:xfrm>
          <a:prstGeom prst="rect">
            <a:avLst/>
          </a:prstGeom>
        </p:spPr>
      </p:pic>
    </p:spTree>
    <p:extLst>
      <p:ext uri="{BB962C8B-B14F-4D97-AF65-F5344CB8AC3E}">
        <p14:creationId xmlns:p14="http://schemas.microsoft.com/office/powerpoint/2010/main" val="359414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63688" y="60298"/>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t>9</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1894491934"/>
              </p:ext>
            </p:extLst>
          </p:nvPr>
        </p:nvGraphicFramePr>
        <p:xfrm>
          <a:off x="179512" y="886972"/>
          <a:ext cx="8784975" cy="5679260"/>
        </p:xfrm>
        <a:graphic>
          <a:graphicData uri="http://schemas.openxmlformats.org/drawingml/2006/table">
            <a:tbl>
              <a:tblPr firstRow="1" bandRow="1">
                <a:tableStyleId>{00A15C55-8517-42AA-B614-E9B94910E393}</a:tableStyleId>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376495">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extLst>
                  <a:ext uri="{0D108BD9-81ED-4DB2-BD59-A6C34878D82A}">
                    <a16:rowId xmlns:a16="http://schemas.microsoft.com/office/drawing/2014/main" val="10000"/>
                  </a:ext>
                </a:extLst>
              </a:tr>
              <a:tr h="856593">
                <a:tc>
                  <a:txBody>
                    <a:bodyPr/>
                    <a:lstStyle/>
                    <a:p>
                      <a:pPr algn="ctr" fontAlgn="ctr"/>
                      <a:r>
                        <a:rPr lang="en-US" sz="1400" b="0" i="0" u="none" strike="noStrike" dirty="0">
                          <a:solidFill>
                            <a:srgbClr val="000000"/>
                          </a:solidFill>
                          <a:effectLst/>
                          <a:latin typeface="Calibri" panose="020F0502020204030204" pitchFamily="34" charset="0"/>
                        </a:rPr>
                        <a:t>YÖK</a:t>
                      </a:r>
                    </a:p>
                  </a:txBody>
                  <a:tcPr marL="9525" marR="9525" marT="9525" marB="0" anchor="ctr"/>
                </a:tc>
                <a:tc>
                  <a:txBody>
                    <a:bodyPr/>
                    <a:lstStyle/>
                    <a:p>
                      <a:pPr algn="ctr" fontAlgn="ctr"/>
                      <a:r>
                        <a:rPr lang="en-US" sz="1400" b="0" i="0" u="none" strike="noStrike" dirty="0" err="1">
                          <a:solidFill>
                            <a:srgbClr val="000000"/>
                          </a:solidFill>
                          <a:effectLst/>
                          <a:latin typeface="Calibri" panose="020F0502020204030204" pitchFamily="34" charset="0"/>
                        </a:rPr>
                        <a:t>Mevzuata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uyum</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akademik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başarı</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400"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solidFill>
                            <a:schemeClr val="tx1"/>
                          </a:solidFill>
                          <a:latin typeface="+mn-lt"/>
                        </a:rPr>
                        <a:t>Mevzuata uygun</a:t>
                      </a:r>
                      <a:r>
                        <a:rPr lang="tr-TR" sz="1400" baseline="0" dirty="0" smtClean="0">
                          <a:solidFill>
                            <a:schemeClr val="tx1"/>
                          </a:solidFill>
                          <a:latin typeface="+mn-lt"/>
                        </a:rPr>
                        <a:t> (bkz. YÖK Denetim Raporu)</a:t>
                      </a:r>
                      <a:endParaRPr lang="tr-TR" sz="1400" dirty="0" smtClean="0">
                        <a:solidFill>
                          <a:schemeClr val="tx1"/>
                        </a:solidFill>
                        <a:latin typeface="+mn-lt"/>
                      </a:endParaRPr>
                    </a:p>
                  </a:txBody>
                  <a:tcPr/>
                </a:tc>
                <a:extLst>
                  <a:ext uri="{0D108BD9-81ED-4DB2-BD59-A6C34878D82A}">
                    <a16:rowId xmlns:a16="http://schemas.microsoft.com/office/drawing/2014/main" val="250573331"/>
                  </a:ext>
                </a:extLst>
              </a:tr>
              <a:tr h="639119">
                <a:tc>
                  <a:txBody>
                    <a:bodyPr/>
                    <a:lstStyle/>
                    <a:p>
                      <a:pPr algn="ctr" fontAlgn="ctr"/>
                      <a:r>
                        <a:rPr lang="en-US" sz="1400" b="0" i="0" u="none" strike="noStrike" dirty="0" err="1">
                          <a:solidFill>
                            <a:srgbClr val="000000"/>
                          </a:solidFill>
                          <a:effectLst/>
                          <a:latin typeface="Calibri" panose="020F0502020204030204" pitchFamily="34" charset="0"/>
                        </a:rPr>
                        <a:t>Yerel</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Yönetimler</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err="1">
                          <a:solidFill>
                            <a:srgbClr val="000000"/>
                          </a:solidFill>
                          <a:effectLst/>
                          <a:latin typeface="Calibri" panose="020F0502020204030204" pitchFamily="34" charset="0"/>
                        </a:rPr>
                        <a:t>Proje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ve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destekler</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solidFill>
                            <a:schemeClr val="tx1"/>
                          </a:solidFill>
                          <a:latin typeface="+mn-lt"/>
                        </a:rPr>
                        <a:t>ARC 46</a:t>
                      </a:r>
                      <a:r>
                        <a:rPr lang="en-US" sz="1400" dirty="0" smtClean="0">
                          <a:solidFill>
                            <a:schemeClr val="tx1"/>
                          </a:solidFill>
                          <a:latin typeface="+mn-lt"/>
                        </a:rPr>
                        <a:t>0</a:t>
                      </a:r>
                      <a:r>
                        <a:rPr lang="tr-TR" sz="1400" dirty="0" smtClean="0">
                          <a:solidFill>
                            <a:schemeClr val="tx1"/>
                          </a:solidFill>
                          <a:latin typeface="+mn-lt"/>
                        </a:rPr>
                        <a:t>1 dersi kapsamında Akseki Belediyesi ile işbirliği </a:t>
                      </a:r>
                      <a:r>
                        <a:rPr lang="en-US" sz="1400" dirty="0" err="1" smtClean="0">
                          <a:solidFill>
                            <a:schemeClr val="tx1"/>
                          </a:solidFill>
                          <a:latin typeface="+mn-lt"/>
                        </a:rPr>
                        <a:t>devam</a:t>
                      </a:r>
                      <a:r>
                        <a:rPr lang="en-US" sz="1400" dirty="0" smtClean="0">
                          <a:solidFill>
                            <a:schemeClr val="tx1"/>
                          </a:solidFill>
                          <a:latin typeface="+mn-lt"/>
                        </a:rPr>
                        <a:t> </a:t>
                      </a:r>
                      <a:r>
                        <a:rPr lang="en-US" sz="1400" dirty="0" err="1" smtClean="0">
                          <a:solidFill>
                            <a:schemeClr val="tx1"/>
                          </a:solidFill>
                          <a:latin typeface="+mn-lt"/>
                        </a:rPr>
                        <a:t>etmektedir</a:t>
                      </a:r>
                      <a:r>
                        <a:rPr lang="en-US" sz="1400" dirty="0" smtClean="0">
                          <a:solidFill>
                            <a:schemeClr val="tx1"/>
                          </a:solidFill>
                          <a:latin typeface="+mn-lt"/>
                        </a:rPr>
                        <a:t>.</a:t>
                      </a:r>
                      <a:endParaRPr lang="tr-TR" sz="1400" dirty="0" smtClean="0">
                        <a:solidFill>
                          <a:schemeClr val="tx1"/>
                        </a:solidFill>
                        <a:latin typeface="+mn-lt"/>
                      </a:endParaRPr>
                    </a:p>
                  </a:txBody>
                  <a:tcPr/>
                </a:tc>
                <a:extLst>
                  <a:ext uri="{0D108BD9-81ED-4DB2-BD59-A6C34878D82A}">
                    <a16:rowId xmlns:a16="http://schemas.microsoft.com/office/drawing/2014/main" val="1016346473"/>
                  </a:ext>
                </a:extLst>
              </a:tr>
              <a:tr h="1080120">
                <a:tc>
                  <a:txBody>
                    <a:bodyPr/>
                    <a:lstStyle/>
                    <a:p>
                      <a:pPr algn="ctr" fontAlgn="ctr"/>
                      <a:r>
                        <a:rPr lang="en-US" sz="1400" b="0" i="0" u="none" strike="noStrike" dirty="0" err="1">
                          <a:solidFill>
                            <a:srgbClr val="000000"/>
                          </a:solidFill>
                          <a:effectLst/>
                          <a:latin typeface="Calibri" panose="020F0502020204030204" pitchFamily="34" charset="0"/>
                        </a:rPr>
                        <a:t>Kamu</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Kurum</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ve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Kuruluşları</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err="1">
                          <a:solidFill>
                            <a:srgbClr val="000000"/>
                          </a:solidFill>
                          <a:effectLst/>
                          <a:latin typeface="Calibri" panose="020F0502020204030204" pitchFamily="34" charset="0"/>
                        </a:rPr>
                        <a:t>Mevzuata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uyum-ortak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proje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ve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destekler</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4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latin typeface="+mn-lt"/>
                        </a:rPr>
                        <a:t>Vakıflar</a:t>
                      </a:r>
                      <a:r>
                        <a:rPr lang="tr-TR" sz="1400" baseline="0" dirty="0" smtClean="0">
                          <a:latin typeface="+mn-lt"/>
                        </a:rPr>
                        <a:t> Bölge </a:t>
                      </a:r>
                      <a:r>
                        <a:rPr lang="tr-TR" sz="1400" baseline="0" dirty="0" smtClean="0">
                          <a:latin typeface="+mn-lt"/>
                        </a:rPr>
                        <a:t>Müdürlüğü</a:t>
                      </a:r>
                      <a:r>
                        <a:rPr lang="en-US" sz="1400" baseline="0" dirty="0" smtClean="0">
                          <a:latin typeface="+mn-lt"/>
                        </a:rPr>
                        <a:t> </a:t>
                      </a:r>
                      <a:r>
                        <a:rPr lang="en-US" sz="1400" baseline="0" dirty="0" err="1" smtClean="0">
                          <a:latin typeface="+mn-lt"/>
                        </a:rPr>
                        <a:t>Bilim</a:t>
                      </a:r>
                      <a:r>
                        <a:rPr lang="en-US" sz="1400" baseline="0" dirty="0" smtClean="0">
                          <a:latin typeface="+mn-lt"/>
                        </a:rPr>
                        <a:t> </a:t>
                      </a:r>
                      <a:r>
                        <a:rPr lang="en-US" sz="1400" baseline="0" dirty="0" err="1" smtClean="0">
                          <a:latin typeface="+mn-lt"/>
                        </a:rPr>
                        <a:t>Kurulu</a:t>
                      </a:r>
                      <a:r>
                        <a:rPr lang="en-US" sz="1400" baseline="0" dirty="0" smtClean="0">
                          <a:latin typeface="+mn-lt"/>
                        </a:rPr>
                        <a:t>, </a:t>
                      </a:r>
                      <a:r>
                        <a:rPr lang="en-US" sz="1400" baseline="0" dirty="0" err="1" smtClean="0">
                          <a:latin typeface="+mn-lt"/>
                        </a:rPr>
                        <a:t>Kültür</a:t>
                      </a:r>
                      <a:r>
                        <a:rPr lang="en-US" sz="1400" baseline="0" dirty="0" smtClean="0">
                          <a:latin typeface="+mn-lt"/>
                        </a:rPr>
                        <a:t> </a:t>
                      </a:r>
                      <a:r>
                        <a:rPr lang="en-US" sz="1400" baseline="0" dirty="0" err="1" smtClean="0">
                          <a:latin typeface="+mn-lt"/>
                        </a:rPr>
                        <a:t>ve</a:t>
                      </a:r>
                      <a:r>
                        <a:rPr lang="en-US" sz="1400" baseline="0" dirty="0" smtClean="0">
                          <a:latin typeface="+mn-lt"/>
                        </a:rPr>
                        <a:t> </a:t>
                      </a:r>
                      <a:r>
                        <a:rPr lang="en-US" sz="1400" baseline="0" dirty="0" err="1" smtClean="0">
                          <a:latin typeface="+mn-lt"/>
                        </a:rPr>
                        <a:t>Turizm</a:t>
                      </a:r>
                      <a:r>
                        <a:rPr lang="en-US" sz="1400" baseline="0" dirty="0" smtClean="0">
                          <a:latin typeface="+mn-lt"/>
                        </a:rPr>
                        <a:t> </a:t>
                      </a:r>
                      <a:r>
                        <a:rPr lang="en-US" sz="1400" baseline="0" dirty="0" err="1" smtClean="0">
                          <a:latin typeface="+mn-lt"/>
                        </a:rPr>
                        <a:t>Bakanlığı</a:t>
                      </a:r>
                      <a:r>
                        <a:rPr lang="en-US" sz="1400" baseline="0" dirty="0" smtClean="0">
                          <a:latin typeface="+mn-lt"/>
                        </a:rPr>
                        <a:t> </a:t>
                      </a:r>
                      <a:r>
                        <a:rPr lang="en-US" sz="1400" baseline="0" dirty="0" err="1" smtClean="0">
                          <a:latin typeface="+mn-lt"/>
                        </a:rPr>
                        <a:t>Bilim</a:t>
                      </a:r>
                      <a:r>
                        <a:rPr lang="en-US" sz="1400" baseline="0" dirty="0" smtClean="0">
                          <a:latin typeface="+mn-lt"/>
                        </a:rPr>
                        <a:t> </a:t>
                      </a:r>
                      <a:r>
                        <a:rPr lang="en-US" sz="1400" baseline="0" dirty="0" err="1" smtClean="0">
                          <a:latin typeface="+mn-lt"/>
                        </a:rPr>
                        <a:t>Heyeti</a:t>
                      </a:r>
                      <a:r>
                        <a:rPr lang="en-US" sz="1400" baseline="0" dirty="0" smtClean="0">
                          <a:latin typeface="+mn-lt"/>
                        </a:rPr>
                        <a:t>, ICOMOS (ISCARSAH) </a:t>
                      </a:r>
                      <a:r>
                        <a:rPr lang="en-US" sz="1400" baseline="0" dirty="0" err="1" smtClean="0">
                          <a:latin typeface="+mn-lt"/>
                        </a:rPr>
                        <a:t>Uluslararası</a:t>
                      </a:r>
                      <a:r>
                        <a:rPr lang="en-US" sz="1400" baseline="0" dirty="0" smtClean="0">
                          <a:latin typeface="+mn-lt"/>
                        </a:rPr>
                        <a:t> </a:t>
                      </a:r>
                      <a:r>
                        <a:rPr lang="en-US" sz="1400" baseline="0" dirty="0" err="1" smtClean="0">
                          <a:latin typeface="+mn-lt"/>
                        </a:rPr>
                        <a:t>Bilimsel</a:t>
                      </a:r>
                      <a:r>
                        <a:rPr lang="en-US" sz="1400" baseline="0" dirty="0" smtClean="0">
                          <a:latin typeface="+mn-lt"/>
                        </a:rPr>
                        <a:t> </a:t>
                      </a:r>
                      <a:r>
                        <a:rPr lang="en-US" sz="1400" baseline="0" dirty="0" err="1" smtClean="0">
                          <a:latin typeface="+mn-lt"/>
                        </a:rPr>
                        <a:t>Komitesi</a:t>
                      </a:r>
                      <a:r>
                        <a:rPr lang="en-US" sz="1400" baseline="0" dirty="0" smtClean="0">
                          <a:latin typeface="+mn-lt"/>
                        </a:rPr>
                        <a:t> </a:t>
                      </a:r>
                      <a:r>
                        <a:rPr lang="tr-TR" sz="1400" baseline="0" dirty="0" smtClean="0">
                          <a:latin typeface="+mn-lt"/>
                        </a:rPr>
                        <a:t>üyeli</a:t>
                      </a:r>
                      <a:r>
                        <a:rPr lang="en-US" sz="1400" baseline="0" dirty="0" err="1" smtClean="0">
                          <a:latin typeface="+mn-lt"/>
                        </a:rPr>
                        <a:t>kleri</a:t>
                      </a:r>
                      <a:r>
                        <a:rPr lang="en-US" sz="1400" baseline="0" dirty="0" smtClean="0">
                          <a:latin typeface="+mn-lt"/>
                        </a:rPr>
                        <a:t> </a:t>
                      </a:r>
                      <a:r>
                        <a:rPr lang="tr-TR" sz="1400" baseline="0" dirty="0" smtClean="0">
                          <a:latin typeface="+mn-lt"/>
                        </a:rPr>
                        <a:t>devam </a:t>
                      </a:r>
                      <a:r>
                        <a:rPr lang="tr-TR" sz="1400" baseline="0" dirty="0" smtClean="0">
                          <a:latin typeface="+mn-lt"/>
                        </a:rPr>
                        <a:t>etmektedir.</a:t>
                      </a:r>
                      <a:endParaRPr lang="tr-TR" sz="1400" dirty="0" smtClean="0">
                        <a:latin typeface="+mn-lt"/>
                      </a:endParaRPr>
                    </a:p>
                  </a:txBody>
                  <a:tcPr/>
                </a:tc>
                <a:extLst>
                  <a:ext uri="{0D108BD9-81ED-4DB2-BD59-A6C34878D82A}">
                    <a16:rowId xmlns:a16="http://schemas.microsoft.com/office/drawing/2014/main" val="1366427889"/>
                  </a:ext>
                </a:extLst>
              </a:tr>
              <a:tr h="856593">
                <a:tc>
                  <a:txBody>
                    <a:bodyPr/>
                    <a:lstStyle/>
                    <a:p>
                      <a:pPr algn="ctr" fontAlgn="ctr"/>
                      <a:r>
                        <a:rPr lang="en-US" sz="1400" b="0" i="0" u="none" strike="noStrike">
                          <a:solidFill>
                            <a:srgbClr val="000000"/>
                          </a:solidFill>
                          <a:effectLst/>
                          <a:latin typeface="Calibri" panose="020F0502020204030204" pitchFamily="34" charset="0"/>
                        </a:rPr>
                        <a:t>Diğer Üniversiteler</a:t>
                      </a:r>
                    </a:p>
                  </a:txBody>
                  <a:tcPr marL="9525" marR="9525" marT="9525" marB="0" anchor="ctr"/>
                </a:tc>
                <a:tc>
                  <a:txBody>
                    <a:bodyPr/>
                    <a:lstStyle/>
                    <a:p>
                      <a:pPr algn="ctr" fontAlgn="ctr"/>
                      <a:r>
                        <a:rPr lang="en-US" sz="1400" b="0" i="0" u="none" strike="noStrike" dirty="0" err="1">
                          <a:solidFill>
                            <a:srgbClr val="000000"/>
                          </a:solidFill>
                          <a:effectLst/>
                          <a:latin typeface="Calibri" panose="020F0502020204030204" pitchFamily="34" charset="0"/>
                        </a:rPr>
                        <a:t>Sürdürülebilir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bilgi</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paylaşımı,önlenen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haksız</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rekabet,güçlü</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iletişim</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ve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empati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latin typeface="+mn-lt"/>
                        </a:rPr>
                        <a:t>Akdeniz</a:t>
                      </a:r>
                      <a:r>
                        <a:rPr lang="tr-TR" sz="1400" baseline="0" dirty="0" smtClean="0">
                          <a:latin typeface="+mn-lt"/>
                        </a:rPr>
                        <a:t> Üniversitesi ile ortak çalışmalar yapılmaktadır (Patara Kazısı). Mimarlık Bölüm Başkanları (MOBBIG) Toplantı</a:t>
                      </a:r>
                      <a:r>
                        <a:rPr lang="en-US" sz="1400" baseline="0" dirty="0" err="1" smtClean="0">
                          <a:latin typeface="+mn-lt"/>
                        </a:rPr>
                        <a:t>ları</a:t>
                      </a:r>
                      <a:r>
                        <a:rPr lang="tr-TR" sz="1400" baseline="0" dirty="0" smtClean="0">
                          <a:latin typeface="+mn-lt"/>
                        </a:rPr>
                        <a:t>na</a:t>
                      </a:r>
                      <a:r>
                        <a:rPr lang="en-US" sz="1400" baseline="0" dirty="0" smtClean="0">
                          <a:latin typeface="+mn-lt"/>
                        </a:rPr>
                        <a:t>, </a:t>
                      </a:r>
                      <a:r>
                        <a:rPr lang="en-US" sz="1400" baseline="0" dirty="0" err="1" smtClean="0">
                          <a:latin typeface="+mn-lt"/>
                        </a:rPr>
                        <a:t>farklı</a:t>
                      </a:r>
                      <a:r>
                        <a:rPr lang="en-US" sz="1400" baseline="0" dirty="0" smtClean="0">
                          <a:latin typeface="+mn-lt"/>
                        </a:rPr>
                        <a:t> </a:t>
                      </a:r>
                      <a:r>
                        <a:rPr lang="en-US" sz="1400" baseline="0" dirty="0" err="1" smtClean="0">
                          <a:latin typeface="+mn-lt"/>
                        </a:rPr>
                        <a:t>üniversitelerde</a:t>
                      </a:r>
                      <a:r>
                        <a:rPr lang="en-US" sz="1400" baseline="0" dirty="0" smtClean="0">
                          <a:latin typeface="+mn-lt"/>
                        </a:rPr>
                        <a:t> </a:t>
                      </a:r>
                      <a:r>
                        <a:rPr lang="en-US" sz="1400" baseline="0" dirty="0" err="1" smtClean="0">
                          <a:latin typeface="+mn-lt"/>
                        </a:rPr>
                        <a:t>gerçekleşen</a:t>
                      </a:r>
                      <a:r>
                        <a:rPr lang="en-US" sz="1400" baseline="0" dirty="0" smtClean="0">
                          <a:latin typeface="+mn-lt"/>
                        </a:rPr>
                        <a:t> </a:t>
                      </a:r>
                      <a:r>
                        <a:rPr lang="en-US" sz="1400" baseline="0" dirty="0" err="1" smtClean="0">
                          <a:latin typeface="+mn-lt"/>
                        </a:rPr>
                        <a:t>Proje</a:t>
                      </a:r>
                      <a:r>
                        <a:rPr lang="en-US" sz="1400" baseline="0" dirty="0" smtClean="0">
                          <a:latin typeface="+mn-lt"/>
                        </a:rPr>
                        <a:t> </a:t>
                      </a:r>
                      <a:r>
                        <a:rPr lang="en-US" sz="1400" baseline="0" dirty="0" err="1" smtClean="0">
                          <a:latin typeface="+mn-lt"/>
                        </a:rPr>
                        <a:t>Jürilerine</a:t>
                      </a:r>
                      <a:r>
                        <a:rPr lang="tr-TR" sz="1400" baseline="0" dirty="0" smtClean="0">
                          <a:latin typeface="+mn-lt"/>
                        </a:rPr>
                        <a:t> katılım sağlan</a:t>
                      </a:r>
                      <a:r>
                        <a:rPr lang="en-US" sz="1400" baseline="0" dirty="0" err="1" smtClean="0">
                          <a:latin typeface="+mn-lt"/>
                        </a:rPr>
                        <a:t>maktadır</a:t>
                      </a:r>
                      <a:r>
                        <a:rPr lang="en-US" sz="1400" baseline="0" dirty="0" smtClean="0">
                          <a:latin typeface="+mn-lt"/>
                        </a:rPr>
                        <a:t>. </a:t>
                      </a:r>
                      <a:endParaRPr lang="tr-TR" sz="1400" dirty="0" smtClean="0">
                        <a:latin typeface="+mn-lt"/>
                      </a:endParaRPr>
                    </a:p>
                  </a:txBody>
                  <a:tcPr/>
                </a:tc>
                <a:extLst>
                  <a:ext uri="{0D108BD9-81ED-4DB2-BD59-A6C34878D82A}">
                    <a16:rowId xmlns:a16="http://schemas.microsoft.com/office/drawing/2014/main" val="3020922546"/>
                  </a:ext>
                </a:extLst>
              </a:tr>
              <a:tr h="325844">
                <a:tc>
                  <a:txBody>
                    <a:bodyPr/>
                    <a:lstStyle/>
                    <a:p>
                      <a:pPr algn="ctr" fontAlgn="ctr"/>
                      <a:r>
                        <a:rPr lang="en-US" sz="1400" b="0" i="0" u="none" strike="noStrike" dirty="0">
                          <a:solidFill>
                            <a:srgbClr val="000000"/>
                          </a:solidFill>
                          <a:effectLst/>
                          <a:latin typeface="Calibri" panose="020F0502020204030204" pitchFamily="34" charset="0"/>
                        </a:rPr>
                        <a:t>TÜBİTAK</a:t>
                      </a:r>
                    </a:p>
                  </a:txBody>
                  <a:tcPr marL="9525" marR="9525" marT="9525" marB="0" anchor="ctr"/>
                </a:tc>
                <a:tc>
                  <a:txBody>
                    <a:bodyPr/>
                    <a:lstStyle/>
                    <a:p>
                      <a:pPr algn="ctr" fontAlgn="ctr"/>
                      <a:r>
                        <a:rPr lang="en-US" sz="1400" b="0" i="0" u="none" strike="noStrike" dirty="0" err="1">
                          <a:solidFill>
                            <a:srgbClr val="000000"/>
                          </a:solidFill>
                          <a:effectLst/>
                          <a:latin typeface="Calibri" panose="020F0502020204030204" pitchFamily="34" charset="0"/>
                        </a:rPr>
                        <a:t>Katma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değer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yaratan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projeler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üretilerek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bilimin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yaygınlaştırılması</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tr-TR" sz="1400" dirty="0">
                        <a:latin typeface="+mn-lt"/>
                      </a:endParaRPr>
                    </a:p>
                  </a:txBody>
                  <a:tcPr/>
                </a:tc>
                <a:extLst>
                  <a:ext uri="{0D108BD9-81ED-4DB2-BD59-A6C34878D82A}">
                    <a16:rowId xmlns:a16="http://schemas.microsoft.com/office/drawing/2014/main" val="3280337981"/>
                  </a:ext>
                </a:extLst>
              </a:tr>
              <a:tr h="535207">
                <a:tc>
                  <a:txBody>
                    <a:bodyPr/>
                    <a:lstStyle/>
                    <a:p>
                      <a:pPr algn="ctr" fontAlgn="ctr"/>
                      <a:r>
                        <a:rPr lang="en-US" sz="1400" b="0" i="0" u="none" strike="noStrike" dirty="0" err="1" smtClean="0">
                          <a:solidFill>
                            <a:srgbClr val="000000"/>
                          </a:solidFill>
                          <a:effectLst/>
                          <a:latin typeface="Calibri" panose="020F0502020204030204" pitchFamily="34" charset="0"/>
                        </a:rPr>
                        <a:t>Sanayi</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ve</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Ticaret</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Odaları</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err="1" smtClean="0">
                          <a:solidFill>
                            <a:srgbClr val="000000"/>
                          </a:solidFill>
                          <a:effectLst/>
                          <a:latin typeface="Calibri" panose="020F0502020204030204" pitchFamily="34" charset="0"/>
                        </a:rPr>
                        <a:t>Sürdürülebilir</a:t>
                      </a:r>
                      <a:r>
                        <a:rPr lang="en-US" sz="1400" b="0" i="0" u="none" strike="noStrike" dirty="0" smtClean="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işbirliği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400" dirty="0" err="1" smtClean="0">
                          <a:latin typeface="+mn-lt"/>
                        </a:rPr>
                        <a:t>Ar</a:t>
                      </a:r>
                      <a:r>
                        <a:rPr lang="en-US" sz="1400" dirty="0" smtClean="0">
                          <a:latin typeface="+mn-lt"/>
                        </a:rPr>
                        <a:t>-Ge </a:t>
                      </a:r>
                      <a:r>
                        <a:rPr lang="en-US" sz="1400" dirty="0" err="1" smtClean="0">
                          <a:latin typeface="+mn-lt"/>
                        </a:rPr>
                        <a:t>çalışması</a:t>
                      </a:r>
                      <a:r>
                        <a:rPr lang="en-US" sz="1400" dirty="0" smtClean="0">
                          <a:latin typeface="+mn-lt"/>
                        </a:rPr>
                        <a:t> </a:t>
                      </a:r>
                      <a:r>
                        <a:rPr lang="en-US" sz="1400" dirty="0" err="1" smtClean="0">
                          <a:latin typeface="+mn-lt"/>
                        </a:rPr>
                        <a:t>toplantılarna</a:t>
                      </a:r>
                      <a:r>
                        <a:rPr lang="en-US" sz="1400" dirty="0" smtClean="0">
                          <a:latin typeface="+mn-lt"/>
                        </a:rPr>
                        <a:t> </a:t>
                      </a:r>
                      <a:r>
                        <a:rPr lang="en-US" sz="1400" dirty="0" err="1" smtClean="0">
                          <a:latin typeface="+mn-lt"/>
                        </a:rPr>
                        <a:t>katılım</a:t>
                      </a:r>
                      <a:r>
                        <a:rPr lang="en-US" sz="1400" dirty="0" smtClean="0">
                          <a:latin typeface="+mn-lt"/>
                        </a:rPr>
                        <a:t> </a:t>
                      </a:r>
                      <a:r>
                        <a:rPr lang="en-US" sz="1400" dirty="0" err="1" smtClean="0">
                          <a:latin typeface="+mn-lt"/>
                        </a:rPr>
                        <a:t>sağlanmaktadır</a:t>
                      </a:r>
                      <a:r>
                        <a:rPr lang="en-US" sz="1400" dirty="0" smtClean="0">
                          <a:latin typeface="+mn-lt"/>
                        </a:rPr>
                        <a:t>.</a:t>
                      </a:r>
                      <a:endParaRPr lang="tr-TR" sz="1400" dirty="0">
                        <a:latin typeface="+mn-lt"/>
                      </a:endParaRPr>
                    </a:p>
                  </a:txBody>
                  <a:tcPr/>
                </a:tc>
                <a:extLst>
                  <a:ext uri="{0D108BD9-81ED-4DB2-BD59-A6C34878D82A}">
                    <a16:rowId xmlns:a16="http://schemas.microsoft.com/office/drawing/2014/main" val="2435058860"/>
                  </a:ext>
                </a:extLst>
              </a:tr>
            </a:tbl>
          </a:graphicData>
        </a:graphic>
      </p:graphicFrame>
      <p:pic>
        <p:nvPicPr>
          <p:cNvPr id="6" name="Resim 5"/>
          <p:cNvPicPr/>
          <p:nvPr/>
        </p:nvPicPr>
        <p:blipFill>
          <a:blip r:embed="rId2"/>
          <a:stretch>
            <a:fillRect/>
          </a:stretch>
        </p:blipFill>
        <p:spPr>
          <a:xfrm>
            <a:off x="179512" y="44624"/>
            <a:ext cx="2736304" cy="576064"/>
          </a:xfrm>
          <a:prstGeom prst="rect">
            <a:avLst/>
          </a:prstGeom>
        </p:spPr>
      </p:pic>
    </p:spTree>
    <p:extLst>
      <p:ext uri="{BB962C8B-B14F-4D97-AF65-F5344CB8AC3E}">
        <p14:creationId xmlns:p14="http://schemas.microsoft.com/office/powerpoint/2010/main" val="343478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4081</TotalTime>
  <Words>11910</Words>
  <Application>Microsoft Office PowerPoint</Application>
  <PresentationFormat>On-screen Show (4:3)</PresentationFormat>
  <Paragraphs>13890</Paragraphs>
  <Slides>48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Arial Tur</vt:lpstr>
      <vt:lpstr>Calibri</vt:lpstr>
      <vt:lpstr>Swis721 Cn BT</vt:lpstr>
      <vt:lpstr>Tahoma</vt:lpstr>
      <vt:lpstr>Verdana</vt:lpstr>
      <vt:lpstr>Wingdings</vt:lpstr>
      <vt:lpstr>Ofis Teması</vt:lpstr>
      <vt:lpstr>2020 YILI  YGG SUNUMU  MİMARLIK BÖLÜMÜ SÜRECİ  27/01/2021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YILI  YGG SUNUMU    28.05.016</dc:title>
  <dc:creator>Banu Yuksel</dc:creator>
  <cp:lastModifiedBy>Esin BÖLÜKBAŞ DAYI</cp:lastModifiedBy>
  <cp:revision>227</cp:revision>
  <dcterms:created xsi:type="dcterms:W3CDTF">2016-08-26T15:45:58Z</dcterms:created>
  <dcterms:modified xsi:type="dcterms:W3CDTF">2021-01-27T12:44:23Z</dcterms:modified>
</cp:coreProperties>
</file>