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8" r:id="rId3"/>
    <p:sldId id="321" r:id="rId4"/>
    <p:sldId id="297" r:id="rId5"/>
    <p:sldId id="322" r:id="rId6"/>
    <p:sldId id="257" r:id="rId7"/>
    <p:sldId id="315" r:id="rId8"/>
    <p:sldId id="302" r:id="rId9"/>
    <p:sldId id="326" r:id="rId10"/>
    <p:sldId id="325" r:id="rId11"/>
    <p:sldId id="327" r:id="rId12"/>
    <p:sldId id="285" r:id="rId13"/>
    <p:sldId id="323" r:id="rId14"/>
    <p:sldId id="324" r:id="rId15"/>
    <p:sldId id="286" r:id="rId16"/>
    <p:sldId id="278" r:id="rId17"/>
    <p:sldId id="301" r:id="rId18"/>
    <p:sldId id="304" r:id="rId19"/>
    <p:sldId id="305" r:id="rId20"/>
    <p:sldId id="320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C8"/>
    <a:srgbClr val="122454"/>
    <a:srgbClr val="4F81BD"/>
    <a:srgbClr val="B6A6C0"/>
    <a:srgbClr val="00ABC7"/>
    <a:srgbClr val="9DB5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08.02.2021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08.02.2021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08.02.2021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08.02.2021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08.02.2021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08.02.2021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08.02.2021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08.02.2021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08.02.2021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08.02.2021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08.02.2021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08.02.2021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08.02.2021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327CD12-A6CF-489C-ADCF-17D7E56C7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4E48C8E-1009-4750-9630-436223C9EE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70ACFF1E-E5E6-43E9-A5B7-33E0BEBD6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C217FABC-C638-4392-847B-1D5D24ACF2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5F4D7986-89F7-4A82-BCE1-D3748FA19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086EDA91-62A8-4A58-8FD1-50579B98CC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D2FE2666-E34E-4114-988D-0D6E0E7EFE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30447EE7-0C29-4B15-AABB-C0C4A8F6A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D5347D5C-1205-4D74-AA55-A6AC8C781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13696D3F-405F-490D-AF68-9BBDC7DDDA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8194048F-FCD0-4944-9723-14BFD0715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F634E52A-02AD-4955-AA3F-8E8935F41F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99E661E3-26F4-4992-B424-91AAE0A00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65FC5C1D-91B5-4EBF-9A3E-BB5DC1E2A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6D39CDA7-D7D3-4FED-B2BA-40464AA42D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F7F716E2-501F-47E8-9626-D9EC5492C1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9">
              <a:extLst>
                <a:ext uri="{FF2B5EF4-FFF2-40B4-BE49-F238E27FC236}">
                  <a16:creationId xmlns:a16="http://schemas.microsoft.com/office/drawing/2014/main" id="{3074FC5C-533A-4B99-8B9E-ED1C65AE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00EDCFC2-0B77-4D95-8F8E-DB60A85F2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1">
              <a:extLst>
                <a:ext uri="{FF2B5EF4-FFF2-40B4-BE49-F238E27FC236}">
                  <a16:creationId xmlns:a16="http://schemas.microsoft.com/office/drawing/2014/main" id="{974CB405-A36B-4456-9DE3-EBE212552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BD84B494-4095-4E61-B65F-34F5C6BC84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33484AA0-BE6E-4F8B-85CF-9C4C750FF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7D38E5F-6E59-41DA-B3CA-6AD28BF6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70" y="3893141"/>
            <a:ext cx="6634256" cy="1771275"/>
            <a:chOff x="1669293" y="3893141"/>
            <a:chExt cx="8845667" cy="1771275"/>
          </a:xfrm>
        </p:grpSpPr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9AF9BC5C-44FD-4080-8C54-CC4E5F83FC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A884903-3516-494A-B966-3E7651567A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19427" y="3980237"/>
            <a:ext cx="6504221" cy="13203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1400" b="1" dirty="0">
                <a:solidFill>
                  <a:srgbClr val="FFFFFE"/>
                </a:solidFill>
              </a:rPr>
              <a:t>2020 YILI </a:t>
            </a:r>
            <a:br>
              <a:rPr lang="tr-TR" sz="1400" b="1" dirty="0">
                <a:solidFill>
                  <a:srgbClr val="FFFFFE"/>
                </a:solidFill>
              </a:rPr>
            </a:br>
            <a:r>
              <a:rPr lang="tr-TR" sz="1400" b="1" dirty="0">
                <a:solidFill>
                  <a:srgbClr val="FFFFFE"/>
                </a:solidFill>
              </a:rPr>
              <a:t>YGG SUNUMU</a:t>
            </a:r>
            <a:br>
              <a:rPr lang="tr-TR" sz="1400" b="1" dirty="0">
                <a:solidFill>
                  <a:srgbClr val="FFFFFE"/>
                </a:solidFill>
              </a:rPr>
            </a:br>
            <a:br>
              <a:rPr lang="tr-TR" sz="1400" b="1" dirty="0">
                <a:solidFill>
                  <a:srgbClr val="FFFFFE"/>
                </a:solidFill>
              </a:rPr>
            </a:br>
            <a:r>
              <a:rPr lang="tr-TR" sz="1400" b="1" dirty="0">
                <a:solidFill>
                  <a:srgbClr val="FFFFFE"/>
                </a:solidFill>
              </a:rPr>
              <a:t>MEZUNLAR OFİSİ ve KARİYER GELİŞTİRME KOORDİNATÖRLÜĞÜ SÜRECİ</a:t>
            </a:r>
            <a:br>
              <a:rPr lang="tr-TR" sz="1400" b="1" dirty="0">
                <a:solidFill>
                  <a:srgbClr val="FFFFFE"/>
                </a:solidFill>
              </a:rPr>
            </a:br>
            <a:br>
              <a:rPr lang="tr-TR" sz="1400" b="1" dirty="0">
                <a:solidFill>
                  <a:srgbClr val="FFFFFE"/>
                </a:solidFill>
              </a:rPr>
            </a:br>
            <a:r>
              <a:rPr lang="tr-TR" sz="1400" b="1" dirty="0">
                <a:solidFill>
                  <a:srgbClr val="FFFFFE"/>
                </a:solidFill>
              </a:rPr>
              <a:t>29/01/2021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39F893C-C32F-4835-A1E5-850973405C58}" type="slidenum">
              <a:rPr lang="tr-TR"/>
              <a:pPr>
                <a:spcAft>
                  <a:spcPts val="600"/>
                </a:spcAft>
              </a:pPr>
              <a:t>1</a:t>
            </a:fld>
            <a:endParaRPr lang="tr-TR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2019510-1F68-48FE-8C72-905BF5582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1024" y="1179555"/>
            <a:ext cx="6638052" cy="26214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1377290" y="1860408"/>
            <a:ext cx="6385112" cy="1274473"/>
          </a:xfrm>
          <a:prstGeom prst="rect">
            <a:avLst/>
          </a:prstGeom>
          <a:ln w="12700">
            <a:noFill/>
          </a:ln>
        </p:spPr>
      </p:pic>
      <p:pic>
        <p:nvPicPr>
          <p:cNvPr id="42" name="Picture 41" descr="A close up of a sign&#10;&#10;Description automatically generated">
            <a:extLst>
              <a:ext uri="{FF2B5EF4-FFF2-40B4-BE49-F238E27FC236}">
                <a16:creationId xmlns:a16="http://schemas.microsoft.com/office/drawing/2014/main" id="{59B1A49E-F3F1-4B92-9FA1-8FAA4D58D5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768" y="5603189"/>
            <a:ext cx="1572940" cy="114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419872" y="285027"/>
            <a:ext cx="4968552" cy="4736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KALİTE FAALİYET PLANLARI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170E346-B98B-43A6-A4DA-D36FF6328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08938" y="-4508938"/>
            <a:ext cx="126124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39F893C-C32F-4835-A1E5-850973405C58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sp>
        <p:nvSpPr>
          <p:cNvPr id="19" name="Dikdörtgen 18"/>
          <p:cNvSpPr/>
          <p:nvPr/>
        </p:nvSpPr>
        <p:spPr>
          <a:xfrm>
            <a:off x="3090587" y="917545"/>
            <a:ext cx="2199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tr-TR" sz="8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tr-TR"/>
          </a:p>
        </p:txBody>
      </p:sp>
      <p:pic>
        <p:nvPicPr>
          <p:cNvPr id="8" name="Resim 5">
            <a:extLst>
              <a:ext uri="{FF2B5EF4-FFF2-40B4-BE49-F238E27FC236}">
                <a16:creationId xmlns:a16="http://schemas.microsoft.com/office/drawing/2014/main" id="{7B36D09B-83B2-46A2-B165-0DE074C705F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95371"/>
            <a:ext cx="2736304" cy="576064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31DF34C8-832C-446C-8F06-7C7EAFC5D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8009"/>
            <a:ext cx="9144000" cy="45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195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419872" y="285027"/>
            <a:ext cx="4968552" cy="4736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KALİTE FAALİYET PLANLARI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170E346-B98B-43A6-A4DA-D36FF6328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08938" y="-4508938"/>
            <a:ext cx="126124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39F893C-C32F-4835-A1E5-850973405C58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sp>
        <p:nvSpPr>
          <p:cNvPr id="19" name="Dikdörtgen 18"/>
          <p:cNvSpPr/>
          <p:nvPr/>
        </p:nvSpPr>
        <p:spPr>
          <a:xfrm>
            <a:off x="3090587" y="917545"/>
            <a:ext cx="2199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tr-TR" sz="8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tr-TR"/>
          </a:p>
        </p:txBody>
      </p:sp>
      <p:pic>
        <p:nvPicPr>
          <p:cNvPr id="8" name="Resim 5">
            <a:extLst>
              <a:ext uri="{FF2B5EF4-FFF2-40B4-BE49-F238E27FC236}">
                <a16:creationId xmlns:a16="http://schemas.microsoft.com/office/drawing/2014/main" id="{7B36D09B-83B2-46A2-B165-0DE074C705F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95371"/>
            <a:ext cx="2736304" cy="576064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CD6F45CF-0CBE-4600-9D14-0712FC08FA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51539"/>
            <a:ext cx="9144000" cy="435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54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28649" y="291090"/>
            <a:ext cx="7886699" cy="932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RİSK ANALİZİ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65601C-04B5-4AE0-8300-C95A72ECD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593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39F893C-C32F-4835-A1E5-850973405C58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1922A54E-7ED8-49F9-8EE6-2F555C8A173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313100" y="157325"/>
            <a:ext cx="2736304" cy="576064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AD0D5950-9E19-4D10-937A-E262687523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16" y="1700808"/>
            <a:ext cx="8866288" cy="2232248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6100C365-C37B-4074-8947-5A684D868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4218" y="4108637"/>
            <a:ext cx="3744084" cy="224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28649" y="291090"/>
            <a:ext cx="7886699" cy="932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39F893C-C32F-4835-A1E5-850973405C58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1922A54E-7ED8-49F9-8EE6-2F555C8A173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313100" y="157325"/>
            <a:ext cx="2736304" cy="576064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C43D1D79-BB7A-4248-A1EA-992AD94CE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17" y="1772816"/>
            <a:ext cx="8960765" cy="2940449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9FA3121E-75DC-4D02-ADCE-A44E1CCD7E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4963540"/>
            <a:ext cx="5832648" cy="15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64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28649" y="291090"/>
            <a:ext cx="7886699" cy="932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39F893C-C32F-4835-A1E5-850973405C58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1922A54E-7ED8-49F9-8EE6-2F555C8A173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313100" y="157325"/>
            <a:ext cx="2736304" cy="576064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7116FF8D-500B-4AD8-8951-3519B8BA6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99421"/>
            <a:ext cx="9144000" cy="245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259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2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14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603999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39F893C-C32F-4835-A1E5-850973405C58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277459" y="938174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8E2DC8D0-7555-463A-9DAD-148C23D0C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247" y="1569675"/>
            <a:ext cx="8358544" cy="442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97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0" name="Rectangle 164">
            <a:extLst>
              <a:ext uri="{FF2B5EF4-FFF2-40B4-BE49-F238E27FC236}">
                <a16:creationId xmlns:a16="http://schemas.microsoft.com/office/drawing/2014/main" id="{E561AD0F-2B15-4989-ABCB-25A120A18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91" name="Rectangle 166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25871" y="1844574"/>
            <a:ext cx="4225136" cy="316885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Metin kutusu 4"/>
          <p:cNvSpPr txBox="1"/>
          <p:nvPr/>
        </p:nvSpPr>
        <p:spPr>
          <a:xfrm>
            <a:off x="6438845" y="2453248"/>
            <a:ext cx="2502602" cy="17661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 kern="1200" dirty="0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DÜZELTİCİ FAALİYETLER</a:t>
            </a:r>
          </a:p>
        </p:txBody>
      </p:sp>
      <p:sp>
        <p:nvSpPr>
          <p:cNvPr id="19492" name="Freeform: Shape 168">
            <a:extLst>
              <a:ext uri="{FF2B5EF4-FFF2-40B4-BE49-F238E27FC236}">
                <a16:creationId xmlns:a16="http://schemas.microsoft.com/office/drawing/2014/main" id="{B1ECBAC9-8FF8-4D44-BD49-6B81C381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519010" y="-333995"/>
            <a:ext cx="2039436" cy="1083280"/>
          </a:xfrm>
          <a:custGeom>
            <a:avLst/>
            <a:gdLst>
              <a:gd name="connsiteX0" fmla="*/ 0 w 2495927"/>
              <a:gd name="connsiteY0" fmla="*/ 1767670 h 1767670"/>
              <a:gd name="connsiteX1" fmla="*/ 1767670 w 2495927"/>
              <a:gd name="connsiteY1" fmla="*/ 0 h 1767670"/>
              <a:gd name="connsiteX2" fmla="*/ 2495927 w 2495927"/>
              <a:gd name="connsiteY2" fmla="*/ 728256 h 1767670"/>
              <a:gd name="connsiteX3" fmla="*/ 2495927 w 2495927"/>
              <a:gd name="connsiteY3" fmla="*/ 1767670 h 176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5927" h="1767670">
                <a:moveTo>
                  <a:pt x="0" y="1767670"/>
                </a:moveTo>
                <a:lnTo>
                  <a:pt x="1767670" y="0"/>
                </a:lnTo>
                <a:lnTo>
                  <a:pt x="2495927" y="728256"/>
                </a:lnTo>
                <a:lnTo>
                  <a:pt x="2495927" y="176767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3" name="Rectangle 170">
            <a:extLst>
              <a:ext uri="{FF2B5EF4-FFF2-40B4-BE49-F238E27FC236}">
                <a16:creationId xmlns:a16="http://schemas.microsoft.com/office/drawing/2014/main" id="{530F234A-713C-4B90-B43E-8F10C8B67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993855" y="632284"/>
            <a:ext cx="745834" cy="55937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4" name="Rectangle 172">
            <a:extLst>
              <a:ext uri="{FF2B5EF4-FFF2-40B4-BE49-F238E27FC236}">
                <a16:creationId xmlns:a16="http://schemas.microsoft.com/office/drawing/2014/main" id="{028836FF-97B4-4EE9-AF5D-39FF0F5AC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217806" y="1864862"/>
            <a:ext cx="933492" cy="700119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5" name="Rectangle 174">
            <a:extLst>
              <a:ext uri="{FF2B5EF4-FFF2-40B4-BE49-F238E27FC236}">
                <a16:creationId xmlns:a16="http://schemas.microsoft.com/office/drawing/2014/main" id="{52329D9A-3D48-4B69-939D-2A480F14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65943" y="5130050"/>
            <a:ext cx="856138" cy="642104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2D5CC4CB-7B78-480A-A0AE-A8A35C08E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378302" y="5643703"/>
            <a:ext cx="381459" cy="286094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>
          <a:xfrm>
            <a:off x="301869" y="6356350"/>
            <a:ext cx="138908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fld id="{439F893C-C32F-4835-A1E5-850973405C58}" type="slidenum">
              <a:rPr lang="en-US" smtClean="0"/>
              <a:pPr algn="l">
                <a:spcAft>
                  <a:spcPts val="600"/>
                </a:spcAft>
              </a:pPr>
              <a:t>16</a:t>
            </a:fld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DC580C66-5435-4F00-873E-679D3D504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354048" y="5937657"/>
            <a:ext cx="714978" cy="536234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B4AFD177-1A38-4FAE-87D4-840AE22C8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6774" y="5474491"/>
            <a:ext cx="2075263" cy="138350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655520DF-BCFA-4422-B5D9-A5A1FABAD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46290" y="1422605"/>
            <a:ext cx="5353835" cy="4015376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97912F05-5A12-4B70-82CA-F40D84E9D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9" y="0"/>
            <a:ext cx="59197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>
            <a:extLst>
              <a:ext uri="{FF2B5EF4-FFF2-40B4-BE49-F238E27FC236}">
                <a16:creationId xmlns:a16="http://schemas.microsoft.com/office/drawing/2014/main" id="{E561AD0F-2B15-4989-ABCB-25A120A18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25871" y="1844574"/>
            <a:ext cx="4225136" cy="316885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Metin kutusu 4"/>
          <p:cNvSpPr txBox="1"/>
          <p:nvPr/>
        </p:nvSpPr>
        <p:spPr>
          <a:xfrm>
            <a:off x="5983518" y="1972570"/>
            <a:ext cx="3186239" cy="19529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DÜZELTİCİ FAALİYETLER</a:t>
            </a:r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B1ECBAC9-8FF8-4D44-BD49-6B81C381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519010" y="-333995"/>
            <a:ext cx="2039436" cy="1083280"/>
          </a:xfrm>
          <a:custGeom>
            <a:avLst/>
            <a:gdLst>
              <a:gd name="connsiteX0" fmla="*/ 0 w 2495927"/>
              <a:gd name="connsiteY0" fmla="*/ 1767670 h 1767670"/>
              <a:gd name="connsiteX1" fmla="*/ 1767670 w 2495927"/>
              <a:gd name="connsiteY1" fmla="*/ 0 h 1767670"/>
              <a:gd name="connsiteX2" fmla="*/ 2495927 w 2495927"/>
              <a:gd name="connsiteY2" fmla="*/ 728256 h 1767670"/>
              <a:gd name="connsiteX3" fmla="*/ 2495927 w 2495927"/>
              <a:gd name="connsiteY3" fmla="*/ 1767670 h 176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5927" h="1767670">
                <a:moveTo>
                  <a:pt x="0" y="1767670"/>
                </a:moveTo>
                <a:lnTo>
                  <a:pt x="1767670" y="0"/>
                </a:lnTo>
                <a:lnTo>
                  <a:pt x="2495927" y="728256"/>
                </a:lnTo>
                <a:lnTo>
                  <a:pt x="2495927" y="176767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530F234A-713C-4B90-B43E-8F10C8B67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993855" y="632284"/>
            <a:ext cx="745834" cy="55937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028836FF-97B4-4EE9-AF5D-39FF0F5AC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217806" y="1864862"/>
            <a:ext cx="933492" cy="700119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52329D9A-3D48-4B69-939D-2A480F14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65943" y="5130050"/>
            <a:ext cx="856138" cy="642104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2D5CC4CB-7B78-480A-A0AE-A8A35C08E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378302" y="5643703"/>
            <a:ext cx="381459" cy="286094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>
          <a:xfrm>
            <a:off x="301869" y="6356350"/>
            <a:ext cx="138908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fld id="{439F893C-C32F-4835-A1E5-850973405C58}" type="slidenum">
              <a:rPr lang="en-US" smtClean="0"/>
              <a:pPr algn="l">
                <a:spcAft>
                  <a:spcPts val="600"/>
                </a:spcAft>
              </a:pPr>
              <a:t>17</a:t>
            </a:fld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DC580C66-5435-4F00-873E-679D3D504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354048" y="5937657"/>
            <a:ext cx="714978" cy="536234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B4AFD177-1A38-4FAE-87D4-840AE22C8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6774" y="5474491"/>
            <a:ext cx="2075263" cy="138350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655520DF-BCFA-4422-B5D9-A5A1FABAD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46290" y="1422605"/>
            <a:ext cx="5353835" cy="4015376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1C2357F5-81A0-4424-9A02-917FC2D41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8" y="0"/>
            <a:ext cx="61583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970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sp>
        <p:nvSpPr>
          <p:cNvPr id="67" name="Başlık 1">
            <a:extLst>
              <a:ext uri="{FF2B5EF4-FFF2-40B4-BE49-F238E27FC236}">
                <a16:creationId xmlns:a16="http://schemas.microsoft.com/office/drawing/2014/main" id="{CE59A797-FD57-4E3E-B922-9C1422687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608" y="4045703"/>
            <a:ext cx="7643192" cy="13203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1400" b="1" dirty="0"/>
              <a:t>Mezunlar Ofisi ve Kariyer Geliştirme Koordinatörlüğü’ne 2020 yılı içerisinde hiç şikayet gelmemiştir.</a:t>
            </a:r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1183016" y="309349"/>
            <a:ext cx="6773360" cy="13203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>
                <a:solidFill>
                  <a:srgbClr val="00ABC7"/>
                </a:solidFill>
              </a:rPr>
              <a:t>GELEN ŞİKAYETLER VE SONUÇLARI</a:t>
            </a:r>
            <a:endParaRPr lang="en-US" dirty="0">
              <a:solidFill>
                <a:srgbClr val="00ABC7"/>
              </a:solidFill>
            </a:endParaRPr>
          </a:p>
        </p:txBody>
      </p:sp>
      <p:pic>
        <p:nvPicPr>
          <p:cNvPr id="69" name="Picture 68" descr="A close up of a sign&#10;&#10;Description automatically generated">
            <a:extLst>
              <a:ext uri="{FF2B5EF4-FFF2-40B4-BE49-F238E27FC236}">
                <a16:creationId xmlns:a16="http://schemas.microsoft.com/office/drawing/2014/main" id="{065405A7-6773-46EE-A54A-69E485C146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812" y="2242509"/>
            <a:ext cx="2483768" cy="1806745"/>
          </a:xfrm>
          <a:prstGeom prst="rect">
            <a:avLst/>
          </a:prstGeom>
        </p:spPr>
      </p:pic>
      <p:grpSp>
        <p:nvGrpSpPr>
          <p:cNvPr id="70" name="Graphic 3" descr="Ribbon">
            <a:extLst>
              <a:ext uri="{FF2B5EF4-FFF2-40B4-BE49-F238E27FC236}">
                <a16:creationId xmlns:a16="http://schemas.microsoft.com/office/drawing/2014/main" id="{59995DA3-0C00-4D26-B854-6D571B705A4C}"/>
              </a:ext>
            </a:extLst>
          </p:cNvPr>
          <p:cNvGrpSpPr/>
          <p:nvPr/>
        </p:nvGrpSpPr>
        <p:grpSpPr>
          <a:xfrm>
            <a:off x="393346" y="4248695"/>
            <a:ext cx="914400" cy="914400"/>
            <a:chOff x="683568" y="2797076"/>
            <a:chExt cx="914400" cy="914400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21C8BD2-B231-4FA2-8B82-DD1CEDBF5275}"/>
                </a:ext>
              </a:extLst>
            </p:cNvPr>
            <p:cNvSpPr/>
            <p:nvPr/>
          </p:nvSpPr>
          <p:spPr>
            <a:xfrm>
              <a:off x="860733" y="3370481"/>
              <a:ext cx="257175" cy="285750"/>
            </a:xfrm>
            <a:custGeom>
              <a:avLst/>
              <a:gdLst>
                <a:gd name="connsiteX0" fmla="*/ 205740 w 257175"/>
                <a:gd name="connsiteY0" fmla="*/ 48578 h 285750"/>
                <a:gd name="connsiteX1" fmla="*/ 167640 w 257175"/>
                <a:gd name="connsiteY1" fmla="*/ 40957 h 285750"/>
                <a:gd name="connsiteX2" fmla="*/ 118110 w 257175"/>
                <a:gd name="connsiteY2" fmla="*/ 952 h 285750"/>
                <a:gd name="connsiteX3" fmla="*/ 114300 w 257175"/>
                <a:gd name="connsiteY3" fmla="*/ 0 h 285750"/>
                <a:gd name="connsiteX4" fmla="*/ 0 w 257175"/>
                <a:gd name="connsiteY4" fmla="*/ 224790 h 285750"/>
                <a:gd name="connsiteX5" fmla="*/ 96203 w 257175"/>
                <a:gd name="connsiteY5" fmla="*/ 202883 h 285750"/>
                <a:gd name="connsiteX6" fmla="*/ 144780 w 257175"/>
                <a:gd name="connsiteY6" fmla="*/ 293370 h 285750"/>
                <a:gd name="connsiteX7" fmla="*/ 263843 w 257175"/>
                <a:gd name="connsiteY7" fmla="*/ 60960 h 285750"/>
                <a:gd name="connsiteX8" fmla="*/ 225742 w 257175"/>
                <a:gd name="connsiteY8" fmla="*/ 46672 h 285750"/>
                <a:gd name="connsiteX9" fmla="*/ 205740 w 257175"/>
                <a:gd name="connsiteY9" fmla="*/ 48578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7175" h="285750">
                  <a:moveTo>
                    <a:pt x="205740" y="48578"/>
                  </a:moveTo>
                  <a:cubicBezTo>
                    <a:pt x="192405" y="48578"/>
                    <a:pt x="180023" y="45720"/>
                    <a:pt x="167640" y="40957"/>
                  </a:cubicBezTo>
                  <a:cubicBezTo>
                    <a:pt x="147637" y="33338"/>
                    <a:pt x="130492" y="19050"/>
                    <a:pt x="118110" y="952"/>
                  </a:cubicBezTo>
                  <a:cubicBezTo>
                    <a:pt x="117157" y="952"/>
                    <a:pt x="115253" y="0"/>
                    <a:pt x="114300" y="0"/>
                  </a:cubicBezTo>
                  <a:lnTo>
                    <a:pt x="0" y="224790"/>
                  </a:lnTo>
                  <a:lnTo>
                    <a:pt x="96203" y="202883"/>
                  </a:lnTo>
                  <a:lnTo>
                    <a:pt x="144780" y="293370"/>
                  </a:lnTo>
                  <a:lnTo>
                    <a:pt x="263843" y="60960"/>
                  </a:lnTo>
                  <a:cubicBezTo>
                    <a:pt x="250508" y="59055"/>
                    <a:pt x="237173" y="53340"/>
                    <a:pt x="225742" y="46672"/>
                  </a:cubicBezTo>
                  <a:cubicBezTo>
                    <a:pt x="219075" y="47625"/>
                    <a:pt x="212408" y="48578"/>
                    <a:pt x="205740" y="48578"/>
                  </a:cubicBezTo>
                  <a:close/>
                </a:path>
              </a:pathLst>
            </a:custGeom>
            <a:solidFill>
              <a:srgbClr val="FF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F53D531-E380-4F37-8724-E671B727ADAD}"/>
                </a:ext>
              </a:extLst>
            </p:cNvPr>
            <p:cNvSpPr/>
            <p:nvPr/>
          </p:nvSpPr>
          <p:spPr>
            <a:xfrm>
              <a:off x="1154103" y="3376196"/>
              <a:ext cx="266700" cy="276225"/>
            </a:xfrm>
            <a:custGeom>
              <a:avLst/>
              <a:gdLst>
                <a:gd name="connsiteX0" fmla="*/ 111442 w 266700"/>
                <a:gd name="connsiteY0" fmla="*/ 30480 h 276225"/>
                <a:gd name="connsiteX1" fmla="*/ 69532 w 266700"/>
                <a:gd name="connsiteY1" fmla="*/ 39053 h 276225"/>
                <a:gd name="connsiteX2" fmla="*/ 47625 w 266700"/>
                <a:gd name="connsiteY2" fmla="*/ 37147 h 276225"/>
                <a:gd name="connsiteX3" fmla="*/ 0 w 266700"/>
                <a:gd name="connsiteY3" fmla="*/ 55245 h 276225"/>
                <a:gd name="connsiteX4" fmla="*/ 125730 w 266700"/>
                <a:gd name="connsiteY4" fmla="*/ 281940 h 276225"/>
                <a:gd name="connsiteX5" fmla="*/ 175260 w 266700"/>
                <a:gd name="connsiteY5" fmla="*/ 200978 h 276225"/>
                <a:gd name="connsiteX6" fmla="*/ 272415 w 266700"/>
                <a:gd name="connsiteY6" fmla="*/ 217170 h 276225"/>
                <a:gd name="connsiteX7" fmla="*/ 151448 w 266700"/>
                <a:gd name="connsiteY7" fmla="*/ 0 h 276225"/>
                <a:gd name="connsiteX8" fmla="*/ 111442 w 266700"/>
                <a:gd name="connsiteY8" fmla="*/ 3048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700" h="276225">
                  <a:moveTo>
                    <a:pt x="111442" y="30480"/>
                  </a:moveTo>
                  <a:cubicBezTo>
                    <a:pt x="98107" y="36195"/>
                    <a:pt x="83820" y="39053"/>
                    <a:pt x="69532" y="39053"/>
                  </a:cubicBezTo>
                  <a:cubicBezTo>
                    <a:pt x="61913" y="39053"/>
                    <a:pt x="55245" y="38100"/>
                    <a:pt x="47625" y="37147"/>
                  </a:cubicBezTo>
                  <a:cubicBezTo>
                    <a:pt x="33338" y="46672"/>
                    <a:pt x="17145" y="53340"/>
                    <a:pt x="0" y="55245"/>
                  </a:cubicBezTo>
                  <a:lnTo>
                    <a:pt x="125730" y="281940"/>
                  </a:lnTo>
                  <a:lnTo>
                    <a:pt x="175260" y="200978"/>
                  </a:lnTo>
                  <a:lnTo>
                    <a:pt x="272415" y="217170"/>
                  </a:lnTo>
                  <a:lnTo>
                    <a:pt x="151448" y="0"/>
                  </a:lnTo>
                  <a:cubicBezTo>
                    <a:pt x="140970" y="13335"/>
                    <a:pt x="127635" y="23813"/>
                    <a:pt x="111442" y="30480"/>
                  </a:cubicBezTo>
                  <a:close/>
                </a:path>
              </a:pathLst>
            </a:custGeom>
            <a:solidFill>
              <a:srgbClr val="FF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40B84670-748C-44B2-9F70-829568DA4523}"/>
                </a:ext>
              </a:extLst>
            </p:cNvPr>
            <p:cNvSpPr/>
            <p:nvPr/>
          </p:nvSpPr>
          <p:spPr>
            <a:xfrm>
              <a:off x="864543" y="2846606"/>
              <a:ext cx="552450" cy="552450"/>
            </a:xfrm>
            <a:custGeom>
              <a:avLst/>
              <a:gdLst>
                <a:gd name="connsiteX0" fmla="*/ 273368 w 552450"/>
                <a:gd name="connsiteY0" fmla="*/ 441960 h 552450"/>
                <a:gd name="connsiteX1" fmla="*/ 108585 w 552450"/>
                <a:gd name="connsiteY1" fmla="*/ 277178 h 552450"/>
                <a:gd name="connsiteX2" fmla="*/ 273368 w 552450"/>
                <a:gd name="connsiteY2" fmla="*/ 112395 h 552450"/>
                <a:gd name="connsiteX3" fmla="*/ 438150 w 552450"/>
                <a:gd name="connsiteY3" fmla="*/ 277178 h 552450"/>
                <a:gd name="connsiteX4" fmla="*/ 273368 w 552450"/>
                <a:gd name="connsiteY4" fmla="*/ 441960 h 552450"/>
                <a:gd name="connsiteX5" fmla="*/ 554355 w 552450"/>
                <a:gd name="connsiteY5" fmla="*/ 277178 h 552450"/>
                <a:gd name="connsiteX6" fmla="*/ 531495 w 552450"/>
                <a:gd name="connsiteY6" fmla="*/ 223838 h 552450"/>
                <a:gd name="connsiteX7" fmla="*/ 531495 w 552450"/>
                <a:gd name="connsiteY7" fmla="*/ 165735 h 552450"/>
                <a:gd name="connsiteX8" fmla="*/ 494348 w 552450"/>
                <a:gd name="connsiteY8" fmla="*/ 128588 h 552450"/>
                <a:gd name="connsiteX9" fmla="*/ 473392 w 552450"/>
                <a:gd name="connsiteY9" fmla="*/ 80963 h 552450"/>
                <a:gd name="connsiteX10" fmla="*/ 419100 w 552450"/>
                <a:gd name="connsiteY10" fmla="*/ 60008 h 552450"/>
                <a:gd name="connsiteX11" fmla="*/ 378143 w 552450"/>
                <a:gd name="connsiteY11" fmla="*/ 19050 h 552450"/>
                <a:gd name="connsiteX12" fmla="*/ 325755 w 552450"/>
                <a:gd name="connsiteY12" fmla="*/ 19050 h 552450"/>
                <a:gd name="connsiteX13" fmla="*/ 277178 w 552450"/>
                <a:gd name="connsiteY13" fmla="*/ 0 h 552450"/>
                <a:gd name="connsiteX14" fmla="*/ 223838 w 552450"/>
                <a:gd name="connsiteY14" fmla="*/ 22860 h 552450"/>
                <a:gd name="connsiteX15" fmla="*/ 165735 w 552450"/>
                <a:gd name="connsiteY15" fmla="*/ 22860 h 552450"/>
                <a:gd name="connsiteX16" fmla="*/ 128588 w 552450"/>
                <a:gd name="connsiteY16" fmla="*/ 60008 h 552450"/>
                <a:gd name="connsiteX17" fmla="*/ 80963 w 552450"/>
                <a:gd name="connsiteY17" fmla="*/ 80963 h 552450"/>
                <a:gd name="connsiteX18" fmla="*/ 60007 w 552450"/>
                <a:gd name="connsiteY18" fmla="*/ 135255 h 552450"/>
                <a:gd name="connsiteX19" fmla="*/ 19050 w 552450"/>
                <a:gd name="connsiteY19" fmla="*/ 176213 h 552450"/>
                <a:gd name="connsiteX20" fmla="*/ 19050 w 552450"/>
                <a:gd name="connsiteY20" fmla="*/ 228600 h 552450"/>
                <a:gd name="connsiteX21" fmla="*/ 0 w 552450"/>
                <a:gd name="connsiteY21" fmla="*/ 277178 h 552450"/>
                <a:gd name="connsiteX22" fmla="*/ 22860 w 552450"/>
                <a:gd name="connsiteY22" fmla="*/ 330518 h 552450"/>
                <a:gd name="connsiteX23" fmla="*/ 22860 w 552450"/>
                <a:gd name="connsiteY23" fmla="*/ 388620 h 552450"/>
                <a:gd name="connsiteX24" fmla="*/ 60007 w 552450"/>
                <a:gd name="connsiteY24" fmla="*/ 425768 h 552450"/>
                <a:gd name="connsiteX25" fmla="*/ 80963 w 552450"/>
                <a:gd name="connsiteY25" fmla="*/ 473393 h 552450"/>
                <a:gd name="connsiteX26" fmla="*/ 135255 w 552450"/>
                <a:gd name="connsiteY26" fmla="*/ 494348 h 552450"/>
                <a:gd name="connsiteX27" fmla="*/ 176213 w 552450"/>
                <a:gd name="connsiteY27" fmla="*/ 535305 h 552450"/>
                <a:gd name="connsiteX28" fmla="*/ 228600 w 552450"/>
                <a:gd name="connsiteY28" fmla="*/ 535305 h 552450"/>
                <a:gd name="connsiteX29" fmla="*/ 277178 w 552450"/>
                <a:gd name="connsiteY29" fmla="*/ 554355 h 552450"/>
                <a:gd name="connsiteX30" fmla="*/ 330518 w 552450"/>
                <a:gd name="connsiteY30" fmla="*/ 531495 h 552450"/>
                <a:gd name="connsiteX31" fmla="*/ 388620 w 552450"/>
                <a:gd name="connsiteY31" fmla="*/ 531495 h 552450"/>
                <a:gd name="connsiteX32" fmla="*/ 425768 w 552450"/>
                <a:gd name="connsiteY32" fmla="*/ 494348 h 552450"/>
                <a:gd name="connsiteX33" fmla="*/ 473392 w 552450"/>
                <a:gd name="connsiteY33" fmla="*/ 473393 h 552450"/>
                <a:gd name="connsiteX34" fmla="*/ 494348 w 552450"/>
                <a:gd name="connsiteY34" fmla="*/ 419100 h 552450"/>
                <a:gd name="connsiteX35" fmla="*/ 535305 w 552450"/>
                <a:gd name="connsiteY35" fmla="*/ 378143 h 552450"/>
                <a:gd name="connsiteX36" fmla="*/ 535305 w 552450"/>
                <a:gd name="connsiteY36" fmla="*/ 325755 h 552450"/>
                <a:gd name="connsiteX37" fmla="*/ 554355 w 552450"/>
                <a:gd name="connsiteY37" fmla="*/ 277178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52450" h="552450">
                  <a:moveTo>
                    <a:pt x="273368" y="441960"/>
                  </a:moveTo>
                  <a:cubicBezTo>
                    <a:pt x="182880" y="441960"/>
                    <a:pt x="108585" y="368618"/>
                    <a:pt x="108585" y="277178"/>
                  </a:cubicBezTo>
                  <a:cubicBezTo>
                    <a:pt x="108585" y="185738"/>
                    <a:pt x="182880" y="112395"/>
                    <a:pt x="273368" y="112395"/>
                  </a:cubicBezTo>
                  <a:cubicBezTo>
                    <a:pt x="363855" y="112395"/>
                    <a:pt x="438150" y="185738"/>
                    <a:pt x="438150" y="277178"/>
                  </a:cubicBezTo>
                  <a:cubicBezTo>
                    <a:pt x="438150" y="368618"/>
                    <a:pt x="363855" y="441960"/>
                    <a:pt x="273368" y="441960"/>
                  </a:cubicBezTo>
                  <a:close/>
                  <a:moveTo>
                    <a:pt x="554355" y="277178"/>
                  </a:moveTo>
                  <a:cubicBezTo>
                    <a:pt x="554355" y="256222"/>
                    <a:pt x="545783" y="237173"/>
                    <a:pt x="531495" y="223838"/>
                  </a:cubicBezTo>
                  <a:cubicBezTo>
                    <a:pt x="539115" y="205740"/>
                    <a:pt x="540068" y="184785"/>
                    <a:pt x="531495" y="165735"/>
                  </a:cubicBezTo>
                  <a:cubicBezTo>
                    <a:pt x="523875" y="148590"/>
                    <a:pt x="510540" y="135255"/>
                    <a:pt x="494348" y="128588"/>
                  </a:cubicBezTo>
                  <a:cubicBezTo>
                    <a:pt x="493395" y="111443"/>
                    <a:pt x="486728" y="94298"/>
                    <a:pt x="473392" y="80963"/>
                  </a:cubicBezTo>
                  <a:cubicBezTo>
                    <a:pt x="458153" y="65723"/>
                    <a:pt x="439103" y="59055"/>
                    <a:pt x="419100" y="60008"/>
                  </a:cubicBezTo>
                  <a:cubicBezTo>
                    <a:pt x="412433" y="41910"/>
                    <a:pt x="398145" y="26670"/>
                    <a:pt x="378143" y="19050"/>
                  </a:cubicBezTo>
                  <a:cubicBezTo>
                    <a:pt x="360998" y="12383"/>
                    <a:pt x="341948" y="12383"/>
                    <a:pt x="325755" y="19050"/>
                  </a:cubicBezTo>
                  <a:cubicBezTo>
                    <a:pt x="312420" y="7620"/>
                    <a:pt x="296228" y="0"/>
                    <a:pt x="277178" y="0"/>
                  </a:cubicBezTo>
                  <a:cubicBezTo>
                    <a:pt x="256223" y="0"/>
                    <a:pt x="237173" y="8573"/>
                    <a:pt x="223838" y="22860"/>
                  </a:cubicBezTo>
                  <a:cubicBezTo>
                    <a:pt x="205740" y="15240"/>
                    <a:pt x="184785" y="14288"/>
                    <a:pt x="165735" y="22860"/>
                  </a:cubicBezTo>
                  <a:cubicBezTo>
                    <a:pt x="148590" y="30480"/>
                    <a:pt x="135255" y="43815"/>
                    <a:pt x="128588" y="60008"/>
                  </a:cubicBezTo>
                  <a:cubicBezTo>
                    <a:pt x="111443" y="60960"/>
                    <a:pt x="94298" y="67628"/>
                    <a:pt x="80963" y="80963"/>
                  </a:cubicBezTo>
                  <a:cubicBezTo>
                    <a:pt x="65723" y="96203"/>
                    <a:pt x="59055" y="115252"/>
                    <a:pt x="60007" y="135255"/>
                  </a:cubicBezTo>
                  <a:cubicBezTo>
                    <a:pt x="41910" y="141923"/>
                    <a:pt x="26670" y="156210"/>
                    <a:pt x="19050" y="176213"/>
                  </a:cubicBezTo>
                  <a:cubicBezTo>
                    <a:pt x="12382" y="193358"/>
                    <a:pt x="12382" y="212408"/>
                    <a:pt x="19050" y="228600"/>
                  </a:cubicBezTo>
                  <a:cubicBezTo>
                    <a:pt x="7620" y="241935"/>
                    <a:pt x="0" y="258128"/>
                    <a:pt x="0" y="277178"/>
                  </a:cubicBezTo>
                  <a:cubicBezTo>
                    <a:pt x="0" y="298133"/>
                    <a:pt x="8572" y="317183"/>
                    <a:pt x="22860" y="330518"/>
                  </a:cubicBezTo>
                  <a:cubicBezTo>
                    <a:pt x="15240" y="348615"/>
                    <a:pt x="14288" y="369570"/>
                    <a:pt x="22860" y="388620"/>
                  </a:cubicBezTo>
                  <a:cubicBezTo>
                    <a:pt x="30480" y="405765"/>
                    <a:pt x="43815" y="419100"/>
                    <a:pt x="60007" y="425768"/>
                  </a:cubicBezTo>
                  <a:cubicBezTo>
                    <a:pt x="60960" y="442913"/>
                    <a:pt x="67628" y="460058"/>
                    <a:pt x="80963" y="473393"/>
                  </a:cubicBezTo>
                  <a:cubicBezTo>
                    <a:pt x="96203" y="488633"/>
                    <a:pt x="115253" y="495300"/>
                    <a:pt x="135255" y="494348"/>
                  </a:cubicBezTo>
                  <a:cubicBezTo>
                    <a:pt x="141923" y="512445"/>
                    <a:pt x="156210" y="527685"/>
                    <a:pt x="176213" y="535305"/>
                  </a:cubicBezTo>
                  <a:cubicBezTo>
                    <a:pt x="193358" y="541973"/>
                    <a:pt x="212408" y="541973"/>
                    <a:pt x="228600" y="535305"/>
                  </a:cubicBezTo>
                  <a:cubicBezTo>
                    <a:pt x="241935" y="546735"/>
                    <a:pt x="258127" y="554355"/>
                    <a:pt x="277178" y="554355"/>
                  </a:cubicBezTo>
                  <a:cubicBezTo>
                    <a:pt x="298133" y="554355"/>
                    <a:pt x="317183" y="545783"/>
                    <a:pt x="330518" y="531495"/>
                  </a:cubicBezTo>
                  <a:cubicBezTo>
                    <a:pt x="348615" y="539115"/>
                    <a:pt x="369570" y="540068"/>
                    <a:pt x="388620" y="531495"/>
                  </a:cubicBezTo>
                  <a:cubicBezTo>
                    <a:pt x="405765" y="523875"/>
                    <a:pt x="419100" y="510540"/>
                    <a:pt x="425768" y="494348"/>
                  </a:cubicBezTo>
                  <a:cubicBezTo>
                    <a:pt x="442913" y="493395"/>
                    <a:pt x="460058" y="486728"/>
                    <a:pt x="473392" y="473393"/>
                  </a:cubicBezTo>
                  <a:cubicBezTo>
                    <a:pt x="488633" y="458153"/>
                    <a:pt x="495300" y="439103"/>
                    <a:pt x="494348" y="419100"/>
                  </a:cubicBezTo>
                  <a:cubicBezTo>
                    <a:pt x="512445" y="412433"/>
                    <a:pt x="527685" y="398145"/>
                    <a:pt x="535305" y="378143"/>
                  </a:cubicBezTo>
                  <a:cubicBezTo>
                    <a:pt x="541973" y="360998"/>
                    <a:pt x="541973" y="341948"/>
                    <a:pt x="535305" y="325755"/>
                  </a:cubicBezTo>
                  <a:cubicBezTo>
                    <a:pt x="546735" y="313373"/>
                    <a:pt x="554355" y="296228"/>
                    <a:pt x="554355" y="277178"/>
                  </a:cubicBezTo>
                  <a:close/>
                </a:path>
              </a:pathLst>
            </a:custGeom>
            <a:solidFill>
              <a:srgbClr val="FF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09275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0" name="Rectangle 164">
            <a:extLst>
              <a:ext uri="{FF2B5EF4-FFF2-40B4-BE49-F238E27FC236}">
                <a16:creationId xmlns:a16="http://schemas.microsoft.com/office/drawing/2014/main" id="{E561AD0F-2B15-4989-ABCB-25A120A18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91" name="Rectangle 166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25871" y="1844574"/>
            <a:ext cx="4225136" cy="316885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6" name="Metin kutusu 4">
            <a:extLst>
              <a:ext uri="{FF2B5EF4-FFF2-40B4-BE49-F238E27FC236}">
                <a16:creationId xmlns:a16="http://schemas.microsoft.com/office/drawing/2014/main" id="{BF642714-DC92-4771-9DD2-97EB4C7C6A1B}"/>
              </a:ext>
            </a:extLst>
          </p:cNvPr>
          <p:cNvSpPr txBox="1"/>
          <p:nvPr/>
        </p:nvSpPr>
        <p:spPr>
          <a:xfrm>
            <a:off x="5590964" y="2612816"/>
            <a:ext cx="3186239" cy="19529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kern="1200" dirty="0">
                <a:solidFill>
                  <a:srgbClr val="B6A6C0"/>
                </a:solidFill>
                <a:latin typeface="+mj-lt"/>
                <a:ea typeface="+mj-ea"/>
                <a:cs typeface="+mj-cs"/>
              </a:rPr>
              <a:t>İÇ DENETİMLER</a:t>
            </a:r>
          </a:p>
        </p:txBody>
      </p:sp>
      <p:sp>
        <p:nvSpPr>
          <p:cNvPr id="19492" name="Freeform: Shape 168">
            <a:extLst>
              <a:ext uri="{FF2B5EF4-FFF2-40B4-BE49-F238E27FC236}">
                <a16:creationId xmlns:a16="http://schemas.microsoft.com/office/drawing/2014/main" id="{B1ECBAC9-8FF8-4D44-BD49-6B81C381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519010" y="-333995"/>
            <a:ext cx="2039436" cy="1083280"/>
          </a:xfrm>
          <a:custGeom>
            <a:avLst/>
            <a:gdLst>
              <a:gd name="connsiteX0" fmla="*/ 0 w 2495927"/>
              <a:gd name="connsiteY0" fmla="*/ 1767670 h 1767670"/>
              <a:gd name="connsiteX1" fmla="*/ 1767670 w 2495927"/>
              <a:gd name="connsiteY1" fmla="*/ 0 h 1767670"/>
              <a:gd name="connsiteX2" fmla="*/ 2495927 w 2495927"/>
              <a:gd name="connsiteY2" fmla="*/ 728256 h 1767670"/>
              <a:gd name="connsiteX3" fmla="*/ 2495927 w 2495927"/>
              <a:gd name="connsiteY3" fmla="*/ 1767670 h 176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5927" h="1767670">
                <a:moveTo>
                  <a:pt x="0" y="1767670"/>
                </a:moveTo>
                <a:lnTo>
                  <a:pt x="1767670" y="0"/>
                </a:lnTo>
                <a:lnTo>
                  <a:pt x="2495927" y="728256"/>
                </a:lnTo>
                <a:lnTo>
                  <a:pt x="2495927" y="176767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3" name="Rectangle 170">
            <a:extLst>
              <a:ext uri="{FF2B5EF4-FFF2-40B4-BE49-F238E27FC236}">
                <a16:creationId xmlns:a16="http://schemas.microsoft.com/office/drawing/2014/main" id="{530F234A-713C-4B90-B43E-8F10C8B67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993855" y="632284"/>
            <a:ext cx="745834" cy="55937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4" name="Rectangle 172">
            <a:extLst>
              <a:ext uri="{FF2B5EF4-FFF2-40B4-BE49-F238E27FC236}">
                <a16:creationId xmlns:a16="http://schemas.microsoft.com/office/drawing/2014/main" id="{028836FF-97B4-4EE9-AF5D-39FF0F5AC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217806" y="1864862"/>
            <a:ext cx="933492" cy="700119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5" name="Rectangle 174">
            <a:extLst>
              <a:ext uri="{FF2B5EF4-FFF2-40B4-BE49-F238E27FC236}">
                <a16:creationId xmlns:a16="http://schemas.microsoft.com/office/drawing/2014/main" id="{52329D9A-3D48-4B69-939D-2A480F14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65943" y="5130050"/>
            <a:ext cx="856138" cy="642104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2D5CC4CB-7B78-480A-A0AE-A8A35C08E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378302" y="5643703"/>
            <a:ext cx="381459" cy="286094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>
          <a:xfrm>
            <a:off x="8470834" y="6416153"/>
            <a:ext cx="3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fld id="{439F893C-C32F-4835-A1E5-850973405C58}" type="slidenum">
              <a:rPr lang="en-US" smtClean="0"/>
              <a:pPr algn="l">
                <a:spcAft>
                  <a:spcPts val="600"/>
                </a:spcAft>
              </a:pPr>
              <a:t>19</a:t>
            </a:fld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DC580C66-5435-4F00-873E-679D3D504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354048" y="5937657"/>
            <a:ext cx="714978" cy="536234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B4AFD177-1A38-4FAE-87D4-840AE22C8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6774" y="5474491"/>
            <a:ext cx="2075263" cy="138350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655520DF-BCFA-4422-B5D9-A5A1FABAD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46290" y="1422605"/>
            <a:ext cx="5353835" cy="4015376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4" name="Metin kutusu 4">
            <a:extLst>
              <a:ext uri="{FF2B5EF4-FFF2-40B4-BE49-F238E27FC236}">
                <a16:creationId xmlns:a16="http://schemas.microsoft.com/office/drawing/2014/main" id="{C0B3E6E3-A165-4C45-AA3D-8FF602A1668F}"/>
              </a:ext>
            </a:extLst>
          </p:cNvPr>
          <p:cNvSpPr txBox="1"/>
          <p:nvPr/>
        </p:nvSpPr>
        <p:spPr>
          <a:xfrm>
            <a:off x="4474621" y="3342170"/>
            <a:ext cx="5123870" cy="14640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1600" b="0" kern="1200" dirty="0">
                <a:solidFill>
                  <a:srgbClr val="B6A6C0"/>
                </a:solidFill>
                <a:latin typeface="+mj-lt"/>
                <a:ea typeface="+mj-ea"/>
                <a:cs typeface="+mj-cs"/>
              </a:rPr>
              <a:t>KYS İç Denetim Puanı : %93</a:t>
            </a:r>
            <a:endParaRPr lang="en-US" sz="1600" b="0" kern="1200" dirty="0">
              <a:solidFill>
                <a:srgbClr val="B6A6C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15C7C93B-CF63-45C8-8362-023AD0825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6512"/>
            <a:ext cx="47835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69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563888" y="137121"/>
            <a:ext cx="470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1224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82119"/>
            <a:ext cx="2736304" cy="576064"/>
          </a:xfrm>
          <a:prstGeom prst="rect">
            <a:avLst/>
          </a:prstGeom>
        </p:spPr>
      </p:pic>
      <p:graphicFrame>
        <p:nvGraphicFramePr>
          <p:cNvPr id="2" name="Tablo 3">
            <a:extLst>
              <a:ext uri="{FF2B5EF4-FFF2-40B4-BE49-F238E27FC236}">
                <a16:creationId xmlns:a16="http://schemas.microsoft.com/office/drawing/2014/main" id="{7F5E1DE4-FB81-4947-9D72-7CBDDAE0B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207288"/>
              </p:ext>
            </p:extLst>
          </p:nvPr>
        </p:nvGraphicFramePr>
        <p:xfrm>
          <a:off x="179512" y="908721"/>
          <a:ext cx="8507288" cy="5516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3644">
                  <a:extLst>
                    <a:ext uri="{9D8B030D-6E8A-4147-A177-3AD203B41FA5}">
                      <a16:colId xmlns:a16="http://schemas.microsoft.com/office/drawing/2014/main" val="3392254457"/>
                    </a:ext>
                  </a:extLst>
                </a:gridCol>
                <a:gridCol w="4253644">
                  <a:extLst>
                    <a:ext uri="{9D8B030D-6E8A-4147-A177-3AD203B41FA5}">
                      <a16:colId xmlns:a16="http://schemas.microsoft.com/office/drawing/2014/main" val="375584988"/>
                    </a:ext>
                  </a:extLst>
                </a:gridCol>
              </a:tblGrid>
              <a:tr h="387407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Güçlü Yönler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Zayıf Yönler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93722"/>
                  </a:ext>
                </a:extLst>
              </a:tr>
              <a:tr h="774025">
                <a:tc>
                  <a:txBody>
                    <a:bodyPr/>
                    <a:lstStyle/>
                    <a:p>
                      <a:r>
                        <a:rPr lang="en-US" sz="1200" dirty="0"/>
                        <a:t>G1- </a:t>
                      </a:r>
                      <a:r>
                        <a:rPr lang="en-US" sz="1200" dirty="0" err="1"/>
                        <a:t>Üniversite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içi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diğer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birimler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ile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açık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bir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iletişimin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olması</a:t>
                      </a:r>
                      <a:r>
                        <a:rPr lang="en-US" sz="1200" dirty="0"/>
                        <a:t> </a:t>
                      </a:r>
                      <a:endParaRPr lang="tr-TR" sz="1200" dirty="0"/>
                    </a:p>
                    <a:p>
                      <a:endParaRPr lang="tr-TR" sz="1200" dirty="0"/>
                    </a:p>
                    <a:p>
                      <a:r>
                        <a:rPr lang="tr-TR" sz="1200" i="1" dirty="0"/>
                        <a:t>(korundu)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Z1- </a:t>
                      </a:r>
                      <a:r>
                        <a:rPr lang="en-US" sz="1200" dirty="0" err="1"/>
                        <a:t>Mezunlar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Ofisi</a:t>
                      </a:r>
                      <a:r>
                        <a:rPr lang="en-US" sz="1200" dirty="0"/>
                        <a:t> ve </a:t>
                      </a:r>
                      <a:r>
                        <a:rPr lang="en-US" sz="1200" dirty="0" err="1"/>
                        <a:t>Kariyer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Geliştirme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Koordinatörlüğü'nün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kurumsallaşmamış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olması</a:t>
                      </a:r>
                      <a:endParaRPr lang="tr-TR" sz="1200" dirty="0"/>
                    </a:p>
                    <a:p>
                      <a:endParaRPr lang="tr-TR" sz="1200" dirty="0"/>
                    </a:p>
                    <a:p>
                      <a:r>
                        <a:rPr lang="tr-TR" sz="1200" i="1" dirty="0"/>
                        <a:t>(devam etmekte)</a:t>
                      </a:r>
                      <a:endParaRPr lang="en-US" sz="1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405161"/>
                  </a:ext>
                </a:extLst>
              </a:tr>
              <a:tr h="946031">
                <a:tc>
                  <a:txBody>
                    <a:bodyPr/>
                    <a:lstStyle/>
                    <a:p>
                      <a:r>
                        <a:rPr lang="en-US" sz="1200" dirty="0"/>
                        <a:t>G2-Üniversitenin </a:t>
                      </a:r>
                      <a:r>
                        <a:rPr lang="en-US" sz="1200" dirty="0" err="1"/>
                        <a:t>uluslararası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niteliği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dolayısıyla</a:t>
                      </a:r>
                      <a:r>
                        <a:rPr lang="en-US" sz="1200" dirty="0"/>
                        <a:t> (</a:t>
                      </a:r>
                      <a:r>
                        <a:rPr lang="en-US" sz="1200" dirty="0" err="1"/>
                        <a:t>mezun</a:t>
                      </a:r>
                      <a:r>
                        <a:rPr lang="en-US" sz="1200" dirty="0"/>
                        <a:t>) </a:t>
                      </a:r>
                      <a:r>
                        <a:rPr lang="en-US" sz="1200" dirty="0" err="1"/>
                        <a:t>öğrencilerin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yabancı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dil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seviyelerinin</a:t>
                      </a:r>
                      <a:r>
                        <a:rPr lang="en-US" sz="1200" dirty="0"/>
                        <a:t> ve </a:t>
                      </a:r>
                      <a:r>
                        <a:rPr lang="en-US" sz="1200" dirty="0" err="1"/>
                        <a:t>kültürler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arası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iletişim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becerilerinin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gelişmiş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olması</a:t>
                      </a:r>
                      <a:endParaRPr lang="tr-TR" sz="1200" dirty="0"/>
                    </a:p>
                    <a:p>
                      <a:endParaRPr lang="tr-TR" sz="1200" dirty="0"/>
                    </a:p>
                    <a:p>
                      <a:r>
                        <a:rPr lang="tr-TR" sz="1200" dirty="0"/>
                        <a:t>(korundu)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Z2 - </a:t>
                      </a:r>
                      <a:r>
                        <a:rPr lang="en-US" sz="1200" dirty="0" err="1"/>
                        <a:t>Konuyla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ilgili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bilgi</a:t>
                      </a:r>
                      <a:r>
                        <a:rPr lang="en-US" sz="1200" dirty="0"/>
                        <a:t>/</a:t>
                      </a:r>
                      <a:r>
                        <a:rPr lang="en-US" sz="1200" dirty="0" err="1"/>
                        <a:t>tecrübe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eksikliği</a:t>
                      </a:r>
                      <a:endParaRPr lang="tr-TR" sz="1200" dirty="0"/>
                    </a:p>
                    <a:p>
                      <a:endParaRPr lang="tr-TR" sz="1200" dirty="0"/>
                    </a:p>
                    <a:p>
                      <a:r>
                        <a:rPr lang="tr-TR" sz="1200" i="1" dirty="0"/>
                        <a:t>(devam etmekte)</a:t>
                      </a:r>
                      <a:endParaRPr lang="en-US" sz="1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105124"/>
                  </a:ext>
                </a:extLst>
              </a:tr>
              <a:tr h="1118037">
                <a:tc>
                  <a:txBody>
                    <a:bodyPr/>
                    <a:lstStyle/>
                    <a:p>
                      <a:r>
                        <a:rPr lang="en-US" sz="1200" dirty="0"/>
                        <a:t>G3- </a:t>
                      </a:r>
                      <a:r>
                        <a:rPr lang="en-US" sz="1200" dirty="0" err="1"/>
                        <a:t>Mezunlar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Derneğinin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kurulmuş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olması</a:t>
                      </a:r>
                      <a:endParaRPr lang="tr-TR" sz="1200" dirty="0"/>
                    </a:p>
                    <a:p>
                      <a:endParaRPr lang="tr-TR" sz="1200" dirty="0"/>
                    </a:p>
                    <a:p>
                      <a:r>
                        <a:rPr lang="tr-TR" sz="1200" i="1" dirty="0"/>
                        <a:t>(</a:t>
                      </a:r>
                      <a:r>
                        <a:rPr lang="tr-TR" sz="1200" i="1" dirty="0" err="1"/>
                        <a:t>Tehdit’ten</a:t>
                      </a:r>
                      <a:r>
                        <a:rPr lang="tr-TR" sz="1200" i="1" dirty="0"/>
                        <a:t> güçlü yöne dönüştü)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Z3- </a:t>
                      </a:r>
                      <a:r>
                        <a:rPr lang="en-US" sz="1200" dirty="0" err="1"/>
                        <a:t>Mezunlar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Ofisi</a:t>
                      </a:r>
                      <a:r>
                        <a:rPr lang="en-US" sz="1200" dirty="0"/>
                        <a:t> ve </a:t>
                      </a:r>
                      <a:r>
                        <a:rPr lang="en-US" sz="1200" dirty="0" err="1"/>
                        <a:t>Kariyer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Geliştirme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Koordinatörlüğü'nü</a:t>
                      </a:r>
                      <a:r>
                        <a:rPr lang="en-US" sz="1200" dirty="0"/>
                        <a:t> ve (</a:t>
                      </a:r>
                      <a:r>
                        <a:rPr lang="en-US" sz="1200" dirty="0" err="1"/>
                        <a:t>mezun</a:t>
                      </a:r>
                      <a:r>
                        <a:rPr lang="en-US" sz="1200" dirty="0"/>
                        <a:t>) </a:t>
                      </a:r>
                      <a:r>
                        <a:rPr lang="en-US" sz="1200" dirty="0" err="1"/>
                        <a:t>öğrenciler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arasında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sosyal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medya</a:t>
                      </a:r>
                      <a:r>
                        <a:rPr lang="en-US" sz="1200" dirty="0"/>
                        <a:t>, mail </a:t>
                      </a:r>
                      <a:r>
                        <a:rPr lang="en-US" sz="1200" dirty="0" err="1"/>
                        <a:t>grupları</a:t>
                      </a:r>
                      <a:r>
                        <a:rPr lang="en-US" sz="1200" dirty="0"/>
                        <a:t> ve </a:t>
                      </a:r>
                      <a:r>
                        <a:rPr lang="en-US" sz="1200" dirty="0" err="1"/>
                        <a:t>gelenekselleşen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buluşmalar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gibi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iletişim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ağlarının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henüz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yeterli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sıklıkla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kullanılamaması</a:t>
                      </a:r>
                      <a:endParaRPr lang="tr-TR" sz="1200" dirty="0"/>
                    </a:p>
                    <a:p>
                      <a:endParaRPr lang="tr-TR" sz="1200" dirty="0"/>
                    </a:p>
                    <a:p>
                      <a:r>
                        <a:rPr lang="tr-TR" sz="1200" i="1" dirty="0"/>
                        <a:t>(devam etmekte)</a:t>
                      </a:r>
                      <a:endParaRPr lang="en-US" sz="1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13767"/>
                  </a:ext>
                </a:extLst>
              </a:tr>
              <a:tr h="1051546">
                <a:tc>
                  <a:txBody>
                    <a:bodyPr/>
                    <a:lstStyle/>
                    <a:p>
                      <a:r>
                        <a:rPr lang="en-US" sz="1200" dirty="0"/>
                        <a:t>G4- T.C. </a:t>
                      </a:r>
                      <a:r>
                        <a:rPr lang="en-US" sz="1200" dirty="0" err="1"/>
                        <a:t>Cumhurbaşkanlığı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İnsan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Kaynakları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Ofisi'nin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Kariyer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Merkezleri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ile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işbirlikleri</a:t>
                      </a:r>
                      <a:r>
                        <a:rPr lang="en-US" sz="1200" dirty="0"/>
                        <a:t> ve </a:t>
                      </a:r>
                      <a:r>
                        <a:rPr lang="en-US" sz="1200" dirty="0" err="1"/>
                        <a:t>klavuzluğu</a:t>
                      </a:r>
                      <a:endParaRPr lang="tr-TR" sz="1200" dirty="0"/>
                    </a:p>
                    <a:p>
                      <a:endParaRPr lang="tr-TR" sz="1200" i="1" dirty="0"/>
                    </a:p>
                    <a:p>
                      <a:r>
                        <a:rPr lang="tr-TR" sz="1200" i="1" dirty="0"/>
                        <a:t>(yeni eklendi)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Z4- Yetenek </a:t>
                      </a:r>
                      <a:r>
                        <a:rPr lang="en-US" sz="1200" dirty="0" err="1"/>
                        <a:t>Kapısı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veritabanında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yeterli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sayıda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öğrenci</a:t>
                      </a:r>
                      <a:r>
                        <a:rPr lang="en-US" sz="1200" dirty="0"/>
                        <a:t>/</a:t>
                      </a:r>
                      <a:r>
                        <a:rPr lang="en-US" sz="1200" dirty="0" err="1"/>
                        <a:t>mezun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kayıtlı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olmaması</a:t>
                      </a:r>
                      <a:endParaRPr lang="tr-TR" sz="1200" dirty="0"/>
                    </a:p>
                    <a:p>
                      <a:endParaRPr lang="tr-TR" sz="1200" dirty="0"/>
                    </a:p>
                    <a:p>
                      <a:r>
                        <a:rPr lang="tr-TR" sz="1200" i="1" dirty="0"/>
                        <a:t>(yeni eklendi)</a:t>
                      </a:r>
                      <a:endParaRPr lang="en-US" sz="1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138043"/>
                  </a:ext>
                </a:extLst>
              </a:tr>
              <a:tr h="105154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Z4-Mezun-sektör </a:t>
                      </a:r>
                      <a:r>
                        <a:rPr lang="en-US" sz="1200" dirty="0" err="1"/>
                        <a:t>veri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tabanının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oluşturulamamış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olması</a:t>
                      </a:r>
                      <a:endParaRPr lang="tr-TR" sz="1200" dirty="0"/>
                    </a:p>
                    <a:p>
                      <a:endParaRPr lang="tr-TR" sz="1200" dirty="0"/>
                    </a:p>
                    <a:p>
                      <a:r>
                        <a:rPr lang="tr-TR" sz="1200" i="1" dirty="0"/>
                        <a:t>(kaldırıldı)</a:t>
                      </a:r>
                      <a:endParaRPr lang="en-US" sz="1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518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490" name="Rectangle 164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37585" y="1362503"/>
            <a:ext cx="2293965" cy="14570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b="1" kern="1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KAYNAK İHTİYACI</a:t>
            </a:r>
          </a:p>
        </p:txBody>
      </p:sp>
      <p:grpSp>
        <p:nvGrpSpPr>
          <p:cNvPr id="19491" name="Group 166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54015" y="518649"/>
            <a:ext cx="846287" cy="847206"/>
            <a:chOff x="8183879" y="1000124"/>
            <a:chExt cx="1562267" cy="1172973"/>
          </a:xfrm>
        </p:grpSpPr>
        <p:sp>
          <p:nvSpPr>
            <p:cNvPr id="168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2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Metin kutusu 65">
            <a:extLst>
              <a:ext uri="{FF2B5EF4-FFF2-40B4-BE49-F238E27FC236}">
                <a16:creationId xmlns:a16="http://schemas.microsoft.com/office/drawing/2014/main" id="{4D5A8F97-7B0A-4415-A8E3-3F49B0C3A232}"/>
              </a:ext>
            </a:extLst>
          </p:cNvPr>
          <p:cNvSpPr txBox="1"/>
          <p:nvPr/>
        </p:nvSpPr>
        <p:spPr>
          <a:xfrm>
            <a:off x="59152" y="3040888"/>
            <a:ext cx="3403646" cy="38171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85750"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Mezunlar</a:t>
            </a:r>
            <a:r>
              <a:rPr lang="en-US" sz="1400" dirty="0"/>
              <a:t> </a:t>
            </a:r>
            <a:r>
              <a:rPr lang="en-US" sz="1400" dirty="0" err="1"/>
              <a:t>Ofisi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Kariyer </a:t>
            </a:r>
            <a:r>
              <a:rPr lang="en-US" sz="1400" dirty="0" err="1"/>
              <a:t>Geliştirme</a:t>
            </a:r>
            <a:r>
              <a:rPr lang="en-US" sz="1400" dirty="0"/>
              <a:t> </a:t>
            </a:r>
            <a:r>
              <a:rPr lang="en-US" sz="1400" dirty="0" err="1"/>
              <a:t>Koordinatörlüğü</a:t>
            </a:r>
            <a:r>
              <a:rPr lang="en-US" sz="1400" dirty="0"/>
              <a:t> </a:t>
            </a:r>
            <a:r>
              <a:rPr lang="en-US" sz="1400" dirty="0" err="1"/>
              <a:t>olarak</a:t>
            </a:r>
            <a:r>
              <a:rPr lang="en-US" sz="1400" dirty="0"/>
              <a:t> 2019 </a:t>
            </a:r>
            <a:r>
              <a:rPr lang="en-US" sz="1400" dirty="0" err="1"/>
              <a:t>yılı</a:t>
            </a:r>
            <a:r>
              <a:rPr lang="en-US" sz="1400" dirty="0"/>
              <a:t> </a:t>
            </a:r>
            <a:r>
              <a:rPr lang="en-US" sz="1400" dirty="0" err="1"/>
              <a:t>iç</a:t>
            </a:r>
            <a:r>
              <a:rPr lang="en-US" sz="1400" dirty="0"/>
              <a:t> </a:t>
            </a:r>
            <a:r>
              <a:rPr lang="en-US" sz="1400" dirty="0" err="1"/>
              <a:t>denetiminde</a:t>
            </a:r>
            <a:r>
              <a:rPr lang="en-US" sz="1400" dirty="0"/>
              <a:t> </a:t>
            </a:r>
            <a:r>
              <a:rPr lang="en-US" sz="1400" dirty="0" err="1"/>
              <a:t>birime</a:t>
            </a:r>
            <a:r>
              <a:rPr lang="en-US" sz="1400" dirty="0"/>
              <a:t> </a:t>
            </a:r>
            <a:r>
              <a:rPr lang="en-US" sz="1400" dirty="0" err="1"/>
              <a:t>açılmış</a:t>
            </a:r>
            <a:r>
              <a:rPr lang="en-US" sz="1400" dirty="0"/>
              <a:t> </a:t>
            </a:r>
            <a:r>
              <a:rPr lang="en-US" sz="1400" dirty="0" err="1"/>
              <a:t>olan</a:t>
            </a:r>
            <a:r>
              <a:rPr lang="en-US" sz="1400" dirty="0"/>
              <a:t> ‘</a:t>
            </a:r>
            <a:r>
              <a:rPr lang="en-US" sz="1400" i="1" dirty="0"/>
              <a:t>9001:2015 </a:t>
            </a:r>
            <a:r>
              <a:rPr lang="en-US" sz="1400" i="1" dirty="0" err="1"/>
              <a:t>Madde</a:t>
            </a:r>
            <a:r>
              <a:rPr lang="en-US" sz="1400" i="1" dirty="0"/>
              <a:t> No:7.5.3.2. </a:t>
            </a:r>
            <a:r>
              <a:rPr lang="en-US" sz="1400" i="1" dirty="0" err="1"/>
              <a:t>ortak</a:t>
            </a:r>
            <a:r>
              <a:rPr lang="en-US" sz="1400" i="1" dirty="0"/>
              <a:t> )- MİNÖR </a:t>
            </a:r>
            <a:r>
              <a:rPr lang="en-US" sz="1400" i="1" dirty="0" err="1"/>
              <a:t>Arşivi</a:t>
            </a:r>
            <a:r>
              <a:rPr lang="en-US" sz="1400" i="1" dirty="0"/>
              <a:t> yok, </a:t>
            </a:r>
            <a:r>
              <a:rPr lang="en-US" sz="1400" i="1" dirty="0" err="1"/>
              <a:t>ofislerinde</a:t>
            </a:r>
            <a:r>
              <a:rPr lang="en-US" sz="1400" i="1" dirty="0"/>
              <a:t> </a:t>
            </a:r>
            <a:r>
              <a:rPr lang="en-US" sz="1400" i="1" dirty="0" err="1"/>
              <a:t>çelik</a:t>
            </a:r>
            <a:r>
              <a:rPr lang="en-US" sz="1400" i="1" dirty="0"/>
              <a:t> </a:t>
            </a:r>
            <a:r>
              <a:rPr lang="en-US" sz="1400" i="1" dirty="0" err="1"/>
              <a:t>dolap</a:t>
            </a:r>
            <a:r>
              <a:rPr lang="en-US" sz="1400" i="1" dirty="0"/>
              <a:t> yok, </a:t>
            </a:r>
            <a:r>
              <a:rPr lang="en-US" sz="1400" i="1" dirty="0" err="1"/>
              <a:t>klasör</a:t>
            </a:r>
            <a:r>
              <a:rPr lang="en-US" sz="1400" i="1" dirty="0"/>
              <a:t> </a:t>
            </a:r>
            <a:r>
              <a:rPr lang="en-US" sz="1400" i="1" dirty="0" err="1"/>
              <a:t>dosyalarda</a:t>
            </a:r>
            <a:r>
              <a:rPr lang="en-US" sz="1400" i="1" dirty="0"/>
              <a:t> </a:t>
            </a:r>
            <a:r>
              <a:rPr lang="en-US" sz="1400" i="1" dirty="0" err="1"/>
              <a:t>saklamaktadırlar</a:t>
            </a:r>
            <a:r>
              <a:rPr lang="en-US" sz="1400" i="1" dirty="0"/>
              <a:t>.</a:t>
            </a:r>
            <a:r>
              <a:rPr lang="en-US" sz="1400" dirty="0"/>
              <a:t>’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mevcut</a:t>
            </a:r>
            <a:r>
              <a:rPr lang="en-US" sz="1400" dirty="0"/>
              <a:t> </a:t>
            </a:r>
            <a:r>
              <a:rPr lang="en-US" sz="1400" dirty="0" err="1"/>
              <a:t>ofisin</a:t>
            </a:r>
            <a:r>
              <a:rPr lang="en-US" sz="1400" dirty="0"/>
              <a:t> </a:t>
            </a:r>
            <a:r>
              <a:rPr lang="en-US" sz="1400" dirty="0" err="1"/>
              <a:t>alanında</a:t>
            </a:r>
            <a:r>
              <a:rPr lang="en-US" sz="1400" dirty="0"/>
              <a:t> </a:t>
            </a:r>
            <a:r>
              <a:rPr lang="en-US" sz="1400" dirty="0" err="1"/>
              <a:t>MİNOR’de</a:t>
            </a:r>
            <a:r>
              <a:rPr lang="en-US" sz="1400" dirty="0"/>
              <a:t> </a:t>
            </a:r>
            <a:r>
              <a:rPr lang="en-US" sz="1400" dirty="0" err="1"/>
              <a:t>bahsi</a:t>
            </a:r>
            <a:r>
              <a:rPr lang="en-US" sz="1400" dirty="0"/>
              <a:t> </a:t>
            </a:r>
            <a:r>
              <a:rPr lang="en-US" sz="1400" dirty="0" err="1"/>
              <a:t>geçen</a:t>
            </a:r>
            <a:r>
              <a:rPr lang="en-US" sz="1400" dirty="0"/>
              <a:t> </a:t>
            </a:r>
            <a:r>
              <a:rPr lang="en-US" sz="1400" dirty="0" err="1"/>
              <a:t>demirbaşlara</a:t>
            </a:r>
            <a:r>
              <a:rPr lang="en-US" sz="1400" dirty="0"/>
              <a:t> </a:t>
            </a:r>
            <a:r>
              <a:rPr lang="en-US" sz="1400" dirty="0" err="1"/>
              <a:t>yer</a:t>
            </a:r>
            <a:r>
              <a:rPr lang="en-US" sz="1400" dirty="0"/>
              <a:t> </a:t>
            </a:r>
            <a:r>
              <a:rPr lang="en-US" sz="1400" dirty="0" err="1"/>
              <a:t>olmadığı</a:t>
            </a:r>
            <a:r>
              <a:rPr lang="en-US" sz="1400" dirty="0"/>
              <a:t> </a:t>
            </a:r>
            <a:r>
              <a:rPr lang="en-US" sz="1400" dirty="0" err="1"/>
              <a:t>göz</a:t>
            </a:r>
            <a:r>
              <a:rPr lang="en-US" sz="1400" dirty="0"/>
              <a:t> </a:t>
            </a:r>
            <a:r>
              <a:rPr lang="en-US" sz="1400" dirty="0" err="1"/>
              <a:t>önüne</a:t>
            </a:r>
            <a:r>
              <a:rPr lang="en-US" sz="1400" dirty="0"/>
              <a:t> </a:t>
            </a:r>
            <a:r>
              <a:rPr lang="en-US" sz="1400" dirty="0" err="1"/>
              <a:t>alınarak</a:t>
            </a:r>
            <a:r>
              <a:rPr lang="en-US" sz="1400" dirty="0"/>
              <a:t> </a:t>
            </a:r>
            <a:r>
              <a:rPr lang="en-US" sz="1400" dirty="0" err="1"/>
              <a:t>birimin</a:t>
            </a:r>
            <a:r>
              <a:rPr lang="en-US" sz="1400" dirty="0"/>
              <a:t> ‘</a:t>
            </a:r>
            <a:r>
              <a:rPr lang="en-US" sz="1400" dirty="0" err="1"/>
              <a:t>Ofis</a:t>
            </a:r>
            <a:r>
              <a:rPr lang="en-US" sz="1400" dirty="0"/>
              <a:t> </a:t>
            </a:r>
            <a:r>
              <a:rPr lang="en-US" sz="1400" dirty="0" err="1"/>
              <a:t>İhtiyaç</a:t>
            </a:r>
            <a:r>
              <a:rPr lang="en-US" sz="1400" dirty="0"/>
              <a:t> </a:t>
            </a:r>
            <a:r>
              <a:rPr lang="en-US" sz="1400" dirty="0" err="1"/>
              <a:t>Formu’nda</a:t>
            </a:r>
            <a:r>
              <a:rPr lang="en-US" sz="1400" dirty="0"/>
              <a:t> da </a:t>
            </a:r>
            <a:r>
              <a:rPr lang="en-US" sz="1400" dirty="0" err="1"/>
              <a:t>yer</a:t>
            </a:r>
            <a:r>
              <a:rPr lang="en-US" sz="1400" dirty="0"/>
              <a:t> </a:t>
            </a:r>
            <a:r>
              <a:rPr lang="en-US" sz="1400" dirty="0" err="1"/>
              <a:t>bildirildiği</a:t>
            </a:r>
            <a:r>
              <a:rPr lang="en-US" sz="1400" dirty="0"/>
              <a:t> </a:t>
            </a:r>
            <a:r>
              <a:rPr lang="en-US" sz="1400" dirty="0" err="1"/>
              <a:t>üzere</a:t>
            </a:r>
            <a:r>
              <a:rPr lang="en-US" sz="1400" dirty="0"/>
              <a:t>, </a:t>
            </a:r>
            <a:r>
              <a:rPr lang="en-US" sz="1400" dirty="0" err="1"/>
              <a:t>birimin</a:t>
            </a:r>
            <a:r>
              <a:rPr lang="en-US" sz="1400" dirty="0"/>
              <a:t> </a:t>
            </a:r>
            <a:r>
              <a:rPr lang="en-US" sz="1400" dirty="0" err="1"/>
              <a:t>görünürlülüğünü</a:t>
            </a:r>
            <a:r>
              <a:rPr lang="en-US" sz="1400" dirty="0"/>
              <a:t> </a:t>
            </a:r>
            <a:r>
              <a:rPr lang="en-US" sz="1400" dirty="0" err="1"/>
              <a:t>arttırabilecek</a:t>
            </a:r>
            <a:r>
              <a:rPr lang="en-US" sz="1400" dirty="0"/>
              <a:t> </a:t>
            </a:r>
            <a:r>
              <a:rPr lang="en-US" sz="1400" dirty="0" err="1"/>
              <a:t>daha</a:t>
            </a:r>
            <a:r>
              <a:rPr lang="en-US" sz="1400" dirty="0"/>
              <a:t> </a:t>
            </a:r>
            <a:r>
              <a:rPr lang="en-US" sz="1400" dirty="0" err="1"/>
              <a:t>geniş</a:t>
            </a:r>
            <a:r>
              <a:rPr lang="en-US" sz="1400" dirty="0"/>
              <a:t> </a:t>
            </a:r>
            <a:r>
              <a:rPr lang="en-US" sz="1400" dirty="0" err="1"/>
              <a:t>bir</a:t>
            </a:r>
            <a:r>
              <a:rPr lang="en-US" sz="1400" dirty="0"/>
              <a:t> </a:t>
            </a:r>
            <a:r>
              <a:rPr lang="en-US" sz="1400" dirty="0" err="1"/>
              <a:t>ofis</a:t>
            </a:r>
            <a:r>
              <a:rPr lang="en-US" sz="1400" dirty="0"/>
              <a:t> </a:t>
            </a:r>
            <a:r>
              <a:rPr lang="en-US" sz="1400" dirty="0" err="1"/>
              <a:t>alanı</a:t>
            </a:r>
            <a:r>
              <a:rPr lang="en-US" sz="1400" dirty="0"/>
              <a:t> </a:t>
            </a:r>
            <a:r>
              <a:rPr lang="en-US" sz="1400" dirty="0" err="1"/>
              <a:t>ile</a:t>
            </a:r>
            <a:r>
              <a:rPr lang="en-US" sz="1400" dirty="0"/>
              <a:t> </a:t>
            </a:r>
            <a:r>
              <a:rPr lang="en-US" sz="1400" dirty="0" err="1"/>
              <a:t>MİNÖR’de</a:t>
            </a:r>
            <a:r>
              <a:rPr lang="en-US" sz="1400" dirty="0"/>
              <a:t> </a:t>
            </a:r>
            <a:r>
              <a:rPr lang="en-US" sz="1400" dirty="0" err="1"/>
              <a:t>bahsi</a:t>
            </a:r>
            <a:r>
              <a:rPr lang="en-US" sz="1400" dirty="0"/>
              <a:t> </a:t>
            </a:r>
            <a:r>
              <a:rPr lang="en-US" sz="1400" dirty="0" err="1"/>
              <a:t>geçen</a:t>
            </a:r>
            <a:r>
              <a:rPr lang="en-US" sz="1400" dirty="0"/>
              <a:t> </a:t>
            </a:r>
            <a:r>
              <a:rPr lang="en-US" sz="1400" dirty="0" err="1"/>
              <a:t>demirbaşlara</a:t>
            </a:r>
            <a:r>
              <a:rPr lang="en-US" sz="1400" dirty="0"/>
              <a:t> </a:t>
            </a:r>
            <a:r>
              <a:rPr lang="en-US" sz="1400" dirty="0" err="1"/>
              <a:t>ihtiyacı</a:t>
            </a:r>
            <a:r>
              <a:rPr lang="en-US" sz="1400" dirty="0"/>
              <a:t> </a:t>
            </a:r>
            <a:r>
              <a:rPr lang="en-US" sz="1400" dirty="0" err="1"/>
              <a:t>vardır</a:t>
            </a:r>
            <a:r>
              <a:rPr lang="en-US" sz="1400" dirty="0"/>
              <a:t>.</a:t>
            </a:r>
          </a:p>
        </p:txBody>
      </p:sp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5967A6D6-76A7-4540-8143-8BBDEC80A6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" b="9935"/>
          <a:stretch/>
        </p:blipFill>
        <p:spPr>
          <a:xfrm>
            <a:off x="3425213" y="22521"/>
            <a:ext cx="5681202" cy="3672408"/>
          </a:xfrm>
          <a:prstGeom prst="rect">
            <a:avLst/>
          </a:prstGeom>
        </p:spPr>
      </p:pic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65">
            <a:extLst>
              <a:ext uri="{FF2B5EF4-FFF2-40B4-BE49-F238E27FC236}">
                <a16:creationId xmlns:a16="http://schemas.microsoft.com/office/drawing/2014/main" id="{83E3617F-A350-4DE8-88FF-1E5CF47EB9B0}"/>
              </a:ext>
            </a:extLst>
          </p:cNvPr>
          <p:cNvSpPr txBox="1"/>
          <p:nvPr/>
        </p:nvSpPr>
        <p:spPr>
          <a:xfrm>
            <a:off x="3508541" y="3859285"/>
            <a:ext cx="5514546" cy="28343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400" dirty="0"/>
              <a:t>Buna ek olarak </a:t>
            </a:r>
            <a:r>
              <a:rPr lang="en-US" sz="1400" dirty="0" err="1"/>
              <a:t>Mezunlar</a:t>
            </a:r>
            <a:r>
              <a:rPr lang="en-US" sz="1400" dirty="0"/>
              <a:t> </a:t>
            </a:r>
            <a:r>
              <a:rPr lang="en-US" sz="1400" dirty="0" err="1"/>
              <a:t>Ofisi</a:t>
            </a:r>
            <a:r>
              <a:rPr lang="en-US" sz="1400" dirty="0"/>
              <a:t> ve </a:t>
            </a:r>
            <a:r>
              <a:rPr lang="en-US" sz="1400" dirty="0" err="1"/>
              <a:t>Kariyer</a:t>
            </a:r>
            <a:r>
              <a:rPr lang="en-US" sz="1400" dirty="0"/>
              <a:t> </a:t>
            </a:r>
            <a:r>
              <a:rPr lang="en-US" sz="1400" dirty="0" err="1"/>
              <a:t>Geliştirme</a:t>
            </a:r>
            <a:r>
              <a:rPr lang="en-US" sz="1400" dirty="0"/>
              <a:t> </a:t>
            </a:r>
            <a:r>
              <a:rPr lang="en-US" sz="1400" dirty="0" err="1"/>
              <a:t>Koordinatörlüğü</a:t>
            </a:r>
            <a:r>
              <a:rPr lang="tr-TR" sz="1400" dirty="0"/>
              <a:t>  işlevi gereği öğrencilere yakın olabilmelidir. Mevcut ofisin yeri bu işlevimizin yerine getirilebilmesini epey zorlaştırmaktadır.</a:t>
            </a:r>
          </a:p>
          <a:p>
            <a:pPr marL="285750"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tr-TR" sz="1400" dirty="0"/>
          </a:p>
          <a:p>
            <a:pPr marL="285750"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400" dirty="0"/>
              <a:t>Son olarak koordinatörlük bünyesindeki iki çalışanın Bilgi İşlem Ofisi’nde ve Endüstri Mühendisliği Bölümü’nde olmak üzere ek görevleri bulunmaktadır. Bu durum göz edilerek ofisin tam zamanlı çalışan eksikliği mevcuttur.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389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82119"/>
            <a:ext cx="2736304" cy="576064"/>
          </a:xfrm>
          <a:prstGeom prst="rect">
            <a:avLst/>
          </a:prstGeom>
        </p:spPr>
      </p:pic>
      <p:graphicFrame>
        <p:nvGraphicFramePr>
          <p:cNvPr id="2" name="Tablo 3">
            <a:extLst>
              <a:ext uri="{FF2B5EF4-FFF2-40B4-BE49-F238E27FC236}">
                <a16:creationId xmlns:a16="http://schemas.microsoft.com/office/drawing/2014/main" id="{7F5E1DE4-FB81-4947-9D72-7CBDDAE0B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432148"/>
              </p:ext>
            </p:extLst>
          </p:nvPr>
        </p:nvGraphicFramePr>
        <p:xfrm>
          <a:off x="179512" y="908721"/>
          <a:ext cx="8507288" cy="5335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3644">
                  <a:extLst>
                    <a:ext uri="{9D8B030D-6E8A-4147-A177-3AD203B41FA5}">
                      <a16:colId xmlns:a16="http://schemas.microsoft.com/office/drawing/2014/main" val="3392254457"/>
                    </a:ext>
                  </a:extLst>
                </a:gridCol>
                <a:gridCol w="4253644">
                  <a:extLst>
                    <a:ext uri="{9D8B030D-6E8A-4147-A177-3AD203B41FA5}">
                      <a16:colId xmlns:a16="http://schemas.microsoft.com/office/drawing/2014/main" val="375584988"/>
                    </a:ext>
                  </a:extLst>
                </a:gridCol>
              </a:tblGrid>
              <a:tr h="396586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Fırsatlar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Tehditler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93722"/>
                  </a:ext>
                </a:extLst>
              </a:tr>
              <a:tr h="689781">
                <a:tc>
                  <a:txBody>
                    <a:bodyPr/>
                    <a:lstStyle/>
                    <a:p>
                      <a:r>
                        <a:rPr lang="en-US" sz="1200" dirty="0"/>
                        <a:t>F1-Organize </a:t>
                      </a:r>
                      <a:r>
                        <a:rPr lang="en-US" sz="1200" dirty="0" err="1"/>
                        <a:t>sanayi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bölgesine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yakın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olunması</a:t>
                      </a:r>
                      <a:r>
                        <a:rPr lang="en-US" sz="1200" dirty="0"/>
                        <a:t> </a:t>
                      </a:r>
                    </a:p>
                    <a:p>
                      <a:endParaRPr lang="tr-TR" sz="1200" dirty="0"/>
                    </a:p>
                    <a:p>
                      <a:r>
                        <a:rPr lang="tr-TR" sz="1200" i="1" dirty="0"/>
                        <a:t>(devam etmekte)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T1-Muhtemel </a:t>
                      </a:r>
                      <a:r>
                        <a:rPr lang="en-US" sz="1200" dirty="0" err="1"/>
                        <a:t>bir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ekonomik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daralma</a:t>
                      </a:r>
                      <a:r>
                        <a:rPr lang="en-US" sz="1200" dirty="0"/>
                        <a:t> </a:t>
                      </a:r>
                    </a:p>
                    <a:p>
                      <a:endParaRPr lang="tr-TR" sz="1200" dirty="0"/>
                    </a:p>
                    <a:p>
                      <a:r>
                        <a:rPr lang="tr-TR" sz="1200" i="1" dirty="0"/>
                        <a:t>(devam etmekte)</a:t>
                      </a:r>
                      <a:endParaRPr lang="en-US" sz="1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405161"/>
                  </a:ext>
                </a:extLst>
              </a:tr>
              <a:tr h="929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F2-Antalya'nın </a:t>
                      </a:r>
                      <a:r>
                        <a:rPr lang="en-US" sz="1200" dirty="0" err="1"/>
                        <a:t>kalifiye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personel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açığının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bulunması</a:t>
                      </a:r>
                      <a:endParaRPr lang="en-US" sz="1200" dirty="0"/>
                    </a:p>
                    <a:p>
                      <a:endParaRPr lang="tr-TR" sz="1200" dirty="0"/>
                    </a:p>
                    <a:p>
                      <a:r>
                        <a:rPr lang="tr-TR" sz="1200" i="1" dirty="0"/>
                        <a:t>(devam etmekte)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T2- </a:t>
                      </a:r>
                      <a:r>
                        <a:rPr lang="en-US" sz="1200" dirty="0" err="1"/>
                        <a:t>Türkiye'de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özel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sektör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şirketlerindeki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aile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şirketi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sayısının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çok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olması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dolayısı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ile</a:t>
                      </a:r>
                      <a:r>
                        <a:rPr lang="en-US" sz="1200" dirty="0"/>
                        <a:t> yeni </a:t>
                      </a:r>
                      <a:r>
                        <a:rPr lang="en-US" sz="1200" dirty="0" err="1"/>
                        <a:t>mezun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öğrencilerin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işe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girişlerinde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dezavantajlı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olması</a:t>
                      </a:r>
                      <a:endParaRPr lang="en-US" sz="1200" dirty="0"/>
                    </a:p>
                    <a:p>
                      <a:endParaRPr lang="tr-TR" sz="1200" dirty="0"/>
                    </a:p>
                    <a:p>
                      <a:r>
                        <a:rPr lang="tr-TR" sz="1200" i="1" dirty="0"/>
                        <a:t>(devam etmekte)</a:t>
                      </a:r>
                      <a:endParaRPr lang="en-US" sz="1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105124"/>
                  </a:ext>
                </a:extLst>
              </a:tr>
              <a:tr h="823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F3-Üniversite </a:t>
                      </a:r>
                      <a:r>
                        <a:rPr lang="en-US" sz="1200" dirty="0" err="1"/>
                        <a:t>yönetiminin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üniversite</a:t>
                      </a:r>
                      <a:r>
                        <a:rPr lang="en-US" sz="1200" dirty="0"/>
                        <a:t> - </a:t>
                      </a:r>
                      <a:r>
                        <a:rPr lang="en-US" sz="1200" dirty="0" err="1"/>
                        <a:t>sektör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iletişimine</a:t>
                      </a:r>
                      <a:r>
                        <a:rPr lang="en-US" sz="1200" dirty="0"/>
                        <a:t>  ve </a:t>
                      </a:r>
                      <a:r>
                        <a:rPr lang="en-US" sz="1200" dirty="0" err="1"/>
                        <a:t>işbirliğine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katkı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sağlaması</a:t>
                      </a:r>
                      <a:r>
                        <a:rPr lang="en-US" sz="1200" dirty="0"/>
                        <a:t> </a:t>
                      </a:r>
                      <a:endParaRPr lang="tr-TR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r>
                        <a:rPr lang="tr-TR" sz="1200" i="1" dirty="0"/>
                        <a:t>(devam etmekte)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T3-Mezunlar </a:t>
                      </a:r>
                      <a:r>
                        <a:rPr lang="en-US" sz="1200" dirty="0" err="1"/>
                        <a:t>derneğinin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kurulamamış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olması</a:t>
                      </a:r>
                      <a:r>
                        <a:rPr lang="en-US" sz="1200" dirty="0"/>
                        <a:t> </a:t>
                      </a:r>
                    </a:p>
                    <a:p>
                      <a:endParaRPr lang="tr-TR" sz="1200" dirty="0"/>
                    </a:p>
                    <a:p>
                      <a:r>
                        <a:rPr lang="tr-TR" sz="1200" i="1" dirty="0"/>
                        <a:t>(kaldırıldı)</a:t>
                      </a:r>
                      <a:endParaRPr lang="en-US" sz="1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13767"/>
                  </a:ext>
                </a:extLst>
              </a:tr>
              <a:tr h="823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F4-Öğretim </a:t>
                      </a:r>
                      <a:r>
                        <a:rPr lang="en-US" sz="1200" dirty="0" err="1"/>
                        <a:t>üye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kadrosunun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yurtdışı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bağlantıları</a:t>
                      </a:r>
                      <a:endParaRPr lang="tr-TR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i="1" dirty="0"/>
                        <a:t>(devam etmekte)</a:t>
                      </a:r>
                      <a:endParaRPr lang="en-US" sz="1200" i="1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T4-Mezunların </a:t>
                      </a:r>
                      <a:r>
                        <a:rPr lang="en-US" sz="1200" dirty="0" err="1"/>
                        <a:t>önemli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bir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bölümünün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Türkiye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vatandaşı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olmaması</a:t>
                      </a:r>
                      <a:endParaRPr lang="en-US" sz="1200" dirty="0"/>
                    </a:p>
                    <a:p>
                      <a:endParaRPr lang="tr-TR" sz="1200" dirty="0"/>
                    </a:p>
                    <a:p>
                      <a:r>
                        <a:rPr lang="tr-TR" sz="1200" i="1" dirty="0"/>
                        <a:t>(kaldırıldı)</a:t>
                      </a:r>
                      <a:endParaRPr lang="en-US" sz="1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138043"/>
                  </a:ext>
                </a:extLst>
              </a:tr>
              <a:tr h="6589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F5-Üniversitenin </a:t>
                      </a:r>
                      <a:r>
                        <a:rPr lang="en-US" sz="1200" dirty="0" err="1"/>
                        <a:t>mezun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sayısının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henüz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kısmen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az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oluşu</a:t>
                      </a:r>
                      <a:endParaRPr lang="en-US" sz="1200" dirty="0"/>
                    </a:p>
                    <a:p>
                      <a:endParaRPr lang="tr-TR" sz="1200" dirty="0"/>
                    </a:p>
                    <a:p>
                      <a:r>
                        <a:rPr lang="tr-TR" sz="1200" i="1" dirty="0"/>
                        <a:t>(kaldırıldı)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T3- Kovid-19 </a:t>
                      </a:r>
                      <a:r>
                        <a:rPr lang="en-US" sz="1200" dirty="0" err="1"/>
                        <a:t>pandemisi</a:t>
                      </a:r>
                      <a:endParaRPr lang="en-US" sz="1200" dirty="0"/>
                    </a:p>
                    <a:p>
                      <a:endParaRPr lang="tr-TR" sz="1200" dirty="0"/>
                    </a:p>
                    <a:p>
                      <a:r>
                        <a:rPr lang="tr-TR" sz="1200" i="1" dirty="0"/>
                        <a:t>(eklendi)</a:t>
                      </a:r>
                      <a:endParaRPr lang="en-US" sz="1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518981"/>
                  </a:ext>
                </a:extLst>
              </a:tr>
              <a:tr h="937097">
                <a:tc>
                  <a:txBody>
                    <a:bodyPr/>
                    <a:lstStyle/>
                    <a:p>
                      <a:r>
                        <a:rPr lang="en-US" sz="1200" dirty="0"/>
                        <a:t>F5- T.C. </a:t>
                      </a:r>
                      <a:r>
                        <a:rPr lang="en-US" sz="1200" dirty="0" err="1"/>
                        <a:t>Cumhurbaşkanlığı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İnsan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Kaynakları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Ofisi'nin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Kariyer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Merkezleri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ile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işbirlikleri</a:t>
                      </a:r>
                      <a:r>
                        <a:rPr lang="en-US" sz="1200" dirty="0"/>
                        <a:t> ve </a:t>
                      </a:r>
                      <a:r>
                        <a:rPr lang="en-US" sz="1200" dirty="0" err="1"/>
                        <a:t>klavuzluğu</a:t>
                      </a:r>
                      <a:endParaRPr lang="tr-TR" sz="1200" dirty="0"/>
                    </a:p>
                    <a:p>
                      <a:endParaRPr lang="tr-TR" sz="1200" dirty="0"/>
                    </a:p>
                    <a:p>
                      <a:r>
                        <a:rPr lang="tr-TR" sz="1200" i="1" dirty="0"/>
                        <a:t>(yeni eklendi)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306991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65DD364D-9576-47A2-A1B9-8CD98682133F}"/>
              </a:ext>
            </a:extLst>
          </p:cNvPr>
          <p:cNvSpPr txBox="1"/>
          <p:nvPr/>
        </p:nvSpPr>
        <p:spPr>
          <a:xfrm>
            <a:off x="3563888" y="137121"/>
            <a:ext cx="470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1224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</a:p>
        </p:txBody>
      </p:sp>
    </p:spTree>
    <p:extLst>
      <p:ext uri="{BB962C8B-B14F-4D97-AF65-F5344CB8AC3E}">
        <p14:creationId xmlns:p14="http://schemas.microsoft.com/office/powerpoint/2010/main" val="3365225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44065" y="26815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PAYDAŞ BEKLENTİLERİ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5955" y="61948"/>
            <a:ext cx="2736304" cy="576064"/>
          </a:xfrm>
          <a:prstGeom prst="rect">
            <a:avLst/>
          </a:prstGeom>
        </p:spPr>
      </p:pic>
      <p:graphicFrame>
        <p:nvGraphicFramePr>
          <p:cNvPr id="2" name="Tablo 2">
            <a:extLst>
              <a:ext uri="{FF2B5EF4-FFF2-40B4-BE49-F238E27FC236}">
                <a16:creationId xmlns:a16="http://schemas.microsoft.com/office/drawing/2014/main" id="{8CBD44F9-2FF8-4D7D-BD1E-D9834E071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077413"/>
              </p:ext>
            </p:extLst>
          </p:nvPr>
        </p:nvGraphicFramePr>
        <p:xfrm>
          <a:off x="827455" y="1088740"/>
          <a:ext cx="7489089" cy="51485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96363">
                  <a:extLst>
                    <a:ext uri="{9D8B030D-6E8A-4147-A177-3AD203B41FA5}">
                      <a16:colId xmlns:a16="http://schemas.microsoft.com/office/drawing/2014/main" val="605426746"/>
                    </a:ext>
                  </a:extLst>
                </a:gridCol>
                <a:gridCol w="2496363">
                  <a:extLst>
                    <a:ext uri="{9D8B030D-6E8A-4147-A177-3AD203B41FA5}">
                      <a16:colId xmlns:a16="http://schemas.microsoft.com/office/drawing/2014/main" val="486320110"/>
                    </a:ext>
                  </a:extLst>
                </a:gridCol>
                <a:gridCol w="2496363">
                  <a:extLst>
                    <a:ext uri="{9D8B030D-6E8A-4147-A177-3AD203B41FA5}">
                      <a16:colId xmlns:a16="http://schemas.microsoft.com/office/drawing/2014/main" val="239819191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PAYDAŞ ADI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PAYDAŞ NEDENİ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PAYDAŞ BEKLENTİSİ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2152843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Rektörlük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Üst Yönetim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Memnun öğrenci ve mezunlar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46758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Öğrenciler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Hizmeti kullanmaları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İhtiyaca uygun staj veya iş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469879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Kismi Zamanlı Öğrenciler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Hizmet Üretme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Ücret,Verimli Çalışma Ortamı, İş Üretme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43274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Akademisyenler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Sürece destek olmak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Sektör ile iletişim ve işbirliği sağlanması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327695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Destek Hizmetleri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Etkinlikler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Zamanında talep ve koordinasyon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830807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SKS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Etkinlikler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Zamanında talep ve koordinasyon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750945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</a:rPr>
                        <a:t>Mezunlar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</a:rPr>
                        <a:t>Mezunlara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yönelik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aktiviteler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sunmaları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</a:rPr>
                        <a:t>Mezun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aidiyetinin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oluşturulması</a:t>
                      </a:r>
                      <a:r>
                        <a:rPr lang="en-US" sz="1050" u="none" strike="noStrike" dirty="0">
                          <a:effectLst/>
                        </a:rPr>
                        <a:t>, </a:t>
                      </a:r>
                      <a:r>
                        <a:rPr lang="en-US" sz="1050" u="none" strike="noStrike" dirty="0" err="1">
                          <a:effectLst/>
                        </a:rPr>
                        <a:t>sürekli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iletişim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394572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48001119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i="1" u="none" strike="noStrike" dirty="0">
                          <a:effectLst/>
                        </a:rPr>
                        <a:t>Bilgi </a:t>
                      </a:r>
                      <a:r>
                        <a:rPr lang="en-US" sz="1050" i="1" u="none" strike="noStrike" dirty="0" err="1">
                          <a:effectLst/>
                        </a:rPr>
                        <a:t>İşlem</a:t>
                      </a:r>
                      <a:r>
                        <a:rPr lang="en-US" sz="1050" i="1" u="none" strike="noStrike" dirty="0">
                          <a:effectLst/>
                        </a:rPr>
                        <a:t> Müdürlüğü - ABÜ </a:t>
                      </a:r>
                      <a:endParaRPr lang="en-US" sz="105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i="1" u="none" strike="noStrike" dirty="0" err="1">
                          <a:effectLst/>
                        </a:rPr>
                        <a:t>Öğrenciler</a:t>
                      </a:r>
                      <a:r>
                        <a:rPr lang="en-US" sz="1050" i="1" u="none" strike="noStrike" dirty="0">
                          <a:effectLst/>
                        </a:rPr>
                        <a:t> </a:t>
                      </a:r>
                      <a:r>
                        <a:rPr lang="en-US" sz="1050" i="1" u="none" strike="noStrike" dirty="0" err="1">
                          <a:effectLst/>
                        </a:rPr>
                        <a:t>ile</a:t>
                      </a:r>
                      <a:r>
                        <a:rPr lang="en-US" sz="1050" i="1" u="none" strike="noStrike" dirty="0">
                          <a:effectLst/>
                        </a:rPr>
                        <a:t> </a:t>
                      </a:r>
                      <a:r>
                        <a:rPr lang="en-US" sz="1050" i="1" u="none" strike="noStrike" dirty="0" err="1">
                          <a:effectLst/>
                        </a:rPr>
                        <a:t>ilgili</a:t>
                      </a:r>
                      <a:r>
                        <a:rPr lang="en-US" sz="1050" i="1" u="none" strike="noStrike" dirty="0">
                          <a:effectLst/>
                        </a:rPr>
                        <a:t> </a:t>
                      </a:r>
                      <a:r>
                        <a:rPr lang="en-US" sz="1050" i="1" u="none" strike="noStrike" dirty="0" err="1">
                          <a:effectLst/>
                        </a:rPr>
                        <a:t>veri</a:t>
                      </a:r>
                      <a:r>
                        <a:rPr lang="en-US" sz="1050" i="1" u="none" strike="noStrike" dirty="0">
                          <a:effectLst/>
                        </a:rPr>
                        <a:t> </a:t>
                      </a:r>
                      <a:r>
                        <a:rPr lang="en-US" sz="1050" i="1" u="none" strike="noStrike" dirty="0" err="1">
                          <a:effectLst/>
                        </a:rPr>
                        <a:t>tabanı</a:t>
                      </a:r>
                      <a:r>
                        <a:rPr lang="en-US" sz="1050" i="1" u="none" strike="noStrike" dirty="0">
                          <a:effectLst/>
                        </a:rPr>
                        <a:t> </a:t>
                      </a:r>
                      <a:r>
                        <a:rPr lang="en-US" sz="1050" i="1" u="none" strike="noStrike" dirty="0" err="1">
                          <a:effectLst/>
                        </a:rPr>
                        <a:t>oluşturma</a:t>
                      </a:r>
                      <a:endParaRPr lang="en-US" sz="105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i="1" u="none" strike="noStrike" dirty="0">
                          <a:effectLst/>
                        </a:rPr>
                        <a:t>Veri </a:t>
                      </a:r>
                      <a:r>
                        <a:rPr lang="en-US" sz="1050" i="1" u="none" strike="noStrike" dirty="0" err="1">
                          <a:effectLst/>
                        </a:rPr>
                        <a:t>tabanı</a:t>
                      </a:r>
                      <a:r>
                        <a:rPr lang="en-US" sz="1050" i="1" u="none" strike="noStrike" dirty="0">
                          <a:effectLst/>
                        </a:rPr>
                        <a:t> </a:t>
                      </a:r>
                      <a:r>
                        <a:rPr lang="en-US" sz="1050" i="1" u="none" strike="noStrike" dirty="0" err="1">
                          <a:effectLst/>
                        </a:rPr>
                        <a:t>oluşturma</a:t>
                      </a:r>
                      <a:r>
                        <a:rPr lang="en-US" sz="1050" i="1" u="none" strike="noStrike" dirty="0">
                          <a:effectLst/>
                        </a:rPr>
                        <a:t> </a:t>
                      </a:r>
                      <a:r>
                        <a:rPr lang="en-US" sz="1050" i="1" u="none" strike="noStrike" dirty="0" err="1">
                          <a:effectLst/>
                        </a:rPr>
                        <a:t>noktasında</a:t>
                      </a:r>
                      <a:r>
                        <a:rPr lang="en-US" sz="1050" i="1" u="none" strike="noStrike" dirty="0">
                          <a:effectLst/>
                        </a:rPr>
                        <a:t> </a:t>
                      </a:r>
                      <a:r>
                        <a:rPr lang="en-US" sz="1050" i="1" u="none" strike="noStrike" dirty="0" err="1">
                          <a:effectLst/>
                        </a:rPr>
                        <a:t>koordinasyon</a:t>
                      </a:r>
                      <a:r>
                        <a:rPr lang="en-US" sz="1050" i="1" u="none" strike="noStrike" dirty="0">
                          <a:effectLst/>
                        </a:rPr>
                        <a:t> </a:t>
                      </a:r>
                      <a:r>
                        <a:rPr lang="en-US" sz="1050" i="1" u="none" strike="noStrike" dirty="0" err="1">
                          <a:effectLst/>
                        </a:rPr>
                        <a:t>sağlanması</a:t>
                      </a:r>
                      <a:endParaRPr lang="en-US" sz="105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58986624"/>
                  </a:ext>
                </a:extLst>
              </a:tr>
            </a:tbl>
          </a:graphicData>
        </a:graphic>
      </p:graphicFrame>
      <p:sp>
        <p:nvSpPr>
          <p:cNvPr id="8" name="Açıklama Balonu: Yukarı Ok 7">
            <a:extLst>
              <a:ext uri="{FF2B5EF4-FFF2-40B4-BE49-F238E27FC236}">
                <a16:creationId xmlns:a16="http://schemas.microsoft.com/office/drawing/2014/main" id="{80DC5FCC-0FCA-4CF3-8743-18C759CAD50D}"/>
              </a:ext>
            </a:extLst>
          </p:cNvPr>
          <p:cNvSpPr/>
          <p:nvPr/>
        </p:nvSpPr>
        <p:spPr>
          <a:xfrm>
            <a:off x="1043608" y="6237311"/>
            <a:ext cx="2133600" cy="551513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i="1" dirty="0">
                <a:solidFill>
                  <a:schemeClr val="tx1"/>
                </a:solidFill>
              </a:rPr>
              <a:t>Çıkarıldı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90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44065" y="26815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DIŞ PAYDAŞ BEKLENTİLERİ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5955" y="61948"/>
            <a:ext cx="2736304" cy="576064"/>
          </a:xfrm>
          <a:prstGeom prst="rect">
            <a:avLst/>
          </a:prstGeom>
        </p:spPr>
      </p:pic>
      <p:graphicFrame>
        <p:nvGraphicFramePr>
          <p:cNvPr id="2" name="Tablo 2">
            <a:extLst>
              <a:ext uri="{FF2B5EF4-FFF2-40B4-BE49-F238E27FC236}">
                <a16:creationId xmlns:a16="http://schemas.microsoft.com/office/drawing/2014/main" id="{8CBD44F9-2FF8-4D7D-BD1E-D9834E071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288075"/>
              </p:ext>
            </p:extLst>
          </p:nvPr>
        </p:nvGraphicFramePr>
        <p:xfrm>
          <a:off x="611561" y="1088740"/>
          <a:ext cx="7704984" cy="44284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68328">
                  <a:extLst>
                    <a:ext uri="{9D8B030D-6E8A-4147-A177-3AD203B41FA5}">
                      <a16:colId xmlns:a16="http://schemas.microsoft.com/office/drawing/2014/main" val="605426746"/>
                    </a:ext>
                  </a:extLst>
                </a:gridCol>
                <a:gridCol w="2568328">
                  <a:extLst>
                    <a:ext uri="{9D8B030D-6E8A-4147-A177-3AD203B41FA5}">
                      <a16:colId xmlns:a16="http://schemas.microsoft.com/office/drawing/2014/main" val="486320110"/>
                    </a:ext>
                  </a:extLst>
                </a:gridCol>
                <a:gridCol w="2568328">
                  <a:extLst>
                    <a:ext uri="{9D8B030D-6E8A-4147-A177-3AD203B41FA5}">
                      <a16:colId xmlns:a16="http://schemas.microsoft.com/office/drawing/2014/main" val="2398191912"/>
                    </a:ext>
                  </a:extLst>
                </a:gridCol>
              </a:tblGrid>
              <a:tr h="11071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PAYDAŞ ADI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PAYDAŞ NEDENİ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PAYDAŞ BEKLENTİSİ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21528430"/>
                  </a:ext>
                </a:extLst>
              </a:tr>
              <a:tr h="553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Danışmanlıklar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Danışmanlık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vermek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Yeterli sayıda katılım ve organizasyon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46758"/>
                  </a:ext>
                </a:extLst>
              </a:tr>
              <a:tr h="553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ve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Kuruluşları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ve/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veya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staj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imkanı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sunmaları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Kalifiye stajyer/mezun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4698793"/>
                  </a:ext>
                </a:extLst>
              </a:tr>
              <a:tr h="553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Firmalar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ve/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veya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staj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imkanı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sunmaları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Kalifiye stajyer/mezun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432741"/>
                  </a:ext>
                </a:extLst>
              </a:tr>
              <a:tr h="553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STK'lar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ve/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veya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staj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imkanı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sunmaları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Kalifiye stajyer/mezun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3276951"/>
                  </a:ext>
                </a:extLst>
              </a:tr>
              <a:tr h="553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 Üniversiteler'in Kariyer Merkezleri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Etkinlikler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Zamanında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ve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koordinasyon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8308073"/>
                  </a:ext>
                </a:extLst>
              </a:tr>
              <a:tr h="553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T.C. Cumhurbaşkanlığı ve İnsan Kaynakları Ofisi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 istihdamı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Koordinasyon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7509453"/>
                  </a:ext>
                </a:extLst>
              </a:tr>
            </a:tbl>
          </a:graphicData>
        </a:graphic>
      </p:graphicFrame>
      <p:sp>
        <p:nvSpPr>
          <p:cNvPr id="3" name="Açıklama Balonu: Yukarı Ok 2">
            <a:extLst>
              <a:ext uri="{FF2B5EF4-FFF2-40B4-BE49-F238E27FC236}">
                <a16:creationId xmlns:a16="http://schemas.microsoft.com/office/drawing/2014/main" id="{6EAE9042-652D-4DFD-AB63-CE84C1208FE7}"/>
              </a:ext>
            </a:extLst>
          </p:cNvPr>
          <p:cNvSpPr/>
          <p:nvPr/>
        </p:nvSpPr>
        <p:spPr>
          <a:xfrm>
            <a:off x="755576" y="5589240"/>
            <a:ext cx="2218666" cy="767110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i="1" dirty="0">
                <a:solidFill>
                  <a:schemeClr val="tx1"/>
                </a:solidFill>
              </a:rPr>
              <a:t>Yeni Eklendi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70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054175" y="-39896"/>
            <a:ext cx="5728120" cy="10943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1" kern="1200" dirty="0">
                <a:solidFill>
                  <a:srgbClr val="00AC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SÜREÇ PERFORMANS GÖSTERGELERİ (SPİK )</a:t>
            </a: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0465601C-04B5-4AE0-8300-C95A72ECD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593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39F893C-C32F-4835-A1E5-850973405C58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pic>
        <p:nvPicPr>
          <p:cNvPr id="9" name="Resim 5">
            <a:extLst>
              <a:ext uri="{FF2B5EF4-FFF2-40B4-BE49-F238E27FC236}">
                <a16:creationId xmlns:a16="http://schemas.microsoft.com/office/drawing/2014/main" id="{F01B8D21-D27B-4350-A678-9D599EBB5A7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0"/>
            <a:ext cx="2736304" cy="576064"/>
          </a:xfrm>
          <a:prstGeom prst="rect">
            <a:avLst/>
          </a:prstGeom>
        </p:spPr>
      </p:pic>
      <p:pic>
        <p:nvPicPr>
          <p:cNvPr id="19" name="Resim 18">
            <a:extLst>
              <a:ext uri="{FF2B5EF4-FFF2-40B4-BE49-F238E27FC236}">
                <a16:creationId xmlns:a16="http://schemas.microsoft.com/office/drawing/2014/main" id="{196675A1-3E07-4E1B-AC68-799A91BD55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019" y="1118596"/>
            <a:ext cx="8903640" cy="5173564"/>
          </a:xfrm>
          <a:prstGeom prst="rect">
            <a:avLst/>
          </a:prstGeom>
        </p:spPr>
      </p:pic>
      <p:sp>
        <p:nvSpPr>
          <p:cNvPr id="22" name="Dikdörtgen 21">
            <a:extLst>
              <a:ext uri="{FF2B5EF4-FFF2-40B4-BE49-F238E27FC236}">
                <a16:creationId xmlns:a16="http://schemas.microsoft.com/office/drawing/2014/main" id="{61B03D60-AEEB-4310-8244-BBC5B5E482A6}"/>
              </a:ext>
            </a:extLst>
          </p:cNvPr>
          <p:cNvSpPr/>
          <p:nvPr/>
        </p:nvSpPr>
        <p:spPr>
          <a:xfrm>
            <a:off x="8604448" y="5949280"/>
            <a:ext cx="424211" cy="3428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54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2C620FB-01DE-47CA-866C-10D60C94B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593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39F893C-C32F-4835-A1E5-850973405C58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pic>
        <p:nvPicPr>
          <p:cNvPr id="10" name="Resim 5">
            <a:extLst>
              <a:ext uri="{FF2B5EF4-FFF2-40B4-BE49-F238E27FC236}">
                <a16:creationId xmlns:a16="http://schemas.microsoft.com/office/drawing/2014/main" id="{3EBCEA61-B309-491C-8691-E1ECE9A780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0"/>
            <a:ext cx="2736304" cy="576064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D128A647-3626-4ED8-8E15-CF5239886D00}"/>
              </a:ext>
            </a:extLst>
          </p:cNvPr>
          <p:cNvSpPr txBox="1"/>
          <p:nvPr/>
        </p:nvSpPr>
        <p:spPr>
          <a:xfrm>
            <a:off x="3054175" y="-39896"/>
            <a:ext cx="5728120" cy="10943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1" kern="1200" dirty="0">
                <a:solidFill>
                  <a:srgbClr val="00AC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SÜREÇ PERFORMANS GÖSTERGELERİ (SPİK )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5F025C2F-3C0E-4598-BB89-0965DF5D6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33" y="1125579"/>
            <a:ext cx="8857733" cy="515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422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419872" y="285027"/>
            <a:ext cx="4968552" cy="4736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KALİTE FAALİYET PLANLARI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170E346-B98B-43A6-A4DA-D36FF6328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08938" y="-4508938"/>
            <a:ext cx="126124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39F893C-C32F-4835-A1E5-850973405C58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19" name="Dikdörtgen 18"/>
          <p:cNvSpPr/>
          <p:nvPr/>
        </p:nvSpPr>
        <p:spPr>
          <a:xfrm>
            <a:off x="3090587" y="917545"/>
            <a:ext cx="2199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tr-TR" sz="8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tr-TR"/>
          </a:p>
        </p:txBody>
      </p:sp>
      <p:pic>
        <p:nvPicPr>
          <p:cNvPr id="8" name="Resim 5">
            <a:extLst>
              <a:ext uri="{FF2B5EF4-FFF2-40B4-BE49-F238E27FC236}">
                <a16:creationId xmlns:a16="http://schemas.microsoft.com/office/drawing/2014/main" id="{7B36D09B-83B2-46A2-B165-0DE074C705F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95371"/>
            <a:ext cx="2736304" cy="576064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B2951071-1F84-4CB9-9969-E31ACB0F5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8256"/>
            <a:ext cx="9144000" cy="2150744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A413FCCF-F154-41D8-9D89-AF9380B91D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74242"/>
            <a:ext cx="9144000" cy="263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117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419872" y="285027"/>
            <a:ext cx="4968552" cy="4736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KALİTE FAALİYET PLANLARI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170E346-B98B-43A6-A4DA-D36FF6328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08938" y="-4508938"/>
            <a:ext cx="126124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39F893C-C32F-4835-A1E5-850973405C58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sp>
        <p:nvSpPr>
          <p:cNvPr id="19" name="Dikdörtgen 18"/>
          <p:cNvSpPr/>
          <p:nvPr/>
        </p:nvSpPr>
        <p:spPr>
          <a:xfrm>
            <a:off x="3090587" y="917545"/>
            <a:ext cx="2199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tr-TR" sz="8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tr-TR"/>
          </a:p>
        </p:txBody>
      </p:sp>
      <p:pic>
        <p:nvPicPr>
          <p:cNvPr id="8" name="Resim 5">
            <a:extLst>
              <a:ext uri="{FF2B5EF4-FFF2-40B4-BE49-F238E27FC236}">
                <a16:creationId xmlns:a16="http://schemas.microsoft.com/office/drawing/2014/main" id="{7B36D09B-83B2-46A2-B165-0DE074C705F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95371"/>
            <a:ext cx="2736304" cy="576064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E0689A59-F236-4AEE-8CA3-749BDFF8E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5725"/>
            <a:ext cx="9144000" cy="2524786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FAC0BDD1-19D0-43C0-9659-A0AA3F60A0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55" y="3977156"/>
            <a:ext cx="9144000" cy="108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2481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696</Words>
  <Application>Microsoft Office PowerPoint</Application>
  <PresentationFormat>On-screen Show (4:3)</PresentationFormat>
  <Paragraphs>163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Verdana</vt:lpstr>
      <vt:lpstr>Ofis Teması</vt:lpstr>
      <vt:lpstr>2020 YILI  YGG SUNUMU  MEZUNLAR OFİSİ ve KARİYER GELİŞTİRME KOORDİNATÖRLÜĞÜ SÜRECİ  29/01/2021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Mezunlar Ofisi ve Kariyer Geliştirme Koordinatörlüğü’ne 2020 yılı içerisinde hiç şikayet gelmemiştir.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Ali Engin DORUM</cp:lastModifiedBy>
  <cp:revision>17</cp:revision>
  <dcterms:created xsi:type="dcterms:W3CDTF">2020-01-20T10:44:30Z</dcterms:created>
  <dcterms:modified xsi:type="dcterms:W3CDTF">2021-02-08T11:16:57Z</dcterms:modified>
</cp:coreProperties>
</file>