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8" r:id="rId3"/>
    <p:sldId id="302" r:id="rId4"/>
    <p:sldId id="304" r:id="rId5"/>
    <p:sldId id="301" r:id="rId6"/>
    <p:sldId id="297" r:id="rId7"/>
    <p:sldId id="312" r:id="rId8"/>
    <p:sldId id="313" r:id="rId9"/>
    <p:sldId id="284" r:id="rId10"/>
    <p:sldId id="314" r:id="rId11"/>
    <p:sldId id="315" r:id="rId12"/>
    <p:sldId id="316" r:id="rId13"/>
    <p:sldId id="317" r:id="rId14"/>
    <p:sldId id="318" r:id="rId15"/>
    <p:sldId id="319" r:id="rId16"/>
    <p:sldId id="308" r:id="rId17"/>
    <p:sldId id="320" r:id="rId18"/>
    <p:sldId id="321" r:id="rId19"/>
    <p:sldId id="337" r:id="rId20"/>
    <p:sldId id="340" r:id="rId21"/>
    <p:sldId id="341" r:id="rId22"/>
    <p:sldId id="342" r:id="rId23"/>
    <p:sldId id="286" r:id="rId24"/>
    <p:sldId id="360" r:id="rId25"/>
    <p:sldId id="349" r:id="rId26"/>
    <p:sldId id="350" r:id="rId27"/>
    <p:sldId id="351" r:id="rId28"/>
    <p:sldId id="298" r:id="rId29"/>
    <p:sldId id="299" r:id="rId30"/>
    <p:sldId id="339" r:id="rId31"/>
    <p:sldId id="338" r:id="rId32"/>
    <p:sldId id="295" r:id="rId33"/>
    <p:sldId id="296" r:id="rId34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400" autoAdjust="0"/>
  </p:normalViewPr>
  <p:slideViewPr>
    <p:cSldViewPr>
      <p:cViewPr varScale="1">
        <p:scale>
          <a:sx n="115" d="100"/>
          <a:sy n="115" d="100"/>
        </p:scale>
        <p:origin x="6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\Desktop\Makine%20KYS%20Dosyalar&#305;\Makine%20KYS%20Dosyalar&#305;\2020%20Anket\2020%20MAK&#304;NE%20M&#220;HEND&#304;SL&#304;&#286;&#304;%20&#214;&#286;RENC&#304;%20MEMNUN&#304;YET%20ANKET%20ANAL&#304;Z&#30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\Desktop\Makine%20KYS%20Dosyalar&#305;\Makine%20KYS%20Dosyalar&#305;\2020%20Anket\2020%20MAK&#304;NE%20M&#220;HEND&#304;SL&#304;&#286;&#304;%20%20&#304;&#350;VEREN%20MEMNUN&#304;YET%20ANKET%20ANAL&#304;Z&#30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\Desktop\Makine%20KYS%20Dosyalar&#305;\Makine%20KYS%20Dosyalar&#305;\2020%20Anket\2020%20MAK&#304;NE%20M&#220;HEND&#304;SL&#304;&#286;&#304;%20-ETK&#304;NL&#304;K%20%20MEMNUN&#304;YET%20ANKET%20ANAL&#304;Z&#30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\Desktop\Makine%20KYS%20Dosyalar&#305;\Makine%20KYS%20Dosyalar&#305;\2020%20Anket\2020%20MAK&#304;NE%20M&#220;HEND&#304;SL&#304;&#286;&#304;%20&#304;&#199;%20M&#220;&#350;TER&#304;%20%20MEMNUN&#304;YET%20ANKET%20ANAL&#304;Z&#30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0" i="0" u="none" strike="noStrike" baseline="0">
                <a:effectLst/>
              </a:rPr>
              <a:t>MAKİNE MÜHENDİSLİĞİ  ÖĞRENCİ MEMNUNİYET ANKET ANALİZİ</a:t>
            </a:r>
            <a:endParaRPr lang="tr-TR"/>
          </a:p>
        </c:rich>
      </c:tx>
      <c:layout>
        <c:manualLayout>
          <c:xMode val="edge"/>
          <c:yMode val="edge"/>
          <c:x val="0.15216350194834366"/>
          <c:y val="2.7949025672023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Sayfa1!$D$6:$E$6</c:f>
              <c:strCache>
                <c:ptCount val="2"/>
                <c:pt idx="0">
                  <c:v>Gerçekleşen</c:v>
                </c:pt>
                <c:pt idx="1">
                  <c:v>Hedef</c:v>
                </c:pt>
              </c:strCache>
            </c:strRef>
          </c:cat>
          <c:val>
            <c:numRef>
              <c:f>Sayfa1!$D$7:$E$7</c:f>
              <c:numCache>
                <c:formatCode>0%</c:formatCode>
                <c:ptCount val="2"/>
                <c:pt idx="0">
                  <c:v>0.8613333333333334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1-4205-8594-E32DD5438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508240"/>
        <c:axId val="759508800"/>
      </c:barChart>
      <c:catAx>
        <c:axId val="7595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508800"/>
        <c:crosses val="autoZero"/>
        <c:auto val="1"/>
        <c:lblAlgn val="ctr"/>
        <c:lblOffset val="100"/>
        <c:noMultiLvlLbl val="0"/>
      </c:catAx>
      <c:valAx>
        <c:axId val="7595088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50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0" i="0" u="none" strike="noStrike" baseline="0">
                <a:effectLst/>
              </a:rPr>
              <a:t>MAKİNE MÜHENDİSLİĞİ  İŞVEREN MEMNUNİYET ANKET ANALİZİ</a:t>
            </a:r>
            <a:endParaRPr lang="tr-TR"/>
          </a:p>
        </c:rich>
      </c:tx>
      <c:layout>
        <c:manualLayout>
          <c:xMode val="edge"/>
          <c:yMode val="edge"/>
          <c:x val="0.14344230045625125"/>
          <c:y val="3.7033874122320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Sayfa1!$F$6:$G$6</c:f>
              <c:strCache>
                <c:ptCount val="2"/>
                <c:pt idx="0">
                  <c:v>Gerçekleşen</c:v>
                </c:pt>
                <c:pt idx="1">
                  <c:v>Hedef</c:v>
                </c:pt>
              </c:strCache>
            </c:strRef>
          </c:cat>
          <c:val>
            <c:numRef>
              <c:f>Sayfa1!$F$10:$G$10</c:f>
              <c:numCache>
                <c:formatCode>0%</c:formatCode>
                <c:ptCount val="2"/>
                <c:pt idx="0">
                  <c:v>0.94666666666666666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B-42CB-95FB-0DFB989AB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508240"/>
        <c:axId val="759508800"/>
      </c:barChart>
      <c:catAx>
        <c:axId val="7595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508800"/>
        <c:crosses val="autoZero"/>
        <c:auto val="1"/>
        <c:lblAlgn val="ctr"/>
        <c:lblOffset val="100"/>
        <c:noMultiLvlLbl val="0"/>
      </c:catAx>
      <c:valAx>
        <c:axId val="7595088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50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0" i="0" u="none" strike="noStrike" baseline="0">
                <a:effectLst/>
              </a:rPr>
              <a:t>MAKİNE MÜHENDİSLİĞİ 1. SINIF ORYANTASYON ETKİNLİK MEMNUNİYET ANKET ANALİZİ</a:t>
            </a:r>
            <a:endParaRPr lang="tr-T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Sayfa1!$J$6:$K$6</c:f>
              <c:strCache>
                <c:ptCount val="2"/>
                <c:pt idx="0">
                  <c:v>Gerçekleşen</c:v>
                </c:pt>
                <c:pt idx="1">
                  <c:v>Hedef</c:v>
                </c:pt>
              </c:strCache>
            </c:strRef>
          </c:cat>
          <c:val>
            <c:numRef>
              <c:f>Sayfa1!$J$18:$K$18</c:f>
              <c:numCache>
                <c:formatCode>0%</c:formatCode>
                <c:ptCount val="2"/>
                <c:pt idx="0">
                  <c:v>0.88888888888888895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B-47E2-B8D3-EAB8F000D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508240"/>
        <c:axId val="759508800"/>
      </c:barChart>
      <c:catAx>
        <c:axId val="7595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508800"/>
        <c:crosses val="autoZero"/>
        <c:auto val="1"/>
        <c:lblAlgn val="ctr"/>
        <c:lblOffset val="100"/>
        <c:noMultiLvlLbl val="0"/>
      </c:catAx>
      <c:valAx>
        <c:axId val="7595088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50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2020 MAKİNE MÜHENDİSLİĞİ İÇ MÜŞTERİ  MEMNUNİYET ANKET ANALİZİ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Sayfa1!$K$6:$L$6</c:f>
              <c:strCache>
                <c:ptCount val="2"/>
                <c:pt idx="0">
                  <c:v>Gerçekleşen</c:v>
                </c:pt>
                <c:pt idx="1">
                  <c:v>Hedef</c:v>
                </c:pt>
              </c:strCache>
            </c:strRef>
          </c:cat>
          <c:val>
            <c:numRef>
              <c:f>Sayfa1!$K$10:$L$10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E-45EE-8433-21B984B26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508240"/>
        <c:axId val="759508800"/>
      </c:barChart>
      <c:catAx>
        <c:axId val="7595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508800"/>
        <c:crosses val="autoZero"/>
        <c:auto val="1"/>
        <c:lblAlgn val="ctr"/>
        <c:lblOffset val="100"/>
        <c:noMultiLvlLbl val="0"/>
      </c:catAx>
      <c:valAx>
        <c:axId val="7595088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50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16A36-8D8F-4DE2-A8E9-F65194FDB21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9DA6-3AA6-40CB-8EB0-727024C6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26.01.2021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26.01.2021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26.01.2021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7" Type="http://schemas.openxmlformats.org/officeDocument/2006/relationships/image" Target="../media/image19.tm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PowerPoint_Presentation2.pptx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3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4.xls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tmp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3414241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2020 YILI 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OCAK YGG SUNUMU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MAKİNE MÜHENDİSLİĞİ BÖLÜM SÜRECİ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28/01/2021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5" name="Resim 4" descr="metin, ışık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D44FE70-2FC5-41F2-BF41-8D033088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" y="1562833"/>
            <a:ext cx="9144000" cy="427921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7090C7C-5BE6-4BCB-845D-C17F0BB8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" y="551989"/>
            <a:ext cx="9144000" cy="9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5" name="Resim 4" descr="metin, ışık, ekran görüntüsü, vektör grafikler içeren bir resim&#10;&#10;Açıklama otomatik olarak oluşturuldu">
            <a:extLst>
              <a:ext uri="{FF2B5EF4-FFF2-40B4-BE49-F238E27FC236}">
                <a16:creationId xmlns:a16="http://schemas.microsoft.com/office/drawing/2014/main" id="{A70FAC68-ADF6-4B7D-A537-F0EB5E10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" y="1484612"/>
            <a:ext cx="9144000" cy="496425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0F20A28-476E-4F3A-A7C0-5B13FF3DF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" y="551989"/>
            <a:ext cx="9144000" cy="9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7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97E3701-560E-4056-B817-EDDFFAD26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927932"/>
          </a:xfrm>
          <a:prstGeom prst="rect">
            <a:avLst/>
          </a:prstGeom>
        </p:spPr>
      </p:pic>
      <p:pic>
        <p:nvPicPr>
          <p:cNvPr id="6" name="Resim 5" descr="metin, ışık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5B05EA8-8D10-492E-8690-EAC83C4D7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" y="1404604"/>
            <a:ext cx="9144000" cy="46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B91EE9A-C2FD-424D-8B8C-4E1EC941B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92793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FA903FE-D91F-4E35-81C6-09B4CD126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604"/>
            <a:ext cx="9144000" cy="44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158D080-E4DA-4D2A-A211-9608C0955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1" y="469709"/>
            <a:ext cx="9144000" cy="92793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FD779EC-DFFE-4DFD-ADE1-7F82B904E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" y="1376859"/>
            <a:ext cx="9135338" cy="483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1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4CFFC4-2AC0-4EE6-827A-CE7CE5372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92793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E7CA77A-61D0-4D34-BB92-15F4AED31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544"/>
            <a:ext cx="9144000" cy="47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87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A9A8B7-4C23-4AC1-A4C5-BAF42923D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92793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AE6DDEF-21FE-4C80-8EAA-FF83DC0A7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563"/>
            <a:ext cx="9144000" cy="49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BE99CBA-6869-4DBB-A3E1-451AA50FF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927932"/>
          </a:xfrm>
          <a:prstGeom prst="rect">
            <a:avLst/>
          </a:prstGeom>
        </p:spPr>
      </p:pic>
      <p:pic>
        <p:nvPicPr>
          <p:cNvPr id="8" name="Resim 7" descr="tablo içeren bir resim&#10;&#10;Açıklama otomatik olarak oluşturuldu">
            <a:extLst>
              <a:ext uri="{FF2B5EF4-FFF2-40B4-BE49-F238E27FC236}">
                <a16:creationId xmlns:a16="http://schemas.microsoft.com/office/drawing/2014/main" id="{BF5EAFA3-A967-4E1D-9E7F-795B8E3BC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6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0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C084294-23DD-44C2-8EF6-0E0279AF2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92793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1973496-0123-41E5-8F6E-254C49B02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1484784"/>
            <a:ext cx="9144000" cy="40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6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sp>
        <p:nvSpPr>
          <p:cNvPr id="7" name="Metin kutusu 4"/>
          <p:cNvSpPr txBox="1"/>
          <p:nvPr/>
        </p:nvSpPr>
        <p:spPr>
          <a:xfrm>
            <a:off x="1187624" y="-993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18696"/>
              </p:ext>
            </p:extLst>
          </p:nvPr>
        </p:nvGraphicFramePr>
        <p:xfrm>
          <a:off x="0" y="0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5" name="Sunu" r:id="rId3" imgW="4212314" imgH="3159113" progId="PowerPoint.Show.12">
                  <p:embed/>
                </p:oleObj>
              </mc:Choice>
              <mc:Fallback>
                <p:oleObj name="Sunu" r:id="rId3" imgW="4212314" imgH="315911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361441"/>
              </p:ext>
            </p:extLst>
          </p:nvPr>
        </p:nvGraphicFramePr>
        <p:xfrm>
          <a:off x="0" y="198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" name="Sunu" r:id="rId5" imgW="4570541" imgH="3427323" progId="PowerPoint.Show.12">
                  <p:embed/>
                </p:oleObj>
              </mc:Choice>
              <mc:Fallback>
                <p:oleObj name="Sunu" r:id="rId5" imgW="4570541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98"/>
                        <a:ext cx="9144000" cy="685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4A2C86C7-D777-442F-8490-8D11AF047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307"/>
            <a:ext cx="9144000" cy="42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82061"/>
              </p:ext>
            </p:extLst>
          </p:nvPr>
        </p:nvGraphicFramePr>
        <p:xfrm>
          <a:off x="0" y="1052735"/>
          <a:ext cx="9144000" cy="585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471">
                  <a:extLst>
                    <a:ext uri="{9D8B030D-6E8A-4147-A177-3AD203B41FA5}">
                      <a16:colId xmlns:a16="http://schemas.microsoft.com/office/drawing/2014/main" val="3737940062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4070027586"/>
                    </a:ext>
                  </a:extLst>
                </a:gridCol>
              </a:tblGrid>
              <a:tr h="52744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Güçlü</a:t>
                      </a:r>
                      <a:r>
                        <a:rPr lang="tr-TR" sz="2000" baseline="0" dirty="0"/>
                        <a:t> Yönler</a:t>
                      </a:r>
                      <a:endParaRPr lang="tr-TR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04272"/>
                  </a:ext>
                </a:extLst>
              </a:tr>
              <a:tr h="42025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G1-Akademik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kadronun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nitelik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güçlü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olması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19949"/>
                  </a:ext>
                </a:extLst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G2-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Eğitim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dilinin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İngilizce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olması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75063"/>
                  </a:ext>
                </a:extLst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G3-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Farklı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kültürlerden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öğrencilerin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birlikte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çalışabilme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imkanı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86536"/>
                  </a:ext>
                </a:extLst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G4-Öğrenci odaklı olunması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79609"/>
                  </a:ext>
                </a:extLst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G5- Üst yönetimin etkin iletişimi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52588"/>
                  </a:ext>
                </a:extLst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G6-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Multidisipliner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çalışma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olanakları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75948"/>
                  </a:ext>
                </a:extLst>
              </a:tr>
              <a:tr h="67450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G7-Müfredatın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ihtiyaçlara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göre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güncel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tutulması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G8-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Öğrencilerin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çalışanlara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kolaylıkla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ulaşabilmeleri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2000" dirty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7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4B4A1E-70CA-4EDA-92C2-4618FEF3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3" name="Resim 2" descr="metin, iç mekan içeren bir resim&#10;&#10;Açıklama otomatik olarak oluşturuldu">
            <a:extLst>
              <a:ext uri="{FF2B5EF4-FFF2-40B4-BE49-F238E27FC236}">
                <a16:creationId xmlns:a16="http://schemas.microsoft.com/office/drawing/2014/main" id="{F7E3F3F5-770C-41E5-BF34-366D9EE29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72738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F7E9FB6-1CF1-4508-A574-D1D21AEE9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440"/>
            <a:ext cx="9144000" cy="7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91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4B4A1E-70CA-4EDA-92C2-4618FEF3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DF7C7C0-1A0E-4ACD-8937-D3EE01DE9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41"/>
            <a:ext cx="9144000" cy="7523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7170536-E96C-4530-A4C4-92EDCCB9F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561"/>
            <a:ext cx="9144000" cy="42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15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4B4A1E-70CA-4EDA-92C2-4618FEF3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F39CD99-3870-479F-9AB4-E2AAB497C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47032"/>
            <a:ext cx="2133600" cy="20558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3D68415-21F9-409F-8152-0272D2B2B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440"/>
            <a:ext cx="9144000" cy="752320"/>
          </a:xfrm>
          <a:prstGeom prst="rect">
            <a:avLst/>
          </a:prstGeo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0AB18A9F-48D4-4077-A803-1DDEB4680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64"/>
            <a:ext cx="9144000" cy="42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3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17" name="Grafik 1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997336"/>
              </p:ext>
            </p:extLst>
          </p:nvPr>
        </p:nvGraphicFramePr>
        <p:xfrm>
          <a:off x="493488" y="1388535"/>
          <a:ext cx="3494785" cy="254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fik 1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800081"/>
              </p:ext>
            </p:extLst>
          </p:nvPr>
        </p:nvGraphicFramePr>
        <p:xfrm>
          <a:off x="4402992" y="1388535"/>
          <a:ext cx="3494785" cy="254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fik 1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302635"/>
              </p:ext>
            </p:extLst>
          </p:nvPr>
        </p:nvGraphicFramePr>
        <p:xfrm>
          <a:off x="355723" y="4045617"/>
          <a:ext cx="3770313" cy="269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afik 2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760717"/>
              </p:ext>
            </p:extLst>
          </p:nvPr>
        </p:nvGraphicFramePr>
        <p:xfrm>
          <a:off x="4307221" y="4045618"/>
          <a:ext cx="3686325" cy="267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052AEFD-D442-4ACC-AC94-AB70C1794D94}"/>
              </a:ext>
            </a:extLst>
          </p:cNvPr>
          <p:cNvSpPr txBox="1"/>
          <p:nvPr/>
        </p:nvSpPr>
        <p:spPr>
          <a:xfrm>
            <a:off x="1043608" y="84779"/>
            <a:ext cx="804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FAALİYETLER(2019 SPİK KAPATMA)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F7FE4F9-9687-472E-933F-2B859DDE92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9295"/>
            <a:ext cx="1743254" cy="576064"/>
          </a:xfrm>
          <a:prstGeom prst="rect">
            <a:avLst/>
          </a:prstGeom>
        </p:spPr>
      </p:pic>
      <p:graphicFrame>
        <p:nvGraphicFramePr>
          <p:cNvPr id="45" name="Nesne 44">
            <a:extLst>
              <a:ext uri="{FF2B5EF4-FFF2-40B4-BE49-F238E27FC236}">
                <a16:creationId xmlns:a16="http://schemas.microsoft.com/office/drawing/2014/main" id="{EB6A1C6C-D60D-4357-8A54-2FB8DC216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78620"/>
              </p:ext>
            </p:extLst>
          </p:nvPr>
        </p:nvGraphicFramePr>
        <p:xfrm>
          <a:off x="2411760" y="750590"/>
          <a:ext cx="4464496" cy="573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0" name="Worksheet" r:id="rId4" imgW="7334107" imgH="11915662" progId="Excel.Sheet.12">
                  <p:embed/>
                </p:oleObj>
              </mc:Choice>
              <mc:Fallback>
                <p:oleObj name="Worksheet" r:id="rId4" imgW="7334107" imgH="11915662" progId="Excel.Sheet.12">
                  <p:embed/>
                  <p:pic>
                    <p:nvPicPr>
                      <p:cNvPr id="2" name="Nesne 1">
                        <a:extLst>
                          <a:ext uri="{FF2B5EF4-FFF2-40B4-BE49-F238E27FC236}">
                            <a16:creationId xmlns:a16="http://schemas.microsoft.com/office/drawing/2014/main" id="{388B772C-61AE-4955-800D-595A9A6DD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750590"/>
                        <a:ext cx="4464496" cy="5733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451" name="Metin kutusu 1">
            <a:extLst>
              <a:ext uri="{FF2B5EF4-FFF2-40B4-BE49-F238E27FC236}">
                <a16:creationId xmlns:a16="http://schemas.microsoft.com/office/drawing/2014/main" id="{8E77E5EA-99F2-4C1E-AADB-DA73DA1C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7625"/>
            <a:ext cx="1619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81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052AEFD-D442-4ACC-AC94-AB70C1794D94}"/>
              </a:ext>
            </a:extLst>
          </p:cNvPr>
          <p:cNvSpPr txBox="1"/>
          <p:nvPr/>
        </p:nvSpPr>
        <p:spPr>
          <a:xfrm>
            <a:off x="1043608" y="84779"/>
            <a:ext cx="804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FAALİYETLER(2019 SPİK KAPATMA)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F7FE4F9-9687-472E-933F-2B859DDE92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1743254" cy="576064"/>
          </a:xfrm>
          <a:prstGeom prst="rect">
            <a:avLst/>
          </a:prstGeom>
        </p:spPr>
      </p:pic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DA5E5DA3-1AC6-4EB1-87C0-1F6B77B19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552583"/>
              </p:ext>
            </p:extLst>
          </p:nvPr>
        </p:nvGraphicFramePr>
        <p:xfrm>
          <a:off x="2267744" y="750589"/>
          <a:ext cx="4536504" cy="5709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Worksheet" r:id="rId4" imgW="6953221" imgH="11249038" progId="Excel.Sheet.12">
                  <p:embed/>
                </p:oleObj>
              </mc:Choice>
              <mc:Fallback>
                <p:oleObj name="Worksheet" r:id="rId4" imgW="6953221" imgH="11249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750589"/>
                        <a:ext cx="4536504" cy="5709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714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052AEFD-D442-4ACC-AC94-AB70C1794D94}"/>
              </a:ext>
            </a:extLst>
          </p:cNvPr>
          <p:cNvSpPr txBox="1"/>
          <p:nvPr/>
        </p:nvSpPr>
        <p:spPr>
          <a:xfrm>
            <a:off x="1043608" y="84779"/>
            <a:ext cx="804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FAALİYETLER(2019 SPİK KAPATMA)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F7FE4F9-9687-472E-933F-2B859DDE92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1743254" cy="57606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A0D0E3D-FD05-4E76-A54B-8667EA0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635358"/>
            <a:ext cx="5256584" cy="605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90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052AEFD-D442-4ACC-AC94-AB70C1794D94}"/>
              </a:ext>
            </a:extLst>
          </p:cNvPr>
          <p:cNvSpPr txBox="1"/>
          <p:nvPr/>
        </p:nvSpPr>
        <p:spPr>
          <a:xfrm>
            <a:off x="1043608" y="84779"/>
            <a:ext cx="804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FAALİYETLER(2019 SPİK KAPATMA)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F7FE4F9-9687-472E-933F-2B859DDE92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1743254" cy="576064"/>
          </a:xfrm>
          <a:prstGeom prst="rect">
            <a:avLst/>
          </a:prstGeom>
        </p:spPr>
      </p:pic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20BC0663-DAA5-4535-87A8-92D1969202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987058"/>
              </p:ext>
            </p:extLst>
          </p:nvPr>
        </p:nvGraphicFramePr>
        <p:xfrm>
          <a:off x="2123728" y="868676"/>
          <a:ext cx="4968552" cy="567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name="Worksheet" r:id="rId4" imgW="6962847" imgH="11191850" progId="Excel.Sheet.12">
                  <p:embed/>
                </p:oleObj>
              </mc:Choice>
              <mc:Fallback>
                <p:oleObj name="Worksheet" r:id="rId4" imgW="6962847" imgH="11191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728" y="868676"/>
                        <a:ext cx="4968552" cy="5670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789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99592" y="13241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348" y="310583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Şikayet</a:t>
            </a:r>
            <a:r>
              <a:rPr lang="en-US" b="1" dirty="0"/>
              <a:t> </a:t>
            </a:r>
            <a:r>
              <a:rPr lang="en-US" b="1" dirty="0" err="1"/>
              <a:t>gelmemiştir</a:t>
            </a:r>
            <a:r>
              <a:rPr lang="tr-TR" b="1" dirty="0"/>
              <a:t>.</a:t>
            </a:r>
            <a:endParaRPr lang="en-US" dirty="0"/>
          </a:p>
        </p:txBody>
      </p:sp>
      <p:graphicFrame>
        <p:nvGraphicFramePr>
          <p:cNvPr id="66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20015"/>
              </p:ext>
            </p:extLst>
          </p:nvPr>
        </p:nvGraphicFramePr>
        <p:xfrm>
          <a:off x="0" y="3933056"/>
          <a:ext cx="9144000" cy="11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</a:t>
                      </a:r>
                      <a:r>
                        <a:rPr lang="tr-TR" baseline="0" dirty="0"/>
                        <a:t> Tarihi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Konusu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pic>
        <p:nvPicPr>
          <p:cNvPr id="69" name="Resim 68">
            <a:extLst>
              <a:ext uri="{FF2B5EF4-FFF2-40B4-BE49-F238E27FC236}">
                <a16:creationId xmlns:a16="http://schemas.microsoft.com/office/drawing/2014/main" id="{069339B5-0537-41FC-B1B8-B45A4EAD6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0"/>
            <a:ext cx="5447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099947"/>
              </p:ext>
            </p:extLst>
          </p:nvPr>
        </p:nvGraphicFramePr>
        <p:xfrm>
          <a:off x="127795" y="1412777"/>
          <a:ext cx="8908701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1988">
                  <a:extLst>
                    <a:ext uri="{9D8B030D-6E8A-4147-A177-3AD203B41FA5}">
                      <a16:colId xmlns:a16="http://schemas.microsoft.com/office/drawing/2014/main" val="3737940062"/>
                    </a:ext>
                  </a:extLst>
                </a:gridCol>
                <a:gridCol w="1796713">
                  <a:extLst>
                    <a:ext uri="{9D8B030D-6E8A-4147-A177-3AD203B41FA5}">
                      <a16:colId xmlns:a16="http://schemas.microsoft.com/office/drawing/2014/main" val="4070027586"/>
                    </a:ext>
                  </a:extLst>
                </a:gridCol>
              </a:tblGrid>
              <a:tr h="367499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Zayıf</a:t>
                      </a:r>
                      <a:r>
                        <a:rPr lang="tr-TR" sz="2000" baseline="0" dirty="0"/>
                        <a:t> Yönler</a:t>
                      </a:r>
                      <a:endParaRPr lang="tr-TR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04272"/>
                  </a:ext>
                </a:extLst>
              </a:tr>
              <a:tr h="39584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Z1-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Yeni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bölüm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olmasından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dolayı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kurumsallaşma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sürecinin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tamamlanmamış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olması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ym typeface="Wingdings" panose="05000000000000000000" pitchFamily="2" charset="2"/>
                        </a:rPr>
                        <a:t>(Hala zayıf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>
                          <a:sym typeface="Wingdings" panose="05000000000000000000" pitchFamily="2" charset="2"/>
                        </a:rPr>
                        <a:t>yön)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19949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Z2-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Akademik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personel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sayısında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istenilen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sayıya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henüz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ulaşılamaması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ym typeface="Wingdings" panose="05000000000000000000" pitchFamily="2" charset="2"/>
                        </a:rPr>
                        <a:t>(Hala zayıf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>
                          <a:sym typeface="Wingdings" panose="05000000000000000000" pitchFamily="2" charset="2"/>
                        </a:rPr>
                        <a:t>yön)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75063"/>
                  </a:ext>
                </a:extLst>
              </a:tr>
              <a:tr h="36360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Z3-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Akademik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çalışmalara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yeterince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zaman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ayrılamaması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ym typeface="Wingdings" panose="05000000000000000000" pitchFamily="2" charset="2"/>
                        </a:rPr>
                        <a:t>(Hala zayıf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>
                          <a:sym typeface="Wingdings" panose="05000000000000000000" pitchFamily="2" charset="2"/>
                        </a:rPr>
                        <a:t>yön)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86536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Z4-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Laboratuvar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Eksikliği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ym typeface="Wingdings" panose="05000000000000000000" pitchFamily="2" charset="2"/>
                        </a:rPr>
                        <a:t>(Hala zayıf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>
                          <a:sym typeface="Wingdings" panose="05000000000000000000" pitchFamily="2" charset="2"/>
                        </a:rPr>
                        <a:t>yön)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79609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52588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l" fontAlgn="ctr"/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75948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7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114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18997"/>
            <a:ext cx="65452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6E41B0-A214-40CC-9310-AF4B95B91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204864"/>
            <a:ext cx="4249502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98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sp>
        <p:nvSpPr>
          <p:cNvPr id="6" name="Metin kutusu 4"/>
          <p:cNvSpPr txBox="1"/>
          <p:nvPr/>
        </p:nvSpPr>
        <p:spPr>
          <a:xfrm>
            <a:off x="683568" y="824919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İç Denetim Raporu Gözlem Sonuçları</a:t>
            </a:r>
          </a:p>
        </p:txBody>
      </p:sp>
      <p:pic>
        <p:nvPicPr>
          <p:cNvPr id="7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6032" y="2060848"/>
            <a:ext cx="8566448" cy="4064363"/>
          </a:xfrm>
        </p:spPr>
        <p:txBody>
          <a:bodyPr>
            <a:normAutofit/>
          </a:bodyPr>
          <a:lstStyle/>
          <a:p>
            <a:r>
              <a:rPr lang="tr-TR" dirty="0"/>
              <a:t>4.1.: Süreç oldukça başarılı bir SWOT analizi yapmıştır. </a:t>
            </a:r>
          </a:p>
          <a:p>
            <a:r>
              <a:rPr lang="tr-TR" dirty="0"/>
              <a:t>4.2 : Süreç paydaşlarını, işbirliklerini ve paydaş beklentilerini doğru tanımlamıştır. </a:t>
            </a:r>
            <a:r>
              <a:rPr lang="tr-TR" dirty="0" err="1"/>
              <a:t>YÖKAK'ın</a:t>
            </a:r>
            <a:r>
              <a:rPr lang="tr-TR" dirty="0"/>
              <a:t> paydaş olarak eklenmesi önerilmiştir. (2021 </a:t>
            </a:r>
            <a:r>
              <a:rPr lang="tr-TR" dirty="0" err="1"/>
              <a:t>PA’ya</a:t>
            </a:r>
            <a:r>
              <a:rPr lang="tr-TR" dirty="0"/>
              <a:t> eklenmiştir. )</a:t>
            </a:r>
          </a:p>
          <a:p>
            <a:r>
              <a:rPr lang="tr-TR" dirty="0"/>
              <a:t>5.1.2 : Sürecin tüm faaliyetlerinde müşteri odaklı hareket ettiği görülmüştür. </a:t>
            </a:r>
          </a:p>
        </p:txBody>
      </p:sp>
    </p:spTree>
    <p:extLst>
      <p:ext uri="{BB962C8B-B14F-4D97-AF65-F5344CB8AC3E}">
        <p14:creationId xmlns:p14="http://schemas.microsoft.com/office/powerpoint/2010/main" val="3627140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420925" y="2132856"/>
            <a:ext cx="82658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/>
          </a:p>
          <a:p>
            <a:endParaRPr lang="tr-TR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/>
              <a:t>YOK asgari ölçütlerini karşılamak adına akademisyen </a:t>
            </a:r>
            <a:r>
              <a:rPr lang="en-US" sz="2000" b="1" dirty="0" err="1"/>
              <a:t>ve</a:t>
            </a:r>
            <a:r>
              <a:rPr lang="en-US" sz="2000" b="1" dirty="0"/>
              <a:t> lab </a:t>
            </a:r>
            <a:r>
              <a:rPr lang="en-US" sz="2000" b="1" dirty="0" err="1"/>
              <a:t>ihtiyaçları</a:t>
            </a:r>
            <a:r>
              <a:rPr lang="en-US" sz="2000" b="1" dirty="0"/>
              <a:t> </a:t>
            </a:r>
            <a:r>
              <a:rPr lang="en-US" sz="2000" b="1" dirty="0" err="1"/>
              <a:t>kademeli</a:t>
            </a:r>
            <a:r>
              <a:rPr lang="en-US" sz="2000" b="1" dirty="0"/>
              <a:t> </a:t>
            </a:r>
            <a:r>
              <a:rPr lang="en-US" sz="2000" b="1" dirty="0" err="1"/>
              <a:t>olarak</a:t>
            </a:r>
            <a:r>
              <a:rPr lang="en-US" sz="2000" b="1" dirty="0"/>
              <a:t> </a:t>
            </a:r>
            <a:r>
              <a:rPr lang="en-US" sz="2000" b="1" dirty="0" err="1"/>
              <a:t>giderilmelidir</a:t>
            </a:r>
            <a:r>
              <a:rPr lang="en-US" sz="2000" b="1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b="1" dirty="0"/>
          </a:p>
          <a:p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33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190478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b="1" dirty="0"/>
          </a:p>
          <a:p>
            <a:pPr algn="just"/>
            <a:endParaRPr lang="tr-TR" sz="1600" b="1" dirty="0"/>
          </a:p>
          <a:p>
            <a:pPr algn="just"/>
            <a:endParaRPr lang="en-US" sz="16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FBA67E6-521E-4D90-9B89-9A67B6A2B615}"/>
              </a:ext>
            </a:extLst>
          </p:cNvPr>
          <p:cNvSpPr txBox="1"/>
          <p:nvPr/>
        </p:nvSpPr>
        <p:spPr>
          <a:xfrm>
            <a:off x="683568" y="251580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Ders programı hazırlıklarının daha planlı yapılması dönem başlarında oluşabilecek problemleri engelleyecektir.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3124" y="20991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189539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42729"/>
              </p:ext>
            </p:extLst>
          </p:nvPr>
        </p:nvGraphicFramePr>
        <p:xfrm>
          <a:off x="54397" y="765604"/>
          <a:ext cx="9054107" cy="602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2958">
                  <a:extLst>
                    <a:ext uri="{9D8B030D-6E8A-4147-A177-3AD203B41FA5}">
                      <a16:colId xmlns:a16="http://schemas.microsoft.com/office/drawing/2014/main" val="3737940062"/>
                    </a:ext>
                  </a:extLst>
                </a:gridCol>
                <a:gridCol w="1461149">
                  <a:extLst>
                    <a:ext uri="{9D8B030D-6E8A-4147-A177-3AD203B41FA5}">
                      <a16:colId xmlns:a16="http://schemas.microsoft.com/office/drawing/2014/main" val="4070027586"/>
                    </a:ext>
                  </a:extLst>
                </a:gridCol>
              </a:tblGrid>
              <a:tr h="395353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</a:rPr>
                        <a:t>Fırsat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</a:rPr>
                        <a:t>Durumu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04272"/>
                  </a:ext>
                </a:extLst>
              </a:tr>
              <a:tr h="41186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F1-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Sanayi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0" u="none" strike="noStrike" dirty="0">
                          <a:effectLst/>
                          <a:latin typeface="Calibri"/>
                        </a:rPr>
                        <a:t>b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ölgesine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0" u="none" strike="noStrike" dirty="0">
                          <a:effectLst/>
                          <a:latin typeface="Calibri"/>
                        </a:rPr>
                        <a:t>y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akınlık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dirty="0"/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19949"/>
                  </a:ext>
                </a:extLst>
              </a:tr>
              <a:tr h="59478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F2-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Antalya'nın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turizm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şehri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olmasından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dolayı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öğrencilerin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ilgisini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çekmesi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75063"/>
                  </a:ext>
                </a:extLst>
              </a:tr>
              <a:tr h="41186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F3- TÜBİTAK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destekli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projelere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katılabilme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86536"/>
                  </a:ext>
                </a:extLst>
              </a:tr>
              <a:tr h="4823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F4-Makine </a:t>
                      </a:r>
                      <a:r>
                        <a:rPr lang="tr-TR" sz="2000" b="0" i="0" u="none" strike="noStrike" dirty="0">
                          <a:effectLst/>
                          <a:latin typeface="Calibri"/>
                        </a:rPr>
                        <a:t>m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ühendisliğinde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iş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imkanlarının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fazla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olması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79609"/>
                  </a:ext>
                </a:extLst>
              </a:tr>
              <a:tr h="41186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F5-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Kalite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süreçlerinin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takip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ediliyor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olması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78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F6-ATSO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gerçekleştirilen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işbirliği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üniversitenin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işbirliği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ortaklarının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artırılmasına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yönelik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çalışmalar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83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F7-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Gelişmeye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ve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yeniliklere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açık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bir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üniversite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olması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86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F8-Yönetim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ve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mütevelli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heyetinin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eğitime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bakış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açısı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478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F9-Üniversitenin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Yurtiçi-Yurtdışı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2000" b="0" i="0" u="none" strike="noStrike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rtaklıkları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52588"/>
                  </a:ext>
                </a:extLst>
              </a:tr>
              <a:tr h="41186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F10</a:t>
                      </a:r>
                      <a:r>
                        <a:rPr lang="tr-TR" sz="2000" b="0" i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Antalya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ilinde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açılması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planlanan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üniversiteler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75948"/>
                  </a:ext>
                </a:extLst>
              </a:tr>
              <a:tr h="41186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F11</a:t>
                      </a:r>
                      <a:r>
                        <a:rPr lang="tr-TR" sz="2000" b="0" i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Yüz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yüze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eğitimin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aksaması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ile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online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patformların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yaygınlaşması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331162"/>
                  </a:ext>
                </a:extLst>
              </a:tr>
              <a:tr h="41186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F12</a:t>
                      </a:r>
                      <a:r>
                        <a:rPr lang="tr-TR" sz="2000" b="0" i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Online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derslerin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yaygınlaşması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1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41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16486"/>
              </p:ext>
            </p:extLst>
          </p:nvPr>
        </p:nvGraphicFramePr>
        <p:xfrm>
          <a:off x="174554" y="1340341"/>
          <a:ext cx="8794892" cy="441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9101">
                  <a:extLst>
                    <a:ext uri="{9D8B030D-6E8A-4147-A177-3AD203B41FA5}">
                      <a16:colId xmlns:a16="http://schemas.microsoft.com/office/drawing/2014/main" val="3737940062"/>
                    </a:ext>
                  </a:extLst>
                </a:gridCol>
                <a:gridCol w="1285791">
                  <a:extLst>
                    <a:ext uri="{9D8B030D-6E8A-4147-A177-3AD203B41FA5}">
                      <a16:colId xmlns:a16="http://schemas.microsoft.com/office/drawing/2014/main" val="4070027586"/>
                    </a:ext>
                  </a:extLst>
                </a:gridCol>
              </a:tblGrid>
              <a:tr h="362220">
                <a:tc>
                  <a:txBody>
                    <a:bodyPr/>
                    <a:lstStyle/>
                    <a:p>
                      <a:pPr algn="l"/>
                      <a:r>
                        <a:rPr lang="tr-TR" sz="1800" dirty="0"/>
                        <a:t>Tehdit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/>
                        <a:t>Durumu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04272"/>
                  </a:ext>
                </a:extLst>
              </a:tr>
              <a:tr h="846877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T1-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Yurtdışından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bölümü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tercih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edebilecek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öğrencilerin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ülkenin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ekonomik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ve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stratejik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sorunlarından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çekinmesi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19949"/>
                  </a:ext>
                </a:extLst>
              </a:tr>
              <a:tr h="62633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T2- Antalya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ilinde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açılması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planlanan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üniversiteler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75063"/>
                  </a:ext>
                </a:extLst>
              </a:tr>
              <a:tr h="64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T3-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Öğrencilerin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eğitimde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yabancı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dil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sorunları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yaşayabilmesi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8653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T4-Ekonomik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krizin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iş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alanlarını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daraltması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79609"/>
                  </a:ext>
                </a:extLst>
              </a:tr>
              <a:tr h="51529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T5</a:t>
                      </a:r>
                      <a:r>
                        <a:rPr lang="tr-TR" sz="2000" b="0" i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Yüz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yüze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eğitimin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aksaması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ile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online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patformların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yaygınlaşması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495315"/>
                  </a:ext>
                </a:extLst>
              </a:tr>
              <a:tr h="59408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T6-Online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derslerin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+mn-lt"/>
                        </a:rPr>
                        <a:t>yaygınlaşması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96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19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737903" y="-12174"/>
            <a:ext cx="586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0279" y="68958"/>
            <a:ext cx="2736304" cy="576064"/>
          </a:xfrm>
          <a:prstGeom prst="rect">
            <a:avLst/>
          </a:prstGeom>
        </p:spPr>
      </p:pic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6416"/>
              </p:ext>
            </p:extLst>
          </p:nvPr>
        </p:nvGraphicFramePr>
        <p:xfrm>
          <a:off x="387918" y="1122279"/>
          <a:ext cx="8208912" cy="5691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8293">
                  <a:extLst>
                    <a:ext uri="{9D8B030D-6E8A-4147-A177-3AD203B41FA5}">
                      <a16:colId xmlns:a16="http://schemas.microsoft.com/office/drawing/2014/main" val="3223195296"/>
                    </a:ext>
                  </a:extLst>
                </a:gridCol>
                <a:gridCol w="1834889">
                  <a:extLst>
                    <a:ext uri="{9D8B030D-6E8A-4147-A177-3AD203B41FA5}">
                      <a16:colId xmlns:a16="http://schemas.microsoft.com/office/drawing/2014/main" val="1149965058"/>
                    </a:ext>
                  </a:extLst>
                </a:gridCol>
                <a:gridCol w="2015598">
                  <a:extLst>
                    <a:ext uri="{9D8B030D-6E8A-4147-A177-3AD203B41FA5}">
                      <a16:colId xmlns:a16="http://schemas.microsoft.com/office/drawing/2014/main" val="3519836802"/>
                    </a:ext>
                  </a:extLst>
                </a:gridCol>
                <a:gridCol w="2440132">
                  <a:extLst>
                    <a:ext uri="{9D8B030D-6E8A-4147-A177-3AD203B41FA5}">
                      <a16:colId xmlns:a16="http://schemas.microsoft.com/office/drawing/2014/main" val="2867807511"/>
                    </a:ext>
                  </a:extLst>
                </a:gridCol>
              </a:tblGrid>
              <a:tr h="526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Rektörlük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Kurumu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Yönetme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Sorumluluğu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Mevzuata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Uyum,Akademik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Başarı-Öğrenci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Memnuniyeti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KYS Sistemin hazırlıkları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512858"/>
                  </a:ext>
                </a:extLst>
              </a:tr>
              <a:tr h="4520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Dekanlık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Fakülte Yönetme Sorumluluğu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Mevzuata Uyum,Akademik Başarı-Öğrenci Memnuniyeti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KYS Sistemin hazırlıkları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4809"/>
                  </a:ext>
                </a:extLst>
              </a:tr>
              <a:tr h="537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Bölüm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Personeli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Hizmet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Sorumluluğu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Öğrenci Başarısı-Akademik Çalışmalar İçin Destek-Güçlü İletişim ve Empati-Kurumsal Yapı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hedefine ulaşılması için yapılan çalışmalar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50256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İdari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İdari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Hizmet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Sorumluluğu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Güçlü İletişim ve Empati-Kurumsal Yapı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650459"/>
                  </a:ext>
                </a:extLst>
              </a:tr>
              <a:tr h="30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YÖK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Mevzuat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Yaratıcı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Üst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Mevzuata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Uyum,Akademik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Başarı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Değişiklikleri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442985"/>
                  </a:ext>
                </a:extLst>
              </a:tr>
              <a:tr h="713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Eden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Öğrenci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Hizmeti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kullanan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Kaliteli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Eğitim,Kariyer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Planlama,Güçlü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İletişim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Empati,Kurumsal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Yapı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çalışma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ortaklığı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KYS Sisteminin hazırlıkları, şikayet alınmadı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67788"/>
                  </a:ext>
                </a:extLst>
              </a:tr>
              <a:tr h="413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Potansiyel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Öğrenci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Tercih Etme Olasılığı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Etkin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İletişim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Gelen lise gruplarına bölüm tanıtımlarının yapılması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556675"/>
                  </a:ext>
                </a:extLst>
              </a:tr>
              <a:tr h="550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Öğrenci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Velileri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Dolaylı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Müşteri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Kaliteli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Eğitim,Sosyal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İmkanlar,Kariyer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Planlama,Güçlü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İletişim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Empati,Kurumsal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Yapı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Müfredatın güncel ihtiyaçlara göre güncellenmesi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378089"/>
                  </a:ext>
                </a:extLst>
              </a:tr>
              <a:tr h="583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Fakültenin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Diğer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Bölümleri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İşbirliği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Çalışmalar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İçin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Destek-Güçlü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İletişim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Empati-Kurumsal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Yapı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</a:t>
                      </a:r>
                      <a:r>
                        <a:rPr lang="tr-T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sistemi hazırlıkları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91578"/>
                  </a:ext>
                </a:extLst>
              </a:tr>
              <a:tr h="378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Sağlayıcı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Üretilerek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Geliştirilmesi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Yaygınlaştırılması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Başvuruları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93400"/>
                  </a:ext>
                </a:extLst>
              </a:tr>
              <a:tr h="279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Akreditasyon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Kuruluşları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(MÜDEK)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standardları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belirleme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Müfredat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standardlarının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oluşturulması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akreditasyon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belgelerinin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edinilmesi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Müdek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Hazırlıkları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8220"/>
                  </a:ext>
                </a:extLst>
              </a:tr>
              <a:tr h="258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YÖKAK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Kanunen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bağlılık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uygunluk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Yökak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Hazırlıkları</a:t>
                      </a:r>
                    </a:p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6748"/>
                  </a:ext>
                </a:extLst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57855"/>
              </p:ext>
            </p:extLst>
          </p:nvPr>
        </p:nvGraphicFramePr>
        <p:xfrm>
          <a:off x="351914" y="663043"/>
          <a:ext cx="8280920" cy="50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271">
                  <a:extLst>
                    <a:ext uri="{9D8B030D-6E8A-4147-A177-3AD203B41FA5}">
                      <a16:colId xmlns:a16="http://schemas.microsoft.com/office/drawing/2014/main" val="3818994599"/>
                    </a:ext>
                  </a:extLst>
                </a:gridCol>
                <a:gridCol w="1815991">
                  <a:extLst>
                    <a:ext uri="{9D8B030D-6E8A-4147-A177-3AD203B41FA5}">
                      <a16:colId xmlns:a16="http://schemas.microsoft.com/office/drawing/2014/main" val="3861854986"/>
                    </a:ext>
                  </a:extLst>
                </a:gridCol>
                <a:gridCol w="2033910">
                  <a:extLst>
                    <a:ext uri="{9D8B030D-6E8A-4147-A177-3AD203B41FA5}">
                      <a16:colId xmlns:a16="http://schemas.microsoft.com/office/drawing/2014/main" val="535497040"/>
                    </a:ext>
                  </a:extLst>
                </a:gridCol>
                <a:gridCol w="2469748">
                  <a:extLst>
                    <a:ext uri="{9D8B030D-6E8A-4147-A177-3AD203B41FA5}">
                      <a16:colId xmlns:a16="http://schemas.microsoft.com/office/drawing/2014/main" val="132640908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tr-TR" dirty="0"/>
                        <a:t>Paydaş Adı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Nedeni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 Durumu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290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9F893C-C32F-4835-A1E5-850973405C58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Metin kutusu 4"/>
          <p:cNvSpPr txBox="1"/>
          <p:nvPr/>
        </p:nvSpPr>
        <p:spPr>
          <a:xfrm>
            <a:off x="1547664" y="-19178"/>
            <a:ext cx="6285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9493ED8A-02DC-4326-BED8-6A369F2C2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831"/>
            <a:ext cx="9144000" cy="473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D7F9C3BE-7F31-41FB-AEE1-590B9D384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447"/>
            <a:ext cx="9144000" cy="336710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9B3DA35-D047-4883-835A-498A98832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815"/>
            <a:ext cx="9144000" cy="5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sp>
        <p:nvSpPr>
          <p:cNvPr id="8" name="Metin kutusu 4"/>
          <p:cNvSpPr txBox="1"/>
          <p:nvPr/>
        </p:nvSpPr>
        <p:spPr>
          <a:xfrm>
            <a:off x="1198295" y="4491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08063"/>
              </p:ext>
            </p:extLst>
          </p:nvPr>
        </p:nvGraphicFramePr>
        <p:xfrm>
          <a:off x="2465388" y="1849438"/>
          <a:ext cx="4211637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Sunu" r:id="rId3" imgW="4212314" imgH="3159113" progId="PowerPoint.Show.12">
                  <p:embed/>
                </p:oleObj>
              </mc:Choice>
              <mc:Fallback>
                <p:oleObj name="Sunu" r:id="rId3" imgW="4212314" imgH="315911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5388" y="1849438"/>
                        <a:ext cx="4211637" cy="315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C19C997C-D4A2-490B-B609-8C9AECF70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10"/>
            <a:ext cx="9144000" cy="48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802</Words>
  <Application>Microsoft Office PowerPoint</Application>
  <PresentationFormat>Ekran Gösterisi (4:3)</PresentationFormat>
  <Paragraphs>191</Paragraphs>
  <Slides>33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33</vt:i4>
      </vt:variant>
    </vt:vector>
  </HeadingPairs>
  <TitlesOfParts>
    <vt:vector size="39" baseType="lpstr">
      <vt:lpstr>Arial</vt:lpstr>
      <vt:lpstr>Calibri</vt:lpstr>
      <vt:lpstr>Wingdings</vt:lpstr>
      <vt:lpstr>Ofis Teması</vt:lpstr>
      <vt:lpstr>Sunu</vt:lpstr>
      <vt:lpstr>Worksheet</vt:lpstr>
      <vt:lpstr>2020 YILI   OCAK YGG SUNUMU  MAKİNE MÜHENDİSLİĞİ BÖLÜM SÜRECİ  28/01/2021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MustafaSaid Yurtyapan</cp:lastModifiedBy>
  <cp:revision>164</cp:revision>
  <cp:lastPrinted>2018-11-14T08:44:52Z</cp:lastPrinted>
  <dcterms:created xsi:type="dcterms:W3CDTF">2016-08-26T15:45:58Z</dcterms:created>
  <dcterms:modified xsi:type="dcterms:W3CDTF">2021-01-26T14:13:40Z</dcterms:modified>
</cp:coreProperties>
</file>