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06" r:id="rId3"/>
    <p:sldId id="307" r:id="rId4"/>
    <p:sldId id="300" r:id="rId5"/>
    <p:sldId id="312" r:id="rId6"/>
    <p:sldId id="311" r:id="rId7"/>
    <p:sldId id="308" r:id="rId8"/>
    <p:sldId id="301" r:id="rId9"/>
    <p:sldId id="313" r:id="rId10"/>
    <p:sldId id="314" r:id="rId11"/>
    <p:sldId id="302" r:id="rId12"/>
    <p:sldId id="318" r:id="rId13"/>
    <p:sldId id="303" r:id="rId14"/>
    <p:sldId id="315" r:id="rId15"/>
    <p:sldId id="316" r:id="rId16"/>
    <p:sldId id="317" r:id="rId17"/>
    <p:sldId id="353" r:id="rId18"/>
    <p:sldId id="354" r:id="rId19"/>
    <p:sldId id="355" r:id="rId20"/>
    <p:sldId id="310" r:id="rId21"/>
    <p:sldId id="319" r:id="rId22"/>
    <p:sldId id="304" r:id="rId23"/>
    <p:sldId id="278" r:id="rId24"/>
    <p:sldId id="305" r:id="rId25"/>
    <p:sldId id="298" r:id="rId26"/>
    <p:sldId id="352" r:id="rId27"/>
    <p:sldId id="321" r:id="rId28"/>
    <p:sldId id="294" r:id="rId29"/>
    <p:sldId id="299" r:id="rId30"/>
    <p:sldId id="295" r:id="rId31"/>
    <p:sldId id="296" r:id="rId32"/>
    <p:sldId id="342" r:id="rId33"/>
    <p:sldId id="343" r:id="rId34"/>
    <p:sldId id="348" r:id="rId35"/>
    <p:sldId id="349" r:id="rId36"/>
    <p:sldId id="344" r:id="rId37"/>
    <p:sldId id="346" r:id="rId38"/>
    <p:sldId id="350" r:id="rId39"/>
    <p:sldId id="351" r:id="rId40"/>
    <p:sldId id="347" r:id="rId41"/>
    <p:sldId id="356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2B4"/>
    <a:srgbClr val="E7E791"/>
    <a:srgbClr val="ECEEA4"/>
    <a:srgbClr val="F3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tugce.yeyen\Desktop\KY-FR-0006%20Anket%20Analiz%20Form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>
                <a:solidFill>
                  <a:srgbClr val="FF0000"/>
                </a:solidFill>
              </a:rPr>
              <a:t>Kütüphane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Oryantas</a:t>
            </a:r>
            <a:r>
              <a:rPr lang="tr-TR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on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Eğ</a:t>
            </a:r>
            <a:r>
              <a:rPr lang="tr-TR" baseline="0" dirty="0" smtClean="0">
                <a:solidFill>
                  <a:srgbClr val="FF0000"/>
                </a:solidFill>
              </a:rPr>
              <a:t>i</a:t>
            </a:r>
            <a:r>
              <a:rPr lang="en-US" baseline="0" dirty="0" err="1" smtClean="0">
                <a:solidFill>
                  <a:srgbClr val="FF0000"/>
                </a:solidFill>
              </a:rPr>
              <a:t>tim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Memnuniyet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Anket</a:t>
            </a:r>
            <a:r>
              <a:rPr lang="tr-TR" baseline="0" dirty="0" smtClean="0">
                <a:solidFill>
                  <a:srgbClr val="FF0000"/>
                </a:solidFill>
              </a:rPr>
              <a:t> Analiz</a:t>
            </a:r>
            <a:r>
              <a:rPr lang="en-US" baseline="0" dirty="0" err="1" smtClean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9093452923347626"/>
          <c:y val="1.302003239630108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'[KD-AF-0001 Kütüphane Oryantasyon Memnuniyet Anketi.xlsx]Kalite Koordinatörlüğü'!$A$2:$J$2</c:f>
              <c:strCache>
                <c:ptCount val="10"/>
                <c:pt idx="0">
                  <c:v>1-Eğitim dokümanları (basılı) / 1 - Training documents (Printed)</c:v>
                </c:pt>
                <c:pt idx="1">
                  <c:v>2-Görsel eğitim araçları (sunumlar) / Visual training tools (presentations)</c:v>
                </c:pt>
                <c:pt idx="2">
                  <c:v>3-Eğitimin toplam süresi / The total duration of the training</c:v>
                </c:pt>
                <c:pt idx="3">
                  <c:v>4-Eğitim içeriğinin beklentilerinizi karşılama düzeyi / How much the training content meets your expectations</c:v>
                </c:pt>
                <c:pt idx="4">
                  <c:v>5-Eğitmenin konuları net ve anlaşılır açıklıkta ifade etme durumu / How clearly and comprehensibly the trainer explains the topics</c:v>
                </c:pt>
                <c:pt idx="5">
                  <c:v>6-Eğitmenin sunuş tekniği / The presentation technique of the trainer</c:v>
                </c:pt>
                <c:pt idx="6">
                  <c:v>7-Eğitmenin konuya hakimiyeti / The trainer's command of the subject</c:v>
                </c:pt>
                <c:pt idx="7">
                  <c:v>8-Eğitim salonu / The training hall</c:v>
                </c:pt>
                <c:pt idx="8">
                  <c:v>9-Eğitim yapılan yerdeki yemek, çay/kahve ve ikram hizmetleri / The food, tea and coffee services provided at the training venue.</c:v>
                </c:pt>
                <c:pt idx="9">
                  <c:v>Ortalama</c:v>
                </c:pt>
              </c:strCache>
            </c:strRef>
          </c:cat>
          <c:val>
            <c:numRef>
              <c:f>'[KD-AF-0001 Kütüphane Oryantasyon Memnuniyet Anketi.xlsx]Kalite Koordinatörlüğü'!$A$14:$J$14</c:f>
              <c:numCache>
                <c:formatCode>0%</c:formatCode>
                <c:ptCount val="10"/>
                <c:pt idx="0">
                  <c:v>0.93333333333333335</c:v>
                </c:pt>
                <c:pt idx="1">
                  <c:v>0.93333333333333335</c:v>
                </c:pt>
                <c:pt idx="2">
                  <c:v>1</c:v>
                </c:pt>
                <c:pt idx="3">
                  <c:v>0.93333333333333335</c:v>
                </c:pt>
                <c:pt idx="4">
                  <c:v>1</c:v>
                </c:pt>
                <c:pt idx="5">
                  <c:v>0.93333333333333335</c:v>
                </c:pt>
                <c:pt idx="6">
                  <c:v>1</c:v>
                </c:pt>
                <c:pt idx="7">
                  <c:v>0.93333333333333335</c:v>
                </c:pt>
                <c:pt idx="8">
                  <c:v>0.93333333333333335</c:v>
                </c:pt>
                <c:pt idx="9">
                  <c:v>0.95555555555555549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9-492C-929B-C41F54C22E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471744"/>
        <c:axId val="68631552"/>
      </c:barChart>
      <c:catAx>
        <c:axId val="5947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631552"/>
        <c:crosses val="autoZero"/>
        <c:auto val="1"/>
        <c:lblAlgn val="ctr"/>
        <c:lblOffset val="100"/>
        <c:noMultiLvlLbl val="0"/>
      </c:catAx>
      <c:valAx>
        <c:axId val="686315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7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rgbClr val="FF0000"/>
                </a:solidFill>
              </a:rPr>
              <a:t>Kütüphane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Uzaktan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Erişim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Memnuniyet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Anket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Analizi</a:t>
            </a:r>
            <a:endParaRPr lang="en-US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456036745406818E-2"/>
          <c:y val="0.13969868173258004"/>
          <c:w val="0.8183217410323711"/>
          <c:h val="0.539629283627682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Tümü!$A$2:$C$2</c:f>
              <c:strCache>
                <c:ptCount val="3"/>
                <c:pt idx="0">
                  <c:v>1-Kütüphanenin uzaktan erişim hizmetinden memnunum / I am satisfied with the remote access service of the library.</c:v>
                </c:pt>
                <c:pt idx="1">
                  <c:v>2-Kütüphanenin elektronik kaynaklarını yeterli buluyorum. / I find the electronic resources of the library to be adequate.</c:v>
                </c:pt>
                <c:pt idx="2">
                  <c:v>Ortalama</c:v>
                </c:pt>
              </c:strCache>
            </c:strRef>
          </c:cat>
          <c:val>
            <c:numRef>
              <c:f>Tümü!$A$21:$C$21</c:f>
              <c:numCache>
                <c:formatCode>0%</c:formatCode>
                <c:ptCount val="3"/>
                <c:pt idx="0">
                  <c:v>0.82222222222222219</c:v>
                </c:pt>
                <c:pt idx="1">
                  <c:v>0.6333333333333333</c:v>
                </c:pt>
                <c:pt idx="2">
                  <c:v>0.72777777777777775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03-4B76-8936-B366D7A718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88480"/>
        <c:axId val="65990016"/>
      </c:barChart>
      <c:catAx>
        <c:axId val="6598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90016"/>
        <c:crosses val="autoZero"/>
        <c:auto val="1"/>
        <c:lblAlgn val="ctr"/>
        <c:lblOffset val="100"/>
        <c:noMultiLvlLbl val="0"/>
      </c:catAx>
      <c:valAx>
        <c:axId val="659900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8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rgbClr val="FF0000"/>
                </a:solidFill>
              </a:rPr>
              <a:t>Açık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Erişim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Eğitim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Memnuniyet</a:t>
            </a:r>
            <a:r>
              <a:rPr lang="tr-TR" baseline="0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Anket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Analizi</a:t>
            </a:r>
            <a:endParaRPr lang="en-US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980482751107482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DD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7E-4189-AAD6-4DBBDD7F3DA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F757-41E9-99D2-FD74A4AEF0E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DD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7E-4189-AAD6-4DBBDD7F3D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Sayfa1!$A$2:$J$2</c:f>
              <c:strCache>
                <c:ptCount val="10"/>
                <c:pt idx="0">
                  <c:v>1-Eğitim dokümanları (basılı) / Training documents (Printed)</c:v>
                </c:pt>
                <c:pt idx="1">
                  <c:v>2-Görsel eğitim araçları (sunumlar) / Visual training tools (presentations)</c:v>
                </c:pt>
                <c:pt idx="2">
                  <c:v>3-Eğitimin toplam süresi / The total duration of the training</c:v>
                </c:pt>
                <c:pt idx="3">
                  <c:v>4-Eğitim içeriğinin beklentilerinizi karşılama düzeyi / How much the training content meets your expectations</c:v>
                </c:pt>
                <c:pt idx="4">
                  <c:v>5-Eğitmenin konuları net ve anlaşılır açıklıkta ifade etme durumu / How clearly and comprehensibly the trainer explains the topics</c:v>
                </c:pt>
                <c:pt idx="5">
                  <c:v>6-Eğitmenin sunuş tekniği / The presentation technique of the trainer</c:v>
                </c:pt>
                <c:pt idx="6">
                  <c:v>7-Eğitmenin konuya hakimiyeti / The trainer's command of the subject</c:v>
                </c:pt>
                <c:pt idx="7">
                  <c:v>8-Eğitim salonu / The training hall</c:v>
                </c:pt>
                <c:pt idx="8">
                  <c:v>9-Eğitim yapılan yerdeki yemek, çay/kahve ve ikram hizmetleri / The food, tea and coffee services provided at the training venue.</c:v>
                </c:pt>
                <c:pt idx="9">
                  <c:v>Ortalama</c:v>
                </c:pt>
              </c:strCache>
            </c:strRef>
          </c:cat>
          <c:val>
            <c:numRef>
              <c:f>Sayfa1!$A$8:$J$8</c:f>
              <c:numCache>
                <c:formatCode>0%</c:formatCode>
                <c:ptCount val="10"/>
                <c:pt idx="0">
                  <c:v>0</c:v>
                </c:pt>
                <c:pt idx="1">
                  <c:v>0.96</c:v>
                </c:pt>
                <c:pt idx="2">
                  <c:v>1</c:v>
                </c:pt>
                <c:pt idx="3">
                  <c:v>0.96</c:v>
                </c:pt>
                <c:pt idx="4">
                  <c:v>0.96</c:v>
                </c:pt>
                <c:pt idx="5">
                  <c:v>0.96</c:v>
                </c:pt>
                <c:pt idx="6">
                  <c:v>0.96</c:v>
                </c:pt>
                <c:pt idx="7">
                  <c:v>0.91999999999999993</c:v>
                </c:pt>
                <c:pt idx="8">
                  <c:v>0</c:v>
                </c:pt>
                <c:pt idx="9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7E-4189-AAD6-4DBBDD7F3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656704"/>
        <c:axId val="25658496"/>
      </c:barChart>
      <c:catAx>
        <c:axId val="2565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58496"/>
        <c:crosses val="autoZero"/>
        <c:auto val="1"/>
        <c:lblAlgn val="ctr"/>
        <c:lblOffset val="100"/>
        <c:noMultiLvlLbl val="0"/>
      </c:catAx>
      <c:valAx>
        <c:axId val="256584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56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98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684-7ED6-4E25-99B3-6C7EE6714DA3}" type="datetime1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8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4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09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5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9.02.2021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52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9.02.2021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9.02.2021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0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9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8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645024"/>
            <a:ext cx="7772400" cy="1109985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20</a:t>
            </a: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YILI 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OCAK-ARALIK</a:t>
            </a:r>
            <a:r>
              <a:rPr lang="tr-TR" b="1" dirty="0">
                <a:solidFill>
                  <a:srgbClr val="FF0000"/>
                </a:solidFill>
              </a:rPr>
              <a:t> YGG SUNUMU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KÜTÜPHANE VE DOKÜMANTASYON</a:t>
            </a:r>
            <a:r>
              <a:rPr lang="tr-TR" b="1" dirty="0">
                <a:solidFill>
                  <a:srgbClr val="FF0000"/>
                </a:solidFill>
              </a:rPr>
              <a:t> SÜRECİ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en-US" b="1" dirty="0"/>
              <a:t>21</a:t>
            </a:r>
            <a:r>
              <a:rPr lang="tr-TR" b="1" dirty="0"/>
              <a:t>/</a:t>
            </a:r>
            <a:r>
              <a:rPr lang="en-US" b="1" dirty="0"/>
              <a:t>01</a:t>
            </a:r>
            <a:r>
              <a:rPr lang="tr-TR" b="1" dirty="0"/>
              <a:t>/20</a:t>
            </a:r>
            <a:r>
              <a:rPr lang="en-US" b="1" dirty="0" smtClean="0"/>
              <a:t>21</a:t>
            </a:r>
            <a:endParaRPr lang="tr-TR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</a:t>
            </a:fld>
            <a:endParaRPr lang="tr-TR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10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753442"/>
              </p:ext>
            </p:extLst>
          </p:nvPr>
        </p:nvGraphicFramePr>
        <p:xfrm>
          <a:off x="755576" y="1600200"/>
          <a:ext cx="7560839" cy="5141456"/>
        </p:xfrm>
        <a:graphic>
          <a:graphicData uri="http://schemas.openxmlformats.org/drawingml/2006/table">
            <a:tbl>
              <a:tblPr/>
              <a:tblGrid>
                <a:gridCol w="1943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317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ADI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NEDENİ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BEKLENTİSİ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KARŞILANMA DURUMU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 İşlem Süreci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Kütüphanenin Bilişim Alt Yapısı, Donanım ve Yazılımlarının Takibi, Olası İnternet Problemlerine Çözüm, Kapalı Devre Güvenlik Sistemi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75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Öğrenci İşleri Süreci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Tüm Öğrenci Kayıtlarının KBOS ne Entegresinde Kayıt Paylaşımı, İlişik Kesme 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Üniversitelerin Bilgi Belge Yönetimi Bölümleri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İşbirliği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Staj, Hizmet İçi Eğitim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Belediyeler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Akademik Destek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Sosyal, Kültürel, Bilimsel Hayata Katkı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10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Yükseköğretim Kalite Kurulu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ABÜ İç Kalite Güvence Sisteminin oluşturulması ve ABÜ iç kalite güvencesinin artırılması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Tüm işlemler mevzuata uygun şekilde yapılmaktadır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Tüm işlemler mevzuata uygun şekilde yapılmaktadır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05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Bağımsız Akredite Kuruluşu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Bilgi/Mevzuat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Raporlama, Kalite Bünyesinde Faaliyet Gösterme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Tüm işlemler mevzuata uygun şekilde yapılmaktadır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Sağlık Bakanlığı 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Mevzuat/Hizmet 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Sağlıklı Çalışanlar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Takibi</a:t>
                      </a:r>
                      <a:r>
                        <a:rPr lang="tr-TR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sağlanmaktadır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Aile, Çalışma ve Sosyal Hizmetler Bakanlığı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Mevzuat/Hizmet 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Yardımlaşma,Ücret beklentisi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Takibi</a:t>
                      </a:r>
                      <a:r>
                        <a:rPr lang="tr-TR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sağlanmaktadır</a:t>
                      </a:r>
                      <a:endParaRPr lang="tr-T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2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11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03648" y="33265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783001"/>
              </p:ext>
            </p:extLst>
          </p:nvPr>
        </p:nvGraphicFramePr>
        <p:xfrm>
          <a:off x="395536" y="1480958"/>
          <a:ext cx="8352928" cy="5258620"/>
        </p:xfrm>
        <a:graphic>
          <a:graphicData uri="http://schemas.openxmlformats.org/drawingml/2006/table">
            <a:tbl>
              <a:tblPr/>
              <a:tblGrid>
                <a:gridCol w="404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9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24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35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21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365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351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93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508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35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35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723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840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1194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6018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115693"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tr-T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SÜREÇ ADI: KÜTÜPHANE VE DOKÜMANTASYON MÜDÜRLÜĞÜ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Süreç 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1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2020 GERÇEKLEŞEN GÖSTERGELERİ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Toplam/           Ortalama </a:t>
                      </a:r>
                      <a:b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(% - Adet - Gün - Kişi - TL)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Başarı (Yüzde 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DF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693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3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Sıra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Performans Kriteri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İlgili Olduğu Stratejik Faaliyet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2019 Gerçekleşen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2020 Hedef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Ocak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Şubat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Mart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Nisan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Mayıs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Haziran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Temmuz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Ağustos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Eylül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Ekim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Kasım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Aralık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69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Basılı Kaynak Sayısı Artış Oranı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9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Basılı Kaynak Artış Oranından Memnuniyet Oranı (Öğrenci)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8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Basılı Kaynak Artış Oranından Memnuniyet Oranı (Akademisyen)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Basılı Kaynak Artış Oranından Kullanıcı Memnuniyet Oranı (İdari)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9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Elektronik Kaynak Sayısı Artış Oranı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Elektronik Kaynak Sayısı Artış Oranından Memnuniyet Oranı (Öğrenci)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Elektronik Kaynak Sayısı Artış Oranından Memnuniyet Oranı (Akademisyen)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4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Elektronik Kaynak Sayısı Artış Oranından Memnuniyet Oranı (İdari)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9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Multimedya Kaynak Sayısı Artış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4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Multimedya Kaynak Sayısı Artış Oranından Memnuniyet Oranı (Öğrenci)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4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Multimedya Kaynak Sayısı Artış Oranından Memnuniyet Oranı (Akademisyen)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4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Multimedya Kaynak Sayısı Artış Oranından Memnuniyet Oranı (İdari)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4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Memnuniyet Oranı (Kütüphane Oryantasyon ve Eğitim Etkinliklerinden)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&gt;=%88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96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Major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Hata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1.3.1.-1.3.3.-1.3.5.-1.3.7-1.3.8.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</a:p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440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Düzeltici Faaliyet Kapanma Hızı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1.3.1.-1.3.3.-1.3.5.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00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12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03648" y="33265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629307"/>
              </p:ext>
            </p:extLst>
          </p:nvPr>
        </p:nvGraphicFramePr>
        <p:xfrm>
          <a:off x="395535" y="1664256"/>
          <a:ext cx="8291266" cy="4873470"/>
        </p:xfrm>
        <a:graphic>
          <a:graphicData uri="http://schemas.openxmlformats.org/drawingml/2006/table">
            <a:tbl>
              <a:tblPr/>
              <a:tblGrid>
                <a:gridCol w="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8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65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1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3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12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86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05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127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659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290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127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127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474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517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964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5900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137825"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tr-T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SÜREÇ ADI: KÜTÜPHANE VE DOKÜMANTASYON MÜDÜRLÜĞÜ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Süreç 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12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2020 GERÇEKLEŞEN GÖSTERGELERİ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Toplam/           Ortalama </a:t>
                      </a:r>
                      <a:b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(% - Adet - Gün - Kişi - TL)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Başarı (Yüzde 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DF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825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8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Sıra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Performans Kriteri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İlgili Olduğu Stratejik Faaliyet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2019 Gerçekleşen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2020 Hedef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Ocak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Şubat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Mart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Nisan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Mayıs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Haziran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Temmuz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Ağustos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Eylül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Ekim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Kasım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Aralık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 Azaltma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%61.44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3.12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3.12</a:t>
                      </a:r>
                      <a:endParaRPr lang="tr-TR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12.48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r>
                        <a:rPr lang="tr-TR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r>
                        <a:rPr lang="tr-TR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Kalite Hedefleri Gerçekleşme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KYS İç Denetim Puanı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Şikâyet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Şikâyet Çözüm Memnuniyet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Şikâyete Geri Dönüş/Cevap Verme Süresi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&lt;=3 gün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4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Şikâyetin Çözümü İçin Öngörülen Süre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&lt;=14 gün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Çözümün Gerçekleştirildiği Süre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&lt;=14 gün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Tekrarlayan Şikâyet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Çevre Kazası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Kazası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Kazası Ağırlık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/>
                        </a:rPr>
                        <a:t>­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Öneri Sayısı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­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Önerilerin Hayata Geçirilme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1.3.6.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Personel Performans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07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Süreç  Memnuniyet Oranı (İç Müşteri)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1.14.1-1.5.1.-1.5.2.-1.5.3.-1.5.4.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825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tr-TR" sz="7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2020  GENEL SONUÇ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tr-TR" sz="7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SEMBOLLERİN ANLAMLARI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10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TOPLAM HEDEF SAYISI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19</a:t>
                      </a:r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8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TUTAN HEDEF SAYISI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15</a:t>
                      </a:r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Mükemmel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İyileştirilmeli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02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TUTMAYAN HEDEF SAYISI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4</a:t>
                      </a:r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100-90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79-60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8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ORTALAMA PERFORMANS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78</a:t>
                      </a:r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5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SONUÇ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İyileştirmeli</a:t>
                      </a:r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Başarılı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Başarısız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432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SEMBOL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89-80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59-0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pic>
        <p:nvPicPr>
          <p:cNvPr id="7" name="Resim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288" y="7921625"/>
            <a:ext cx="4000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100" y="8553450"/>
            <a:ext cx="41275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Resim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463" y="8493125"/>
            <a:ext cx="414337" cy="3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Resim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9925" y="7854950"/>
            <a:ext cx="62547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Resim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263" y="8820150"/>
            <a:ext cx="414337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Resim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984" y="6165304"/>
            <a:ext cx="330800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Resim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457" y="5445224"/>
            <a:ext cx="371695" cy="35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Resim 1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457" y="5966238"/>
            <a:ext cx="441969" cy="39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Resim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866" y="6007644"/>
            <a:ext cx="336376" cy="31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Resim 1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866" y="5445224"/>
            <a:ext cx="393304" cy="34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75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13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898752"/>
              </p:ext>
            </p:extLst>
          </p:nvPr>
        </p:nvGraphicFramePr>
        <p:xfrm>
          <a:off x="251530" y="1699788"/>
          <a:ext cx="8712947" cy="4860999"/>
        </p:xfrm>
        <a:graphic>
          <a:graphicData uri="http://schemas.openxmlformats.org/drawingml/2006/table">
            <a:tbl>
              <a:tblPr/>
              <a:tblGrid>
                <a:gridCol w="2356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</a:tblGrid>
              <a:tr h="1769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   FAALİYETİN ADI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Sorumlu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Kaynak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Takip          Göstergesi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Termin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OCAK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ŞUBAT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NİSAN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MAYIS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HAZİRAN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TEMMUZ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AĞUSTOS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EYLÜL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EKİM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KASIM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ARALIK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0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931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1.Basılı Kaynak Sayısı Artış Oranı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1.1.Bütçe dâhilinde Satın basılı kaynak sayısının arttırılması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İG-FS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Rapor ve Liste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1.2.Kişilerden ve kurumlardan bağış basılı kaynak sayısının arttırılması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Rapor ve Liste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9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2.Basılı Kaynak Artış Oranından Memnuniyet Oranı (Öğrenci)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2.1.Satın ve Bağış yoluyla sağlanan basılı kaynaklardan öğrencilerin memnuniyetlerinin ölçümlenmesi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9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3.Basılı Kaynak Artış Oranından Memnuniyet Oranı (Akademisyen)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3.1.Satın ve Bağış yoluyla sağlanan basılı kaynaklardan akademisyenlerin memnuniyetlerinin ölçümlenmesi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9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4.Basılı Kaynak Artış Oranından Kullanıcı Memnuniyet Oranı (İdari)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4.1.Satın ve Bağış yoluyla sağlanan basılı kaynaklardan idarilerin memnuniyetlerinin ölçümlenmesi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931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5.Elektronik Kaynak Sayısı Atış Oranı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5.1.E-kitap ve E-veri tabanı olarak satın elektronik kaynak sayısının arttırılması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İG-FS-TK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Rapor ve Liste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5.2.TÜBİTAK </a:t>
                      </a:r>
                      <a:r>
                        <a:rPr lang="tr-T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Ekual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kapsamında Serbest erişimli elektronik kaynak sayısının arttırılması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İG-TK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Rapor ve Liste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49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6.Elektronik Kaynak Sayısı Artış Oranından Memnuniyet Oranı (Öğrenci)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6.1.Satın ve Serbest Erişimli Elektroik kaynaklardan öğrencilerin memnuniyetlerinin ölçümlenmesi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49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7.Elektronik Kaynak Sayısı Artış Oranından Memnuniyet Oranı (Akademisyen)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7.1.Satın ve Serbest Erişimli </a:t>
                      </a:r>
                      <a:r>
                        <a:rPr lang="tr-T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Elektroik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kaynaklardan akademisyenlerin memnuniyetlerinin ölçümlenmesi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449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8.Elektronik Kaynak Sayısı Artış Oranından Memnuniyet Oranı (İdari)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9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8.1.Satın ve Serbest Erişimli </a:t>
                      </a:r>
                      <a:r>
                        <a:rPr lang="tr-T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Elektroik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kaynaklardan idarilerin memnuniyetlerinin ölçümlenmesi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16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14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454685"/>
              </p:ext>
            </p:extLst>
          </p:nvPr>
        </p:nvGraphicFramePr>
        <p:xfrm>
          <a:off x="251515" y="1580371"/>
          <a:ext cx="8640964" cy="5207034"/>
        </p:xfrm>
        <a:graphic>
          <a:graphicData uri="http://schemas.openxmlformats.org/drawingml/2006/table">
            <a:tbl>
              <a:tblPr/>
              <a:tblGrid>
                <a:gridCol w="2336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5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86299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</a:tblGrid>
              <a:tr h="151504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   FAALİYETİN ADI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Sorumlu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Kaynak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Takip          Göstergesi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Termin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OCAK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ŞUBAT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NİSAN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MAYIS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HAZİRAN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TEMMUZ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AĞUSTOS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EYLÜL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EKİM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KASIM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ARALIK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5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11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13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16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17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18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19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24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25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26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27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28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29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30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31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32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34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35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36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37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38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39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40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41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42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43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44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45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46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47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48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49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50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51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5560" marR="5560" marT="5560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1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9.Multimedya Kaynak Sayısının Artış Oranı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9.1.Bütçe dahilinde Satın multimedya koleksiyon sayısının arttırılması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İG-FS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Rapor ve Liste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9.2.Kişilerden Bağış multimedya koleksiyon sayısının arttırılması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İG-KT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Rapor ve Liste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943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10.Multimedya Kaynak Sayısı Artış Oranından Memnuniyet Oranı (Öğrenci)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44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 Bağış ve Satın yoluyla sağlanan multimedya kaynaklardan öğrencilerin memnuniyetlerinin ölçümlenmesi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943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11.Multimedya Kaynak Sayısı Artış Oranından Memnuniyet Oranı (Akademisyen)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11.1.Bağış ve Satın yoluyla sağlanan multimedya kaynaklardan akademisyenlerin memnuniyetlerinin ölçümlenmesi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0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317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12.Multimedya Kaynak Sayısı Artış Oranından Memnuniyet Oranı (İdari)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12.1.Bağış ve Satın yoluyla sağlanan multimedya kaynaklardan idarilerin memnuniyetlerinin ölçümlenmesi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943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13.Memnuniyet Oranı (Kütüphane Oryantasyon ve Eğitim Etkinliklerinden)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13.1.Kütüphane tanıtım ve öğretim faaliyetlerin düzenlenmesi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İG-KT-EK-TK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13.2.Faaliyetlerden memnuniyet oranı ölçümlenmesi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nn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13.3.Kütüphane Elektronik veri tabanları öğretim faaliyetleri düzenlenmesi 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Rapor ve Liste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13.4.Elektronik veri tabanı öğretim faaliyetlerinden memnuniyet oranı ölçümlenmesi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13.5.Kütüphane saatlerinin esnetilmesi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Rapor ve Liste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01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14.Major Hata Sayısı-18.KYS İç Denetim Puanı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150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14.1.-18.1.İç denetimler öncesi yapılan işlerin denetim check listeleri ile kıyaslanması ve kıyaslama sonucu var olan uygunsuzlukların giderilmesi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 Dosyası Birim Güncellemeleri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78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14.2.-18.2.KYS gerekliliği olan işlerin düzenli takibi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İG-KT-EK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 Dosyası Birim Güncellemeleri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14.3.-18.3.İç denetim sonucu çıkan uygunsuzlukların giderilmesi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Düzeltici Faaliyet Formları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830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62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14.4.-18.4.Kütüphane İç Denetimindeki Gözlemlerin İyileştirilmesinin Sağlanması ve Takibi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Kanıt dosyaları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6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560" marR="5560" marT="55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560" marR="5560" marT="556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99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233943"/>
              </p:ext>
            </p:extLst>
          </p:nvPr>
        </p:nvGraphicFramePr>
        <p:xfrm>
          <a:off x="179521" y="1599744"/>
          <a:ext cx="8784966" cy="5217515"/>
        </p:xfrm>
        <a:graphic>
          <a:graphicData uri="http://schemas.openxmlformats.org/drawingml/2006/table">
            <a:tbl>
              <a:tblPr/>
              <a:tblGrid>
                <a:gridCol w="2375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87737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</a:tblGrid>
              <a:tr h="160239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   FAALİYETİN ADI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Sorumlu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Kaynak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Takip          Göstergesi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Termin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OCAK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ŞUBAT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MART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NİSAN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MAYIS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HAZİRAN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TEMMUZ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AĞUSTOS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EYLÜL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EKİM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KASIM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ARALIK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11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13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16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17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18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19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24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25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26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27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28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29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30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31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32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34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35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36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37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38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39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40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41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42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43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44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45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46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47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48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49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50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51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5924" marR="5924" marT="5924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15.Düzeltici Faaliyet Kapanma Hızı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15.1.Açılan düzeltici faaliyetlerin kök nedenlerin tespiti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Düzeltici Faaliyet Formları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3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15.2.Aksiyonların geliştirilmesi ve ilgili uygunsuzlukların giderilmesi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Düzeltici Faaliyet Formları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3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27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16.Risk Azaltma Oranı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16.1.Risk analizlerinin hazırlanması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 Analizleri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6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16.2.RÖF değeri 100 üzeri çıkan riskler için aksiyon geliştirilmesi ve takibi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 Analizleri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6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16.3.Gelen şikayet ve açılan düzeltici faaliyetlerin risk analizlerine yansıtılması ve aksiyonların geliştirilmesi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 Analizleri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6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27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17.Kalite Hedefleri Gerçekleşme Oranı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49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17.1.Tüm SPİK göstergelerinin aylık kontrolü ve tutmama ihtimali olan göstergelere ait acil eylemler gerçekleştirilmesi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SPİK Karneleri-Birim İçi Toplantı Kayıtları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7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31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19.Şikayet Sayısı-20.Şikayet Çözüm Memnuniyet Oranı-24.Tekrarlayan Şikayet Sayısı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19.1.-20.1.-24.1.Yazılımdan gelen şikayetlerin kök nedenlerinin bulunması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Şikayet Yazılım Kayıtları-DF Formları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3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19.2.-20.2.-24.2.Şikayetlerin çözümlenmesi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Şikayet Yazılım Kayıtları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26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57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19.3.-20.3.-24.3.Şikayet çözüm memnuniyetlerinin ölçümlenmesi ve ölçüm sonucu şikayetin kapatılması/yeni aksiyonların yapılması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İG-KT-FS-EK-TK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Şikayet Yazılım Kayıtları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922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27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21.Şikayete Geri Dönüş/Cevap Verme Süresi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21.1.Şikayet sahibine "şikayetiniz alınmıştır" şeklinde geri bildirim yapılması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İG-KT-EK-TK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Şikayet Yönetim Sistemi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26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27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22.Şikayetin Çözümü İçin Öngörülen Süre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22.1.KY-PR-0004 DF Prosedürüne uygun DF gerçekleştirmek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İG-KT-EK-TK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Düzeltici Faaliyet Formu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26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22.2. Gerekiyor ise KY-FR-0009 Kök-Neden gerçekleştirmek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İG-KT-EK-TK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Neden-Sonuç Formu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26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127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23.Çözümün Gerçekleştirildiği Süre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268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23.1.Şikayet çözülene kadar ele alınma süreci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İG-KT-EK-TK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Düzeltici Faaliyet Formu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26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6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16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451260"/>
              </p:ext>
            </p:extLst>
          </p:nvPr>
        </p:nvGraphicFramePr>
        <p:xfrm>
          <a:off x="251524" y="1760752"/>
          <a:ext cx="8712952" cy="4908607"/>
        </p:xfrm>
        <a:graphic>
          <a:graphicData uri="http://schemas.openxmlformats.org/drawingml/2006/table">
            <a:tbl>
              <a:tblPr/>
              <a:tblGrid>
                <a:gridCol w="2356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87018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</a:tblGrid>
              <a:tr h="185185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   FAALİYETİN ADI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Sorumlu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Kaynak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Takip          Göstergesi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Termin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OCAK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ŞUBAT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NİSAN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MAYIS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HAZİRAN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TEMMUZ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AĞUSTOS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EYLÜL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EKİM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KASIM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ARALIK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8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43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44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45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46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47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48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49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50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51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6235" marR="6235" marT="6235" marB="0" vert="vert27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81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25.Çevre Kazası Sayısı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25.1.Tehlikeli ve tehlikesiz atıkların talimatlara göre ayrıştırılması ve ilgili geri dönüşüm yönetimin uyumun sağlanması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İG-KT-EK-FS-TK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Çevre Kazası Bildirim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7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81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26.İş Kazası Sayısı-27.İş Kazası Ağırlık Oranı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5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26.1.-27.1.İş Sağlığı Güvenliği ile ilgili iç yönergelere uyum sağlanması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Kazası Bildirim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3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5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26.2.-27.2.Birim/bölüm ile ilgili hazırlanan iş sağlığı risklerine karşı aksiyonlar geliştirilmesi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İG-KT-EK-FS-TK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Kazası Bildirim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3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5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26.3.-27.3.Kurum içinde isg riski taşıyan konular hakkında yetkililere bilgi akışının sağlanması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E-postalar,İç Yazışmalar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5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81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28.Öneri Sayısı-29.Önerilerin Hayata Geçirilme Oranı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5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28.1.-29.1.Kurum içi verimliliğin sağlanabilmesi adına  öneriler verilmesi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E-postalar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5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5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28.2.-29.2.Verilen önerilerin takip edilmesi ve uygulamaya alınması için aksiyonlar geliştirilmesi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İG-KT-EK-FS-TK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E-postalar,İç Yazışmalar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5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181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30.Personel Performans Oranı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67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30.1.Personel performansının ölçümlenmesi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Performans Değerlendirme Formu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106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200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30.2.Ölçüm sonucu performansı düşük çıkan personelin iyileştirilmesine yönelik eğitim,proje ya da uygulama gibi faaliyetler gerçekleştirilmesi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İG-KT-EK-FS-TK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Eğitim katılımları, Proje dosyaları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34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181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31.Süreç Memnuniyet Oranı (İç Müşteri)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3">
                  <a:txBody>
                    <a:bodyPr/>
                    <a:lstStyle/>
                    <a:p>
                      <a:pPr algn="ctr" fontAlgn="b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5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31.1.İç Müşteri Memnuniyet Anketinin yapılması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Anket formları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5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5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31.2.Anket sonucu çıkan uygunsuzluklar için AAP hazırlanması ve uygulamaların takibi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İG-KT-EK-FS-TK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Analiz Formları ve AAP'ler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353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55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31.3.Anketlere gelen yorumların risk analizlerine ilave edilmesi ve takibi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5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KÜTÜPHANE MÜDÜRÜ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İG-KT-EK-FS-TK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 Analizleri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55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8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17</a:t>
            </a:fld>
            <a:endParaRPr lang="tr-TR"/>
          </a:p>
        </p:txBody>
      </p:sp>
      <p:sp>
        <p:nvSpPr>
          <p:cNvPr id="6" name="143 Metin kutusu"/>
          <p:cNvSpPr txBox="1"/>
          <p:nvPr/>
        </p:nvSpPr>
        <p:spPr>
          <a:xfrm>
            <a:off x="457200" y="312578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143 Metin kutusu"/>
          <p:cNvSpPr txBox="1"/>
          <p:nvPr/>
        </p:nvSpPr>
        <p:spPr>
          <a:xfrm>
            <a:off x="457200" y="3316288"/>
            <a:ext cx="2667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33610"/>
              </p:ext>
            </p:extLst>
          </p:nvPr>
        </p:nvGraphicFramePr>
        <p:xfrm>
          <a:off x="323528" y="1340769"/>
          <a:ext cx="8229597" cy="5444235"/>
        </p:xfrm>
        <a:graphic>
          <a:graphicData uri="http://schemas.openxmlformats.org/drawingml/2006/table">
            <a:tbl>
              <a:tblPr/>
              <a:tblGrid>
                <a:gridCol w="875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8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88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62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83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29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33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566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579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29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22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628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4296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4409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5610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617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617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80767">
                <a:tc rowSpan="2">
                  <a:txBody>
                    <a:bodyPr/>
                    <a:lstStyle/>
                    <a:p>
                      <a:pPr algn="l" fontAlgn="b"/>
                      <a:r>
                        <a:rPr lang="sv-SE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 Risk Türü (Potential Risk Mode)</a:t>
                      </a:r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Riskin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Etkileri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/Potential Effect(s) of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Şiddet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Riskin Sebebi/Potential Cause (s) Of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Olasılık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Varolan  Kontroller (Önlemler)  / Current Controls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Keşif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R.Ö.F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Önerilen Faaliyetler (Recomended Action (s)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Sorumlu ve Hedef Tamamlama Tarihi (Responibility Target Completion Date)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Faaliyetleri Sonuçları/Action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Önerilen Faaliyetler (Recomended Action (s)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Sorumlu ve Hedef Tamamlama Tarihi (Responibility Target Completion Date)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Faaliyetleri Sonuçları/Action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8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Gerçekleşen Faliyetler/                           Action Taken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Şiddet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Keşif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R.Ö.F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Gerçekleşen Faliyetler/                           Action Taken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Şiddet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Olasılık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Keşif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R.Ö.F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8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Z5-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Bilgi ve Belge Yönetimi Mezunu Sayısının Azlığı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YÖK Üniversite Kütüphane Personel Standartlarında Uygunsuzluk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Üniversitenin Kütüphane Personeline İlişkin </a:t>
                      </a:r>
                    </a:p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Bir</a:t>
                      </a:r>
                      <a:r>
                        <a:rPr lang="tr-TR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Politikasının Bulunmaması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Bilgi ve Belge Yönetimi Mezunu İşe Alınması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Revize Edilecek Stratejik Planda</a:t>
                      </a:r>
                      <a:r>
                        <a:rPr lang="tr-TR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Kütüphane Personel Politikasına Yer Verilmesi</a:t>
                      </a:r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İnsan Kaynakları, 31.12.2021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İK birimine konu ile alakalı 26.10.2020 tarihinde e-posta yazılmıştır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15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Z6-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Destek Hizmetleri Personellerinin Sürekli Bulunmayışı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İşlerde Aksaklık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Destek Hizmetleri birim personellerinin kısmi zamanlı çalışmaları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Tam Zamanlı Görevlendirme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Destek Hizmetleri, 31.12.2021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15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T2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-Döviz Kurlarında Dalgalanmalar-Ekonomik Kriz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İstikrarsızlık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Bütçesizlik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….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Katlanılması Zorunlu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353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T3-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Veri Tabanı Sağlayıcı Firmalarla İmzalanan Lisans Anlaşmalarındaki  Kısıtlamalar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Erişim Yetersizliği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Sağlayıcı Firmaların Kısıtlamaları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….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320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Katlanılması Zorunlu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83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T4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-Kütüphanelere bakış açısı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Önemsenmeme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Kütüphanenin Kendini Tanıtamaması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 Tanıtımı ve Oryantasyonu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108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 Haftası Etkinliliklerinin Düzenlenmesi, Ayın Okuyanı Seçilmesi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Üst Yönetim, 31.12.2021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 Haftasında kütüphaneden en çok ödünç kitap alan kullanıcıya ödül verilmesi 31.03.2021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09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T6-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Korona Virüs Pandemisi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Azaltılmış iş saatleri, evden çalışma, sosyal mesafe, Personel Politikalarının gözden geçirilmesi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Virüsün topluma yayılması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Kampüs Dışı Erişim Sistemi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Kampüs dışından sınırlı kullanıcı hizmetleri, Kütüphane web sayfasından gerekli bilgiler yayınlanması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 ve Dokümantasyon Müdürlüğü, 01.06.2020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Yayıncıların üniversitelerimizin kitap ve </a:t>
                      </a:r>
                      <a:endParaRPr lang="tr-TR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dokümantasyon</a:t>
                      </a:r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ihtiyacına destek olmak amacıyla  </a:t>
                      </a:r>
                      <a:r>
                        <a:rPr lang="tr-TR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Veritabanlarını</a:t>
                      </a:r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tüm üniversitelerimizin kullanımına 1,5 ay süre ile ücretsiz  olarak açması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Kütüphanenin hizmete açılması, Yayıncıların deneme erişim sürelerini uzatmaları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Küt. Ve Dok. Md., Yayıncılar, 01.07.2020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01.07.2020 tarihinde Kütüphanenin tam zamanlı hizmete açılması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143 Metin kutusu"/>
          <p:cNvSpPr txBox="1"/>
          <p:nvPr/>
        </p:nvSpPr>
        <p:spPr>
          <a:xfrm>
            <a:off x="457200" y="3435350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143 Metin kutusu"/>
          <p:cNvSpPr txBox="1"/>
          <p:nvPr/>
        </p:nvSpPr>
        <p:spPr>
          <a:xfrm>
            <a:off x="457200" y="3625850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Resim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5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18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735739"/>
              </p:ext>
            </p:extLst>
          </p:nvPr>
        </p:nvGraphicFramePr>
        <p:xfrm>
          <a:off x="323528" y="2007076"/>
          <a:ext cx="8229599" cy="4511040"/>
        </p:xfrm>
        <a:graphic>
          <a:graphicData uri="http://schemas.openxmlformats.org/drawingml/2006/table">
            <a:tbl>
              <a:tblPr/>
              <a:tblGrid>
                <a:gridCol w="1202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5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8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3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58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25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32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328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590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59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03291">
                <a:tc rowSpan="2"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 Risk Türü (Potential Risk Mode)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Riskin Olası Etkileri/Potential Effect(s) of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Şiddet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Riskin Sebebi/Potential Cause (s) Of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Olasılık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Varolan  Kontroller (Önlemler)  / Current Controls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Keşif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R.Ö.F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Önerilen Faaliyetler (Recomended Action (s)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Sorumlu ve Hedef Tamamlama Tarihi (Responibility Target Completion Date)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Faaliyetleri Sonuçları/Action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4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Gerçekleşen Faliyetler/                           Action Taken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Şiddet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Olasılık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Keşif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R.Ö.F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876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T7-</a:t>
                      </a:r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 kullanıcısının veya Kütüphane Personelinin bulaşıcı hastalığını yayma riski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Hastalığın yayılma olasılığı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Virüsün Pandemi olarak ila edilmiş olması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Kampüse girişte ateş ölçümü, sosyal mesafe, zorunlu maske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336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Katlanılması Zorunlu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G6-</a:t>
                      </a:r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Deneyimli Nitelikli Personel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Kurumdan Ayrılma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Ücret Azlığı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Üst Yönetimin Ücret Artışı Yapması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Katlanılması Zorunlu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2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G11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-Bağımsız Kütüphane Binası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 Binasındaki Materyal ve Kaynakların Zarar Görmesi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Binanın Yeni Olmasından </a:t>
                      </a:r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Kaynaklı Olumsuz 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Hava Şartlarında Kütüphanenin Etkilenmesi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Kütüphane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Binasının Sürekli Kontrolü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392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Kütüphane Binasının Olumsuz Hava Şartlarına Karşı Dayanıklılığı Arttırma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Destek Hizmetleri, 31.12.2021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13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(Dış Denetim DF) Süreç risk analizi dokümanında tanımlanan risklerin RÖF değerlerini düşürmekle ilgili hangi aksiyonların ne seviyede etkisinin olduğu değerlendirilememektedir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Süreçlerin "Risk Analizi" tablolarının "Süreçlerin Risk Yönetimi" prosedürü ile uyumsuz olması, gerçekleştirilecek iç ve dış denetimlerde uygunsuzluk alınma ihtimali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"Risk analizi" eğitiminin anlaşılmamış olması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İç Denetçilik vasfı bulunan bir Akademisyenin konu hakkında deneyimli olması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140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Tedarikçi Veri Tabanında Değerlendirmenin oylama ile yapılarak ilgili formun eklenmesi, rutin kontroller yapılması.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Satın Alma Md.31.12.2020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Değerlendirme ve kontroller yapılmaktadır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143 Metin kutusu"/>
          <p:cNvSpPr txBox="1"/>
          <p:nvPr/>
        </p:nvSpPr>
        <p:spPr>
          <a:xfrm>
            <a:off x="457200" y="3695700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143 Metin kutusu"/>
          <p:cNvSpPr txBox="1"/>
          <p:nvPr/>
        </p:nvSpPr>
        <p:spPr>
          <a:xfrm>
            <a:off x="457200" y="3886200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42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19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74219"/>
              </p:ext>
            </p:extLst>
          </p:nvPr>
        </p:nvGraphicFramePr>
        <p:xfrm>
          <a:off x="457200" y="1169262"/>
          <a:ext cx="8363271" cy="5140059"/>
        </p:xfrm>
        <a:graphic>
          <a:graphicData uri="http://schemas.openxmlformats.org/drawingml/2006/table">
            <a:tbl>
              <a:tblPr/>
              <a:tblGrid>
                <a:gridCol w="889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8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5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2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79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22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85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91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033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89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304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016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4643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5864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6033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033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581084">
                <a:tc rowSpan="2">
                  <a:txBody>
                    <a:bodyPr/>
                    <a:lstStyle/>
                    <a:p>
                      <a:pPr algn="l" fontAlgn="b"/>
                      <a:r>
                        <a:rPr lang="sv-SE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 Risk Türü (Potential Risk Mode)</a:t>
                      </a:r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Riskin Olası Etkileri/Potential Effect(s) of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Şiddet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Riskin Sebebi/Potential Cause (s) Of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Olasılık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Varolan  Kontroller (Önlemler)  / Current Controls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Keşif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R.Ö.F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Önerilen Faaliyetler (Recomended Action (s)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Sorumlu ve Hedef Tamamlama Tarihi (Responibility Target Completion Date)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Faaliyetleri Sonuçları/Action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Önerilen Faaliyetler (Recomended Action (s)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Sorumlu ve Hedef Tamamlama Tarihi (Responibility Target Completion Date)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Faaliyetleri Sonuçları/Action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4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Gerçekleşen Faliyetler/                           Action Taken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Şiddet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Olasılık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Keşif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R.Ö.F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Gerçekleşen Faliyetler/                           Action Taken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Şiddet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Olasılık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Keşif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R.Ö.F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92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(Dış Denetim DF) INOVERA yazılım firmasına ait tedarikçi değerlendirmesinin yapıldığına dair yeterli bulguya ulaşılamadı.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Firmanın kendini geliştirme imkanının önü kesilmesi,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Problemli firmaların hizmet yılı başında tespiti amacıyla Tedarikçi Değerlendirmesinin, ihalenin çok fazla olduğuna dair döneme denk gelmesi sebei ile INOVERA yazılım firmasına ait Tedarikçi Değerlendirilmesi iş yoğunluğu nedeni ile atlanması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Tedarikçi Değerlendirme Veri Tabanı ile Yıl Sonu Değerlendirilmesi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168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Tedarikçi Veri Tabanına Tedarikçi Değerlendirmesinin oylama ile yapılarak ilgili formun eklenmesi, rutin kontrolleri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Satın Alma Md</a:t>
                      </a:r>
                      <a:r>
                        <a:rPr lang="tr-T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 31.12.2020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23.12.2020 tarihinde Kütüphane ve Dok. Md. ile ilgili tedarikçilerin performans değerlendirmelerinin satın alma süreci ile birlikte çalışılması, oylanması ve forma işlenmesi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377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(AAP den gelen yorum) Legal Online Veri Tabanının üniversiteye satın alınması veya ilerleyen zamanlarda tekrar deneme erişimine açılması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Memnuniyetsizlik (Kullanıcı Memnuniyetsizliği)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Elektronik kaynakların yetersizliği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Deneme veri tabanları ve Satın alma ile sağlanan veri tabanları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150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n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Deneme veri tabanları ve kısmi satın alma ile sağlanan veri tabanları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Üst Yönetim, 31.12.2020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30.09.2020 tarihinde Legal Online veri tabanı tekrar denemeye açılmıştır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Legal Online veri tabanının satın alınması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Üst Yönetim, 31.12.2020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01.12.2020 tarihinde Legal Online veri tabanı satın alınmış ve kullanıma açılmıştır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0894">
                <a:tc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(AAP den gelen yorum) Lexpera Veri Tabanının üniversiteye satın alınması veya ilerleyen zamanlarda deneme erişimine açılması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Memnuniyetsizlik (Kullanıcı Memnuniyetsizliği)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Elektronik kaynakların yetersizliği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Deneme veri tabanları ve Satın alma ile sağlanan veri tabanları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n-NO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Deneme veri tabanları ve kısmi satın alma ile sağlanan veri tabanları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Üst Yönetim, 31.12.2020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14.05.2020 tarihinde Üst Yönetime konu ile alaklı e-posta yazılmıştır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143 Metin kutusu"/>
          <p:cNvSpPr txBox="1"/>
          <p:nvPr/>
        </p:nvSpPr>
        <p:spPr>
          <a:xfrm>
            <a:off x="457200" y="3230563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143 Metin kutusu"/>
          <p:cNvSpPr txBox="1"/>
          <p:nvPr/>
        </p:nvSpPr>
        <p:spPr>
          <a:xfrm>
            <a:off x="457200" y="3421063"/>
            <a:ext cx="2667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97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323313"/>
              </p:ext>
            </p:extLst>
          </p:nvPr>
        </p:nvGraphicFramePr>
        <p:xfrm>
          <a:off x="683568" y="1196752"/>
          <a:ext cx="7776864" cy="5284459"/>
        </p:xfrm>
        <a:graphic>
          <a:graphicData uri="http://schemas.openxmlformats.org/drawingml/2006/table">
            <a:tbl>
              <a:tblPr/>
              <a:tblGrid>
                <a:gridCol w="492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6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GÜÇLÜ YÖNLER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DURUMU</a:t>
                      </a:r>
                      <a:endParaRPr lang="tr-TR" sz="18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G1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-Kütüphane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İşleyiş Yönergesinin bulunması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G2-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Dış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çevre ile güçlü ilişki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G3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-Kütüphanenin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Danışma Kurulunun bulunması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34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G4-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Koleksiyon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Geliştirme Politikasının bulunması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G5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-Teknik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donanım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G6-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Deneyimli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nitelikli personel </a:t>
                      </a:r>
                      <a:r>
                        <a:rPr lang="tr-T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G7-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Mesleki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yeniliklerin izlenebiliyor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350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G8-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Üniversitelerin Bilgi Belge Yönetimi Bölümü Akademisyenleri ile sıcak bağlar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350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G9-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Diğer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Üniversite kütüphaneleri yöneticileri ile iyi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ilişkiler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G10-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Hızla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artan koleksiyon sayısı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G11</a:t>
                      </a:r>
                      <a:r>
                        <a:rPr lang="tr-T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-Bağımsız </a:t>
                      </a:r>
                      <a:r>
                        <a:rPr lang="tr-T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Kütüphane Binası (RİSK)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G12</a:t>
                      </a:r>
                      <a:r>
                        <a:rPr lang="tr-T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-7/24 </a:t>
                      </a:r>
                      <a:r>
                        <a:rPr lang="tr-T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Okuma Salonu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güçlü yön)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675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G13-</a:t>
                      </a:r>
                      <a:r>
                        <a:rPr lang="tr-T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Vetis </a:t>
                      </a:r>
                      <a:r>
                        <a:rPr lang="tr-T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 Kütüphaneye Uzaktan Erişim</a:t>
                      </a:r>
                      <a:endParaRPr lang="tr-T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sym typeface="Wingdings"/>
                        </a:rPr>
                        <a:t>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Hala güçlü yön)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60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20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266537"/>
              </p:ext>
            </p:extLst>
          </p:nvPr>
        </p:nvGraphicFramePr>
        <p:xfrm>
          <a:off x="590876" y="1277471"/>
          <a:ext cx="8229596" cy="1938298"/>
        </p:xfrm>
        <a:graphic>
          <a:graphicData uri="http://schemas.openxmlformats.org/drawingml/2006/table">
            <a:tbl>
              <a:tblPr/>
              <a:tblGrid>
                <a:gridCol w="91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4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1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3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1-Eğitim dokümanları (basılı) </a:t>
                      </a:r>
                      <a:r>
                        <a:rPr lang="tr-T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/ 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Training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documents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(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Printed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2-Görsel eğitim araçları (sunumlar) / Visual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training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tools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(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presentations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3-Eğitimin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toplam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süresi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The total duration of the training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4-Eğitim içeriğinin beklentilerinizi karşılama düzeyi / How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much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training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content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meets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your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expectations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5-Eğitmenin konuları net ve anlaşılır açıklıkta ifade etme durumu / How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clearly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comprehensibly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trainer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explains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topics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6-Eğitmenin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sunuş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tekniği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The presentation technique of the trainer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7-Eğitmenin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konuya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hakimiyeti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The trainer's command of the subject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8-Eğitim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salonu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The training hall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9-Eğitim yapılan yerdeki yemek, çay/kahve ve ikram hizmetleri /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food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,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tea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coffee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services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provided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at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training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venue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Ortalama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4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93%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93%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100%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93%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100%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93%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100%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93%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93%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96%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742170"/>
              </p:ext>
            </p:extLst>
          </p:nvPr>
        </p:nvGraphicFramePr>
        <p:xfrm>
          <a:off x="1360126" y="3414576"/>
          <a:ext cx="6624735" cy="3102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47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21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551307"/>
              </p:ext>
            </p:extLst>
          </p:nvPr>
        </p:nvGraphicFramePr>
        <p:xfrm>
          <a:off x="755576" y="1700807"/>
          <a:ext cx="7869561" cy="1117999"/>
        </p:xfrm>
        <a:graphic>
          <a:graphicData uri="http://schemas.openxmlformats.org/drawingml/2006/table">
            <a:tbl>
              <a:tblPr/>
              <a:tblGrid>
                <a:gridCol w="3529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9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1-Kütüphanenin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uzaktan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erişim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hizmetinden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memnunum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I am satisfied with the remote access service of the library.</a:t>
                      </a:r>
                    </a:p>
                  </a:txBody>
                  <a:tcPr marL="7843" marR="7843" marT="7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2-Kütüphanenin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elektronik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kaynaklarını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yeterli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buluyorum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 / I find the electronic resources of the library to be adequate.</a:t>
                      </a:r>
                    </a:p>
                  </a:txBody>
                  <a:tcPr marL="7843" marR="7843" marT="7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Ortalama</a:t>
                      </a:r>
                    </a:p>
                  </a:txBody>
                  <a:tcPr marL="7843" marR="7843" marT="7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9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82%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63%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73%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535939"/>
              </p:ext>
            </p:extLst>
          </p:nvPr>
        </p:nvGraphicFramePr>
        <p:xfrm>
          <a:off x="1691680" y="3317404"/>
          <a:ext cx="5634038" cy="3038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64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22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513779"/>
              </p:ext>
            </p:extLst>
          </p:nvPr>
        </p:nvGraphicFramePr>
        <p:xfrm>
          <a:off x="395536" y="1412776"/>
          <a:ext cx="8229600" cy="2094736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229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1-Eğitim dokümanları (basılı) / Training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documents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(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Printed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2-Görsel eğitim araçları (sunumlar) / Visual training tools (presentations)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3-Eğitimin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toplam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süresi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The total duration of the training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4-Eğitim içeriğinin beklentilerinizi karşılama düzeyi / How much the training content meets your expectations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5-Eğitmenin konuları net ve anlaşılır açıklıkta ifade etme durumu / How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clearly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comprehensibly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trainer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explains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topics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6-Eğitmenin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sunuş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tekniği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The presentation technique of the trainer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7-Eğitmenin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konuya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hakimiyeti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The trainer's command of the subject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8-Eğitim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salonu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The training hall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9-Eğitim yapılan yerdeki yemek, çay/kahve ve ikram hizmetleri /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food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,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tea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coffee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services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provided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at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training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venue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Ortalama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9412641"/>
              </p:ext>
            </p:extLst>
          </p:nvPr>
        </p:nvGraphicFramePr>
        <p:xfrm>
          <a:off x="539552" y="3645024"/>
          <a:ext cx="7416824" cy="2249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087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23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352695"/>
              </p:ext>
            </p:extLst>
          </p:nvPr>
        </p:nvGraphicFramePr>
        <p:xfrm>
          <a:off x="2123728" y="1397000"/>
          <a:ext cx="5184576" cy="5324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Worksheet" r:id="rId4" imgW="6781896" imgH="10572579" progId="Excel.Sheet.12">
                  <p:embed/>
                </p:oleObj>
              </mc:Choice>
              <mc:Fallback>
                <p:oleObj name="Worksheet" r:id="rId4" imgW="6781896" imgH="1057257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3728" y="1397000"/>
                        <a:ext cx="5184576" cy="5324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06" name="Metin kutusu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47625"/>
            <a:ext cx="17145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24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32634"/>
              </p:ext>
            </p:extLst>
          </p:nvPr>
        </p:nvGraphicFramePr>
        <p:xfrm>
          <a:off x="2195736" y="1396999"/>
          <a:ext cx="5184576" cy="532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Worksheet" r:id="rId4" imgW="6781896" imgH="11363297" progId="Excel.Sheet.12">
                  <p:embed/>
                </p:oleObj>
              </mc:Choice>
              <mc:Fallback>
                <p:oleObj name="Worksheet" r:id="rId4" imgW="6781896" imgH="113632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95736" y="1396999"/>
                        <a:ext cx="5184576" cy="5324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58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130216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ŞİKAYETLER VE SONUÇLARI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25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270892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         2020 yılında Kütüphane ve Dokümantasyon Sürecine </a:t>
            </a:r>
          </a:p>
          <a:p>
            <a:pPr algn="ctr"/>
            <a:r>
              <a:rPr lang="tr-TR" sz="2400" b="1" dirty="0" smtClean="0"/>
              <a:t>herhangi bir şikayet gelmemiştir</a:t>
            </a:r>
            <a:endParaRPr lang="tr-TR" sz="2400" b="1" dirty="0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26</a:t>
            </a:fld>
            <a:endParaRPr lang="tr-TR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608172"/>
              </p:ext>
            </p:extLst>
          </p:nvPr>
        </p:nvGraphicFramePr>
        <p:xfrm>
          <a:off x="611560" y="1916832"/>
          <a:ext cx="7848872" cy="4176463"/>
        </p:xfrm>
        <a:graphic>
          <a:graphicData uri="http://schemas.openxmlformats.org/drawingml/2006/table">
            <a:tbl>
              <a:tblPr/>
              <a:tblGrid>
                <a:gridCol w="198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7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20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ÖNERİ TARİHİ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ÖNERİ KONUSU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SONUÇ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25.02.2020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Vize ve final haftalarında kütüphanenin 24 saat açık olmasını rica ediyorum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Vize ve final haftalarında kütüphanede çalışma saatleri esnetilmiştir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21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25.02.2020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Kütüphanedeki sandelyeler aşırı ses çıkartıyor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 kütüphane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binasına</a:t>
                      </a:r>
                      <a:r>
                        <a:rPr lang="tr-T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yeni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sandalyeler</a:t>
                      </a:r>
                      <a:r>
                        <a:rPr lang="tr-T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ilave yapılmıştır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9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04.11.2020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Kütüphane binasında grup çalışma odalarına ihtiyacımız vardır ilginize arz ederim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 kütüphane binasında grup çalışma odaları yapılmıştır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1331640" y="83671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ÖNERİLER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SONUÇLARI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47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27</a:t>
            </a:fld>
            <a:endParaRPr lang="tr-TR"/>
          </a:p>
        </p:txBody>
      </p:sp>
      <p:graphicFrame>
        <p:nvGraphicFramePr>
          <p:cNvPr id="5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55435"/>
              </p:ext>
            </p:extLst>
          </p:nvPr>
        </p:nvGraphicFramePr>
        <p:xfrm>
          <a:off x="755577" y="1916832"/>
          <a:ext cx="8388423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6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6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707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Eğitim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Eğitim</a:t>
                      </a:r>
                      <a:r>
                        <a:rPr lang="tr-TR" baseline="0" dirty="0" smtClean="0"/>
                        <a:t> Tarihi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Eğitim</a:t>
                      </a:r>
                      <a:r>
                        <a:rPr lang="tr-TR" baseline="0" dirty="0" smtClean="0"/>
                        <a:t> Etkinlik Puanı (Ortalama)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874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Lise</a:t>
                      </a:r>
                      <a:r>
                        <a:rPr lang="tr-TR" baseline="0" dirty="0" smtClean="0"/>
                        <a:t> öğrencilerine oryantasyon yapılmıştır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Şubat 2020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 % 96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707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Akademisyenlere Açık Erişim eğitimi</a:t>
                      </a:r>
                      <a:r>
                        <a:rPr lang="tr-TR" baseline="0" dirty="0" smtClean="0"/>
                        <a:t> verilmiştir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Aralık 2020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%96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Metin kutusu 4"/>
          <p:cNvSpPr txBox="1"/>
          <p:nvPr/>
        </p:nvSpPr>
        <p:spPr>
          <a:xfrm>
            <a:off x="1619672" y="564817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 ETKİNLİKLERİ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43936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28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863398"/>
              </p:ext>
            </p:extLst>
          </p:nvPr>
        </p:nvGraphicFramePr>
        <p:xfrm>
          <a:off x="2426647" y="1142271"/>
          <a:ext cx="4122960" cy="5183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Worksheet" r:id="rId4" imgW="6477096" imgH="10801350" progId="Excel.Sheet.12">
                  <p:embed/>
                </p:oleObj>
              </mc:Choice>
              <mc:Fallback>
                <p:oleObj name="Worksheet" r:id="rId4" imgW="6477096" imgH="108013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26647" y="1142271"/>
                        <a:ext cx="4122960" cy="5183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Metin kutusu 3"/>
          <p:cNvSpPr txBox="1"/>
          <p:nvPr/>
        </p:nvSpPr>
        <p:spPr>
          <a:xfrm>
            <a:off x="6804248" y="2852936"/>
            <a:ext cx="212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KYS İç Denetim Başarı Puanı %</a:t>
            </a:r>
            <a:r>
              <a:rPr lang="en-US" b="1" dirty="0" smtClean="0"/>
              <a:t>100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119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92896" y="947507"/>
            <a:ext cx="7720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DEĞİŞİKLİKLERİN YÖNETİMİ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5" name="Slayt Numarası Yer Tutucusu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29</a:t>
            </a:fld>
            <a:endParaRPr lang="tr-TR"/>
          </a:p>
        </p:txBody>
      </p:sp>
      <p:pic>
        <p:nvPicPr>
          <p:cNvPr id="66" name="Resim 6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362360"/>
              </p:ext>
            </p:extLst>
          </p:nvPr>
        </p:nvGraphicFramePr>
        <p:xfrm>
          <a:off x="1377244" y="1646225"/>
          <a:ext cx="7151512" cy="5065395"/>
        </p:xfrm>
        <a:graphic>
          <a:graphicData uri="http://schemas.openxmlformats.org/drawingml/2006/table">
            <a:tbl>
              <a:tblPr/>
              <a:tblGrid>
                <a:gridCol w="7151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Kütüphane Memnuniyet Anketinin Revize Edilmesi (KD-AF-0001)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9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Risk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 Formunda yer alan maddelerin 2020 yılında güncellenmesi (KD-RA-0001)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9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SWOT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Analizinde yer alan Z2 maddesinin çıkartılması ve F12, F13, F14, F15, F16, F17, F18, F19, F20, F21, F22 maddelerinin 2020 yılına eklenmesi (KD-SW-0001)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SWOT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Analizine F23 ve T6 maddelerinin 2020 yılına eklenmesi (KD-SW-0001)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9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Kütüphane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 Dokümantasyon müdürlüğü Öğrenci Memnuniyet </a:t>
                      </a:r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Anketi (KD-AK-0003)</a:t>
                      </a:r>
                      <a:endParaRPr lang="tr-TR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SWOT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Analizine T7, T8 maddelerinin 2020 yılına eklenmesi (KD-SW-0001)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59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Risk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 Formuna </a:t>
                      </a:r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DF’lerin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 SWOT T6-F23, T7 maddelerinin eklenmesi (KD-RA-0001)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Paydaş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Analizinde Güncelleme (KD-PA-0001)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Kaplumbağa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şemasında maddelerin güncellenmesi (KD-SR-0001)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SWOT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 dokümanının güncellenmesi (KD-SW-0001)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Risk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 Formundaki SWOT maddelerinin güncellenmesi (KD-RA-0001)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KD-FR-0001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Bağış Kabul Formunun </a:t>
                      </a:r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güncellenmesi (KD-FR-0001)</a:t>
                      </a:r>
                      <a:endParaRPr lang="tr-TR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Risk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 formuna AAP deki yorumların eklenmesi (KD-RA-0001)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Paydaş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analizinin güncellenmesi (KD-PA-0001)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34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Kaplumbağa </a:t>
                      </a:r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şemasının güncellenmesi (KD-SR-0001)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221848"/>
              </p:ext>
            </p:extLst>
          </p:nvPr>
        </p:nvGraphicFramePr>
        <p:xfrm>
          <a:off x="827584" y="1700808"/>
          <a:ext cx="7632848" cy="3960440"/>
        </p:xfrm>
        <a:graphic>
          <a:graphicData uri="http://schemas.openxmlformats.org/drawingml/2006/table">
            <a:tbl>
              <a:tblPr/>
              <a:tblGrid>
                <a:gridCol w="518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2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ZAYIF  YÖNLER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DURUMU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8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Z1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-Kütüphane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Biriminin Bütçe Çalışmasının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Henüz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Onaylanmamış 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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Hala zayıf yön)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97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Z2-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ders için basılı kaynak bulunmayışı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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(Hala zayıf yön)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Z3-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Alanlara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göre Elektronik veri tabanlarının sayısının azlığı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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(Hala zayıf yön)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Z4-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Basılı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Süreli Yayın aboneliği sayısının az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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(Hala zayıf yön)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Z5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-Bilgi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Belge Yönetimi mezunu sayısının azlığı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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(Hala zayıf yön)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Z6-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Destek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Hizmetleri personellerinin sürekli bulunmayışı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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(Hala zayıf yön)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89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60612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 İHTİYACI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30</a:t>
            </a:fld>
            <a:endParaRPr lang="tr-TR"/>
          </a:p>
        </p:txBody>
      </p:sp>
      <p:sp>
        <p:nvSpPr>
          <p:cNvPr id="66" name="Metin kutusu 65"/>
          <p:cNvSpPr txBox="1"/>
          <p:nvPr/>
        </p:nvSpPr>
        <p:spPr>
          <a:xfrm>
            <a:off x="52617" y="1539404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Kütüphanenin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7/24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okuma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salonunun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oturma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kapasitesinin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130’a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ulaştırılması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endParaRPr lang="en-US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Kütüphane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alan</a:t>
            </a:r>
            <a:r>
              <a:rPr lang="tr-T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ı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ergonomik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görsel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açıdan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uygun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120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sandalye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daha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satın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alınması</a:t>
            </a:r>
            <a:r>
              <a:rPr lang="tr-T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 oturma kapasitesinin 200’e çıkartılması, (toplamda hedeflenen=330)</a:t>
            </a:r>
            <a:endParaRPr lang="en-US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Kütüphane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çalışanların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ofis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sandalyelerinin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ergonomiye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uygun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yenilenmesi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adet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güvenlik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kapısı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n-US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Kapalı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devre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kamera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sistemi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Kütüphanede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tekno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odalar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maker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hareketi</a:t>
            </a:r>
            <a:r>
              <a:rPr lang="tr-T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için çalışma istasyonları, bilgisayarlar</a:t>
            </a:r>
            <a:endParaRPr lang="en-US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boyutlu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yazıcı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tarayıcı</a:t>
            </a:r>
            <a:endParaRPr lang="en-US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Kütüphanenin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7/24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okuma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salonunun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peyzaj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çalışması</a:t>
            </a:r>
            <a:endParaRPr lang="tr-TR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31</a:t>
            </a:fld>
            <a:endParaRPr lang="tr-TR"/>
          </a:p>
        </p:txBody>
      </p:sp>
      <p:sp>
        <p:nvSpPr>
          <p:cNvPr id="66" name="Metin kutusu 65"/>
          <p:cNvSpPr txBox="1"/>
          <p:nvPr/>
        </p:nvSpPr>
        <p:spPr>
          <a:xfrm>
            <a:off x="323527" y="2681524"/>
            <a:ext cx="89038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STRATEJİK AMAÇ 1. </a:t>
            </a:r>
            <a:r>
              <a:rPr lang="en-US" sz="2000" b="1" dirty="0" err="1"/>
              <a:t>Kullanıcıların</a:t>
            </a:r>
            <a:r>
              <a:rPr lang="en-US" sz="2000" b="1" dirty="0"/>
              <a:t> </a:t>
            </a:r>
            <a:r>
              <a:rPr lang="en-US" sz="2000" b="1" dirty="0" err="1"/>
              <a:t>bilgi</a:t>
            </a:r>
            <a:r>
              <a:rPr lang="en-US" sz="2000" b="1" dirty="0"/>
              <a:t> </a:t>
            </a:r>
            <a:r>
              <a:rPr lang="en-US" sz="2000" b="1" dirty="0" err="1"/>
              <a:t>hizmetlerinden</a:t>
            </a:r>
            <a:r>
              <a:rPr lang="en-US" sz="2000" b="1" dirty="0"/>
              <a:t> </a:t>
            </a:r>
            <a:r>
              <a:rPr lang="en-US" sz="2000" b="1" dirty="0" err="1"/>
              <a:t>daha</a:t>
            </a:r>
            <a:r>
              <a:rPr lang="en-US" sz="2000" b="1" dirty="0"/>
              <a:t> </a:t>
            </a:r>
            <a:r>
              <a:rPr lang="en-US" sz="2000" b="1" dirty="0" err="1"/>
              <a:t>hızlı</a:t>
            </a:r>
            <a:r>
              <a:rPr lang="en-US" sz="2000" b="1" dirty="0"/>
              <a:t> </a:t>
            </a:r>
            <a:r>
              <a:rPr lang="en-US" sz="2000" b="1" dirty="0" err="1"/>
              <a:t>ve</a:t>
            </a:r>
            <a:r>
              <a:rPr lang="en-US" sz="2000" b="1" dirty="0"/>
              <a:t> </a:t>
            </a:r>
            <a:r>
              <a:rPr lang="en-US" sz="2000" b="1" dirty="0" err="1"/>
              <a:t>etkin</a:t>
            </a:r>
            <a:r>
              <a:rPr lang="en-US" sz="2000" b="1" dirty="0"/>
              <a:t> </a:t>
            </a:r>
            <a:r>
              <a:rPr lang="en-US" sz="2000" b="1" dirty="0" err="1"/>
              <a:t>bir</a:t>
            </a:r>
            <a:r>
              <a:rPr lang="en-US" sz="2000" b="1" dirty="0"/>
              <a:t> </a:t>
            </a:r>
            <a:r>
              <a:rPr lang="en-US" sz="2000" b="1" dirty="0" err="1"/>
              <a:t>şekilde</a:t>
            </a:r>
            <a:r>
              <a:rPr lang="en-US" sz="2000" b="1" dirty="0"/>
              <a:t> </a:t>
            </a:r>
            <a:r>
              <a:rPr lang="en-US" sz="2000" b="1" dirty="0" err="1"/>
              <a:t>yararlanmalarını</a:t>
            </a:r>
            <a:r>
              <a:rPr lang="en-US" sz="2000" b="1" dirty="0"/>
              <a:t> </a:t>
            </a:r>
            <a:r>
              <a:rPr lang="en-US" sz="2000" b="1" dirty="0" err="1"/>
              <a:t>sağlayacak</a:t>
            </a:r>
            <a:r>
              <a:rPr lang="en-US" sz="2000" b="1" dirty="0"/>
              <a:t> </a:t>
            </a:r>
            <a:r>
              <a:rPr lang="en-US" sz="2000" b="1" dirty="0" err="1"/>
              <a:t>kullanıcı</a:t>
            </a:r>
            <a:r>
              <a:rPr lang="en-US" sz="2000" b="1" dirty="0"/>
              <a:t> </a:t>
            </a:r>
            <a:r>
              <a:rPr lang="en-US" sz="2000" b="1" dirty="0" err="1"/>
              <a:t>odaklı</a:t>
            </a:r>
            <a:r>
              <a:rPr lang="en-US" sz="2000" b="1" dirty="0"/>
              <a:t> </a:t>
            </a:r>
            <a:r>
              <a:rPr lang="en-US" sz="2000" b="1" dirty="0" err="1"/>
              <a:t>hizmetler</a:t>
            </a:r>
            <a:r>
              <a:rPr lang="en-US" sz="2000" b="1" dirty="0"/>
              <a:t> </a:t>
            </a:r>
            <a:r>
              <a:rPr lang="en-US" sz="2000" b="1" dirty="0" err="1"/>
              <a:t>geliştirmek</a:t>
            </a:r>
            <a:r>
              <a:rPr lang="en-US" sz="2000" b="1" dirty="0"/>
              <a:t>.</a:t>
            </a:r>
            <a:endParaRPr lang="en-US" sz="2000" dirty="0"/>
          </a:p>
          <a:p>
            <a:r>
              <a:rPr lang="en-US" sz="2000" b="1" dirty="0"/>
              <a:t> 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err="1"/>
              <a:t>Hedef</a:t>
            </a:r>
            <a:r>
              <a:rPr lang="en-US" sz="2000" b="1" dirty="0"/>
              <a:t> 1.1: </a:t>
            </a:r>
            <a:r>
              <a:rPr lang="en-US" sz="2000" b="1" dirty="0" err="1"/>
              <a:t>Kullanıcıların</a:t>
            </a:r>
            <a:r>
              <a:rPr lang="en-US" sz="2000" b="1" dirty="0"/>
              <a:t> zaman </a:t>
            </a:r>
            <a:r>
              <a:rPr lang="en-US" sz="2000" b="1" dirty="0" err="1"/>
              <a:t>ve</a:t>
            </a:r>
            <a:r>
              <a:rPr lang="en-US" sz="2000" b="1" dirty="0"/>
              <a:t> </a:t>
            </a:r>
            <a:r>
              <a:rPr lang="en-US" sz="2000" b="1" dirty="0" err="1"/>
              <a:t>mekan</a:t>
            </a:r>
            <a:r>
              <a:rPr lang="en-US" sz="2000" b="1" dirty="0"/>
              <a:t> </a:t>
            </a:r>
            <a:r>
              <a:rPr lang="en-US" sz="2000" b="1" dirty="0" err="1"/>
              <a:t>engeli</a:t>
            </a:r>
            <a:r>
              <a:rPr lang="en-US" sz="2000" b="1" dirty="0"/>
              <a:t> </a:t>
            </a:r>
            <a:r>
              <a:rPr lang="en-US" sz="2000" b="1" dirty="0" err="1"/>
              <a:t>olmaksızın</a:t>
            </a:r>
            <a:r>
              <a:rPr lang="en-US" sz="2000" b="1" dirty="0"/>
              <a:t> </a:t>
            </a:r>
            <a:r>
              <a:rPr lang="en-US" sz="2000" b="1" dirty="0" err="1"/>
              <a:t>bilgi</a:t>
            </a:r>
            <a:r>
              <a:rPr lang="en-US" sz="2000" b="1" dirty="0"/>
              <a:t> </a:t>
            </a:r>
            <a:r>
              <a:rPr lang="en-US" sz="2000" b="1" dirty="0" err="1"/>
              <a:t>kaynaklarından</a:t>
            </a:r>
            <a:r>
              <a:rPr lang="en-US" sz="2000" b="1" dirty="0"/>
              <a:t> </a:t>
            </a:r>
            <a:r>
              <a:rPr lang="en-US" sz="2000" b="1" dirty="0" err="1"/>
              <a:t>ve</a:t>
            </a:r>
            <a:r>
              <a:rPr lang="en-US" sz="2000" b="1" dirty="0"/>
              <a:t> </a:t>
            </a:r>
            <a:r>
              <a:rPr lang="en-US" sz="2000" b="1" dirty="0" err="1"/>
              <a:t>hizmetlerinden</a:t>
            </a:r>
            <a:r>
              <a:rPr lang="en-US" sz="2000" b="1" dirty="0"/>
              <a:t> </a:t>
            </a:r>
            <a:r>
              <a:rPr lang="en-US" sz="2000" b="1" dirty="0" err="1"/>
              <a:t>daha</a:t>
            </a:r>
            <a:r>
              <a:rPr lang="en-US" sz="2000" b="1" dirty="0"/>
              <a:t> </a:t>
            </a:r>
            <a:r>
              <a:rPr lang="en-US" sz="2000" b="1" dirty="0" err="1"/>
              <a:t>hızlı</a:t>
            </a:r>
            <a:r>
              <a:rPr lang="en-US" sz="2000" b="1" dirty="0"/>
              <a:t>/ </a:t>
            </a:r>
            <a:r>
              <a:rPr lang="en-US" sz="2000" b="1" dirty="0" err="1"/>
              <a:t>etkin</a:t>
            </a:r>
            <a:r>
              <a:rPr lang="en-US" sz="2000" b="1" dirty="0"/>
              <a:t> </a:t>
            </a:r>
            <a:r>
              <a:rPr lang="en-US" sz="2000" b="1" dirty="0" err="1"/>
              <a:t>bir</a:t>
            </a:r>
            <a:r>
              <a:rPr lang="en-US" sz="2000" b="1" dirty="0"/>
              <a:t> </a:t>
            </a:r>
            <a:r>
              <a:rPr lang="en-US" sz="2000" b="1" dirty="0" err="1"/>
              <a:t>şekilde</a:t>
            </a:r>
            <a:r>
              <a:rPr lang="en-US" sz="2000" b="1" dirty="0"/>
              <a:t> </a:t>
            </a:r>
            <a:r>
              <a:rPr lang="en-US" sz="2000" b="1" dirty="0" err="1"/>
              <a:t>yararlanmalarını</a:t>
            </a:r>
            <a:r>
              <a:rPr lang="en-US" sz="2000" b="1" dirty="0"/>
              <a:t> </a:t>
            </a:r>
            <a:r>
              <a:rPr lang="en-US" sz="2000" b="1" dirty="0" err="1"/>
              <a:t>sağlamak</a:t>
            </a:r>
            <a:r>
              <a:rPr lang="en-US" sz="2000" b="1" dirty="0"/>
              <a:t>.</a:t>
            </a:r>
            <a:endParaRPr lang="en-US" sz="2000" dirty="0"/>
          </a:p>
          <a:p>
            <a:r>
              <a:rPr lang="tr-TR" sz="2000" dirty="0" smtClean="0"/>
              <a:t>	</a:t>
            </a:r>
            <a:r>
              <a:rPr lang="en-US" sz="2000" b="1" dirty="0" err="1" smtClean="0"/>
              <a:t>Faaliyet</a:t>
            </a:r>
            <a:r>
              <a:rPr lang="tr-TR" sz="2000" b="1" dirty="0" smtClean="0"/>
              <a:t>:</a:t>
            </a:r>
            <a:endParaRPr lang="en-US" sz="2000" b="1" dirty="0"/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 err="1" smtClean="0"/>
              <a:t>Kampüs</a:t>
            </a:r>
            <a:r>
              <a:rPr lang="en-US" sz="2000" dirty="0" smtClean="0"/>
              <a:t> </a:t>
            </a:r>
            <a:r>
              <a:rPr lang="en-US" sz="2000" dirty="0" err="1"/>
              <a:t>dışı</a:t>
            </a:r>
            <a:r>
              <a:rPr lang="en-US" sz="2000" dirty="0"/>
              <a:t> </a:t>
            </a:r>
            <a:r>
              <a:rPr lang="en-US" sz="2000" dirty="0" err="1"/>
              <a:t>erişim</a:t>
            </a:r>
            <a:r>
              <a:rPr lang="en-US" sz="2000" dirty="0"/>
              <a:t> </a:t>
            </a:r>
            <a:r>
              <a:rPr lang="en-US" sz="2000" dirty="0" err="1"/>
              <a:t>sisteminin</a:t>
            </a:r>
            <a:r>
              <a:rPr lang="en-US" sz="2000" dirty="0"/>
              <a:t> </a:t>
            </a:r>
            <a:r>
              <a:rPr lang="en-US" sz="2000" dirty="0" err="1"/>
              <a:t>sürekliliği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iyileştirilmesi</a:t>
            </a:r>
            <a:r>
              <a:rPr lang="en-US" sz="2000" dirty="0"/>
              <a:t>  </a:t>
            </a:r>
            <a:endParaRPr lang="tr-TR" sz="2000" dirty="0" smtClean="0"/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 smtClean="0"/>
              <a:t>D-Space </a:t>
            </a:r>
            <a:r>
              <a:rPr lang="en-US" sz="2000" dirty="0"/>
              <a:t>de </a:t>
            </a:r>
            <a:r>
              <a:rPr lang="en-US" sz="2000" dirty="0" err="1"/>
              <a:t>yer</a:t>
            </a:r>
            <a:r>
              <a:rPr lang="en-US" sz="2000" dirty="0"/>
              <a:t> </a:t>
            </a:r>
            <a:r>
              <a:rPr lang="en-US" sz="2000" dirty="0" err="1"/>
              <a:t>alan</a:t>
            </a:r>
            <a:r>
              <a:rPr lang="en-US" sz="2000" dirty="0"/>
              <a:t> </a:t>
            </a:r>
            <a:r>
              <a:rPr lang="en-US" sz="2000" dirty="0" err="1"/>
              <a:t>açık</a:t>
            </a:r>
            <a:r>
              <a:rPr lang="en-US" sz="2000" dirty="0"/>
              <a:t> </a:t>
            </a:r>
            <a:r>
              <a:rPr lang="en-US" sz="2000" dirty="0" err="1"/>
              <a:t>erişim</a:t>
            </a:r>
            <a:r>
              <a:rPr lang="en-US" sz="2000" dirty="0"/>
              <a:t> </a:t>
            </a:r>
            <a:r>
              <a:rPr lang="en-US" sz="2000" dirty="0" err="1"/>
              <a:t>kaynaklarını</a:t>
            </a:r>
            <a:r>
              <a:rPr lang="en-US" sz="2000" dirty="0"/>
              <a:t> </a:t>
            </a:r>
            <a:r>
              <a:rPr lang="en-US" sz="2000" dirty="0" err="1"/>
              <a:t>artırarak</a:t>
            </a:r>
            <a:r>
              <a:rPr lang="en-US" sz="2000" dirty="0"/>
              <a:t> </a:t>
            </a:r>
            <a:r>
              <a:rPr lang="tr-TR" sz="2000" dirty="0" smtClean="0"/>
              <a:t>Antalya Bilim Üniversitesi adresli yayınların </a:t>
            </a:r>
            <a:r>
              <a:rPr lang="en-US" sz="2000" dirty="0" err="1" smtClean="0"/>
              <a:t>uluslararası</a:t>
            </a:r>
            <a:r>
              <a:rPr lang="en-US" sz="2000" dirty="0" smtClean="0"/>
              <a:t> </a:t>
            </a:r>
            <a:r>
              <a:rPr lang="en-US" sz="2000" dirty="0" err="1"/>
              <a:t>açık</a:t>
            </a:r>
            <a:r>
              <a:rPr lang="en-US" sz="2000" dirty="0"/>
              <a:t> </a:t>
            </a:r>
            <a:r>
              <a:rPr lang="en-US" sz="2000" dirty="0" err="1"/>
              <a:t>erişim</a:t>
            </a:r>
            <a:r>
              <a:rPr lang="en-US" sz="2000" dirty="0"/>
              <a:t> </a:t>
            </a:r>
            <a:r>
              <a:rPr lang="en-US" sz="2000" dirty="0" err="1"/>
              <a:t>platformlarında</a:t>
            </a:r>
            <a:r>
              <a:rPr lang="en-US" sz="2000" dirty="0"/>
              <a:t> </a:t>
            </a:r>
            <a:r>
              <a:rPr lang="en-US" sz="2000" dirty="0" err="1"/>
              <a:t>yer</a:t>
            </a:r>
            <a:r>
              <a:rPr lang="en-US" sz="2000" dirty="0"/>
              <a:t> </a:t>
            </a:r>
            <a:r>
              <a:rPr lang="en-US" sz="2000" dirty="0" smtClean="0"/>
              <a:t>al</a:t>
            </a:r>
            <a:r>
              <a:rPr lang="tr-TR" sz="2000" dirty="0" err="1" smtClean="0"/>
              <a:t>masını</a:t>
            </a:r>
            <a:r>
              <a:rPr lang="tr-TR" sz="2000" dirty="0" smtClean="0"/>
              <a:t> sağlamak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 err="1" smtClean="0"/>
              <a:t>Sayısal</a:t>
            </a:r>
            <a:r>
              <a:rPr lang="en-US" sz="2000" dirty="0" smtClean="0"/>
              <a:t> </a:t>
            </a:r>
            <a:r>
              <a:rPr lang="en-US" sz="2000" dirty="0" err="1"/>
              <a:t>kütüphane</a:t>
            </a:r>
            <a:r>
              <a:rPr lang="en-US" sz="2000" dirty="0"/>
              <a:t> </a:t>
            </a:r>
            <a:r>
              <a:rPr lang="en-US" sz="2000" dirty="0" err="1"/>
              <a:t>hizmetlerinin</a:t>
            </a:r>
            <a:r>
              <a:rPr lang="en-US" sz="2000" dirty="0"/>
              <a:t> </a:t>
            </a:r>
            <a:r>
              <a:rPr lang="en-US" sz="2000" dirty="0" err="1"/>
              <a:t>geliştirilmesi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erişime</a:t>
            </a:r>
            <a:r>
              <a:rPr lang="en-US" sz="2000" dirty="0"/>
              <a:t> </a:t>
            </a:r>
            <a:r>
              <a:rPr lang="en-US" sz="2000" dirty="0" err="1"/>
              <a:t>açılması</a:t>
            </a:r>
            <a:r>
              <a:rPr lang="en-US" sz="2000" dirty="0"/>
              <a:t> (</a:t>
            </a:r>
            <a:r>
              <a:rPr lang="en-US" sz="2000" dirty="0" err="1"/>
              <a:t>telif</a:t>
            </a:r>
            <a:r>
              <a:rPr lang="en-US" sz="2000" dirty="0"/>
              <a:t> </a:t>
            </a:r>
            <a:r>
              <a:rPr lang="en-US" sz="2000" dirty="0" err="1"/>
              <a:t>hakları</a:t>
            </a:r>
            <a:r>
              <a:rPr lang="en-US" sz="2000" dirty="0"/>
              <a:t> </a:t>
            </a:r>
            <a:r>
              <a:rPr lang="en-US" sz="2000" dirty="0" err="1"/>
              <a:t>gözetilerek</a:t>
            </a:r>
            <a:r>
              <a:rPr lang="en-US" sz="2000" dirty="0"/>
              <a:t> </a:t>
            </a:r>
            <a:r>
              <a:rPr lang="en-US" sz="2000" dirty="0" err="1"/>
              <a:t>ders</a:t>
            </a:r>
            <a:r>
              <a:rPr lang="en-US" sz="2000" dirty="0"/>
              <a:t> </a:t>
            </a:r>
            <a:r>
              <a:rPr lang="en-US" sz="2000" dirty="0" err="1"/>
              <a:t>kitaplarının</a:t>
            </a:r>
            <a:r>
              <a:rPr lang="en-US" sz="2000" dirty="0"/>
              <a:t> </a:t>
            </a:r>
            <a:r>
              <a:rPr lang="en-US" sz="2000" dirty="0" err="1"/>
              <a:t>sayısallaştırılması</a:t>
            </a:r>
            <a:r>
              <a:rPr lang="en-US" sz="2000" dirty="0"/>
              <a:t>) </a:t>
            </a:r>
          </a:p>
        </p:txBody>
      </p:sp>
      <p:pic>
        <p:nvPicPr>
          <p:cNvPr id="67" name="Resim 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843808"/>
            <a:ext cx="209380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5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66234"/>
            <a:ext cx="8229600" cy="37515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r>
              <a:rPr lang="en-US" sz="2400" b="1" dirty="0" err="1" smtClean="0">
                <a:latin typeface="+mj-lt"/>
              </a:rPr>
              <a:t>Hedef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>
                <a:latin typeface="+mj-lt"/>
              </a:rPr>
              <a:t>1.2: </a:t>
            </a:r>
            <a:r>
              <a:rPr lang="en-US" sz="2400" b="1" dirty="0" err="1">
                <a:latin typeface="+mj-lt"/>
              </a:rPr>
              <a:t>Kütüphane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olanaklarından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yeterince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yararlanamayan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kullanıcılarımıza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sunulan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hizmeti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artırmak</a:t>
            </a:r>
            <a:r>
              <a:rPr lang="en-US" sz="2400" b="1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400" dirty="0" smtClean="0">
                <a:latin typeface="+mj-lt"/>
              </a:rPr>
              <a:t>	</a:t>
            </a:r>
            <a:r>
              <a:rPr lang="en-US" sz="2400" b="1" dirty="0" err="1" smtClean="0">
                <a:latin typeface="+mj-lt"/>
              </a:rPr>
              <a:t>Faaliyet</a:t>
            </a:r>
            <a:r>
              <a:rPr lang="tr-TR" sz="2400" b="1" dirty="0" smtClean="0">
                <a:latin typeface="+mj-lt"/>
              </a:rPr>
              <a:t>:</a:t>
            </a:r>
            <a:endParaRPr lang="en-US" sz="2400" b="1" dirty="0">
              <a:latin typeface="+mj-lt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err="1" smtClean="0">
                <a:latin typeface="+mj-lt"/>
              </a:rPr>
              <a:t>Engelli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kütüphane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hizmetleri</a:t>
            </a:r>
            <a:r>
              <a:rPr lang="en-US" sz="2000" dirty="0">
                <a:latin typeface="+mj-lt"/>
              </a:rPr>
              <a:t> </a:t>
            </a:r>
            <a:r>
              <a:rPr lang="tr-TR" sz="2000" dirty="0" smtClean="0">
                <a:latin typeface="+mj-lt"/>
              </a:rPr>
              <a:t>oluşturulması için çalışmalar</a:t>
            </a:r>
            <a:endParaRPr lang="tr-TR" sz="2000" dirty="0">
              <a:latin typeface="+mj-lt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err="1" smtClean="0">
                <a:latin typeface="+mj-lt"/>
              </a:rPr>
              <a:t>Oluşturulacak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politikalar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doğrultusunda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yeni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açılan</a:t>
            </a:r>
            <a:r>
              <a:rPr lang="en-US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</a:t>
            </a:r>
            <a:r>
              <a:rPr lang="en-US" sz="2000" dirty="0" err="1" smtClean="0">
                <a:latin typeface="+mj-lt"/>
              </a:rPr>
              <a:t>akülte</a:t>
            </a:r>
            <a:r>
              <a:rPr lang="en-US" sz="2000" dirty="0">
                <a:latin typeface="+mj-lt"/>
              </a:rPr>
              <a:t>, </a:t>
            </a:r>
            <a:r>
              <a:rPr lang="tr-TR" sz="2000" dirty="0">
                <a:latin typeface="+mj-lt"/>
              </a:rPr>
              <a:t>L</a:t>
            </a:r>
            <a:r>
              <a:rPr lang="tr-TR" sz="2000" dirty="0" smtClean="0">
                <a:latin typeface="+mj-lt"/>
              </a:rPr>
              <a:t>isansüstü Eğitim </a:t>
            </a:r>
            <a:r>
              <a:rPr lang="tr-TR" sz="2000" dirty="0">
                <a:latin typeface="+mj-lt"/>
              </a:rPr>
              <a:t>E</a:t>
            </a:r>
            <a:r>
              <a:rPr lang="en-US" sz="2000" dirty="0" err="1" smtClean="0">
                <a:latin typeface="+mj-lt"/>
              </a:rPr>
              <a:t>nstitü</a:t>
            </a:r>
            <a:r>
              <a:rPr lang="tr-TR" sz="2000" dirty="0" err="1" smtClean="0">
                <a:latin typeface="+mj-lt"/>
              </a:rPr>
              <a:t>sü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ve</a:t>
            </a:r>
            <a:r>
              <a:rPr lang="en-US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M</a:t>
            </a:r>
            <a:r>
              <a:rPr lang="en-US" sz="2000" dirty="0" err="1" smtClean="0">
                <a:latin typeface="+mj-lt"/>
              </a:rPr>
              <a:t>eslek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yüksekokulları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için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kütüphane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hizmetleri</a:t>
            </a:r>
            <a:r>
              <a:rPr lang="en-US" sz="2000" dirty="0">
                <a:latin typeface="+mj-lt"/>
              </a:rPr>
              <a:t>/</a:t>
            </a:r>
            <a:r>
              <a:rPr lang="en-US" sz="2000" dirty="0" err="1">
                <a:latin typeface="+mj-lt"/>
              </a:rPr>
              <a:t>kaynaklarının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artırılması</a:t>
            </a:r>
            <a:r>
              <a:rPr lang="tr-TR" sz="2000" dirty="0">
                <a:latin typeface="+mj-lt"/>
              </a:rPr>
              <a:t>,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geliştirilmesi</a:t>
            </a:r>
            <a:r>
              <a:rPr lang="en-US" sz="2000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32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3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04130"/>
            <a:ext cx="8229600" cy="4293096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Hedef</a:t>
            </a:r>
            <a:r>
              <a:rPr lang="en-US" b="1" dirty="0"/>
              <a:t> 1.3: </a:t>
            </a:r>
            <a:r>
              <a:rPr lang="en-US" b="1" dirty="0" err="1"/>
              <a:t>Koleksiyona</a:t>
            </a:r>
            <a:r>
              <a:rPr lang="en-US" b="1" dirty="0"/>
              <a:t> </a:t>
            </a:r>
            <a:r>
              <a:rPr lang="en-US" b="1" dirty="0" err="1"/>
              <a:t>katılacak</a:t>
            </a:r>
            <a:r>
              <a:rPr lang="en-US" b="1" dirty="0"/>
              <a:t> satın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bağış</a:t>
            </a:r>
            <a:r>
              <a:rPr lang="en-US" b="1" dirty="0"/>
              <a:t> </a:t>
            </a:r>
            <a:r>
              <a:rPr lang="en-US" b="1" dirty="0" err="1"/>
              <a:t>kaynakların</a:t>
            </a:r>
            <a:r>
              <a:rPr lang="en-US" b="1" dirty="0"/>
              <a:t> </a:t>
            </a:r>
            <a:r>
              <a:rPr lang="en-US" b="1" dirty="0" err="1"/>
              <a:t>hızla</a:t>
            </a:r>
            <a:r>
              <a:rPr lang="en-US" b="1" dirty="0"/>
              <a:t> </a:t>
            </a:r>
            <a:r>
              <a:rPr lang="en-US" b="1" dirty="0" err="1"/>
              <a:t>kullanıma</a:t>
            </a:r>
            <a:r>
              <a:rPr lang="en-US" b="1" dirty="0"/>
              <a:t> </a:t>
            </a:r>
            <a:r>
              <a:rPr lang="en-US" b="1" dirty="0" err="1"/>
              <a:t>sunulabilmesi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/>
              <a:t> </a:t>
            </a:r>
            <a:r>
              <a:rPr lang="en-US" b="1" dirty="0" err="1"/>
              <a:t>çalışmalarda</a:t>
            </a:r>
            <a:r>
              <a:rPr lang="en-US" b="1" dirty="0"/>
              <a:t> </a:t>
            </a:r>
            <a:r>
              <a:rPr lang="en-US" b="1" dirty="0" err="1"/>
              <a:t>bulunmak</a:t>
            </a:r>
            <a:r>
              <a:rPr lang="en-US" b="1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b="1" dirty="0" err="1" smtClean="0"/>
              <a:t>Faaliyet</a:t>
            </a:r>
            <a:r>
              <a:rPr lang="tr-TR" b="1" dirty="0" smtClean="0"/>
              <a:t>:</a:t>
            </a:r>
            <a:endParaRPr lang="en-US" b="1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Bağış</a:t>
            </a:r>
            <a:r>
              <a:rPr lang="en-US" dirty="0" smtClean="0"/>
              <a:t> </a:t>
            </a:r>
            <a:r>
              <a:rPr lang="en-US" dirty="0" err="1"/>
              <a:t>politikası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seçim</a:t>
            </a:r>
            <a:r>
              <a:rPr lang="en-US" dirty="0"/>
              <a:t> </a:t>
            </a:r>
            <a:r>
              <a:rPr lang="en-US" dirty="0" err="1"/>
              <a:t>süreçlerinin</a:t>
            </a:r>
            <a:r>
              <a:rPr lang="en-US" dirty="0"/>
              <a:t> </a:t>
            </a:r>
            <a:r>
              <a:rPr lang="en-US" dirty="0" err="1" smtClean="0"/>
              <a:t>iyileştirilmesi</a:t>
            </a: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r>
              <a:rPr lang="en-US" b="1" dirty="0" err="1"/>
              <a:t>Hedef</a:t>
            </a:r>
            <a:r>
              <a:rPr lang="en-US" b="1" dirty="0"/>
              <a:t> 1.4: </a:t>
            </a:r>
            <a:r>
              <a:rPr lang="en-US" b="1" dirty="0" err="1"/>
              <a:t>Kataloglama</a:t>
            </a:r>
            <a:r>
              <a:rPr lang="en-US" b="1" dirty="0"/>
              <a:t> </a:t>
            </a:r>
            <a:r>
              <a:rPr lang="en-US" b="1" dirty="0" err="1"/>
              <a:t>politikasında</a:t>
            </a:r>
            <a:r>
              <a:rPr lang="en-US" b="1" dirty="0"/>
              <a:t> </a:t>
            </a:r>
            <a:r>
              <a:rPr lang="en-US" b="1" dirty="0" err="1"/>
              <a:t>uluslararası</a:t>
            </a:r>
            <a:r>
              <a:rPr lang="en-US" b="1" dirty="0"/>
              <a:t> </a:t>
            </a:r>
            <a:r>
              <a:rPr lang="en-US" b="1" dirty="0" err="1"/>
              <a:t>standartları</a:t>
            </a:r>
            <a:r>
              <a:rPr lang="en-US" b="1" dirty="0"/>
              <a:t> </a:t>
            </a:r>
            <a:r>
              <a:rPr lang="en-US" b="1" dirty="0" err="1"/>
              <a:t>benimsemek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uygulamak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b="1" dirty="0" err="1" smtClean="0"/>
              <a:t>Faaliyet</a:t>
            </a:r>
            <a:r>
              <a:rPr lang="tr-TR" b="1" dirty="0" smtClean="0"/>
              <a:t>:</a:t>
            </a:r>
            <a:endParaRPr lang="tr-TR" b="1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Kütüphane</a:t>
            </a:r>
            <a:r>
              <a:rPr lang="en-US" dirty="0"/>
              <a:t> </a:t>
            </a:r>
            <a:r>
              <a:rPr lang="en-US" dirty="0" err="1"/>
              <a:t>kataloglama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sınıflama</a:t>
            </a:r>
            <a:r>
              <a:rPr lang="en-US" dirty="0"/>
              <a:t> </a:t>
            </a:r>
            <a:r>
              <a:rPr lang="en-US" dirty="0" err="1"/>
              <a:t>politikasının</a:t>
            </a:r>
            <a:r>
              <a:rPr lang="en-US" dirty="0"/>
              <a:t> </a:t>
            </a:r>
            <a:r>
              <a:rPr lang="en-US" dirty="0" err="1"/>
              <a:t>iyileştirilmesi</a:t>
            </a:r>
            <a:r>
              <a:rPr lang="en-US" dirty="0"/>
              <a:t>, </a:t>
            </a:r>
            <a:r>
              <a:rPr lang="en-US" dirty="0" err="1"/>
              <a:t>otorite</a:t>
            </a:r>
            <a:r>
              <a:rPr lang="en-US" dirty="0"/>
              <a:t> </a:t>
            </a:r>
            <a:r>
              <a:rPr lang="en-US" dirty="0" err="1"/>
              <a:t>dizinlerini</a:t>
            </a:r>
            <a:r>
              <a:rPr lang="en-US" dirty="0"/>
              <a:t> </a:t>
            </a:r>
            <a:r>
              <a:rPr lang="en-US" dirty="0" err="1"/>
              <a:t>güncelliği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sürekliliği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21. yüzyılın kataloglama </a:t>
            </a:r>
            <a:r>
              <a:rPr lang="tr-TR" dirty="0" err="1" smtClean="0"/>
              <a:t>standartı</a:t>
            </a:r>
            <a:r>
              <a:rPr lang="tr-TR" dirty="0" smtClean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RDA”nın</a:t>
            </a:r>
            <a:r>
              <a:rPr lang="en-US" dirty="0" smtClean="0"/>
              <a:t> </a:t>
            </a:r>
            <a:r>
              <a:rPr lang="en-US" dirty="0" err="1"/>
              <a:t>uygulanabilirliği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kataloglama</a:t>
            </a:r>
            <a:r>
              <a:rPr lang="en-US" dirty="0"/>
              <a:t> </a:t>
            </a:r>
            <a:r>
              <a:rPr lang="en-US" dirty="0" err="1"/>
              <a:t>faaliyetlerinin</a:t>
            </a:r>
            <a:r>
              <a:rPr lang="en-US" dirty="0"/>
              <a:t> </a:t>
            </a:r>
            <a:r>
              <a:rPr lang="en-US" dirty="0" err="1"/>
              <a:t>altyapısını</a:t>
            </a:r>
            <a:r>
              <a:rPr lang="en-US" dirty="0"/>
              <a:t> </a:t>
            </a:r>
            <a:r>
              <a:rPr lang="en-US" dirty="0" err="1"/>
              <a:t>hazırlamak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33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419330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b="1" dirty="0"/>
              <a:t>STRATEJİK AMAÇ </a:t>
            </a:r>
            <a:r>
              <a:rPr lang="en-US" sz="3800" b="1" dirty="0" smtClean="0"/>
              <a:t>2. </a:t>
            </a:r>
            <a:r>
              <a:rPr lang="en-US" sz="3800" b="1" dirty="0" err="1"/>
              <a:t>Nitelik</a:t>
            </a:r>
            <a:r>
              <a:rPr lang="en-US" sz="3800" b="1" dirty="0"/>
              <a:t> </a:t>
            </a:r>
            <a:r>
              <a:rPr lang="en-US" sz="3800" b="1" dirty="0" err="1"/>
              <a:t>ve</a:t>
            </a:r>
            <a:r>
              <a:rPr lang="en-US" sz="3800" b="1" dirty="0"/>
              <a:t> </a:t>
            </a:r>
            <a:r>
              <a:rPr lang="en-US" sz="3800" b="1" dirty="0" err="1"/>
              <a:t>nicelik</a:t>
            </a:r>
            <a:r>
              <a:rPr lang="en-US" sz="3800" b="1" dirty="0"/>
              <a:t> </a:t>
            </a:r>
            <a:r>
              <a:rPr lang="en-US" sz="3800" b="1" dirty="0" err="1"/>
              <a:t>açılarından</a:t>
            </a:r>
            <a:r>
              <a:rPr lang="en-US" sz="3800" b="1" dirty="0"/>
              <a:t> </a:t>
            </a:r>
            <a:r>
              <a:rPr lang="en-US" sz="3800" b="1" dirty="0" err="1"/>
              <a:t>yeterli</a:t>
            </a:r>
            <a:r>
              <a:rPr lang="en-US" sz="3800" b="1" dirty="0"/>
              <a:t>, Antalya </a:t>
            </a:r>
            <a:r>
              <a:rPr lang="en-US" sz="3800" b="1" dirty="0" err="1"/>
              <a:t>Bilim</a:t>
            </a:r>
            <a:r>
              <a:rPr lang="en-US" sz="3800" b="1" dirty="0"/>
              <a:t> </a:t>
            </a:r>
            <a:r>
              <a:rPr lang="en-US" sz="3800" b="1" dirty="0" err="1" smtClean="0"/>
              <a:t>Üniversit</a:t>
            </a:r>
            <a:r>
              <a:rPr lang="tr-TR" sz="3800" b="1" dirty="0" smtClean="0"/>
              <a:t>esi Kütüphanesinin </a:t>
            </a:r>
            <a:r>
              <a:rPr lang="en-US" sz="3800" b="1" dirty="0" smtClean="0"/>
              <a:t> </a:t>
            </a:r>
            <a:r>
              <a:rPr lang="en-US" sz="3800" b="1" dirty="0" err="1"/>
              <a:t>mensubu</a:t>
            </a:r>
            <a:r>
              <a:rPr lang="en-US" sz="3800" b="1" dirty="0"/>
              <a:t> </a:t>
            </a:r>
            <a:r>
              <a:rPr lang="en-US" sz="3800" b="1" dirty="0" err="1"/>
              <a:t>olmaktan</a:t>
            </a:r>
            <a:r>
              <a:rPr lang="en-US" sz="3800" b="1" dirty="0"/>
              <a:t> </a:t>
            </a:r>
            <a:r>
              <a:rPr lang="en-US" sz="3800" b="1" dirty="0" err="1"/>
              <a:t>gurur</a:t>
            </a:r>
            <a:r>
              <a:rPr lang="en-US" sz="3800" b="1" dirty="0"/>
              <a:t> </a:t>
            </a:r>
            <a:r>
              <a:rPr lang="en-US" sz="3800" b="1" dirty="0" err="1"/>
              <a:t>duyan</a:t>
            </a:r>
            <a:r>
              <a:rPr lang="en-US" sz="3800" b="1" dirty="0"/>
              <a:t> </a:t>
            </a:r>
            <a:r>
              <a:rPr lang="en-US" sz="3800" b="1" dirty="0" err="1"/>
              <a:t>insan</a:t>
            </a:r>
            <a:r>
              <a:rPr lang="en-US" sz="3800" b="1" dirty="0"/>
              <a:t> </a:t>
            </a:r>
            <a:r>
              <a:rPr lang="en-US" sz="3800" b="1" dirty="0" err="1"/>
              <a:t>gücüne</a:t>
            </a:r>
            <a:r>
              <a:rPr lang="en-US" sz="3800" b="1" dirty="0"/>
              <a:t> </a:t>
            </a:r>
            <a:r>
              <a:rPr lang="en-US" sz="3800" b="1" dirty="0" err="1"/>
              <a:t>sahip</a:t>
            </a:r>
            <a:r>
              <a:rPr lang="en-US" sz="3800" b="1" dirty="0"/>
              <a:t> </a:t>
            </a:r>
            <a:r>
              <a:rPr lang="en-US" sz="3800" b="1" dirty="0" err="1"/>
              <a:t>olmak</a:t>
            </a:r>
            <a:r>
              <a:rPr lang="en-US" sz="3800" b="1" dirty="0"/>
              <a:t>.</a:t>
            </a:r>
            <a:endParaRPr lang="en-US" sz="3800" dirty="0"/>
          </a:p>
          <a:p>
            <a:pPr marL="0" indent="0">
              <a:buNone/>
            </a:pPr>
            <a:endParaRPr lang="en-US" sz="3800" dirty="0"/>
          </a:p>
          <a:p>
            <a:r>
              <a:rPr lang="en-US" sz="3800" b="1" dirty="0" err="1"/>
              <a:t>Hedef</a:t>
            </a:r>
            <a:r>
              <a:rPr lang="en-US" sz="3800" b="1" dirty="0"/>
              <a:t> </a:t>
            </a:r>
            <a:r>
              <a:rPr lang="en-US" sz="3800" b="1" dirty="0" smtClean="0"/>
              <a:t>2.1</a:t>
            </a:r>
            <a:r>
              <a:rPr lang="en-US" sz="3800" b="1" dirty="0"/>
              <a:t>: </a:t>
            </a:r>
            <a:r>
              <a:rPr lang="tr-TR" sz="3800" b="1" dirty="0" smtClean="0"/>
              <a:t>Kütüphane kullanıcılarına eğitimli ve nitelikli personelle hizmet sunabilmek amacıyla </a:t>
            </a:r>
            <a:r>
              <a:rPr lang="en-US" sz="3800" b="1" dirty="0" err="1" smtClean="0"/>
              <a:t>İnsan</a:t>
            </a:r>
            <a:r>
              <a:rPr lang="en-US" sz="3800" b="1" dirty="0" smtClean="0"/>
              <a:t> </a:t>
            </a:r>
            <a:r>
              <a:rPr lang="en-US" sz="3800" b="1" dirty="0" err="1"/>
              <a:t>Kaynakları</a:t>
            </a:r>
            <a:r>
              <a:rPr lang="en-US" sz="3800" b="1" dirty="0"/>
              <a:t> </a:t>
            </a:r>
            <a:r>
              <a:rPr lang="en-US" sz="3800" b="1" dirty="0" err="1"/>
              <a:t>Müdürlüğü</a:t>
            </a:r>
            <a:r>
              <a:rPr lang="en-US" sz="3800" b="1" dirty="0"/>
              <a:t> </a:t>
            </a:r>
            <a:r>
              <a:rPr lang="tr-TR" sz="3800" b="1" dirty="0" smtClean="0"/>
              <a:t>ile birlikte </a:t>
            </a:r>
            <a:r>
              <a:rPr lang="en-US" sz="3800" b="1" dirty="0" err="1" smtClean="0"/>
              <a:t>Kütüphane</a:t>
            </a:r>
            <a:r>
              <a:rPr lang="en-US" sz="3800" b="1" dirty="0" smtClean="0"/>
              <a:t> </a:t>
            </a:r>
            <a:r>
              <a:rPr lang="en-US" sz="3800" b="1" dirty="0" err="1"/>
              <a:t>ve</a:t>
            </a:r>
            <a:r>
              <a:rPr lang="en-US" sz="3800" b="1" dirty="0"/>
              <a:t> </a:t>
            </a:r>
            <a:r>
              <a:rPr lang="en-US" sz="3800" b="1" dirty="0" err="1"/>
              <a:t>Dokümantasyon</a:t>
            </a:r>
            <a:r>
              <a:rPr lang="en-US" sz="3800" b="1" dirty="0"/>
              <a:t> </a:t>
            </a:r>
            <a:r>
              <a:rPr lang="en-US" sz="3800" b="1" dirty="0" err="1" smtClean="0"/>
              <a:t>Müdürlüğü</a:t>
            </a:r>
            <a:r>
              <a:rPr lang="tr-TR" sz="3800" b="1" dirty="0" smtClean="0"/>
              <a:t>’</a:t>
            </a:r>
            <a:r>
              <a:rPr lang="en-US" sz="3800" b="1" dirty="0" smtClean="0"/>
              <a:t>ne </a:t>
            </a:r>
            <a:r>
              <a:rPr lang="en-US" sz="3800" b="1" dirty="0" err="1"/>
              <a:t>özgü</a:t>
            </a:r>
            <a:r>
              <a:rPr lang="en-US" sz="3800" b="1" dirty="0"/>
              <a:t> </a:t>
            </a:r>
            <a:r>
              <a:rPr lang="en-US" sz="3800" b="1" dirty="0" err="1"/>
              <a:t>İnsan</a:t>
            </a:r>
            <a:r>
              <a:rPr lang="en-US" sz="3800" b="1" dirty="0"/>
              <a:t> </a:t>
            </a:r>
            <a:r>
              <a:rPr lang="en-US" sz="3800" b="1" dirty="0" err="1"/>
              <a:t>kaynakları</a:t>
            </a:r>
            <a:r>
              <a:rPr lang="en-US" sz="3800" b="1" dirty="0"/>
              <a:t> </a:t>
            </a:r>
            <a:r>
              <a:rPr lang="en-US" sz="3800" b="1" dirty="0" err="1"/>
              <a:t>politikası</a:t>
            </a:r>
            <a:r>
              <a:rPr lang="en-US" sz="3800" b="1" dirty="0"/>
              <a:t> </a:t>
            </a:r>
            <a:r>
              <a:rPr lang="en-US" sz="3800" b="1" dirty="0" err="1"/>
              <a:t>oluşturmak</a:t>
            </a:r>
            <a:r>
              <a:rPr lang="en-US" sz="3800" b="1" dirty="0"/>
              <a:t> </a:t>
            </a:r>
            <a:endParaRPr lang="tr-TR" sz="3800" b="1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b="1" dirty="0" err="1" smtClean="0"/>
              <a:t>Faaliyet</a:t>
            </a:r>
            <a:r>
              <a:rPr lang="tr-TR" b="1" dirty="0" smtClean="0"/>
              <a:t>:</a:t>
            </a:r>
            <a:endParaRPr lang="en-US" b="1" dirty="0"/>
          </a:p>
          <a:p>
            <a:pPr marL="914400" lvl="1" indent="-514350">
              <a:buFont typeface="+mj-lt"/>
              <a:buAutoNum type="arabicPeriod"/>
            </a:pPr>
            <a:r>
              <a:rPr lang="tr-TR" sz="3200" dirty="0" smtClean="0"/>
              <a:t>S</a:t>
            </a:r>
            <a:r>
              <a:rPr lang="en-US" sz="3200" dirty="0" err="1" smtClean="0"/>
              <a:t>tandartlar</a:t>
            </a:r>
            <a:r>
              <a:rPr lang="tr-TR" sz="3200" dirty="0" smtClean="0"/>
              <a:t> ve ülkedeki diğer vakıf üniversitelerinin kütüphanelerindeki kütüphaneci sayıları gözetilerek </a:t>
            </a:r>
            <a:r>
              <a:rPr lang="en-US" sz="3200" dirty="0" err="1" smtClean="0"/>
              <a:t>uygun</a:t>
            </a:r>
            <a:r>
              <a:rPr lang="en-US" sz="3200" dirty="0" smtClean="0"/>
              <a:t> </a:t>
            </a:r>
            <a:r>
              <a:rPr lang="en-US" sz="3200" dirty="0" err="1"/>
              <a:t>sayıda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nitelikte</a:t>
            </a:r>
            <a:r>
              <a:rPr lang="en-US" sz="3200" dirty="0"/>
              <a:t> </a:t>
            </a:r>
            <a:r>
              <a:rPr lang="tr-TR" sz="3200" dirty="0" smtClean="0"/>
              <a:t>kütüphaneci  </a:t>
            </a:r>
            <a:r>
              <a:rPr lang="en-US" sz="3200" dirty="0" err="1" smtClean="0"/>
              <a:t>istihdamı</a:t>
            </a:r>
            <a:r>
              <a:rPr lang="en-US" sz="3200" dirty="0" smtClean="0"/>
              <a:t> </a:t>
            </a:r>
            <a:r>
              <a:rPr lang="en-US" sz="3200" dirty="0" err="1" smtClean="0"/>
              <a:t>için</a:t>
            </a:r>
            <a:r>
              <a:rPr lang="tr-TR" sz="3200" dirty="0"/>
              <a:t> </a:t>
            </a:r>
            <a:r>
              <a:rPr lang="tr-TR" sz="3200" dirty="0" smtClean="0"/>
              <a:t>politikalar oluşturmak</a:t>
            </a:r>
            <a:endParaRPr lang="tr-TR" sz="3200" dirty="0"/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err="1" smtClean="0"/>
              <a:t>Çalışanların</a:t>
            </a:r>
            <a:r>
              <a:rPr lang="en-US" sz="3200" dirty="0" smtClean="0"/>
              <a:t> </a:t>
            </a:r>
            <a:r>
              <a:rPr lang="en-US" sz="3200" dirty="0" err="1"/>
              <a:t>mesleki</a:t>
            </a:r>
            <a:r>
              <a:rPr lang="en-US" sz="3200" dirty="0"/>
              <a:t> </a:t>
            </a:r>
            <a:r>
              <a:rPr lang="en-US" sz="3200" dirty="0" err="1"/>
              <a:t>gelişimlerinin</a:t>
            </a:r>
            <a:r>
              <a:rPr lang="en-US" sz="3200" dirty="0"/>
              <a:t> </a:t>
            </a:r>
            <a:r>
              <a:rPr lang="en-US" sz="3200" dirty="0" err="1"/>
              <a:t>sağlanmasına</a:t>
            </a:r>
            <a:r>
              <a:rPr lang="en-US" sz="3200" dirty="0"/>
              <a:t> </a:t>
            </a:r>
            <a:r>
              <a:rPr lang="en-US" sz="3200" dirty="0" err="1"/>
              <a:t>yönelik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hizmet</a:t>
            </a:r>
            <a:r>
              <a:rPr lang="en-US" sz="3200" dirty="0"/>
              <a:t> </a:t>
            </a:r>
            <a:r>
              <a:rPr lang="en-US" sz="3200" dirty="0" err="1"/>
              <a:t>içi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sürekli</a:t>
            </a:r>
            <a:r>
              <a:rPr lang="en-US" sz="3200" dirty="0"/>
              <a:t> </a:t>
            </a:r>
            <a:r>
              <a:rPr lang="en-US" sz="3200" dirty="0" err="1"/>
              <a:t>eğitim</a:t>
            </a:r>
            <a:r>
              <a:rPr lang="en-US" sz="3200" dirty="0"/>
              <a:t> </a:t>
            </a:r>
            <a:r>
              <a:rPr lang="en-US" sz="3200" dirty="0" err="1"/>
              <a:t>faaliyetlerine</a:t>
            </a:r>
            <a:r>
              <a:rPr lang="en-US" sz="3200" dirty="0"/>
              <a:t> </a:t>
            </a:r>
            <a:r>
              <a:rPr lang="en-US" sz="3200" dirty="0" err="1"/>
              <a:t>katılımlarını</a:t>
            </a:r>
            <a:r>
              <a:rPr lang="en-US" sz="3200" dirty="0"/>
              <a:t> </a:t>
            </a:r>
            <a:r>
              <a:rPr lang="en-US" sz="3200" dirty="0" err="1"/>
              <a:t>desteklemek</a:t>
            </a:r>
            <a:r>
              <a:rPr lang="en-US" sz="3200" dirty="0"/>
              <a:t> </a:t>
            </a:r>
            <a:endParaRPr lang="tr-TR" sz="32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err="1" smtClean="0"/>
              <a:t>Mesleki</a:t>
            </a:r>
            <a:r>
              <a:rPr lang="en-US" sz="3200" dirty="0" smtClean="0"/>
              <a:t> </a:t>
            </a:r>
            <a:r>
              <a:rPr lang="en-US" sz="3200" dirty="0" err="1"/>
              <a:t>eğitim</a:t>
            </a:r>
            <a:r>
              <a:rPr lang="en-US" sz="3200" dirty="0"/>
              <a:t> </a:t>
            </a:r>
            <a:r>
              <a:rPr lang="en-US" sz="3200" dirty="0" err="1"/>
              <a:t>almamış</a:t>
            </a:r>
            <a:r>
              <a:rPr lang="en-US" sz="3200" dirty="0"/>
              <a:t> </a:t>
            </a:r>
            <a:r>
              <a:rPr lang="en-US" sz="3200" dirty="0" err="1"/>
              <a:t>üniversite</a:t>
            </a:r>
            <a:r>
              <a:rPr lang="en-US" sz="3200" dirty="0"/>
              <a:t> </a:t>
            </a:r>
            <a:r>
              <a:rPr lang="en-US" sz="3200" dirty="0" err="1"/>
              <a:t>mezunu</a:t>
            </a:r>
            <a:r>
              <a:rPr lang="en-US" sz="3200" dirty="0"/>
              <a:t> </a:t>
            </a:r>
            <a:r>
              <a:rPr lang="en-US" sz="3200" dirty="0" err="1"/>
              <a:t>personele</a:t>
            </a:r>
            <a:r>
              <a:rPr lang="en-US" sz="3200" dirty="0"/>
              <a:t> </a:t>
            </a:r>
            <a:r>
              <a:rPr lang="en-US" sz="3200" dirty="0" err="1"/>
              <a:t>fırsatlar</a:t>
            </a:r>
            <a:r>
              <a:rPr lang="en-US" sz="3200" dirty="0"/>
              <a:t> </a:t>
            </a:r>
            <a:r>
              <a:rPr lang="en-US" sz="3200" dirty="0" err="1"/>
              <a:t>vererek</a:t>
            </a:r>
            <a:r>
              <a:rPr lang="en-US" sz="3200" dirty="0"/>
              <a:t>, </a:t>
            </a:r>
            <a:r>
              <a:rPr lang="en-US" sz="3200" dirty="0" err="1"/>
              <a:t>uzmanlık</a:t>
            </a:r>
            <a:r>
              <a:rPr lang="en-US" sz="3200" dirty="0"/>
              <a:t> </a:t>
            </a:r>
            <a:r>
              <a:rPr lang="en-US" sz="3200" dirty="0" err="1"/>
              <a:t>alanlarını</a:t>
            </a:r>
            <a:r>
              <a:rPr lang="en-US" sz="3200" dirty="0"/>
              <a:t> </a:t>
            </a:r>
            <a:r>
              <a:rPr lang="en-US" sz="3200" dirty="0" err="1"/>
              <a:t>kütüphane</a:t>
            </a:r>
            <a:r>
              <a:rPr lang="en-US" sz="3200" dirty="0"/>
              <a:t> </a:t>
            </a:r>
            <a:r>
              <a:rPr lang="en-US" sz="3200" dirty="0" err="1"/>
              <a:t>yararına</a:t>
            </a:r>
            <a:r>
              <a:rPr lang="en-US" sz="3200" dirty="0"/>
              <a:t> </a:t>
            </a:r>
            <a:r>
              <a:rPr lang="en-US" sz="3200" dirty="0" err="1"/>
              <a:t>kullanılmak</a:t>
            </a:r>
            <a:r>
              <a:rPr lang="en-US" sz="3200" dirty="0"/>
              <a:t> </a:t>
            </a:r>
            <a:r>
              <a:rPr lang="en-US" sz="3200" dirty="0" err="1"/>
              <a:t>üzere</a:t>
            </a:r>
            <a:r>
              <a:rPr lang="en-US" sz="3200" dirty="0"/>
              <a:t> </a:t>
            </a:r>
            <a:r>
              <a:rPr lang="en-US" sz="3200" dirty="0" err="1"/>
              <a:t>etkinleştirmek</a:t>
            </a:r>
            <a:r>
              <a:rPr lang="en-US" sz="32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34</a:t>
            </a:fld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9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473227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Hedef</a:t>
            </a:r>
            <a:r>
              <a:rPr lang="en-US" sz="2400" b="1" dirty="0"/>
              <a:t> </a:t>
            </a:r>
            <a:r>
              <a:rPr lang="en-US" sz="2400" b="1" dirty="0" smtClean="0"/>
              <a:t>2.2</a:t>
            </a:r>
            <a:r>
              <a:rPr lang="en-US" sz="2400" b="1" dirty="0"/>
              <a:t>: </a:t>
            </a:r>
            <a:r>
              <a:rPr lang="en-US" sz="2400" b="1" dirty="0" err="1"/>
              <a:t>Yönetimle</a:t>
            </a:r>
            <a:r>
              <a:rPr lang="en-US" sz="2400" b="1" dirty="0"/>
              <a:t> </a:t>
            </a:r>
            <a:r>
              <a:rPr lang="en-US" sz="2400" b="1" dirty="0" err="1"/>
              <a:t>çalışanlar</a:t>
            </a:r>
            <a:r>
              <a:rPr lang="en-US" sz="2400" b="1" dirty="0"/>
              <a:t> </a:t>
            </a:r>
            <a:r>
              <a:rPr lang="en-US" sz="2400" b="1" dirty="0" err="1"/>
              <a:t>arasında</a:t>
            </a:r>
            <a:r>
              <a:rPr lang="en-US" sz="2400" b="1" dirty="0"/>
              <a:t> </a:t>
            </a:r>
            <a:r>
              <a:rPr lang="en-US" sz="2400" b="1" dirty="0" err="1"/>
              <a:t>sağlıklı</a:t>
            </a:r>
            <a:r>
              <a:rPr lang="en-US" sz="2400" b="1" dirty="0"/>
              <a:t>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iletişim</a:t>
            </a:r>
            <a:r>
              <a:rPr lang="en-US" sz="2400" b="1" dirty="0"/>
              <a:t> </a:t>
            </a:r>
            <a:r>
              <a:rPr lang="en-US" sz="2400" b="1" dirty="0" err="1"/>
              <a:t>ortamı</a:t>
            </a:r>
            <a:r>
              <a:rPr lang="en-US" sz="2400" b="1" dirty="0"/>
              <a:t> </a:t>
            </a:r>
            <a:r>
              <a:rPr lang="en-US" sz="2400" b="1" dirty="0" err="1"/>
              <a:t>yaratmak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çalışanların</a:t>
            </a:r>
            <a:r>
              <a:rPr lang="en-US" sz="2400" b="1" dirty="0"/>
              <a:t> </a:t>
            </a:r>
            <a:r>
              <a:rPr lang="en-US" sz="2400" b="1" dirty="0" err="1"/>
              <a:t>memnuniyet</a:t>
            </a:r>
            <a:r>
              <a:rPr lang="en-US" sz="2400" b="1" dirty="0"/>
              <a:t> </a:t>
            </a:r>
            <a:r>
              <a:rPr lang="en-US" sz="2400" b="1" dirty="0" err="1"/>
              <a:t>düzeylerini</a:t>
            </a:r>
            <a:r>
              <a:rPr lang="en-US" sz="2400" b="1" dirty="0"/>
              <a:t> </a:t>
            </a:r>
            <a:r>
              <a:rPr lang="en-US" sz="2400" b="1" dirty="0" err="1" smtClean="0"/>
              <a:t>artırmak</a:t>
            </a:r>
            <a:endParaRPr lang="en-US" sz="2400" dirty="0"/>
          </a:p>
          <a:p>
            <a:pPr marL="0" indent="0">
              <a:buNone/>
            </a:pPr>
            <a:r>
              <a:rPr lang="tr-TR" sz="2400" b="1" dirty="0" smtClean="0"/>
              <a:t>	</a:t>
            </a:r>
            <a:r>
              <a:rPr lang="en-US" sz="2400" b="1" dirty="0" err="1" smtClean="0"/>
              <a:t>Faaliyet</a:t>
            </a:r>
            <a:r>
              <a:rPr lang="en-US" sz="2400" b="1" dirty="0" smtClean="0"/>
              <a:t>:</a:t>
            </a:r>
            <a:endParaRPr lang="en-US" sz="2400" dirty="0"/>
          </a:p>
          <a:p>
            <a:pPr marL="1314450" lvl="2" indent="-514350">
              <a:buFont typeface="+mj-lt"/>
              <a:buAutoNum type="arabicPeriod"/>
            </a:pPr>
            <a:r>
              <a:rPr lang="tr-TR" dirty="0" smtClean="0"/>
              <a:t>Üst Yönetimce belirlenen </a:t>
            </a:r>
            <a:r>
              <a:rPr lang="en-US" dirty="0" err="1" smtClean="0"/>
              <a:t>Performans</a:t>
            </a:r>
            <a:r>
              <a:rPr lang="en-US" dirty="0" smtClean="0"/>
              <a:t> </a:t>
            </a:r>
            <a:r>
              <a:rPr lang="en-US" dirty="0" err="1"/>
              <a:t>değerlendirme</a:t>
            </a:r>
            <a:r>
              <a:rPr lang="en-US" dirty="0"/>
              <a:t> </a:t>
            </a:r>
            <a:r>
              <a:rPr lang="en-US" dirty="0" err="1" smtClean="0"/>
              <a:t>göstergeleri</a:t>
            </a:r>
            <a:r>
              <a:rPr lang="tr-TR" dirty="0"/>
              <a:t> </a:t>
            </a:r>
            <a:r>
              <a:rPr lang="tr-TR" dirty="0" smtClean="0"/>
              <a:t>eşliğinde </a:t>
            </a:r>
            <a:r>
              <a:rPr lang="en-US" dirty="0" smtClean="0"/>
              <a:t> </a:t>
            </a:r>
            <a:r>
              <a:rPr lang="en-US" dirty="0" err="1"/>
              <a:t>çalışanların</a:t>
            </a:r>
            <a:r>
              <a:rPr lang="en-US" dirty="0"/>
              <a:t> </a:t>
            </a:r>
            <a:r>
              <a:rPr lang="en-US" dirty="0" err="1"/>
              <a:t>performans</a:t>
            </a:r>
            <a:r>
              <a:rPr lang="en-US" dirty="0"/>
              <a:t> </a:t>
            </a:r>
            <a:r>
              <a:rPr lang="en-US" dirty="0" err="1" smtClean="0"/>
              <a:t>değerle</a:t>
            </a:r>
            <a:r>
              <a:rPr lang="tr-TR" dirty="0" smtClean="0"/>
              <a:t>n</a:t>
            </a:r>
            <a:r>
              <a:rPr lang="en-US" dirty="0" err="1" smtClean="0"/>
              <a:t>dirmelerini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1652"/>
            <a:ext cx="8229600" cy="44363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STRATEJİK AMAÇ </a:t>
            </a:r>
            <a:r>
              <a:rPr lang="en-US" b="1" dirty="0" smtClean="0"/>
              <a:t>3. </a:t>
            </a:r>
            <a:r>
              <a:rPr lang="en-US" b="1" dirty="0" err="1"/>
              <a:t>Kullanıcıların</a:t>
            </a:r>
            <a:r>
              <a:rPr lang="en-US" b="1" dirty="0"/>
              <a:t> </a:t>
            </a:r>
            <a:r>
              <a:rPr lang="en-US" b="1" dirty="0" err="1"/>
              <a:t>gereksinim</a:t>
            </a:r>
            <a:r>
              <a:rPr lang="en-US" b="1" dirty="0"/>
              <a:t> </a:t>
            </a:r>
            <a:r>
              <a:rPr lang="en-US" b="1" dirty="0" err="1"/>
              <a:t>duyduğu</a:t>
            </a:r>
            <a:r>
              <a:rPr lang="en-US" b="1" dirty="0"/>
              <a:t> </a:t>
            </a:r>
            <a:r>
              <a:rPr lang="en-US" b="1" dirty="0" err="1"/>
              <a:t>basılı</a:t>
            </a:r>
            <a:r>
              <a:rPr lang="en-US" b="1" dirty="0"/>
              <a:t>, </a:t>
            </a:r>
            <a:r>
              <a:rPr lang="en-US" b="1" dirty="0" err="1"/>
              <a:t>elektronik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görsel</a:t>
            </a:r>
            <a:r>
              <a:rPr lang="en-US" b="1" dirty="0"/>
              <a:t> </a:t>
            </a:r>
            <a:r>
              <a:rPr lang="en-US" b="1" dirty="0" err="1"/>
              <a:t>bilgi</a:t>
            </a:r>
            <a:r>
              <a:rPr lang="en-US" b="1" dirty="0"/>
              <a:t> </a:t>
            </a:r>
            <a:r>
              <a:rPr lang="en-US" b="1" dirty="0" err="1"/>
              <a:t>kaynaklarını</a:t>
            </a:r>
            <a:r>
              <a:rPr lang="en-US" b="1" dirty="0"/>
              <a:t>, </a:t>
            </a:r>
            <a:r>
              <a:rPr lang="en-US" b="1" dirty="0" err="1"/>
              <a:t>dengeli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şekilde</a:t>
            </a:r>
            <a:r>
              <a:rPr lang="en-US" b="1" dirty="0"/>
              <a:t> </a:t>
            </a:r>
            <a:r>
              <a:rPr lang="en-US" b="1" dirty="0" err="1"/>
              <a:t>sağlayıp</a:t>
            </a:r>
            <a:r>
              <a:rPr lang="en-US" b="1" dirty="0"/>
              <a:t>, </a:t>
            </a:r>
            <a:r>
              <a:rPr lang="en-US" b="1" dirty="0" err="1"/>
              <a:t>sahip</a:t>
            </a:r>
            <a:r>
              <a:rPr lang="en-US" b="1" dirty="0"/>
              <a:t> </a:t>
            </a:r>
            <a:r>
              <a:rPr lang="en-US" b="1" dirty="0" err="1"/>
              <a:t>olma</a:t>
            </a:r>
            <a:r>
              <a:rPr lang="en-US" b="1" dirty="0"/>
              <a:t> </a:t>
            </a:r>
            <a:r>
              <a:rPr lang="en-US" b="1" dirty="0" err="1"/>
              <a:t>yerine</a:t>
            </a:r>
            <a:r>
              <a:rPr lang="en-US" b="1" dirty="0"/>
              <a:t> </a:t>
            </a:r>
            <a:r>
              <a:rPr lang="en-US" b="1" dirty="0" err="1"/>
              <a:t>erişim</a:t>
            </a:r>
            <a:r>
              <a:rPr lang="en-US" b="1" dirty="0"/>
              <a:t> </a:t>
            </a:r>
            <a:r>
              <a:rPr lang="en-US" b="1" dirty="0" err="1"/>
              <a:t>felsefesini</a:t>
            </a:r>
            <a:r>
              <a:rPr lang="en-US" b="1" dirty="0"/>
              <a:t> </a:t>
            </a:r>
            <a:r>
              <a:rPr lang="en-US" b="1" dirty="0" err="1"/>
              <a:t>benimseyen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anlayışı</a:t>
            </a:r>
            <a:r>
              <a:rPr lang="en-US" b="1" dirty="0"/>
              <a:t> </a:t>
            </a:r>
            <a:r>
              <a:rPr lang="en-US" b="1" dirty="0" err="1"/>
              <a:t>hayata</a:t>
            </a:r>
            <a:r>
              <a:rPr lang="en-US" b="1" dirty="0"/>
              <a:t> </a:t>
            </a:r>
            <a:r>
              <a:rPr lang="en-US" b="1" dirty="0" err="1"/>
              <a:t>geçirmek</a:t>
            </a:r>
            <a:r>
              <a:rPr lang="en-US" b="1" dirty="0"/>
              <a:t>.</a:t>
            </a:r>
          </a:p>
          <a:p>
            <a:endParaRPr lang="en-US" dirty="0"/>
          </a:p>
          <a:p>
            <a:r>
              <a:rPr lang="en-US" b="1" dirty="0" err="1"/>
              <a:t>Hedef</a:t>
            </a:r>
            <a:r>
              <a:rPr lang="en-US" b="1" dirty="0"/>
              <a:t> </a:t>
            </a:r>
            <a:r>
              <a:rPr lang="en-US" b="1" dirty="0" smtClean="0"/>
              <a:t>3.1</a:t>
            </a:r>
            <a:r>
              <a:rPr lang="en-US" b="1" dirty="0"/>
              <a:t>: </a:t>
            </a:r>
            <a:r>
              <a:rPr lang="en-US" b="1" dirty="0" err="1"/>
              <a:t>Basılı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elektronik</a:t>
            </a:r>
            <a:r>
              <a:rPr lang="en-US" b="1" dirty="0"/>
              <a:t> </a:t>
            </a:r>
            <a:r>
              <a:rPr lang="en-US" b="1" dirty="0" err="1"/>
              <a:t>kaynakların</a:t>
            </a:r>
            <a:r>
              <a:rPr lang="en-US" b="1" dirty="0"/>
              <a:t> </a:t>
            </a:r>
            <a:r>
              <a:rPr lang="en-US" b="1" dirty="0" err="1"/>
              <a:t>sağlanmasına</a:t>
            </a:r>
            <a:r>
              <a:rPr lang="en-US" b="1" dirty="0"/>
              <a:t> </a:t>
            </a:r>
            <a:r>
              <a:rPr lang="en-US" b="1" dirty="0" err="1"/>
              <a:t>yönelik</a:t>
            </a:r>
            <a:r>
              <a:rPr lang="en-US" b="1" dirty="0"/>
              <a:t> </a:t>
            </a:r>
            <a:r>
              <a:rPr lang="en-US" b="1" dirty="0" err="1"/>
              <a:t>ölçütler</a:t>
            </a:r>
            <a:r>
              <a:rPr lang="en-US" b="1" dirty="0"/>
              <a:t> </a:t>
            </a:r>
            <a:r>
              <a:rPr lang="en-US" b="1" dirty="0" err="1"/>
              <a:t>oluşturmak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etkin</a:t>
            </a:r>
            <a:r>
              <a:rPr lang="en-US" b="1" dirty="0"/>
              <a:t> </a:t>
            </a:r>
            <a:r>
              <a:rPr lang="en-US" b="1" dirty="0" err="1"/>
              <a:t>kullanımlarını</a:t>
            </a:r>
            <a:r>
              <a:rPr lang="en-US" b="1" dirty="0"/>
              <a:t> </a:t>
            </a:r>
            <a:r>
              <a:rPr lang="en-US" b="1" dirty="0" err="1"/>
              <a:t>sağlamak</a:t>
            </a:r>
            <a:r>
              <a:rPr lang="en-US" b="1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tr-TR" b="1" dirty="0" smtClean="0"/>
              <a:t>	</a:t>
            </a:r>
            <a:r>
              <a:rPr lang="en-US" b="1" dirty="0" err="1" smtClean="0"/>
              <a:t>Faaliyet</a:t>
            </a:r>
            <a:r>
              <a:rPr lang="en-US" b="1" dirty="0"/>
              <a:t>: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sz="3600" dirty="0" err="1" smtClean="0"/>
              <a:t>Koleksiyonun</a:t>
            </a:r>
            <a:r>
              <a:rPr lang="en-US" sz="3600" dirty="0" smtClean="0"/>
              <a:t> </a:t>
            </a:r>
            <a:r>
              <a:rPr lang="en-US" sz="3600" dirty="0" err="1"/>
              <a:t>niceliğinden</a:t>
            </a:r>
            <a:r>
              <a:rPr lang="en-US" sz="3600" dirty="0"/>
              <a:t> </a:t>
            </a:r>
            <a:r>
              <a:rPr lang="en-US" sz="3600" dirty="0" err="1"/>
              <a:t>daha</a:t>
            </a:r>
            <a:r>
              <a:rPr lang="en-US" sz="3600" dirty="0"/>
              <a:t> </a:t>
            </a:r>
            <a:r>
              <a:rPr lang="en-US" sz="3600" dirty="0" err="1"/>
              <a:t>çok</a:t>
            </a:r>
            <a:r>
              <a:rPr lang="en-US" sz="3600" dirty="0"/>
              <a:t>  </a:t>
            </a:r>
            <a:r>
              <a:rPr lang="en-US" sz="3600" dirty="0" err="1"/>
              <a:t>niteliğine</a:t>
            </a:r>
            <a:r>
              <a:rPr lang="en-US" sz="3600" dirty="0"/>
              <a:t> </a:t>
            </a:r>
            <a:r>
              <a:rPr lang="en-US" sz="3600" dirty="0" err="1"/>
              <a:t>önem</a:t>
            </a:r>
            <a:r>
              <a:rPr lang="en-US" sz="3600" dirty="0"/>
              <a:t> </a:t>
            </a:r>
            <a:r>
              <a:rPr lang="en-US" sz="3600" dirty="0" err="1"/>
              <a:t>veren</a:t>
            </a:r>
            <a:r>
              <a:rPr lang="en-US" sz="3600" dirty="0"/>
              <a:t> </a:t>
            </a:r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koleksiyon</a:t>
            </a:r>
            <a:r>
              <a:rPr lang="en-US" sz="3600" dirty="0"/>
              <a:t> </a:t>
            </a:r>
            <a:r>
              <a:rPr lang="en-US" sz="3600" dirty="0" err="1"/>
              <a:t>geliştirme</a:t>
            </a:r>
            <a:r>
              <a:rPr lang="en-US" sz="3600" dirty="0"/>
              <a:t> </a:t>
            </a:r>
            <a:r>
              <a:rPr lang="en-US" sz="3600" dirty="0" err="1"/>
              <a:t>politikası</a:t>
            </a:r>
            <a:r>
              <a:rPr lang="en-US" sz="3600" dirty="0"/>
              <a:t> </a:t>
            </a:r>
            <a:r>
              <a:rPr lang="en-US" sz="3600" dirty="0" err="1"/>
              <a:t>benimsemek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üniversite</a:t>
            </a:r>
            <a:r>
              <a:rPr lang="en-US" sz="3600" dirty="0"/>
              <a:t> </a:t>
            </a:r>
            <a:r>
              <a:rPr lang="en-US" sz="3600" dirty="0" err="1"/>
              <a:t>yönetimine</a:t>
            </a:r>
            <a:r>
              <a:rPr lang="en-US" sz="3600" dirty="0"/>
              <a:t> </a:t>
            </a:r>
            <a:r>
              <a:rPr lang="en-US" sz="3600" dirty="0" err="1" smtClean="0"/>
              <a:t>onaylatmak</a:t>
            </a:r>
            <a:endParaRPr lang="tr-TR" sz="3600" dirty="0"/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err="1" smtClean="0"/>
              <a:t>Koleksiyon</a:t>
            </a:r>
            <a:r>
              <a:rPr lang="en-US" sz="3200" dirty="0" smtClean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kullanım</a:t>
            </a:r>
            <a:r>
              <a:rPr lang="en-US" sz="3200" dirty="0"/>
              <a:t> </a:t>
            </a:r>
            <a:r>
              <a:rPr lang="en-US" sz="3200" dirty="0" err="1"/>
              <a:t>analizleri</a:t>
            </a:r>
            <a:r>
              <a:rPr lang="en-US" sz="3200" dirty="0"/>
              <a:t> </a:t>
            </a:r>
            <a:r>
              <a:rPr lang="en-US" sz="3200" dirty="0" err="1"/>
              <a:t>yapılarak</a:t>
            </a:r>
            <a:r>
              <a:rPr lang="en-US" sz="3200" dirty="0"/>
              <a:t>, </a:t>
            </a:r>
            <a:r>
              <a:rPr lang="en-US" sz="3200" dirty="0" err="1"/>
              <a:t>basılı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elektronik</a:t>
            </a:r>
            <a:r>
              <a:rPr lang="en-US" sz="3200" dirty="0"/>
              <a:t> </a:t>
            </a:r>
            <a:r>
              <a:rPr lang="en-US" sz="3200" dirty="0" err="1"/>
              <a:t>kaynakların</a:t>
            </a:r>
            <a:r>
              <a:rPr lang="en-US" sz="3200" dirty="0"/>
              <a:t> </a:t>
            </a:r>
            <a:r>
              <a:rPr lang="en-US" sz="3200" dirty="0" err="1"/>
              <a:t>sağlanmasında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tr-TR" sz="3200" dirty="0" smtClean="0"/>
              <a:t>koleksiyondan </a:t>
            </a:r>
            <a:r>
              <a:rPr lang="en-US" sz="3200" dirty="0" err="1" smtClean="0"/>
              <a:t>çıkarılmasında</a:t>
            </a:r>
            <a:r>
              <a:rPr lang="en-US" sz="3200" dirty="0" smtClean="0"/>
              <a:t> </a:t>
            </a:r>
            <a:r>
              <a:rPr lang="en-US" sz="3200" dirty="0" err="1"/>
              <a:t>değerlendirme</a:t>
            </a:r>
            <a:r>
              <a:rPr lang="en-US" sz="3200" dirty="0"/>
              <a:t> </a:t>
            </a:r>
            <a:r>
              <a:rPr lang="en-US" sz="3200" dirty="0" err="1"/>
              <a:t>kriterleri</a:t>
            </a:r>
            <a:r>
              <a:rPr lang="en-US" sz="3200" dirty="0"/>
              <a:t> </a:t>
            </a:r>
            <a:r>
              <a:rPr lang="en-US" sz="3200" dirty="0" err="1" smtClean="0"/>
              <a:t>oluşturmak</a:t>
            </a:r>
            <a:endParaRPr lang="tr-TR" sz="3200" dirty="0"/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err="1" smtClean="0"/>
              <a:t>Elektronik</a:t>
            </a:r>
            <a:r>
              <a:rPr lang="en-US" sz="3200" dirty="0" smtClean="0"/>
              <a:t> </a:t>
            </a:r>
            <a:r>
              <a:rPr lang="en-US" sz="3200" dirty="0" err="1"/>
              <a:t>kaynak</a:t>
            </a:r>
            <a:r>
              <a:rPr lang="en-US" sz="3200" dirty="0"/>
              <a:t> satın alma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abonelik</a:t>
            </a:r>
            <a:r>
              <a:rPr lang="en-US" sz="3200" dirty="0"/>
              <a:t> </a:t>
            </a:r>
            <a:r>
              <a:rPr lang="en-US" sz="3200" dirty="0" err="1"/>
              <a:t>karar</a:t>
            </a:r>
            <a:r>
              <a:rPr lang="en-US" sz="3200" dirty="0"/>
              <a:t> </a:t>
            </a:r>
            <a:r>
              <a:rPr lang="en-US" sz="3200" dirty="0" err="1"/>
              <a:t>süreçlerinde</a:t>
            </a:r>
            <a:r>
              <a:rPr lang="en-US" sz="3200" dirty="0"/>
              <a:t> </a:t>
            </a:r>
            <a:r>
              <a:rPr lang="en-US" sz="3200" dirty="0" err="1"/>
              <a:t>Kütüphane</a:t>
            </a:r>
            <a:r>
              <a:rPr lang="en-US" sz="3200" dirty="0"/>
              <a:t> </a:t>
            </a:r>
            <a:r>
              <a:rPr lang="en-US" sz="3200" dirty="0" err="1"/>
              <a:t>Danışma</a:t>
            </a:r>
            <a:r>
              <a:rPr lang="en-US" sz="3200" dirty="0"/>
              <a:t> </a:t>
            </a:r>
            <a:r>
              <a:rPr lang="en-US" sz="3200" dirty="0" err="1"/>
              <a:t>Kurulu’nun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 err="1"/>
              <a:t>etkin</a:t>
            </a:r>
            <a:r>
              <a:rPr lang="en-US" sz="3200" dirty="0"/>
              <a:t> </a:t>
            </a:r>
            <a:r>
              <a:rPr lang="en-US" sz="3200" dirty="0" err="1"/>
              <a:t>kararlar</a:t>
            </a:r>
            <a:r>
              <a:rPr lang="en-US" sz="3200" dirty="0"/>
              <a:t> </a:t>
            </a:r>
            <a:r>
              <a:rPr lang="en-US" sz="3200" dirty="0" err="1" smtClean="0"/>
              <a:t>alması</a:t>
            </a:r>
            <a:r>
              <a:rPr lang="tr-TR" sz="3200" dirty="0" smtClean="0"/>
              <a:t> için toplantılar koordine etmek</a:t>
            </a:r>
            <a:endParaRPr lang="tr-TR" sz="3200" dirty="0"/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“</a:t>
            </a:r>
            <a:r>
              <a:rPr lang="en-US" sz="3200" dirty="0" err="1" smtClean="0"/>
              <a:t>Kaynak</a:t>
            </a:r>
            <a:r>
              <a:rPr lang="en-US" sz="3200" dirty="0" smtClean="0"/>
              <a:t> </a:t>
            </a:r>
            <a:r>
              <a:rPr lang="en-US" sz="3200" dirty="0" err="1"/>
              <a:t>Siparişi</a:t>
            </a:r>
            <a:r>
              <a:rPr lang="en-US" sz="3200" dirty="0"/>
              <a:t>” </a:t>
            </a:r>
            <a:r>
              <a:rPr lang="en-US" sz="3200" dirty="0" err="1"/>
              <a:t>hizmetinde</a:t>
            </a:r>
            <a:r>
              <a:rPr lang="en-US" sz="3200" dirty="0"/>
              <a:t> </a:t>
            </a:r>
            <a:r>
              <a:rPr lang="en-US" sz="3200" dirty="0" err="1"/>
              <a:t>öğretim</a:t>
            </a:r>
            <a:r>
              <a:rPr lang="en-US" sz="3200" dirty="0"/>
              <a:t> </a:t>
            </a:r>
            <a:r>
              <a:rPr lang="en-US" sz="3200" dirty="0" err="1" smtClean="0"/>
              <a:t>üyeleri</a:t>
            </a:r>
            <a:r>
              <a:rPr lang="en-US" sz="3200" dirty="0" smtClean="0"/>
              <a:t> </a:t>
            </a:r>
            <a:r>
              <a:rPr lang="tr-TR" sz="3200" dirty="0" smtClean="0"/>
              <a:t>taleplerinin devamlılığının sağlamak</a:t>
            </a:r>
            <a:endParaRPr lang="en-US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36</a:t>
            </a:fld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39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3751555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Hedef</a:t>
            </a:r>
            <a:r>
              <a:rPr lang="en-US" sz="2400" b="1" dirty="0"/>
              <a:t> </a:t>
            </a:r>
            <a:r>
              <a:rPr lang="en-US" sz="2400" b="1" dirty="0" smtClean="0"/>
              <a:t>3.2</a:t>
            </a:r>
            <a:r>
              <a:rPr lang="en-US" sz="2400" b="1" dirty="0"/>
              <a:t>: </a:t>
            </a:r>
            <a:r>
              <a:rPr lang="en-US" sz="2400" b="1" dirty="0" err="1"/>
              <a:t>Kaynak</a:t>
            </a:r>
            <a:r>
              <a:rPr lang="en-US" sz="2400" b="1" dirty="0"/>
              <a:t> </a:t>
            </a:r>
            <a:r>
              <a:rPr lang="en-US" sz="2400" b="1" dirty="0" err="1"/>
              <a:t>paylaşımını</a:t>
            </a:r>
            <a:r>
              <a:rPr lang="en-US" sz="2400" b="1" dirty="0"/>
              <a:t> </a:t>
            </a:r>
            <a:r>
              <a:rPr lang="en-US" sz="2400" b="1" dirty="0" err="1"/>
              <a:t>artırmaya</a:t>
            </a:r>
            <a:r>
              <a:rPr lang="en-US" sz="2400" b="1" dirty="0"/>
              <a:t> </a:t>
            </a:r>
            <a:r>
              <a:rPr lang="en-US" sz="2400" b="1" dirty="0" err="1"/>
              <a:t>yönelik</a:t>
            </a:r>
            <a:r>
              <a:rPr lang="en-US" sz="2400" b="1" dirty="0"/>
              <a:t> </a:t>
            </a:r>
            <a:r>
              <a:rPr lang="en-US" sz="2400" b="1" dirty="0" err="1"/>
              <a:t>işbirliği</a:t>
            </a:r>
            <a:r>
              <a:rPr lang="en-US" sz="2400" b="1" dirty="0"/>
              <a:t> </a:t>
            </a:r>
            <a:r>
              <a:rPr lang="en-US" sz="2400" b="1" dirty="0" err="1"/>
              <a:t>faaliyetlerini</a:t>
            </a:r>
            <a:r>
              <a:rPr lang="en-US" sz="2400" b="1" dirty="0"/>
              <a:t> </a:t>
            </a:r>
            <a:r>
              <a:rPr lang="en-US" sz="2400" b="1" dirty="0" err="1"/>
              <a:t>geliştirmek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teknolojik</a:t>
            </a:r>
            <a:r>
              <a:rPr lang="en-US" sz="2400" b="1" dirty="0"/>
              <a:t> </a:t>
            </a:r>
            <a:r>
              <a:rPr lang="en-US" sz="2400" b="1" dirty="0" err="1"/>
              <a:t>olanakları</a:t>
            </a:r>
            <a:r>
              <a:rPr lang="en-US" sz="2400" b="1" dirty="0"/>
              <a:t> </a:t>
            </a:r>
            <a:r>
              <a:rPr lang="en-US" sz="2400" b="1" dirty="0" err="1"/>
              <a:t>kullanarak</a:t>
            </a:r>
            <a:r>
              <a:rPr lang="en-US" sz="2400" b="1" dirty="0"/>
              <a:t> </a:t>
            </a:r>
            <a:r>
              <a:rPr lang="en-US" sz="2400" b="1" dirty="0" err="1"/>
              <a:t>hızlı</a:t>
            </a:r>
            <a:r>
              <a:rPr lang="en-US" sz="2400" b="1" dirty="0"/>
              <a:t>, </a:t>
            </a:r>
            <a:r>
              <a:rPr lang="en-US" sz="2400" b="1" dirty="0" err="1"/>
              <a:t>verimli</a:t>
            </a:r>
            <a:r>
              <a:rPr lang="en-US" sz="2400" b="1" dirty="0"/>
              <a:t> </a:t>
            </a:r>
            <a:r>
              <a:rPr lang="en-US" sz="2400" b="1" dirty="0" err="1"/>
              <a:t>hizmetler</a:t>
            </a:r>
            <a:r>
              <a:rPr lang="en-US" sz="2400" b="1" dirty="0"/>
              <a:t> </a:t>
            </a:r>
            <a:r>
              <a:rPr lang="tr-TR" sz="2400" b="1" dirty="0" smtClean="0"/>
              <a:t>sunmak.</a:t>
            </a:r>
            <a:endParaRPr lang="en-US" sz="2400" b="1" dirty="0"/>
          </a:p>
          <a:p>
            <a:pPr marL="0" indent="0">
              <a:buNone/>
            </a:pPr>
            <a:r>
              <a:rPr lang="tr-TR" sz="2400" b="1" dirty="0" smtClean="0"/>
              <a:t>	</a:t>
            </a:r>
            <a:r>
              <a:rPr lang="en-US" sz="2400" b="1" dirty="0" err="1" smtClean="0"/>
              <a:t>Faaliyet</a:t>
            </a:r>
            <a:r>
              <a:rPr lang="tr-TR" sz="2400" b="1" dirty="0" smtClean="0"/>
              <a:t>:</a:t>
            </a:r>
            <a:endParaRPr lang="en-US" sz="2400" dirty="0"/>
          </a:p>
          <a:p>
            <a:pPr marL="1314450" lvl="2" indent="-514350">
              <a:buFont typeface="+mj-lt"/>
              <a:buAutoNum type="arabicPeriod"/>
            </a:pPr>
            <a:r>
              <a:rPr lang="en-US" sz="2200" dirty="0" err="1" smtClean="0"/>
              <a:t>Paydaşlarla</a:t>
            </a:r>
            <a:r>
              <a:rPr lang="en-US" sz="2200" dirty="0" smtClean="0"/>
              <a:t> </a:t>
            </a:r>
            <a:r>
              <a:rPr lang="en-US" sz="2200" dirty="0" err="1"/>
              <a:t>birlikte</a:t>
            </a:r>
            <a:r>
              <a:rPr lang="en-US" sz="2200" dirty="0"/>
              <a:t> </a:t>
            </a:r>
            <a:r>
              <a:rPr lang="en-US" sz="2200" dirty="0" err="1"/>
              <a:t>ulusal</a:t>
            </a:r>
            <a:r>
              <a:rPr lang="en-US" sz="2200" dirty="0"/>
              <a:t> </a:t>
            </a:r>
            <a:r>
              <a:rPr lang="en-US" sz="2200" dirty="0" err="1"/>
              <a:t>kaynak</a:t>
            </a:r>
            <a:r>
              <a:rPr lang="en-US" sz="2200" dirty="0"/>
              <a:t> </a:t>
            </a:r>
            <a:r>
              <a:rPr lang="en-US" sz="2200" dirty="0" err="1"/>
              <a:t>paylaşım</a:t>
            </a:r>
            <a:r>
              <a:rPr lang="en-US" sz="2200" dirty="0"/>
              <a:t> </a:t>
            </a:r>
            <a:r>
              <a:rPr lang="en-US" sz="2200" dirty="0" err="1"/>
              <a:t>politikaları</a:t>
            </a:r>
            <a:r>
              <a:rPr lang="en-US" sz="2200" dirty="0"/>
              <a:t> </a:t>
            </a:r>
            <a:r>
              <a:rPr lang="en-US" sz="2200" dirty="0" err="1"/>
              <a:t>geliştirilmesi</a:t>
            </a:r>
            <a:r>
              <a:rPr lang="en-US" sz="2200" dirty="0"/>
              <a:t> </a:t>
            </a:r>
            <a:r>
              <a:rPr lang="en-US" sz="2200" dirty="0" err="1"/>
              <a:t>için</a:t>
            </a:r>
            <a:r>
              <a:rPr lang="en-US" sz="2200" dirty="0"/>
              <a:t> </a:t>
            </a:r>
            <a:r>
              <a:rPr lang="en-US" sz="2200" dirty="0" err="1"/>
              <a:t>çalışmalar</a:t>
            </a:r>
            <a:r>
              <a:rPr lang="en-US" sz="2200" dirty="0"/>
              <a:t> </a:t>
            </a:r>
            <a:r>
              <a:rPr lang="en-US" sz="2200" dirty="0" err="1"/>
              <a:t>yapmak</a:t>
            </a:r>
            <a:r>
              <a:rPr lang="en-US" sz="2200" dirty="0"/>
              <a:t>. </a:t>
            </a:r>
            <a:endParaRPr lang="tr-TR" sz="2200" dirty="0"/>
          </a:p>
          <a:p>
            <a:pPr marL="1314450" lvl="2" indent="-514350">
              <a:buFont typeface="+mj-lt"/>
              <a:buAutoNum type="arabicPeriod"/>
            </a:pPr>
            <a:r>
              <a:rPr lang="en-US" sz="2200" dirty="0" err="1" smtClean="0"/>
              <a:t>Kütüphaneler</a:t>
            </a:r>
            <a:r>
              <a:rPr lang="en-US" sz="2200" dirty="0" smtClean="0"/>
              <a:t> </a:t>
            </a:r>
            <a:r>
              <a:rPr lang="en-US" sz="2200" dirty="0" err="1"/>
              <a:t>arası</a:t>
            </a:r>
            <a:r>
              <a:rPr lang="en-US" sz="2200" dirty="0"/>
              <a:t> </a:t>
            </a:r>
            <a:r>
              <a:rPr lang="en-US" sz="2200" dirty="0" err="1"/>
              <a:t>kaynak</a:t>
            </a:r>
            <a:r>
              <a:rPr lang="en-US" sz="2200" dirty="0"/>
              <a:t> </a:t>
            </a:r>
            <a:r>
              <a:rPr lang="en-US" sz="2200" dirty="0" err="1" smtClean="0"/>
              <a:t>paylaşımları</a:t>
            </a:r>
            <a:r>
              <a:rPr lang="tr-TR" sz="2200" dirty="0" smtClean="0"/>
              <a:t> </a:t>
            </a:r>
            <a:r>
              <a:rPr lang="en-US" sz="2200" dirty="0" err="1" smtClean="0"/>
              <a:t>işbirliğinde</a:t>
            </a:r>
            <a:r>
              <a:rPr lang="en-US" sz="2200" dirty="0" smtClean="0"/>
              <a:t> </a:t>
            </a:r>
            <a:r>
              <a:rPr lang="en-US" sz="2200" dirty="0" err="1"/>
              <a:t>aktif</a:t>
            </a:r>
            <a:r>
              <a:rPr lang="en-US" sz="2200" dirty="0"/>
              <a:t> </a:t>
            </a:r>
            <a:r>
              <a:rPr lang="en-US" sz="2200" dirty="0" err="1"/>
              <a:t>rol</a:t>
            </a:r>
            <a:r>
              <a:rPr lang="en-US" sz="2200" dirty="0"/>
              <a:t> </a:t>
            </a:r>
            <a:r>
              <a:rPr lang="en-US" sz="2200" dirty="0" err="1"/>
              <a:t>almak</a:t>
            </a:r>
            <a:r>
              <a:rPr lang="en-US" sz="2200" dirty="0"/>
              <a:t>. 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37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6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74608"/>
            <a:ext cx="8229600" cy="43630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dirty="0"/>
              <a:t>S</a:t>
            </a:r>
            <a:r>
              <a:rPr lang="en-US" sz="3100" b="1" dirty="0" smtClean="0"/>
              <a:t>TRATEJİK </a:t>
            </a:r>
            <a:r>
              <a:rPr lang="en-US" sz="3100" b="1" dirty="0"/>
              <a:t>AMAÇ </a:t>
            </a:r>
            <a:r>
              <a:rPr lang="en-US" sz="3100" b="1" dirty="0" smtClean="0"/>
              <a:t>4.</a:t>
            </a:r>
            <a:r>
              <a:rPr lang="en-US" sz="3100" b="1" u="heavy" dirty="0" smtClean="0"/>
              <a:t> </a:t>
            </a:r>
            <a:r>
              <a:rPr lang="en-US" sz="3100" b="1" dirty="0" err="1"/>
              <a:t>Finansal</a:t>
            </a:r>
            <a:r>
              <a:rPr lang="en-US" sz="3100" b="1" dirty="0"/>
              <a:t> </a:t>
            </a:r>
            <a:r>
              <a:rPr lang="en-US" sz="3100" b="1" dirty="0" err="1"/>
              <a:t>kaynakların</a:t>
            </a:r>
            <a:r>
              <a:rPr lang="en-US" sz="3100" b="1" dirty="0"/>
              <a:t> </a:t>
            </a:r>
            <a:r>
              <a:rPr lang="en-US" sz="3100" b="1" dirty="0" err="1"/>
              <a:t>gereken</a:t>
            </a:r>
            <a:r>
              <a:rPr lang="en-US" sz="3100" b="1" dirty="0"/>
              <a:t> </a:t>
            </a:r>
            <a:r>
              <a:rPr lang="en-US" sz="3100" b="1" dirty="0" err="1"/>
              <a:t>düzeye</a:t>
            </a:r>
            <a:r>
              <a:rPr lang="en-US" sz="3100" b="1" dirty="0"/>
              <a:t> </a:t>
            </a:r>
            <a:r>
              <a:rPr lang="en-US" sz="3100" b="1" dirty="0" err="1"/>
              <a:t>çıkartılması</a:t>
            </a:r>
            <a:r>
              <a:rPr lang="en-US" sz="3100" b="1" dirty="0"/>
              <a:t> </a:t>
            </a:r>
            <a:r>
              <a:rPr lang="en-US" sz="3100" b="1" dirty="0" err="1"/>
              <a:t>için</a:t>
            </a:r>
            <a:r>
              <a:rPr lang="en-US" sz="3100" b="1" dirty="0"/>
              <a:t> </a:t>
            </a:r>
            <a:r>
              <a:rPr lang="en-US" sz="3100" b="1" dirty="0" err="1"/>
              <a:t>çaba</a:t>
            </a:r>
            <a:r>
              <a:rPr lang="en-US" sz="3100" b="1" dirty="0"/>
              <a:t> </a:t>
            </a:r>
            <a:r>
              <a:rPr lang="en-US" sz="3100" b="1" dirty="0" err="1"/>
              <a:t>göstermek</a:t>
            </a:r>
            <a:r>
              <a:rPr lang="en-US" sz="3100" b="1" dirty="0"/>
              <a:t> </a:t>
            </a:r>
            <a:r>
              <a:rPr lang="en-US" sz="3100" b="1" dirty="0" err="1"/>
              <a:t>ve</a:t>
            </a:r>
            <a:r>
              <a:rPr lang="en-US" sz="3100" b="1" dirty="0"/>
              <a:t> </a:t>
            </a:r>
            <a:r>
              <a:rPr lang="en-US" sz="3100" b="1" dirty="0" err="1"/>
              <a:t>bu</a:t>
            </a:r>
            <a:r>
              <a:rPr lang="en-US" sz="3100" b="1" dirty="0"/>
              <a:t> </a:t>
            </a:r>
            <a:r>
              <a:rPr lang="en-US" sz="3100" b="1" dirty="0" err="1" smtClean="0"/>
              <a:t>kaynakların</a:t>
            </a:r>
            <a:r>
              <a:rPr lang="tr-TR" sz="3100" b="1" u="heavy" dirty="0"/>
              <a:t> </a:t>
            </a:r>
            <a:r>
              <a:rPr lang="en-US" sz="3100" b="1" dirty="0" err="1" smtClean="0"/>
              <a:t>ekonomik</a:t>
            </a:r>
            <a:r>
              <a:rPr lang="en-US" sz="3100" b="1" dirty="0" smtClean="0"/>
              <a:t> </a:t>
            </a:r>
            <a:r>
              <a:rPr lang="en-US" sz="3100" b="1" dirty="0" err="1"/>
              <a:t>bir</a:t>
            </a:r>
            <a:r>
              <a:rPr lang="en-US" sz="3100" b="1" dirty="0"/>
              <a:t> </a:t>
            </a:r>
            <a:r>
              <a:rPr lang="en-US" sz="3100" b="1" dirty="0" err="1"/>
              <a:t>şekilde</a:t>
            </a:r>
            <a:r>
              <a:rPr lang="en-US" sz="3100" b="1" dirty="0"/>
              <a:t> </a:t>
            </a:r>
            <a:r>
              <a:rPr lang="en-US" sz="3100" b="1" dirty="0" err="1"/>
              <a:t>harcanmasını</a:t>
            </a:r>
            <a:r>
              <a:rPr lang="en-US" sz="3100" b="1" dirty="0"/>
              <a:t> </a:t>
            </a:r>
            <a:r>
              <a:rPr lang="en-US" sz="3100" b="1" dirty="0" err="1"/>
              <a:t>sağlamak</a:t>
            </a:r>
            <a:r>
              <a:rPr lang="en-US" sz="3100" b="1" dirty="0"/>
              <a:t>.</a:t>
            </a:r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  <a:p>
            <a:r>
              <a:rPr lang="en-US" sz="3100" b="1" dirty="0" err="1"/>
              <a:t>Hedef</a:t>
            </a:r>
            <a:r>
              <a:rPr lang="en-US" sz="3100" b="1" dirty="0"/>
              <a:t> </a:t>
            </a:r>
            <a:r>
              <a:rPr lang="en-US" sz="3100" b="1" dirty="0" smtClean="0"/>
              <a:t>4.1</a:t>
            </a:r>
            <a:r>
              <a:rPr lang="en-US" sz="3100" dirty="0"/>
              <a:t>: </a:t>
            </a:r>
            <a:r>
              <a:rPr lang="en-US" sz="3100" b="1" dirty="0" err="1"/>
              <a:t>Çağdaş</a:t>
            </a:r>
            <a:r>
              <a:rPr lang="en-US" sz="3100" b="1" dirty="0"/>
              <a:t> </a:t>
            </a:r>
            <a:r>
              <a:rPr lang="en-US" sz="3100" b="1" dirty="0" err="1"/>
              <a:t>standartlara</a:t>
            </a:r>
            <a:r>
              <a:rPr lang="en-US" sz="3100" b="1" dirty="0"/>
              <a:t> </a:t>
            </a:r>
            <a:r>
              <a:rPr lang="en-US" sz="3100" b="1" dirty="0" err="1"/>
              <a:t>uygun</a:t>
            </a:r>
            <a:r>
              <a:rPr lang="en-US" sz="3100" b="1" dirty="0"/>
              <a:t> </a:t>
            </a:r>
            <a:r>
              <a:rPr lang="en-US" sz="3100" b="1" dirty="0" err="1"/>
              <a:t>olarak</a:t>
            </a:r>
            <a:r>
              <a:rPr lang="en-US" sz="3100" b="1" dirty="0"/>
              <a:t> “</a:t>
            </a:r>
            <a:r>
              <a:rPr lang="en-US" sz="3100" b="1" dirty="0" err="1"/>
              <a:t>kütüphane</a:t>
            </a:r>
            <a:r>
              <a:rPr lang="en-US" sz="3100" b="1" dirty="0"/>
              <a:t> </a:t>
            </a:r>
            <a:r>
              <a:rPr lang="en-US" sz="3100" b="1" dirty="0" err="1"/>
              <a:t>bütçesinin</a:t>
            </a:r>
            <a:r>
              <a:rPr lang="en-US" sz="3100" b="1" dirty="0"/>
              <a:t> </a:t>
            </a:r>
            <a:r>
              <a:rPr lang="en-US" sz="3100" b="1" dirty="0" err="1" smtClean="0"/>
              <a:t>üniversite</a:t>
            </a:r>
            <a:r>
              <a:rPr lang="en-US" sz="3100" dirty="0"/>
              <a:t> </a:t>
            </a:r>
            <a:r>
              <a:rPr lang="en-US" sz="3100" b="1" dirty="0" err="1" smtClean="0"/>
              <a:t>bütçesine</a:t>
            </a:r>
            <a:r>
              <a:rPr lang="en-US" sz="3100" b="1" dirty="0" smtClean="0"/>
              <a:t> </a:t>
            </a:r>
            <a:r>
              <a:rPr lang="en-US" sz="3100" b="1" dirty="0" err="1"/>
              <a:t>oranını</a:t>
            </a:r>
            <a:r>
              <a:rPr lang="en-US" sz="3100" b="1" dirty="0"/>
              <a:t> </a:t>
            </a:r>
            <a:r>
              <a:rPr lang="en-US" sz="3100" b="1" dirty="0" err="1"/>
              <a:t>esas</a:t>
            </a:r>
            <a:r>
              <a:rPr lang="en-US" sz="3100" b="1" dirty="0"/>
              <a:t> </a:t>
            </a:r>
            <a:r>
              <a:rPr lang="en-US" sz="3100" b="1" dirty="0" err="1"/>
              <a:t>alan</a:t>
            </a:r>
            <a:r>
              <a:rPr lang="en-US" sz="3100" b="1" dirty="0"/>
              <a:t>” </a:t>
            </a:r>
            <a:r>
              <a:rPr lang="en-US" sz="3100" b="1" dirty="0" err="1"/>
              <a:t>bir</a:t>
            </a:r>
            <a:r>
              <a:rPr lang="en-US" sz="3100" b="1" dirty="0"/>
              <a:t> </a:t>
            </a:r>
            <a:r>
              <a:rPr lang="en-US" sz="3100" b="1" dirty="0" err="1"/>
              <a:t>yaklaşımı</a:t>
            </a:r>
            <a:r>
              <a:rPr lang="en-US" sz="3100" b="1" dirty="0"/>
              <a:t>, </a:t>
            </a:r>
            <a:r>
              <a:rPr lang="en-US" sz="3100" b="1" dirty="0" err="1"/>
              <a:t>üniversite</a:t>
            </a:r>
            <a:r>
              <a:rPr lang="en-US" sz="3100" b="1" dirty="0"/>
              <a:t> </a:t>
            </a:r>
            <a:r>
              <a:rPr lang="en-US" sz="3100" b="1" dirty="0" err="1"/>
              <a:t>yönetiminin</a:t>
            </a:r>
            <a:r>
              <a:rPr lang="en-US" sz="3100" b="1" dirty="0"/>
              <a:t> </a:t>
            </a:r>
            <a:r>
              <a:rPr lang="en-US" sz="3100" b="1" dirty="0" err="1"/>
              <a:t>dikkatine</a:t>
            </a:r>
            <a:r>
              <a:rPr lang="en-US" sz="3100" b="1" dirty="0"/>
              <a:t> </a:t>
            </a:r>
            <a:r>
              <a:rPr lang="en-US" sz="3100" b="1" dirty="0" err="1"/>
              <a:t>sunmak</a:t>
            </a:r>
            <a:r>
              <a:rPr lang="en-US" sz="3100" b="1" dirty="0" smtClean="0"/>
              <a:t>.</a:t>
            </a:r>
          </a:p>
          <a:p>
            <a:pPr marL="0" indent="0">
              <a:buNone/>
            </a:pPr>
            <a:r>
              <a:rPr lang="tr-TR" sz="3100" b="1" dirty="0" smtClean="0"/>
              <a:t>	</a:t>
            </a:r>
            <a:r>
              <a:rPr lang="en-US" sz="3100" b="1" dirty="0" err="1" smtClean="0"/>
              <a:t>Faaliyet</a:t>
            </a:r>
            <a:r>
              <a:rPr lang="tr-TR" sz="3100" b="1" dirty="0" smtClean="0"/>
              <a:t>:</a:t>
            </a:r>
            <a:endParaRPr lang="en-US" sz="3100" dirty="0"/>
          </a:p>
          <a:p>
            <a:pPr marL="1314450" lvl="2" indent="-514350">
              <a:buFont typeface="+mj-lt"/>
              <a:buAutoNum type="arabicPeriod"/>
            </a:pPr>
            <a:r>
              <a:rPr lang="en-US" sz="2800" dirty="0" err="1" smtClean="0"/>
              <a:t>Üniversite</a:t>
            </a:r>
            <a:r>
              <a:rPr lang="en-US" sz="2800" dirty="0" smtClean="0"/>
              <a:t> </a:t>
            </a:r>
            <a:r>
              <a:rPr lang="en-US" sz="2800" dirty="0" err="1"/>
              <a:t>yönetimine</a:t>
            </a:r>
            <a:r>
              <a:rPr lang="en-US" sz="2800" dirty="0"/>
              <a:t>, </a:t>
            </a:r>
            <a:r>
              <a:rPr lang="en-US" sz="2800" dirty="0" err="1"/>
              <a:t>kütüphane</a:t>
            </a:r>
            <a:r>
              <a:rPr lang="en-US" sz="2800" dirty="0"/>
              <a:t> </a:t>
            </a:r>
            <a:r>
              <a:rPr lang="en-US" sz="2800" dirty="0" err="1"/>
              <a:t>bütçesinde</a:t>
            </a:r>
            <a:r>
              <a:rPr lang="en-US" sz="2800" dirty="0"/>
              <a:t> </a:t>
            </a:r>
            <a:r>
              <a:rPr lang="en-US" sz="2800" dirty="0" err="1"/>
              <a:t>sürdürülebilir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politika</a:t>
            </a:r>
            <a:r>
              <a:rPr lang="en-US" sz="2800" dirty="0"/>
              <a:t> </a:t>
            </a:r>
            <a:r>
              <a:rPr lang="en-US" sz="2800" dirty="0" err="1"/>
              <a:t>benimsetilmesi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çalışmalar</a:t>
            </a:r>
            <a:r>
              <a:rPr lang="en-US" sz="2800" dirty="0"/>
              <a:t> </a:t>
            </a:r>
            <a:r>
              <a:rPr lang="en-US" sz="2800" dirty="0" err="1"/>
              <a:t>yapmak</a:t>
            </a:r>
            <a:r>
              <a:rPr lang="en-US" sz="2800" dirty="0"/>
              <a:t> </a:t>
            </a:r>
            <a:endParaRPr lang="tr-TR" sz="2800" dirty="0" smtClean="0"/>
          </a:p>
          <a:p>
            <a:pPr marL="1314450" lvl="2" indent="-514350">
              <a:buFont typeface="+mj-lt"/>
              <a:buAutoNum type="arabicPeriod"/>
            </a:pPr>
            <a:r>
              <a:rPr lang="tr-TR" sz="2800" dirty="0"/>
              <a:t>K</a:t>
            </a:r>
            <a:r>
              <a:rPr lang="en-US" sz="2800" dirty="0" err="1" smtClean="0"/>
              <a:t>ütüphanede</a:t>
            </a:r>
            <a:r>
              <a:rPr lang="en-US" sz="2800" dirty="0" smtClean="0"/>
              <a:t> </a:t>
            </a:r>
            <a:r>
              <a:rPr lang="en-US" sz="2800" dirty="0" err="1"/>
              <a:t>adil</a:t>
            </a:r>
            <a:r>
              <a:rPr lang="en-US" sz="2800" dirty="0"/>
              <a:t> </a:t>
            </a:r>
            <a:r>
              <a:rPr lang="en-US" sz="2800" dirty="0" err="1"/>
              <a:t>bütçe</a:t>
            </a:r>
            <a:r>
              <a:rPr lang="en-US" sz="2800" dirty="0"/>
              <a:t> </a:t>
            </a:r>
            <a:r>
              <a:rPr lang="en-US" sz="2800" dirty="0" err="1"/>
              <a:t>kullanımı</a:t>
            </a:r>
            <a:r>
              <a:rPr lang="en-US" sz="2800" dirty="0"/>
              <a:t> </a:t>
            </a:r>
            <a:r>
              <a:rPr lang="en-US" sz="2800" dirty="0" err="1" smtClean="0"/>
              <a:t>için</a:t>
            </a:r>
            <a:r>
              <a:rPr lang="tr-TR" sz="2800" dirty="0" smtClean="0"/>
              <a:t> kaynak çeşitliliğinde </a:t>
            </a:r>
            <a:r>
              <a:rPr lang="en-US" sz="2800" dirty="0" err="1" smtClean="0"/>
              <a:t>orantılı</a:t>
            </a:r>
            <a:r>
              <a:rPr lang="tr-TR" sz="2800" dirty="0" smtClean="0"/>
              <a:t> </a:t>
            </a:r>
            <a:r>
              <a:rPr lang="en-US" sz="2800" dirty="0" err="1" smtClean="0"/>
              <a:t>şekilde</a:t>
            </a:r>
            <a:r>
              <a:rPr lang="en-US" sz="2800" dirty="0" smtClean="0"/>
              <a:t> </a:t>
            </a:r>
            <a:r>
              <a:rPr lang="en-US" sz="2800" dirty="0" err="1"/>
              <a:t>dağıtılmasını</a:t>
            </a:r>
            <a:r>
              <a:rPr lang="en-US" sz="2800" dirty="0"/>
              <a:t> </a:t>
            </a:r>
            <a:r>
              <a:rPr lang="en-US" sz="2800" dirty="0" err="1" smtClean="0"/>
              <a:t>sağlamak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38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9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92896"/>
            <a:ext cx="8229600" cy="43651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dirty="0"/>
              <a:t>STRATEJİK AMAÇ </a:t>
            </a:r>
            <a:r>
              <a:rPr lang="en-US" sz="3100" b="1" dirty="0" smtClean="0"/>
              <a:t>5. </a:t>
            </a:r>
            <a:r>
              <a:rPr lang="en-US" sz="3100" b="1" dirty="0" err="1"/>
              <a:t>Üniversitemizin</a:t>
            </a:r>
            <a:r>
              <a:rPr lang="en-US" sz="3100" b="1" dirty="0"/>
              <a:t> </a:t>
            </a:r>
            <a:r>
              <a:rPr lang="en-US" sz="3100" b="1" dirty="0" err="1"/>
              <a:t>bilimsel</a:t>
            </a:r>
            <a:r>
              <a:rPr lang="en-US" sz="3100" b="1" dirty="0"/>
              <a:t> </a:t>
            </a:r>
            <a:r>
              <a:rPr lang="en-US" sz="3100" b="1" dirty="0" err="1"/>
              <a:t>ve</a:t>
            </a:r>
            <a:r>
              <a:rPr lang="en-US" sz="3100" b="1" dirty="0"/>
              <a:t> </a:t>
            </a:r>
            <a:r>
              <a:rPr lang="en-US" sz="3100" b="1" dirty="0" err="1"/>
              <a:t>düşünsel</a:t>
            </a:r>
            <a:r>
              <a:rPr lang="en-US" sz="3100" b="1" dirty="0"/>
              <a:t> </a:t>
            </a:r>
            <a:r>
              <a:rPr lang="en-US" sz="3100" b="1" dirty="0" err="1"/>
              <a:t>üretimine</a:t>
            </a:r>
            <a:r>
              <a:rPr lang="en-US" sz="3100" b="1" dirty="0"/>
              <a:t> </a:t>
            </a:r>
            <a:r>
              <a:rPr lang="en-US" sz="3100" b="1" dirty="0" err="1"/>
              <a:t>katkı</a:t>
            </a:r>
            <a:r>
              <a:rPr lang="en-US" sz="3100" b="1" dirty="0"/>
              <a:t> </a:t>
            </a:r>
            <a:r>
              <a:rPr lang="en-US" sz="3100" b="1" dirty="0" err="1"/>
              <a:t>sağlayacak</a:t>
            </a:r>
            <a:r>
              <a:rPr lang="en-US" sz="3100" b="1" dirty="0"/>
              <a:t> </a:t>
            </a:r>
            <a:r>
              <a:rPr lang="en-US" sz="3100" b="1" dirty="0" err="1"/>
              <a:t>bilgi</a:t>
            </a:r>
            <a:r>
              <a:rPr lang="en-US" sz="3100" b="1" dirty="0"/>
              <a:t> </a:t>
            </a:r>
            <a:r>
              <a:rPr lang="en-US" sz="3100" b="1" dirty="0" err="1"/>
              <a:t>ve</a:t>
            </a:r>
            <a:r>
              <a:rPr lang="en-US" sz="3100" b="1" dirty="0"/>
              <a:t> </a:t>
            </a:r>
            <a:r>
              <a:rPr lang="en-US" sz="3100" b="1" dirty="0" err="1"/>
              <a:t>hizmetler</a:t>
            </a:r>
            <a:r>
              <a:rPr lang="en-US" sz="3100" b="1" dirty="0"/>
              <a:t> </a:t>
            </a:r>
            <a:r>
              <a:rPr lang="en-US" sz="3100" b="1" dirty="0" err="1"/>
              <a:t>geliştirmek</a:t>
            </a:r>
            <a:r>
              <a:rPr lang="en-US" sz="3100" b="1" dirty="0"/>
              <a:t>.</a:t>
            </a:r>
            <a:endParaRPr lang="en-US" sz="3100" dirty="0"/>
          </a:p>
          <a:p>
            <a:pPr marL="0" indent="0">
              <a:buNone/>
            </a:pPr>
            <a:endParaRPr lang="en-US" sz="3100" dirty="0"/>
          </a:p>
          <a:p>
            <a:r>
              <a:rPr lang="en-US" sz="3100" b="1" dirty="0" err="1"/>
              <a:t>Hedef</a:t>
            </a:r>
            <a:r>
              <a:rPr lang="en-US" sz="3100" b="1" dirty="0"/>
              <a:t> </a:t>
            </a:r>
            <a:r>
              <a:rPr lang="en-US" sz="3100" b="1" dirty="0" smtClean="0"/>
              <a:t>5.1</a:t>
            </a:r>
            <a:r>
              <a:rPr lang="en-US" sz="3100" b="1" dirty="0"/>
              <a:t>: </a:t>
            </a:r>
            <a:r>
              <a:rPr lang="en-US" sz="3100" b="1" dirty="0" err="1"/>
              <a:t>Kütüphanenin</a:t>
            </a:r>
            <a:r>
              <a:rPr lang="en-US" sz="3100" b="1" dirty="0"/>
              <a:t>, </a:t>
            </a:r>
            <a:r>
              <a:rPr lang="en-US" sz="3100" b="1" dirty="0" err="1"/>
              <a:t>üniversite</a:t>
            </a:r>
            <a:r>
              <a:rPr lang="en-US" sz="3100" b="1" dirty="0"/>
              <a:t> </a:t>
            </a:r>
            <a:r>
              <a:rPr lang="en-US" sz="3100" b="1" dirty="0" err="1"/>
              <a:t>performans</a:t>
            </a:r>
            <a:r>
              <a:rPr lang="en-US" sz="3100" b="1" dirty="0"/>
              <a:t> </a:t>
            </a:r>
            <a:r>
              <a:rPr lang="en-US" sz="3100" b="1" dirty="0" err="1"/>
              <a:t>değerlendirmelerinde</a:t>
            </a:r>
            <a:r>
              <a:rPr lang="en-US" sz="3100" b="1" dirty="0"/>
              <a:t> </a:t>
            </a:r>
            <a:r>
              <a:rPr lang="en-US" sz="3100" b="1" dirty="0" err="1"/>
              <a:t>ve</a:t>
            </a:r>
            <a:r>
              <a:rPr lang="en-US" sz="3100" b="1" dirty="0"/>
              <a:t> </a:t>
            </a:r>
            <a:r>
              <a:rPr lang="en-US" sz="3100" b="1" dirty="0" err="1"/>
              <a:t>bibliyometrik</a:t>
            </a:r>
            <a:r>
              <a:rPr lang="en-US" sz="3100" b="1" dirty="0"/>
              <a:t> </a:t>
            </a:r>
            <a:r>
              <a:rPr lang="en-US" sz="3100" b="1" dirty="0" err="1"/>
              <a:t>çalışmalarda</a:t>
            </a:r>
            <a:r>
              <a:rPr lang="en-US" sz="3100" b="1" dirty="0"/>
              <a:t> </a:t>
            </a:r>
            <a:r>
              <a:rPr lang="en-US" sz="3100" b="1" dirty="0" err="1"/>
              <a:t>etkin</a:t>
            </a:r>
            <a:r>
              <a:rPr lang="en-US" sz="3100" b="1" dirty="0"/>
              <a:t> </a:t>
            </a:r>
            <a:r>
              <a:rPr lang="en-US" sz="3100" b="1" dirty="0" err="1"/>
              <a:t>rol</a:t>
            </a:r>
            <a:r>
              <a:rPr lang="en-US" sz="3100" b="1" dirty="0"/>
              <a:t> </a:t>
            </a:r>
            <a:r>
              <a:rPr lang="en-US" sz="3100" b="1" dirty="0" err="1"/>
              <a:t>alması</a:t>
            </a:r>
            <a:r>
              <a:rPr lang="en-US" sz="3100" b="1" dirty="0"/>
              <a:t>,</a:t>
            </a:r>
            <a:endParaRPr lang="en-US" sz="3100" dirty="0"/>
          </a:p>
          <a:p>
            <a:pPr marL="0" indent="0">
              <a:buNone/>
            </a:pPr>
            <a:r>
              <a:rPr lang="tr-TR" b="1" dirty="0" smtClean="0"/>
              <a:t>	</a:t>
            </a:r>
            <a:r>
              <a:rPr lang="en-US" sz="3100" b="1" dirty="0" err="1" smtClean="0"/>
              <a:t>Faaliyet</a:t>
            </a:r>
            <a:r>
              <a:rPr lang="tr-TR" sz="3100" b="1" dirty="0" smtClean="0"/>
              <a:t>:</a:t>
            </a:r>
            <a:endParaRPr lang="en-US" sz="3100" dirty="0"/>
          </a:p>
          <a:p>
            <a:pPr marL="1314450" lvl="2" indent="-514350">
              <a:buFont typeface="+mj-lt"/>
              <a:buAutoNum type="arabicPeriod"/>
            </a:pPr>
            <a:r>
              <a:rPr lang="en-US" sz="2600" dirty="0" smtClean="0"/>
              <a:t>Antalya </a:t>
            </a:r>
            <a:r>
              <a:rPr lang="en-US" sz="2600" dirty="0" err="1"/>
              <a:t>Bilim</a:t>
            </a:r>
            <a:r>
              <a:rPr lang="en-US" sz="2600" dirty="0"/>
              <a:t> </a:t>
            </a:r>
            <a:r>
              <a:rPr lang="en-US" sz="2600" dirty="0" err="1"/>
              <a:t>Üniversitesi</a:t>
            </a:r>
            <a:r>
              <a:rPr lang="en-US" sz="2600" dirty="0"/>
              <a:t> </a:t>
            </a:r>
            <a:r>
              <a:rPr lang="en-US" sz="2600" dirty="0" err="1"/>
              <a:t>öğretim</a:t>
            </a:r>
            <a:r>
              <a:rPr lang="en-US" sz="2600" dirty="0"/>
              <a:t> </a:t>
            </a:r>
            <a:r>
              <a:rPr lang="en-US" sz="2600" dirty="0" err="1"/>
              <a:t>üye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görevlilerinin</a:t>
            </a:r>
            <a:r>
              <a:rPr lang="en-US" sz="2600" dirty="0"/>
              <a:t> </a:t>
            </a:r>
            <a:r>
              <a:rPr lang="en-US" sz="2600" dirty="0" err="1"/>
              <a:t>ulusal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uluslararası</a:t>
            </a:r>
            <a:r>
              <a:rPr lang="en-US" sz="2600" dirty="0"/>
              <a:t> </a:t>
            </a:r>
            <a:r>
              <a:rPr lang="en-US" sz="2600" dirty="0" err="1"/>
              <a:t>yayınlarını</a:t>
            </a:r>
            <a:r>
              <a:rPr lang="en-US" sz="2600" dirty="0"/>
              <a:t> </a:t>
            </a:r>
            <a:r>
              <a:rPr lang="en-US" sz="2600" dirty="0" err="1"/>
              <a:t>içeren</a:t>
            </a:r>
            <a:r>
              <a:rPr lang="en-US" sz="2600" dirty="0"/>
              <a:t> </a:t>
            </a:r>
            <a:r>
              <a:rPr lang="en-US" sz="2600" b="1" dirty="0"/>
              <a:t>Açık Erişim </a:t>
            </a:r>
            <a:r>
              <a:rPr lang="en-US" sz="2600" b="1" dirty="0" err="1"/>
              <a:t>Sistemi’nin</a:t>
            </a:r>
            <a:r>
              <a:rPr lang="en-US" sz="2600" b="1" dirty="0"/>
              <a:t> </a:t>
            </a:r>
            <a:r>
              <a:rPr lang="en-US" sz="2600" dirty="0" err="1"/>
              <a:t>iyileştirilebilirliği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sürdürülebilirliğinin</a:t>
            </a:r>
            <a:r>
              <a:rPr lang="en-US" sz="2600" dirty="0"/>
              <a:t> </a:t>
            </a:r>
            <a:r>
              <a:rPr lang="en-US" sz="2600" dirty="0" err="1" smtClean="0"/>
              <a:t>sağlanması</a:t>
            </a:r>
            <a:endParaRPr lang="tr-TR" sz="2600" dirty="0"/>
          </a:p>
          <a:p>
            <a:pPr marL="1314450" lvl="2" indent="-514350">
              <a:buFont typeface="+mj-lt"/>
              <a:buAutoNum type="arabicPeriod"/>
            </a:pPr>
            <a:r>
              <a:rPr lang="en-US" sz="2600" dirty="0" smtClean="0"/>
              <a:t>ABÜ </a:t>
            </a:r>
            <a:r>
              <a:rPr lang="en-US" sz="2600" dirty="0" err="1"/>
              <a:t>Akademik</a:t>
            </a:r>
            <a:r>
              <a:rPr lang="en-US" sz="2600" dirty="0"/>
              <a:t> </a:t>
            </a:r>
            <a:r>
              <a:rPr lang="en-US" sz="2600" dirty="0" err="1"/>
              <a:t>Performans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Teşvik</a:t>
            </a:r>
            <a:r>
              <a:rPr lang="en-US" sz="2600" dirty="0"/>
              <a:t> </a:t>
            </a:r>
            <a:r>
              <a:rPr lang="en-US" sz="2600" dirty="0" err="1"/>
              <a:t>Yönergesi</a:t>
            </a:r>
            <a:r>
              <a:rPr lang="en-US" sz="2600" dirty="0"/>
              <a:t> </a:t>
            </a:r>
            <a:r>
              <a:rPr lang="en-US" sz="2600" dirty="0" err="1"/>
              <a:t>doğrultusunda</a:t>
            </a:r>
            <a:r>
              <a:rPr lang="en-US" sz="2600" dirty="0"/>
              <a:t> </a:t>
            </a:r>
            <a:r>
              <a:rPr lang="tr-TR" sz="2600" dirty="0" smtClean="0"/>
              <a:t>Müdürlüğün raportör sıfatıyla </a:t>
            </a:r>
            <a:r>
              <a:rPr lang="en-US" sz="2600" dirty="0" err="1" smtClean="0"/>
              <a:t>üniversiteyi</a:t>
            </a:r>
            <a:r>
              <a:rPr lang="en-US" sz="2600" dirty="0" smtClean="0"/>
              <a:t> </a:t>
            </a:r>
            <a:r>
              <a:rPr lang="en-US" sz="2600" dirty="0" err="1" smtClean="0"/>
              <a:t>bilgilendirme</a:t>
            </a:r>
            <a:r>
              <a:rPr lang="tr-TR" sz="2600" dirty="0" smtClean="0"/>
              <a:t>si</a:t>
            </a:r>
            <a:endParaRPr lang="tr-TR" sz="2600" dirty="0"/>
          </a:p>
          <a:p>
            <a:pPr marL="1314450" lvl="2" indent="-514350">
              <a:buFont typeface="+mj-lt"/>
              <a:buAutoNum type="arabicPeriod"/>
            </a:pPr>
            <a:r>
              <a:rPr lang="en-US" sz="2600" dirty="0" err="1" smtClean="0"/>
              <a:t>Üniversitemiz</a:t>
            </a:r>
            <a:r>
              <a:rPr lang="en-US" sz="2600" dirty="0" smtClean="0"/>
              <a:t> </a:t>
            </a:r>
            <a:r>
              <a:rPr lang="en-US" sz="2600" dirty="0" err="1" smtClean="0"/>
              <a:t>yayıncılığını</a:t>
            </a:r>
            <a:r>
              <a:rPr lang="tr-TR" sz="2600" dirty="0" smtClean="0"/>
              <a:t>n</a:t>
            </a:r>
            <a:r>
              <a:rPr lang="en-US" sz="2600" dirty="0" smtClean="0"/>
              <a:t> </a:t>
            </a:r>
            <a:r>
              <a:rPr lang="en-US" sz="2600" dirty="0" err="1"/>
              <a:t>takip</a:t>
            </a:r>
            <a:r>
              <a:rPr lang="en-US" sz="2600" dirty="0"/>
              <a:t> </a:t>
            </a:r>
            <a:r>
              <a:rPr lang="tr-TR" sz="2600" dirty="0" smtClean="0"/>
              <a:t>edilmesi</a:t>
            </a:r>
            <a:r>
              <a:rPr lang="en-US" sz="2600" dirty="0" smtClean="0"/>
              <a:t> , </a:t>
            </a:r>
            <a:r>
              <a:rPr lang="tr-TR" sz="2600" dirty="0" smtClean="0"/>
              <a:t>elektronik ve basılı </a:t>
            </a:r>
            <a:r>
              <a:rPr lang="en-US" sz="2600" dirty="0" err="1" smtClean="0"/>
              <a:t>yayınları</a:t>
            </a:r>
            <a:r>
              <a:rPr lang="tr-TR" sz="2600" dirty="0" smtClean="0"/>
              <a:t>n</a:t>
            </a:r>
            <a:r>
              <a:rPr lang="en-US" sz="2600" dirty="0" smtClean="0"/>
              <a:t> </a:t>
            </a:r>
            <a:r>
              <a:rPr lang="en-US" sz="2600" dirty="0" err="1" smtClean="0"/>
              <a:t>arşivle</a:t>
            </a:r>
            <a:r>
              <a:rPr lang="tr-TR" sz="2600" dirty="0" err="1" smtClean="0"/>
              <a:t>nmesi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39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</a:t>
            </a:fld>
            <a:endParaRPr lang="tr-TR"/>
          </a:p>
        </p:txBody>
      </p:sp>
      <p:sp>
        <p:nvSpPr>
          <p:cNvPr id="7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64217"/>
              </p:ext>
            </p:extLst>
          </p:nvPr>
        </p:nvGraphicFramePr>
        <p:xfrm>
          <a:off x="683568" y="1556792"/>
          <a:ext cx="7560840" cy="4896547"/>
        </p:xfrm>
        <a:graphic>
          <a:graphicData uri="http://schemas.openxmlformats.org/drawingml/2006/table">
            <a:tbl>
              <a:tblPr/>
              <a:tblGrid>
                <a:gridCol w="482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11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FIRSATLAR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DURUMU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55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F1-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Bilginin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öneminin artması ile kaliteli doğru ve tutarlı bilgi ve belgeye erişim isteği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F2-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Bilişim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sektörünün ve e-yayıncılığın gelişimi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9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F3-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Ulusal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uluslarararası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işbirliği (KITS-TÜBESS) 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F4-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Belge eğitim programları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F5-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Mesleki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gelişimler için sürekli eğitime destek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F6-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ULAKBİM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EKUAL Serbest Erişimli Veri tabanları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F7-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ANKOS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Konsorsiyumları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F8-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Kütüphanelerin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toplumdaki olumlu imajı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F9-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Üniversite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yönetiminin desteği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F10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-Orta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Öğretim Öğrencilerinin ziyaretleri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F11-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Bağış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kitap girdisi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F12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-Doküman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Yönetimi Prosedürü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19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589859"/>
          </a:xfrm>
        </p:spPr>
        <p:txBody>
          <a:bodyPr>
            <a:noAutofit/>
          </a:bodyPr>
          <a:lstStyle/>
          <a:p>
            <a:r>
              <a:rPr lang="en-US" sz="2400" b="1" dirty="0" err="1"/>
              <a:t>Hedef</a:t>
            </a:r>
            <a:r>
              <a:rPr lang="en-US" sz="2400" b="1" dirty="0"/>
              <a:t> </a:t>
            </a:r>
            <a:r>
              <a:rPr lang="en-US" sz="2400" b="1" dirty="0" smtClean="0"/>
              <a:t>5.2 </a:t>
            </a:r>
            <a:r>
              <a:rPr lang="en-US" sz="2400" b="1" dirty="0"/>
              <a:t>: </a:t>
            </a:r>
            <a:r>
              <a:rPr lang="en-US" sz="2400" b="1" dirty="0" err="1"/>
              <a:t>OpenAIRE</a:t>
            </a:r>
            <a:r>
              <a:rPr lang="en-US" sz="2400" b="1" dirty="0"/>
              <a:t> </a:t>
            </a:r>
            <a:r>
              <a:rPr lang="en-US" sz="2400" b="1" dirty="0" err="1"/>
              <a:t>tarafından</a:t>
            </a:r>
            <a:r>
              <a:rPr lang="en-US" sz="2400" b="1" dirty="0"/>
              <a:t> </a:t>
            </a:r>
            <a:r>
              <a:rPr lang="en-US" sz="2400" b="1" dirty="0" err="1"/>
              <a:t>geliştirilen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 YÖK </a:t>
            </a:r>
            <a:r>
              <a:rPr lang="en-US" sz="2400" b="1" dirty="0" err="1"/>
              <a:t>Yayın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Dokümantasyon</a:t>
            </a:r>
            <a:r>
              <a:rPr lang="en-US" sz="2400" b="1" dirty="0"/>
              <a:t> </a:t>
            </a:r>
            <a:r>
              <a:rPr lang="en-US" sz="2400" b="1" dirty="0" err="1"/>
              <a:t>Daire</a:t>
            </a:r>
            <a:r>
              <a:rPr lang="en-US" sz="2400" b="1" dirty="0"/>
              <a:t> </a:t>
            </a:r>
            <a:r>
              <a:rPr lang="en-US" sz="2400" b="1" dirty="0" err="1"/>
              <a:t>Başkanlığı</a:t>
            </a:r>
            <a:r>
              <a:rPr lang="en-US" sz="2400" b="1" dirty="0"/>
              <a:t> </a:t>
            </a:r>
            <a:r>
              <a:rPr lang="en-US" sz="2400" b="1" dirty="0" err="1"/>
              <a:t>tarafından</a:t>
            </a:r>
            <a:r>
              <a:rPr lang="en-US" sz="2400" b="1" dirty="0"/>
              <a:t> </a:t>
            </a:r>
            <a:r>
              <a:rPr lang="en-US" sz="2400" b="1" dirty="0" err="1"/>
              <a:t>desteklenen</a:t>
            </a:r>
            <a:r>
              <a:rPr lang="en-US" sz="2400" b="1" dirty="0"/>
              <a:t> </a:t>
            </a:r>
            <a:r>
              <a:rPr lang="en-US" sz="2400" b="1" dirty="0" err="1"/>
              <a:t>temel</a:t>
            </a:r>
            <a:r>
              <a:rPr lang="en-US" sz="2400" b="1" dirty="0"/>
              <a:t> </a:t>
            </a:r>
            <a:r>
              <a:rPr lang="en-US" sz="2400" b="1" dirty="0" err="1"/>
              <a:t>işlevleri</a:t>
            </a:r>
            <a:r>
              <a:rPr lang="en-US" sz="2400" b="1" dirty="0"/>
              <a:t> </a:t>
            </a:r>
            <a:r>
              <a:rPr lang="en-US" sz="2400" b="1" dirty="0" err="1"/>
              <a:t>veri</a:t>
            </a:r>
            <a:r>
              <a:rPr lang="en-US" sz="2400" b="1" dirty="0"/>
              <a:t> </a:t>
            </a:r>
            <a:r>
              <a:rPr lang="en-US" sz="2400" b="1" dirty="0" err="1"/>
              <a:t>yönetim</a:t>
            </a:r>
            <a:r>
              <a:rPr lang="en-US" sz="2400" b="1" dirty="0"/>
              <a:t> </a:t>
            </a:r>
            <a:r>
              <a:rPr lang="en-US" sz="2400" b="1" dirty="0" err="1"/>
              <a:t>planları</a:t>
            </a:r>
            <a:r>
              <a:rPr lang="en-US" sz="2400" b="1" dirty="0"/>
              <a:t> </a:t>
            </a:r>
            <a:r>
              <a:rPr lang="en-US" sz="2400" b="1" dirty="0" err="1"/>
              <a:t>oluşturma</a:t>
            </a:r>
            <a:r>
              <a:rPr lang="en-US" sz="2400" b="1" dirty="0"/>
              <a:t>, </a:t>
            </a:r>
            <a:r>
              <a:rPr lang="en-US" sz="2400" b="1" dirty="0" err="1"/>
              <a:t>veri</a:t>
            </a:r>
            <a:r>
              <a:rPr lang="en-US" sz="2400" b="1" dirty="0"/>
              <a:t> </a:t>
            </a:r>
            <a:r>
              <a:rPr lang="en-US" sz="2400" b="1" dirty="0" err="1"/>
              <a:t>yönetim</a:t>
            </a:r>
            <a:r>
              <a:rPr lang="en-US" sz="2400" b="1" dirty="0"/>
              <a:t> </a:t>
            </a:r>
            <a:r>
              <a:rPr lang="en-US" sz="2400" b="1" dirty="0" err="1"/>
              <a:t>planları</a:t>
            </a:r>
            <a:r>
              <a:rPr lang="en-US" sz="2400" b="1" dirty="0"/>
              <a:t> </a:t>
            </a:r>
            <a:r>
              <a:rPr lang="en-US" sz="2400" b="1" dirty="0" err="1"/>
              <a:t>yazarken</a:t>
            </a:r>
            <a:r>
              <a:rPr lang="en-US" sz="2400" b="1" dirty="0"/>
              <a:t> </a:t>
            </a:r>
            <a:r>
              <a:rPr lang="en-US" sz="2400" b="1" dirty="0" err="1"/>
              <a:t>işbirliği</a:t>
            </a:r>
            <a:r>
              <a:rPr lang="en-US" sz="2400" b="1" dirty="0"/>
              <a:t> </a:t>
            </a:r>
            <a:r>
              <a:rPr lang="en-US" sz="2400" b="1" dirty="0" err="1"/>
              <a:t>yapma</a:t>
            </a:r>
            <a:r>
              <a:rPr lang="en-US" sz="2400" b="1" dirty="0"/>
              <a:t>, </a:t>
            </a:r>
            <a:r>
              <a:rPr lang="en-US" sz="2400" b="1" dirty="0" err="1"/>
              <a:t>uyarlama</a:t>
            </a:r>
            <a:r>
              <a:rPr lang="en-US" sz="2400" b="1" dirty="0"/>
              <a:t>, </a:t>
            </a:r>
            <a:r>
              <a:rPr lang="en-US" sz="2400" b="1" dirty="0" err="1"/>
              <a:t>veri</a:t>
            </a:r>
            <a:r>
              <a:rPr lang="en-US" sz="2400" b="1" dirty="0"/>
              <a:t> </a:t>
            </a:r>
            <a:r>
              <a:rPr lang="en-US" sz="2400" b="1" dirty="0" err="1"/>
              <a:t>yönetim</a:t>
            </a:r>
            <a:r>
              <a:rPr lang="en-US" sz="2400" b="1" dirty="0"/>
              <a:t> </a:t>
            </a:r>
            <a:r>
              <a:rPr lang="en-US" sz="2400" b="1" dirty="0" err="1"/>
              <a:t>planları’nı</a:t>
            </a:r>
            <a:r>
              <a:rPr lang="en-US" sz="2400" b="1" dirty="0"/>
              <a:t> </a:t>
            </a:r>
            <a:r>
              <a:rPr lang="en-US" sz="2400" b="1" dirty="0" err="1"/>
              <a:t>yayınlama</a:t>
            </a:r>
            <a:r>
              <a:rPr lang="en-US" sz="2400" b="1" dirty="0"/>
              <a:t>, </a:t>
            </a:r>
            <a:r>
              <a:rPr lang="en-US" sz="2400" b="1" dirty="0" err="1"/>
              <a:t>veri</a:t>
            </a:r>
            <a:r>
              <a:rPr lang="en-US" sz="2400" b="1" dirty="0"/>
              <a:t> </a:t>
            </a:r>
            <a:r>
              <a:rPr lang="en-US" sz="2400" b="1" dirty="0" err="1"/>
              <a:t>kümesi</a:t>
            </a:r>
            <a:r>
              <a:rPr lang="en-US" sz="2400" b="1" dirty="0"/>
              <a:t> </a:t>
            </a:r>
            <a:r>
              <a:rPr lang="en-US" sz="2400" b="1" dirty="0" err="1"/>
              <a:t>açıklamalarında</a:t>
            </a:r>
            <a:r>
              <a:rPr lang="en-US" sz="2400" b="1" dirty="0"/>
              <a:t> </a:t>
            </a:r>
            <a:r>
              <a:rPr lang="en-US" sz="2400" b="1" dirty="0" err="1"/>
              <a:t>sağlanan</a:t>
            </a:r>
            <a:r>
              <a:rPr lang="en-US" sz="2400" b="1" dirty="0"/>
              <a:t> </a:t>
            </a:r>
            <a:r>
              <a:rPr lang="en-US" sz="2400" b="1" dirty="0" err="1"/>
              <a:t>bilgileri</a:t>
            </a:r>
            <a:r>
              <a:rPr lang="en-US" sz="2400" b="1" dirty="0"/>
              <a:t> </a:t>
            </a:r>
            <a:r>
              <a:rPr lang="en-US" sz="2400" b="1" dirty="0" err="1"/>
              <a:t>doğrulama</a:t>
            </a:r>
            <a:r>
              <a:rPr lang="en-US" sz="2400" b="1" dirty="0"/>
              <a:t> </a:t>
            </a:r>
            <a:r>
              <a:rPr lang="en-US" sz="2400" b="1" dirty="0" err="1"/>
              <a:t>olan</a:t>
            </a:r>
            <a:r>
              <a:rPr lang="en-US" sz="2400" b="1" dirty="0"/>
              <a:t> ARGOS </a:t>
            </a:r>
            <a:r>
              <a:rPr lang="en-US" sz="2400" b="1" dirty="0" err="1"/>
              <a:t>ile</a:t>
            </a:r>
            <a:r>
              <a:rPr lang="en-US" sz="2400" b="1" dirty="0"/>
              <a:t> </a:t>
            </a:r>
            <a:r>
              <a:rPr lang="en-US" sz="2400" b="1" dirty="0" err="1"/>
              <a:t>ilgili</a:t>
            </a:r>
            <a:r>
              <a:rPr lang="en-US" sz="2400" b="1" dirty="0"/>
              <a:t> </a:t>
            </a:r>
            <a:r>
              <a:rPr lang="en-US" sz="2400" b="1" dirty="0" err="1"/>
              <a:t>duyuruların</a:t>
            </a:r>
            <a:r>
              <a:rPr lang="en-US" sz="2400" b="1" dirty="0"/>
              <a:t> </a:t>
            </a:r>
            <a:r>
              <a:rPr lang="en-US" sz="2400" b="1" dirty="0" err="1"/>
              <a:t>geciktirilmeden</a:t>
            </a:r>
            <a:r>
              <a:rPr lang="en-US" sz="2400" b="1" dirty="0"/>
              <a:t> ABÜ </a:t>
            </a:r>
            <a:r>
              <a:rPr lang="en-US" sz="2400" b="1" dirty="0" err="1"/>
              <a:t>öğretim</a:t>
            </a:r>
            <a:r>
              <a:rPr lang="en-US" sz="2400" b="1" dirty="0"/>
              <a:t> </a:t>
            </a:r>
            <a:r>
              <a:rPr lang="en-US" sz="2400" b="1" dirty="0" err="1"/>
              <a:t>üye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görevlilerine</a:t>
            </a:r>
            <a:r>
              <a:rPr lang="en-US" sz="2400" b="1" dirty="0"/>
              <a:t> </a:t>
            </a:r>
            <a:r>
              <a:rPr lang="en-US" sz="2400" b="1" dirty="0" err="1" smtClean="0"/>
              <a:t>duyurulması</a:t>
            </a:r>
            <a:r>
              <a:rPr lang="tr-TR" sz="2400" b="1" dirty="0" smtClean="0"/>
              <a:t>, ARGOS çalışmalarında gerekli koordinasyonun sağlanması.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40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KÜTÜPHANE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9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41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242088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ederiz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089957"/>
              </p:ext>
            </p:extLst>
          </p:nvPr>
        </p:nvGraphicFramePr>
        <p:xfrm>
          <a:off x="755577" y="1628796"/>
          <a:ext cx="7344816" cy="4608522"/>
        </p:xfrm>
        <a:graphic>
          <a:graphicData uri="http://schemas.openxmlformats.org/drawingml/2006/table">
            <a:tbl>
              <a:tblPr/>
              <a:tblGrid>
                <a:gridCol w="4607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1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FIRSATLAR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DURUMU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F13-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Kalite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Kayıtlarının Yönetimi Prosedürü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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(Hala fırsat yön)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F14-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İç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Denetim Prosedürü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F15-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Düzeltici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Faaliyetler Prosedürü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F16-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Liderlik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ve YGG Prosedürü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F17-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Risklerin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Yönetimi Prosedürü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F18-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Süreç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Değişikliklerinin Yönetimi Prosedürü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F19-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Veri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Analizi Prosedürü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F20-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Şikâyet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Yönetim Sistemi Prosedürü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F21-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Uygunsuzlukların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Yönetim Prosedürü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F22-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Öneri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Prosedürü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F23-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Uzaktan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Çalışma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 F24-</a:t>
                      </a:r>
                      <a:r>
                        <a:rPr lang="tr-TR" sz="1600" b="0" i="0" u="none" strike="noStrike" dirty="0" smtClean="0">
                          <a:effectLst/>
                          <a:latin typeface="Calibri"/>
                        </a:rPr>
                        <a:t>Çarşı </a:t>
                      </a:r>
                      <a:r>
                        <a:rPr lang="tr-TR" sz="1600" b="0" i="0" u="none" strike="noStrike" dirty="0">
                          <a:effectLst/>
                          <a:latin typeface="Calibri"/>
                        </a:rPr>
                        <a:t>kompleksinde yer alması 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(RİSK)</a:t>
                      </a:r>
                      <a:endParaRPr lang="tr-T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(Hala fırsat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10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6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661699"/>
              </p:ext>
            </p:extLst>
          </p:nvPr>
        </p:nvGraphicFramePr>
        <p:xfrm>
          <a:off x="899592" y="1556794"/>
          <a:ext cx="7128792" cy="4347725"/>
        </p:xfrm>
        <a:graphic>
          <a:graphicData uri="http://schemas.openxmlformats.org/drawingml/2006/table">
            <a:tbl>
              <a:tblPr/>
              <a:tblGrid>
                <a:gridCol w="4335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3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TEHDİTLER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DURUMU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T1-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Materyal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çeşitliliği ve maliyetteki artışlar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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(Hala tehdit yön)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T2-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Döviz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kurlarında dalgalanmalar-Ekonomik kriz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(Hala tehdit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T3-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tabanı sağlayıcı firmalarla imzalanan lisans anlaşmalarındaki  kısıtlamalar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(Hala tehdit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T4-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Kütüphanelere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bakış açısı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(Hala tehdit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T5-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Korsan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Yayıncılık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(Hala tehdit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T6-</a:t>
                      </a:r>
                      <a:r>
                        <a:rPr lang="tr-TR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Korona 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Virüs</a:t>
                      </a:r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Pandemisi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(Hala tehdit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T7-</a:t>
                      </a:r>
                      <a:r>
                        <a:rPr lang="tr-TR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Kütüphane </a:t>
                      </a:r>
                      <a:r>
                        <a:rPr lang="tr-T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Kullanıcısının veya Kütüphane Personelinin Bulaşıcı Hastalığını Yayma Riski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Wingdings"/>
                        </a:rPr>
                        <a:t>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(Hala tehdit yön)</a:t>
                      </a:r>
                      <a:endParaRPr kumimoji="0" lang="tr-T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9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7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087828"/>
              </p:ext>
            </p:extLst>
          </p:nvPr>
        </p:nvGraphicFramePr>
        <p:xfrm>
          <a:off x="838169" y="1772816"/>
          <a:ext cx="7622263" cy="4536504"/>
        </p:xfrm>
        <a:graphic>
          <a:graphicData uri="http://schemas.openxmlformats.org/drawingml/2006/table">
            <a:tbl>
              <a:tblPr/>
              <a:tblGrid>
                <a:gridCol w="1869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86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ADI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NEDENİ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BEKLENTİSİ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KARŞILANMA DURUMU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4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Rektörlük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Üst Amir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Zamanında ve Doğru İş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Tüm talepler zamanında karşılanmaktadır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4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Genel Sekreterlik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Üst Amir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Zamanında ve Doğru İş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Tüm talepler zamanında karşılanmaktadır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ABÜ Öğrencileri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Hizmeti Kullanan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Kaliteli, Doğru, Tutarlı Bilgi/ Belge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Temiz kütüphanemizde </a:t>
                      </a:r>
                      <a:endParaRPr lang="tr-T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rtl="0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öğrencilerimize </a:t>
                      </a:r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 verilmektedir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4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ABÜ Akademik Personeli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Hizmeti Kullanan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Kaliteli, Doğru, Tutarlı Bilgi/ Belge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Talepler karşılanmaktadır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4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ABÜ İdari Personeli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Hizmeti Kullanan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Kaliteli, Doğru, Tutarlı Bilgi/ Belge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Talepler karşılanmaktadır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4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Kütüphane Personeli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Uyumlu Çalışma, Etkili İletişim Kurma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Talepler karşılanmaktadır 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8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Kısmi Zamanlı Çalışan Öğrenci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 Üretme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Ücret, Verimli Çalışma Ortamı ve İş Üretme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Talepler karşılanmaktadır 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Dış Araştırmacılar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Bilgi/Kaynak Talepleri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Kaliteli, Doğru, Tutarlı Bilgi/ Belge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Kütüphanemizden faydalanmışlardır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73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8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53032"/>
              </p:ext>
            </p:extLst>
          </p:nvPr>
        </p:nvGraphicFramePr>
        <p:xfrm>
          <a:off x="726025" y="1482730"/>
          <a:ext cx="7734407" cy="5146590"/>
        </p:xfrm>
        <a:graphic>
          <a:graphicData uri="http://schemas.openxmlformats.org/drawingml/2006/table">
            <a:tbl>
              <a:tblPr/>
              <a:tblGrid>
                <a:gridCol w="172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67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ADI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NEDENİ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BEKLENTİSİ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KARŞILANMA DURUMU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6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Yurt İçi Kütüphaneler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Bilgi/Kaynak Talepleri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Kütüphanelerarası İşbirliği (ILL) Akademisyenlerin Bilgi/Kaynak Taleplerini Karşılamak (ANKOS = KİTS)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13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YÖK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Yayın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ve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Dokümantasyon </a:t>
                      </a:r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Merkezi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Bağlı Olunan Kurum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Mevzuata Uyum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Tüm işlemler mevzuata uygun şekilde yapılmaktadır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6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ANKOS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Uygun Fiyatla, En Fazla E-Bilgi Kaynağına Erişimlerini sağlaması, Ölçek Ekonomisi Çerçevesinde Bu Ürünlere Yapılan Yatırımı Paylaşımı 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Konsorsiyum Süreci İle Elektronik Kaynak Maliyeti Düşürülmesi, Deneme Veri Tabanları Açılması, Mesleki Eğitim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1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ULAKBİM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 /Belge Sağlama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TÜBTAL ULAKBİM (EKUAL) Araştırma Krumlarının Akademik İçerikli Elektronik Bilgi Kaynaklarına Etkin ve Yaygın Erişimlerinin Sağlanması, …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8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TÜBESS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Belge Sağlama ve Ödünç Verme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Türkiye Belge Sağlama ve Ödünç Verme Protokolü İle Yurt İçinde Üniversitelerde Bulunan Açık Erişim Tezlere ve Makalelere Ulaşım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6786" marR="6786" marT="67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7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9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048641"/>
              </p:ext>
            </p:extLst>
          </p:nvPr>
        </p:nvGraphicFramePr>
        <p:xfrm>
          <a:off x="683568" y="1600199"/>
          <a:ext cx="7632847" cy="4869327"/>
        </p:xfrm>
        <a:graphic>
          <a:graphicData uri="http://schemas.openxmlformats.org/drawingml/2006/table">
            <a:tbl>
              <a:tblPr/>
              <a:tblGrid>
                <a:gridCol w="1962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2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ADI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NEDENİ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PAYDAŞ BEKLENTİSİ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KARŞILANMA DURUMU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66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KİTS (Kütüphanelerarası İşbirliği Takip Sistemi)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Kaynak Paylaşımı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Akademik Kütüphanelerin kaynak paylaşım beklentisi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Tedarikçi Firmalar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Ürün/Hizmet Tedariği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Hizmet/Ürün Sağlaması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Yayınevleri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Ürün/Hizmet Tedariği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Kaynak Sağlaması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STÖ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Yayın 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Yayınlarının Duyurulması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74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TÜİK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Rapor, İstatistiksel Analiz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Mevzuat Gereği İstatistiksel Analiz Beklentisi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66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Satın Alma Süreci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Bilgi Kaynakları ve Hizmet Satın Alınması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Yönergelere Uygun Maliyet Analizli Satın Alınmasının Sağlanması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74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İdari Mali İşler Süreci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Bütçenin Harcanmasının Planlanması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Destek Hizmetleri Süreci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Temizlik, Teknik, Güvenlik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5824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İnsan Kaynakları Süreci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Hizmet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Kütüphaneye Personel İhtiyacı, Rotasyon, Görevde Yükselme, Kısmi Zamanlı Öğrencilerin İstihdamı, SGK Primlerinin Düzenlenmesi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İş birliğimiz devam etmektedir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5583</Words>
  <Application>Microsoft Office PowerPoint</Application>
  <PresentationFormat>On-screen Show (4:3)</PresentationFormat>
  <Paragraphs>7204</Paragraphs>
  <Slides>41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Agency FB</vt:lpstr>
      <vt:lpstr>Arial</vt:lpstr>
      <vt:lpstr>Calibri</vt:lpstr>
      <vt:lpstr>Tahoma</vt:lpstr>
      <vt:lpstr>Times New Roman</vt:lpstr>
      <vt:lpstr>Verdana</vt:lpstr>
      <vt:lpstr>Wingdings</vt:lpstr>
      <vt:lpstr>Ofis Teması</vt:lpstr>
      <vt:lpstr>Worksheet</vt:lpstr>
      <vt:lpstr>2020 YILI  OCAK-ARALIK YGG SUNUMU  KÜTÜPHANE VE DOKÜMANTASYON SÜRECİ  21/01/2021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YILI  YGG SUNUMU    28.05.016</dc:title>
  <dc:creator>Banu Yuksel</dc:creator>
  <cp:lastModifiedBy>Tuğçe Yeyen</cp:lastModifiedBy>
  <cp:revision>137</cp:revision>
  <dcterms:created xsi:type="dcterms:W3CDTF">2016-08-26T15:45:58Z</dcterms:created>
  <dcterms:modified xsi:type="dcterms:W3CDTF">2021-02-09T07:39:03Z</dcterms:modified>
</cp:coreProperties>
</file>