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8" r:id="rId3"/>
    <p:sldId id="300" r:id="rId4"/>
    <p:sldId id="301" r:id="rId5"/>
    <p:sldId id="302" r:id="rId6"/>
    <p:sldId id="297" r:id="rId7"/>
    <p:sldId id="257" r:id="rId8"/>
    <p:sldId id="303" r:id="rId9"/>
    <p:sldId id="284" r:id="rId10"/>
    <p:sldId id="305" r:id="rId11"/>
    <p:sldId id="306" r:id="rId12"/>
    <p:sldId id="314" r:id="rId13"/>
    <p:sldId id="315" r:id="rId14"/>
    <p:sldId id="285" r:id="rId15"/>
    <p:sldId id="313" r:id="rId16"/>
    <p:sldId id="307" r:id="rId17"/>
    <p:sldId id="317" r:id="rId18"/>
    <p:sldId id="318" r:id="rId19"/>
    <p:sldId id="316" r:id="rId20"/>
    <p:sldId id="286" r:id="rId21"/>
    <p:sldId id="278" r:id="rId22"/>
    <p:sldId id="298" r:id="rId23"/>
    <p:sldId id="294" r:id="rId24"/>
    <p:sldId id="299" r:id="rId25"/>
    <p:sldId id="295" r:id="rId26"/>
    <p:sldId id="296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gü Öz" initials="BÖ" lastIdx="1" clrIdx="0">
    <p:extLst>
      <p:ext uri="{19B8F6BF-5375-455C-9EA6-DF929625EA0E}">
        <p15:presenceInfo xmlns:p15="http://schemas.microsoft.com/office/powerpoint/2012/main" userId="6ceb515ad79667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8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olgu.ozdemir\Documents\KAL&#304;TE\K%20Klas&#246;r&#252;\HK%20Anket%20Analiz%20Form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huseyin.acun\Documents\2020%20KHUAM%20Birim%20Memnuniyet%20Anket%20Analiz%20Form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olgu.ozdemir\Documents\KAL&#304;TE\K%20Klas&#246;r&#252;\HK%20Anket%20Analiz%20Form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huseyin.acun\Documents\2020%20Aral&#305;k%20KHUAM%20Birim%20Memnuniyet%20Anket%20Analiz%20Formu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HUKUK FAKÜLTESİ AKADEMİK 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806608"/>
        <c:axId val="133807168"/>
        <c:axId val="0"/>
      </c:bar3DChart>
      <c:catAx>
        <c:axId val="133806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3807168"/>
        <c:crosses val="autoZero"/>
        <c:auto val="1"/>
        <c:lblAlgn val="ctr"/>
        <c:lblOffset val="100"/>
        <c:noMultiLvlLbl val="0"/>
      </c:catAx>
      <c:valAx>
        <c:axId val="13380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380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baseline="0" dirty="0"/>
              <a:t>Birim Memnuniyet Anketi </a:t>
            </a:r>
            <a:r>
              <a:rPr lang="tr-TR" baseline="0" dirty="0" smtClean="0"/>
              <a:t>Analizi 2020 Temmuz</a:t>
            </a:r>
            <a:endParaRPr lang="tr-T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 temmuz'!$B$2:$L$2</c:f>
              <c:strCache>
                <c:ptCount val="11"/>
                <c:pt idx="0">
                  <c:v>KHUAM direktör kolay erişim sağlayabilirim. /  I have convenient access to the director of KHUAM.</c:v>
                </c:pt>
                <c:pt idx="1">
                  <c:v>KHUAM direktörü talep ettiğimiz hizmetler için hızlı ve doğru çözümler üretir/yönlendirir. / The Director of the KHUAM produces quick and accurate solutions, and guides us regarding the services we demand.</c:v>
                </c:pt>
                <c:pt idx="2">
                  <c:v>KHUAM direktörünün mevzuat bilgisi yeterlidir. / The Director of the KHUAM has adequate knowledge of the legislation.</c:v>
                </c:pt>
                <c:pt idx="3">
                  <c:v>KHUAM direktörü aldığı kararlarda ve yaptığı yönlendirmelerde objektiftir. / The Director of the KHUAM is objective towards the decisions and guidance presented. </c:v>
                </c:pt>
                <c:pt idx="4">
                  <c:v>Kurum etkinlik ve yayın duyurularını zamanında ve anlaşılır biçimde yapar. / The institution announces activities and broadcasts  in a timely and comprehensible manner. </c:v>
                </c:pt>
                <c:pt idx="5">
                  <c:v>Genel olarak kurum faaliyetlerinden memnunum. / I am generally satisfied with the operation of the Institution.</c:v>
                </c:pt>
                <c:pt idx="6">
                  <c:v>Periyodik olarak seminer, konferans ve sempozyum gibi etkinlikler düzenlenmektedir. / Activities such as seminars, conferences and symposiums are organized periodically.</c:v>
                </c:pt>
                <c:pt idx="7">
                  <c:v>Yöneltilen soru/sorun ve taleplere karşı  üslup ve yaklaşımlarından memnunum. /  I am satisfied with the way they approach problems, questions and demands.</c:v>
                </c:pt>
                <c:pt idx="8">
                  <c:v>KHUAM etkinlikleri kişisel ve entelektüel gelişimime katkı sağlar. / The activities of KHUAM contribute to personal and intellectual skills.  </c:v>
                </c:pt>
                <c:pt idx="9">
                  <c:v>KHUAM etkinlikleri akademik ve profesyonel hayatıma katkı sağlamaktadır. / The activities of KHUAM contribute to my professional and academic life.</c:v>
                </c:pt>
                <c:pt idx="10">
                  <c:v>Ortalama</c:v>
                </c:pt>
              </c:strCache>
            </c:strRef>
          </c:cat>
          <c:val>
            <c:numRef>
              <c:f>'2020 temmuz'!$B$16:$L$16</c:f>
              <c:numCache>
                <c:formatCode>0%</c:formatCode>
                <c:ptCount val="11"/>
                <c:pt idx="0">
                  <c:v>0.93846153846153846</c:v>
                </c:pt>
                <c:pt idx="1">
                  <c:v>0.92307692307692302</c:v>
                </c:pt>
                <c:pt idx="2">
                  <c:v>0.95384615384615379</c:v>
                </c:pt>
                <c:pt idx="3">
                  <c:v>0.93846153846153846</c:v>
                </c:pt>
                <c:pt idx="4">
                  <c:v>0.95384615384615379</c:v>
                </c:pt>
                <c:pt idx="5">
                  <c:v>0.95384615384615379</c:v>
                </c:pt>
                <c:pt idx="6">
                  <c:v>0.93846153846153846</c:v>
                </c:pt>
                <c:pt idx="7">
                  <c:v>0.93846153846153846</c:v>
                </c:pt>
                <c:pt idx="8">
                  <c:v>0.93846153846153846</c:v>
                </c:pt>
                <c:pt idx="9">
                  <c:v>0.95384615384615379</c:v>
                </c:pt>
                <c:pt idx="10">
                  <c:v>0.94615384615384612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4-41A1-9078-190E7BFF0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4313536"/>
        <c:axId val="494316448"/>
      </c:barChart>
      <c:catAx>
        <c:axId val="49431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94316448"/>
        <c:crosses val="autoZero"/>
        <c:auto val="1"/>
        <c:lblAlgn val="ctr"/>
        <c:lblOffset val="100"/>
        <c:noMultiLvlLbl val="0"/>
      </c:catAx>
      <c:valAx>
        <c:axId val="49431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9431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HUKUK FAKÜLTESİ AKADEMİK 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806608"/>
        <c:axId val="133807168"/>
        <c:axId val="0"/>
      </c:bar3DChart>
      <c:catAx>
        <c:axId val="133806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3807168"/>
        <c:crosses val="autoZero"/>
        <c:auto val="1"/>
        <c:lblAlgn val="ctr"/>
        <c:lblOffset val="100"/>
        <c:noMultiLvlLbl val="0"/>
      </c:catAx>
      <c:valAx>
        <c:axId val="13380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380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baseline="0" dirty="0"/>
              <a:t>Birim Memnuniyet Anketi </a:t>
            </a:r>
            <a:r>
              <a:rPr lang="tr-TR" baseline="0" dirty="0" smtClean="0"/>
              <a:t>Analizi 2020 ARALIK</a:t>
            </a:r>
            <a:endParaRPr lang="tr-T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 temmuz'!$B$2:$L$2</c:f>
              <c:strCache>
                <c:ptCount val="11"/>
                <c:pt idx="0">
                  <c:v>KHUAM direktör kolay erişim sağlayabilirim. /  I have convenient access to the director of KHUAM.</c:v>
                </c:pt>
                <c:pt idx="1">
                  <c:v>KHUAM direktörü talep ettiğimiz hizmetler için hızlı ve doğru çözümler üretir/yönlendirir. / The Director of the KHUAM produces quick and accurate solutions, and guides us regarding the services we demand.</c:v>
                </c:pt>
                <c:pt idx="2">
                  <c:v>KHUAM direktörünün mevzuat bilgisi yeterlidir. / The Director of the KHUAM has adequate knowledge of the legislation.</c:v>
                </c:pt>
                <c:pt idx="3">
                  <c:v>KHUAM direktörü aldığı kararlarda ve yaptığı yönlendirmelerde objektiftir. / The Director of the KHUAM is objective towards the decisions and guidance presented. </c:v>
                </c:pt>
                <c:pt idx="4">
                  <c:v>Kurum etkinlik ve yayın duyurularını zamanında ve anlaşılır biçimde yapar. / The institution announces activities and broadcasts  in a timely and comprehensible manner. </c:v>
                </c:pt>
                <c:pt idx="5">
                  <c:v>Genel olarak kurum faaliyetlerinden memnunum. / I am generally satisfied with the operation of the Institution.</c:v>
                </c:pt>
                <c:pt idx="6">
                  <c:v>Periyodik olarak seminer, konferans ve sempozyum gibi etkinlikler düzenlenmektedir. / Activities such as seminars, conferences and symposiums are organized periodically.</c:v>
                </c:pt>
                <c:pt idx="7">
                  <c:v>Yöneltilen soru/sorun ve taleplere karşı  üslup ve yaklaşımlarından memnunum. /  I am satisfied with the way they approach problems, questions and demands.</c:v>
                </c:pt>
                <c:pt idx="8">
                  <c:v>KHUAM etkinlikleri kişisel ve entelektüel gelişimime katkı sağlar. / The activities of KHUAM contribute to personal and intellectual skills.  </c:v>
                </c:pt>
                <c:pt idx="9">
                  <c:v>KHUAM etkinlikleri akademik ve profesyonel hayatıma katkı sağlamaktadır. / The activities of KHUAM contribute to my professional and academic life.</c:v>
                </c:pt>
                <c:pt idx="10">
                  <c:v>Ortalama</c:v>
                </c:pt>
              </c:strCache>
            </c:strRef>
          </c:cat>
          <c:val>
            <c:numRef>
              <c:f>'2020 temmuz'!$B$20:$L$20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0.97142857142857131</c:v>
                </c:pt>
                <c:pt idx="7">
                  <c:v>0.98571428571428577</c:v>
                </c:pt>
                <c:pt idx="8">
                  <c:v>0.97142857142857131</c:v>
                </c:pt>
                <c:pt idx="9">
                  <c:v>0.97142857142857131</c:v>
                </c:pt>
                <c:pt idx="10">
                  <c:v>0.98571428571428577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1-4DE1-BD6D-3A4D419B2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4313536"/>
        <c:axId val="494316448"/>
      </c:barChart>
      <c:catAx>
        <c:axId val="49431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94316448"/>
        <c:crosses val="autoZero"/>
        <c:auto val="1"/>
        <c:lblAlgn val="ctr"/>
        <c:lblOffset val="100"/>
        <c:noMultiLvlLbl val="0"/>
      </c:catAx>
      <c:valAx>
        <c:axId val="49431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9431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26.01.2021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49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874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26.01.2021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26.01.2021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26.01.2021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26.01.2021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26.01.2021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26.01.2021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26.01.2021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109985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2020 </a:t>
            </a:r>
            <a:r>
              <a:rPr lang="tr-TR" b="1" dirty="0">
                <a:solidFill>
                  <a:srgbClr val="FF0000"/>
                </a:solidFill>
              </a:rPr>
              <a:t>YILI 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OCAK-ARALIK </a:t>
            </a:r>
            <a:r>
              <a:rPr lang="tr-TR" b="1" dirty="0">
                <a:solidFill>
                  <a:srgbClr val="FF0000"/>
                </a:solidFill>
              </a:rPr>
              <a:t>YGG SUNUMU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KHUAM AKADEMİK </a:t>
            </a:r>
            <a:r>
              <a:rPr lang="tr-TR" b="1" dirty="0">
                <a:solidFill>
                  <a:srgbClr val="FF0000"/>
                </a:solidFill>
              </a:rPr>
              <a:t>SÜRECİ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/>
              <a:t>28/01/2021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111989"/>
            <a:ext cx="8852938" cy="355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51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90985"/>
            <a:ext cx="8676456" cy="344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0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92466"/>
            <a:ext cx="8696650" cy="344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7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01" y="1916832"/>
            <a:ext cx="8080399" cy="216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01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0" name="143 Metin kutusu"/>
          <p:cNvSpPr txBox="1"/>
          <p:nvPr/>
        </p:nvSpPr>
        <p:spPr>
          <a:xfrm>
            <a:off x="457200" y="33480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143 Metin kutusu"/>
          <p:cNvSpPr txBox="1"/>
          <p:nvPr/>
        </p:nvSpPr>
        <p:spPr>
          <a:xfrm>
            <a:off x="457200" y="351472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92493"/>
            <a:ext cx="8626594" cy="338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0" name="143 Metin kutusu"/>
          <p:cNvSpPr txBox="1"/>
          <p:nvPr/>
        </p:nvSpPr>
        <p:spPr>
          <a:xfrm>
            <a:off x="457200" y="33480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143 Metin kutusu"/>
          <p:cNvSpPr txBox="1"/>
          <p:nvPr/>
        </p:nvSpPr>
        <p:spPr>
          <a:xfrm>
            <a:off x="457200" y="351472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02793"/>
            <a:ext cx="8742883" cy="329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90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0" name="143 Metin kutusu"/>
          <p:cNvSpPr txBox="1"/>
          <p:nvPr/>
        </p:nvSpPr>
        <p:spPr>
          <a:xfrm>
            <a:off x="457200" y="33480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143 Metin kutusu"/>
          <p:cNvSpPr txBox="1"/>
          <p:nvPr/>
        </p:nvSpPr>
        <p:spPr>
          <a:xfrm>
            <a:off x="457200" y="351472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54" y="2021279"/>
            <a:ext cx="8096293" cy="319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22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0" name="143 Metin kutusu"/>
          <p:cNvSpPr txBox="1"/>
          <p:nvPr/>
        </p:nvSpPr>
        <p:spPr>
          <a:xfrm>
            <a:off x="457200" y="33480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143 Metin kutusu"/>
          <p:cNvSpPr txBox="1"/>
          <p:nvPr/>
        </p:nvSpPr>
        <p:spPr>
          <a:xfrm>
            <a:off x="457200" y="351472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757099"/>
            <a:ext cx="8256140" cy="231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61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0" name="143 Metin kutusu"/>
          <p:cNvSpPr txBox="1"/>
          <p:nvPr/>
        </p:nvSpPr>
        <p:spPr>
          <a:xfrm>
            <a:off x="457200" y="33480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143 Metin kutusu"/>
          <p:cNvSpPr txBox="1"/>
          <p:nvPr/>
        </p:nvSpPr>
        <p:spPr>
          <a:xfrm>
            <a:off x="457200" y="351472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79886"/>
            <a:ext cx="791391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754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 dirty="0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8" name="Chart 3"/>
          <p:cNvGraphicFramePr>
            <a:graphicFrameLocks/>
          </p:cNvGraphicFramePr>
          <p:nvPr>
            <p:extLst/>
          </p:nvPr>
        </p:nvGraphicFramePr>
        <p:xfrm>
          <a:off x="107504" y="2780928"/>
          <a:ext cx="878497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k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232986"/>
              </p:ext>
            </p:extLst>
          </p:nvPr>
        </p:nvGraphicFramePr>
        <p:xfrm>
          <a:off x="827584" y="1556792"/>
          <a:ext cx="69127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086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/>
          </a:p>
        </p:txBody>
      </p:sp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4382685" y="3244334"/>
            <a:ext cx="378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>
                <a:latin typeface="Wingdings" panose="05000000000000000000" pitchFamily="2" charset="2"/>
              </a:rPr>
              <a:t>L</a:t>
            </a:r>
            <a:endParaRPr lang="tr-TR" dirty="0"/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409160"/>
              </p:ext>
            </p:extLst>
          </p:nvPr>
        </p:nvGraphicFramePr>
        <p:xfrm>
          <a:off x="684816" y="1123902"/>
          <a:ext cx="7415576" cy="51739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729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Güçlü/Zayıf/Fırsat/Tehdit </a:t>
                      </a:r>
                      <a:r>
                        <a:rPr lang="tr-TR" sz="2000" baseline="0" dirty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Durumu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7681">
                <a:tc>
                  <a:txBody>
                    <a:bodyPr/>
                    <a:lstStyle/>
                    <a:p>
                      <a:pPr algn="ctr"/>
                      <a:r>
                        <a:rPr lang="tr-TR" sz="1600" smtClean="0"/>
                        <a:t>G1-Rektörlük Desteği</a:t>
                      </a:r>
                      <a:endParaRPr lang="tr-TR" sz="1600" baseline="0" dirty="0"/>
                    </a:p>
                    <a:p>
                      <a:pPr algn="ctr"/>
                      <a:endParaRPr lang="tr-TR" sz="1600" baseline="0" smtClean="0"/>
                    </a:p>
                    <a:p>
                      <a:pPr algn="ctr"/>
                      <a:r>
                        <a:rPr lang="tr-TR" sz="1600" baseline="0" smtClean="0"/>
                        <a:t>G2-Fakülte </a:t>
                      </a:r>
                      <a:r>
                        <a:rPr lang="tr-TR" sz="1600" baseline="0" dirty="0" smtClean="0"/>
                        <a:t>Desteği</a:t>
                      </a:r>
                    </a:p>
                    <a:p>
                      <a:pPr algn="ctr"/>
                      <a:endParaRPr lang="tr-TR" sz="1600" baseline="0" dirty="0" smtClean="0"/>
                    </a:p>
                    <a:p>
                      <a:pPr algn="ctr"/>
                      <a:endParaRPr lang="tr-TR" sz="1600" baseline="0" dirty="0"/>
                    </a:p>
                    <a:p>
                      <a:pPr algn="ctr"/>
                      <a:r>
                        <a:rPr lang="tr-TR" sz="1600" baseline="0" dirty="0" smtClean="0"/>
                        <a:t>G3-Deneyimli Kadro</a:t>
                      </a:r>
                      <a:endParaRPr lang="tr-TR" sz="1600" baseline="0" dirty="0"/>
                    </a:p>
                    <a:p>
                      <a:pPr algn="ctr"/>
                      <a:endParaRPr lang="tr-TR" sz="2000" baseline="0" smtClean="0"/>
                    </a:p>
                    <a:p>
                      <a:pPr algn="ctr"/>
                      <a:r>
                        <a:rPr lang="tr-TR" sz="1600" baseline="0" smtClean="0"/>
                        <a:t>G4- Yeni Bir Merkez Olması Sebebiyle Tanıtım İmkanlarını Fırsata Çevirebilme Potansiyeli (Z1)</a:t>
                      </a:r>
                    </a:p>
                    <a:p>
                      <a:pPr algn="ctr"/>
                      <a:endParaRPr lang="tr-TR" sz="1600" baseline="0" smtClean="0"/>
                    </a:p>
                    <a:p>
                      <a:pPr algn="ctr"/>
                      <a:r>
                        <a:rPr lang="tr-TR" sz="1600" baseline="0" smtClean="0"/>
                        <a:t>G5- COVID 2019 Pandemisinin Akademik Çalışmaları Zorlaştırması İle Birlikte Internet Üzerinden Yapılan Etkinliklere İlgiyi Arttırması (Z3)</a:t>
                      </a:r>
                      <a:endParaRPr lang="tr-TR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 </a:t>
                      </a:r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 smtClean="0">
                        <a:latin typeface="Wingdings" panose="05000000000000000000" pitchFamily="2" charset="2"/>
                        <a:sym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  <a:p>
                      <a:pPr algn="ctr"/>
                      <a:endParaRPr lang="tr-TR" sz="2000" dirty="0" smtClean="0"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  <a:p>
                      <a:pPr algn="ctr"/>
                      <a:endParaRPr lang="tr-TR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 smtClean="0"/>
                    </a:p>
                    <a:p>
                      <a:pPr algn="ctr"/>
                      <a:endParaRPr lang="tr-TR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 dirty="0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8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716372"/>
              </p:ext>
            </p:extLst>
          </p:nvPr>
        </p:nvGraphicFramePr>
        <p:xfrm>
          <a:off x="107504" y="2780928"/>
          <a:ext cx="878497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002904"/>
              </p:ext>
            </p:extLst>
          </p:nvPr>
        </p:nvGraphicFramePr>
        <p:xfrm>
          <a:off x="971601" y="1837606"/>
          <a:ext cx="7458000" cy="39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5997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7789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899592" y="1916832"/>
            <a:ext cx="474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Merkezimize </a:t>
            </a:r>
            <a:r>
              <a:rPr lang="tr-TR" b="1" dirty="0" smtClean="0"/>
              <a:t>açılan düzeltici faaliyet olmamıştır.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30129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Merkezimize </a:t>
            </a:r>
            <a:r>
              <a:rPr lang="tr-TR" b="1" dirty="0"/>
              <a:t>gelen herhangi bir şikayet yoktur.</a:t>
            </a:r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87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43936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DENETİMLER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92896" y="947507"/>
            <a:ext cx="7720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YÖNETİMİ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5" name="Slayt Numarası Yer Tutucusu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sp>
        <p:nvSpPr>
          <p:cNvPr id="67" name="Metin kutusu 66"/>
          <p:cNvSpPr txBox="1"/>
          <p:nvPr/>
        </p:nvSpPr>
        <p:spPr>
          <a:xfrm>
            <a:off x="466838" y="2028813"/>
            <a:ext cx="7777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2020 yılı içerisinde özellikle Risk Analizi ve SWOT analizi formlarında süreç değişikliği yapılmıştır. Bunlara ilişkin değişiklik talep formları üniversitenin K klasörüne yüklenmesi amacıyla kalite birimine gönderilmiştir.</a:t>
            </a:r>
            <a:endParaRPr lang="tr-TR" b="1" dirty="0"/>
          </a:p>
        </p:txBody>
      </p:sp>
      <p:pic>
        <p:nvPicPr>
          <p:cNvPr id="66" name="Resim 6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8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 İHTİYACI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DA785947-EE26-4439-9556-A1232CA7D8F3}"/>
              </a:ext>
            </a:extLst>
          </p:cNvPr>
          <p:cNvSpPr txBox="1"/>
          <p:nvPr/>
        </p:nvSpPr>
        <p:spPr>
          <a:xfrm>
            <a:off x="539552" y="1677758"/>
            <a:ext cx="77241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Merkezin Akademik </a:t>
            </a:r>
            <a:r>
              <a:rPr lang="tr-TR" b="1" dirty="0"/>
              <a:t>çalışmaların sürdürülebilmesi yönünden kütüphaneye gerekli hukuk kaynaklarının ve </a:t>
            </a:r>
            <a:r>
              <a:rPr lang="tr-TR" b="1" dirty="0" err="1"/>
              <a:t>veritabanlarına</a:t>
            </a:r>
            <a:r>
              <a:rPr lang="tr-TR" b="1" dirty="0"/>
              <a:t> erişimin sağlanması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Akademik ve idari görevlerin aksamaması adına akademik personel ihtiyacının istihdam suretiyle karşılanması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6598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17427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pic>
        <p:nvPicPr>
          <p:cNvPr id="67" name="Resim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843808"/>
            <a:ext cx="20938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6C5C9C4-79B8-4DAA-9429-4208B05778AC}"/>
              </a:ext>
            </a:extLst>
          </p:cNvPr>
          <p:cNvSpPr txBox="1"/>
          <p:nvPr/>
        </p:nvSpPr>
        <p:spPr>
          <a:xfrm>
            <a:off x="382782" y="1992349"/>
            <a:ext cx="7935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İç süreç yönetiminde gerekli görevlendirmelerin ve buna istinaden görev dağılımlarının zamanında yapılması, görevlendirilen personelin işi zamanında ve eksiksiz tamamlamasına olanak sağlayacaktır</a:t>
            </a:r>
          </a:p>
        </p:txBody>
      </p:sp>
    </p:spTree>
    <p:extLst>
      <p:ext uri="{BB962C8B-B14F-4D97-AF65-F5344CB8AC3E}">
        <p14:creationId xmlns:p14="http://schemas.microsoft.com/office/powerpoint/2010/main" val="387958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52755"/>
              </p:ext>
            </p:extLst>
          </p:nvPr>
        </p:nvGraphicFramePr>
        <p:xfrm>
          <a:off x="616732" y="1234425"/>
          <a:ext cx="7411652" cy="50096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728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Güçlü/Zayıf/Fırsat/Tehdit </a:t>
                      </a:r>
                      <a:r>
                        <a:rPr lang="tr-TR" sz="2000" baseline="0" dirty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Durumu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407">
                <a:tc>
                  <a:txBody>
                    <a:bodyPr/>
                    <a:lstStyle/>
                    <a:p>
                      <a:pPr algn="ctr"/>
                      <a:r>
                        <a:rPr lang="tr-TR" sz="1800" baseline="0" dirty="0" smtClean="0"/>
                        <a:t>Z1-TANITIM EKSİKLİĞİ</a:t>
                      </a:r>
                    </a:p>
                    <a:p>
                      <a:pPr algn="ctr"/>
                      <a:endParaRPr lang="tr-TR" sz="1800" baseline="0" dirty="0"/>
                    </a:p>
                    <a:p>
                      <a:pPr algn="ctr"/>
                      <a:r>
                        <a:rPr lang="tr-TR" sz="1800" baseline="0" dirty="0" smtClean="0"/>
                        <a:t>Z2-FİNANSAL KAYNAK KITLIĞI</a:t>
                      </a:r>
                      <a:endParaRPr lang="tr-TR" sz="1800" baseline="0" dirty="0"/>
                    </a:p>
                    <a:p>
                      <a:pPr algn="ctr"/>
                      <a:endParaRPr lang="tr-TR" sz="1800" baseline="0" dirty="0" smtClean="0"/>
                    </a:p>
                    <a:p>
                      <a:pPr algn="ctr"/>
                      <a:r>
                        <a:rPr lang="tr-TR" sz="1800" baseline="0" dirty="0" smtClean="0"/>
                        <a:t>Z3- COVID 2019 </a:t>
                      </a:r>
                      <a:r>
                        <a:rPr lang="tr-TR" sz="1800" baseline="0" dirty="0" err="1" smtClean="0"/>
                        <a:t>Pandemisinin</a:t>
                      </a:r>
                      <a:r>
                        <a:rPr lang="tr-TR" sz="1800" baseline="0" dirty="0" smtClean="0"/>
                        <a:t> Her Alanda Olduğu Gibi Akademik Çalışmalar Yürütülmesi Bakımından Zorluklar Çıkarması Ve Katılımcı Talebini Azaltması</a:t>
                      </a:r>
                    </a:p>
                    <a:p>
                      <a:pPr algn="ctr"/>
                      <a:endParaRPr lang="tr-TR" sz="1800" baseline="0" dirty="0" smtClean="0"/>
                    </a:p>
                    <a:p>
                      <a:pPr algn="ctr"/>
                      <a:r>
                        <a:rPr lang="tr-TR" sz="1800" baseline="0" dirty="0" smtClean="0"/>
                        <a:t>Z4- Sertifika programı yapılmamış olması</a:t>
                      </a:r>
                    </a:p>
                    <a:p>
                      <a:pPr algn="ctr"/>
                      <a:endParaRPr lang="tr-TR" sz="2000" baseline="0" dirty="0"/>
                    </a:p>
                    <a:p>
                      <a:pPr algn="ctr"/>
                      <a:endParaRPr lang="tr-TR" sz="2000" baseline="0" dirty="0"/>
                    </a:p>
                    <a:p>
                      <a:pPr algn="ctr"/>
                      <a:endParaRPr lang="tr-TR" sz="2000" baseline="0" dirty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algn="ctr"/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  <a:p>
                      <a:pPr algn="ctr"/>
                      <a:endParaRPr lang="tr-TR" sz="2000" dirty="0" smtClean="0"/>
                    </a:p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/>
                    </a:p>
                    <a:p>
                      <a:pPr algn="ctr"/>
                      <a:endParaRPr lang="tr-TR" sz="2000" dirty="0"/>
                    </a:p>
                    <a:p>
                      <a:pPr algn="ctr"/>
                      <a:endParaRPr lang="tr-TR" sz="2000" dirty="0"/>
                    </a:p>
                    <a:p>
                      <a:pPr algn="ctr"/>
                      <a:endParaRPr lang="tr-TR" sz="2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2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583189"/>
              </p:ext>
            </p:extLst>
          </p:nvPr>
        </p:nvGraphicFramePr>
        <p:xfrm>
          <a:off x="616732" y="1234425"/>
          <a:ext cx="7411652" cy="50096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728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Güçlü/Zayıf/Fırsat/Tehdit </a:t>
                      </a:r>
                      <a:r>
                        <a:rPr lang="tr-TR" sz="2000" baseline="0" dirty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Durumu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407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F1-Üniversitelerle İşbirliği  (T2)</a:t>
                      </a:r>
                    </a:p>
                    <a:p>
                      <a:pPr algn="ctr"/>
                      <a:endParaRPr lang="tr-TR" sz="1600" dirty="0" smtClean="0"/>
                    </a:p>
                    <a:p>
                      <a:pPr algn="ctr"/>
                      <a:endParaRPr lang="tr-TR" sz="1600" dirty="0"/>
                    </a:p>
                    <a:p>
                      <a:pPr algn="ctr"/>
                      <a:r>
                        <a:rPr lang="tr-TR" sz="1600" dirty="0" smtClean="0"/>
                        <a:t>F2-Benzer Amaç Güden Kurumlarla İşbirliği</a:t>
                      </a:r>
                    </a:p>
                    <a:p>
                      <a:pPr algn="ctr"/>
                      <a:endParaRPr lang="tr-TR" sz="1600" baseline="0" dirty="0" smtClean="0"/>
                    </a:p>
                    <a:p>
                      <a:pPr algn="ctr"/>
                      <a:endParaRPr lang="tr-TR" sz="1600" baseline="0" dirty="0" smtClean="0"/>
                    </a:p>
                    <a:p>
                      <a:pPr algn="ctr"/>
                      <a:r>
                        <a:rPr lang="tr-TR" sz="1600" baseline="0" dirty="0" smtClean="0"/>
                        <a:t>F3- </a:t>
                      </a:r>
                      <a:r>
                        <a:rPr lang="tr-TR" sz="1600" baseline="0" dirty="0" err="1" smtClean="0"/>
                        <a:t>Yüzyüze</a:t>
                      </a:r>
                      <a:r>
                        <a:rPr lang="tr-TR" sz="1600" baseline="0" dirty="0" smtClean="0"/>
                        <a:t> Yürütülemeyen Akademik Faaliyetlerin </a:t>
                      </a:r>
                      <a:r>
                        <a:rPr lang="tr-TR" sz="1600" baseline="0" dirty="0" err="1" smtClean="0"/>
                        <a:t>Onlıne</a:t>
                      </a:r>
                      <a:r>
                        <a:rPr lang="tr-TR" sz="1600" baseline="0" dirty="0" smtClean="0"/>
                        <a:t> Platformlar Üzerinden Yürütülebilmesi (T1)</a:t>
                      </a:r>
                      <a:endParaRPr lang="tr-TR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algn="ctr"/>
                      <a:endParaRPr lang="tr-TR" sz="2000" dirty="0"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tr-TR" sz="2000" dirty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algn="ctr"/>
                      <a:endParaRPr lang="tr-TR" sz="2000" dirty="0" smtClean="0">
                        <a:sym typeface="Wingdings" panose="05000000000000000000" pitchFamily="2" charset="2"/>
                      </a:endParaRPr>
                    </a:p>
                    <a:p>
                      <a:pPr algn="ctr"/>
                      <a:endParaRPr lang="tr-TR" sz="2000" dirty="0" smtClean="0">
                        <a:sym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algn="ctr"/>
                      <a:endParaRPr lang="tr-TR" sz="2000" dirty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8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08945"/>
              </p:ext>
            </p:extLst>
          </p:nvPr>
        </p:nvGraphicFramePr>
        <p:xfrm>
          <a:off x="616732" y="1234425"/>
          <a:ext cx="7411652" cy="50096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728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Güçlü/Zayıf/Fırsat/Tehdit </a:t>
                      </a:r>
                      <a:r>
                        <a:rPr lang="tr-TR" sz="2000" baseline="0" dirty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/>
                        <a:t>Durumu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407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T1- COVID 2019 </a:t>
                      </a:r>
                      <a:r>
                        <a:rPr lang="tr-TR" sz="1600" dirty="0" err="1" smtClean="0"/>
                        <a:t>Pandemisi</a:t>
                      </a:r>
                      <a:r>
                        <a:rPr lang="tr-TR" sz="1600" dirty="0" smtClean="0"/>
                        <a:t> Sebebiyle </a:t>
                      </a:r>
                      <a:r>
                        <a:rPr lang="tr-TR" sz="1600" dirty="0" err="1" smtClean="0"/>
                        <a:t>Yüzyüze</a:t>
                      </a:r>
                      <a:r>
                        <a:rPr lang="tr-TR" sz="1600" dirty="0" smtClean="0"/>
                        <a:t> Akademik Faaliyet Yürütmenin Nerdeyse İmkansız Hale Gelmesi</a:t>
                      </a:r>
                    </a:p>
                    <a:p>
                      <a:pPr algn="ctr"/>
                      <a:endParaRPr lang="tr-TR" sz="1600" dirty="0" smtClean="0"/>
                    </a:p>
                    <a:p>
                      <a:pPr algn="ctr"/>
                      <a:r>
                        <a:rPr lang="tr-TR" sz="1600" dirty="0" smtClean="0"/>
                        <a:t>T2- Üniversitelerle İşbirliği Yapılmaması (F1)</a:t>
                      </a:r>
                    </a:p>
                    <a:p>
                      <a:pPr algn="ctr"/>
                      <a:endParaRPr lang="tr-TR" sz="1600" dirty="0" smtClean="0"/>
                    </a:p>
                    <a:p>
                      <a:pPr algn="ctr"/>
                      <a:r>
                        <a:rPr lang="tr-TR" sz="1600" dirty="0" smtClean="0"/>
                        <a:t>T3- </a:t>
                      </a:r>
                      <a:r>
                        <a:rPr lang="tr-TR" sz="1600" dirty="0" err="1" smtClean="0"/>
                        <a:t>Yüzyüze</a:t>
                      </a:r>
                      <a:r>
                        <a:rPr lang="tr-TR" sz="1600" dirty="0" smtClean="0"/>
                        <a:t> Etkinlik Düzenlenemediğinden Fiziksel Olarak Dağıtılan Formlarla Etkinlik Memnuniyet Anketi Yapılamaması</a:t>
                      </a:r>
                    </a:p>
                    <a:p>
                      <a:pPr algn="ctr"/>
                      <a:endParaRPr lang="tr-TR" sz="1600" dirty="0" smtClean="0"/>
                    </a:p>
                    <a:p>
                      <a:pPr algn="ctr"/>
                      <a:r>
                        <a:rPr lang="tr-TR" sz="1600" dirty="0" smtClean="0"/>
                        <a:t>T4- Merkezin Bulunduğu </a:t>
                      </a:r>
                      <a:r>
                        <a:rPr lang="tr-TR" sz="1600" dirty="0" err="1" smtClean="0"/>
                        <a:t>Döşemealtı</a:t>
                      </a:r>
                      <a:r>
                        <a:rPr lang="tr-TR" sz="1600" dirty="0" smtClean="0"/>
                        <a:t> Yerleşkesinin şehir merkezine uzaklığı nedeniyle paydaşların faaliyetlere katılım gösterememesi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algn="ctr"/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algn="ctr"/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 smtClean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 smtClean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 smtClean="0">
                        <a:latin typeface="Wingdings" panose="05000000000000000000" pitchFamily="2" charset="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>
                        <a:latin typeface="Wingdings" panose="05000000000000000000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4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53554"/>
              </p:ext>
            </p:extLst>
          </p:nvPr>
        </p:nvGraphicFramePr>
        <p:xfrm>
          <a:off x="395536" y="1700808"/>
          <a:ext cx="8291265" cy="39193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63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6044">
                <a:tc>
                  <a:txBody>
                    <a:bodyPr/>
                    <a:lstStyle/>
                    <a:p>
                      <a:r>
                        <a:rPr lang="tr-TR" dirty="0"/>
                        <a:t>Paydaş</a:t>
                      </a:r>
                      <a:r>
                        <a:rPr lang="tr-TR" baseline="0" dirty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Paydaş Beklentisi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Karşılanma</a:t>
                      </a:r>
                      <a:r>
                        <a:rPr lang="tr-TR" baseline="0" dirty="0"/>
                        <a:t> Durumu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156">
                <a:tc>
                  <a:txBody>
                    <a:bodyPr/>
                    <a:lstStyle/>
                    <a:p>
                      <a:r>
                        <a:rPr lang="tr-TR" dirty="0" smtClean="0"/>
                        <a:t>Akademik</a:t>
                      </a:r>
                      <a:r>
                        <a:rPr lang="tr-TR" baseline="0" dirty="0" smtClean="0"/>
                        <a:t> personel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Öğrenciler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 smtClean="0"/>
                        <a:t>Meslek odaları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Akademik etkinlikleri yapabilme imkanları bulmak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 smtClean="0"/>
                        <a:t>Kalite yayın, etkinlik, seminer ve sertifika programları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Ortak etkinlik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Akademik etkinlik</a:t>
                      </a:r>
                      <a:r>
                        <a:rPr lang="tr-TR" baseline="0" dirty="0" smtClean="0"/>
                        <a:t> düzenlendi</a:t>
                      </a:r>
                    </a:p>
                    <a:p>
                      <a:endParaRPr lang="tr-TR" baseline="0" dirty="0" smtClean="0"/>
                    </a:p>
                    <a:p>
                      <a:endParaRPr lang="tr-TR" baseline="0" dirty="0" smtClean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Fakülte öğretim</a:t>
                      </a:r>
                      <a:r>
                        <a:rPr lang="tr-TR" baseline="0" dirty="0"/>
                        <a:t> üyelerinin </a:t>
                      </a:r>
                      <a:r>
                        <a:rPr lang="tr-TR" baseline="0" dirty="0" smtClean="0"/>
                        <a:t>katılımı ile ortak akademik etkinlik düzenlendi.</a:t>
                      </a:r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Barolar</a:t>
                      </a:r>
                      <a:r>
                        <a:rPr lang="tr-TR" baseline="0" dirty="0" smtClean="0"/>
                        <a:t> ve ilgili meslek odalarıyla etkinlikler planlanmaktadır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87198"/>
            <a:ext cx="772477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54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276" y="1828487"/>
            <a:ext cx="755332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2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90872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9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22" y="2060848"/>
            <a:ext cx="8670379" cy="324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5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415</Words>
  <Application>Microsoft Office PowerPoint</Application>
  <PresentationFormat>Ekran Gösterisi (4:3)</PresentationFormat>
  <Paragraphs>171</Paragraphs>
  <Slides>26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Ofis Teması</vt:lpstr>
      <vt:lpstr>2020 YILI  OCAK-ARALIK YGG SUNUMU  KHUAM AKADEMİK SÜRECİ  28/01/2021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Hüseyin ACUN</cp:lastModifiedBy>
  <cp:revision>61</cp:revision>
  <dcterms:created xsi:type="dcterms:W3CDTF">2016-08-26T15:45:58Z</dcterms:created>
  <dcterms:modified xsi:type="dcterms:W3CDTF">2021-01-26T12:14:46Z</dcterms:modified>
</cp:coreProperties>
</file>