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01" r:id="rId3"/>
    <p:sldId id="302" r:id="rId4"/>
    <p:sldId id="305" r:id="rId5"/>
    <p:sldId id="323" r:id="rId6"/>
    <p:sldId id="327" r:id="rId7"/>
    <p:sldId id="356" r:id="rId8"/>
    <p:sldId id="345" r:id="rId9"/>
    <p:sldId id="346" r:id="rId10"/>
    <p:sldId id="362" r:id="rId11"/>
    <p:sldId id="300" r:id="rId12"/>
    <p:sldId id="357" r:id="rId13"/>
    <p:sldId id="358" r:id="rId14"/>
    <p:sldId id="361" r:id="rId15"/>
    <p:sldId id="332" r:id="rId16"/>
    <p:sldId id="359" r:id="rId17"/>
    <p:sldId id="335" r:id="rId18"/>
    <p:sldId id="338" r:id="rId19"/>
    <p:sldId id="294" r:id="rId20"/>
    <p:sldId id="299" r:id="rId21"/>
    <p:sldId id="295" r:id="rId22"/>
    <p:sldId id="336" r:id="rId23"/>
    <p:sldId id="350" r:id="rId24"/>
    <p:sldId id="351" r:id="rId25"/>
    <p:sldId id="337" r:id="rId26"/>
    <p:sldId id="363" r:id="rId27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18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ur.unver\Desktop\2020-%20Kalite%20Koordinat&#246;rl&#252;&#287;&#252;%20Anket%20Analiz%20Formu...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ur.unver\Desktop\2020-%20Kalite%20Koordinat&#246;rl&#252;&#287;&#252;%20Anket%20Analiz%20Formu...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ur.unver\Desktop\2020-%20Kalite%20Koordinat&#246;rl&#252;&#287;&#252;%20Anket%20Analiz%20Formu....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ur.unver\Desktop\2020-%20Kalite%20Koordinat&#246;rl&#252;&#287;&#252;%20Anket%20Analiz%20Formu....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ur.unver\Desktop\10.03.2020%20Kalite%20Koordinat&#246;rl&#252;&#287;&#252;%20E&#287;tim%20Memnuniyet%20Anket%20Analiz%20Formu....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Microsoft%20PowerPoint%20uygulamas&#305;nda%20grafik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Microsoft%20PowerPoint%20uygulamas&#305;nda%20grafik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ysClr val="windowText" lastClr="000000"/>
                </a:solidFill>
              </a:rPr>
              <a:t>Kalite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Koordinatörlüğü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Memnuniyet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Anket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Analizi</a:t>
            </a:r>
            <a:r>
              <a:rPr lang="en-US" b="1" dirty="0" smtClean="0">
                <a:solidFill>
                  <a:sysClr val="windowText" lastClr="000000"/>
                </a:solidFill>
              </a:rPr>
              <a:t> (Genel)</a:t>
            </a:r>
            <a:endParaRPr lang="en-US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5922719953210818"/>
          <c:y val="2.3411382540454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833-4F2E-A6DE-8302AEADE3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'Genel Memnuniyet'!$A$2:$I$2</c:f>
              <c:strCache>
                <c:ptCount val="9"/>
                <c:pt idx="0">
                  <c:v>1.Kalite ofisi çalışanlarına kolay erişim sağlarım. / I have convenient access to the quality coordination office staff.</c:v>
                </c:pt>
                <c:pt idx="1">
                  <c:v>2.Yöneltilen soru/sorun ve taleplere karşı üslup ve yaklaşımlarından memnunum. / I am satisfied with the way they approach problems, questions and demands.</c:v>
                </c:pt>
                <c:pt idx="2">
                  <c:v>3.Talep ettiğimiz hizmetler için hızlı ve doğru çözümler üretir/bilgilendirir. / They produce quick and accurate solutions, and inform us regarding the services we demand.</c:v>
                </c:pt>
                <c:pt idx="3">
                  <c:v>4.Genel bilgilendirmeleri zamanında ve anlaşılır bir biçimde yapar. / They make general notifications in a timely and comprehensible manner.</c:v>
                </c:pt>
                <c:pt idx="4">
                  <c:v>5.Kalite oryantasyonu amacına uygun olarak gerçekleşir. / Quality orientation is carried out in a way that fits its purpose.</c:v>
                </c:pt>
                <c:pt idx="5">
                  <c:v>6.Genel olarak kalite ofisi faaliyetlerinden memnunum. / I am generally satisfied with the operation of quality office.</c:v>
                </c:pt>
                <c:pt idx="6">
                  <c:v>7.Üniversite kalite bilincine sahiptir. / University has quality awareness.</c:v>
                </c:pt>
                <c:pt idx="7">
                  <c:v>8.Kendimi Antalya Bilim Üniversitesi'ne ait hissediyorum / I feel as if I mdedicated to myself to Antalta Bilim University.</c:v>
                </c:pt>
                <c:pt idx="8">
                  <c:v>Ortalama</c:v>
                </c:pt>
              </c:strCache>
            </c:strRef>
          </c:cat>
          <c:val>
            <c:numRef>
              <c:f>'Genel Memnuniyet'!$A$55:$I$55</c:f>
              <c:numCache>
                <c:formatCode>0%</c:formatCode>
                <c:ptCount val="9"/>
                <c:pt idx="0">
                  <c:v>0.84166666666666656</c:v>
                </c:pt>
                <c:pt idx="1">
                  <c:v>0.83404255319148946</c:v>
                </c:pt>
                <c:pt idx="2">
                  <c:v>0.81702127659574464</c:v>
                </c:pt>
                <c:pt idx="3">
                  <c:v>0.82499999999999996</c:v>
                </c:pt>
                <c:pt idx="4">
                  <c:v>0.8</c:v>
                </c:pt>
                <c:pt idx="5">
                  <c:v>0.82083333333333341</c:v>
                </c:pt>
                <c:pt idx="6">
                  <c:v>0.81666666666666665</c:v>
                </c:pt>
                <c:pt idx="7">
                  <c:v>0.89333333333333331</c:v>
                </c:pt>
                <c:pt idx="8">
                  <c:v>0.82685131195335271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33-4F2E-A6DE-8302AEADE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1906976"/>
        <c:axId val="691916128"/>
      </c:barChart>
      <c:catAx>
        <c:axId val="69190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916128"/>
        <c:crosses val="autoZero"/>
        <c:auto val="1"/>
        <c:lblAlgn val="ctr"/>
        <c:lblOffset val="100"/>
        <c:noMultiLvlLbl val="0"/>
      </c:catAx>
      <c:valAx>
        <c:axId val="6919161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90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Kalite Koordinatörlüğü Memnuniyet Anket</a:t>
            </a:r>
            <a:r>
              <a:rPr lang="en-US" b="1" baseline="0">
                <a:solidFill>
                  <a:sysClr val="windowText" lastClr="000000"/>
                </a:solidFill>
              </a:rPr>
              <a:t> Analizi (İdari)</a:t>
            </a:r>
            <a:endParaRPr lang="en-US" b="1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75A-44EB-B150-DF740A67E9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İdari!$A$2:$I$2</c:f>
              <c:strCache>
                <c:ptCount val="9"/>
                <c:pt idx="0">
                  <c:v>1.Kalite ofisi çalışanlarına kolay erişim sağlarım. / I have convenient access to the quality coordination office staff.</c:v>
                </c:pt>
                <c:pt idx="1">
                  <c:v>2.Yöneltilen soru/sorun ve taleplere karşı üslup ve yaklaşımlarından memnunum. / I am satisfied with the way they approach problems, questions and demands.</c:v>
                </c:pt>
                <c:pt idx="2">
                  <c:v>3.Talep ettiğimiz hizmetler için hızlı ve doğru çözümler üretir/bilgilendirir. / They produce quick and accurate solutions, and inform us regarding the services we demand.</c:v>
                </c:pt>
                <c:pt idx="3">
                  <c:v>4.Genel bilgilendirmeleri zamanında ve anlaşılır bir biçimde yapar. / They make general notifications in a timely and comprehensible manner.</c:v>
                </c:pt>
                <c:pt idx="4">
                  <c:v>5.Kalite oryantasyonu amacına uygun olarak gerçekleşir. / Quality orientation is carried out in a way that fits its purpose.</c:v>
                </c:pt>
                <c:pt idx="5">
                  <c:v>6.Genel olarak kalite ofisi faaliyetlerinden memnunum. / I am generally satisfied with the operation of quality office.</c:v>
                </c:pt>
                <c:pt idx="6">
                  <c:v>7.Üniversite kalite bilincine sahiptir. / University has quality awareness.</c:v>
                </c:pt>
                <c:pt idx="7">
                  <c:v>8.Kendimi Antalya Bilim Üniversitesi'ne ait hissediyorum / I feel as if I mdedicated to myself to Antalta Bilim University.</c:v>
                </c:pt>
                <c:pt idx="8">
                  <c:v>Ortalama</c:v>
                </c:pt>
              </c:strCache>
            </c:strRef>
          </c:cat>
          <c:val>
            <c:numRef>
              <c:f>İdari!$A$27:$I$27</c:f>
              <c:numCache>
                <c:formatCode>0%</c:formatCode>
                <c:ptCount val="9"/>
                <c:pt idx="0">
                  <c:v>0.875</c:v>
                </c:pt>
                <c:pt idx="1">
                  <c:v>0.83478260869565213</c:v>
                </c:pt>
                <c:pt idx="2">
                  <c:v>0.84347826086956523</c:v>
                </c:pt>
                <c:pt idx="3">
                  <c:v>0.84166666666666656</c:v>
                </c:pt>
                <c:pt idx="4">
                  <c:v>0.82608695652173902</c:v>
                </c:pt>
                <c:pt idx="5">
                  <c:v>0.84166666666666656</c:v>
                </c:pt>
                <c:pt idx="6">
                  <c:v>0.85</c:v>
                </c:pt>
                <c:pt idx="7">
                  <c:v>0.91666666666666663</c:v>
                </c:pt>
                <c:pt idx="8">
                  <c:v>0.85124999999999995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5A-44EB-B150-DF740A67E9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4925584"/>
        <c:axId val="504926000"/>
      </c:barChart>
      <c:catAx>
        <c:axId val="50492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926000"/>
        <c:crosses val="autoZero"/>
        <c:auto val="1"/>
        <c:lblAlgn val="ctr"/>
        <c:lblOffset val="100"/>
        <c:noMultiLvlLbl val="0"/>
      </c:catAx>
      <c:valAx>
        <c:axId val="5049260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92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Kalite Koordinatörlüğü</a:t>
            </a:r>
            <a:r>
              <a:rPr lang="en-US" b="1" baseline="0">
                <a:solidFill>
                  <a:sysClr val="windowText" lastClr="000000"/>
                </a:solidFill>
              </a:rPr>
              <a:t> Memnuniyet Anket Analizi (</a:t>
            </a:r>
            <a:r>
              <a:rPr lang="en-US" sz="1400" b="1" i="0" u="none" strike="noStrike" baseline="0">
                <a:effectLst/>
              </a:rPr>
              <a:t>Akademisyen)</a:t>
            </a:r>
            <a:endParaRPr lang="en-US" b="1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395-432E-B9CB-3938CA6DF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Akademisyen!$A$2:$I$2</c:f>
              <c:strCache>
                <c:ptCount val="9"/>
                <c:pt idx="0">
                  <c:v>1.Kalite ofisi çalışanlarına kolay erişim sağlarım. / I have convenient access to the quality coordination office staff.</c:v>
                </c:pt>
                <c:pt idx="1">
                  <c:v>2.Yöneltilen soru/sorun ve taleplere karşı üslup ve yaklaşımlarından memnunum. / I am satisfied with the way they approach problems, questions and demands.</c:v>
                </c:pt>
                <c:pt idx="2">
                  <c:v>3.Talep ettiğimiz hizmetler için hızlı ve doğru çözümler üretir/bilgilendirir. / They produce quick and accurate solutions, and inform us regarding the services we demand.</c:v>
                </c:pt>
                <c:pt idx="3">
                  <c:v>4.Genel bilgilendirmeleri zamanında ve anlaşılır bir biçimde yapar. / They make general notifications in a timely and comprehensible manner.</c:v>
                </c:pt>
                <c:pt idx="4">
                  <c:v>5.Kalite oryantasyonu amacına uygun olarak gerçekleşir. / Quality orientation is carried out in a way that fits its purpose.</c:v>
                </c:pt>
                <c:pt idx="5">
                  <c:v>6.Genel olarak kalite ofisi faaliyetlerinden memnunum. / I am generally satisfied with the operation of quality office.</c:v>
                </c:pt>
                <c:pt idx="6">
                  <c:v>7.Üniversite kalite bilincine sahiptir. / University has quality awareness.</c:v>
                </c:pt>
                <c:pt idx="7">
                  <c:v>8.Kendimi Antalya Bilim Üniversitesi'ne ait hissediyorum / I feel as if I mdedicated to myself to Antalta Bilim University.</c:v>
                </c:pt>
                <c:pt idx="8">
                  <c:v>Ortalama</c:v>
                </c:pt>
              </c:strCache>
            </c:strRef>
          </c:cat>
          <c:val>
            <c:numRef>
              <c:f>Akademisyen!$A$15:$I$15</c:f>
              <c:numCache>
                <c:formatCode>0%</c:formatCode>
                <c:ptCount val="9"/>
                <c:pt idx="0">
                  <c:v>0.86666666666666659</c:v>
                </c:pt>
                <c:pt idx="1">
                  <c:v>0.85</c:v>
                </c:pt>
                <c:pt idx="2">
                  <c:v>0.83333333333333337</c:v>
                </c:pt>
                <c:pt idx="3">
                  <c:v>0.81666666666666665</c:v>
                </c:pt>
                <c:pt idx="4">
                  <c:v>0.8</c:v>
                </c:pt>
                <c:pt idx="5">
                  <c:v>0.86666666666666659</c:v>
                </c:pt>
                <c:pt idx="6">
                  <c:v>0.81666666666666665</c:v>
                </c:pt>
                <c:pt idx="7">
                  <c:v>0.9</c:v>
                </c:pt>
                <c:pt idx="8">
                  <c:v>0.84375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95-432E-B9CB-3938CA6DF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5908064"/>
        <c:axId val="685919712"/>
      </c:barChart>
      <c:catAx>
        <c:axId val="6859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919712"/>
        <c:crosses val="autoZero"/>
        <c:auto val="1"/>
        <c:lblAlgn val="ctr"/>
        <c:lblOffset val="100"/>
        <c:noMultiLvlLbl val="0"/>
      </c:catAx>
      <c:valAx>
        <c:axId val="6859197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90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Kalite Koordinatörlüğü Memnuniyet Anket Analizi (</a:t>
            </a:r>
            <a:r>
              <a:rPr lang="en-US" sz="1400" b="1" i="0" u="none" strike="noStrike" baseline="0">
                <a:effectLst/>
              </a:rPr>
              <a:t>Öğrenci )</a:t>
            </a:r>
            <a:endParaRPr lang="en-US" b="1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385763342082239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BB7-4038-B348-65AF10866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Öğrenci!$A$2:$I$2</c:f>
              <c:strCache>
                <c:ptCount val="9"/>
                <c:pt idx="0">
                  <c:v>1.Kalite ofisi çalışanlarına kolay erişim sağlarım. / I have convenient access to the quality coordination office staff.</c:v>
                </c:pt>
                <c:pt idx="1">
                  <c:v>2.Yöneltilen soru/sorun ve taleplere karşı üslup ve yaklaşımlarından memnunum. / I am satisfied with the way they approach problems, questions and demands.</c:v>
                </c:pt>
                <c:pt idx="2">
                  <c:v>3.Talep ettiğimiz hizmetler için hızlı ve doğru çözümler üretir/bilgilendirir. / They produce quick and accurate solutions, and inform us regarding the services we demand.</c:v>
                </c:pt>
                <c:pt idx="3">
                  <c:v>4.Genel bilgilendirmeleri zamanında ve anlaşılır bir biçimde yapar. / They make general notifications in a timely and comprehensible manner.</c:v>
                </c:pt>
                <c:pt idx="4">
                  <c:v>5.Kalite oryantasyonu amacına uygun olarak gerçekleşir. / Quality orientation is carried out in a way that fits its purpose.</c:v>
                </c:pt>
                <c:pt idx="5">
                  <c:v>6.Genel olarak kalite ofisi faaliyetlerinden memnunum. / I am generally satisfied with the operation of quality office.</c:v>
                </c:pt>
                <c:pt idx="6">
                  <c:v>7.Üniversite kalite bilincine sahiptir. / University has quality awareness.</c:v>
                </c:pt>
                <c:pt idx="7">
                  <c:v>8.Kendimi Antalya Bilim Üniversitesi'ne ait hissediyorum / I feel as if I mdedicated to myself to Antalta Bilim University.</c:v>
                </c:pt>
                <c:pt idx="8">
                  <c:v>Ortalama</c:v>
                </c:pt>
              </c:strCache>
            </c:strRef>
          </c:cat>
          <c:val>
            <c:numRef>
              <c:f>Öğrenci!$A$19:$I$19</c:f>
              <c:numCache>
                <c:formatCode>0%</c:formatCode>
                <c:ptCount val="9"/>
                <c:pt idx="0">
                  <c:v>0.75</c:v>
                </c:pt>
                <c:pt idx="1">
                  <c:v>0.81666666666666665</c:v>
                </c:pt>
                <c:pt idx="2">
                  <c:v>0.75</c:v>
                </c:pt>
                <c:pt idx="3">
                  <c:v>0.8</c:v>
                </c:pt>
                <c:pt idx="4">
                  <c:v>0.75</c:v>
                </c:pt>
                <c:pt idx="5">
                  <c:v>0.73333333333333328</c:v>
                </c:pt>
                <c:pt idx="6">
                  <c:v>0.75</c:v>
                </c:pt>
                <c:pt idx="7">
                  <c:v>0.82222222222222219</c:v>
                </c:pt>
                <c:pt idx="8">
                  <c:v>0.76620879120879104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B7-4038-B348-65AF10866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5569232"/>
        <c:axId val="745569648"/>
      </c:barChart>
      <c:catAx>
        <c:axId val="74556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569648"/>
        <c:crosses val="autoZero"/>
        <c:auto val="1"/>
        <c:lblAlgn val="ctr"/>
        <c:lblOffset val="100"/>
        <c:noMultiLvlLbl val="0"/>
      </c:catAx>
      <c:valAx>
        <c:axId val="745569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56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KALİTE KOORDİNATÖRLÜĞÜ</a:t>
            </a:r>
            <a:r>
              <a:rPr lang="en-US" b="1" baseline="0"/>
              <a:t> ORYANTASYON</a:t>
            </a:r>
            <a:r>
              <a:rPr lang="en-US" b="1"/>
              <a:t>                                                                                                                                     EĞTİMİ MEMNUNİYET ANKET ANALİZ FORMU</a:t>
            </a:r>
          </a:p>
        </c:rich>
      </c:tx>
      <c:layout>
        <c:manualLayout>
          <c:xMode val="edge"/>
          <c:yMode val="edge"/>
          <c:x val="0.22748146657326826"/>
          <c:y val="2.2361976423081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'Kalite Koordinatörlüğü'!$A$2:$J$2</c:f>
              <c:strCache>
                <c:ptCount val="10"/>
                <c:pt idx="0">
                  <c:v>1-Eğitim dokümanları (basılı) / 1 - Training documents (Printed)</c:v>
                </c:pt>
                <c:pt idx="1">
                  <c:v>2-Görsel eğitim araçları (sunumlar) / Visual training tools (presentations)</c:v>
                </c:pt>
                <c:pt idx="2">
                  <c:v>3-Eğitimin toplam süresi / The total duration of the training</c:v>
                </c:pt>
                <c:pt idx="3">
                  <c:v>4-Eğitim içeriğinin beklentilerinizi karşılama düzeyi / How much the training content meets your expectations</c:v>
                </c:pt>
                <c:pt idx="4">
                  <c:v>5-Eğitmenin konuları net ve anlaşılır açıklıkta ifade etme durumu / How clearly and comprehensibly the trainer explains the topics</c:v>
                </c:pt>
                <c:pt idx="5">
                  <c:v>6-Eğitmenin sunuş tekniği / The presentation technique of the trainer</c:v>
                </c:pt>
                <c:pt idx="6">
                  <c:v>7-Eğitmenin konuya hakimiyeti / The trainer's command of the subject</c:v>
                </c:pt>
                <c:pt idx="7">
                  <c:v>8-Eğitim salonu / The training hall</c:v>
                </c:pt>
                <c:pt idx="8">
                  <c:v>9-Eğitim yapılan yerdeki yemek, çay/kahve ve ikram hizmetleri / The food, tea and coffee services provided at the training venue.</c:v>
                </c:pt>
                <c:pt idx="9">
                  <c:v>Ortalama</c:v>
                </c:pt>
              </c:strCache>
            </c:strRef>
          </c:cat>
          <c:val>
            <c:numRef>
              <c:f>'Kalite Koordinatörlüğü'!$A$11:$J$11</c:f>
              <c:numCache>
                <c:formatCode>0%</c:formatCode>
                <c:ptCount val="10"/>
                <c:pt idx="0">
                  <c:v>0.93333333333333335</c:v>
                </c:pt>
                <c:pt idx="1">
                  <c:v>0.97499999999999998</c:v>
                </c:pt>
                <c:pt idx="2">
                  <c:v>0.95</c:v>
                </c:pt>
                <c:pt idx="3">
                  <c:v>0.92500000000000004</c:v>
                </c:pt>
                <c:pt idx="4">
                  <c:v>1</c:v>
                </c:pt>
                <c:pt idx="5">
                  <c:v>1</c:v>
                </c:pt>
                <c:pt idx="6">
                  <c:v>0.97499999999999998</c:v>
                </c:pt>
                <c:pt idx="7">
                  <c:v>0.875</c:v>
                </c:pt>
                <c:pt idx="8">
                  <c:v>0.92500000000000004</c:v>
                </c:pt>
                <c:pt idx="9">
                  <c:v>0.95092592592592595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5-4DED-8456-C297FA9B72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267968"/>
        <c:axId val="2103270464"/>
      </c:barChart>
      <c:catAx>
        <c:axId val="210326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270464"/>
        <c:crosses val="autoZero"/>
        <c:auto val="1"/>
        <c:lblAlgn val="ctr"/>
        <c:lblOffset val="100"/>
        <c:noMultiLvlLbl val="0"/>
      </c:catAx>
      <c:valAx>
        <c:axId val="21032704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267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smtClean="0">
                <a:effectLst/>
              </a:rPr>
              <a:t>ŞİKAYETLER</a:t>
            </a:r>
            <a:endParaRPr lang="en-US" dirty="0" smtClean="0">
              <a:effectLst/>
            </a:endParaRPr>
          </a:p>
          <a:p>
            <a:pPr>
              <a:defRPr/>
            </a:pPr>
            <a:r>
              <a:rPr lang="en-US" sz="1800" b="0" i="0" baseline="0" dirty="0" smtClean="0">
                <a:effectLst/>
              </a:rPr>
              <a:t>(11.09.2018 – 31.12.2020)</a:t>
            </a:r>
            <a:endParaRPr lang="en-US" dirty="0" smtClean="0">
              <a:effectLst/>
            </a:endParaRPr>
          </a:p>
          <a:p>
            <a:pPr>
              <a:defRPr/>
            </a:pP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Şikayetler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E49-45EE-A6C1-97170BF929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E49-45EE-A6C1-97170BF929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Sayfa1!$A$2:$A$3</c:f>
              <c:strCache>
                <c:ptCount val="2"/>
                <c:pt idx="0">
                  <c:v>Açık Şikayetler</c:v>
                </c:pt>
                <c:pt idx="1">
                  <c:v>Kapalı Şikayetler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158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DA-4046-9143-DE449BB82F4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E18-4D88-8F58-2655A21B1D5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E18-4D88-8F58-2655A21B1D5D}"/>
              </c:ext>
            </c:extLst>
          </c:dPt>
          <c:dLbls>
            <c:dLbl>
              <c:idx val="0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18-4D88-8F58-2655A21B1D5D}"/>
                </c:ext>
              </c:extLst>
            </c:dLbl>
            <c:dLbl>
              <c:idx val="1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E18-4D88-8F58-2655A21B1D5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'[Microsoft PowerPoint uygulamasında grafik]Sayfa1'!$A$2:$A$3</c:f>
              <c:strCache>
                <c:ptCount val="2"/>
                <c:pt idx="0">
                  <c:v>İdari</c:v>
                </c:pt>
                <c:pt idx="1">
                  <c:v>Akademik</c:v>
                </c:pt>
              </c:strCache>
            </c:strRef>
          </c:cat>
          <c:val>
            <c:numRef>
              <c:f>'[Microsoft PowerPoint uygulamasında grafik]Sayfa1'!$B$2:$B$3</c:f>
              <c:numCache>
                <c:formatCode>General</c:formatCode>
                <c:ptCount val="2"/>
                <c:pt idx="0">
                  <c:v>24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18-4D88-8F58-2655A21B1D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0.21541484397783611"/>
          <c:w val="0.81388888888888888"/>
          <c:h val="0.5747947652376785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3C9-4F16-A41E-A6C8D1C3AE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3C9-4F16-A41E-A6C8D1C3AE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3C9-4F16-A41E-A6C8D1C3AE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3C9-4F16-A41E-A6C8D1C3AE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'[Microsoft PowerPoint uygulamasında grafik</c:f>
              <c:numCache>
                <c:formatCode>General</c:formatCode>
                <c:ptCount val="4"/>
                <c:pt idx="0">
                  <c:v>9</c:v>
                </c:pt>
                <c:pt idx="1">
                  <c:v>13</c:v>
                </c:pt>
                <c:pt idx="2">
                  <c:v>6</c:v>
                </c:pt>
                <c:pt idx="3">
                  <c:v>39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'[Microsoft PowerPoint uygulamasında grafik</c15:sqref>
                        </c15:formulaRef>
                      </c:ext>
                    </c:extLst>
                    <c:strCache>
                      <c:ptCount val="4"/>
                      <c:pt idx="0">
                        <c:v>2020 yılında kapanma termini olan </c:v>
                      </c:pt>
                      <c:pt idx="1">
                        <c:v>2021 yılında kapanma termini olan
</c:v>
                      </c:pt>
                      <c:pt idx="2">
                        <c:v>İtiraz Üzerine İptal Edilen
</c:v>
                      </c:pt>
                      <c:pt idx="3">
                        <c:v>Hala Termin Beklenen
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23C9-4F16-A41E-A6C8D1C3AE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0.73625</cdr:x>
      <cdr:y>0.19879</cdr:y>
    </cdr:from>
    <cdr:to>
      <cdr:x>1</cdr:x>
      <cdr:y>0.34053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4488160" y="807864"/>
          <a:ext cx="160784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0.69693</cdr:x>
      <cdr:y>0.24806</cdr:y>
    </cdr:from>
    <cdr:to>
      <cdr:x>1</cdr:x>
      <cdr:y>0.51384</cdr:y>
    </cdr:to>
    <cdr:sp macro="" textlink="">
      <cdr:nvSpPr>
        <cdr:cNvPr id="3" name="Metin kutusu 2"/>
        <cdr:cNvSpPr txBox="1"/>
      </cdr:nvSpPr>
      <cdr:spPr>
        <a:xfrm xmlns:a="http://schemas.openxmlformats.org/drawingml/2006/main">
          <a:off x="4248473" y="1008116"/>
          <a:ext cx="1847527" cy="1080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err="1" smtClean="0"/>
            <a:t>Tüm</a:t>
          </a:r>
          <a:r>
            <a:rPr lang="en-US" sz="1600" dirty="0" smtClean="0"/>
            <a:t> Şikayetler:170</a:t>
          </a:r>
        </a:p>
        <a:p xmlns:a="http://schemas.openxmlformats.org/drawingml/2006/main">
          <a:r>
            <a:rPr lang="en-US" sz="1600" dirty="0" err="1" smtClean="0"/>
            <a:t>Kapalı</a:t>
          </a:r>
          <a:r>
            <a:rPr lang="en-US" sz="1600" dirty="0" smtClean="0"/>
            <a:t> Şikayetler:158</a:t>
          </a:r>
        </a:p>
        <a:p xmlns:a="http://schemas.openxmlformats.org/drawingml/2006/main">
          <a:r>
            <a:rPr lang="en-US" sz="1600" dirty="0" err="1" smtClean="0"/>
            <a:t>Açık</a:t>
          </a:r>
          <a:r>
            <a:rPr lang="en-US" sz="1600" dirty="0" smtClean="0"/>
            <a:t> </a:t>
          </a:r>
          <a:r>
            <a:rPr lang="en-US" sz="1600" dirty="0" err="1" smtClean="0"/>
            <a:t>Şikayetler</a:t>
          </a:r>
          <a:r>
            <a:rPr lang="en-US" sz="1600" dirty="0" smtClean="0"/>
            <a:t>: 12</a:t>
          </a:r>
          <a:endParaRPr lang="en-US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29.01.2021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563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45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8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684-7ED6-4E25-99B3-6C7EE6714DA3}" type="datetime1">
              <a:rPr lang="tr-TR" smtClean="0"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8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09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29.01.2021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5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29.01.2021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29.01.2021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29.01.2021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29.01.2021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29.01.2021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8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2996952"/>
            <a:ext cx="7772400" cy="1656184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20</a:t>
            </a: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tr-TR" b="1" dirty="0" smtClean="0">
                <a:solidFill>
                  <a:srgbClr val="FF0000"/>
                </a:solidFill>
              </a:rPr>
              <a:t> YILI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YGG </a:t>
            </a:r>
            <a:r>
              <a:rPr lang="tr-TR" b="1" dirty="0" smtClean="0">
                <a:solidFill>
                  <a:srgbClr val="FF0000"/>
                </a:solidFill>
              </a:rPr>
              <a:t>SUNUMU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KALİTE </a:t>
            </a:r>
            <a:r>
              <a:rPr lang="en-US" b="1" dirty="0" smtClean="0">
                <a:solidFill>
                  <a:srgbClr val="FF0000"/>
                </a:solidFill>
              </a:rPr>
              <a:t>YÖNETİM </a:t>
            </a:r>
            <a:r>
              <a:rPr lang="tr-TR" b="1" dirty="0" smtClean="0">
                <a:solidFill>
                  <a:srgbClr val="FF0000"/>
                </a:solidFill>
              </a:rPr>
              <a:t>SÜRECİ</a:t>
            </a: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en-US" b="1" dirty="0" smtClean="0"/>
              <a:t>29</a:t>
            </a:r>
            <a:r>
              <a:rPr lang="en-US" b="1" dirty="0"/>
              <a:t> </a:t>
            </a:r>
            <a:r>
              <a:rPr lang="en-US" b="1" dirty="0" err="1" smtClean="0"/>
              <a:t>Ocak</a:t>
            </a:r>
            <a:r>
              <a:rPr lang="en-US" b="1" dirty="0" smtClean="0"/>
              <a:t> </a:t>
            </a:r>
            <a:r>
              <a:rPr lang="tr-TR" b="1" dirty="0" smtClean="0"/>
              <a:t>20</a:t>
            </a:r>
            <a:r>
              <a:rPr lang="en-US" b="1" dirty="0" smtClean="0"/>
              <a:t>21</a:t>
            </a:r>
            <a:endParaRPr lang="tr-TR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</a:t>
            </a:fld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10</a:t>
            </a:fld>
            <a:endParaRPr lang="tr-TR"/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6" y="1255147"/>
            <a:ext cx="9144000" cy="1527750"/>
          </a:xfrm>
          <a:prstGeom prst="rect">
            <a:avLst/>
          </a:prstGeom>
        </p:spPr>
      </p:pic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645049"/>
              </p:ext>
            </p:extLst>
          </p:nvPr>
        </p:nvGraphicFramePr>
        <p:xfrm>
          <a:off x="1619672" y="2910476"/>
          <a:ext cx="6264696" cy="3254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377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92791"/>
              </p:ext>
            </p:extLst>
          </p:nvPr>
        </p:nvGraphicFramePr>
        <p:xfrm>
          <a:off x="323528" y="1422418"/>
          <a:ext cx="8229600" cy="1217097"/>
        </p:xfrm>
        <a:graphic>
          <a:graphicData uri="http://schemas.openxmlformats.org/drawingml/2006/table">
            <a:tbl>
              <a:tblPr/>
              <a:tblGrid>
                <a:gridCol w="1054326">
                  <a:extLst>
                    <a:ext uri="{9D8B030D-6E8A-4147-A177-3AD203B41FA5}">
                      <a16:colId xmlns:a16="http://schemas.microsoft.com/office/drawing/2014/main" val="2241150537"/>
                    </a:ext>
                  </a:extLst>
                </a:gridCol>
                <a:gridCol w="1171474">
                  <a:extLst>
                    <a:ext uri="{9D8B030D-6E8A-4147-A177-3AD203B41FA5}">
                      <a16:colId xmlns:a16="http://schemas.microsoft.com/office/drawing/2014/main" val="3682073038"/>
                    </a:ext>
                  </a:extLst>
                </a:gridCol>
                <a:gridCol w="955201">
                  <a:extLst>
                    <a:ext uri="{9D8B030D-6E8A-4147-A177-3AD203B41FA5}">
                      <a16:colId xmlns:a16="http://schemas.microsoft.com/office/drawing/2014/main" val="511102719"/>
                    </a:ext>
                  </a:extLst>
                </a:gridCol>
                <a:gridCol w="1054326">
                  <a:extLst>
                    <a:ext uri="{9D8B030D-6E8A-4147-A177-3AD203B41FA5}">
                      <a16:colId xmlns:a16="http://schemas.microsoft.com/office/drawing/2014/main" val="2631913559"/>
                    </a:ext>
                  </a:extLst>
                </a:gridCol>
                <a:gridCol w="1074601">
                  <a:extLst>
                    <a:ext uri="{9D8B030D-6E8A-4147-A177-3AD203B41FA5}">
                      <a16:colId xmlns:a16="http://schemas.microsoft.com/office/drawing/2014/main" val="2581775704"/>
                    </a:ext>
                  </a:extLst>
                </a:gridCol>
                <a:gridCol w="729918">
                  <a:extLst>
                    <a:ext uri="{9D8B030D-6E8A-4147-A177-3AD203B41FA5}">
                      <a16:colId xmlns:a16="http://schemas.microsoft.com/office/drawing/2014/main" val="3318797006"/>
                    </a:ext>
                  </a:extLst>
                </a:gridCol>
                <a:gridCol w="729918">
                  <a:extLst>
                    <a:ext uri="{9D8B030D-6E8A-4147-A177-3AD203B41FA5}">
                      <a16:colId xmlns:a16="http://schemas.microsoft.com/office/drawing/2014/main" val="1642648948"/>
                    </a:ext>
                  </a:extLst>
                </a:gridCol>
                <a:gridCol w="729918">
                  <a:extLst>
                    <a:ext uri="{9D8B030D-6E8A-4147-A177-3AD203B41FA5}">
                      <a16:colId xmlns:a16="http://schemas.microsoft.com/office/drawing/2014/main" val="3728749818"/>
                    </a:ext>
                  </a:extLst>
                </a:gridCol>
                <a:gridCol w="729918">
                  <a:extLst>
                    <a:ext uri="{9D8B030D-6E8A-4147-A177-3AD203B41FA5}">
                      <a16:colId xmlns:a16="http://schemas.microsoft.com/office/drawing/2014/main" val="659043712"/>
                    </a:ext>
                  </a:extLst>
                </a:gridCol>
              </a:tblGrid>
              <a:tr h="1088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1.Kalite ofisi çalışanlarına kolay erişim sağlarım. / I have convenient access to the quality coordination office staff.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2.Yöneltilen soru/sorun ve taleplere karşı üslup ve yaklaşımlarından memnunum. / I am satisfied with the way they approach problems, questions and demands.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3.Talep ettiğimiz hizmetler için hızlı ve doğru çözümler üretir/bilgilendirir. / They produce quick and accurate solutions, and inform us regarding the services we demand.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4.Genel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bilgilendirmeleri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zamanında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anlaşılır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bir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biçimde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yapar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 / They make general notifications in a timely and comprehensible manner.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5.Kalite oryantasyonu amacına uygun olarak gerçekleşir. / Quality orientation is carried out in a way that fits its purpose.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6.Genel olarak kalite ofisi faaliyetlerinden memnunum. / I am generally satisfied with the operation of quality office.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7.Üniversite kalite bilincine sahiptir. / University has quality awareness.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8.Kendimi Antalya Bilim Üniversitesi'ne ait hissediyorum / I feel as if I mdedicated to myself to Antalta Bilim University.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Ortalama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057803"/>
                  </a:ext>
                </a:extLst>
              </a:tr>
              <a:tr h="128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88%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85%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976035"/>
                  </a:ext>
                </a:extLst>
              </a:tr>
            </a:tbl>
          </a:graphicData>
        </a:graphic>
      </p:graphicFrame>
      <p:graphicFrame>
        <p:nvGraphicFramePr>
          <p:cNvPr id="18" name="Grafik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481267"/>
              </p:ext>
            </p:extLst>
          </p:nvPr>
        </p:nvGraphicFramePr>
        <p:xfrm>
          <a:off x="1907704" y="2639515"/>
          <a:ext cx="4819345" cy="268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825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12</a:t>
            </a:fld>
            <a:endParaRPr lang="tr-TR"/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144000" cy="1527750"/>
          </a:xfrm>
          <a:prstGeom prst="rect">
            <a:avLst/>
          </a:prstGeom>
        </p:spPr>
      </p:pic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228033"/>
              </p:ext>
            </p:extLst>
          </p:nvPr>
        </p:nvGraphicFramePr>
        <p:xfrm>
          <a:off x="1981200" y="2967166"/>
          <a:ext cx="51830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42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13</a:t>
            </a:fld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2337"/>
            <a:ext cx="9144000" cy="1527750"/>
          </a:xfrm>
          <a:prstGeom prst="rect">
            <a:avLst/>
          </a:prstGeom>
        </p:spPr>
      </p:pic>
      <p:graphicFrame>
        <p:nvGraphicFramePr>
          <p:cNvPr id="10" name="Grafik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4982563"/>
              </p:ext>
            </p:extLst>
          </p:nvPr>
        </p:nvGraphicFramePr>
        <p:xfrm>
          <a:off x="1981200" y="3040087"/>
          <a:ext cx="47510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10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14</a:t>
            </a:fld>
            <a:endParaRPr lang="tr-TR"/>
          </a:p>
        </p:txBody>
      </p:sp>
      <p:pic>
        <p:nvPicPr>
          <p:cNvPr id="5" name="Resim 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828584" cy="1382250"/>
          </a:xfrm>
          <a:prstGeom prst="rect">
            <a:avLst/>
          </a:prstGeom>
        </p:spPr>
      </p:pic>
      <p:graphicFrame>
        <p:nvGraphicFramePr>
          <p:cNvPr id="14" name="Grafik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941603"/>
              </p:ext>
            </p:extLst>
          </p:nvPr>
        </p:nvGraphicFramePr>
        <p:xfrm>
          <a:off x="1250158" y="2930331"/>
          <a:ext cx="6369842" cy="2869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691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5" name="Slayt Numarası Yer Tutucusu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15</a:t>
            </a:fld>
            <a:endParaRPr lang="tr-TR"/>
          </a:p>
        </p:txBody>
      </p:sp>
      <p:pic>
        <p:nvPicPr>
          <p:cNvPr id="66" name="Resim 6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67" name="Metin kutusu 66"/>
          <p:cNvSpPr txBox="1"/>
          <p:nvPr/>
        </p:nvSpPr>
        <p:spPr>
          <a:xfrm>
            <a:off x="1398954" y="372585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709" y="948595"/>
            <a:ext cx="5289266" cy="587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5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16</a:t>
            </a:fld>
            <a:endParaRPr lang="tr-TR"/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394638" y="36211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104" y="938178"/>
            <a:ext cx="5323844" cy="571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17</a:t>
            </a:fld>
            <a:endParaRPr lang="tr-TR"/>
          </a:p>
        </p:txBody>
      </p:sp>
      <p:sp>
        <p:nvSpPr>
          <p:cNvPr id="6" name="Metin kutusu 4"/>
          <p:cNvSpPr txBox="1"/>
          <p:nvPr/>
        </p:nvSpPr>
        <p:spPr>
          <a:xfrm>
            <a:off x="1331640" y="13021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ŞİKAYETLER VE SONUÇLARI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1115616" y="3068960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/>
              <a:t>2020 yılında </a:t>
            </a:r>
            <a:r>
              <a:rPr lang="en-US" sz="2800" b="1" dirty="0" smtClean="0"/>
              <a:t>Kalite </a:t>
            </a:r>
            <a:r>
              <a:rPr lang="en-US" sz="2800" b="1" dirty="0" err="1" smtClean="0"/>
              <a:t>Koordinatörlüğü</a:t>
            </a:r>
            <a:r>
              <a:rPr lang="en-US" sz="2800" b="1" dirty="0" smtClean="0"/>
              <a:t> </a:t>
            </a:r>
            <a:r>
              <a:rPr lang="tr-TR" sz="2800" b="1" dirty="0" smtClean="0"/>
              <a:t>Sürecine </a:t>
            </a:r>
            <a:endParaRPr lang="tr-TR" sz="2800" b="1" dirty="0"/>
          </a:p>
          <a:p>
            <a:pPr algn="ctr"/>
            <a:r>
              <a:rPr lang="tr-TR" sz="2800" b="1" dirty="0"/>
              <a:t>herhangi bir şikayet </a:t>
            </a:r>
            <a:r>
              <a:rPr lang="tr-TR" sz="2800" b="1" dirty="0" smtClean="0"/>
              <a:t>gelmemiştir</a:t>
            </a:r>
            <a:r>
              <a:rPr lang="en-US" sz="2800" b="1" dirty="0" smtClean="0"/>
              <a:t>.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3086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18</a:t>
            </a:fld>
            <a:endParaRPr lang="tr-TR"/>
          </a:p>
        </p:txBody>
      </p:sp>
      <p:sp>
        <p:nvSpPr>
          <p:cNvPr id="6" name="Metin kutusu 4"/>
          <p:cNvSpPr txBox="1"/>
          <p:nvPr/>
        </p:nvSpPr>
        <p:spPr>
          <a:xfrm>
            <a:off x="1331640" y="13021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ÖNERİLER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SONUÇLARI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115616" y="3068960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/>
              <a:t>2020 yılında </a:t>
            </a:r>
            <a:r>
              <a:rPr lang="en-US" sz="2800" b="1" dirty="0" smtClean="0"/>
              <a:t>Kalite </a:t>
            </a:r>
            <a:r>
              <a:rPr lang="en-US" sz="2800" b="1" dirty="0" err="1" smtClean="0"/>
              <a:t>Koordinatörlüğü</a:t>
            </a:r>
            <a:r>
              <a:rPr lang="en-US" sz="2800" b="1" dirty="0" smtClean="0"/>
              <a:t> </a:t>
            </a:r>
            <a:r>
              <a:rPr lang="tr-TR" sz="2800" b="1" dirty="0" smtClean="0"/>
              <a:t>Sürecine </a:t>
            </a:r>
            <a:endParaRPr lang="tr-TR" sz="2800" b="1" dirty="0"/>
          </a:p>
          <a:p>
            <a:pPr algn="ctr"/>
            <a:r>
              <a:rPr lang="tr-TR" sz="2800" b="1" dirty="0"/>
              <a:t>herhangi bir </a:t>
            </a:r>
            <a:r>
              <a:rPr lang="en-US" sz="2800" b="1" dirty="0" err="1" smtClean="0"/>
              <a:t>öneri</a:t>
            </a:r>
            <a:r>
              <a:rPr lang="tr-TR" sz="2800" b="1" dirty="0" smtClean="0"/>
              <a:t> gelmemiştir</a:t>
            </a:r>
            <a:r>
              <a:rPr lang="en-US" sz="2800" b="1" dirty="0" smtClean="0"/>
              <a:t>.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9622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62187" y="43936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19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69" name="Metin kutusu 68"/>
          <p:cNvSpPr txBox="1"/>
          <p:nvPr/>
        </p:nvSpPr>
        <p:spPr>
          <a:xfrm>
            <a:off x="7308304" y="314096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KYS İç Denetim Başarı Puanı </a:t>
            </a:r>
            <a:r>
              <a:rPr lang="en-US" b="1" dirty="0" smtClean="0"/>
              <a:t>100</a:t>
            </a:r>
            <a:r>
              <a:rPr lang="tr-TR" b="1" dirty="0" smtClean="0"/>
              <a:t>%</a:t>
            </a:r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996" y="1085691"/>
            <a:ext cx="6015284" cy="563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6538276" y="6309320"/>
            <a:ext cx="2133600" cy="365125"/>
          </a:xfrm>
        </p:spPr>
        <p:txBody>
          <a:bodyPr/>
          <a:lstStyle/>
          <a:p>
            <a:fld id="{439F893C-C32F-4835-A1E5-850973405C58}" type="slidenum">
              <a:rPr lang="tr-TR" smtClean="0"/>
              <a:t>2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752605"/>
              </p:ext>
            </p:extLst>
          </p:nvPr>
        </p:nvGraphicFramePr>
        <p:xfrm>
          <a:off x="611559" y="1314948"/>
          <a:ext cx="7848873" cy="2114051"/>
        </p:xfrm>
        <a:graphic>
          <a:graphicData uri="http://schemas.openxmlformats.org/drawingml/2006/table">
            <a:tbl>
              <a:tblPr/>
              <a:tblGrid>
                <a:gridCol w="5645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3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3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GÜÇLÜ YÖNLER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48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nn-N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G1-</a:t>
                      </a:r>
                      <a:r>
                        <a:rPr lang="nn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Kalite Yönetim </a:t>
                      </a:r>
                      <a:r>
                        <a:rPr lang="nn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Sistemini </a:t>
                      </a:r>
                      <a:r>
                        <a:rPr lang="nn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destekleyen </a:t>
                      </a:r>
                      <a:r>
                        <a:rPr lang="nn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üniversite üst yönetimi</a:t>
                      </a:r>
                      <a:endParaRPr lang="nn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(güçlü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yön)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0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G2-</a:t>
                      </a:r>
                      <a:r>
                        <a:rPr lang="nn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Kalite Yönetim Sisteminin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üniversite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akademik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idari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personelimiz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tarafından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sahiplenilmiş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içselleştirilmiş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olması</a:t>
                      </a:r>
                      <a:endParaRPr lang="nn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(güçlü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yön)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255883"/>
                  </a:ext>
                </a:extLst>
              </a:tr>
              <a:tr h="59216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G3-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Üniversite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olarak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</a:t>
                      </a:r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alite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yönetim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süreci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hızlı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adapte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olunması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(güçlü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yön)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4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473542"/>
              </p:ext>
            </p:extLst>
          </p:nvPr>
        </p:nvGraphicFramePr>
        <p:xfrm>
          <a:off x="611559" y="4004223"/>
          <a:ext cx="7848873" cy="2079944"/>
        </p:xfrm>
        <a:graphic>
          <a:graphicData uri="http://schemas.openxmlformats.org/drawingml/2006/table">
            <a:tbl>
              <a:tblPr/>
              <a:tblGrid>
                <a:gridCol w="5659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16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ZAYIF YÖNLER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25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açılan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akademik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birimler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sonrasında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Kalite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iç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denetçi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ekibinin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iş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yükünün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artması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(2020 </a:t>
                      </a:r>
                      <a:r>
                        <a:rPr lang="en-US" sz="1600" b="1" i="0" u="sng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yılında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16 </a:t>
                      </a:r>
                      <a:r>
                        <a:rPr lang="en-US" sz="1600" b="1" i="0" u="sng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denetçi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sng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ile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2’şerli </a:t>
                      </a:r>
                      <a:r>
                        <a:rPr lang="en-US" sz="1600" b="1" i="0" u="sng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gruplar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sng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halinde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55 </a:t>
                      </a:r>
                      <a:r>
                        <a:rPr lang="en-US" sz="1600" b="1" i="0" u="sng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birim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sng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denetlenmiştir</a:t>
                      </a:r>
                      <a:r>
                        <a:rPr lang="en-US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(zayıf 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yön)</a:t>
                      </a:r>
                      <a:endParaRPr kumimoji="0" lang="tr-TR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2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Z2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Kalite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Koordinatörlüğünün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ayrı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bir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birim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olarak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faaliyete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geçmiş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olması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tr-T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(zayıf yön)</a:t>
                      </a:r>
                      <a:endParaRPr kumimoji="0" lang="tr-T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0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92896" y="947507"/>
            <a:ext cx="7720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DEĞİŞİKLİKLERİN YÖNETİMİ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5" name="Slayt Numarası Yer Tutucusu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20</a:t>
            </a:fld>
            <a:endParaRPr lang="tr-TR"/>
          </a:p>
        </p:txBody>
      </p:sp>
      <p:pic>
        <p:nvPicPr>
          <p:cNvPr id="66" name="Resim 6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850608"/>
              </p:ext>
            </p:extLst>
          </p:nvPr>
        </p:nvGraphicFramePr>
        <p:xfrm>
          <a:off x="539552" y="1879287"/>
          <a:ext cx="7996996" cy="4272276"/>
        </p:xfrm>
        <a:graphic>
          <a:graphicData uri="http://schemas.openxmlformats.org/drawingml/2006/table">
            <a:tbl>
              <a:tblPr/>
              <a:tblGrid>
                <a:gridCol w="7996996">
                  <a:extLst>
                    <a:ext uri="{9D8B030D-6E8A-4147-A177-3AD203B41FA5}">
                      <a16:colId xmlns:a16="http://schemas.microsoft.com/office/drawing/2014/main" val="2726477168"/>
                    </a:ext>
                  </a:extLst>
                </a:gridCol>
              </a:tblGrid>
              <a:tr h="295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SPİK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karnesinin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(KY-SP-0001)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33458"/>
                  </a:ext>
                </a:extLst>
              </a:tr>
              <a:tr h="295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SWOT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Analizinde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Güncelleme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(KY-SW-0001)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8583"/>
                  </a:ext>
                </a:extLst>
              </a:tr>
              <a:tr h="295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Risk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Analiz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Formu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(KY-RA-0001)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870484"/>
                  </a:ext>
                </a:extLst>
              </a:tr>
              <a:tr h="295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SWOT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Analizine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F15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T7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maddelerinin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2020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yılına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eklenmesi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(KY-SW-0001)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145961"/>
                  </a:ext>
                </a:extLst>
              </a:tr>
              <a:tr h="295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Kalite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Koordinaatörlüğü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Memnuniyet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Anketi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(KY-AK-0001)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52922"/>
                  </a:ext>
                </a:extLst>
              </a:tr>
              <a:tr h="3198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Risk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Analizi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Dokümanına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maddeler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eklenmesi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 (KY-RA-0001)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737299"/>
                  </a:ext>
                </a:extLst>
              </a:tr>
              <a:tr h="3198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Paydaş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Analizinde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Güncelleme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(KY-PA-0001)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19680"/>
                  </a:ext>
                </a:extLst>
              </a:tr>
              <a:tr h="3198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Kaplumbağa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şemasında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maddelerin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(KY-SR-0001)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44341"/>
                  </a:ext>
                </a:extLst>
              </a:tr>
              <a:tr h="3198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Şikayet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Yönetim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Sistemi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Memnuniyet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Anketinin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(KY-AK-0002)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77921"/>
                  </a:ext>
                </a:extLst>
              </a:tr>
              <a:tr h="3198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Şikayet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Yönetim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Sistemi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Prosedürünün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(KY-PR-0009)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98454"/>
                  </a:ext>
                </a:extLst>
              </a:tr>
              <a:tr h="32824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SWOT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Analizi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dokümanının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(KY-SW-0001)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027538"/>
                  </a:ext>
                </a:extLst>
              </a:tr>
              <a:tr h="32824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Risk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Analizi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dokümanının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(KY-RA-0001)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310185"/>
                  </a:ext>
                </a:extLst>
              </a:tr>
              <a:tr h="3198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Şikayet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Yönetim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Sistemi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İş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Akışının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güncellenmesi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(KY-İA-0001)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1876" marR="11876" marT="11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72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 İHTİYACI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21</a:t>
            </a:fld>
            <a:endParaRPr lang="tr-TR"/>
          </a:p>
        </p:txBody>
      </p:sp>
      <p:sp>
        <p:nvSpPr>
          <p:cNvPr id="66" name="Metin kutusu 65"/>
          <p:cNvSpPr txBox="1"/>
          <p:nvPr/>
        </p:nvSpPr>
        <p:spPr>
          <a:xfrm>
            <a:off x="339055" y="1950323"/>
            <a:ext cx="9227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Kalite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Yönetim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Sistemi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için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bütünleşik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otomasyon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sistemine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ihtiyaç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duyulmaktadır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tr-TR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26" y="2132856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Kalite </a:t>
            </a:r>
            <a:r>
              <a:rPr lang="en-US" b="1" dirty="0" err="1" smtClean="0"/>
              <a:t>Yönetim</a:t>
            </a:r>
            <a:r>
              <a:rPr lang="en-US" b="1" dirty="0" smtClean="0"/>
              <a:t> </a:t>
            </a:r>
            <a:r>
              <a:rPr lang="en-US" b="1" dirty="0" err="1" smtClean="0"/>
              <a:t>sisteminin</a:t>
            </a:r>
            <a:r>
              <a:rPr lang="en-US" b="1" dirty="0" smtClean="0"/>
              <a:t> </a:t>
            </a:r>
            <a:r>
              <a:rPr lang="en-US" b="1" dirty="0" err="1"/>
              <a:t>sürdürülebilirliği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Doküman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Kayıtlarının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Düzeltici</a:t>
            </a:r>
            <a:r>
              <a:rPr lang="en-US" dirty="0"/>
              <a:t> </a:t>
            </a:r>
            <a:r>
              <a:rPr lang="en-US" dirty="0" err="1"/>
              <a:t>Faaliyetler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Liderlik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YGG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Risklerin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Süreç</a:t>
            </a:r>
            <a:r>
              <a:rPr lang="en-US" dirty="0"/>
              <a:t> </a:t>
            </a:r>
            <a:r>
              <a:rPr lang="en-US" dirty="0" err="1"/>
              <a:t>Değişikliklerinin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Şikâyet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Uygunsuzlukların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Öneri</a:t>
            </a:r>
            <a:r>
              <a:rPr lang="en-US" dirty="0"/>
              <a:t> </a:t>
            </a:r>
            <a:r>
              <a:rPr lang="en-US" dirty="0" err="1"/>
              <a:t>Prosedürü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b="1" dirty="0" err="1" smtClean="0"/>
              <a:t>tanımlanmış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dokümante</a:t>
            </a:r>
            <a:r>
              <a:rPr lang="en-US" b="1" dirty="0" smtClean="0"/>
              <a:t> </a:t>
            </a:r>
            <a:r>
              <a:rPr lang="en-US" b="1" dirty="0" err="1"/>
              <a:t>edilmiş</a:t>
            </a:r>
            <a:r>
              <a:rPr lang="en-US" b="1" dirty="0"/>
              <a:t> </a:t>
            </a:r>
            <a:r>
              <a:rPr lang="en-US" b="1" dirty="0" err="1"/>
              <a:t>bilgiler</a:t>
            </a:r>
            <a:r>
              <a:rPr lang="en-US" b="1" dirty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güvence</a:t>
            </a:r>
            <a:r>
              <a:rPr lang="en-US" b="1" dirty="0"/>
              <a:t> </a:t>
            </a:r>
            <a:r>
              <a:rPr lang="en-US" b="1" dirty="0" err="1"/>
              <a:t>altına</a:t>
            </a:r>
            <a:r>
              <a:rPr lang="en-US" b="1" dirty="0"/>
              <a:t> </a:t>
            </a:r>
            <a:r>
              <a:rPr lang="en-US" b="1" dirty="0" err="1"/>
              <a:t>almıştır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22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7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23</a:t>
            </a:fld>
            <a:endParaRPr lang="tr-TR"/>
          </a:p>
        </p:txBody>
      </p:sp>
      <p:pic>
        <p:nvPicPr>
          <p:cNvPr id="6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graphicFrame>
        <p:nvGraphicFramePr>
          <p:cNvPr id="5" name="Grafik 4"/>
          <p:cNvGraphicFramePr/>
          <p:nvPr>
            <p:extLst>
              <p:ext uri="{D42A27DB-BD31-4B8C-83A1-F6EECF244321}">
                <p14:modId xmlns:p14="http://schemas.microsoft.com/office/powerpoint/2010/main" val="2175095242"/>
              </p:ext>
            </p:extLst>
          </p:nvPr>
        </p:nvGraphicFramePr>
        <p:xfrm>
          <a:off x="154766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941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fld id="{439F893C-C32F-4835-A1E5-850973405C58}" type="slidenum">
              <a:rPr lang="tr-TR" smtClean="0"/>
              <a:t>24</a:t>
            </a:fld>
            <a:endParaRPr lang="tr-TR"/>
          </a:p>
        </p:txBody>
      </p:sp>
      <p:pic>
        <p:nvPicPr>
          <p:cNvPr id="6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56989"/>
              </p:ext>
            </p:extLst>
          </p:nvPr>
        </p:nvGraphicFramePr>
        <p:xfrm>
          <a:off x="683568" y="1188926"/>
          <a:ext cx="3672408" cy="1684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8173">
                  <a:extLst>
                    <a:ext uri="{9D8B030D-6E8A-4147-A177-3AD203B41FA5}">
                      <a16:colId xmlns:a16="http://schemas.microsoft.com/office/drawing/2014/main" val="2751635571"/>
                    </a:ext>
                  </a:extLst>
                </a:gridCol>
                <a:gridCol w="1404235">
                  <a:extLst>
                    <a:ext uri="{9D8B030D-6E8A-4147-A177-3AD203B41FA5}">
                      <a16:colId xmlns:a16="http://schemas.microsoft.com/office/drawing/2014/main" val="2427931032"/>
                    </a:ext>
                  </a:extLst>
                </a:gridCol>
              </a:tblGrid>
              <a:tr h="7279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İç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Denetimlerde</a:t>
                      </a:r>
                      <a:r>
                        <a:rPr lang="en-US" sz="1600" u="none" strike="noStrike" dirty="0" smtClean="0">
                          <a:effectLst/>
                        </a:rPr>
                        <a:t> 25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Sürece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Açılan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Toplam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Düzeltici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Faaliyet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Sayısı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38192"/>
                  </a:ext>
                </a:extLst>
              </a:tr>
              <a:tr h="402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İdari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Birimler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19588"/>
                  </a:ext>
                </a:extLst>
              </a:tr>
              <a:tr h="5413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Akademik Birimler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02914"/>
                  </a:ext>
                </a:extLst>
              </a:tr>
            </a:tbl>
          </a:graphicData>
        </a:graphic>
      </p:graphicFrame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367052"/>
              </p:ext>
            </p:extLst>
          </p:nvPr>
        </p:nvGraphicFramePr>
        <p:xfrm>
          <a:off x="4860032" y="1196750"/>
          <a:ext cx="3826768" cy="1677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8774">
                  <a:extLst>
                    <a:ext uri="{9D8B030D-6E8A-4147-A177-3AD203B41FA5}">
                      <a16:colId xmlns:a16="http://schemas.microsoft.com/office/drawing/2014/main" val="1191140220"/>
                    </a:ext>
                  </a:extLst>
                </a:gridCol>
                <a:gridCol w="1477994">
                  <a:extLst>
                    <a:ext uri="{9D8B030D-6E8A-4147-A177-3AD203B41FA5}">
                      <a16:colId xmlns:a16="http://schemas.microsoft.com/office/drawing/2014/main" val="4242515428"/>
                    </a:ext>
                  </a:extLst>
                </a:gridCol>
              </a:tblGrid>
              <a:tr h="511022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2020 </a:t>
                      </a:r>
                      <a:r>
                        <a:rPr lang="fi-FI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yılında kapanma termini olan </a:t>
                      </a:r>
                      <a:endParaRPr lang="fi-FI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823116"/>
                  </a:ext>
                </a:extLst>
              </a:tr>
              <a:tr h="511022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2021 yılında kapanma termini olan</a:t>
                      </a:r>
                      <a:endParaRPr lang="fi-FI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58</a:t>
                      </a:r>
                      <a:endParaRPr lang="en-US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104667"/>
                  </a:ext>
                </a:extLst>
              </a:tr>
              <a:tr h="327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İtiraz</a:t>
                      </a:r>
                      <a:r>
                        <a:rPr lang="en-US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Üzerine</a:t>
                      </a:r>
                      <a:r>
                        <a:rPr lang="en-US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İptal</a:t>
                      </a:r>
                      <a:r>
                        <a:rPr lang="en-US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Edilen</a:t>
                      </a:r>
                      <a:endParaRPr lang="en-US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445968"/>
                  </a:ext>
                </a:extLst>
              </a:tr>
              <a:tr h="327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Hala</a:t>
                      </a:r>
                      <a:r>
                        <a:rPr lang="en-US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Termin</a:t>
                      </a:r>
                      <a:r>
                        <a:rPr lang="en-US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Beklenen</a:t>
                      </a:r>
                      <a:endParaRPr lang="en-US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  <a:endParaRPr lang="en-US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452" marR="9452" marT="945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251620"/>
                  </a:ext>
                </a:extLst>
              </a:tr>
            </a:tbl>
          </a:graphicData>
        </a:graphic>
      </p:graphicFrame>
      <p:graphicFrame>
        <p:nvGraphicFramePr>
          <p:cNvPr id="16" name="Grafik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374717"/>
              </p:ext>
            </p:extLst>
          </p:nvPr>
        </p:nvGraphicFramePr>
        <p:xfrm>
          <a:off x="233772" y="31409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k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797262"/>
              </p:ext>
            </p:extLst>
          </p:nvPr>
        </p:nvGraphicFramePr>
        <p:xfrm>
          <a:off x="4267200" y="3116808"/>
          <a:ext cx="4572000" cy="2976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43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KYS </a:t>
            </a:r>
            <a:r>
              <a:rPr lang="en-US" sz="2000" dirty="0" err="1" smtClean="0"/>
              <a:t>sisteminin</a:t>
            </a:r>
            <a:r>
              <a:rPr lang="en-US" sz="2000" dirty="0" smtClean="0"/>
              <a:t> </a:t>
            </a:r>
            <a:r>
              <a:rPr lang="en-US" sz="2000" b="1" dirty="0" smtClean="0"/>
              <a:t>YÖKAK </a:t>
            </a:r>
            <a:r>
              <a:rPr lang="en-US" sz="2000" dirty="0" err="1" smtClean="0"/>
              <a:t>gibi</a:t>
            </a:r>
            <a:r>
              <a:rPr lang="en-US" sz="2000" dirty="0" smtClean="0"/>
              <a:t> </a:t>
            </a:r>
            <a:r>
              <a:rPr lang="en-US" sz="2000" dirty="0" err="1" smtClean="0"/>
              <a:t>yükseköğretim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standartlarının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kalitesinin</a:t>
            </a:r>
            <a:r>
              <a:rPr lang="en-US" sz="2000" dirty="0" smtClean="0"/>
              <a:t> </a:t>
            </a:r>
            <a:r>
              <a:rPr lang="en-US" sz="2000" dirty="0" err="1" smtClean="0"/>
              <a:t>arttırılması</a:t>
            </a:r>
            <a:r>
              <a:rPr lang="en-US" sz="2000" dirty="0" smtClean="0"/>
              <a:t> </a:t>
            </a:r>
            <a:r>
              <a:rPr lang="en-US" sz="2000" dirty="0" err="1" smtClean="0"/>
              <a:t>konusunu</a:t>
            </a:r>
            <a:r>
              <a:rPr lang="en-US" sz="2000" dirty="0" smtClean="0"/>
              <a:t> </a:t>
            </a:r>
            <a:r>
              <a:rPr lang="en-US" sz="2000" dirty="0" err="1" smtClean="0"/>
              <a:t>güvence</a:t>
            </a:r>
            <a:r>
              <a:rPr lang="en-US" sz="2000" dirty="0" smtClean="0"/>
              <a:t> </a:t>
            </a:r>
            <a:r>
              <a:rPr lang="en-US" sz="2000" dirty="0" err="1" smtClean="0"/>
              <a:t>altına</a:t>
            </a:r>
            <a:r>
              <a:rPr lang="en-US" sz="2000" dirty="0" smtClean="0"/>
              <a:t> </a:t>
            </a:r>
            <a:r>
              <a:rPr lang="en-US" sz="2000" dirty="0" err="1" smtClean="0"/>
              <a:t>alacak</a:t>
            </a:r>
            <a:r>
              <a:rPr lang="en-US" sz="2000" dirty="0" smtClean="0"/>
              <a:t> </a:t>
            </a:r>
            <a:r>
              <a:rPr lang="en-US" sz="2000" dirty="0" err="1" smtClean="0"/>
              <a:t>şekilde</a:t>
            </a:r>
            <a:r>
              <a:rPr lang="en-US" sz="2000" dirty="0" smtClean="0"/>
              <a:t> </a:t>
            </a:r>
            <a:r>
              <a:rPr lang="en-US" sz="2000" b="1" dirty="0" err="1" smtClean="0"/>
              <a:t>bütünleşik</a:t>
            </a:r>
            <a:r>
              <a:rPr lang="en-US" sz="2000" b="1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yeniden</a:t>
            </a:r>
            <a:r>
              <a:rPr lang="en-US" sz="2000" dirty="0" smtClean="0"/>
              <a:t> </a:t>
            </a:r>
            <a:r>
              <a:rPr lang="en-US" sz="2000" dirty="0" err="1" smtClean="0"/>
              <a:t>yapılandırılması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Dokümantasyon</a:t>
            </a:r>
            <a:r>
              <a:rPr lang="en-US" sz="2000" dirty="0" smtClean="0"/>
              <a:t> </a:t>
            </a:r>
            <a:r>
              <a:rPr lang="en-US" sz="2000" dirty="0" err="1" smtClean="0"/>
              <a:t>şartlarının</a:t>
            </a:r>
            <a:r>
              <a:rPr lang="en-US" sz="2000" dirty="0" smtClean="0"/>
              <a:t> </a:t>
            </a:r>
            <a:r>
              <a:rPr lang="en-US" sz="2000" dirty="0" err="1" smtClean="0"/>
              <a:t>gözden</a:t>
            </a:r>
            <a:r>
              <a:rPr lang="en-US" sz="2000" dirty="0" smtClean="0"/>
              <a:t> </a:t>
            </a:r>
            <a:r>
              <a:rPr lang="en-US" sz="2000" dirty="0" err="1" smtClean="0"/>
              <a:t>geçirilerek</a:t>
            </a:r>
            <a:r>
              <a:rPr lang="en-US" sz="2000" dirty="0" smtClean="0"/>
              <a:t> </a:t>
            </a:r>
            <a:r>
              <a:rPr lang="en-US" sz="2000" dirty="0" err="1" smtClean="0"/>
              <a:t>sistemin</a:t>
            </a:r>
            <a:r>
              <a:rPr lang="en-US" sz="2000" dirty="0" smtClean="0"/>
              <a:t> </a:t>
            </a:r>
            <a:r>
              <a:rPr lang="en-US" sz="2000" dirty="0" err="1" smtClean="0"/>
              <a:t>mümkün</a:t>
            </a:r>
            <a:r>
              <a:rPr lang="en-US" sz="2000" dirty="0" smtClean="0"/>
              <a:t> </a:t>
            </a:r>
            <a:r>
              <a:rPr lang="en-US" sz="2000" dirty="0" err="1" smtClean="0"/>
              <a:t>olduğunca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sadeleştirilmesi</a:t>
            </a:r>
            <a:r>
              <a:rPr lang="en-US" sz="2000" b="1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sık</a:t>
            </a:r>
            <a:r>
              <a:rPr lang="en-US" sz="2000" dirty="0" smtClean="0"/>
              <a:t> </a:t>
            </a:r>
            <a:r>
              <a:rPr lang="en-US" sz="2000" dirty="0" err="1" smtClean="0"/>
              <a:t>gözden</a:t>
            </a:r>
            <a:r>
              <a:rPr lang="en-US" sz="2000" dirty="0" smtClean="0"/>
              <a:t> </a:t>
            </a:r>
            <a:r>
              <a:rPr lang="en-US" sz="2000" dirty="0" err="1" smtClean="0"/>
              <a:t>geçirilerek</a:t>
            </a:r>
            <a:r>
              <a:rPr lang="en-US" sz="2000" dirty="0" smtClean="0"/>
              <a:t> </a:t>
            </a:r>
            <a:r>
              <a:rPr lang="en-US" sz="2000" b="1" dirty="0" err="1" smtClean="0"/>
              <a:t>yaşayan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sistem</a:t>
            </a:r>
            <a:r>
              <a:rPr lang="en-US" sz="2000" b="1" dirty="0" smtClean="0"/>
              <a:t> </a:t>
            </a:r>
            <a:r>
              <a:rPr lang="en-US" sz="2000" dirty="0" err="1" smtClean="0"/>
              <a:t>olmasının</a:t>
            </a:r>
            <a:r>
              <a:rPr lang="en-US" sz="2000" dirty="0" smtClean="0"/>
              <a:t> </a:t>
            </a:r>
            <a:r>
              <a:rPr lang="en-US" sz="2000" dirty="0" err="1" smtClean="0"/>
              <a:t>sağlanması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Kalite </a:t>
            </a:r>
            <a:r>
              <a:rPr lang="en-US" sz="2000" dirty="0" err="1" smtClean="0"/>
              <a:t>sisteminin</a:t>
            </a:r>
            <a:r>
              <a:rPr lang="en-US" sz="2000" dirty="0" smtClean="0"/>
              <a:t> </a:t>
            </a:r>
            <a:r>
              <a:rPr lang="en-US" sz="2000" dirty="0" err="1" smtClean="0"/>
              <a:t>sürekli</a:t>
            </a:r>
            <a:r>
              <a:rPr lang="en-US" sz="2000" dirty="0" smtClean="0"/>
              <a:t> </a:t>
            </a:r>
            <a:r>
              <a:rPr lang="en-US" sz="2000" dirty="0" err="1" smtClean="0"/>
              <a:t>iyileştirme</a:t>
            </a:r>
            <a:r>
              <a:rPr lang="en-US" sz="2000" dirty="0" smtClean="0"/>
              <a:t> </a:t>
            </a:r>
            <a:r>
              <a:rPr lang="en-US" sz="2000" dirty="0" err="1" smtClean="0"/>
              <a:t>ekseninde</a:t>
            </a:r>
            <a:r>
              <a:rPr lang="en-US" sz="2000" dirty="0" smtClean="0"/>
              <a:t> </a:t>
            </a:r>
            <a:r>
              <a:rPr lang="en-US" sz="2000" b="1" dirty="0" err="1" smtClean="0"/>
              <a:t>gelişim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performans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odaklı</a:t>
            </a:r>
            <a:r>
              <a:rPr lang="en-US" sz="2000" b="1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faaliyetlerine</a:t>
            </a:r>
            <a:r>
              <a:rPr lang="en-US" sz="2000" dirty="0" smtClean="0"/>
              <a:t> </a:t>
            </a:r>
            <a:r>
              <a:rPr lang="en-US" sz="2000" dirty="0" err="1" smtClean="0"/>
              <a:t>devam</a:t>
            </a:r>
            <a:r>
              <a:rPr lang="en-US" sz="2000" dirty="0" smtClean="0"/>
              <a:t> </a:t>
            </a:r>
            <a:r>
              <a:rPr lang="en-US" sz="2000" dirty="0" err="1" smtClean="0"/>
              <a:t>etmesi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 smtClean="0"/>
              <a:t>Stratejik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planın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revize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edilerek</a:t>
            </a:r>
            <a:r>
              <a:rPr lang="en-US" sz="2000" b="1" dirty="0" smtClean="0"/>
              <a:t> </a:t>
            </a:r>
            <a:r>
              <a:rPr lang="en-US" sz="2000" dirty="0" err="1" smtClean="0"/>
              <a:t>güncel</a:t>
            </a:r>
            <a:r>
              <a:rPr lang="en-US" sz="2000" dirty="0" smtClean="0"/>
              <a:t> </a:t>
            </a:r>
            <a:r>
              <a:rPr lang="en-US" sz="2000" dirty="0" err="1" smtClean="0"/>
              <a:t>hedefler</a:t>
            </a:r>
            <a:r>
              <a:rPr lang="en-US" sz="2000" dirty="0" smtClean="0"/>
              <a:t> </a:t>
            </a:r>
            <a:r>
              <a:rPr lang="en-US" sz="2000" dirty="0" err="1" smtClean="0"/>
              <a:t>doğrultusunda</a:t>
            </a:r>
            <a:r>
              <a:rPr lang="en-US" sz="2000" dirty="0" smtClean="0"/>
              <a:t> </a:t>
            </a:r>
            <a:r>
              <a:rPr lang="en-US" sz="2000" dirty="0" err="1" smtClean="0"/>
              <a:t>takip</a:t>
            </a:r>
            <a:r>
              <a:rPr lang="en-US" sz="2000" dirty="0" smtClean="0"/>
              <a:t> </a:t>
            </a:r>
            <a:r>
              <a:rPr lang="en-US" sz="2000" dirty="0" err="1" smtClean="0"/>
              <a:t>eilmesi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KYS </a:t>
            </a:r>
            <a:r>
              <a:rPr lang="en-US" sz="2000" b="1" dirty="0" err="1" smtClean="0"/>
              <a:t>yazılımı</a:t>
            </a:r>
            <a:r>
              <a:rPr lang="en-US" sz="2000" b="1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manuel</a:t>
            </a:r>
            <a:r>
              <a:rPr lang="en-US" sz="2000" dirty="0" smtClean="0"/>
              <a:t> </a:t>
            </a:r>
            <a:r>
              <a:rPr lang="en-US" sz="2000" dirty="0" err="1" smtClean="0"/>
              <a:t>süreçlerin</a:t>
            </a:r>
            <a:r>
              <a:rPr lang="en-US" sz="2000" dirty="0" smtClean="0"/>
              <a:t> </a:t>
            </a:r>
            <a:r>
              <a:rPr lang="en-US" sz="2000" dirty="0" err="1" smtClean="0"/>
              <a:t>otomasyon</a:t>
            </a:r>
            <a:r>
              <a:rPr lang="en-US" sz="2000" dirty="0" smtClean="0"/>
              <a:t> </a:t>
            </a:r>
            <a:r>
              <a:rPr lang="en-US" sz="2000" dirty="0" err="1" smtClean="0"/>
              <a:t>üzerinden</a:t>
            </a:r>
            <a:r>
              <a:rPr lang="en-US" sz="2000" dirty="0" smtClean="0"/>
              <a:t> </a:t>
            </a:r>
            <a:r>
              <a:rPr lang="en-US" sz="2000" dirty="0" err="1" smtClean="0"/>
              <a:t>takip</a:t>
            </a:r>
            <a:r>
              <a:rPr lang="en-US" sz="2000" dirty="0" smtClean="0"/>
              <a:t> </a:t>
            </a:r>
            <a:r>
              <a:rPr lang="en-US" sz="2000" dirty="0" err="1" smtClean="0"/>
              <a:t>edilerek</a:t>
            </a:r>
            <a:r>
              <a:rPr lang="en-US" sz="2000" dirty="0" smtClean="0"/>
              <a:t> </a:t>
            </a:r>
            <a:r>
              <a:rPr lang="en-US" sz="2000" dirty="0" err="1" smtClean="0"/>
              <a:t>güncel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erişilebilir</a:t>
            </a:r>
            <a:r>
              <a:rPr lang="en-US" sz="2000" dirty="0" smtClean="0"/>
              <a:t> </a:t>
            </a:r>
            <a:r>
              <a:rPr lang="en-US" sz="2000" dirty="0" err="1" smtClean="0"/>
              <a:t>olmasının</a:t>
            </a:r>
            <a:r>
              <a:rPr lang="en-US" sz="2000" dirty="0" smtClean="0"/>
              <a:t> </a:t>
            </a:r>
            <a:r>
              <a:rPr lang="en-US" sz="2000" dirty="0" err="1" smtClean="0"/>
              <a:t>sağlanması</a:t>
            </a:r>
            <a:r>
              <a:rPr lang="en-US" sz="2000" dirty="0" smtClean="0"/>
              <a:t>, mail </a:t>
            </a:r>
            <a:r>
              <a:rPr lang="en-US" sz="2000" dirty="0" err="1" smtClean="0"/>
              <a:t>trafiğinin</a:t>
            </a:r>
            <a:r>
              <a:rPr lang="en-US" sz="2000" dirty="0" smtClean="0"/>
              <a:t> </a:t>
            </a:r>
            <a:r>
              <a:rPr lang="en-US" sz="2000" dirty="0" err="1" smtClean="0"/>
              <a:t>azaltılması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331640" y="117427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26</a:t>
            </a:fld>
            <a:endParaRPr lang="tr-TR"/>
          </a:p>
        </p:txBody>
      </p:sp>
      <p:pic>
        <p:nvPicPr>
          <p:cNvPr id="3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843808" y="2564904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DİNLEDİĞİNİZ İÇİN TEŞEKKÜR EDERİZ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4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171264"/>
              </p:ext>
            </p:extLst>
          </p:nvPr>
        </p:nvGraphicFramePr>
        <p:xfrm>
          <a:off x="683568" y="1086962"/>
          <a:ext cx="7744576" cy="1480239"/>
        </p:xfrm>
        <a:graphic>
          <a:graphicData uri="http://schemas.openxmlformats.org/drawingml/2006/table">
            <a:tbl>
              <a:tblPr/>
              <a:tblGrid>
                <a:gridCol w="5491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3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8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FIRSAT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024" marR="10024" marT="100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10024" marR="10024" marT="100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F1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-Üniversitelerin uluslararası standartları ve </a:t>
                      </a:r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KYS'yi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prestij imkanı olarak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görmesi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024" marR="10024" marT="100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fırsat)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24" marR="10024" marT="10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F2-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Yüksek Öğretim Kalite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Kurulu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(YÖKAK)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paralel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işbirliği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içinde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çalışma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imkanı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024" marR="10024" marT="100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(fırsat)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24" marR="10024" marT="10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34612"/>
              </p:ext>
            </p:extLst>
          </p:nvPr>
        </p:nvGraphicFramePr>
        <p:xfrm>
          <a:off x="692665" y="2711051"/>
          <a:ext cx="7744576" cy="3579460"/>
        </p:xfrm>
        <a:graphic>
          <a:graphicData uri="http://schemas.openxmlformats.org/drawingml/2006/table">
            <a:tbl>
              <a:tblPr/>
              <a:tblGrid>
                <a:gridCol w="5531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2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805">
                <a:tc>
                  <a:txBody>
                    <a:bodyPr/>
                    <a:lstStyle/>
                    <a:p>
                      <a:pPr marL="0" indent="0" algn="ctr" fontAlgn="ctr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tr-T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TEHDİT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DURUMU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113">
                <a:tc>
                  <a:txBody>
                    <a:bodyPr/>
                    <a:lstStyle/>
                    <a:p>
                      <a:pPr marL="0" indent="0" algn="l" fontAlgn="ctr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T1-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başlayan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akademik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idari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</a:t>
                      </a:r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ersonelin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KYS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Sürecin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olması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tehdit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618">
                <a:tc>
                  <a:txBody>
                    <a:bodyPr/>
                    <a:lstStyle/>
                    <a:p>
                      <a:pPr marL="0" indent="0" algn="l" fontAlgn="ctr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KYS'nin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faydalı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sürdürülebilir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olacağı konusunda şüphelerin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olması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tehdit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670">
                <a:tc>
                  <a:txBody>
                    <a:bodyPr/>
                    <a:lstStyle/>
                    <a:p>
                      <a:pPr marL="0" indent="0" algn="l" fontAlgn="ctr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Korona 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virüs </a:t>
                      </a:r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Pandemisi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gecikme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aksamalara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neden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olması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tehdit</a:t>
                      </a: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426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0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304762"/>
              </p:ext>
            </p:extLst>
          </p:nvPr>
        </p:nvGraphicFramePr>
        <p:xfrm>
          <a:off x="395536" y="1482729"/>
          <a:ext cx="8496944" cy="3418198"/>
        </p:xfrm>
        <a:graphic>
          <a:graphicData uri="http://schemas.openxmlformats.org/drawingml/2006/table">
            <a:tbl>
              <a:tblPr/>
              <a:tblGrid>
                <a:gridCol w="158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0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146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PAYDAŞ NEDENİ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KARŞILANMA DURUMU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61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Rektörlük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Hesap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verilebilirlik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Hatasız Denetim 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Süreci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Hatasız iç denetim süreci gerçekleştirilmiş,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dış denetim sürecine geçilmiştir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5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 Departmanlar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ve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örev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aylaşımı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İşin paylaşımı, zaman planlaması ve soruların cevaplanması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Memnuniyet oranı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çıkmıştır.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Danışmanl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ık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Firmaları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Eğitimin Koordinasyonu ve Paylaşılan İşlerin Tamamlanması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KYS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dokümanlarının doğru şekilde hazırlanmasını bekler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63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Bağımsız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Dış 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Denet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Kurum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KYS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belgelendirme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Hatasız Denetim Süreci, Kurum İçi İyileştirme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10-11 </a:t>
                      </a:r>
                      <a:r>
                        <a:rPr lang="en-US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Şubat</a:t>
                      </a:r>
                      <a:r>
                        <a:rPr lang="tr-T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tarihlerinde</a:t>
                      </a:r>
                      <a:r>
                        <a:rPr lang="tr-T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gerçekleştirilecektir</a:t>
                      </a:r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Metin kutusu 4"/>
          <p:cNvSpPr txBox="1"/>
          <p:nvPr/>
        </p:nvSpPr>
        <p:spPr>
          <a:xfrm>
            <a:off x="1331640" y="83639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631685"/>
              </p:ext>
            </p:extLst>
          </p:nvPr>
        </p:nvGraphicFramePr>
        <p:xfrm>
          <a:off x="395537" y="4725143"/>
          <a:ext cx="8496943" cy="1631207"/>
        </p:xfrm>
        <a:graphic>
          <a:graphicData uri="http://schemas.openxmlformats.org/drawingml/2006/table">
            <a:tbl>
              <a:tblPr/>
              <a:tblGrid>
                <a:gridCol w="1584587">
                  <a:extLst>
                    <a:ext uri="{9D8B030D-6E8A-4147-A177-3AD203B41FA5}">
                      <a16:colId xmlns:a16="http://schemas.microsoft.com/office/drawing/2014/main" val="1392494880"/>
                    </a:ext>
                  </a:extLst>
                </a:gridCol>
                <a:gridCol w="2073706">
                  <a:extLst>
                    <a:ext uri="{9D8B030D-6E8A-4147-A177-3AD203B41FA5}">
                      <a16:colId xmlns:a16="http://schemas.microsoft.com/office/drawing/2014/main" val="506601693"/>
                    </a:ext>
                  </a:extLst>
                </a:gridCol>
                <a:gridCol w="2267738">
                  <a:extLst>
                    <a:ext uri="{9D8B030D-6E8A-4147-A177-3AD203B41FA5}">
                      <a16:colId xmlns:a16="http://schemas.microsoft.com/office/drawing/2014/main" val="3334587649"/>
                    </a:ext>
                  </a:extLst>
                </a:gridCol>
                <a:gridCol w="2570912">
                  <a:extLst>
                    <a:ext uri="{9D8B030D-6E8A-4147-A177-3AD203B41FA5}">
                      <a16:colId xmlns:a16="http://schemas.microsoft.com/office/drawing/2014/main" val="1348631871"/>
                    </a:ext>
                  </a:extLst>
                </a:gridCol>
              </a:tblGrid>
              <a:tr h="47699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 ve Sorumluluk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Hatasız Denetim Süreci, Kurum İçi İyileştirme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Henüz gerçekleştirilmemiştir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35682"/>
                  </a:ext>
                </a:extLst>
              </a:tr>
              <a:tr h="115420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Yükseköğretim Kalite Kurulu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İç Kalite Güvence Sisteminin oluşturulması ve ABÜ iç kalite güvencesinin artırılması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Düzenli olarak KİDR, Kurumsal Dış Değerlendirme ve Kurumsal Akreditasyon süreçlerinde işbirliği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Tüm işlemler mevzuata uygun şekilde yapılmaktadır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213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356644"/>
            <a:ext cx="514400" cy="744764"/>
          </a:xfrm>
        </p:spPr>
        <p:txBody>
          <a:bodyPr/>
          <a:lstStyle/>
          <a:p>
            <a:fld id="{439F893C-C32F-4835-A1E5-850973405C58}" type="slidenum">
              <a:rPr lang="tr-TR" smtClean="0"/>
              <a:t>5</a:t>
            </a:fld>
            <a:endParaRPr lang="tr-TR" dirty="0"/>
          </a:p>
        </p:txBody>
      </p:sp>
      <p:sp>
        <p:nvSpPr>
          <p:cNvPr id="4" name="Metin kutusu 4"/>
          <p:cNvSpPr txBox="1"/>
          <p:nvPr/>
        </p:nvSpPr>
        <p:spPr>
          <a:xfrm>
            <a:off x="1907704" y="0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</a:t>
            </a:r>
          </a:p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GÖSTERGELERİ (SPİK )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7218"/>
            <a:ext cx="9144000" cy="569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0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6</a:t>
            </a:fld>
            <a:endParaRPr lang="tr-TR"/>
          </a:p>
        </p:txBody>
      </p:sp>
      <p:sp>
        <p:nvSpPr>
          <p:cNvPr id="4" name="Metin kutusu 4"/>
          <p:cNvSpPr txBox="1"/>
          <p:nvPr/>
        </p:nvSpPr>
        <p:spPr>
          <a:xfrm>
            <a:off x="1475656" y="70095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9272"/>
            <a:ext cx="9144000" cy="534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4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7</a:t>
            </a:fld>
            <a:endParaRPr lang="tr-TR"/>
          </a:p>
        </p:txBody>
      </p:sp>
      <p:pic>
        <p:nvPicPr>
          <p:cNvPr id="3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475656" y="70095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7283"/>
            <a:ext cx="9144000" cy="537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RİSK ANALİZİ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F893C-C32F-4835-A1E5-850973405C58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16" name="143 Metin kutusu"/>
          <p:cNvSpPr txBox="1"/>
          <p:nvPr/>
        </p:nvSpPr>
        <p:spPr>
          <a:xfrm rot="21287038">
            <a:off x="445259" y="32766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143 Metin kutusu"/>
          <p:cNvSpPr txBox="1"/>
          <p:nvPr/>
        </p:nvSpPr>
        <p:spPr>
          <a:xfrm rot="21287038">
            <a:off x="445259" y="34671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143 Metin kutusu"/>
          <p:cNvSpPr txBox="1"/>
          <p:nvPr/>
        </p:nvSpPr>
        <p:spPr>
          <a:xfrm rot="21287038">
            <a:off x="445259" y="32766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143 Metin kutusu"/>
          <p:cNvSpPr txBox="1"/>
          <p:nvPr/>
        </p:nvSpPr>
        <p:spPr>
          <a:xfrm rot="21287038">
            <a:off x="445259" y="34671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143 Metin kutusu"/>
          <p:cNvSpPr txBox="1"/>
          <p:nvPr/>
        </p:nvSpPr>
        <p:spPr>
          <a:xfrm rot="21287038">
            <a:off x="445866" y="3276600"/>
            <a:ext cx="292538" cy="2977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143 Metin kutusu"/>
          <p:cNvSpPr txBox="1"/>
          <p:nvPr/>
        </p:nvSpPr>
        <p:spPr>
          <a:xfrm rot="21287038">
            <a:off x="445868" y="3467100"/>
            <a:ext cx="292538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43 Metin kutusu"/>
          <p:cNvSpPr txBox="1"/>
          <p:nvPr/>
        </p:nvSpPr>
        <p:spPr>
          <a:xfrm>
            <a:off x="2035175" y="26400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035175" y="28305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035175" y="26400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143 Metin kutusu"/>
          <p:cNvSpPr txBox="1"/>
          <p:nvPr/>
        </p:nvSpPr>
        <p:spPr>
          <a:xfrm>
            <a:off x="2035175" y="28305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143 Metin kutusu"/>
          <p:cNvSpPr txBox="1"/>
          <p:nvPr/>
        </p:nvSpPr>
        <p:spPr>
          <a:xfrm>
            <a:off x="2035175" y="2640013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143 Metin kutusu"/>
          <p:cNvSpPr txBox="1"/>
          <p:nvPr/>
        </p:nvSpPr>
        <p:spPr>
          <a:xfrm>
            <a:off x="2035175" y="2830513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143 Metin kutusu"/>
          <p:cNvSpPr txBox="1"/>
          <p:nvPr/>
        </p:nvSpPr>
        <p:spPr>
          <a:xfrm>
            <a:off x="457200" y="3360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143 Metin kutusu"/>
          <p:cNvSpPr txBox="1"/>
          <p:nvPr/>
        </p:nvSpPr>
        <p:spPr>
          <a:xfrm>
            <a:off x="457200" y="3551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143 Metin kutusu"/>
          <p:cNvSpPr txBox="1"/>
          <p:nvPr/>
        </p:nvSpPr>
        <p:spPr>
          <a:xfrm>
            <a:off x="457200" y="3360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143 Metin kutusu"/>
          <p:cNvSpPr txBox="1"/>
          <p:nvPr/>
        </p:nvSpPr>
        <p:spPr>
          <a:xfrm>
            <a:off x="457200" y="3551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143 Metin kutusu"/>
          <p:cNvSpPr txBox="1"/>
          <p:nvPr/>
        </p:nvSpPr>
        <p:spPr>
          <a:xfrm>
            <a:off x="457200" y="33607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143 Metin kutusu"/>
          <p:cNvSpPr txBox="1"/>
          <p:nvPr/>
        </p:nvSpPr>
        <p:spPr>
          <a:xfrm>
            <a:off x="457200" y="3551238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143 Metin kutusu"/>
          <p:cNvSpPr txBox="1"/>
          <p:nvPr/>
        </p:nvSpPr>
        <p:spPr>
          <a:xfrm>
            <a:off x="457200" y="3106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143 Metin kutusu"/>
          <p:cNvSpPr txBox="1"/>
          <p:nvPr/>
        </p:nvSpPr>
        <p:spPr>
          <a:xfrm>
            <a:off x="457200" y="3297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143 Metin kutusu"/>
          <p:cNvSpPr txBox="1"/>
          <p:nvPr/>
        </p:nvSpPr>
        <p:spPr>
          <a:xfrm>
            <a:off x="457200" y="3106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143 Metin kutusu"/>
          <p:cNvSpPr txBox="1"/>
          <p:nvPr/>
        </p:nvSpPr>
        <p:spPr>
          <a:xfrm>
            <a:off x="457200" y="3297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143 Metin kutusu"/>
          <p:cNvSpPr txBox="1"/>
          <p:nvPr/>
        </p:nvSpPr>
        <p:spPr>
          <a:xfrm>
            <a:off x="457200" y="31067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143 Metin kutusu"/>
          <p:cNvSpPr txBox="1"/>
          <p:nvPr/>
        </p:nvSpPr>
        <p:spPr>
          <a:xfrm>
            <a:off x="457200" y="3297238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143 Metin kutusu"/>
          <p:cNvSpPr txBox="1"/>
          <p:nvPr/>
        </p:nvSpPr>
        <p:spPr>
          <a:xfrm>
            <a:off x="457200" y="27463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2" name="143 Metin kutusu"/>
          <p:cNvSpPr txBox="1"/>
          <p:nvPr/>
        </p:nvSpPr>
        <p:spPr>
          <a:xfrm>
            <a:off x="457200" y="29368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143 Metin kutusu"/>
          <p:cNvSpPr txBox="1"/>
          <p:nvPr/>
        </p:nvSpPr>
        <p:spPr>
          <a:xfrm>
            <a:off x="457200" y="27463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143 Metin kutusu"/>
          <p:cNvSpPr txBox="1"/>
          <p:nvPr/>
        </p:nvSpPr>
        <p:spPr>
          <a:xfrm>
            <a:off x="457200" y="29368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143 Metin kutusu"/>
          <p:cNvSpPr txBox="1"/>
          <p:nvPr/>
        </p:nvSpPr>
        <p:spPr>
          <a:xfrm>
            <a:off x="457200" y="2746375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143 Metin kutusu"/>
          <p:cNvSpPr txBox="1"/>
          <p:nvPr/>
        </p:nvSpPr>
        <p:spPr>
          <a:xfrm>
            <a:off x="457200" y="2936875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143 Metin kutusu"/>
          <p:cNvSpPr txBox="1"/>
          <p:nvPr/>
        </p:nvSpPr>
        <p:spPr>
          <a:xfrm>
            <a:off x="1311275" y="25812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143 Metin kutusu"/>
          <p:cNvSpPr txBox="1"/>
          <p:nvPr/>
        </p:nvSpPr>
        <p:spPr>
          <a:xfrm>
            <a:off x="1311275" y="28860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143 Metin kutusu"/>
          <p:cNvSpPr txBox="1"/>
          <p:nvPr/>
        </p:nvSpPr>
        <p:spPr>
          <a:xfrm>
            <a:off x="1311275" y="25812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143 Metin kutusu"/>
          <p:cNvSpPr txBox="1"/>
          <p:nvPr/>
        </p:nvSpPr>
        <p:spPr>
          <a:xfrm>
            <a:off x="1311275" y="28860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143 Metin kutusu"/>
          <p:cNvSpPr txBox="1"/>
          <p:nvPr/>
        </p:nvSpPr>
        <p:spPr>
          <a:xfrm>
            <a:off x="1311275" y="2581275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143 Metin kutusu"/>
          <p:cNvSpPr txBox="1"/>
          <p:nvPr/>
        </p:nvSpPr>
        <p:spPr>
          <a:xfrm>
            <a:off x="1311275" y="288607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143 Metin kutusu"/>
          <p:cNvSpPr txBox="1"/>
          <p:nvPr/>
        </p:nvSpPr>
        <p:spPr>
          <a:xfrm>
            <a:off x="1881188" y="2511425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143 Metin kutusu"/>
          <p:cNvSpPr txBox="1"/>
          <p:nvPr/>
        </p:nvSpPr>
        <p:spPr>
          <a:xfrm>
            <a:off x="1881188" y="2873375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143 Metin kutusu"/>
          <p:cNvSpPr txBox="1"/>
          <p:nvPr/>
        </p:nvSpPr>
        <p:spPr>
          <a:xfrm>
            <a:off x="1881188" y="2511425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143 Metin kutusu"/>
          <p:cNvSpPr txBox="1"/>
          <p:nvPr/>
        </p:nvSpPr>
        <p:spPr>
          <a:xfrm>
            <a:off x="1881188" y="2873375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143 Metin kutusu"/>
          <p:cNvSpPr txBox="1"/>
          <p:nvPr/>
        </p:nvSpPr>
        <p:spPr>
          <a:xfrm>
            <a:off x="1881188" y="2511425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143 Metin kutusu"/>
          <p:cNvSpPr txBox="1"/>
          <p:nvPr/>
        </p:nvSpPr>
        <p:spPr>
          <a:xfrm>
            <a:off x="1881188" y="287337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52" y="1284580"/>
            <a:ext cx="892899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187624" y="32373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RİSK ANALİZİ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F893C-C32F-4835-A1E5-850973405C58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16" name="143 Metin kutusu"/>
          <p:cNvSpPr txBox="1"/>
          <p:nvPr/>
        </p:nvSpPr>
        <p:spPr>
          <a:xfrm rot="21287038">
            <a:off x="445259" y="32766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143 Metin kutusu"/>
          <p:cNvSpPr txBox="1"/>
          <p:nvPr/>
        </p:nvSpPr>
        <p:spPr>
          <a:xfrm rot="21287038">
            <a:off x="445259" y="34671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143 Metin kutusu"/>
          <p:cNvSpPr txBox="1"/>
          <p:nvPr/>
        </p:nvSpPr>
        <p:spPr>
          <a:xfrm rot="21287038">
            <a:off x="445259" y="32766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143 Metin kutusu"/>
          <p:cNvSpPr txBox="1"/>
          <p:nvPr/>
        </p:nvSpPr>
        <p:spPr>
          <a:xfrm rot="21287038">
            <a:off x="445259" y="3467100"/>
            <a:ext cx="308211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143 Metin kutusu"/>
          <p:cNvSpPr txBox="1"/>
          <p:nvPr/>
        </p:nvSpPr>
        <p:spPr>
          <a:xfrm rot="21287038">
            <a:off x="445866" y="3276600"/>
            <a:ext cx="292538" cy="2977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143 Metin kutusu"/>
          <p:cNvSpPr txBox="1"/>
          <p:nvPr/>
        </p:nvSpPr>
        <p:spPr>
          <a:xfrm rot="21287038">
            <a:off x="445868" y="3467100"/>
            <a:ext cx="292538" cy="28905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43 Metin kutusu"/>
          <p:cNvSpPr txBox="1"/>
          <p:nvPr/>
        </p:nvSpPr>
        <p:spPr>
          <a:xfrm>
            <a:off x="2035175" y="26400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035175" y="28305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035175" y="26400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143 Metin kutusu"/>
          <p:cNvSpPr txBox="1"/>
          <p:nvPr/>
        </p:nvSpPr>
        <p:spPr>
          <a:xfrm>
            <a:off x="2035175" y="2830513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143 Metin kutusu"/>
          <p:cNvSpPr txBox="1"/>
          <p:nvPr/>
        </p:nvSpPr>
        <p:spPr>
          <a:xfrm>
            <a:off x="2035175" y="2640013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143 Metin kutusu"/>
          <p:cNvSpPr txBox="1"/>
          <p:nvPr/>
        </p:nvSpPr>
        <p:spPr>
          <a:xfrm>
            <a:off x="2035175" y="2830513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143 Metin kutusu"/>
          <p:cNvSpPr txBox="1"/>
          <p:nvPr/>
        </p:nvSpPr>
        <p:spPr>
          <a:xfrm>
            <a:off x="457200" y="3360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143 Metin kutusu"/>
          <p:cNvSpPr txBox="1"/>
          <p:nvPr/>
        </p:nvSpPr>
        <p:spPr>
          <a:xfrm>
            <a:off x="457200" y="3551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143 Metin kutusu"/>
          <p:cNvSpPr txBox="1"/>
          <p:nvPr/>
        </p:nvSpPr>
        <p:spPr>
          <a:xfrm>
            <a:off x="457200" y="3360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143 Metin kutusu"/>
          <p:cNvSpPr txBox="1"/>
          <p:nvPr/>
        </p:nvSpPr>
        <p:spPr>
          <a:xfrm>
            <a:off x="457200" y="3551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143 Metin kutusu"/>
          <p:cNvSpPr txBox="1"/>
          <p:nvPr/>
        </p:nvSpPr>
        <p:spPr>
          <a:xfrm>
            <a:off x="457200" y="33607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143 Metin kutusu"/>
          <p:cNvSpPr txBox="1"/>
          <p:nvPr/>
        </p:nvSpPr>
        <p:spPr>
          <a:xfrm>
            <a:off x="457200" y="3551238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143 Metin kutusu"/>
          <p:cNvSpPr txBox="1"/>
          <p:nvPr/>
        </p:nvSpPr>
        <p:spPr>
          <a:xfrm>
            <a:off x="457200" y="3106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143 Metin kutusu"/>
          <p:cNvSpPr txBox="1"/>
          <p:nvPr/>
        </p:nvSpPr>
        <p:spPr>
          <a:xfrm>
            <a:off x="457200" y="3297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143 Metin kutusu"/>
          <p:cNvSpPr txBox="1"/>
          <p:nvPr/>
        </p:nvSpPr>
        <p:spPr>
          <a:xfrm>
            <a:off x="457200" y="31067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143 Metin kutusu"/>
          <p:cNvSpPr txBox="1"/>
          <p:nvPr/>
        </p:nvSpPr>
        <p:spPr>
          <a:xfrm>
            <a:off x="457200" y="3297238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143 Metin kutusu"/>
          <p:cNvSpPr txBox="1"/>
          <p:nvPr/>
        </p:nvSpPr>
        <p:spPr>
          <a:xfrm>
            <a:off x="457200" y="3106738"/>
            <a:ext cx="266700" cy="2714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143 Metin kutusu"/>
          <p:cNvSpPr txBox="1"/>
          <p:nvPr/>
        </p:nvSpPr>
        <p:spPr>
          <a:xfrm>
            <a:off x="457200" y="3297238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143 Metin kutusu"/>
          <p:cNvSpPr txBox="1"/>
          <p:nvPr/>
        </p:nvSpPr>
        <p:spPr>
          <a:xfrm>
            <a:off x="457200" y="27463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2" name="143 Metin kutusu"/>
          <p:cNvSpPr txBox="1"/>
          <p:nvPr/>
        </p:nvSpPr>
        <p:spPr>
          <a:xfrm>
            <a:off x="457200" y="29368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143 Metin kutusu"/>
          <p:cNvSpPr txBox="1"/>
          <p:nvPr/>
        </p:nvSpPr>
        <p:spPr>
          <a:xfrm>
            <a:off x="457200" y="27463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143 Metin kutusu"/>
          <p:cNvSpPr txBox="1"/>
          <p:nvPr/>
        </p:nvSpPr>
        <p:spPr>
          <a:xfrm>
            <a:off x="457200" y="2936875"/>
            <a:ext cx="280988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143 Metin kutusu"/>
          <p:cNvSpPr txBox="1"/>
          <p:nvPr/>
        </p:nvSpPr>
        <p:spPr>
          <a:xfrm>
            <a:off x="457200" y="2746375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143 Metin kutusu"/>
          <p:cNvSpPr txBox="1"/>
          <p:nvPr/>
        </p:nvSpPr>
        <p:spPr>
          <a:xfrm>
            <a:off x="457200" y="2936875"/>
            <a:ext cx="266700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143 Metin kutusu"/>
          <p:cNvSpPr txBox="1"/>
          <p:nvPr/>
        </p:nvSpPr>
        <p:spPr>
          <a:xfrm>
            <a:off x="1311275" y="25812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143 Metin kutusu"/>
          <p:cNvSpPr txBox="1"/>
          <p:nvPr/>
        </p:nvSpPr>
        <p:spPr>
          <a:xfrm>
            <a:off x="1311275" y="28860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143 Metin kutusu"/>
          <p:cNvSpPr txBox="1"/>
          <p:nvPr/>
        </p:nvSpPr>
        <p:spPr>
          <a:xfrm>
            <a:off x="1311275" y="25812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143 Metin kutusu"/>
          <p:cNvSpPr txBox="1"/>
          <p:nvPr/>
        </p:nvSpPr>
        <p:spPr>
          <a:xfrm>
            <a:off x="1311275" y="2886075"/>
            <a:ext cx="280988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143 Metin kutusu"/>
          <p:cNvSpPr txBox="1"/>
          <p:nvPr/>
        </p:nvSpPr>
        <p:spPr>
          <a:xfrm>
            <a:off x="1311275" y="2581275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143 Metin kutusu"/>
          <p:cNvSpPr txBox="1"/>
          <p:nvPr/>
        </p:nvSpPr>
        <p:spPr>
          <a:xfrm>
            <a:off x="1311275" y="2886075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143 Metin kutusu"/>
          <p:cNvSpPr txBox="1"/>
          <p:nvPr/>
        </p:nvSpPr>
        <p:spPr>
          <a:xfrm>
            <a:off x="1547813" y="2647950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143 Metin kutusu"/>
          <p:cNvSpPr txBox="1"/>
          <p:nvPr/>
        </p:nvSpPr>
        <p:spPr>
          <a:xfrm>
            <a:off x="1547813" y="3009900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143 Metin kutusu"/>
          <p:cNvSpPr txBox="1"/>
          <p:nvPr/>
        </p:nvSpPr>
        <p:spPr>
          <a:xfrm>
            <a:off x="1547813" y="2647950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143 Metin kutusu"/>
          <p:cNvSpPr txBox="1"/>
          <p:nvPr/>
        </p:nvSpPr>
        <p:spPr>
          <a:xfrm>
            <a:off x="1547813" y="3009900"/>
            <a:ext cx="280987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143 Metin kutusu"/>
          <p:cNvSpPr txBox="1"/>
          <p:nvPr/>
        </p:nvSpPr>
        <p:spPr>
          <a:xfrm>
            <a:off x="1547813" y="2647950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143 Metin kutusu"/>
          <p:cNvSpPr txBox="1"/>
          <p:nvPr/>
        </p:nvSpPr>
        <p:spPr>
          <a:xfrm>
            <a:off x="1547813" y="3009900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8" y="1050623"/>
            <a:ext cx="9121942" cy="56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0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965</Words>
  <Application>Microsoft Office PowerPoint</Application>
  <PresentationFormat>Ekran Gösterisi (4:3)</PresentationFormat>
  <Paragraphs>195</Paragraphs>
  <Slides>26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Wingdings</vt:lpstr>
      <vt:lpstr>Ofis Teması</vt:lpstr>
      <vt:lpstr>2020 YILI  YGG SUNUMU  KALİTE YÖNETİM SÜRECİ  29 Ocak 2021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YILI  YGG SUNUMU    28.05.016</dc:title>
  <dc:creator>Banu Yuksel</dc:creator>
  <cp:lastModifiedBy>Onur Ünver</cp:lastModifiedBy>
  <cp:revision>206</cp:revision>
  <cp:lastPrinted>2020-01-21T10:52:10Z</cp:lastPrinted>
  <dcterms:created xsi:type="dcterms:W3CDTF">2016-08-26T15:45:58Z</dcterms:created>
  <dcterms:modified xsi:type="dcterms:W3CDTF">2021-01-29T11:58:39Z</dcterms:modified>
</cp:coreProperties>
</file>