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88" r:id="rId3"/>
    <p:sldId id="301" r:id="rId4"/>
    <p:sldId id="302" r:id="rId5"/>
    <p:sldId id="303" r:id="rId6"/>
    <p:sldId id="304" r:id="rId7"/>
    <p:sldId id="297" r:id="rId8"/>
    <p:sldId id="305" r:id="rId9"/>
    <p:sldId id="306" r:id="rId10"/>
    <p:sldId id="323" r:id="rId11"/>
    <p:sldId id="284" r:id="rId12"/>
    <p:sldId id="309" r:id="rId13"/>
    <p:sldId id="311" r:id="rId14"/>
    <p:sldId id="312" r:id="rId15"/>
    <p:sldId id="315" r:id="rId16"/>
    <p:sldId id="313" r:id="rId17"/>
    <p:sldId id="285" r:id="rId18"/>
    <p:sldId id="330" r:id="rId19"/>
    <p:sldId id="327" r:id="rId20"/>
    <p:sldId id="333" r:id="rId21"/>
    <p:sldId id="334" r:id="rId22"/>
    <p:sldId id="335" r:id="rId23"/>
    <p:sldId id="329" r:id="rId24"/>
    <p:sldId id="278" r:id="rId25"/>
    <p:sldId id="336" r:id="rId26"/>
    <p:sldId id="337" r:id="rId27"/>
    <p:sldId id="338" r:id="rId28"/>
    <p:sldId id="298" r:id="rId29"/>
    <p:sldId id="294" r:id="rId30"/>
    <p:sldId id="308" r:id="rId31"/>
    <p:sldId id="295" r:id="rId32"/>
    <p:sldId id="296" r:id="rId3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9D53"/>
    <a:srgbClr val="FFEAA7"/>
    <a:srgbClr val="C7D9A3"/>
    <a:srgbClr val="9BBB59"/>
    <a:srgbClr val="BCBEB9"/>
    <a:srgbClr val="FF7171"/>
    <a:srgbClr val="9E5654"/>
    <a:srgbClr val="DD3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2020-2021\G&#252;z\Kalite\2020%20ARALIK%20&#304;&#199;%20DENET&#304;M%20SONRASI\ANKET%202019%202020\YGG%20&#304;&#199;&#304;N%202019-2020%20Memnuniyet%20Anket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2020-2021\G&#252;z\Kalite\2020%20ARALIK%20&#304;&#199;%20DENET&#304;M%20SONRASI\ANKET%202019%202020\YGG%20&#304;&#199;&#304;N%202019-2020%20Memnuniyet%20Anket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2020-2021\G&#252;z\Kalite\2020%20ARALIK%20&#304;&#199;%20DENET&#304;M%20SONRASI\ANKET%202019%202020\YGG%20&#304;&#199;&#304;N%202019-2020%20Memnuniyet%20Anketi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2020-2021\G&#252;z\Kalite\2020%20ARALIK%20&#304;&#199;%20DENET&#304;M%20SONRASI\ANKET%202019%202020\YGG%20&#304;&#199;&#304;N%202019-2020%20Memnuniyet%20Anketi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2020-2021\G&#252;z\Kalite\2020%20ARALIK%20&#304;&#199;%20DENET&#304;M%20SONRASI\ANKET%202019%202020\YGG%20&#304;&#199;&#304;N%202019-2020%20Dan&#305;&#351;man%20Memnuniyet%20Anketi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GÜZ!$D$8:$D$27</c:f>
              <c:strCache>
                <c:ptCount val="20"/>
                <c:pt idx="0">
                  <c:v>BUSI 303b</c:v>
                </c:pt>
                <c:pt idx="1">
                  <c:v>BUSI 111,</c:v>
                </c:pt>
                <c:pt idx="2">
                  <c:v>BUSI 201</c:v>
                </c:pt>
                <c:pt idx="3">
                  <c:v>BUSI 339</c:v>
                </c:pt>
                <c:pt idx="4">
                  <c:v>BUSI 231,</c:v>
                </c:pt>
                <c:pt idx="5">
                  <c:v>BUSI 431</c:v>
                </c:pt>
                <c:pt idx="6">
                  <c:v>BUSI 211,</c:v>
                </c:pt>
                <c:pt idx="7">
                  <c:v>BUSI 343</c:v>
                </c:pt>
                <c:pt idx="8">
                  <c:v>BUSI 441</c:v>
                </c:pt>
                <c:pt idx="9">
                  <c:v>BUSI 443</c:v>
                </c:pt>
                <c:pt idx="10">
                  <c:v>BUSI 492</c:v>
                </c:pt>
                <c:pt idx="11">
                  <c:v>BUSI 361</c:v>
                </c:pt>
                <c:pt idx="12">
                  <c:v>BUSI 261,</c:v>
                </c:pt>
                <c:pt idx="13">
                  <c:v>BUSI 301</c:v>
                </c:pt>
                <c:pt idx="14">
                  <c:v>BUSI 331c</c:v>
                </c:pt>
                <c:pt idx="15">
                  <c:v>BUSI 332</c:v>
                </c:pt>
                <c:pt idx="16">
                  <c:v>BUSI 111h</c:v>
                </c:pt>
                <c:pt idx="17">
                  <c:v>BUSI 481a</c:v>
                </c:pt>
                <c:pt idx="18">
                  <c:v>BUSI 111,</c:v>
                </c:pt>
                <c:pt idx="19">
                  <c:v>BUSI 251,</c:v>
                </c:pt>
              </c:strCache>
            </c:strRef>
          </c:cat>
          <c:val>
            <c:numRef>
              <c:f>GÜZ!$E$8:$E$27</c:f>
              <c:numCache>
                <c:formatCode>General</c:formatCode>
                <c:ptCount val="20"/>
                <c:pt idx="0">
                  <c:v>81.684210526315795</c:v>
                </c:pt>
                <c:pt idx="1">
                  <c:v>81.890909090909105</c:v>
                </c:pt>
                <c:pt idx="2">
                  <c:v>75.545454545454504</c:v>
                </c:pt>
                <c:pt idx="3">
                  <c:v>77.363636363636402</c:v>
                </c:pt>
                <c:pt idx="4">
                  <c:v>81.876923076923106</c:v>
                </c:pt>
                <c:pt idx="5">
                  <c:v>85.391304347826093</c:v>
                </c:pt>
                <c:pt idx="6">
                  <c:v>78.4375</c:v>
                </c:pt>
                <c:pt idx="7">
                  <c:v>85</c:v>
                </c:pt>
                <c:pt idx="8">
                  <c:v>84.814814814814795</c:v>
                </c:pt>
                <c:pt idx="9">
                  <c:v>83.523809523809504</c:v>
                </c:pt>
                <c:pt idx="10">
                  <c:v>87.25</c:v>
                </c:pt>
                <c:pt idx="11">
                  <c:v>81.3333333333333</c:v>
                </c:pt>
                <c:pt idx="12">
                  <c:v>83.675675675675706</c:v>
                </c:pt>
                <c:pt idx="13">
                  <c:v>80.914285714285697</c:v>
                </c:pt>
                <c:pt idx="14">
                  <c:v>80.4444444444444</c:v>
                </c:pt>
                <c:pt idx="15">
                  <c:v>79.913043478260903</c:v>
                </c:pt>
                <c:pt idx="16">
                  <c:v>71.4444444444444</c:v>
                </c:pt>
                <c:pt idx="17">
                  <c:v>73.625</c:v>
                </c:pt>
                <c:pt idx="18">
                  <c:v>74.769230769230802</c:v>
                </c:pt>
                <c:pt idx="19">
                  <c:v>83.953488372093005</c:v>
                </c:pt>
              </c:numCache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GÜZ!$D$8:$D$27</c:f>
              <c:strCache>
                <c:ptCount val="20"/>
                <c:pt idx="0">
                  <c:v>BUSI 303b</c:v>
                </c:pt>
                <c:pt idx="1">
                  <c:v>BUSI 111,</c:v>
                </c:pt>
                <c:pt idx="2">
                  <c:v>BUSI 201</c:v>
                </c:pt>
                <c:pt idx="3">
                  <c:v>BUSI 339</c:v>
                </c:pt>
                <c:pt idx="4">
                  <c:v>BUSI 231,</c:v>
                </c:pt>
                <c:pt idx="5">
                  <c:v>BUSI 431</c:v>
                </c:pt>
                <c:pt idx="6">
                  <c:v>BUSI 211,</c:v>
                </c:pt>
                <c:pt idx="7">
                  <c:v>BUSI 343</c:v>
                </c:pt>
                <c:pt idx="8">
                  <c:v>BUSI 441</c:v>
                </c:pt>
                <c:pt idx="9">
                  <c:v>BUSI 443</c:v>
                </c:pt>
                <c:pt idx="10">
                  <c:v>BUSI 492</c:v>
                </c:pt>
                <c:pt idx="11">
                  <c:v>BUSI 361</c:v>
                </c:pt>
                <c:pt idx="12">
                  <c:v>BUSI 261,</c:v>
                </c:pt>
                <c:pt idx="13">
                  <c:v>BUSI 301</c:v>
                </c:pt>
                <c:pt idx="14">
                  <c:v>BUSI 331c</c:v>
                </c:pt>
                <c:pt idx="15">
                  <c:v>BUSI 332</c:v>
                </c:pt>
                <c:pt idx="16">
                  <c:v>BUSI 111h</c:v>
                </c:pt>
                <c:pt idx="17">
                  <c:v>BUSI 481a</c:v>
                </c:pt>
                <c:pt idx="18">
                  <c:v>BUSI 111,</c:v>
                </c:pt>
                <c:pt idx="19">
                  <c:v>BUSI 251,</c:v>
                </c:pt>
              </c:strCache>
            </c:strRef>
          </c:cat>
          <c:val>
            <c:numRef>
              <c:f>GÜZ!$F$8:$F$27</c:f>
              <c:numCache>
                <c:formatCode>General</c:formatCode>
                <c:ptCount val="20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0076736"/>
        <c:axId val="180077296"/>
      </c:barChart>
      <c:catAx>
        <c:axId val="180076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077296"/>
        <c:crosses val="autoZero"/>
        <c:auto val="1"/>
        <c:lblAlgn val="ctr"/>
        <c:lblOffset val="100"/>
        <c:noMultiLvlLbl val="0"/>
      </c:catAx>
      <c:valAx>
        <c:axId val="18007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076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GÜZ!$H$8:$H$27</c:f>
              <c:strCache>
                <c:ptCount val="20"/>
                <c:pt idx="0">
                  <c:v>BUSI 111,</c:v>
                </c:pt>
                <c:pt idx="1">
                  <c:v>BUSI 111,</c:v>
                </c:pt>
                <c:pt idx="2">
                  <c:v>BUSI 111h</c:v>
                </c:pt>
                <c:pt idx="3">
                  <c:v>BUSI 201</c:v>
                </c:pt>
                <c:pt idx="4">
                  <c:v>BUSI 211,</c:v>
                </c:pt>
                <c:pt idx="5">
                  <c:v>BUSI 231,</c:v>
                </c:pt>
                <c:pt idx="6">
                  <c:v>BUSI 251,</c:v>
                </c:pt>
                <c:pt idx="7">
                  <c:v>BUSI 261,</c:v>
                </c:pt>
                <c:pt idx="8">
                  <c:v>BUSI 301</c:v>
                </c:pt>
                <c:pt idx="9">
                  <c:v>BUSI 303b</c:v>
                </c:pt>
                <c:pt idx="10">
                  <c:v>BUSI 331c</c:v>
                </c:pt>
                <c:pt idx="11">
                  <c:v>BUSI 332</c:v>
                </c:pt>
                <c:pt idx="12">
                  <c:v>BUSI 339</c:v>
                </c:pt>
                <c:pt idx="13">
                  <c:v>BUSI 343</c:v>
                </c:pt>
                <c:pt idx="14">
                  <c:v>BUSI 361</c:v>
                </c:pt>
                <c:pt idx="15">
                  <c:v>BUSI 431</c:v>
                </c:pt>
                <c:pt idx="16">
                  <c:v>BUSI 441</c:v>
                </c:pt>
                <c:pt idx="17">
                  <c:v>BUSI 443</c:v>
                </c:pt>
                <c:pt idx="18">
                  <c:v>BUSI 481a</c:v>
                </c:pt>
                <c:pt idx="19">
                  <c:v>BUSI 492</c:v>
                </c:pt>
              </c:strCache>
            </c:strRef>
          </c:cat>
          <c:val>
            <c:numRef>
              <c:f>GÜZ!$I$8:$I$27</c:f>
              <c:numCache>
                <c:formatCode>[$-10409]#,##0.00;\-#,##0.00</c:formatCode>
                <c:ptCount val="20"/>
                <c:pt idx="0">
                  <c:v>76.615384615384599</c:v>
                </c:pt>
                <c:pt idx="1">
                  <c:v>81.599999999999994</c:v>
                </c:pt>
                <c:pt idx="2">
                  <c:v>69.7777777777778</c:v>
                </c:pt>
                <c:pt idx="3">
                  <c:v>74.727272727272705</c:v>
                </c:pt>
                <c:pt idx="4">
                  <c:v>76.625</c:v>
                </c:pt>
                <c:pt idx="5">
                  <c:v>83.2</c:v>
                </c:pt>
                <c:pt idx="6">
                  <c:v>84.837209302325604</c:v>
                </c:pt>
                <c:pt idx="7">
                  <c:v>83.135135135135101</c:v>
                </c:pt>
                <c:pt idx="8">
                  <c:v>80.8</c:v>
                </c:pt>
                <c:pt idx="9">
                  <c:v>83.157894736842096</c:v>
                </c:pt>
                <c:pt idx="10">
                  <c:v>80</c:v>
                </c:pt>
                <c:pt idx="11">
                  <c:v>83.130434782608702</c:v>
                </c:pt>
                <c:pt idx="12">
                  <c:v>77.818181818181799</c:v>
                </c:pt>
                <c:pt idx="13">
                  <c:v>86</c:v>
                </c:pt>
                <c:pt idx="14">
                  <c:v>81.3333333333333</c:v>
                </c:pt>
                <c:pt idx="15">
                  <c:v>88</c:v>
                </c:pt>
                <c:pt idx="16">
                  <c:v>83.851851851851805</c:v>
                </c:pt>
                <c:pt idx="17">
                  <c:v>82.857142857142904</c:v>
                </c:pt>
                <c:pt idx="18">
                  <c:v>73.625</c:v>
                </c:pt>
                <c:pt idx="19">
                  <c:v>88.75</c:v>
                </c:pt>
              </c:numCache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GÜZ!$H$8:$H$27</c:f>
              <c:strCache>
                <c:ptCount val="20"/>
                <c:pt idx="0">
                  <c:v>BUSI 111,</c:v>
                </c:pt>
                <c:pt idx="1">
                  <c:v>BUSI 111,</c:v>
                </c:pt>
                <c:pt idx="2">
                  <c:v>BUSI 111h</c:v>
                </c:pt>
                <c:pt idx="3">
                  <c:v>BUSI 201</c:v>
                </c:pt>
                <c:pt idx="4">
                  <c:v>BUSI 211,</c:v>
                </c:pt>
                <c:pt idx="5">
                  <c:v>BUSI 231,</c:v>
                </c:pt>
                <c:pt idx="6">
                  <c:v>BUSI 251,</c:v>
                </c:pt>
                <c:pt idx="7">
                  <c:v>BUSI 261,</c:v>
                </c:pt>
                <c:pt idx="8">
                  <c:v>BUSI 301</c:v>
                </c:pt>
                <c:pt idx="9">
                  <c:v>BUSI 303b</c:v>
                </c:pt>
                <c:pt idx="10">
                  <c:v>BUSI 331c</c:v>
                </c:pt>
                <c:pt idx="11">
                  <c:v>BUSI 332</c:v>
                </c:pt>
                <c:pt idx="12">
                  <c:v>BUSI 339</c:v>
                </c:pt>
                <c:pt idx="13">
                  <c:v>BUSI 343</c:v>
                </c:pt>
                <c:pt idx="14">
                  <c:v>BUSI 361</c:v>
                </c:pt>
                <c:pt idx="15">
                  <c:v>BUSI 431</c:v>
                </c:pt>
                <c:pt idx="16">
                  <c:v>BUSI 441</c:v>
                </c:pt>
                <c:pt idx="17">
                  <c:v>BUSI 443</c:v>
                </c:pt>
                <c:pt idx="18">
                  <c:v>BUSI 481a</c:v>
                </c:pt>
                <c:pt idx="19">
                  <c:v>BUSI 492</c:v>
                </c:pt>
              </c:strCache>
            </c:strRef>
          </c:cat>
          <c:val>
            <c:numRef>
              <c:f>GÜZ!$J$8:$J$27</c:f>
              <c:numCache>
                <c:formatCode>General</c:formatCode>
                <c:ptCount val="20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0080096"/>
        <c:axId val="180080656"/>
      </c:barChart>
      <c:catAx>
        <c:axId val="180080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080656"/>
        <c:crosses val="autoZero"/>
        <c:auto val="1"/>
        <c:lblAlgn val="ctr"/>
        <c:lblOffset val="100"/>
        <c:noMultiLvlLbl val="0"/>
      </c:catAx>
      <c:valAx>
        <c:axId val="180080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10409]#,##0.00;\-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080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BAHAR!$F$10:$F$30</c:f>
              <c:strCache>
                <c:ptCount val="21"/>
                <c:pt idx="0">
                  <c:v>BUSI 302,</c:v>
                </c:pt>
                <c:pt idx="1">
                  <c:v>BUSI 475</c:v>
                </c:pt>
                <c:pt idx="2">
                  <c:v>BUSI 252,</c:v>
                </c:pt>
                <c:pt idx="3">
                  <c:v>BUSI 342</c:v>
                </c:pt>
                <c:pt idx="4">
                  <c:v>BUSI 442,</c:v>
                </c:pt>
                <c:pt idx="5">
                  <c:v>BUSI 234</c:v>
                </c:pt>
                <c:pt idx="6">
                  <c:v>BUSI 334,</c:v>
                </c:pt>
                <c:pt idx="7">
                  <c:v>BUSI 402,</c:v>
                </c:pt>
                <c:pt idx="8">
                  <c:v>BUSI 212</c:v>
                </c:pt>
                <c:pt idx="9">
                  <c:v>BUSI 462d</c:v>
                </c:pt>
                <c:pt idx="10">
                  <c:v>BUSI 202,</c:v>
                </c:pt>
                <c:pt idx="11">
                  <c:v>BUSI 262,</c:v>
                </c:pt>
                <c:pt idx="12">
                  <c:v>BUSI 308</c:v>
                </c:pt>
                <c:pt idx="13">
                  <c:v>BUSI 401,</c:v>
                </c:pt>
                <c:pt idx="14">
                  <c:v>BUSI 222</c:v>
                </c:pt>
                <c:pt idx="15">
                  <c:v>BUSI 102</c:v>
                </c:pt>
                <c:pt idx="16">
                  <c:v>BUSI 102,</c:v>
                </c:pt>
                <c:pt idx="17">
                  <c:v>BUSI 482a</c:v>
                </c:pt>
                <c:pt idx="18">
                  <c:v>BUSI 482c</c:v>
                </c:pt>
                <c:pt idx="19">
                  <c:v>BUSI 104</c:v>
                </c:pt>
                <c:pt idx="20">
                  <c:v>BUSI 306a</c:v>
                </c:pt>
              </c:strCache>
            </c:strRef>
          </c:cat>
          <c:val>
            <c:numRef>
              <c:f>BAHAR!$G$10:$G$30</c:f>
              <c:numCache>
                <c:formatCode>[$-10409]#,##0.00;\-#,##0.00</c:formatCode>
                <c:ptCount val="21"/>
                <c:pt idx="0">
                  <c:v>81.297297297297305</c:v>
                </c:pt>
                <c:pt idx="1">
                  <c:v>87.142857142857096</c:v>
                </c:pt>
                <c:pt idx="2">
                  <c:v>81.2340425531915</c:v>
                </c:pt>
                <c:pt idx="3">
                  <c:v>77.642857142857096</c:v>
                </c:pt>
                <c:pt idx="4">
                  <c:v>85.357142857142904</c:v>
                </c:pt>
                <c:pt idx="5">
                  <c:v>91.365079365079396</c:v>
                </c:pt>
                <c:pt idx="6">
                  <c:v>84.838709677419402</c:v>
                </c:pt>
                <c:pt idx="7">
                  <c:v>86</c:v>
                </c:pt>
                <c:pt idx="8">
                  <c:v>90.55</c:v>
                </c:pt>
                <c:pt idx="9">
                  <c:v>91.047619047619094</c:v>
                </c:pt>
                <c:pt idx="10">
                  <c:v>91.025641025640994</c:v>
                </c:pt>
                <c:pt idx="11">
                  <c:v>93.636363636363598</c:v>
                </c:pt>
                <c:pt idx="12">
                  <c:v>86.105263157894697</c:v>
                </c:pt>
                <c:pt idx="13">
                  <c:v>85.3333333333333</c:v>
                </c:pt>
                <c:pt idx="14">
                  <c:v>88.260869565217405</c:v>
                </c:pt>
                <c:pt idx="15">
                  <c:v>79.8</c:v>
                </c:pt>
                <c:pt idx="16">
                  <c:v>80</c:v>
                </c:pt>
                <c:pt idx="17">
                  <c:v>82.533333333333303</c:v>
                </c:pt>
                <c:pt idx="18">
                  <c:v>86.25</c:v>
                </c:pt>
                <c:pt idx="19">
                  <c:v>82.451612903225794</c:v>
                </c:pt>
                <c:pt idx="20">
                  <c:v>84.117647058823493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0082896"/>
        <c:axId val="180083456"/>
      </c:barChart>
      <c:catAx>
        <c:axId val="180082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083456"/>
        <c:crosses val="autoZero"/>
        <c:auto val="1"/>
        <c:lblAlgn val="ctr"/>
        <c:lblOffset val="100"/>
        <c:noMultiLvlLbl val="0"/>
      </c:catAx>
      <c:valAx>
        <c:axId val="180083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10409]#,##0.00;\-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082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BAHAR!$J$10:$J$30</c:f>
              <c:strCache>
                <c:ptCount val="21"/>
                <c:pt idx="0">
                  <c:v>BUSI 102</c:v>
                </c:pt>
                <c:pt idx="1">
                  <c:v>BUSI 102,</c:v>
                </c:pt>
                <c:pt idx="2">
                  <c:v>BUSI 104</c:v>
                </c:pt>
                <c:pt idx="3">
                  <c:v>BUSI 202,</c:v>
                </c:pt>
                <c:pt idx="4">
                  <c:v>BUSI 212</c:v>
                </c:pt>
                <c:pt idx="5">
                  <c:v>BUSI 222</c:v>
                </c:pt>
                <c:pt idx="6">
                  <c:v>BUSI 234</c:v>
                </c:pt>
                <c:pt idx="7">
                  <c:v>BUSI 252,</c:v>
                </c:pt>
                <c:pt idx="8">
                  <c:v>BUSI 262,</c:v>
                </c:pt>
                <c:pt idx="9">
                  <c:v>BUSI 302,</c:v>
                </c:pt>
                <c:pt idx="10">
                  <c:v>BUSI 306a</c:v>
                </c:pt>
                <c:pt idx="11">
                  <c:v>BUSI 308</c:v>
                </c:pt>
                <c:pt idx="12">
                  <c:v>BUSI 334,</c:v>
                </c:pt>
                <c:pt idx="13">
                  <c:v>BUSI 342</c:v>
                </c:pt>
                <c:pt idx="14">
                  <c:v>BUSI 401,</c:v>
                </c:pt>
                <c:pt idx="15">
                  <c:v>BUSI 402,</c:v>
                </c:pt>
                <c:pt idx="16">
                  <c:v>BUSI 442,</c:v>
                </c:pt>
                <c:pt idx="17">
                  <c:v>BUSI 462d</c:v>
                </c:pt>
                <c:pt idx="18">
                  <c:v>BUSI 475</c:v>
                </c:pt>
                <c:pt idx="19">
                  <c:v>BUSI 482a</c:v>
                </c:pt>
                <c:pt idx="20">
                  <c:v>BUSI 482c</c:v>
                </c:pt>
              </c:strCache>
            </c:strRef>
          </c:cat>
          <c:val>
            <c:numRef>
              <c:f>BAHAR!$K$10:$K$30</c:f>
              <c:numCache>
                <c:formatCode>[$-10409]#,##0.00;\-#,##0.00</c:formatCode>
                <c:ptCount val="21"/>
                <c:pt idx="0">
                  <c:v>78.6666666666667</c:v>
                </c:pt>
                <c:pt idx="1">
                  <c:v>78.25</c:v>
                </c:pt>
                <c:pt idx="2">
                  <c:v>83.612903225806406</c:v>
                </c:pt>
                <c:pt idx="3">
                  <c:v>90.6666666666667</c:v>
                </c:pt>
                <c:pt idx="4">
                  <c:v>88.9</c:v>
                </c:pt>
                <c:pt idx="5">
                  <c:v>87.739130434782595</c:v>
                </c:pt>
                <c:pt idx="6">
                  <c:v>90.349206349206398</c:v>
                </c:pt>
                <c:pt idx="7">
                  <c:v>80</c:v>
                </c:pt>
                <c:pt idx="8">
                  <c:v>92.181818181818201</c:v>
                </c:pt>
                <c:pt idx="9">
                  <c:v>80</c:v>
                </c:pt>
                <c:pt idx="10">
                  <c:v>84.941176470588204</c:v>
                </c:pt>
                <c:pt idx="11">
                  <c:v>87.157894736842096</c:v>
                </c:pt>
                <c:pt idx="12">
                  <c:v>84.903225806451601</c:v>
                </c:pt>
                <c:pt idx="13">
                  <c:v>77.571428571428598</c:v>
                </c:pt>
                <c:pt idx="14">
                  <c:v>86.2222222222222</c:v>
                </c:pt>
                <c:pt idx="15">
                  <c:v>83.862068965517196</c:v>
                </c:pt>
                <c:pt idx="16">
                  <c:v>85.142857142857096</c:v>
                </c:pt>
                <c:pt idx="17">
                  <c:v>88.952380952380906</c:v>
                </c:pt>
                <c:pt idx="18">
                  <c:v>75.428571428571402</c:v>
                </c:pt>
                <c:pt idx="19">
                  <c:v>82.933333333333294</c:v>
                </c:pt>
                <c:pt idx="20">
                  <c:v>85</c:v>
                </c:pt>
              </c:numCache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BAHAR!$J$10:$J$30</c:f>
              <c:strCache>
                <c:ptCount val="21"/>
                <c:pt idx="0">
                  <c:v>BUSI 102</c:v>
                </c:pt>
                <c:pt idx="1">
                  <c:v>BUSI 102,</c:v>
                </c:pt>
                <c:pt idx="2">
                  <c:v>BUSI 104</c:v>
                </c:pt>
                <c:pt idx="3">
                  <c:v>BUSI 202,</c:v>
                </c:pt>
                <c:pt idx="4">
                  <c:v>BUSI 212</c:v>
                </c:pt>
                <c:pt idx="5">
                  <c:v>BUSI 222</c:v>
                </c:pt>
                <c:pt idx="6">
                  <c:v>BUSI 234</c:v>
                </c:pt>
                <c:pt idx="7">
                  <c:v>BUSI 252,</c:v>
                </c:pt>
                <c:pt idx="8">
                  <c:v>BUSI 262,</c:v>
                </c:pt>
                <c:pt idx="9">
                  <c:v>BUSI 302,</c:v>
                </c:pt>
                <c:pt idx="10">
                  <c:v>BUSI 306a</c:v>
                </c:pt>
                <c:pt idx="11">
                  <c:v>BUSI 308</c:v>
                </c:pt>
                <c:pt idx="12">
                  <c:v>BUSI 334,</c:v>
                </c:pt>
                <c:pt idx="13">
                  <c:v>BUSI 342</c:v>
                </c:pt>
                <c:pt idx="14">
                  <c:v>BUSI 401,</c:v>
                </c:pt>
                <c:pt idx="15">
                  <c:v>BUSI 402,</c:v>
                </c:pt>
                <c:pt idx="16">
                  <c:v>BUSI 442,</c:v>
                </c:pt>
                <c:pt idx="17">
                  <c:v>BUSI 462d</c:v>
                </c:pt>
                <c:pt idx="18">
                  <c:v>BUSI 475</c:v>
                </c:pt>
                <c:pt idx="19">
                  <c:v>BUSI 482a</c:v>
                </c:pt>
                <c:pt idx="20">
                  <c:v>BUSI 482c</c:v>
                </c:pt>
              </c:strCache>
            </c:strRef>
          </c:cat>
          <c:val>
            <c:numRef>
              <c:f>BAHAR!$L$10:$L$30</c:f>
              <c:numCache>
                <c:formatCode>General</c:formatCode>
                <c:ptCount val="2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0086256"/>
        <c:axId val="180086816"/>
      </c:barChart>
      <c:catAx>
        <c:axId val="180086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086816"/>
        <c:crosses val="autoZero"/>
        <c:auto val="1"/>
        <c:lblAlgn val="ctr"/>
        <c:lblOffset val="100"/>
        <c:noMultiLvlLbl val="0"/>
      </c:catAx>
      <c:valAx>
        <c:axId val="180086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10409]#,##0.00;\-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086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Sheet1!$H$8:$H$12</c:f>
              <c:strCache>
                <c:ptCount val="5"/>
                <c:pt idx="0">
                  <c:v>ÖE1</c:v>
                </c:pt>
                <c:pt idx="1">
                  <c:v>ÖE2</c:v>
                </c:pt>
                <c:pt idx="2">
                  <c:v>ÖE3</c:v>
                </c:pt>
                <c:pt idx="3">
                  <c:v>ÖE4</c:v>
                </c:pt>
                <c:pt idx="4">
                  <c:v>ÖE5</c:v>
                </c:pt>
              </c:strCache>
            </c:strRef>
          </c:cat>
          <c:val>
            <c:numRef>
              <c:f>Sheet1!$I$8:$I$12</c:f>
              <c:numCache>
                <c:formatCode>[$-10409]#,##0.00;\-#,##0.00</c:formatCode>
                <c:ptCount val="5"/>
                <c:pt idx="0">
                  <c:v>63.3333333333333</c:v>
                </c:pt>
                <c:pt idx="1">
                  <c:v>79.130434782608702</c:v>
                </c:pt>
                <c:pt idx="2">
                  <c:v>80.606060606060595</c:v>
                </c:pt>
                <c:pt idx="3">
                  <c:v>71.764705882352899</c:v>
                </c:pt>
                <c:pt idx="4">
                  <c:v>75.384615384615401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0089056"/>
        <c:axId val="180089616"/>
      </c:barChart>
      <c:catAx>
        <c:axId val="180089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089616"/>
        <c:crosses val="autoZero"/>
        <c:auto val="1"/>
        <c:lblAlgn val="ctr"/>
        <c:lblOffset val="100"/>
        <c:noMultiLvlLbl val="0"/>
      </c:catAx>
      <c:valAx>
        <c:axId val="180089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10409]#,##0.00;\-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089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FC953-42AA-4EE9-BF6A-0E981C5F3E5C}" type="datetimeFigureOut">
              <a:rPr lang="tr-TR" smtClean="0"/>
              <a:t>25.01.2021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F1CBD-092F-46C9-A4DE-6EE6E628FC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7612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2CFF-777B-4533-A440-4C456B6A9FEA}" type="datetime1">
              <a:rPr lang="tr-TR" smtClean="0"/>
              <a:t>25.01.2021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9989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EF684-7ED6-4E25-99B3-6C7EE6714DA3}" type="datetime1">
              <a:rPr lang="tr-TR" smtClean="0"/>
              <a:t>25.01.2021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2785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059A-8985-41A3-9F35-8DC13894A4E0}" type="datetime1">
              <a:rPr lang="tr-TR" smtClean="0"/>
              <a:t>25.01.2021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4000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4D3F-D744-42F9-A266-110B14BD4158}" type="datetime1">
              <a:rPr lang="tr-TR" smtClean="0"/>
              <a:t>25.01.2021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2546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C8BA-DCDD-4E80-B44D-BB4BDA6BC718}" type="datetime1">
              <a:rPr lang="tr-TR" smtClean="0"/>
              <a:t>25.01.2021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5098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7ED0-D0FE-4A09-AE62-4103EA8D2926}" type="datetime1">
              <a:rPr lang="tr-TR" smtClean="0"/>
              <a:t>25.01.2021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5253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82A1D-A539-4378-A6BA-1AA9F3084D39}" type="datetime1">
              <a:rPr lang="tr-TR" smtClean="0"/>
              <a:t>25.01.2021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7523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C6F-6FA5-45C8-ACE4-E5B3D13F24FA}" type="datetime1">
              <a:rPr lang="tr-TR" smtClean="0"/>
              <a:t>25.01.2021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0613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823A-34F6-4D9A-B72C-4420CCCD8E18}" type="datetime1">
              <a:rPr lang="tr-TR" smtClean="0"/>
              <a:t>25.01.2021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702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73C7-9167-4403-8666-44BE39765140}" type="datetime1">
              <a:rPr lang="tr-TR" smtClean="0"/>
              <a:t>25.01.2021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9933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A8A1-43D8-4974-AA28-F99EFBEC3B2D}" type="datetime1">
              <a:rPr lang="tr-TR" smtClean="0"/>
              <a:t>25.01.2021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1810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C83F0-FC27-43D2-9813-F060C2D9E7A0}" type="datetime1">
              <a:rPr lang="tr-TR" smtClean="0"/>
              <a:t>25.01.2021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6946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55576" y="3140968"/>
            <a:ext cx="7772400" cy="1109985"/>
          </a:xfrm>
        </p:spPr>
        <p:txBody>
          <a:bodyPr>
            <a:no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2020 YILI </a:t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>OCAK-ARALIK YGG SUNUMU</a:t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>İŞLETME BÖLÜMÜ KALİTE SÜRECİ</a:t>
            </a:r>
            <a:r>
              <a:rPr lang="tr-TR" b="1" dirty="0">
                <a:solidFill>
                  <a:srgbClr val="FF0000"/>
                </a:solidFill>
              </a:rPr>
              <a:t/>
            </a:r>
            <a:br>
              <a:rPr lang="tr-TR" b="1" dirty="0">
                <a:solidFill>
                  <a:srgbClr val="FF0000"/>
                </a:solidFill>
              </a:rPr>
            </a:br>
            <a:r>
              <a:rPr lang="tr-TR" b="1" dirty="0">
                <a:solidFill>
                  <a:srgbClr val="FF0000"/>
                </a:solidFill>
              </a:rPr>
              <a:t/>
            </a:r>
            <a:br>
              <a:rPr lang="tr-TR" b="1" dirty="0">
                <a:solidFill>
                  <a:srgbClr val="FF0000"/>
                </a:solidFill>
              </a:rPr>
            </a:br>
            <a:r>
              <a:rPr lang="tr-TR" b="1" dirty="0" smtClean="0"/>
              <a:t>28-</a:t>
            </a:r>
            <a:r>
              <a:rPr lang="tr-TR" b="1" dirty="0" smtClean="0"/>
              <a:t>29/01/2021</a:t>
            </a:r>
            <a:endParaRPr lang="tr-TR" b="1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</a:t>
            </a:fld>
            <a:endParaRPr lang="tr-TR" dirty="0"/>
          </a:p>
        </p:txBody>
      </p:sp>
      <p:pic>
        <p:nvPicPr>
          <p:cNvPr id="4" name="Resim 3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404664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6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03648" y="332656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SPİK FORMU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10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188640"/>
            <a:ext cx="2736304" cy="5760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297" t="31297" r="2405" b="14563"/>
          <a:stretch/>
        </p:blipFill>
        <p:spPr>
          <a:xfrm>
            <a:off x="0" y="2204864"/>
            <a:ext cx="9144000" cy="289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3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187624" y="90872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KALİTE FAALİYET PLANLARI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11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-1746" t="31190" r="2853" b="11718"/>
          <a:stretch/>
        </p:blipFill>
        <p:spPr>
          <a:xfrm>
            <a:off x="-169379" y="2492896"/>
            <a:ext cx="9321308" cy="302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95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187624" y="90872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KALİTE FAALİYET PLANLARI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12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298" t="31297" r="4619" b="12594"/>
          <a:stretch/>
        </p:blipFill>
        <p:spPr>
          <a:xfrm>
            <a:off x="107504" y="2492896"/>
            <a:ext cx="8999737" cy="301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0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187624" y="90872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KALİTE FAALİYET PLANLARI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13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297" t="31297" r="4618" b="12594"/>
          <a:stretch/>
        </p:blipFill>
        <p:spPr>
          <a:xfrm>
            <a:off x="107504" y="2438651"/>
            <a:ext cx="8926465" cy="299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83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187624" y="90872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KALİTE FAALİYET PLANLARI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14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297" t="31297" r="4065" b="9641"/>
          <a:stretch/>
        </p:blipFill>
        <p:spPr>
          <a:xfrm>
            <a:off x="107504" y="2389210"/>
            <a:ext cx="8928992" cy="313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28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187624" y="90872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KALİTE FAALİYET PLANLARI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15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297" t="31297" r="4618" b="9641"/>
          <a:stretch/>
        </p:blipFill>
        <p:spPr>
          <a:xfrm>
            <a:off x="102312" y="2276872"/>
            <a:ext cx="9037023" cy="318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83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187624" y="90872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KALİTE FAALİYET PLANLARI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16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297" t="31297" r="3512" b="18501"/>
          <a:stretch/>
        </p:blipFill>
        <p:spPr>
          <a:xfrm>
            <a:off x="119809" y="2348880"/>
            <a:ext cx="9024191" cy="267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9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03648" y="33265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RİSK ANALİZİ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17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sp>
        <p:nvSpPr>
          <p:cNvPr id="12" name="143 Metin kutusu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000-000002000000}"/>
              </a:ext>
            </a:extLst>
          </p:cNvPr>
          <p:cNvSpPr txBox="1"/>
          <p:nvPr/>
        </p:nvSpPr>
        <p:spPr>
          <a:xfrm>
            <a:off x="457200" y="2473325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143 Metin kutusu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000-000003000000}"/>
              </a:ext>
            </a:extLst>
          </p:cNvPr>
          <p:cNvSpPr txBox="1"/>
          <p:nvPr/>
        </p:nvSpPr>
        <p:spPr>
          <a:xfrm>
            <a:off x="457200" y="2635250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143 Metin kutusu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000-000002000000}"/>
              </a:ext>
            </a:extLst>
          </p:cNvPr>
          <p:cNvSpPr txBox="1"/>
          <p:nvPr/>
        </p:nvSpPr>
        <p:spPr>
          <a:xfrm>
            <a:off x="457200" y="2473325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143 Metin kutusu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000-000003000000}"/>
              </a:ext>
            </a:extLst>
          </p:cNvPr>
          <p:cNvSpPr txBox="1"/>
          <p:nvPr/>
        </p:nvSpPr>
        <p:spPr>
          <a:xfrm>
            <a:off x="457200" y="2635250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143 Metin kutusu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000-000002000000}"/>
              </a:ext>
            </a:extLst>
          </p:cNvPr>
          <p:cNvSpPr txBox="1"/>
          <p:nvPr/>
        </p:nvSpPr>
        <p:spPr>
          <a:xfrm>
            <a:off x="457200" y="2787650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143 Metin kutusu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000-000003000000}"/>
              </a:ext>
            </a:extLst>
          </p:cNvPr>
          <p:cNvSpPr txBox="1"/>
          <p:nvPr/>
        </p:nvSpPr>
        <p:spPr>
          <a:xfrm>
            <a:off x="457200" y="2949575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143 Metin kutusu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000-000002000000}"/>
              </a:ext>
            </a:extLst>
          </p:cNvPr>
          <p:cNvSpPr txBox="1"/>
          <p:nvPr/>
        </p:nvSpPr>
        <p:spPr>
          <a:xfrm>
            <a:off x="457200" y="2787650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143 Metin kutusu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000-000003000000}"/>
              </a:ext>
            </a:extLst>
          </p:cNvPr>
          <p:cNvSpPr txBox="1"/>
          <p:nvPr/>
        </p:nvSpPr>
        <p:spPr>
          <a:xfrm>
            <a:off x="457200" y="2949575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143 Metin kutusu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000-000002000000}"/>
              </a:ext>
            </a:extLst>
          </p:cNvPr>
          <p:cNvSpPr txBox="1"/>
          <p:nvPr/>
        </p:nvSpPr>
        <p:spPr>
          <a:xfrm>
            <a:off x="457200" y="2593975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143 Metin kutusu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000-000003000000}"/>
              </a:ext>
            </a:extLst>
          </p:cNvPr>
          <p:cNvSpPr txBox="1"/>
          <p:nvPr/>
        </p:nvSpPr>
        <p:spPr>
          <a:xfrm>
            <a:off x="457200" y="2746375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143 Metin kutusu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000-000002000000}"/>
              </a:ext>
            </a:extLst>
          </p:cNvPr>
          <p:cNvSpPr txBox="1"/>
          <p:nvPr/>
        </p:nvSpPr>
        <p:spPr>
          <a:xfrm>
            <a:off x="457200" y="2593975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143 Metin kutusu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000-000003000000}"/>
              </a:ext>
            </a:extLst>
          </p:cNvPr>
          <p:cNvSpPr txBox="1"/>
          <p:nvPr/>
        </p:nvSpPr>
        <p:spPr>
          <a:xfrm>
            <a:off x="457200" y="2746375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297" t="39172" r="4065" b="14563"/>
          <a:stretch/>
        </p:blipFill>
        <p:spPr>
          <a:xfrm>
            <a:off x="107504" y="2449059"/>
            <a:ext cx="8867328" cy="243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73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03648" y="33265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RİSK ANALİZİ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18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sp>
        <p:nvSpPr>
          <p:cNvPr id="12" name="143 Metin kutusu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000-000002000000}"/>
              </a:ext>
            </a:extLst>
          </p:cNvPr>
          <p:cNvSpPr txBox="1"/>
          <p:nvPr/>
        </p:nvSpPr>
        <p:spPr>
          <a:xfrm>
            <a:off x="457200" y="2473325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143 Metin kutusu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000-000003000000}"/>
              </a:ext>
            </a:extLst>
          </p:cNvPr>
          <p:cNvSpPr txBox="1"/>
          <p:nvPr/>
        </p:nvSpPr>
        <p:spPr>
          <a:xfrm>
            <a:off x="457200" y="2635250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143 Metin kutusu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000-000002000000}"/>
              </a:ext>
            </a:extLst>
          </p:cNvPr>
          <p:cNvSpPr txBox="1"/>
          <p:nvPr/>
        </p:nvSpPr>
        <p:spPr>
          <a:xfrm>
            <a:off x="457200" y="2473325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143 Metin kutusu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000-000003000000}"/>
              </a:ext>
            </a:extLst>
          </p:cNvPr>
          <p:cNvSpPr txBox="1"/>
          <p:nvPr/>
        </p:nvSpPr>
        <p:spPr>
          <a:xfrm>
            <a:off x="457200" y="2635250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143 Metin kutusu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000-000002000000}"/>
              </a:ext>
            </a:extLst>
          </p:cNvPr>
          <p:cNvSpPr txBox="1"/>
          <p:nvPr/>
        </p:nvSpPr>
        <p:spPr>
          <a:xfrm>
            <a:off x="457200" y="2787650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143 Metin kutusu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000-000003000000}"/>
              </a:ext>
            </a:extLst>
          </p:cNvPr>
          <p:cNvSpPr txBox="1"/>
          <p:nvPr/>
        </p:nvSpPr>
        <p:spPr>
          <a:xfrm>
            <a:off x="457200" y="2949575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143 Metin kutusu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000-000002000000}"/>
              </a:ext>
            </a:extLst>
          </p:cNvPr>
          <p:cNvSpPr txBox="1"/>
          <p:nvPr/>
        </p:nvSpPr>
        <p:spPr>
          <a:xfrm>
            <a:off x="457200" y="2787650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143 Metin kutusu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000-000003000000}"/>
              </a:ext>
            </a:extLst>
          </p:cNvPr>
          <p:cNvSpPr txBox="1"/>
          <p:nvPr/>
        </p:nvSpPr>
        <p:spPr>
          <a:xfrm>
            <a:off x="457200" y="2949575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143 Metin kutusu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000-000002000000}"/>
              </a:ext>
            </a:extLst>
          </p:cNvPr>
          <p:cNvSpPr txBox="1"/>
          <p:nvPr/>
        </p:nvSpPr>
        <p:spPr>
          <a:xfrm>
            <a:off x="457200" y="2593975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143 Metin kutusu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000-000003000000}"/>
              </a:ext>
            </a:extLst>
          </p:cNvPr>
          <p:cNvSpPr txBox="1"/>
          <p:nvPr/>
        </p:nvSpPr>
        <p:spPr>
          <a:xfrm>
            <a:off x="457200" y="2746375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143 Metin kutusu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000-000002000000}"/>
              </a:ext>
            </a:extLst>
          </p:cNvPr>
          <p:cNvSpPr txBox="1"/>
          <p:nvPr/>
        </p:nvSpPr>
        <p:spPr>
          <a:xfrm>
            <a:off x="457200" y="2593975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143 Metin kutusu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000-000003000000}"/>
              </a:ext>
            </a:extLst>
          </p:cNvPr>
          <p:cNvSpPr txBox="1"/>
          <p:nvPr/>
        </p:nvSpPr>
        <p:spPr>
          <a:xfrm>
            <a:off x="457200" y="2746375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313" t="40816" r="3512" b="45078"/>
          <a:stretch/>
        </p:blipFill>
        <p:spPr>
          <a:xfrm>
            <a:off x="0" y="2835169"/>
            <a:ext cx="9109520" cy="75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04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683568" y="692696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MEMNUNİYET ÖLÇÜM SONUÇLARI</a:t>
            </a:r>
            <a:endParaRPr lang="tr-T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19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132560"/>
            <a:ext cx="2736304" cy="5760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0384" y="1307501"/>
            <a:ext cx="836327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r-T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İŞLETME BÖLÜMÜ 2019-2020 GÜZ DÖNEMİ </a:t>
            </a:r>
            <a:r>
              <a:rPr lang="tr-TR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ÖĞRETİM ELEMANI </a:t>
            </a:r>
            <a:r>
              <a:rPr lang="tr-TR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DEĞERLENDİRME </a:t>
            </a:r>
            <a:r>
              <a:rPr lang="tr-T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ANKETİ </a:t>
            </a:r>
            <a:r>
              <a:rPr lang="tr-T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SONUÇLARI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2923707"/>
              </p:ext>
            </p:extLst>
          </p:nvPr>
        </p:nvGraphicFramePr>
        <p:xfrm>
          <a:off x="1475656" y="2036931"/>
          <a:ext cx="6336704" cy="3891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9177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75656" y="477571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ANALİZİ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</a:t>
            </a:fld>
            <a:endParaRPr lang="tr-TR" dirty="0"/>
          </a:p>
        </p:txBody>
      </p:sp>
      <p:pic>
        <p:nvPicPr>
          <p:cNvPr id="9" name="Resim 8"/>
          <p:cNvPicPr/>
          <p:nvPr/>
        </p:nvPicPr>
        <p:blipFill>
          <a:blip r:embed="rId2"/>
          <a:stretch>
            <a:fillRect/>
          </a:stretch>
        </p:blipFill>
        <p:spPr>
          <a:xfrm>
            <a:off x="127795" y="367048"/>
            <a:ext cx="2736304" cy="576064"/>
          </a:xfrm>
          <a:prstGeom prst="rect">
            <a:avLst/>
          </a:prstGeom>
        </p:spPr>
      </p:pic>
      <p:graphicFrame>
        <p:nvGraphicFramePr>
          <p:cNvPr id="10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442550"/>
              </p:ext>
            </p:extLst>
          </p:nvPr>
        </p:nvGraphicFramePr>
        <p:xfrm>
          <a:off x="251521" y="1089469"/>
          <a:ext cx="8448668" cy="51049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6484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94726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Güçlü </a:t>
                      </a:r>
                      <a:r>
                        <a:rPr lang="tr-TR" sz="2000" baseline="0" dirty="0"/>
                        <a:t>Tanımları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Durumu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3384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G-1 Genç, uluslararası eğitimli ve deneyimli akademik kadroya sahip olunması.</a:t>
                      </a:r>
                      <a:endParaRPr lang="tr-T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C7D9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>
                          <a:sym typeface="Wingdings" panose="05000000000000000000" pitchFamily="2" charset="2"/>
                        </a:rPr>
                        <a:t> </a:t>
                      </a:r>
                      <a:r>
                        <a:rPr lang="tr-TR" sz="1400" dirty="0" smtClean="0">
                          <a:sym typeface="Wingdings" panose="05000000000000000000" pitchFamily="2" charset="2"/>
                        </a:rPr>
                        <a:t>(Hala Güçlü Yön)</a:t>
                      </a:r>
                      <a:endParaRPr lang="tr-TR" sz="1400" dirty="0"/>
                    </a:p>
                  </a:txBody>
                  <a:tcPr>
                    <a:solidFill>
                      <a:srgbClr val="C7D9A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3384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G-2 100% İngilizce eğitim verilmesi.</a:t>
                      </a:r>
                      <a:endParaRPr lang="tr-T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C7D9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sym typeface="Wingdings" panose="05000000000000000000" pitchFamily="2" charset="2"/>
                        </a:rPr>
                        <a:t> </a:t>
                      </a:r>
                      <a:r>
                        <a:rPr lang="tr-TR" sz="1400" dirty="0" smtClean="0">
                          <a:sym typeface="Wingdings" panose="05000000000000000000" pitchFamily="2" charset="2"/>
                        </a:rPr>
                        <a:t>(Hala Güçlü Yön)</a:t>
                      </a:r>
                      <a:endParaRPr lang="tr-TR" sz="2000" dirty="0"/>
                    </a:p>
                  </a:txBody>
                  <a:tcPr>
                    <a:solidFill>
                      <a:srgbClr val="C7D9A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23384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G-3 Modern dünya standartlarda  eğitim verilmesi (müfredat, kullanılan kitaplar).</a:t>
                      </a:r>
                      <a:endParaRPr lang="tr-T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C7D9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>
                          <a:sym typeface="Wingdings" panose="05000000000000000000" pitchFamily="2" charset="2"/>
                        </a:rPr>
                        <a:t> </a:t>
                      </a:r>
                      <a:r>
                        <a:rPr lang="tr-TR" sz="1400" dirty="0" smtClean="0">
                          <a:sym typeface="Wingdings" panose="05000000000000000000" pitchFamily="2" charset="2"/>
                        </a:rPr>
                        <a:t>(Hala</a:t>
                      </a:r>
                      <a:r>
                        <a:rPr lang="tr-TR" sz="1400" baseline="0" dirty="0" smtClean="0">
                          <a:sym typeface="Wingdings" panose="05000000000000000000" pitchFamily="2" charset="2"/>
                        </a:rPr>
                        <a:t> Güçlü Yön)</a:t>
                      </a:r>
                      <a:endParaRPr lang="tr-TR" sz="2000" dirty="0"/>
                    </a:p>
                  </a:txBody>
                  <a:tcPr>
                    <a:solidFill>
                      <a:srgbClr val="C7D9A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3502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G-4 Öğretim elemanları ve bölüm öğrencileri arasında güçlü iş birliği ve dayanışma bulunması.</a:t>
                      </a:r>
                      <a:endParaRPr lang="tr-T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C7D9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>
                          <a:sym typeface="Wingdings" panose="05000000000000000000" pitchFamily="2" charset="2"/>
                        </a:rPr>
                        <a:t> </a:t>
                      </a:r>
                      <a:r>
                        <a:rPr lang="tr-TR" sz="1400" dirty="0" smtClean="0">
                          <a:sym typeface="Wingdings" panose="05000000000000000000" pitchFamily="2" charset="2"/>
                        </a:rPr>
                        <a:t>(Hala</a:t>
                      </a:r>
                      <a:r>
                        <a:rPr lang="tr-TR" sz="1400" baseline="0" dirty="0" smtClean="0">
                          <a:sym typeface="Wingdings" panose="05000000000000000000" pitchFamily="2" charset="2"/>
                        </a:rPr>
                        <a:t> Güçlü Yön)</a:t>
                      </a:r>
                      <a:endParaRPr lang="tr-TR" sz="2000" dirty="0"/>
                    </a:p>
                  </a:txBody>
                  <a:tcPr>
                    <a:solidFill>
                      <a:srgbClr val="C7D9A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23384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G-5 Bölüm İdare kadrosunun nitelikli olması.</a:t>
                      </a:r>
                      <a:endParaRPr lang="tr-T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C7D9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>
                          <a:sym typeface="Wingdings" panose="05000000000000000000" pitchFamily="2" charset="2"/>
                        </a:rPr>
                        <a:t> </a:t>
                      </a:r>
                      <a:r>
                        <a:rPr lang="tr-TR" sz="1400" dirty="0" smtClean="0">
                          <a:sym typeface="Wingdings" panose="05000000000000000000" pitchFamily="2" charset="2"/>
                        </a:rPr>
                        <a:t>(Hala Güçlü Yön)</a:t>
                      </a:r>
                      <a:endParaRPr lang="tr-TR" sz="2000" dirty="0"/>
                    </a:p>
                  </a:txBody>
                  <a:tcPr>
                    <a:solidFill>
                      <a:srgbClr val="C7D9A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4877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G-6 Bölümün farklı kültürlerden öğretim elemanlarından oluşması.</a:t>
                      </a:r>
                      <a:endParaRPr lang="tr-T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C7D9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sym typeface="Wingdings" panose="05000000000000000000" pitchFamily="2" charset="2"/>
                        </a:rPr>
                        <a:t></a:t>
                      </a:r>
                      <a:r>
                        <a:rPr lang="tr-TR" sz="1400" dirty="0" smtClean="0">
                          <a:sym typeface="Wingdings" panose="05000000000000000000" pitchFamily="2" charset="2"/>
                        </a:rPr>
                        <a:t> (Hala Güçlü Yön)</a:t>
                      </a:r>
                      <a:endParaRPr lang="tr-TR" sz="1400" dirty="0"/>
                    </a:p>
                  </a:txBody>
                  <a:tcPr>
                    <a:solidFill>
                      <a:srgbClr val="C7D9A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44877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G-7 Bölüm yöneticilerinin tecrübeli, yeterli ve ulaşılabilir olması.</a:t>
                      </a:r>
                      <a:endParaRPr lang="tr-T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C7D9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sym typeface="Wingdings" panose="05000000000000000000" pitchFamily="2" charset="2"/>
                        </a:rPr>
                        <a:t></a:t>
                      </a:r>
                      <a:r>
                        <a:rPr lang="tr-TR" sz="1400" dirty="0" smtClean="0">
                          <a:sym typeface="Wingdings" panose="05000000000000000000" pitchFamily="2" charset="2"/>
                        </a:rPr>
                        <a:t> (Hala Güçlü Yön)</a:t>
                      </a:r>
                      <a:endParaRPr lang="tr-TR" sz="1400" dirty="0"/>
                    </a:p>
                  </a:txBody>
                  <a:tcPr>
                    <a:solidFill>
                      <a:srgbClr val="C7D9A3"/>
                    </a:solidFill>
                  </a:tcPr>
                </a:tc>
              </a:tr>
              <a:tr h="590002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G-8 Öğretim elemanı başına düşen öğrenci sayısının dengeli olması.</a:t>
                      </a:r>
                      <a:endParaRPr lang="tr-T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C7D9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sym typeface="Wingdings" panose="05000000000000000000" pitchFamily="2" charset="2"/>
                        </a:rPr>
                        <a:t></a:t>
                      </a:r>
                      <a:r>
                        <a:rPr lang="tr-TR" sz="1400" dirty="0" smtClean="0">
                          <a:sym typeface="Wingdings" panose="05000000000000000000" pitchFamily="2" charset="2"/>
                        </a:rPr>
                        <a:t> (Hala Güçlü Yön)</a:t>
                      </a:r>
                      <a:endParaRPr lang="tr-TR" sz="2000" dirty="0" smtClean="0"/>
                    </a:p>
                  </a:txBody>
                  <a:tcPr>
                    <a:solidFill>
                      <a:srgbClr val="C7D9A3"/>
                    </a:solidFill>
                  </a:tcPr>
                </a:tc>
              </a:tr>
              <a:tr h="590002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G-9</a:t>
                      </a:r>
                      <a:r>
                        <a:rPr lang="tr-TR" sz="1400" b="0" i="0" u="none" strike="noStrike" baseline="0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tr-TR" sz="1400" b="0" i="0" u="none" strike="noStrike" baseline="0" dirty="0" err="1" smtClean="0">
                          <a:effectLst/>
                          <a:latin typeface="Calibri" panose="020F0502020204030204" pitchFamily="34" charset="0"/>
                        </a:rPr>
                        <a:t>Pandemi</a:t>
                      </a:r>
                      <a:r>
                        <a:rPr lang="tr-TR" sz="1400" b="0" i="0" u="none" strike="noStrike" baseline="0" dirty="0" smtClean="0">
                          <a:effectLst/>
                          <a:latin typeface="Calibri" panose="020F0502020204030204" pitchFamily="34" charset="0"/>
                        </a:rPr>
                        <a:t> sürecine LMS sistemi ile hızlı bir şekilde entegre olunması ve uzaktan eğitim konusunda başarılı olunması.</a:t>
                      </a:r>
                      <a:endParaRPr lang="tr-T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C7D9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tr-TR" sz="2000" dirty="0" smtClean="0">
                          <a:sym typeface="Wingdings" panose="05000000000000000000" pitchFamily="2" charset="2"/>
                        </a:rPr>
                        <a:t> </a:t>
                      </a:r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(Yeni Güçlü Yön)</a:t>
                      </a:r>
                    </a:p>
                    <a:p>
                      <a:pPr marL="342900" marR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J"/>
                        <a:tabLst/>
                        <a:defRPr/>
                      </a:pPr>
                      <a:endParaRPr lang="tr-TR" sz="2000" dirty="0" smtClean="0"/>
                    </a:p>
                  </a:txBody>
                  <a:tcPr>
                    <a:solidFill>
                      <a:srgbClr val="C7D9A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882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683568" y="692696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MEMNUNİYET ÖLÇÜM SONUÇLARI</a:t>
            </a:r>
            <a:endParaRPr lang="tr-T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20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132560"/>
            <a:ext cx="2736304" cy="5760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7124" y="1329928"/>
            <a:ext cx="7149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/>
              <a:t> </a:t>
            </a:r>
            <a:endParaRPr lang="en-GB" dirty="0"/>
          </a:p>
          <a:p>
            <a:pPr algn="ctr"/>
            <a:r>
              <a:rPr lang="tr-T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İŞLETME BÖLÜMÜ 2019-2020 </a:t>
            </a:r>
            <a:r>
              <a:rPr lang="tr-T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GÜZ DÖNEMİ </a:t>
            </a:r>
            <a:r>
              <a:rPr lang="tr-TR" b="1" u="sng" dirty="0" smtClean="0"/>
              <a:t>DERS </a:t>
            </a:r>
            <a:r>
              <a:rPr lang="tr-TR" b="1" u="sng" dirty="0"/>
              <a:t>İÇERİK </a:t>
            </a:r>
            <a:r>
              <a:rPr lang="tr-TR" b="1" dirty="0" smtClean="0"/>
              <a:t>ANKETİ </a:t>
            </a:r>
            <a:r>
              <a:rPr lang="tr-TR" b="1" dirty="0"/>
              <a:t>SONUÇLARI</a:t>
            </a:r>
            <a:endParaRPr lang="en-GB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2559356"/>
              </p:ext>
            </p:extLst>
          </p:nvPr>
        </p:nvGraphicFramePr>
        <p:xfrm>
          <a:off x="1736812" y="2359000"/>
          <a:ext cx="6030416" cy="41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9141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683568" y="692696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MEMNUNİYET ÖLÇÜM SONUÇLARI</a:t>
            </a:r>
            <a:endParaRPr lang="tr-T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21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132560"/>
            <a:ext cx="2736304" cy="5760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7124" y="1329928"/>
            <a:ext cx="7149752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/>
              <a:t> </a:t>
            </a:r>
            <a:endParaRPr lang="en-GB" dirty="0"/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r-T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İŞLETME BÖLÜMÜ 2019-2020 </a:t>
            </a:r>
            <a:r>
              <a:rPr lang="tr-T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BAHAR DÖNEMİ </a:t>
            </a:r>
            <a:r>
              <a:rPr lang="tr-TR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ÖĞRETİM ELEMANI DEĞERLENDİRME </a:t>
            </a:r>
            <a:r>
              <a:rPr lang="tr-T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ANKETİ SONUÇLARI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2258181"/>
              </p:ext>
            </p:extLst>
          </p:nvPr>
        </p:nvGraphicFramePr>
        <p:xfrm>
          <a:off x="1331640" y="2246723"/>
          <a:ext cx="6102424" cy="4298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6740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683568" y="692696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MEMNUNİYET ÖLÇÜM SONUÇLARI</a:t>
            </a:r>
            <a:endParaRPr lang="tr-T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22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132560"/>
            <a:ext cx="2736304" cy="5760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7124" y="1329928"/>
            <a:ext cx="7149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/>
              <a:t> </a:t>
            </a:r>
            <a:endParaRPr lang="en-GB" dirty="0"/>
          </a:p>
          <a:p>
            <a:pPr algn="ctr"/>
            <a:r>
              <a:rPr lang="tr-T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İŞLETME BÖLÜMÜ 2019-2020 </a:t>
            </a:r>
            <a:r>
              <a:rPr lang="tr-T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BAHAR DÖNEMİ </a:t>
            </a:r>
            <a:r>
              <a:rPr lang="tr-TR" b="1" u="sng" dirty="0"/>
              <a:t>DERS İÇERİK </a:t>
            </a:r>
            <a:r>
              <a:rPr lang="tr-TR" b="1" dirty="0" smtClean="0"/>
              <a:t>ANKETİ </a:t>
            </a:r>
            <a:r>
              <a:rPr lang="tr-TR" b="1" dirty="0"/>
              <a:t>SONUÇLARI</a:t>
            </a:r>
            <a:endParaRPr lang="en-GB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673735"/>
              </p:ext>
            </p:extLst>
          </p:nvPr>
        </p:nvGraphicFramePr>
        <p:xfrm>
          <a:off x="1556792" y="2448285"/>
          <a:ext cx="6030416" cy="4298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966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683568" y="692696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MEMNUNİYET ÖLÇÜM SONUÇLARI</a:t>
            </a:r>
            <a:endParaRPr lang="tr-T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23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132560"/>
            <a:ext cx="2736304" cy="5760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77144" y="1304847"/>
            <a:ext cx="7149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/>
              <a:t> </a:t>
            </a:r>
            <a:endParaRPr lang="en-GB" dirty="0"/>
          </a:p>
          <a:p>
            <a:pPr algn="ctr"/>
            <a:r>
              <a:rPr lang="tr-TR" b="1" dirty="0" smtClean="0"/>
              <a:t>İşletme Bölümü 2019-2020 Yılı Danışman </a:t>
            </a:r>
            <a:r>
              <a:rPr lang="tr-TR" b="1" dirty="0"/>
              <a:t>Anketi </a:t>
            </a:r>
            <a:r>
              <a:rPr lang="tr-TR" b="1" dirty="0" smtClean="0"/>
              <a:t>Sonuçları</a:t>
            </a:r>
            <a:endParaRPr lang="en-GB" dirty="0"/>
          </a:p>
          <a:p>
            <a:pPr algn="ctr"/>
            <a:endParaRPr lang="en-GB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4165558"/>
              </p:ext>
            </p:extLst>
          </p:nvPr>
        </p:nvGraphicFramePr>
        <p:xfrm>
          <a:off x="1939144" y="2132856"/>
          <a:ext cx="5680856" cy="396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9792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036749" y="64383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DÜZELTİCİ FAALİYETLER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488" name="Slayt Numarası Yer Tutucusu 194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24</a:t>
            </a:fld>
            <a:endParaRPr lang="tr-TR"/>
          </a:p>
        </p:txBody>
      </p:sp>
      <p:pic>
        <p:nvPicPr>
          <p:cNvPr id="65" name="Resim 64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91" t="31297" r="62176" b="10626"/>
          <a:stretch/>
        </p:blipFill>
        <p:spPr>
          <a:xfrm>
            <a:off x="2080865" y="1653633"/>
            <a:ext cx="4896544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24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036749" y="64383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DÜZELTİCİ FAALİYETLER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488" name="Slayt Numarası Yer Tutucusu 194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25</a:t>
            </a:fld>
            <a:endParaRPr lang="tr-TR"/>
          </a:p>
        </p:txBody>
      </p:sp>
      <p:pic>
        <p:nvPicPr>
          <p:cNvPr id="65" name="Resim 64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91" t="32281" r="62176" b="12594"/>
          <a:stretch/>
        </p:blipFill>
        <p:spPr>
          <a:xfrm>
            <a:off x="2080865" y="1745363"/>
            <a:ext cx="4896544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32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036749" y="64383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DÜZELTİCİ FAALİYETLER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488" name="Slayt Numarası Yer Tutucusu 194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26</a:t>
            </a:fld>
            <a:endParaRPr lang="tr-TR"/>
          </a:p>
        </p:txBody>
      </p:sp>
      <p:pic>
        <p:nvPicPr>
          <p:cNvPr id="65" name="Resim 64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297" t="31297" r="62176" b="10626"/>
          <a:stretch/>
        </p:blipFill>
        <p:spPr>
          <a:xfrm>
            <a:off x="2152873" y="1745363"/>
            <a:ext cx="4752528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4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036749" y="64383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DÜZELTİCİ FAALİYETLER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488" name="Slayt Numarası Yer Tutucusu 194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27</a:t>
            </a:fld>
            <a:endParaRPr lang="tr-TR"/>
          </a:p>
        </p:txBody>
      </p:sp>
      <p:pic>
        <p:nvPicPr>
          <p:cNvPr id="65" name="Resim 64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297" t="31297" r="62176" b="12594"/>
          <a:stretch/>
        </p:blipFill>
        <p:spPr>
          <a:xfrm>
            <a:off x="2152873" y="1726431"/>
            <a:ext cx="4752528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59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331640" y="130216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GELEN ŞİKAYETLER VE SONUÇLARI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488" name="Slayt Numarası Yer Tutucusu 194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28</a:t>
            </a:fld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1907704" y="378309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Sisteme girilmiş olup herhangi bir şikayete rastlanmamıştır.</a:t>
            </a:r>
            <a:endParaRPr lang="tr-TR" b="1" dirty="0"/>
          </a:p>
        </p:txBody>
      </p:sp>
      <p:pic>
        <p:nvPicPr>
          <p:cNvPr id="65" name="Resim 64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98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362187" y="43936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İÇ DENETİM RAPORU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29</a:t>
            </a:fld>
            <a:endParaRPr lang="tr-TR" dirty="0"/>
          </a:p>
        </p:txBody>
      </p:sp>
      <p:pic>
        <p:nvPicPr>
          <p:cNvPr id="65" name="Resim 64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298" t="31297" r="65496" b="10626"/>
          <a:stretch/>
        </p:blipFill>
        <p:spPr>
          <a:xfrm>
            <a:off x="2118271" y="1207617"/>
            <a:ext cx="5472608" cy="538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9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75656" y="477571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ANALİZİ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</a:t>
            </a:fld>
            <a:endParaRPr lang="tr-TR" dirty="0"/>
          </a:p>
        </p:txBody>
      </p:sp>
      <p:pic>
        <p:nvPicPr>
          <p:cNvPr id="9" name="Resim 8"/>
          <p:cNvPicPr/>
          <p:nvPr/>
        </p:nvPicPr>
        <p:blipFill>
          <a:blip r:embed="rId2"/>
          <a:stretch>
            <a:fillRect/>
          </a:stretch>
        </p:blipFill>
        <p:spPr>
          <a:xfrm>
            <a:off x="127795" y="367048"/>
            <a:ext cx="2736304" cy="576064"/>
          </a:xfrm>
          <a:prstGeom prst="rect">
            <a:avLst/>
          </a:prstGeom>
        </p:spPr>
      </p:pic>
      <p:graphicFrame>
        <p:nvGraphicFramePr>
          <p:cNvPr id="10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463670"/>
              </p:ext>
            </p:extLst>
          </p:nvPr>
        </p:nvGraphicFramePr>
        <p:xfrm>
          <a:off x="539552" y="1484785"/>
          <a:ext cx="7920880" cy="185519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9685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523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72893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Zayıf Yönler</a:t>
                      </a:r>
                      <a:endParaRPr lang="tr-TR" sz="2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Durumu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1151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Z-1 Uluslararası ve ulusal iş birliği yetersiz olması.</a:t>
                      </a:r>
                      <a:endParaRPr lang="tr-T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FF71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>
                          <a:sym typeface="Wingdings" panose="05000000000000000000" pitchFamily="2" charset="2"/>
                        </a:rPr>
                        <a:t> (Hala zayıf yön)</a:t>
                      </a:r>
                      <a:endParaRPr lang="tr-TR" sz="1600" dirty="0"/>
                    </a:p>
                  </a:txBody>
                  <a:tcPr>
                    <a:solidFill>
                      <a:srgbClr val="FF717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91151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Z-2 Bölüm uluslararası değişim aktivitelerinin yetersizliği.</a:t>
                      </a:r>
                      <a:endParaRPr lang="tr-T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FF71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>
                          <a:sym typeface="Wingdings" panose="05000000000000000000" pitchFamily="2" charset="2"/>
                        </a:rPr>
                        <a:t> (Hala zayıf yön)</a:t>
                      </a:r>
                      <a:endParaRPr lang="tr-TR" sz="1600" dirty="0"/>
                    </a:p>
                  </a:txBody>
                  <a:tcPr>
                    <a:solidFill>
                      <a:srgbClr val="FF717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14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043608" y="794519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İÇ DENETİM CHECK LIST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30</a:t>
            </a:fld>
            <a:endParaRPr lang="tr-TR" dirty="0"/>
          </a:p>
        </p:txBody>
      </p:sp>
      <p:pic>
        <p:nvPicPr>
          <p:cNvPr id="65" name="Resim 64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298" t="52953" r="65496" b="18500"/>
          <a:stretch/>
        </p:blipFill>
        <p:spPr>
          <a:xfrm>
            <a:off x="2375756" y="1684975"/>
            <a:ext cx="4320480" cy="2088232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4"/>
          <a:srcRect l="1851" t="34250" r="65496" b="36219"/>
          <a:stretch/>
        </p:blipFill>
        <p:spPr>
          <a:xfrm>
            <a:off x="2375756" y="4088954"/>
            <a:ext cx="4248472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51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60612" y="477571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KAYNAK İHTİYACI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31</a:t>
            </a:fld>
            <a:endParaRPr lang="tr-TR"/>
          </a:p>
        </p:txBody>
      </p:sp>
      <p:pic>
        <p:nvPicPr>
          <p:cNvPr id="65" name="Resim 64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  <p:sp>
        <p:nvSpPr>
          <p:cNvPr id="67" name="Metin kutusu 65"/>
          <p:cNvSpPr txBox="1"/>
          <p:nvPr/>
        </p:nvSpPr>
        <p:spPr>
          <a:xfrm>
            <a:off x="395536" y="2996952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Süreçlerinizi daha iyi yönetebilmek adına Üst Yönetimden talep ettiğiniz kaynak ihtiyaçlarınızı sebepleri ile yazınız.</a:t>
            </a:r>
          </a:p>
          <a:p>
            <a:endParaRPr lang="tr-TR" b="1" dirty="0"/>
          </a:p>
          <a:p>
            <a:endParaRPr lang="tr-TR" b="1" dirty="0" smtClean="0"/>
          </a:p>
          <a:p>
            <a:r>
              <a:rPr lang="tr-TR" dirty="0" smtClean="0"/>
              <a:t>- Stratejik Plan çerçevesinde hazırlanan Bölüm Kalite Faaliyet Planına yazılan etkinliklerin gerçekleştirilebilmeleri için talep edilen bütçenin karşılanması</a:t>
            </a:r>
          </a:p>
        </p:txBody>
      </p:sp>
    </p:spTree>
    <p:extLst>
      <p:ext uri="{BB962C8B-B14F-4D97-AF65-F5344CB8AC3E}">
        <p14:creationId xmlns:p14="http://schemas.microsoft.com/office/powerpoint/2010/main" val="14659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079612" y="69269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SÜREKLİ İYİLEŞTİRME ÖNERİLERİ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32</a:t>
            </a:fld>
            <a:endParaRPr lang="tr-TR"/>
          </a:p>
        </p:txBody>
      </p:sp>
      <p:pic>
        <p:nvPicPr>
          <p:cNvPr id="67" name="Resim 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3843808"/>
            <a:ext cx="2093801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Resim 64"/>
          <p:cNvPicPr/>
          <p:nvPr/>
        </p:nvPicPr>
        <p:blipFill>
          <a:blip r:embed="rId3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  <p:sp>
        <p:nvSpPr>
          <p:cNvPr id="68" name="Metin kutusu 65"/>
          <p:cNvSpPr txBox="1"/>
          <p:nvPr/>
        </p:nvSpPr>
        <p:spPr>
          <a:xfrm>
            <a:off x="0" y="3212976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Süreçlerinizde verimlilik sağlamak ve başka iç süreçlere de katkı vermek adına sürekli iyileştirme önerilerinizi yazınız.</a:t>
            </a:r>
          </a:p>
          <a:p>
            <a:endParaRPr lang="tr-TR" b="1" dirty="0"/>
          </a:p>
          <a:p>
            <a:endParaRPr lang="tr-TR" b="1" dirty="0" smtClean="0"/>
          </a:p>
          <a:p>
            <a:pPr marL="285750" indent="-285750">
              <a:buFontTx/>
              <a:buChar char="-"/>
            </a:pPr>
            <a:r>
              <a:rPr lang="tr-TR" dirty="0" smtClean="0"/>
              <a:t>Kalite Faaliyet Planının </a:t>
            </a:r>
            <a:r>
              <a:rPr lang="tr-TR" dirty="0" smtClean="0"/>
              <a:t>ve </a:t>
            </a:r>
            <a:r>
              <a:rPr lang="tr-TR" dirty="0" err="1" smtClean="0"/>
              <a:t>SPİK’in</a:t>
            </a:r>
            <a:r>
              <a:rPr lang="tr-TR" dirty="0" smtClean="0"/>
              <a:t> Bölüm </a:t>
            </a:r>
            <a:r>
              <a:rPr lang="tr-TR" dirty="0" smtClean="0"/>
              <a:t>toplantılarında gözden geçirilmesi/ takip edilmesi.</a:t>
            </a:r>
          </a:p>
          <a:p>
            <a:pPr marL="285750" indent="-285750">
              <a:buFontTx/>
              <a:buChar char="-"/>
            </a:pPr>
            <a:r>
              <a:rPr lang="tr-TR" dirty="0" smtClean="0"/>
              <a:t>Tüm bölüm personelinin kalite sürecine katılımının sağlanması açısından yapılması gereken faaliyetlerin özendirilmesi için aylık olarak sürece en fazla katkı sağlayan personelin açıklanarak </a:t>
            </a:r>
            <a:r>
              <a:rPr lang="tr-TR" dirty="0" err="1" smtClean="0"/>
              <a:t>onure</a:t>
            </a:r>
            <a:r>
              <a:rPr lang="tr-TR" dirty="0" smtClean="0"/>
              <a:t> </a:t>
            </a:r>
            <a:r>
              <a:rPr lang="tr-TR" dirty="0" smtClean="0"/>
              <a:t>edilmeye devam edilmesi.</a:t>
            </a:r>
            <a:endParaRPr lang="tr-TR" dirty="0" smtClean="0"/>
          </a:p>
          <a:p>
            <a:pPr marL="285750" indent="-285750">
              <a:buFontTx/>
              <a:buChar char="-"/>
            </a:pPr>
            <a:r>
              <a:rPr lang="tr-TR" dirty="0" smtClean="0"/>
              <a:t>Kalite </a:t>
            </a:r>
            <a:r>
              <a:rPr lang="tr-TR" dirty="0" smtClean="0"/>
              <a:t>sürecini olumsuz yönde etkileyen bölüm personelinin motive edilmesine yönelik olumlu ve olumsuz </a:t>
            </a:r>
            <a:r>
              <a:rPr lang="tr-TR" dirty="0" err="1" smtClean="0"/>
              <a:t>pekiştireçlerin</a:t>
            </a:r>
            <a:r>
              <a:rPr lang="tr-TR" dirty="0" smtClean="0"/>
              <a:t> sürekli gözden </a:t>
            </a:r>
            <a:r>
              <a:rPr lang="tr-TR" dirty="0" smtClean="0"/>
              <a:t>geçirilmesine devam edilmesi.</a:t>
            </a:r>
            <a:endParaRPr lang="tr-TR" dirty="0" smtClean="0"/>
          </a:p>
          <a:p>
            <a:r>
              <a:rPr lang="tr-TR" dirty="0" smtClean="0"/>
              <a:t>-    </a:t>
            </a:r>
            <a:r>
              <a:rPr lang="tr-TR" dirty="0" err="1" smtClean="0"/>
              <a:t>KFP’nin</a:t>
            </a:r>
            <a:r>
              <a:rPr lang="tr-TR" dirty="0" smtClean="0"/>
              <a:t> </a:t>
            </a:r>
            <a:r>
              <a:rPr lang="tr-TR" dirty="0" smtClean="0"/>
              <a:t>ve </a:t>
            </a:r>
            <a:r>
              <a:rPr lang="tr-TR" dirty="0" err="1" smtClean="0"/>
              <a:t>SPİK’in</a:t>
            </a:r>
            <a:r>
              <a:rPr lang="tr-TR" dirty="0" smtClean="0"/>
              <a:t> hedefler doğrultusunda planlandığı </a:t>
            </a:r>
            <a:r>
              <a:rPr lang="tr-TR" dirty="0" smtClean="0"/>
              <a:t>şekilde uygulanması.</a:t>
            </a:r>
          </a:p>
        </p:txBody>
      </p:sp>
    </p:spTree>
    <p:extLst>
      <p:ext uri="{BB962C8B-B14F-4D97-AF65-F5344CB8AC3E}">
        <p14:creationId xmlns:p14="http://schemas.microsoft.com/office/powerpoint/2010/main" val="387958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75656" y="477571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ANALİZİ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4</a:t>
            </a:fld>
            <a:endParaRPr lang="tr-TR" dirty="0"/>
          </a:p>
        </p:txBody>
      </p:sp>
      <p:pic>
        <p:nvPicPr>
          <p:cNvPr id="9" name="Resim 8"/>
          <p:cNvPicPr/>
          <p:nvPr/>
        </p:nvPicPr>
        <p:blipFill>
          <a:blip r:embed="rId2"/>
          <a:stretch>
            <a:fillRect/>
          </a:stretch>
        </p:blipFill>
        <p:spPr>
          <a:xfrm>
            <a:off x="127795" y="367048"/>
            <a:ext cx="2736304" cy="576064"/>
          </a:xfrm>
          <a:prstGeom prst="rect">
            <a:avLst/>
          </a:prstGeom>
        </p:spPr>
      </p:pic>
      <p:graphicFrame>
        <p:nvGraphicFramePr>
          <p:cNvPr id="10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730659"/>
              </p:ext>
            </p:extLst>
          </p:nvPr>
        </p:nvGraphicFramePr>
        <p:xfrm>
          <a:off x="467544" y="1412774"/>
          <a:ext cx="8219256" cy="468052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1845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346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14212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>
                          <a:solidFill>
                            <a:schemeClr val="tx1"/>
                          </a:solidFill>
                        </a:rPr>
                        <a:t>Fırsat</a:t>
                      </a:r>
                      <a:endParaRPr lang="tr-T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solidFill>
                            <a:schemeClr val="tx1"/>
                          </a:solidFill>
                        </a:rPr>
                        <a:t>Durumu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34359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F-1 Antalya'nın konum avantajı.</a:t>
                      </a:r>
                      <a:endParaRPr lang="tr-T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FFE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sym typeface="Wingdings" panose="05000000000000000000" pitchFamily="2" charset="2"/>
                        </a:rPr>
                        <a:t> </a:t>
                      </a:r>
                      <a:r>
                        <a:rPr lang="tr-TR" sz="1600" dirty="0" smtClean="0">
                          <a:sym typeface="Wingdings" panose="05000000000000000000" pitchFamily="2" charset="2"/>
                        </a:rPr>
                        <a:t>(Hala Fırsat)</a:t>
                      </a:r>
                      <a:endParaRPr lang="tr-TR" sz="1600" dirty="0"/>
                    </a:p>
                  </a:txBody>
                  <a:tcPr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34359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F-2 Organize sanayi bölgesine yakın olması ve bunun öğrencilere farklı staj imkanları sağlaması.</a:t>
                      </a:r>
                      <a:endParaRPr lang="tr-T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FFE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sym typeface="Wingdings" panose="05000000000000000000" pitchFamily="2" charset="2"/>
                        </a:rPr>
                        <a:t> </a:t>
                      </a:r>
                      <a:r>
                        <a:rPr lang="tr-TR" sz="1600" dirty="0" smtClean="0">
                          <a:sym typeface="Wingdings" panose="05000000000000000000" pitchFamily="2" charset="2"/>
                        </a:rPr>
                        <a:t>(Hala Fırsat)</a:t>
                      </a:r>
                      <a:endParaRPr lang="tr-TR" sz="1600" dirty="0"/>
                    </a:p>
                  </a:txBody>
                  <a:tcPr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34359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F-3 Organize sanayi bölgesine yakın olması ve bunun akademi-sanayi işbirliğini kolaylaştırması.</a:t>
                      </a:r>
                      <a:endParaRPr lang="tr-T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FFE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sym typeface="Wingdings" panose="05000000000000000000" pitchFamily="2" charset="2"/>
                        </a:rPr>
                        <a:t> </a:t>
                      </a:r>
                      <a:r>
                        <a:rPr lang="tr-TR" sz="1600" dirty="0" smtClean="0">
                          <a:sym typeface="Wingdings" panose="05000000000000000000" pitchFamily="2" charset="2"/>
                        </a:rPr>
                        <a:t>(Hala Fırsat)</a:t>
                      </a:r>
                      <a:endParaRPr lang="tr-TR" sz="1600" dirty="0"/>
                    </a:p>
                  </a:txBody>
                  <a:tcPr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34359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F-4 Mütevelli heyetinde işletme sektöründen üyeler olması.</a:t>
                      </a:r>
                      <a:endParaRPr lang="tr-T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FFE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sym typeface="Wingdings" panose="05000000000000000000" pitchFamily="2" charset="2"/>
                        </a:rPr>
                        <a:t> </a:t>
                      </a:r>
                      <a:r>
                        <a:rPr lang="tr-TR" sz="1600" dirty="0" smtClean="0">
                          <a:sym typeface="Wingdings" panose="05000000000000000000" pitchFamily="2" charset="2"/>
                        </a:rPr>
                        <a:t>(Hala Fırsat)</a:t>
                      </a:r>
                      <a:endParaRPr lang="tr-TR" sz="1600" dirty="0"/>
                    </a:p>
                  </a:txBody>
                  <a:tcPr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28875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FT-5/7</a:t>
                      </a:r>
                      <a:r>
                        <a:rPr lang="tr-TR" sz="1400" b="0" i="0" u="none" strike="noStrike" baseline="0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tr-TR" sz="1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100% İngilizce eğitime olan ilginin sürekli artması.</a:t>
                      </a:r>
                      <a:endParaRPr lang="tr-T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FFE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sym typeface="Wingdings" panose="05000000000000000000" pitchFamily="2" charset="2"/>
                        </a:rPr>
                        <a:t> </a:t>
                      </a:r>
                      <a:r>
                        <a:rPr lang="tr-TR" sz="1600" dirty="0" smtClean="0">
                          <a:sym typeface="Wingdings" panose="05000000000000000000" pitchFamily="2" charset="2"/>
                        </a:rPr>
                        <a:t>(Hala Fırsat ve</a:t>
                      </a:r>
                      <a:r>
                        <a:rPr lang="tr-TR" sz="1600" baseline="0" dirty="0" smtClean="0">
                          <a:sym typeface="Wingdings" panose="05000000000000000000" pitchFamily="2" charset="2"/>
                        </a:rPr>
                        <a:t> Tehdit</a:t>
                      </a:r>
                      <a:r>
                        <a:rPr lang="tr-TR" sz="1600" dirty="0" smtClean="0">
                          <a:sym typeface="Wingdings" panose="05000000000000000000" pitchFamily="2" charset="2"/>
                        </a:rPr>
                        <a:t>)</a:t>
                      </a:r>
                      <a:endParaRPr lang="tr-TR" sz="1600" dirty="0"/>
                    </a:p>
                  </a:txBody>
                  <a:tcPr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280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75656" y="477571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ANALİZİ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5</a:t>
            </a:fld>
            <a:endParaRPr lang="tr-TR" dirty="0"/>
          </a:p>
        </p:txBody>
      </p:sp>
      <p:pic>
        <p:nvPicPr>
          <p:cNvPr id="9" name="Resim 8"/>
          <p:cNvPicPr/>
          <p:nvPr/>
        </p:nvPicPr>
        <p:blipFill>
          <a:blip r:embed="rId2"/>
          <a:stretch>
            <a:fillRect/>
          </a:stretch>
        </p:blipFill>
        <p:spPr>
          <a:xfrm>
            <a:off x="127795" y="367048"/>
            <a:ext cx="2736304" cy="576064"/>
          </a:xfrm>
          <a:prstGeom prst="rect">
            <a:avLst/>
          </a:prstGeom>
        </p:spPr>
      </p:pic>
      <p:graphicFrame>
        <p:nvGraphicFramePr>
          <p:cNvPr id="10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617981"/>
              </p:ext>
            </p:extLst>
          </p:nvPr>
        </p:nvGraphicFramePr>
        <p:xfrm>
          <a:off x="683568" y="1453892"/>
          <a:ext cx="7776864" cy="395019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3285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482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96313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Tehdit </a:t>
                      </a:r>
                      <a:r>
                        <a:rPr lang="tr-TR" sz="2000" baseline="0" dirty="0"/>
                        <a:t>Tanımları</a:t>
                      </a:r>
                      <a:endParaRPr lang="tr-TR" sz="2000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Durumu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7783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T-1 Diğer üniversitelerin Antalya'da faaliyet göstermesi.</a:t>
                      </a:r>
                      <a:endParaRPr lang="tr-T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F79D5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sym typeface="Wingdings" panose="05000000000000000000" pitchFamily="2" charset="2"/>
                        </a:rPr>
                        <a:t></a:t>
                      </a:r>
                      <a:r>
                        <a:rPr lang="tr-TR" sz="160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tr-TR" sz="1800" dirty="0" smtClean="0">
                          <a:sym typeface="Wingdings" panose="05000000000000000000" pitchFamily="2" charset="2"/>
                        </a:rPr>
                        <a:t>(Hala Tehdit)</a:t>
                      </a:r>
                      <a:endParaRPr lang="tr-TR" sz="1800" dirty="0"/>
                    </a:p>
                  </a:txBody>
                  <a:tcPr>
                    <a:solidFill>
                      <a:srgbClr val="F79D5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T-2 Bölüm tercih edilebilirliğinin düşük olması.</a:t>
                      </a:r>
                      <a:endParaRPr lang="tr-T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F79D5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sym typeface="Wingdings" panose="05000000000000000000" pitchFamily="2" charset="2"/>
                        </a:rPr>
                        <a:t></a:t>
                      </a:r>
                      <a:r>
                        <a:rPr lang="tr-TR" sz="160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tr-TR" sz="1800" dirty="0" smtClean="0">
                          <a:sym typeface="Wingdings" panose="05000000000000000000" pitchFamily="2" charset="2"/>
                        </a:rPr>
                        <a:t>(Hala Tehdit)</a:t>
                      </a:r>
                      <a:endParaRPr lang="tr-TR" sz="1800" dirty="0"/>
                    </a:p>
                  </a:txBody>
                  <a:tcPr>
                    <a:solidFill>
                      <a:srgbClr val="F79D5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2312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T-3 Kampüsün Antalya'da henüz tam olarak gelişmemiş yerde olması.</a:t>
                      </a:r>
                      <a:endParaRPr lang="tr-T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F79D5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sym typeface="Wingdings" panose="05000000000000000000" pitchFamily="2" charset="2"/>
                        </a:rPr>
                        <a:t> (Hala Tehdit)</a:t>
                      </a:r>
                      <a:endParaRPr lang="tr-TR" sz="1800" dirty="0"/>
                    </a:p>
                  </a:txBody>
                  <a:tcPr>
                    <a:solidFill>
                      <a:srgbClr val="F79D5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4584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T-4 Ekonomik kriz ve potansiyel öğrencileri etkileyebilecek makro anlamda finansal sorunlar.</a:t>
                      </a:r>
                      <a:endParaRPr lang="tr-T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F79D5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sym typeface="Wingdings" panose="05000000000000000000" pitchFamily="2" charset="2"/>
                        </a:rPr>
                        <a:t> (Hala Tehdit)</a:t>
                      </a:r>
                      <a:endParaRPr lang="tr-TR" sz="1800" dirty="0"/>
                    </a:p>
                  </a:txBody>
                  <a:tcPr>
                    <a:solidFill>
                      <a:srgbClr val="F79D5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6308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T-5 Türkiye’de İşletme</a:t>
                      </a:r>
                      <a:r>
                        <a:rPr lang="tr-TR" sz="1400" b="0" i="0" u="none" strike="noStrike" baseline="0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tr-TR" sz="1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Bölümünün tanıtımı ve haberdarlık azlığı.</a:t>
                      </a:r>
                      <a:endParaRPr lang="tr-T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F79D53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lang="tr-TR" sz="1800" dirty="0" smtClean="0">
                          <a:sym typeface="Wingdings" panose="05000000000000000000" pitchFamily="2" charset="2"/>
                        </a:rPr>
                        <a:t>(Hala Tehdit)</a:t>
                      </a:r>
                      <a:endParaRPr lang="tr-TR" sz="1800" dirty="0"/>
                    </a:p>
                  </a:txBody>
                  <a:tcPr>
                    <a:solidFill>
                      <a:srgbClr val="F79D5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0588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T-6</a:t>
                      </a:r>
                      <a:r>
                        <a:rPr lang="tr-TR" sz="1400" b="0" i="0" u="none" strike="noStrike" baseline="0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tr-TR" sz="1400" b="0" i="0" u="none" strike="noStrike" baseline="0" dirty="0" err="1" smtClean="0">
                          <a:effectLst/>
                          <a:latin typeface="Calibri" panose="020F0502020204030204" pitchFamily="34" charset="0"/>
                        </a:rPr>
                        <a:t>Pandemi</a:t>
                      </a:r>
                      <a:r>
                        <a:rPr lang="tr-TR" sz="1400" b="0" i="0" u="none" strike="noStrike" baseline="0" dirty="0" smtClean="0">
                          <a:effectLst/>
                          <a:latin typeface="Calibri" panose="020F0502020204030204" pitchFamily="34" charset="0"/>
                        </a:rPr>
                        <a:t> sürecinin devam etmesi</a:t>
                      </a:r>
                      <a:endParaRPr lang="tr-T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F79D53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lang="tr-TR" sz="1800" dirty="0" smtClean="0">
                          <a:sym typeface="Wingdings" panose="05000000000000000000" pitchFamily="2" charset="2"/>
                        </a:rPr>
                        <a:t>(Yeni Tehdit)</a:t>
                      </a:r>
                      <a:endParaRPr lang="tr-TR" sz="1800" dirty="0" smtClean="0"/>
                    </a:p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endParaRPr lang="tr-TR" sz="1800" dirty="0"/>
                    </a:p>
                  </a:txBody>
                  <a:tcPr>
                    <a:solidFill>
                      <a:srgbClr val="F79D53"/>
                    </a:solidFill>
                  </a:tcPr>
                </a:tc>
              </a:tr>
              <a:tr h="118844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TF</a:t>
                      </a:r>
                      <a:r>
                        <a:rPr lang="tr-TR" sz="1400" b="0" i="0" u="none" strike="noStrike" baseline="0" dirty="0" smtClean="0">
                          <a:effectLst/>
                          <a:latin typeface="Calibri" panose="020F0502020204030204" pitchFamily="34" charset="0"/>
                        </a:rPr>
                        <a:t>-5/7 100% İngilizce eğitime olan ilginin sürekli artması</a:t>
                      </a:r>
                      <a:endParaRPr lang="tr-T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F79D53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lang="tr-TR" sz="1800" dirty="0" smtClean="0">
                          <a:sym typeface="Wingdings" panose="05000000000000000000" pitchFamily="2" charset="2"/>
                        </a:rPr>
                        <a:t>(Hala Tehdit ve Fırsat)</a:t>
                      </a:r>
                      <a:endParaRPr lang="tr-TR" sz="1800" dirty="0" smtClean="0"/>
                    </a:p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endParaRPr lang="tr-TR" sz="1800" dirty="0"/>
                    </a:p>
                  </a:txBody>
                  <a:tcPr>
                    <a:solidFill>
                      <a:srgbClr val="F79D5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063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115616" y="541382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BEKLENTİLERİ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6</a:t>
            </a:fld>
            <a:endParaRPr lang="tr-TR" dirty="0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27409"/>
            <a:ext cx="2736304" cy="576064"/>
          </a:xfrm>
          <a:prstGeom prst="rect">
            <a:avLst/>
          </a:prstGeom>
        </p:spPr>
      </p:pic>
      <p:graphicFrame>
        <p:nvGraphicFramePr>
          <p:cNvPr id="10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903246"/>
              </p:ext>
            </p:extLst>
          </p:nvPr>
        </p:nvGraphicFramePr>
        <p:xfrm>
          <a:off x="683568" y="1187712"/>
          <a:ext cx="7920880" cy="531139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802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80220"/>
                <a:gridCol w="19802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802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16891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Paydaş</a:t>
                      </a:r>
                      <a:r>
                        <a:rPr lang="tr-TR" sz="1400" baseline="0" dirty="0" smtClean="0"/>
                        <a:t> Adı</a:t>
                      </a:r>
                      <a:endParaRPr lang="tr-T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Paydaş Nedeni</a:t>
                      </a:r>
                      <a:endParaRPr lang="tr-T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Paydaş Beklentisi</a:t>
                      </a:r>
                      <a:endParaRPr lang="tr-T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Karşılanma</a:t>
                      </a:r>
                      <a:r>
                        <a:rPr lang="tr-TR" sz="1400" baseline="0" dirty="0" smtClean="0"/>
                        <a:t> Durumu</a:t>
                      </a:r>
                      <a:endParaRPr lang="tr-TR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942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YÖK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u="none" strike="noStrike" dirty="0" smtClean="0">
                          <a:effectLst/>
                        </a:rPr>
                        <a:t>Bağlı olunan üst kurum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Mevzuata uyum, akademik başarı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YÖK denetimleri</a:t>
                      </a:r>
                      <a:r>
                        <a:rPr lang="tr-TR" sz="1200" baseline="0" dirty="0" smtClean="0"/>
                        <a:t> </a:t>
                      </a:r>
                      <a:r>
                        <a:rPr lang="tr-TR" sz="1200" dirty="0" smtClean="0"/>
                        <a:t>başarılı</a:t>
                      </a:r>
                      <a:r>
                        <a:rPr lang="tr-TR" sz="1200" baseline="0" dirty="0" smtClean="0"/>
                        <a:t> geçmiştir.</a:t>
                      </a:r>
                      <a:endParaRPr lang="tr-TR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928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Üst Yönetim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Yönetici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Uyum, kaliteli eğitim ve araştırma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Tüm talepler zamanında karşılanmaktadır.</a:t>
                      </a:r>
                    </a:p>
                    <a:p>
                      <a:endParaRPr lang="tr-TR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1969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Mütevelli Heyeti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Karar alıcı ve bütçe sağlayıcı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Uyum, kaliteli eğitim ve araştırma</a:t>
                      </a:r>
                    </a:p>
                    <a:p>
                      <a:pPr algn="ctr" fontAlgn="ctr"/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Tüm talepler zamanında karşılanmaktadır.</a:t>
                      </a:r>
                    </a:p>
                    <a:p>
                      <a:endParaRPr lang="tr-TR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182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Diğer Üniversiteler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u="none" strike="noStrike" dirty="0" smtClean="0">
                          <a:effectLst/>
                        </a:rPr>
                        <a:t>Bilgi paylaşımı ve ortak çalışmalar</a:t>
                      </a:r>
                      <a:endParaRPr lang="tr-T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 birliği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Ortak bilimsel araştırmalar yapılmakta ve yayınlar</a:t>
                      </a:r>
                      <a:r>
                        <a:rPr lang="tr-TR" sz="1200" baseline="0" dirty="0" smtClean="0"/>
                        <a:t> yapılmaktadır.</a:t>
                      </a:r>
                      <a:endParaRPr lang="tr-TR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4928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Dekanlık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Yönetici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Akademik faaliyetleri ve bölüm derslerini yürütmek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Tüm talepler zamanında karşılanmaktadır.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942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Diğer Bölümler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u="none" strike="noStrike" dirty="0" smtClean="0">
                          <a:effectLst/>
                        </a:rPr>
                        <a:t>Bilgi paylaşımı ve ortak çalışmalar</a:t>
                      </a:r>
                      <a:endParaRPr lang="tr-T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 birliği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Ortak bilimsel araştırmalar yapılmakta ve yayınlar</a:t>
                      </a:r>
                      <a:r>
                        <a:rPr lang="tr-TR" sz="1200" baseline="0" dirty="0" smtClean="0"/>
                        <a:t> yapılmaktadır.</a:t>
                      </a:r>
                      <a:endParaRPr lang="tr-TR" sz="1200" dirty="0" smtClean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4928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İşletme Bölümü</a:t>
                      </a:r>
                      <a:r>
                        <a:rPr lang="tr-T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Akademik Kadro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Bölüm eğitimini ve hizmet vermek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Eğitimin öğrenciler tarafından alınması ve araştırma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Eğitim ve araştırma için</a:t>
                      </a:r>
                      <a:r>
                        <a:rPr lang="tr-T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üm çalışmalar</a:t>
                      </a:r>
                      <a:r>
                        <a:rPr lang="tr-T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yürütülmektedir.</a:t>
                      </a:r>
                      <a:endParaRPr lang="tr-T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endParaRPr lang="tr-TR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4928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Kamu Kuruluşları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u="none" strike="noStrike" dirty="0" smtClean="0">
                          <a:effectLst/>
                        </a:rPr>
                        <a:t>Politika yapıcı ve yapı belirleyici</a:t>
                      </a:r>
                      <a:endParaRPr lang="tr-T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Belirlenen yapılara uyum sağlamak ve akademik destek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u="none" strike="noStrike" dirty="0" smtClean="0">
                          <a:effectLst/>
                        </a:rPr>
                        <a:t>İş birliğimiz devam etmektedir.</a:t>
                      </a:r>
                      <a:endParaRPr lang="tr-T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endParaRPr lang="tr-TR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865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115616" y="541382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BEKLENTİLERİ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7</a:t>
            </a:fld>
            <a:endParaRPr lang="tr-TR" dirty="0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27409"/>
            <a:ext cx="2736304" cy="576064"/>
          </a:xfrm>
          <a:prstGeom prst="rect">
            <a:avLst/>
          </a:prstGeom>
        </p:spPr>
      </p:pic>
      <p:graphicFrame>
        <p:nvGraphicFramePr>
          <p:cNvPr id="10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924263"/>
              </p:ext>
            </p:extLst>
          </p:nvPr>
        </p:nvGraphicFramePr>
        <p:xfrm>
          <a:off x="683568" y="1148896"/>
          <a:ext cx="8136904" cy="541471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342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22158"/>
                <a:gridCol w="20882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922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43001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Paydaş</a:t>
                      </a:r>
                      <a:r>
                        <a:rPr lang="tr-TR" sz="1400" baseline="0" dirty="0" smtClean="0"/>
                        <a:t> Adı</a:t>
                      </a:r>
                      <a:endParaRPr lang="tr-T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Paydaş Nedeni</a:t>
                      </a:r>
                      <a:endParaRPr lang="tr-T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Paydaş Beklentisi</a:t>
                      </a:r>
                      <a:endParaRPr lang="tr-T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Karşılanma</a:t>
                      </a:r>
                      <a:r>
                        <a:rPr lang="tr-TR" sz="1400" baseline="0" dirty="0" smtClean="0"/>
                        <a:t> Durumu</a:t>
                      </a:r>
                      <a:endParaRPr lang="tr-TR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7441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Dernekler, odalar ve sivil toplum kuruluşları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u="none" strike="noStrike" dirty="0" smtClean="0">
                          <a:effectLst/>
                        </a:rPr>
                        <a:t>Rehberlik ve ortaklık sağlayıcı 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Projelere dahil olmak, </a:t>
                      </a:r>
                      <a:r>
                        <a:rPr lang="tr-TR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sektörel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ve bölgesel gelişime katkı sunmak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İlgili </a:t>
                      </a:r>
                      <a:r>
                        <a:rPr lang="tr-TR" sz="1200" dirty="0" err="1" smtClean="0"/>
                        <a:t>STKların</a:t>
                      </a:r>
                      <a:r>
                        <a:rPr lang="tr-TR" sz="1200" dirty="0" smtClean="0"/>
                        <a:t> etkinlikleri takip edilmektedir. </a:t>
                      </a:r>
                      <a:endParaRPr lang="tr-TR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592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İşletme sektörü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İstihdam sağlar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 birliği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Etkinlikler</a:t>
                      </a:r>
                      <a:r>
                        <a:rPr lang="tr-TR" sz="1200" baseline="0" dirty="0" smtClean="0"/>
                        <a:t> takip edilmektedir.</a:t>
                      </a:r>
                      <a:endParaRPr lang="tr-TR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059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Yerel</a:t>
                      </a:r>
                      <a:r>
                        <a:rPr lang="tr-T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yönetimler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 ortaklığı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 birliği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/>
                        <a:t>Etkinlikler</a:t>
                      </a:r>
                      <a:r>
                        <a:rPr lang="tr-TR" sz="1200" baseline="0" dirty="0" smtClean="0"/>
                        <a:t> takip edilmektedir.</a:t>
                      </a:r>
                      <a:endParaRPr lang="tr-TR" sz="1200" dirty="0" smtClean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192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Yerel halk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Bilgi, tanıtım, müşteri ve insan kaynağı sağlar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Bölgesel kalkınmaya, farkındalığa ve istihdama katkı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Tanıtım faaliyetlerinde</a:t>
                      </a:r>
                      <a:r>
                        <a:rPr lang="tr-TR" sz="1200" baseline="0" dirty="0" smtClean="0"/>
                        <a:t> akademik kadro görevlendirilmektedir.</a:t>
                      </a:r>
                      <a:endParaRPr lang="tr-TR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192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Öğrenci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Eğitim hizmeti almak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Kaliteli ve çağdaş eğitim talebinde bulunur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Öğrenci memnuniyeti ölçümlenmekte</a:t>
                      </a:r>
                      <a:r>
                        <a:rPr lang="tr-TR" sz="1200" baseline="0" dirty="0" smtClean="0"/>
                        <a:t> ve aksiyon planları yapılmaktadır.</a:t>
                      </a:r>
                      <a:endParaRPr lang="tr-TR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192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Öğrenci velisi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Çocuğunun eğitim alması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Verilen eğitimin marka değerinin artması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Sosyal medya aracılığı ile bölüm faaliyetlerimizin tanıtımı yapılmakta ve bu sayede öğrencilerin sahip oldukları imkanları yakından görmeleri sağlanmaktadır.</a:t>
                      </a:r>
                      <a:endParaRPr lang="tr-TR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3965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Mezunlar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Sektörde temsilcimiz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 birliği</a:t>
                      </a:r>
                      <a:r>
                        <a:rPr lang="tr-T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ve iletişim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Kariyer ve çalışma koşullarının izlenebilmesi için iletişim kanallarımız açık tutulup çeşitli sosyal aktiviteler yapılmaktadır.</a:t>
                      </a:r>
                      <a:endParaRPr lang="tr-TR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5192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Araştırma ve geliştirme</a:t>
                      </a:r>
                      <a:r>
                        <a:rPr lang="tr-T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merkezleri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Proje, yayın ve hizmet inovasyon destekleme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Bilgi üretimi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/>
                        <a:t>Etkinlikler</a:t>
                      </a:r>
                      <a:r>
                        <a:rPr lang="tr-TR" sz="1200" baseline="0" dirty="0" smtClean="0"/>
                        <a:t> takip edilmektedir.</a:t>
                      </a:r>
                      <a:endParaRPr lang="tr-TR" sz="1200" dirty="0" smtClean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45192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Üniversite, fakülte, ve diğer bölüm idari kadrosu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Eğitimin ve hizmetin verilmesine destek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Uyumlu</a:t>
                      </a:r>
                      <a:r>
                        <a:rPr lang="tr-T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çalışma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Tüm talepler zamanında karşılanmaktadır</a:t>
                      </a:r>
                      <a:r>
                        <a:rPr lang="tr-TR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tr-T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290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03648" y="33265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SPİK FORMU 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8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188640"/>
            <a:ext cx="2736304" cy="5760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297" t="31297" r="2405" b="9641"/>
          <a:stretch/>
        </p:blipFill>
        <p:spPr>
          <a:xfrm>
            <a:off x="25355" y="2204864"/>
            <a:ext cx="9022603" cy="311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32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03648" y="332656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SPİK FORMU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9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188640"/>
            <a:ext cx="2736304" cy="5760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296" t="31297" r="2959" b="10626"/>
          <a:stretch/>
        </p:blipFill>
        <p:spPr>
          <a:xfrm>
            <a:off x="107504" y="2204864"/>
            <a:ext cx="9001000" cy="306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60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2100</TotalTime>
  <Words>939</Words>
  <Application>Microsoft Office PowerPoint</Application>
  <PresentationFormat>On-screen Show (4:3)</PresentationFormat>
  <Paragraphs>215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Times New Roman</vt:lpstr>
      <vt:lpstr>Wingdings</vt:lpstr>
      <vt:lpstr>Ofis Teması</vt:lpstr>
      <vt:lpstr>2020 YILI  OCAK-ARALIK YGG SUNUMU İŞLETME BÖLÜMÜ KALİTE SÜRECİ  28-29/01/2021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 YILI  YGG SUNUMU    28.05.016</dc:title>
  <dc:creator>Banu Yuksel</dc:creator>
  <cp:lastModifiedBy>Cem KARAYALÇIN</cp:lastModifiedBy>
  <cp:revision>134</cp:revision>
  <dcterms:created xsi:type="dcterms:W3CDTF">2016-08-26T15:45:58Z</dcterms:created>
  <dcterms:modified xsi:type="dcterms:W3CDTF">2021-01-25T08:51:59Z</dcterms:modified>
</cp:coreProperties>
</file>