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26" r:id="rId2"/>
    <p:sldId id="288" r:id="rId3"/>
    <p:sldId id="300" r:id="rId4"/>
    <p:sldId id="301" r:id="rId5"/>
    <p:sldId id="315" r:id="rId6"/>
    <p:sldId id="297" r:id="rId7"/>
    <p:sldId id="344" r:id="rId8"/>
    <p:sldId id="317" r:id="rId9"/>
    <p:sldId id="377" r:id="rId10"/>
    <p:sldId id="379" r:id="rId11"/>
    <p:sldId id="257" r:id="rId12"/>
    <p:sldId id="345" r:id="rId13"/>
    <p:sldId id="284" r:id="rId14"/>
    <p:sldId id="313" r:id="rId15"/>
    <p:sldId id="318" r:id="rId16"/>
    <p:sldId id="319" r:id="rId17"/>
    <p:sldId id="346" r:id="rId18"/>
    <p:sldId id="305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286" r:id="rId28"/>
    <p:sldId id="394" r:id="rId29"/>
    <p:sldId id="278" r:id="rId30"/>
    <p:sldId id="310" r:id="rId31"/>
    <p:sldId id="393" r:id="rId32"/>
    <p:sldId id="328" r:id="rId33"/>
    <p:sldId id="330" r:id="rId34"/>
    <p:sldId id="363" r:id="rId35"/>
    <p:sldId id="364" r:id="rId36"/>
    <p:sldId id="398" r:id="rId37"/>
    <p:sldId id="399" r:id="rId38"/>
    <p:sldId id="392" r:id="rId39"/>
    <p:sldId id="391" r:id="rId40"/>
    <p:sldId id="401" r:id="rId41"/>
    <p:sldId id="390" r:id="rId42"/>
    <p:sldId id="400" r:id="rId43"/>
    <p:sldId id="395" r:id="rId44"/>
    <p:sldId id="375" r:id="rId45"/>
    <p:sldId id="309" r:id="rId46"/>
    <p:sldId id="353" r:id="rId47"/>
    <p:sldId id="376" r:id="rId48"/>
    <p:sldId id="388" r:id="rId49"/>
    <p:sldId id="389" r:id="rId50"/>
    <p:sldId id="349" r:id="rId51"/>
    <p:sldId id="350" r:id="rId52"/>
    <p:sldId id="397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1\everyone\_Kalite%20Y&#246;netim%20Sistemi\Birim%20Anketleri\ANKET%20ANAL&#304;ZLER\&#304;dari%20Birimler\&#304;nsan%20Kaynaklar&#305;\2020%20Memnuniyet%20Sonu&#231;lar&#30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iuchqfsx01\everyone\Human%20Resources\&#304;nsan%20Kaynaklar&#305;%202020%20E&#287;itimleri\08.07.2020%20&#304;lk%20Yard&#305;m%20G&#252;ncelleme%20E&#287;itimi\08.07.2020%20&#304;lk%20Yard&#305;m%20E&#287;itimi%20Memnuniyet%20Anket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iuchqfsx011\everyone\Human%20Resources\&#304;nsan%20Kaynaklar&#305;%202020%20E&#287;itimleri\26-27.10.2020%20Meme%20Kanseri%20Fark&#305;ndal&#305;k%20E&#287;itimi\26-27.10.2020%20Meme%20Kanserinden%20Korunabilir%20ve%20%20Erken%20Farkedebiliriz%20E&#287;itimi%20E&#287;itim%20Memnuniyet%20Anket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iuchqfsx011\everyone\Human%20Resources\&#304;nsan%20Kaynaklar&#305;%202020%20E&#287;itimleri\12-16.10.2020%20KVKK%20E&#287;itimi\12-16.10.2020%20KVKK%20E&#287;itim%20Memnuniyet%20Analiz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iuchqfsx01\everyone\Human%20Resources\&#304;nsan%20Kaynaklar&#305;%202020%20E&#287;itimleri\23-26.10.2020%20Kalite%20Y&#246;netim%20Sistemi%20Kurulum%20E&#287;itimi\23-26.10.2020%20Kalite%20Y&#246;netim%20Sistemi%20Kurulum%20E&#287;itimi%20E&#287;itim%20Memnuniyet%20Anket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iuchqfsx011\everyone\Human%20Resources\&#304;nsan%20Kaynaklar&#305;%202020%20E&#287;itimleri\26-27.10.2020%20Meme%20Kanseri%20Fark&#305;ndal&#305;k%20E&#287;itimi\26-27.10.2020%20Meme%20Kanserinden%20Korunabilir%20ve%20%20Erken%20Farkedebiliriz%20E&#287;itimi%20E&#287;itim%20Memnuniyet%20Anket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iuchqfsx011\everyone\Human%20Resources\&#304;nsan%20Kaynaklar&#305;%202020%20E&#287;itimleri\19.11.2020%20&#304;&#351;-ve-&#214;zel-Ya&#351;amda-Duygusal-Dayan&#305;kl&#305;l&#305;k-E&#287;itimi\19.11.2020%20&#304;&#351;%20ve%20&#214;zel%20Ya&#351;amda%20Duygusal%20Dayan&#305;kl&#305;l&#305;k%20E&#287;itimi%20E&#287;itim%20Memnuniyet%20Anket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iuchqfsx01\everyone\Human%20Resources\&#304;nsan%20Kaynaklar&#305;%202020%20E&#287;itimleri\27.11.2020%20Risk%20Analizi\27.11.2020%20Risk%20Analizi%20E&#287;itim%20Memnuniyet%20Anke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İNSAN KAYNAKLARI SÜRECİ 2020 YILI MEMNUNİYET ANKET</a:t>
            </a:r>
            <a:r>
              <a:rPr lang="tr-TR" baseline="0" dirty="0"/>
              <a:t> </a:t>
            </a:r>
            <a:r>
              <a:rPr lang="tr-TR" baseline="0" dirty="0" err="1"/>
              <a:t>ANALİZi</a:t>
            </a:r>
            <a:endParaRPr lang="tr-TR" dirty="0"/>
          </a:p>
        </c:rich>
      </c:tx>
      <c:layout>
        <c:manualLayout>
          <c:xMode val="edge"/>
          <c:yMode val="edge"/>
          <c:x val="0.24301971265261932"/>
          <c:y val="9.0823057137476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9.3535651793525812E-2"/>
          <c:y val="0.19291265675123942"/>
          <c:w val="0.8693667979002625"/>
          <c:h val="0.404374453193350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'[2020 Memnuniyet Sonuçları.xlsx]2020 İnsan Kaynakları Müdürlüğü'!$C$1:$K$1</c:f>
              <c:strCache>
                <c:ptCount val="9"/>
                <c:pt idx="0">
                  <c:v>1 - İnsan Kaynakları çalışanlarına kolay erişim sağlarım. / I have convenient access to the human resources staff.</c:v>
                </c:pt>
                <c:pt idx="1">
                  <c:v>2 - Yöneltilen soru/sorun ve taleplere karşı  üslup ve yaklaşımlarından memnunum. /  I am satisfied with the way they approach problems, questions and demands.</c:v>
                </c:pt>
                <c:pt idx="2">
                  <c:v>3 - Talep ettiğimiz hizmetler için hızlı ve doğru çözümler üretir/bilgilendirir. / They produce quick and accurate solutions, and inform us regarding the services we demand.</c:v>
                </c:pt>
                <c:pt idx="3">
                  <c:v>4 - Genel bilgilendirmeleri zamanında ve anlaşılır bir biçimde yapar. / They make general notifications in a timely and comprehensible manner.</c:v>
                </c:pt>
                <c:pt idx="4">
                  <c:v>5 - Eğitim hizmetlerinden memnunum. / I am satisfied with training services.</c:v>
                </c:pt>
                <c:pt idx="5">
                  <c:v>6 - Bordro hizmetlerinden memnunum / I am satisfied with deposit slip services.</c:v>
                </c:pt>
                <c:pt idx="6">
                  <c:v>7 - Genel olarak insan kaynakları faaliyetlerinden memnunum. / I am generally satisfied with the operation of human resources.</c:v>
                </c:pt>
                <c:pt idx="7">
                  <c:v>ORTALAMA</c:v>
                </c:pt>
                <c:pt idx="8">
                  <c:v>İLAVE ETMEK İSTEDİĞİNİZ GÖRÜŞLER &amp; AÇIKLAMALAR / OTHER OPINIONS AND EXPLANATIONS</c:v>
                </c:pt>
              </c:strCache>
            </c:strRef>
          </c:cat>
          <c:val>
            <c:numRef>
              <c:f>'[2020 Memnuniyet Sonuçları.xlsx]2020 İnsan Kaynakları Müdürlüğü'!$C$125:$J$125</c:f>
              <c:numCache>
                <c:formatCode>0.00%</c:formatCode>
                <c:ptCount val="8"/>
                <c:pt idx="0">
                  <c:v>0.94959349593495934</c:v>
                </c:pt>
                <c:pt idx="1">
                  <c:v>0.91869918699186992</c:v>
                </c:pt>
                <c:pt idx="2">
                  <c:v>0.89593495934959344</c:v>
                </c:pt>
                <c:pt idx="3">
                  <c:v>0.89105691056910563</c:v>
                </c:pt>
                <c:pt idx="4">
                  <c:v>0.87967479674796745</c:v>
                </c:pt>
                <c:pt idx="5">
                  <c:v>0.91707317073170724</c:v>
                </c:pt>
                <c:pt idx="6">
                  <c:v>0.91544715447154468</c:v>
                </c:pt>
                <c:pt idx="7">
                  <c:v>0.90963995354239258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3-4C03-A65B-495741FE01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439760"/>
        <c:axId val="145440320"/>
      </c:barChart>
      <c:catAx>
        <c:axId val="14543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5440320"/>
        <c:crosses val="autoZero"/>
        <c:auto val="1"/>
        <c:lblAlgn val="ctr"/>
        <c:lblOffset val="100"/>
        <c:noMultiLvlLbl val="0"/>
      </c:catAx>
      <c:valAx>
        <c:axId val="14544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543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Sayfa1!$C$22:$C$24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Sayfa1!$D$22:$D$24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5B-44F0-AB42-5BC0956D9E14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5B-44F0-AB42-5BC0956D9E1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75B-44F0-AB42-5BC0956D9E1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75B-44F0-AB42-5BC0956D9E1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Sayfa1!$C$22:$C$24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Sayfa1!$E$22:$E$24</c:f>
              <c:numCache>
                <c:formatCode>0%</c:formatCode>
                <c:ptCount val="3"/>
                <c:pt idx="0">
                  <c:v>0.91279761904761902</c:v>
                </c:pt>
                <c:pt idx="1">
                  <c:v>0.89166666666666661</c:v>
                </c:pt>
                <c:pt idx="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75B-44F0-AB42-5BC0956D9E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5444800"/>
        <c:axId val="186931872"/>
      </c:barChart>
      <c:catAx>
        <c:axId val="14544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931872"/>
        <c:crosses val="autoZero"/>
        <c:auto val="1"/>
        <c:lblAlgn val="ctr"/>
        <c:lblOffset val="100"/>
        <c:noMultiLvlLbl val="0"/>
      </c:catAx>
      <c:valAx>
        <c:axId val="186931872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145444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'[26-27.10.2020 Meme Kanserinden Korunabilir ve  Erken Farkedebiliriz Eğitimi Eğitim Memnuniyet Anketi.xlsx]Sayfa1'!$C$27:$C$29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'[26-27.10.2020 Meme Kanserinden Korunabilir ve  Erken Farkedebiliriz Eğitimi Eğitim Memnuniyet Anketi.xlsx]Sayfa1'!$D$27:$D$29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C9-471E-91F5-BEBBD350F1D4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C9-471E-91F5-BEBBD350F1D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C9-471E-91F5-BEBBD350F1D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C9-471E-91F5-BEBBD350F1D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'[26-27.10.2020 Meme Kanserinden Korunabilir ve  Erken Farkedebiliriz Eğitimi Eğitim Memnuniyet Anketi.xlsx]Sayfa1'!$C$27:$C$29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'[26-27.10.2020 Meme Kanserinden Korunabilir ve  Erken Farkedebiliriz Eğitimi Eğitim Memnuniyet Anketi.xlsx]Sayfa1'!$E$27:$E$29</c:f>
              <c:numCache>
                <c:formatCode>0%</c:formatCode>
                <c:ptCount val="3"/>
                <c:pt idx="0">
                  <c:v>0.91794871794871791</c:v>
                </c:pt>
                <c:pt idx="1">
                  <c:v>0.94976689976689987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DC9-471E-91F5-BEBBD350F1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935232"/>
        <c:axId val="186935792"/>
      </c:barChart>
      <c:catAx>
        <c:axId val="18693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935792"/>
        <c:crosses val="autoZero"/>
        <c:auto val="1"/>
        <c:lblAlgn val="ctr"/>
        <c:lblOffset val="100"/>
        <c:noMultiLvlLbl val="0"/>
      </c:catAx>
      <c:valAx>
        <c:axId val="18693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935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50123976671052E-2"/>
          <c:y val="9.916868841114887E-2"/>
          <c:w val="0.92180384923699388"/>
          <c:h val="0.7021758221828245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'[12-16.10.2020 KVKK Eğitim Memnuniyet Analizi.xlsx]Sayfa1'!$C$65:$C$67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'[12-16.10.2020 KVKK Eğitim Memnuniyet Analizi.xlsx]Sayfa1'!$D$65:$D$67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A-4706-9B58-19957AEA92DE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9FA-4706-9B58-19957AEA92D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9FA-4706-9B58-19957AEA92D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9FA-4706-9B58-19957AEA92DE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'[12-16.10.2020 KVKK Eğitim Memnuniyet Analizi.xlsx]Sayfa1'!$C$65:$C$67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'[12-16.10.2020 KVKK Eğitim Memnuniyet Analizi.xlsx]Sayfa1'!$E$65:$E$67</c:f>
              <c:numCache>
                <c:formatCode>0%</c:formatCode>
                <c:ptCount val="3"/>
                <c:pt idx="0">
                  <c:v>0.80090744101633382</c:v>
                </c:pt>
                <c:pt idx="1">
                  <c:v>0.85402298850574709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9FA-4706-9B58-19957AEA92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938032"/>
        <c:axId val="186938592"/>
      </c:barChart>
      <c:catAx>
        <c:axId val="18693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938592"/>
        <c:crosses val="autoZero"/>
        <c:auto val="1"/>
        <c:lblAlgn val="ctr"/>
        <c:lblOffset val="100"/>
        <c:noMultiLvlLbl val="0"/>
      </c:catAx>
      <c:valAx>
        <c:axId val="18693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93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Sayfa1!$C$27:$C$29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Sayfa1!$D$27:$D$29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5B-44F0-AB42-5BC0956D9E14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5B-44F0-AB42-5BC0956D9E1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75B-44F0-AB42-5BC0956D9E1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75B-44F0-AB42-5BC0956D9E1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Sayfa1!$C$27:$C$29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Sayfa1!$E$27:$E$29</c:f>
              <c:numCache>
                <c:formatCode>0%</c:formatCode>
                <c:ptCount val="3"/>
                <c:pt idx="0">
                  <c:v>0.86666666666666659</c:v>
                </c:pt>
                <c:pt idx="1">
                  <c:v>0.92666666666666664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75B-44F0-AB42-5BC0956D9E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121792"/>
        <c:axId val="189122352"/>
      </c:barChart>
      <c:catAx>
        <c:axId val="18912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122352"/>
        <c:crosses val="autoZero"/>
        <c:auto val="1"/>
        <c:lblAlgn val="ctr"/>
        <c:lblOffset val="100"/>
        <c:noMultiLvlLbl val="0"/>
      </c:catAx>
      <c:valAx>
        <c:axId val="18912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121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'[26-27.10.2020 Meme Kanserinden Korunabilir ve  Erken Farkedebiliriz Eğitimi Eğitim Memnuniyet Anketi.xlsx]Sayfa1'!$C$27:$C$29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'[26-27.10.2020 Meme Kanserinden Korunabilir ve  Erken Farkedebiliriz Eğitimi Eğitim Memnuniyet Anketi.xlsx]Sayfa1'!$D$27:$D$29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98-4B72-A2E4-F79CD2987FCC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98-4B72-A2E4-F79CD2987FC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98-4B72-A2E4-F79CD2987FC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98-4B72-A2E4-F79CD2987FC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'[26-27.10.2020 Meme Kanserinden Korunabilir ve  Erken Farkedebiliriz Eğitimi Eğitim Memnuniyet Anketi.xlsx]Sayfa1'!$C$27:$C$29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'[26-27.10.2020 Meme Kanserinden Korunabilir ve  Erken Farkedebiliriz Eğitimi Eğitim Memnuniyet Anketi.xlsx]Sayfa1'!$E$27:$E$29</c:f>
              <c:numCache>
                <c:formatCode>0%</c:formatCode>
                <c:ptCount val="3"/>
                <c:pt idx="0">
                  <c:v>0.91794871794871791</c:v>
                </c:pt>
                <c:pt idx="1">
                  <c:v>0.94976689976689987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798-4B72-A2E4-F79CD2987F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125712"/>
        <c:axId val="189126272"/>
      </c:barChart>
      <c:catAx>
        <c:axId val="18912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126272"/>
        <c:crosses val="autoZero"/>
        <c:auto val="1"/>
        <c:lblAlgn val="ctr"/>
        <c:lblOffset val="100"/>
        <c:noMultiLvlLbl val="0"/>
      </c:catAx>
      <c:valAx>
        <c:axId val="18912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125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'[19.11.2020 İş ve Özel Yaşamda Duygusal Dayanıklılık Eğitimi Eğitim Memnuniyet Anketi.xlsx]Sayfa1'!$C$27:$C$29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'[19.11.2020 İş ve Özel Yaşamda Duygusal Dayanıklılık Eğitimi Eğitim Memnuniyet Anketi.xlsx]Sayfa1'!$D$27:$D$29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3D-445B-B0CC-AAAD62B7416E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3D-445B-B0CC-AAAD62B7416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F3D-445B-B0CC-AAAD62B7416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F3D-445B-B0CC-AAAD62B7416E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'[19.11.2020 İş ve Özel Yaşamda Duygusal Dayanıklılık Eğitimi Eğitim Memnuniyet Anketi.xlsx]Sayfa1'!$C$27:$C$29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'[19.11.2020 İş ve Özel Yaşamda Duygusal Dayanıklılık Eğitimi Eğitim Memnuniyet Anketi.xlsx]Sayfa1'!$E$27:$E$29</c:f>
              <c:numCache>
                <c:formatCode>0%</c:formatCode>
                <c:ptCount val="3"/>
                <c:pt idx="0">
                  <c:v>0.8571428571428571</c:v>
                </c:pt>
                <c:pt idx="1">
                  <c:v>0.90476190476190477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F3D-445B-B0CC-AAAD62B741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362912"/>
        <c:axId val="189363472"/>
      </c:barChart>
      <c:catAx>
        <c:axId val="18936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363472"/>
        <c:crosses val="autoZero"/>
        <c:auto val="1"/>
        <c:lblAlgn val="ctr"/>
        <c:lblOffset val="100"/>
        <c:noMultiLvlLbl val="0"/>
      </c:catAx>
      <c:valAx>
        <c:axId val="18936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362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Sayfa1!$C$27:$C$29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Sayfa1!$D$27:$D$29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5B-44F0-AB42-5BC0956D9E14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5B-44F0-AB42-5BC0956D9E1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75B-44F0-AB42-5BC0956D9E1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75B-44F0-AB42-5BC0956D9E1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Sayfa1!$C$27:$C$29</c:f>
              <c:strCache>
                <c:ptCount val="3"/>
                <c:pt idx="0">
                  <c:v>eğitim memnuniyet / training satisfaction</c:v>
                </c:pt>
                <c:pt idx="1">
                  <c:v>eğitmen memnuniyet / trainer satisfaction</c:v>
                </c:pt>
                <c:pt idx="2">
                  <c:v>eğitim salonu memnuniyet / training room satisfaction</c:v>
                </c:pt>
              </c:strCache>
            </c:strRef>
          </c:cat>
          <c:val>
            <c:numRef>
              <c:f>Sayfa1!$E$27:$E$29</c:f>
              <c:numCache>
                <c:formatCode>0%</c:formatCode>
                <c:ptCount val="3"/>
                <c:pt idx="0">
                  <c:v>0.91333333333333322</c:v>
                </c:pt>
                <c:pt idx="1">
                  <c:v>0.98666666666666669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75B-44F0-AB42-5BC0956D9E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365712"/>
        <c:axId val="189366272"/>
      </c:barChart>
      <c:catAx>
        <c:axId val="18936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366272"/>
        <c:crosses val="autoZero"/>
        <c:auto val="1"/>
        <c:lblAlgn val="ctr"/>
        <c:lblOffset val="100"/>
        <c:noMultiLvlLbl val="0"/>
      </c:catAx>
      <c:valAx>
        <c:axId val="18936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365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21.01.2021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97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98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07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43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21.01.2021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21.01.2021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21.01.2021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21.01.2021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21.01.2021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21.01.2021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21.01.2021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Kalite bir yaşam tarzıdır.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2020 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OCAK - ARALIK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YGG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İNSAN KAYNAKLARI YÖNETİMİ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/>
              <a:t>21/01/2021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600201"/>
            <a:ext cx="7067128" cy="1612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Paydaş Analizi Revizyonları :</a:t>
            </a:r>
          </a:p>
          <a:p>
            <a:pPr>
              <a:buFontTx/>
              <a:buChar char="-"/>
            </a:pPr>
            <a:r>
              <a:rPr lang="tr-TR" dirty="0" smtClean="0"/>
              <a:t>Valilik </a:t>
            </a:r>
            <a:r>
              <a:rPr lang="tr-TR" dirty="0"/>
              <a:t>ve İl Emniyet Müdürlükleri- Güvenlik Soruşturması Birimleri </a:t>
            </a:r>
            <a:endParaRPr lang="tr-TR" dirty="0" smtClean="0"/>
          </a:p>
          <a:p>
            <a:pPr>
              <a:buFontTx/>
              <a:buChar char="-"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56509"/>
              </p:ext>
            </p:extLst>
          </p:nvPr>
        </p:nvGraphicFramePr>
        <p:xfrm>
          <a:off x="323527" y="1129611"/>
          <a:ext cx="8509923" cy="32518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6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6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4612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Adı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652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Genel Sekreterlik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Etkili , verimli</a:t>
                      </a:r>
                      <a:r>
                        <a:rPr lang="tr-TR" sz="1400" baseline="0" dirty="0" smtClean="0"/>
                        <a:t> ve zamanında hizmet sunma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ABÜ Genel</a:t>
                      </a:r>
                      <a:r>
                        <a:rPr lang="tr-TR" sz="1200" baseline="0" dirty="0" smtClean="0"/>
                        <a:t> Sekreterliğince talep edilen hizmet verilmektedir.</a:t>
                      </a:r>
                      <a:endParaRPr lang="tr-TR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Aile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Çalışma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Sosyal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Hizmetler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Bakanlığı</a:t>
                      </a:r>
                      <a:r>
                        <a:rPr lang="tr-TR" sz="1400" b="1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Kanunlara Uygunluk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Covid</a:t>
                      </a:r>
                      <a:r>
                        <a:rPr lang="tr-TR" sz="1400" dirty="0" smtClean="0"/>
                        <a:t> 19 </a:t>
                      </a:r>
                      <a:r>
                        <a:rPr lang="tr-TR" sz="1400" dirty="0" err="1" smtClean="0"/>
                        <a:t>Pandemisi</a:t>
                      </a:r>
                      <a:r>
                        <a:rPr lang="tr-TR" sz="1400" baseline="0" dirty="0" smtClean="0"/>
                        <a:t> döneminde- Temel Ortak </a:t>
                      </a:r>
                      <a:endParaRPr lang="tr-T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901195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683568" y="419624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2020 Yılı Paydaş Analizi Revizyonları </a:t>
            </a: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08913"/>
              </p:ext>
            </p:extLst>
          </p:nvPr>
        </p:nvGraphicFramePr>
        <p:xfrm>
          <a:off x="323529" y="5013176"/>
          <a:ext cx="8509925" cy="10081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09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</a:rPr>
                        <a:t>Valilik ve İl Emniyet Müdürlükleri- Güvenlik Soruşturması Birimleri  Paydaşımız ise Üniversitemizde Güvenlik Soruşturması işlemlerinin sonlandırılması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</a:rPr>
                        <a:t> nedeniyle paydaş Analizinden kaldırılmıştır. </a:t>
                      </a:r>
                      <a:endParaRPr lang="tr-TR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3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90854" y="23280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797"/>
            <a:ext cx="9144000" cy="48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" y="764705"/>
            <a:ext cx="906184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259632" y="76557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604"/>
            <a:ext cx="9144000" cy="477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908720"/>
            <a:ext cx="889686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9144000" cy="53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99592" y="120050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70210"/>
              </p:ext>
            </p:extLst>
          </p:nvPr>
        </p:nvGraphicFramePr>
        <p:xfrm>
          <a:off x="388887" y="2192353"/>
          <a:ext cx="8424936" cy="39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1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37481"/>
              </p:ext>
            </p:extLst>
          </p:nvPr>
        </p:nvGraphicFramePr>
        <p:xfrm>
          <a:off x="395536" y="2588593"/>
          <a:ext cx="8424936" cy="2511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9890">
                  <a:extLst>
                    <a:ext uri="{9D8B030D-6E8A-4147-A177-3AD203B41FA5}">
                      <a16:colId xmlns:a16="http://schemas.microsoft.com/office/drawing/2014/main" xmlns="" val="3326091996"/>
                    </a:ext>
                  </a:extLst>
                </a:gridCol>
                <a:gridCol w="3275046">
                  <a:extLst>
                    <a:ext uri="{9D8B030D-6E8A-4147-A177-3AD203B41FA5}">
                      <a16:colId xmlns:a16="http://schemas.microsoft.com/office/drawing/2014/main" xmlns="" val="2234855351"/>
                    </a:ext>
                  </a:extLst>
                </a:gridCol>
              </a:tblGrid>
              <a:tr h="3791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G1-</a:t>
                      </a:r>
                      <a:r>
                        <a:rPr lang="tr-TR" sz="2000" u="none" strike="noStrike" dirty="0" smtClean="0">
                          <a:effectLst/>
                        </a:rPr>
                        <a:t>Alanında tecrübeli İK personeli varlığı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658672"/>
                  </a:ext>
                </a:extLst>
              </a:tr>
              <a:tr h="3791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G2- </a:t>
                      </a:r>
                      <a:r>
                        <a:rPr lang="tr-TR" sz="2000" u="none" strike="noStrike" dirty="0" smtClean="0">
                          <a:effectLst/>
                        </a:rPr>
                        <a:t>İyi derecede İngilizce bilen İK</a:t>
                      </a:r>
                      <a:r>
                        <a:rPr lang="tr-TR" sz="2000" u="none" strike="noStrike" baseline="0" dirty="0" smtClean="0">
                          <a:effectLst/>
                        </a:rPr>
                        <a:t> personeli varlığı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15080"/>
                  </a:ext>
                </a:extLst>
              </a:tr>
              <a:tr h="3791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G3- </a:t>
                      </a:r>
                      <a:r>
                        <a:rPr lang="tr-TR" sz="2000" u="none" strike="noStrike" dirty="0" smtClean="0">
                          <a:effectLst/>
                        </a:rPr>
                        <a:t>İyi derecede bilgisayar bilgisine sahip</a:t>
                      </a:r>
                      <a:r>
                        <a:rPr lang="tr-TR" sz="2000" u="none" strike="noStrike" baseline="0" dirty="0" smtClean="0">
                          <a:effectLst/>
                        </a:rPr>
                        <a:t> personel varlığı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1962272"/>
                  </a:ext>
                </a:extLst>
              </a:tr>
              <a:tr h="3791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G4- </a:t>
                      </a:r>
                      <a:r>
                        <a:rPr lang="tr-TR" sz="2000" u="none" strike="noStrike" dirty="0" smtClean="0">
                          <a:effectLst/>
                        </a:rPr>
                        <a:t>Ekipman yeterliliği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313688"/>
                  </a:ext>
                </a:extLst>
              </a:tr>
              <a:tr h="3791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G5- </a:t>
                      </a:r>
                      <a:r>
                        <a:rPr lang="tr-TR" sz="2000" u="none" strike="noStrike" dirty="0" smtClean="0">
                          <a:effectLst/>
                        </a:rPr>
                        <a:t>Fiziki çalışma alanının yeterli olması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032093"/>
                  </a:ext>
                </a:extLst>
              </a:tr>
              <a:tr h="3791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G6- </a:t>
                      </a:r>
                      <a:r>
                        <a:rPr lang="tr-TR" sz="2000" u="none" strike="noStrike" dirty="0" smtClean="0">
                          <a:effectLst/>
                        </a:rPr>
                        <a:t>Birbirini ikame edecek personel</a:t>
                      </a:r>
                      <a:r>
                        <a:rPr lang="tr-TR" sz="2000" u="none" strike="noStrike" baseline="0" dirty="0" smtClean="0">
                          <a:effectLst/>
                        </a:rPr>
                        <a:t> varlığı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9531638"/>
                  </a:ext>
                </a:extLst>
              </a:tr>
            </a:tbl>
          </a:graphicData>
        </a:graphic>
      </p:graphicFrame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72656"/>
              </p:ext>
            </p:extLst>
          </p:nvPr>
        </p:nvGraphicFramePr>
        <p:xfrm>
          <a:off x="395536" y="5124450"/>
          <a:ext cx="8424936" cy="61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9890">
                  <a:extLst>
                    <a:ext uri="{9D8B030D-6E8A-4147-A177-3AD203B41FA5}">
                      <a16:colId xmlns:a16="http://schemas.microsoft.com/office/drawing/2014/main" xmlns="" val="772653763"/>
                    </a:ext>
                  </a:extLst>
                </a:gridCol>
                <a:gridCol w="3275046">
                  <a:extLst>
                    <a:ext uri="{9D8B030D-6E8A-4147-A177-3AD203B41FA5}">
                      <a16:colId xmlns:a16="http://schemas.microsoft.com/office/drawing/2014/main" xmlns="" val="363531560"/>
                    </a:ext>
                  </a:extLst>
                </a:gridCol>
              </a:tblGrid>
              <a:tr h="4074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</a:t>
                      </a:r>
                      <a:r>
                        <a:rPr lang="tr-TR" sz="2000" u="none" strike="noStrike" dirty="0" smtClean="0">
                          <a:effectLst/>
                        </a:rPr>
                        <a:t>7</a:t>
                      </a:r>
                      <a:r>
                        <a:rPr lang="en-US" sz="2000" u="none" strike="noStrike" dirty="0" smtClean="0">
                          <a:effectLst/>
                        </a:rPr>
                        <a:t>- </a:t>
                      </a:r>
                      <a:r>
                        <a:rPr lang="tr-TR" sz="2000" u="none" strike="noStrike" dirty="0" smtClean="0">
                          <a:effectLst/>
                        </a:rPr>
                        <a:t>Diğer süreçlerle</a:t>
                      </a:r>
                      <a:r>
                        <a:rPr lang="tr-TR" sz="2000" u="none" strike="noStrike" baseline="0" dirty="0" smtClean="0">
                          <a:effectLst/>
                        </a:rPr>
                        <a:t> olan uyumun iş akışını hızlandırması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6930781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07942"/>
              </p:ext>
            </p:extLst>
          </p:nvPr>
        </p:nvGraphicFramePr>
        <p:xfrm>
          <a:off x="395536" y="5740400"/>
          <a:ext cx="8424936" cy="37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9890">
                  <a:extLst>
                    <a:ext uri="{9D8B030D-6E8A-4147-A177-3AD203B41FA5}">
                      <a16:colId xmlns:a16="http://schemas.microsoft.com/office/drawing/2014/main" xmlns="" val="772653763"/>
                    </a:ext>
                  </a:extLst>
                </a:gridCol>
                <a:gridCol w="3275046">
                  <a:extLst>
                    <a:ext uri="{9D8B030D-6E8A-4147-A177-3AD203B41FA5}">
                      <a16:colId xmlns:a16="http://schemas.microsoft.com/office/drawing/2014/main" xmlns="" val="363531560"/>
                    </a:ext>
                  </a:extLst>
                </a:gridCol>
              </a:tblGrid>
              <a:tr h="3791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G</a:t>
                      </a:r>
                      <a:r>
                        <a:rPr lang="tr-TR" sz="2000" u="none" strike="noStrike" dirty="0" smtClean="0">
                          <a:effectLst/>
                        </a:rPr>
                        <a:t>8</a:t>
                      </a:r>
                      <a:r>
                        <a:rPr lang="en-US" sz="2000" u="none" strike="noStrike" dirty="0" smtClean="0">
                          <a:effectLst/>
                        </a:rPr>
                        <a:t>- </a:t>
                      </a:r>
                      <a:r>
                        <a:rPr lang="tr-TR" sz="2000" u="none" strike="noStrike" dirty="0" smtClean="0">
                          <a:effectLst/>
                        </a:rPr>
                        <a:t>Kurum içi</a:t>
                      </a:r>
                      <a:r>
                        <a:rPr lang="tr-TR" sz="2000" u="none" strike="noStrike" baseline="0" dirty="0" smtClean="0">
                          <a:effectLst/>
                        </a:rPr>
                        <a:t> personel devir hızının az olması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r>
                        <a:rPr lang="tr-TR" sz="20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2000" dirty="0" smtClean="0"/>
                        <a:t>Hala Güçlü </a:t>
                      </a: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693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2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5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54868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703222" y="6448425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79512" y="119675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2020 yılı İK Süreci Memnuniyet Anketi sonucu, Süreç Memnuniyet Oranı </a:t>
            </a:r>
            <a:r>
              <a:rPr lang="tr-TR" sz="2400" b="1" dirty="0" smtClean="0">
                <a:solidFill>
                  <a:srgbClr val="FF0000"/>
                </a:solidFill>
              </a:rPr>
              <a:t>%90,96 </a:t>
            </a:r>
            <a:r>
              <a:rPr lang="tr-TR" sz="2400" b="1" dirty="0" smtClean="0"/>
              <a:t>olup, soru bazında yüzdelik dağılım aşağıdaki gibidir: </a:t>
            </a:r>
            <a:endParaRPr lang="tr-TR" sz="2400" b="1" dirty="0"/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066934"/>
              </p:ext>
            </p:extLst>
          </p:nvPr>
        </p:nvGraphicFramePr>
        <p:xfrm>
          <a:off x="827584" y="1905771"/>
          <a:ext cx="8401051" cy="503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54868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703222" y="6448425"/>
            <a:ext cx="2133600" cy="365125"/>
          </a:xfrm>
        </p:spPr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" y="1340768"/>
            <a:ext cx="9016879" cy="51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62187" y="77899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14052"/>
            <a:ext cx="7716413" cy="48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27584" y="14608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05944"/>
              </p:ext>
            </p:extLst>
          </p:nvPr>
        </p:nvGraphicFramePr>
        <p:xfrm>
          <a:off x="335726" y="2318688"/>
          <a:ext cx="8412738" cy="39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04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77793"/>
              </p:ext>
            </p:extLst>
          </p:nvPr>
        </p:nvGraphicFramePr>
        <p:xfrm>
          <a:off x="335726" y="2826128"/>
          <a:ext cx="8424936" cy="498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4426">
                  <a:extLst>
                    <a:ext uri="{9D8B030D-6E8A-4147-A177-3AD203B41FA5}">
                      <a16:colId xmlns:a16="http://schemas.microsoft.com/office/drawing/2014/main" xmlns="" val="3326091996"/>
                    </a:ext>
                  </a:extLst>
                </a:gridCol>
                <a:gridCol w="2820510">
                  <a:extLst>
                    <a:ext uri="{9D8B030D-6E8A-4147-A177-3AD203B41FA5}">
                      <a16:colId xmlns:a16="http://schemas.microsoft.com/office/drawing/2014/main" xmlns="" val="2234855351"/>
                    </a:ext>
                  </a:extLst>
                </a:gridCol>
              </a:tblGrid>
              <a:tr h="4980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Z1- 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Geçmişe dönük</a:t>
                      </a:r>
                      <a:r>
                        <a:rPr lang="tr-TR" sz="18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belgelere kolay erişim sağlanamaması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Hala Zayıf </a:t>
                      </a:r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18000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658672"/>
                  </a:ext>
                </a:extLst>
              </a:tr>
            </a:tbl>
          </a:graphicData>
        </a:graphic>
      </p:graphicFrame>
      <p:graphicFrame>
        <p:nvGraphicFramePr>
          <p:cNvPr id="8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3935"/>
              </p:ext>
            </p:extLst>
          </p:nvPr>
        </p:nvGraphicFramePr>
        <p:xfrm>
          <a:off x="323529" y="3306058"/>
          <a:ext cx="8437133" cy="55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3">
                  <a:extLst>
                    <a:ext uri="{9D8B030D-6E8A-4147-A177-3AD203B41FA5}">
                      <a16:colId xmlns:a16="http://schemas.microsoft.com/office/drawing/2014/main" xmlns="" val="3326091996"/>
                    </a:ext>
                  </a:extLst>
                </a:gridCol>
                <a:gridCol w="2820510">
                  <a:extLst>
                    <a:ext uri="{9D8B030D-6E8A-4147-A177-3AD203B41FA5}">
                      <a16:colId xmlns:a16="http://schemas.microsoft.com/office/drawing/2014/main" xmlns="" val="2234855351"/>
                    </a:ext>
                  </a:extLst>
                </a:gridCol>
              </a:tblGrid>
              <a:tr h="4980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tr-TR" sz="18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- Müdürlüğümüze ait bir arşivin olmaması </a:t>
                      </a:r>
                      <a:endParaRPr lang="en-US" sz="18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2020</a:t>
                      </a:r>
                      <a:r>
                        <a:rPr lang="tr-TR" sz="1800" baseline="0" dirty="0" smtClean="0"/>
                        <a:t> yılında eklendi </a:t>
                      </a:r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18000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658672"/>
                  </a:ext>
                </a:extLst>
              </a:tr>
            </a:tbl>
          </a:graphicData>
        </a:graphic>
      </p:graphicFrame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33961"/>
              </p:ext>
            </p:extLst>
          </p:nvPr>
        </p:nvGraphicFramePr>
        <p:xfrm>
          <a:off x="335726" y="3837295"/>
          <a:ext cx="8437133" cy="55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623">
                  <a:extLst>
                    <a:ext uri="{9D8B030D-6E8A-4147-A177-3AD203B41FA5}">
                      <a16:colId xmlns:a16="http://schemas.microsoft.com/office/drawing/2014/main" xmlns="" val="3326091996"/>
                    </a:ext>
                  </a:extLst>
                </a:gridCol>
                <a:gridCol w="2820510">
                  <a:extLst>
                    <a:ext uri="{9D8B030D-6E8A-4147-A177-3AD203B41FA5}">
                      <a16:colId xmlns:a16="http://schemas.microsoft.com/office/drawing/2014/main" xmlns="" val="2234855351"/>
                    </a:ext>
                  </a:extLst>
                </a:gridCol>
              </a:tblGrid>
              <a:tr h="4980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3-</a:t>
                      </a:r>
                      <a:r>
                        <a:rPr lang="tr-TR" sz="18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Kullanılmakta olan İnsan kaynakları programının ihtiyaçlara cevap veremiyor olması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 </a:t>
                      </a:r>
                      <a:r>
                        <a:rPr lang="tr-TR" sz="1800" dirty="0" smtClean="0"/>
                        <a:t>2020</a:t>
                      </a:r>
                      <a:r>
                        <a:rPr lang="tr-TR" sz="1800" baseline="0" dirty="0" smtClean="0"/>
                        <a:t> yılında eklendi </a:t>
                      </a:r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18000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658672"/>
                  </a:ext>
                </a:extLst>
              </a:tr>
            </a:tbl>
          </a:graphicData>
        </a:graphic>
      </p:graphicFrame>
      <p:graphicFrame>
        <p:nvGraphicFramePr>
          <p:cNvPr id="12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15920"/>
              </p:ext>
            </p:extLst>
          </p:nvPr>
        </p:nvGraphicFramePr>
        <p:xfrm>
          <a:off x="335726" y="5077874"/>
          <a:ext cx="8424937" cy="634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8503">
                  <a:extLst>
                    <a:ext uri="{9D8B030D-6E8A-4147-A177-3AD203B41FA5}">
                      <a16:colId xmlns:a16="http://schemas.microsoft.com/office/drawing/2014/main" xmlns="" val="3326091996"/>
                    </a:ext>
                  </a:extLst>
                </a:gridCol>
                <a:gridCol w="2816434">
                  <a:extLst>
                    <a:ext uri="{9D8B030D-6E8A-4147-A177-3AD203B41FA5}">
                      <a16:colId xmlns:a16="http://schemas.microsoft.com/office/drawing/2014/main" xmlns="" val="2234855351"/>
                    </a:ext>
                  </a:extLst>
                </a:gridCol>
              </a:tblGrid>
              <a:tr h="6343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2019 yılı </a:t>
                      </a:r>
                      <a:r>
                        <a:rPr lang="tr-TR" sz="1800" b="1" i="0" u="none" strike="noStrike" baseline="0" dirty="0" err="1" smtClean="0">
                          <a:effectLst/>
                          <a:latin typeface="Calibri" panose="020F0502020204030204" pitchFamily="34" charset="0"/>
                        </a:rPr>
                        <a:t>Swot</a:t>
                      </a:r>
                      <a:r>
                        <a:rPr lang="tr-TR" sz="1800" b="1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Analizi    :                                                                        </a:t>
                      </a:r>
                      <a:r>
                        <a:rPr lang="tr-TR" sz="18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Z1 -Hizmet İçi Eğitimlerin Yetersizliği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J  </a:t>
                      </a:r>
                      <a:r>
                        <a:rPr lang="tr-TR" sz="18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Artık Zayıf Yön Değil</a:t>
                      </a:r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18000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658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2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6" name="Metin kutusu 65"/>
          <p:cNvSpPr txBox="1"/>
          <p:nvPr/>
        </p:nvSpPr>
        <p:spPr>
          <a:xfrm>
            <a:off x="1619672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27757"/>
            <a:ext cx="7677172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6" name="Metin kutusu 65"/>
          <p:cNvSpPr txBox="1"/>
          <p:nvPr/>
        </p:nvSpPr>
        <p:spPr>
          <a:xfrm>
            <a:off x="1619672" y="26064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DÜZELTİCİ FAALİYETLER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93326"/>
            <a:ext cx="6624736" cy="592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30216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04056" y="2708920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Ocak 2020 – Aralık 2020 tarihleri arasında arasında ABÜ Şikayet Yönetim Sistemi modülü üzerinden Müdürlüğümüzle ilgili 1 şikayet gelmiştir. </a:t>
            </a:r>
            <a:r>
              <a:rPr lang="tr-TR" b="1" dirty="0" smtClean="0"/>
              <a:t> </a:t>
            </a:r>
            <a:endParaRPr lang="tr-TR" b="1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5464"/>
              </p:ext>
            </p:extLst>
          </p:nvPr>
        </p:nvGraphicFramePr>
        <p:xfrm>
          <a:off x="683568" y="4293096"/>
          <a:ext cx="7702035" cy="201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7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7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7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Şikayet</a:t>
                      </a:r>
                      <a:r>
                        <a:rPr lang="tr-TR" baseline="0" dirty="0" smtClean="0"/>
                        <a:t> No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Şikayet Konusu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Sonuç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3537">
                <a:tc>
                  <a:txBody>
                    <a:bodyPr/>
                    <a:lstStyle/>
                    <a:p>
                      <a:pPr algn="ctr"/>
                      <a:endParaRPr lang="tr-TR" sz="1700" dirty="0" smtClean="0"/>
                    </a:p>
                    <a:p>
                      <a:pPr algn="ctr"/>
                      <a:r>
                        <a:rPr lang="tr-TR" sz="1700" dirty="0" smtClean="0"/>
                        <a:t>Ş-257</a:t>
                      </a:r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700" dirty="0" smtClean="0"/>
                    </a:p>
                    <a:p>
                      <a:pPr algn="ctr"/>
                      <a:r>
                        <a:rPr lang="tr-TR" sz="1700" dirty="0" err="1" smtClean="0"/>
                        <a:t>Koronavirüs</a:t>
                      </a:r>
                      <a:r>
                        <a:rPr lang="tr-TR" sz="1700" dirty="0" smtClean="0"/>
                        <a:t> </a:t>
                      </a:r>
                      <a:r>
                        <a:rPr lang="tr-TR" sz="1700" baseline="0" dirty="0" smtClean="0"/>
                        <a:t>ile ilgili çok fazla mail atıldığının düşünülmesi</a:t>
                      </a:r>
                      <a:endParaRPr lang="tr-T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dirty="0" smtClean="0"/>
                        <a:t>Şikayet Yönetim Sistemi</a:t>
                      </a:r>
                      <a:r>
                        <a:rPr lang="tr-TR" sz="1700" baseline="0" dirty="0" smtClean="0"/>
                        <a:t> kriterlerine uygun olarak, şikayet </a:t>
                      </a:r>
                      <a:r>
                        <a:rPr lang="tr-TR" sz="1700" dirty="0" smtClean="0"/>
                        <a:t>sahibine geri dönüş yapılmış ve  kendisi tarafından şikayet</a:t>
                      </a:r>
                      <a:r>
                        <a:rPr lang="tr-TR" sz="1700" baseline="0" dirty="0" smtClean="0"/>
                        <a:t> kapatılmıştır.</a:t>
                      </a:r>
                      <a:r>
                        <a:rPr lang="tr-TR" sz="1700" dirty="0" smtClean="0"/>
                        <a:t> </a:t>
                      </a:r>
                      <a:endParaRPr lang="tr-TR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7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58381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PLANI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33</a:t>
            </a:fld>
            <a:endParaRPr lang="tr-TR"/>
          </a:p>
        </p:txBody>
      </p:sp>
      <p:sp>
        <p:nvSpPr>
          <p:cNvPr id="67" name="Metin kutusu 66"/>
          <p:cNvSpPr txBox="1"/>
          <p:nvPr/>
        </p:nvSpPr>
        <p:spPr>
          <a:xfrm>
            <a:off x="0" y="2852936"/>
            <a:ext cx="9180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" y="1230144"/>
            <a:ext cx="9005202" cy="504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58381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PLANI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34</a:t>
            </a:fld>
            <a:endParaRPr lang="tr-TR"/>
          </a:p>
        </p:txBody>
      </p:sp>
      <p:sp>
        <p:nvSpPr>
          <p:cNvPr id="67" name="Metin kutusu 66"/>
          <p:cNvSpPr txBox="1"/>
          <p:nvPr/>
        </p:nvSpPr>
        <p:spPr>
          <a:xfrm>
            <a:off x="0" y="2852936"/>
            <a:ext cx="9180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1604"/>
            <a:ext cx="8857837" cy="49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58381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PLANI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5051425" y="30729238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35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8" y="1531467"/>
            <a:ext cx="8763762" cy="47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36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120" y="219832"/>
            <a:ext cx="2319318" cy="53583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9" y="985975"/>
            <a:ext cx="6986622" cy="858849"/>
          </a:xfrm>
          <a:prstGeom prst="rect">
            <a:avLst/>
          </a:prstGeom>
        </p:spPr>
      </p:pic>
      <p:sp>
        <p:nvSpPr>
          <p:cNvPr id="68" name="Metin kutusu 67"/>
          <p:cNvSpPr txBox="1"/>
          <p:nvPr/>
        </p:nvSpPr>
        <p:spPr>
          <a:xfrm>
            <a:off x="1169713" y="2060848"/>
            <a:ext cx="7517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İLK YARDIM GÜNCELLEME EĞİTİMİ(08/07/2020) MEMNUNİYET ANALİZİ</a:t>
            </a:r>
            <a:endParaRPr lang="tr-TR" sz="2400" b="1" dirty="0"/>
          </a:p>
        </p:txBody>
      </p:sp>
      <p:graphicFrame>
        <p:nvGraphicFramePr>
          <p:cNvPr id="69" name="Tablo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788027"/>
              </p:ext>
            </p:extLst>
          </p:nvPr>
        </p:nvGraphicFramePr>
        <p:xfrm>
          <a:off x="3131840" y="5229200"/>
          <a:ext cx="2743200" cy="1034415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memnuniyet /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</a:t>
                      </a:r>
                      <a:r>
                        <a:rPr lang="tr-T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satisfaction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eğitmen memnuniyet / </a:t>
                      </a:r>
                      <a:r>
                        <a:rPr lang="tr-TR" sz="1100" b="1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trainer satisfaction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89%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salonu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memnuniyet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/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 room satisfaction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1" name="Grafik 70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24492"/>
              </p:ext>
            </p:extLst>
          </p:nvPr>
        </p:nvGraphicFramePr>
        <p:xfrm>
          <a:off x="795523" y="3073011"/>
          <a:ext cx="7016837" cy="1986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37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120" y="219832"/>
            <a:ext cx="2319318" cy="53583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9" y="616776"/>
            <a:ext cx="6986622" cy="1012024"/>
          </a:xfrm>
          <a:prstGeom prst="rect">
            <a:avLst/>
          </a:prstGeom>
        </p:spPr>
      </p:pic>
      <p:sp>
        <p:nvSpPr>
          <p:cNvPr id="68" name="Metin kutusu 67"/>
          <p:cNvSpPr txBox="1"/>
          <p:nvPr/>
        </p:nvSpPr>
        <p:spPr>
          <a:xfrm>
            <a:off x="1169713" y="2060848"/>
            <a:ext cx="75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EBYS – UBS EĞİTİMİ (29/09/2020) MEMNUNİYET ANALİZİ</a:t>
            </a:r>
            <a:endParaRPr lang="tr-TR" sz="2400" b="1" dirty="0"/>
          </a:p>
        </p:txBody>
      </p:sp>
      <p:graphicFrame>
        <p:nvGraphicFramePr>
          <p:cNvPr id="69" name="Tablo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36822"/>
              </p:ext>
            </p:extLst>
          </p:nvPr>
        </p:nvGraphicFramePr>
        <p:xfrm>
          <a:off x="3131840" y="5508163"/>
          <a:ext cx="2743200" cy="1034415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memnuniyet /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</a:t>
                      </a:r>
                      <a:r>
                        <a:rPr lang="tr-T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satisfaction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eğitmen memnuniyet / </a:t>
                      </a:r>
                      <a:r>
                        <a:rPr lang="tr-TR" sz="1100" b="1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trainer satisfaction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salonu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memnuniyet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/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 room satisfaction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0" name="Grafik 69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749820"/>
              </p:ext>
            </p:extLst>
          </p:nvPr>
        </p:nvGraphicFramePr>
        <p:xfrm>
          <a:off x="683568" y="2860749"/>
          <a:ext cx="6840760" cy="225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42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38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120" y="219832"/>
            <a:ext cx="2319318" cy="53583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9" y="957971"/>
            <a:ext cx="6986622" cy="1030869"/>
          </a:xfrm>
          <a:prstGeom prst="rect">
            <a:avLst/>
          </a:prstGeom>
        </p:spPr>
      </p:pic>
      <p:graphicFrame>
        <p:nvGraphicFramePr>
          <p:cNvPr id="66" name="Grafik 65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372647"/>
              </p:ext>
            </p:extLst>
          </p:nvPr>
        </p:nvGraphicFramePr>
        <p:xfrm>
          <a:off x="1198184" y="2901784"/>
          <a:ext cx="6902208" cy="262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8" name="Metin kutusu 67"/>
          <p:cNvSpPr txBox="1"/>
          <p:nvPr/>
        </p:nvSpPr>
        <p:spPr>
          <a:xfrm>
            <a:off x="1198184" y="2060849"/>
            <a:ext cx="7517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KVKK EĞİTİMİ (12-16 /10/2020) MEMNUNİYET ANALİZİ</a:t>
            </a:r>
            <a:endParaRPr lang="tr-TR" sz="2400" b="1" dirty="0"/>
          </a:p>
        </p:txBody>
      </p:sp>
      <p:graphicFrame>
        <p:nvGraphicFramePr>
          <p:cNvPr id="69" name="Tablo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297543"/>
              </p:ext>
            </p:extLst>
          </p:nvPr>
        </p:nvGraphicFramePr>
        <p:xfrm>
          <a:off x="3236404" y="5731403"/>
          <a:ext cx="2743200" cy="1034415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memnuniyet / </a:t>
                      </a:r>
                      <a:r>
                        <a:rPr lang="tr-TR" sz="1100" b="1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 satisfaction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eğitmen memnuniyet / </a:t>
                      </a:r>
                      <a:r>
                        <a:rPr lang="tr-TR" sz="1100" b="1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trainer satisfaction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salonu memnuniyet / </a:t>
                      </a:r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 room satisfaction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4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39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120" y="219832"/>
            <a:ext cx="2319318" cy="53583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9" y="616776"/>
            <a:ext cx="6986622" cy="1012024"/>
          </a:xfrm>
          <a:prstGeom prst="rect">
            <a:avLst/>
          </a:prstGeom>
        </p:spPr>
      </p:pic>
      <p:sp>
        <p:nvSpPr>
          <p:cNvPr id="68" name="Metin kutusu 67"/>
          <p:cNvSpPr txBox="1"/>
          <p:nvPr/>
        </p:nvSpPr>
        <p:spPr>
          <a:xfrm>
            <a:off x="1169713" y="2060848"/>
            <a:ext cx="7517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KALİTE YÖNETİM SİSTEMİ KURULUM EĞİTİMİ                      (23-26 /10/2020) MEMNUNİYET ANALİZİ</a:t>
            </a:r>
            <a:endParaRPr lang="tr-TR" sz="2400" b="1" dirty="0"/>
          </a:p>
        </p:txBody>
      </p:sp>
      <p:graphicFrame>
        <p:nvGraphicFramePr>
          <p:cNvPr id="69" name="Tablo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351404"/>
              </p:ext>
            </p:extLst>
          </p:nvPr>
        </p:nvGraphicFramePr>
        <p:xfrm>
          <a:off x="3236404" y="5061100"/>
          <a:ext cx="2743200" cy="1034415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memnuniyet /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</a:t>
                      </a:r>
                      <a:r>
                        <a:rPr lang="tr-T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satisfaction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eğitmen memnuniyet / </a:t>
                      </a:r>
                      <a:r>
                        <a:rPr lang="tr-TR" sz="1100" b="1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trainer satisfaction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93%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salonu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memnuniyet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/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 room satisfaction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1" name="Grafik 70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200384"/>
              </p:ext>
            </p:extLst>
          </p:nvPr>
        </p:nvGraphicFramePr>
        <p:xfrm>
          <a:off x="899592" y="3106158"/>
          <a:ext cx="7416824" cy="166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74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27480" y="11799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86694"/>
              </p:ext>
            </p:extLst>
          </p:nvPr>
        </p:nvGraphicFramePr>
        <p:xfrm>
          <a:off x="300875" y="1972310"/>
          <a:ext cx="8437987" cy="39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9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8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76749"/>
              </p:ext>
            </p:extLst>
          </p:nvPr>
        </p:nvGraphicFramePr>
        <p:xfrm>
          <a:off x="315826" y="2354580"/>
          <a:ext cx="8424936" cy="359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9890">
                  <a:extLst>
                    <a:ext uri="{9D8B030D-6E8A-4147-A177-3AD203B41FA5}">
                      <a16:colId xmlns:a16="http://schemas.microsoft.com/office/drawing/2014/main" xmlns="" val="3326091996"/>
                    </a:ext>
                  </a:extLst>
                </a:gridCol>
                <a:gridCol w="3275046">
                  <a:extLst>
                    <a:ext uri="{9D8B030D-6E8A-4147-A177-3AD203B41FA5}">
                      <a16:colId xmlns:a16="http://schemas.microsoft.com/office/drawing/2014/main" xmlns="" val="2234855351"/>
                    </a:ext>
                  </a:extLst>
                </a:gridCol>
              </a:tblGrid>
              <a:tr h="4600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1-</a:t>
                      </a: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İnsan Kaynakları sürecine destek veren bir Hukuk departmanının olması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</a:rPr>
                        <a:t>       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1800" dirty="0" smtClean="0"/>
                        <a:t>Hala Fırsat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658672"/>
                  </a:ext>
                </a:extLst>
              </a:tr>
              <a:tr h="914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2-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Üst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Yönetime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 (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Genel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Sekreterlik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)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Kolay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Ulaşılabilmesi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sayesinde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iş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akışının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hızlanması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Makamının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yeniliğe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açık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İnsan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Kaynakları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faaliyetlerini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desteklemesi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  J </a:t>
                      </a:r>
                      <a:r>
                        <a:rPr lang="tr-TR" sz="1800" dirty="0" smtClean="0"/>
                        <a:t>Hala Fırsat</a:t>
                      </a:r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15080"/>
                  </a:ext>
                </a:extLst>
              </a:tr>
              <a:tr h="91478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3-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Bulunduğumuz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ilde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SGK, İŞKUR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gibi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sık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iletişimde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olduğumuz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resmi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kurumlara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kolay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ulaşım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sağlanması</a:t>
                      </a: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.(İl</a:t>
                      </a:r>
                      <a:r>
                        <a:rPr lang="tr-TR" sz="18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merkezinde bulunmamız ve kurumların birbirine yakınlığı)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</a:rPr>
                        <a:t>       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1800" dirty="0" smtClean="0"/>
                        <a:t>Hala Fırsat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1962272"/>
                  </a:ext>
                </a:extLst>
              </a:tr>
              <a:tr h="6874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F4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Kurumumuzda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bir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Sürekli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Eğitim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Merkezi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( İK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Kariyerine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yönelik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eğitimlerden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haberdar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olmak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katılım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sağlanmak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</a:rPr>
                        <a:t>         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J </a:t>
                      </a:r>
                      <a:r>
                        <a:rPr lang="tr-TR" sz="1800" dirty="0" smtClean="0"/>
                        <a:t>Hala Fırsat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31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7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40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120" y="219832"/>
            <a:ext cx="2319318" cy="53583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9" y="616776"/>
            <a:ext cx="6986622" cy="1012024"/>
          </a:xfrm>
          <a:prstGeom prst="rect">
            <a:avLst/>
          </a:prstGeom>
        </p:spPr>
      </p:pic>
      <p:sp>
        <p:nvSpPr>
          <p:cNvPr id="68" name="Metin kutusu 67"/>
          <p:cNvSpPr txBox="1"/>
          <p:nvPr/>
        </p:nvSpPr>
        <p:spPr>
          <a:xfrm>
            <a:off x="1169713" y="2060848"/>
            <a:ext cx="7517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MEME KANSERİ FARKINDALIK EĞİTİMİ (26-27 /10/2020) MEMNUNİYET ANALİZİ</a:t>
            </a:r>
            <a:endParaRPr lang="tr-TR" sz="2400" b="1" dirty="0"/>
          </a:p>
        </p:txBody>
      </p:sp>
      <p:graphicFrame>
        <p:nvGraphicFramePr>
          <p:cNvPr id="69" name="Tablo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42150"/>
              </p:ext>
            </p:extLst>
          </p:nvPr>
        </p:nvGraphicFramePr>
        <p:xfrm>
          <a:off x="3236404" y="5550427"/>
          <a:ext cx="2743200" cy="1034415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memnuniyet /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</a:t>
                      </a:r>
                      <a:r>
                        <a:rPr lang="tr-T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satisfaction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eğitmen memnuniyet / </a:t>
                      </a:r>
                      <a:r>
                        <a:rPr lang="tr-TR" sz="1100" b="1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trainer satisfaction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95%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salonu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memnuniyet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/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 room satisfaction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0" name="Grafik 69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47145"/>
              </p:ext>
            </p:extLst>
          </p:nvPr>
        </p:nvGraphicFramePr>
        <p:xfrm>
          <a:off x="827584" y="3190494"/>
          <a:ext cx="7416824" cy="195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39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41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120" y="219832"/>
            <a:ext cx="2319318" cy="53583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9" y="832800"/>
            <a:ext cx="6986622" cy="1012024"/>
          </a:xfrm>
          <a:prstGeom prst="rect">
            <a:avLst/>
          </a:prstGeom>
        </p:spPr>
      </p:pic>
      <p:sp>
        <p:nvSpPr>
          <p:cNvPr id="68" name="Metin kutusu 67"/>
          <p:cNvSpPr txBox="1"/>
          <p:nvPr/>
        </p:nvSpPr>
        <p:spPr>
          <a:xfrm>
            <a:off x="1169713" y="2060848"/>
            <a:ext cx="7517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İŞ VE DUYGUSAL YAŞAMDA DAYANIKLILIK EĞİTİMİ (19/11/2020) MEMNUNİYET ANALİZİ</a:t>
            </a:r>
            <a:endParaRPr lang="tr-TR" sz="2400" b="1" dirty="0"/>
          </a:p>
        </p:txBody>
      </p:sp>
      <p:graphicFrame>
        <p:nvGraphicFramePr>
          <p:cNvPr id="69" name="Tablo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348845"/>
              </p:ext>
            </p:extLst>
          </p:nvPr>
        </p:nvGraphicFramePr>
        <p:xfrm>
          <a:off x="3236404" y="5301208"/>
          <a:ext cx="2743200" cy="1034415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memnuniyet /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</a:t>
                      </a:r>
                      <a:r>
                        <a:rPr lang="tr-T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satisfaction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86%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eğitmen memnuniyet /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trainer</a:t>
                      </a:r>
                      <a:r>
                        <a:rPr lang="tr-T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satisfaction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salonu memnuniyet / </a:t>
                      </a:r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 room satisfaction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0" name="Grafik 69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915646"/>
              </p:ext>
            </p:extLst>
          </p:nvPr>
        </p:nvGraphicFramePr>
        <p:xfrm>
          <a:off x="611560" y="3190493"/>
          <a:ext cx="7632848" cy="177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52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42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120" y="219832"/>
            <a:ext cx="2319318" cy="53583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9" y="616776"/>
            <a:ext cx="6986622" cy="1012024"/>
          </a:xfrm>
          <a:prstGeom prst="rect">
            <a:avLst/>
          </a:prstGeom>
        </p:spPr>
      </p:pic>
      <p:sp>
        <p:nvSpPr>
          <p:cNvPr id="68" name="Metin kutusu 67"/>
          <p:cNvSpPr txBox="1"/>
          <p:nvPr/>
        </p:nvSpPr>
        <p:spPr>
          <a:xfrm>
            <a:off x="1169713" y="2060848"/>
            <a:ext cx="7517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RİSK ANALİZİ EĞİTİMİ (27/11/2020) MEMNUNİYET ANALİZİ</a:t>
            </a:r>
            <a:endParaRPr lang="tr-TR" sz="2400" b="1" dirty="0"/>
          </a:p>
        </p:txBody>
      </p:sp>
      <p:graphicFrame>
        <p:nvGraphicFramePr>
          <p:cNvPr id="69" name="Tablo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62690"/>
              </p:ext>
            </p:extLst>
          </p:nvPr>
        </p:nvGraphicFramePr>
        <p:xfrm>
          <a:off x="3236404" y="5301208"/>
          <a:ext cx="2743200" cy="1034415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memnuniyet /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</a:t>
                      </a:r>
                      <a:r>
                        <a:rPr lang="tr-T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satisfaction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91%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eğitmen memnuniyet /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trainer</a:t>
                      </a:r>
                      <a:r>
                        <a:rPr lang="tr-T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tr-TR" sz="11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satisfaction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salonu memnuniyet / </a:t>
                      </a:r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training room satisfaction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1" name="Grafik 70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848953"/>
              </p:ext>
            </p:extLst>
          </p:nvPr>
        </p:nvGraphicFramePr>
        <p:xfrm>
          <a:off x="798190" y="3064804"/>
          <a:ext cx="7560840" cy="216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93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43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120" y="219833"/>
            <a:ext cx="2246640" cy="4728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94" y="332656"/>
            <a:ext cx="6986622" cy="101202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" y="1052736"/>
            <a:ext cx="8915280" cy="52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19672" y="69443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EĞİTİM ETKİNLİKLERİ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44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88838"/>
              </p:ext>
            </p:extLst>
          </p:nvPr>
        </p:nvGraphicFramePr>
        <p:xfrm>
          <a:off x="251520" y="1340768"/>
          <a:ext cx="8640960" cy="170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tr-TR" dirty="0" smtClean="0"/>
                        <a:t>Eğitim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Eğitim</a:t>
                      </a:r>
                      <a:r>
                        <a:rPr lang="tr-TR" baseline="0" dirty="0" smtClean="0"/>
                        <a:t> Tarihi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Eğitim</a:t>
                      </a:r>
                      <a:r>
                        <a:rPr lang="tr-TR" baseline="0" dirty="0" smtClean="0"/>
                        <a:t> Etkinlik Puanı (Ortalama)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305">
                <a:tc>
                  <a:txBody>
                    <a:bodyPr/>
                    <a:lstStyle/>
                    <a:p>
                      <a:r>
                        <a:rPr lang="tr-TR" dirty="0" smtClean="0"/>
                        <a:t>Personel Hijyeni Eğitimi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23/07/2019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%88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305">
                <a:tc>
                  <a:txBody>
                    <a:bodyPr/>
                    <a:lstStyle/>
                    <a:p>
                      <a:r>
                        <a:rPr lang="tr-TR" dirty="0" smtClean="0"/>
                        <a:t>Gıda Zehirlenmesi</a:t>
                      </a:r>
                      <a:r>
                        <a:rPr lang="tr-TR" baseline="0" dirty="0" smtClean="0"/>
                        <a:t> Eğitimi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24/07/2019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%90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99140"/>
              </p:ext>
            </p:extLst>
          </p:nvPr>
        </p:nvGraphicFramePr>
        <p:xfrm>
          <a:off x="251520" y="4293096"/>
          <a:ext cx="8640960" cy="108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74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EBYS Eğitimi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4/11/2019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%100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5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EBYS Eğitimi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24/12/2019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%100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7" name="Tablo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96278"/>
              </p:ext>
            </p:extLst>
          </p:nvPr>
        </p:nvGraphicFramePr>
        <p:xfrm>
          <a:off x="251520" y="5373216"/>
          <a:ext cx="8640960" cy="102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0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Tarım İlacı Kullanma Eğitimi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28/12/2019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% 94,5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Personel Hijyeni Eğitimi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chemeClr val="tx1"/>
                          </a:solidFill>
                        </a:rPr>
                        <a:t>03/07/2020</a:t>
                      </a:r>
                      <a:endParaRPr lang="tr-T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%88,5</a:t>
                      </a:r>
                      <a:endParaRPr lang="tr-T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8" name="Tablo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320173"/>
              </p:ext>
            </p:extLst>
          </p:nvPr>
        </p:nvGraphicFramePr>
        <p:xfrm>
          <a:off x="251520" y="2996952"/>
          <a:ext cx="86409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14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Temizlik Birimi iş ve İşleyiş Eğitimi 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10/09/2019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%97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5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Gıda ve Su Hijyeni ve Mikrobiyoloji Eğitimi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11/9/2019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%91</a:t>
                      </a:r>
                      <a:endParaRPr lang="tr-TR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808274" y="6309320"/>
            <a:ext cx="6356014" cy="223943"/>
          </a:xfrm>
        </p:spPr>
        <p:txBody>
          <a:bodyPr>
            <a:noAutofit/>
          </a:bodyPr>
          <a:lstStyle/>
          <a:p>
            <a:r>
              <a:rPr lang="tr-TR" sz="2500" dirty="0" smtClean="0"/>
              <a:t>KYS İç Denetim Puanı %92</a:t>
            </a:r>
            <a:endParaRPr lang="tr-TR" sz="25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45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9" y="404664"/>
            <a:ext cx="7752006" cy="57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83568" y="622429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Denetim Raporu Gözlem Sonuçları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435280" cy="566873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200" b="1" dirty="0" smtClean="0"/>
              <a:t>4.2 </a:t>
            </a:r>
            <a:r>
              <a:rPr lang="tr-TR" sz="2200" dirty="0" smtClean="0"/>
              <a:t>YÖKAK </a:t>
            </a:r>
            <a:r>
              <a:rPr lang="tr-TR" sz="2200" dirty="0"/>
              <a:t>ile Bağımsız Akredite kuruluşu ilavesi önerildi ayrıca Genel Sekreterlik paydaşı eklenmesi önerildi. </a:t>
            </a:r>
            <a:r>
              <a:rPr lang="tr-TR" sz="22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b="1" dirty="0"/>
              <a:t>4.4./6.1. </a:t>
            </a:r>
            <a:r>
              <a:rPr lang="tr-TR" sz="2200" dirty="0"/>
              <a:t>Çıktılarda "Atanan Akademik Personel için hazırlanan Güvenlik Soruşturma Formu" form yayından kalktığı için çıktıdan dan kaldırılması yerinde olacaktır. 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200" b="1" dirty="0"/>
              <a:t>4.4./7.5.3.2.1</a:t>
            </a:r>
            <a:r>
              <a:rPr lang="tr-TR" sz="2200" b="1" dirty="0" smtClean="0"/>
              <a:t>./6.1.</a:t>
            </a:r>
            <a:r>
              <a:rPr lang="tr-TR" sz="2200" dirty="0" smtClean="0"/>
              <a:t>Sağ </a:t>
            </a:r>
            <a:r>
              <a:rPr lang="tr-TR" sz="2200" dirty="0"/>
              <a:t>altta yer alan nasıl kısmına " Akademik Performans Yönergesi" eklenmesi yerinde olacaktır. 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 </a:t>
            </a:r>
            <a:r>
              <a:rPr lang="tr-TR" sz="2200" b="1" dirty="0"/>
              <a:t>5.3./5.3</a:t>
            </a:r>
            <a:r>
              <a:rPr lang="tr-TR" sz="2200" b="1" dirty="0" smtClean="0"/>
              <a:t>.</a:t>
            </a:r>
            <a:r>
              <a:rPr lang="tr-TR" sz="2200" dirty="0" smtClean="0"/>
              <a:t> </a:t>
            </a:r>
            <a:r>
              <a:rPr lang="tr-TR" sz="2200" dirty="0"/>
              <a:t>AİK-GT-0001 İK Müdürü görev tanımda "Çalışan memnuniyetini ölçmek ve sonuçlarına göre aksiyon geliştirmek" maddesi yer almaktadır ancak çalışan memnuniyet anketi ve sonuçlarına göre aksiyon geliştirmesini Rektörlük gerçekleştirmektedir. 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200" b="1" dirty="0"/>
              <a:t>6.2.1./6.2</a:t>
            </a:r>
            <a:r>
              <a:rPr lang="tr-TR" sz="2200" b="1" dirty="0" smtClean="0"/>
              <a:t>. </a:t>
            </a:r>
            <a:r>
              <a:rPr lang="tr-TR" sz="2200" dirty="0"/>
              <a:t>KFP Madde 29.2 APP aksiyonlarının gerçekleştirimine göre boyanmalıdır.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200" b="1" dirty="0"/>
              <a:t>6.2.2./6.3.</a:t>
            </a:r>
            <a:r>
              <a:rPr lang="tr-TR" sz="2200" dirty="0" smtClean="0"/>
              <a:t>Personel </a:t>
            </a:r>
            <a:r>
              <a:rPr lang="tr-TR" sz="2200" dirty="0"/>
              <a:t>performans oranlarının üst yönetimle görüşülerek işlenmesi gerekmektedir.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b="1" dirty="0"/>
              <a:t>7.1.4.- 7.5.2.2. - 8.5.2. </a:t>
            </a:r>
            <a:r>
              <a:rPr lang="tr-TR" sz="2200" dirty="0"/>
              <a:t>Arşiv bulunmamaktadır. 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200" b="1" dirty="0"/>
              <a:t>7.5.3.2.</a:t>
            </a:r>
            <a:r>
              <a:rPr lang="tr-TR" sz="2200" dirty="0"/>
              <a:t>Gebe veya emziren kadınların  çalıştırılma şartlarıyla emzirme odaları ve çocuk bakım yurtlarına dair yönetmelik listede kontrol gerektirmektedir</a:t>
            </a:r>
            <a:r>
              <a:rPr lang="tr-TR" sz="22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b="1" dirty="0"/>
              <a:t>10.1-10.2./8.4.-8.7. </a:t>
            </a:r>
            <a:r>
              <a:rPr lang="tr-TR" sz="2200" dirty="0"/>
              <a:t>Şikayet No : 257 kök nedeni incelendi tek bir madde üzerinden oylama yapıldığı görüldü ve yeterli görülmedi. 2020-0093 </a:t>
            </a:r>
            <a:r>
              <a:rPr lang="tr-TR" sz="2200" dirty="0" err="1"/>
              <a:t>df</a:t>
            </a:r>
            <a:r>
              <a:rPr lang="tr-TR" sz="2200" dirty="0"/>
              <a:t> </a:t>
            </a:r>
            <a:r>
              <a:rPr lang="tr-TR" sz="2200" dirty="0" err="1"/>
              <a:t>no</a:t>
            </a:r>
            <a:r>
              <a:rPr lang="tr-TR" sz="2200" dirty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46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47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7" name="Metin kutusu 66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9" y="2003413"/>
            <a:ext cx="8719710" cy="43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48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7" name="Metin kutusu 66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4" y="1776642"/>
            <a:ext cx="8660749" cy="45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 Yer Tutucusu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49</a:t>
            </a:fld>
            <a:endParaRPr lang="tr-TR"/>
          </a:p>
        </p:txBody>
      </p:sp>
      <p:pic>
        <p:nvPicPr>
          <p:cNvPr id="66" name="Resim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7" name="Metin kutusu 66"/>
          <p:cNvSpPr txBox="1"/>
          <p:nvPr/>
        </p:nvSpPr>
        <p:spPr>
          <a:xfrm>
            <a:off x="1092896" y="947507"/>
            <a:ext cx="77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DEĞİŞİKLİKLERİN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413"/>
            <a:ext cx="9144000" cy="39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27480" y="11799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300875" y="1972310"/>
          <a:ext cx="8437987" cy="39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49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8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Güçlü/Zayıf/Fırsat/Tehdit </a:t>
                      </a:r>
                      <a:r>
                        <a:rPr lang="tr-TR" sz="2000" baseline="0" dirty="0" smtClean="0"/>
                        <a:t>Tanımı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Durumu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7795" y="367048"/>
            <a:ext cx="2736304" cy="57606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594919"/>
              </p:ext>
            </p:extLst>
          </p:nvPr>
        </p:nvGraphicFramePr>
        <p:xfrm>
          <a:off x="315826" y="2354580"/>
          <a:ext cx="8424936" cy="1109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0270">
                  <a:extLst>
                    <a:ext uri="{9D8B030D-6E8A-4147-A177-3AD203B41FA5}">
                      <a16:colId xmlns:a16="http://schemas.microsoft.com/office/drawing/2014/main" xmlns="" val="3326091996"/>
                    </a:ext>
                  </a:extLst>
                </a:gridCol>
                <a:gridCol w="3304666">
                  <a:extLst>
                    <a:ext uri="{9D8B030D-6E8A-4147-A177-3AD203B41FA5}">
                      <a16:colId xmlns:a16="http://schemas.microsoft.com/office/drawing/2014/main" xmlns="" val="2234855351"/>
                    </a:ext>
                  </a:extLst>
                </a:gridCol>
              </a:tblGrid>
              <a:tr h="4600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1-</a:t>
                      </a: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İK Müdürlüğüne evrakların eksik , hatalı  veya gecikmeli olarak iletilmesi. 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</a:rPr>
                        <a:t>   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tr-TR" sz="1800" baseline="0" dirty="0" smtClean="0"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/>
                        <a:t>Hala Tehdit 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658672"/>
                  </a:ext>
                </a:extLst>
              </a:tr>
              <a:tr h="5194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2-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Düzenlenen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Eğitimlere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Yeterli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Katılımın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Olmayışı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 L</a:t>
                      </a:r>
                      <a:r>
                        <a:rPr lang="tr-TR" sz="1800" baseline="0" dirty="0" smtClean="0"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/>
                        <a:t>Hala Tehdit </a:t>
                      </a:r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15080"/>
                  </a:ext>
                </a:extLst>
              </a:tr>
            </a:tbl>
          </a:graphicData>
        </a:graphic>
      </p:graphicFrame>
      <p:graphicFrame>
        <p:nvGraphicFramePr>
          <p:cNvPr id="8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12850"/>
              </p:ext>
            </p:extLst>
          </p:nvPr>
        </p:nvGraphicFramePr>
        <p:xfrm>
          <a:off x="315826" y="3464560"/>
          <a:ext cx="8423036" cy="1658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0270">
                  <a:extLst>
                    <a:ext uri="{9D8B030D-6E8A-4147-A177-3AD203B41FA5}">
                      <a16:colId xmlns:a16="http://schemas.microsoft.com/office/drawing/2014/main" xmlns="" val="3326091996"/>
                    </a:ext>
                  </a:extLst>
                </a:gridCol>
                <a:gridCol w="3302766">
                  <a:extLst>
                    <a:ext uri="{9D8B030D-6E8A-4147-A177-3AD203B41FA5}">
                      <a16:colId xmlns:a16="http://schemas.microsoft.com/office/drawing/2014/main" xmlns="" val="2234855351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T3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Korona Virüs </a:t>
                      </a:r>
                      <a:r>
                        <a:rPr lang="tr-TR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Pandemisi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tr-TR" sz="1800" u="none" strike="noStrike" dirty="0" smtClean="0">
                          <a:effectLst/>
                        </a:rPr>
                        <a:t>  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tr-TR" sz="1800" baseline="0" dirty="0" smtClean="0"/>
                        <a:t>    </a:t>
                      </a: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L</a:t>
                      </a:r>
                      <a:r>
                        <a:rPr lang="tr-TR" sz="1800" baseline="0" dirty="0" smtClean="0"/>
                        <a:t>  </a:t>
                      </a:r>
                      <a:r>
                        <a:rPr lang="tr-TR" sz="1800" dirty="0" smtClean="0"/>
                        <a:t>  2020</a:t>
                      </a:r>
                      <a:r>
                        <a:rPr lang="tr-TR" sz="1800" baseline="0" dirty="0" smtClean="0"/>
                        <a:t> yılında eklendi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658672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U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zaktan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Çalışmanın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Getirdiği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Kontrol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Güçlüğü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aksaklıklar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 L</a:t>
                      </a:r>
                      <a:r>
                        <a:rPr lang="tr-TR" sz="1800" baseline="0" dirty="0" smtClean="0"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/>
                        <a:t>2020</a:t>
                      </a:r>
                      <a:r>
                        <a:rPr lang="tr-TR" sz="1800" baseline="0" dirty="0" smtClean="0"/>
                        <a:t> yılında eklendi </a:t>
                      </a:r>
                      <a:endParaRPr lang="tr-TR" sz="1800" dirty="0" smtClean="0"/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15080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50472"/>
              </p:ext>
            </p:extLst>
          </p:nvPr>
        </p:nvGraphicFramePr>
        <p:xfrm>
          <a:off x="323528" y="5085184"/>
          <a:ext cx="8415334" cy="829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55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9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T5 -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Nitelikli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İnsan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Kaynağına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Ulaşım</a:t>
                      </a:r>
                      <a:r>
                        <a:rPr lang="en-US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Sıkınt</a:t>
                      </a:r>
                      <a:r>
                        <a:rPr lang="tr-TR" sz="18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ısı</a:t>
                      </a:r>
                      <a:endParaRPr lang="en-US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Wingdings" panose="05000000000000000000" pitchFamily="2" charset="2"/>
                        </a:rPr>
                        <a:t> L</a:t>
                      </a:r>
                      <a:r>
                        <a:rPr lang="tr-TR" sz="1800" baseline="0" dirty="0" smtClean="0"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tr-TR" sz="1800" dirty="0" smtClean="0"/>
                        <a:t>2020</a:t>
                      </a:r>
                      <a:r>
                        <a:rPr lang="tr-TR" sz="1800" baseline="0" dirty="0" smtClean="0"/>
                        <a:t> yılında eklendi </a:t>
                      </a:r>
                      <a:endParaRPr lang="tr-TR" sz="1800" dirty="0" smtClean="0"/>
                    </a:p>
                    <a:p>
                      <a:pPr algn="l" fontAlgn="b"/>
                      <a:endParaRPr lang="en-US" sz="1800" b="0" i="0" u="none" strike="noStrike" dirty="0"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3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55576" y="134250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50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678111" y="2423815"/>
            <a:ext cx="83529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i="1" dirty="0" smtClean="0"/>
              <a:t>Yeni bir İnsan Kaynakları Programı</a:t>
            </a:r>
          </a:p>
          <a:p>
            <a:endParaRPr lang="tr-TR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i="1" dirty="0" smtClean="0"/>
              <a:t>Dış kaynaklı eğitim bütçesi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i="1" dirty="0"/>
              <a:t>Arşiv Odası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b="1" i="1" dirty="0" smtClean="0"/>
          </a:p>
          <a:p>
            <a:endParaRPr lang="tr-TR" b="1" dirty="0" smtClean="0"/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31640" y="117427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51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899592" y="2103321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Çalışanlarımızın kişisel ve yönetsel becerileri ile ve akademik kadromuzun öğrenci merkezli eğiticilik becerilerinin gelişimine katkı sağlayacak eğitimler ile hem İK Sürecinin hem de diğer süreçlerin iyileştirilmesi.</a:t>
            </a:r>
          </a:p>
          <a:p>
            <a:endParaRPr lang="tr-TR" b="1" dirty="0"/>
          </a:p>
          <a:p>
            <a:r>
              <a:rPr lang="tr-TR" b="1" dirty="0" smtClean="0"/>
              <a:t>Akademik kadromuzda kadın Prof. sayımız ve kadın yönetici sayımızın erkek </a:t>
            </a:r>
            <a:r>
              <a:rPr lang="tr-TR" b="1" dirty="0" err="1" smtClean="0"/>
              <a:t>meslekdaşları</a:t>
            </a:r>
            <a:r>
              <a:rPr lang="tr-TR" b="1" dirty="0" smtClean="0"/>
              <a:t> ile eşit düzeyde temsil edilmesi yönünde çalışmalar yapmak.</a:t>
            </a:r>
          </a:p>
          <a:p>
            <a:endParaRPr lang="tr-TR" b="1" dirty="0"/>
          </a:p>
          <a:p>
            <a:r>
              <a:rPr lang="tr-TR" b="1" dirty="0" smtClean="0"/>
              <a:t>Performans hedeflerimizin revize edilecek stratejik plan ile uyumlandırılması.</a:t>
            </a:r>
          </a:p>
          <a:p>
            <a:endParaRPr lang="tr-TR" b="1" dirty="0" smtClean="0"/>
          </a:p>
          <a:p>
            <a:r>
              <a:rPr lang="tr-TR" b="1" dirty="0" smtClean="0"/>
              <a:t>İç denetim eğitimlerinin tazelenerek iç denetçi sayısının arttırılması ve kalite süreçlerinin henüz yeni oturuyor olması nedeniyle sistemin desteklenmesi</a:t>
            </a:r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 smtClean="0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52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187624" y="242088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ederiz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259632" y="68398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36827"/>
              </p:ext>
            </p:extLst>
          </p:nvPr>
        </p:nvGraphicFramePr>
        <p:xfrm>
          <a:off x="539553" y="1268763"/>
          <a:ext cx="8064894" cy="50345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88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8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8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6716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2685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İnsan Kaynakları Personeli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Ücret ve Sosyal Haklar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İnsa</a:t>
                      </a:r>
                      <a:r>
                        <a:rPr lang="tr-TR" sz="1400" baseline="0" dirty="0" smtClean="0"/>
                        <a:t>n Kaynakları Müdürlüğü personeli ürettiği hizmet karşılığında maaş, izin gibi  tüm haklarını tam olarak almaktadır. Süreç Memnuniyet anketi </a:t>
                      </a:r>
                      <a:r>
                        <a:rPr lang="tr-TR" sz="1400" baseline="0" dirty="0" smtClean="0">
                          <a:solidFill>
                            <a:srgbClr val="FF0000"/>
                          </a:solidFill>
                        </a:rPr>
                        <a:t>sonucu %90,96 </a:t>
                      </a:r>
                      <a:r>
                        <a:rPr lang="tr-TR" sz="1400" baseline="0" dirty="0" err="1" smtClean="0">
                          <a:solidFill>
                            <a:srgbClr val="FF0000"/>
                          </a:solidFill>
                        </a:rPr>
                        <a:t>dır</a:t>
                      </a:r>
                      <a:r>
                        <a:rPr lang="tr-TR" sz="1400" baseline="0" dirty="0" smtClean="0"/>
                        <a:t>. 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9102"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  <a:p>
                      <a:pPr algn="l"/>
                      <a:r>
                        <a:rPr lang="tr-TR" sz="1400" dirty="0" smtClean="0"/>
                        <a:t>İdari Birimler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Etkili,</a:t>
                      </a:r>
                      <a:r>
                        <a:rPr lang="tr-TR" sz="1400" baseline="0" dirty="0" smtClean="0"/>
                        <a:t> verimli ve zamanında hizmet sunma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İdari birimlerin, tüm</a:t>
                      </a:r>
                      <a:r>
                        <a:rPr lang="tr-TR" sz="1400" baseline="0" dirty="0" smtClean="0"/>
                        <a:t> talepleri sürecimiz tarafından eksiksiz karşılanmaktadır.  14 idari personel işten ayrılmıştır. 7 istifa, 1 Emeklilik, 1 evlilik, 5 işveren fesih. 14 İdari personel İş başı yapmıştır.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901195"/>
                  </a:ext>
                </a:extLst>
              </a:tr>
              <a:tr h="1838038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tr-TR" sz="1400" dirty="0" smtClean="0"/>
                        <a:t>Akademik</a:t>
                      </a:r>
                      <a:r>
                        <a:rPr lang="tr-TR" sz="1400" baseline="0" dirty="0" smtClean="0"/>
                        <a:t> Birimler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Etkili,</a:t>
                      </a:r>
                      <a:r>
                        <a:rPr lang="tr-TR" sz="1400" baseline="0" dirty="0" smtClean="0"/>
                        <a:t> verimli ve zamanında hizmet sunma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Akademik birimlerin, tüm</a:t>
                      </a:r>
                      <a:r>
                        <a:rPr lang="tr-TR" sz="1400" baseline="0" dirty="0" smtClean="0"/>
                        <a:t> talepleri sürecimiz tarafından eksiksiz karşılanmaktadır. 16 Akademik Personel işten ayrılmıştır.  13 istifa, 1 Sözleşme Bitimi, 2 Emeklilik. 42 Akademik personel iş başı yapmıştır.</a:t>
                      </a:r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2881341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259632" y="836399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561223"/>
              </p:ext>
            </p:extLst>
          </p:nvPr>
        </p:nvGraphicFramePr>
        <p:xfrm>
          <a:off x="323527" y="1412463"/>
          <a:ext cx="8496945" cy="52928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1280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335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Rektörlük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Etkili , verimli</a:t>
                      </a:r>
                      <a:r>
                        <a:rPr lang="tr-TR" sz="1400" baseline="0" dirty="0" smtClean="0"/>
                        <a:t> ve zamanında hizmet sunma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ABU Rektörlüğünce</a:t>
                      </a:r>
                      <a:r>
                        <a:rPr lang="tr-TR" sz="1400" baseline="0" dirty="0" smtClean="0"/>
                        <a:t> talep edilen hizmet verilmektedir.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802"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  <a:p>
                      <a:pPr algn="l"/>
                      <a:r>
                        <a:rPr lang="tr-TR" sz="1400" dirty="0" smtClean="0"/>
                        <a:t>YÖK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Mevzuata uygunluk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Mevzuata uygun olarak, YÖK tarafından talep edilen her türlü bilgi,</a:t>
                      </a:r>
                      <a:r>
                        <a:rPr lang="tr-TR" sz="1400" baseline="0" dirty="0" smtClean="0"/>
                        <a:t> belge takibi yapılmakta ve zamanında bildirim sağlanmaktadır.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901195"/>
                  </a:ext>
                </a:extLst>
              </a:tr>
              <a:tr h="936802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tr-TR" sz="1400" dirty="0" smtClean="0"/>
                        <a:t>İŞKUR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Mevzuata uygunluk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Her Ay</a:t>
                      </a:r>
                      <a:r>
                        <a:rPr lang="tr-TR" sz="1400" baseline="0" dirty="0" smtClean="0"/>
                        <a:t>, ABU Aylık İş gücü Çizelgesi İŞKUR Resmi web sitesi üzerinden mevzuata uygun olarak bildirilmektedir.</a:t>
                      </a:r>
                      <a:endParaRPr lang="tr-T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2881341"/>
                  </a:ext>
                </a:extLst>
              </a:tr>
              <a:tr h="936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SGK 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Mevzuata</a:t>
                      </a:r>
                      <a:r>
                        <a:rPr lang="tr-TR" sz="1400" baseline="0" dirty="0" smtClean="0"/>
                        <a:t> uygunluk</a:t>
                      </a:r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Departmanda yapılan her türlü çalışma SGK Kanun, Mevzuat ve yönetmeliklerine uygun olarak yürütülmektedir.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5943636"/>
                  </a:ext>
                </a:extLst>
              </a:tr>
              <a:tr h="135987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Kısmi Zamanlı Öğrenciler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Ücret , Verimli Çalışma Ortamı ve İş Öğrenme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Her ay kısmi zamanlı öğrencilerin çalışmaları karşılığında hak etmiş oldukları</a:t>
                      </a:r>
                      <a:r>
                        <a:rPr lang="tr-TR" sz="1400" baseline="0" dirty="0" smtClean="0"/>
                        <a:t> ücretler kendilerine ödenmektedir.  Ayrıca iş hayatı konusunda deneyim kazanmaktadırlar.  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9238370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259632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94483"/>
              </p:ext>
            </p:extLst>
          </p:nvPr>
        </p:nvGraphicFramePr>
        <p:xfrm>
          <a:off x="323527" y="1273627"/>
          <a:ext cx="8509923" cy="37224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6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6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3233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1715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Stajyer Öğrenciler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Staj evrakının zamanında iletilmesi, sigorta işlemlerinin doğru yapılması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Evrakların zamanında ve tam iletilmesi durumunda Stajyer olarak SGK girişleri</a:t>
                      </a:r>
                      <a:r>
                        <a:rPr lang="tr-TR" sz="1300" baseline="0" dirty="0" smtClean="0"/>
                        <a:t> ve prim bildirimleri yapılmaktadır. Sömestr ve yaz dönemleri için Stajyer girişleri yapılmaktadır. 2019 yılında 652 stajyer girişi-çıkışı ve bordrolama işlemi yapılmıştır.</a:t>
                      </a:r>
                      <a:endParaRPr lang="tr-T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885"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  <a:p>
                      <a:pPr algn="l"/>
                      <a:r>
                        <a:rPr lang="tr-TR" sz="1400" dirty="0" err="1" smtClean="0"/>
                        <a:t>Multinet</a:t>
                      </a:r>
                      <a:r>
                        <a:rPr lang="tr-TR" sz="1400" dirty="0" smtClean="0"/>
                        <a:t> Firması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Ücret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Her ay</a:t>
                      </a:r>
                      <a:r>
                        <a:rPr lang="tr-TR" sz="1400" baseline="0" dirty="0" smtClean="0"/>
                        <a:t> düzenli olarak ödeme yapılmaktadır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901195"/>
                  </a:ext>
                </a:extLst>
              </a:tr>
              <a:tr h="1153096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tr-TR" sz="1400" dirty="0" smtClean="0"/>
                        <a:t>Antalya </a:t>
                      </a:r>
                      <a:r>
                        <a:rPr lang="tr-TR" sz="1400" dirty="0" err="1" smtClean="0"/>
                        <a:t>Döşemealtı</a:t>
                      </a:r>
                      <a:r>
                        <a:rPr lang="tr-TR" sz="1400" dirty="0" smtClean="0"/>
                        <a:t> ve 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Bahçelievler</a:t>
                      </a:r>
                      <a:r>
                        <a:rPr lang="tr-TR" sz="1400" dirty="0" smtClean="0"/>
                        <a:t> Yenikapı Polis Merkezi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Zamanında hizmet sunma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İşe yeni başlayan ve İşten ayrılan İdari/Akademik personel 72 saat içerisinde sistem üzerinden bildirilmektedir. (Elektronik</a:t>
                      </a:r>
                      <a:r>
                        <a:rPr lang="tr-TR" sz="1400" baseline="0" dirty="0" smtClean="0"/>
                        <a:t> olarak)</a:t>
                      </a:r>
                      <a:endParaRPr lang="tr-T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2881341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600201"/>
            <a:ext cx="7067128" cy="1612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Paydaş Analizi Revizyonları :</a:t>
            </a:r>
          </a:p>
          <a:p>
            <a:pPr>
              <a:buFontTx/>
              <a:buChar char="-"/>
            </a:pPr>
            <a:r>
              <a:rPr lang="tr-TR" dirty="0" smtClean="0"/>
              <a:t>Valilik </a:t>
            </a:r>
            <a:r>
              <a:rPr lang="tr-TR" dirty="0"/>
              <a:t>ve İl Emniyet Müdürlükleri- Güvenlik Soruşturması Birimleri </a:t>
            </a:r>
            <a:endParaRPr lang="tr-TR" dirty="0" smtClean="0"/>
          </a:p>
          <a:p>
            <a:pPr>
              <a:buFontTx/>
              <a:buChar char="-"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51319"/>
              </p:ext>
            </p:extLst>
          </p:nvPr>
        </p:nvGraphicFramePr>
        <p:xfrm>
          <a:off x="323527" y="1484783"/>
          <a:ext cx="8509923" cy="37444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6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6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6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5577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Adı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7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tr-TR" sz="1400" dirty="0" smtClean="0"/>
                        <a:t>Yükseköğretim Kalite Kurulu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Düzenli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olarak</a:t>
                      </a:r>
                      <a:r>
                        <a:rPr lang="en-US" sz="1400" dirty="0" smtClean="0"/>
                        <a:t> KİDR, </a:t>
                      </a:r>
                      <a:r>
                        <a:rPr lang="en-US" sz="1400" dirty="0" err="1" smtClean="0"/>
                        <a:t>Kurumsal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Dış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Değerlendirme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Kurumsal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Akreditasyon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süreçlerinde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işbirliği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Üniversitemizde ilk olarak 2020 yılında YÖKAK denetimi gerçekleştirilmiştir.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34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/>
                        <a:t>Bağımsız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Akredite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Kuruluşu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Raporlama, Kalite Bünyesinde Faaliyet Gösterme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Üniversitemiz</a:t>
                      </a:r>
                      <a:r>
                        <a:rPr lang="tr-TR" sz="1400" baseline="0" dirty="0" smtClean="0"/>
                        <a:t>, her yıl Bağımsız Akredite Kuruluşu tarafından denetlenmektedir. 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8901195"/>
                  </a:ext>
                </a:extLst>
              </a:tr>
              <a:tr h="1329374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tr-TR" sz="1400" dirty="0" smtClean="0"/>
                        <a:t>Sağlık Bakanlığı</a:t>
                      </a:r>
                      <a:r>
                        <a:rPr lang="tr-TR" sz="1400" baseline="0" dirty="0" smtClean="0"/>
                        <a:t>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r>
                        <a:rPr lang="tr-TR" sz="1400" dirty="0" smtClean="0"/>
                        <a:t>Kanunlara Uygunluk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err="1" smtClean="0"/>
                        <a:t>Covid</a:t>
                      </a:r>
                      <a:r>
                        <a:rPr lang="tr-TR" sz="1400" dirty="0" smtClean="0"/>
                        <a:t> 19 </a:t>
                      </a:r>
                      <a:r>
                        <a:rPr lang="tr-TR" sz="1400" dirty="0" err="1" smtClean="0"/>
                        <a:t>Pandemisi</a:t>
                      </a:r>
                      <a:r>
                        <a:rPr lang="tr-TR" sz="1400" baseline="0" dirty="0" smtClean="0"/>
                        <a:t> döneminde- Temel Ortak </a:t>
                      </a:r>
                      <a:endParaRPr lang="tr-T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2881341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683568" y="419624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tr-TR" dirty="0"/>
              <a:t>2020 Yılı Paydaş Analizi Revizyonları </a:t>
            </a:r>
          </a:p>
        </p:txBody>
      </p:sp>
    </p:spTree>
    <p:extLst>
      <p:ext uri="{BB962C8B-B14F-4D97-AF65-F5344CB8AC3E}">
        <p14:creationId xmlns:p14="http://schemas.microsoft.com/office/powerpoint/2010/main" val="5825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1492</Words>
  <Application>Microsoft Office PowerPoint</Application>
  <PresentationFormat>Ekran Gösterisi (4:3)</PresentationFormat>
  <Paragraphs>365</Paragraphs>
  <Slides>52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8" baseType="lpstr">
      <vt:lpstr>Arial</vt:lpstr>
      <vt:lpstr>Arial Tur</vt:lpstr>
      <vt:lpstr>Calibri</vt:lpstr>
      <vt:lpstr>Tahoma</vt:lpstr>
      <vt:lpstr>Wingdings</vt:lpstr>
      <vt:lpstr>Ofis Teması</vt:lpstr>
      <vt:lpstr> 2020 YILI  OCAK - ARALIK  YGG SUNUMU  İNSAN KAYNAKLARI YÖNETİMİ SÜRECİ  21/01/2021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KYS İç Denetim Puanı %92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Nükhet Eraslan</cp:lastModifiedBy>
  <cp:revision>283</cp:revision>
  <dcterms:created xsi:type="dcterms:W3CDTF">2016-08-26T15:45:58Z</dcterms:created>
  <dcterms:modified xsi:type="dcterms:W3CDTF">2021-01-21T09:43:55Z</dcterms:modified>
</cp:coreProperties>
</file>