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1" r:id="rId3"/>
    <p:sldId id="362" r:id="rId4"/>
    <p:sldId id="363" r:id="rId5"/>
    <p:sldId id="297" r:id="rId6"/>
    <p:sldId id="381" r:id="rId7"/>
    <p:sldId id="357" r:id="rId8"/>
    <p:sldId id="365" r:id="rId9"/>
    <p:sldId id="341" r:id="rId10"/>
    <p:sldId id="366" r:id="rId11"/>
    <p:sldId id="367" r:id="rId12"/>
    <p:sldId id="369" r:id="rId13"/>
    <p:sldId id="368" r:id="rId14"/>
    <p:sldId id="370" r:id="rId15"/>
    <p:sldId id="380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298" r:id="rId25"/>
    <p:sldId id="299" r:id="rId26"/>
    <p:sldId id="295" r:id="rId27"/>
    <p:sldId id="296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92535-49BE-8252-DCC8-35D1A35908F0}" v="234" dt="2021-02-07T18:27:09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dir ÇIRAĞ" userId="S::kadir.cirag@antalya.edu.tr::8d1d656d-c108-46e7-acb7-275ed6777232" providerId="AD" clId="Web-{D3E92535-49BE-8252-DCC8-35D1A35908F0}"/>
    <pc:docChg chg="modSld">
      <pc:chgData name="Kadir ÇIRAĞ" userId="S::kadir.cirag@antalya.edu.tr::8d1d656d-c108-46e7-acb7-275ed6777232" providerId="AD" clId="Web-{D3E92535-49BE-8252-DCC8-35D1A35908F0}" dt="2021-02-07T18:26:59.463" v="19"/>
      <pc:docMkLst>
        <pc:docMk/>
      </pc:docMkLst>
      <pc:sldChg chg="modSp">
        <pc:chgData name="Kadir ÇIRAĞ" userId="S::kadir.cirag@antalya.edu.tr::8d1d656d-c108-46e7-acb7-275ed6777232" providerId="AD" clId="Web-{D3E92535-49BE-8252-DCC8-35D1A35908F0}" dt="2021-02-07T18:26:59.463" v="19"/>
        <pc:sldMkLst>
          <pc:docMk/>
          <pc:sldMk cId="3116361754" sldId="341"/>
        </pc:sldMkLst>
        <pc:graphicFrameChg chg="mod modGraphic">
          <ac:chgData name="Kadir ÇIRAĞ" userId="S::kadir.cirag@antalya.edu.tr::8d1d656d-c108-46e7-acb7-275ed6777232" providerId="AD" clId="Web-{D3E92535-49BE-8252-DCC8-35D1A35908F0}" dt="2021-02-07T18:26:59.463" v="19"/>
          <ac:graphicFrameMkLst>
            <pc:docMk/>
            <pc:sldMk cId="3116361754" sldId="341"/>
            <ac:graphicFrameMk id="2" creationId="{E5BF548A-DFA7-45AB-A870-D32F567A5E7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7.02.2021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76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7.02.2021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7.02.2021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7.02.2021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7.02.2021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7.02.2021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7.02.2021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7.02.2021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7.02.2021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7.02.2021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7.02.2021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7.02.2021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7.02.2021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2020 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YGG SUNUMU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İİSBF DEKANLIK SÜRECİ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>
                <a:solidFill>
                  <a:srgbClr val="FF0000"/>
                </a:solidFill>
              </a:rPr>
            </a:br>
            <a:r>
              <a:rPr lang="tr-TR" b="1"/>
              <a:t>28/01/2021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3EF7510-1A79-44FC-B07F-CF924CB5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7BD24C6-D400-4F14-B144-DCD000C0B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9144000" cy="63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1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0923D52-A7B1-4B74-8D40-25A5CEDE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5915BC2-7767-49F6-9564-C222332F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8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468471E-B768-4EC7-A112-682886AB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D83B13C-8F43-47DF-B30A-985AA346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1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ACE1635-9ADC-4851-995B-DE1791FC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762826E-5211-41FC-BF58-60DB1F6C5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80"/>
            <a:ext cx="9144000" cy="69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9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FC5F346-0EAE-4CA5-838C-18EEAA9B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F93BD7D-FA09-4084-B793-475F1F90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27"/>
            <a:ext cx="9144000" cy="68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1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EA97F6-F128-4C29-9683-923B49F1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53838-BF5F-4C6F-A8E7-15BA9D00F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92" r="39763" b="1541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9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FEC1151-A506-4860-88D4-0B1D522D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9C60E93-D2D6-46CF-8D1F-96BAAD660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93"/>
            <a:ext cx="9144000" cy="65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27BBCAF-EA83-46A7-8942-C152DA40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21E303A-1AF2-4724-9543-F2ED86B78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36525"/>
            <a:ext cx="8726934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A78674A-A862-41B3-98F4-EF64A0B1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13D9864-AFCB-4FB8-95D4-7BEE958A4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" y="27036"/>
            <a:ext cx="9125939" cy="68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8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17079B3-A61F-4BFA-8256-98609AF5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49F2D13-F1EA-47B1-9EE6-E9887BE43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46" y="1772816"/>
            <a:ext cx="8087507" cy="402714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C0BE761-1B89-4D49-B22B-54503516DAF6}"/>
              </a:ext>
            </a:extLst>
          </p:cNvPr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</p:spTree>
    <p:extLst>
      <p:ext uri="{BB962C8B-B14F-4D97-AF65-F5344CB8AC3E}">
        <p14:creationId xmlns:p14="http://schemas.microsoft.com/office/powerpoint/2010/main" val="16522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76EB56A7-9A02-42FE-A1D6-C38AC352D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3312"/>
              </p:ext>
            </p:extLst>
          </p:nvPr>
        </p:nvGraphicFramePr>
        <p:xfrm>
          <a:off x="1010690" y="1234425"/>
          <a:ext cx="7122619" cy="431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7174">
                  <a:extLst>
                    <a:ext uri="{9D8B030D-6E8A-4147-A177-3AD203B41FA5}">
                      <a16:colId xmlns:a16="http://schemas.microsoft.com/office/drawing/2014/main" val="2204324239"/>
                    </a:ext>
                  </a:extLst>
                </a:gridCol>
                <a:gridCol w="1572043">
                  <a:extLst>
                    <a:ext uri="{9D8B030D-6E8A-4147-A177-3AD203B41FA5}">
                      <a16:colId xmlns:a16="http://schemas.microsoft.com/office/drawing/2014/main" val="34636713"/>
                    </a:ext>
                  </a:extLst>
                </a:gridCol>
                <a:gridCol w="2244381">
                  <a:extLst>
                    <a:ext uri="{9D8B030D-6E8A-4147-A177-3AD203B41FA5}">
                      <a16:colId xmlns:a16="http://schemas.microsoft.com/office/drawing/2014/main" val="1951667138"/>
                    </a:ext>
                  </a:extLst>
                </a:gridCol>
                <a:gridCol w="969021">
                  <a:extLst>
                    <a:ext uri="{9D8B030D-6E8A-4147-A177-3AD203B41FA5}">
                      <a16:colId xmlns:a16="http://schemas.microsoft.com/office/drawing/2014/main" val="3076103404"/>
                    </a:ext>
                  </a:extLst>
                </a:gridCol>
              </a:tblGrid>
              <a:tr h="25618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GÜÇLÜ YÖNLER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DURUMU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FIRSATLAR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DURUMU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61063"/>
                  </a:ext>
                </a:extLst>
              </a:tr>
              <a:tr h="498228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Akademik liyakati yüksek akademisyenlere sahip olmak (araştırma, yayın ve öğretim yetkinliği) G-1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Hala güçlü </a:t>
                      </a:r>
                      <a:r>
                        <a:rPr lang="tr-TR" sz="1200" u="none" strike="noStrike" dirty="0">
                          <a:effectLst/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>
                          <a:effectLst/>
                        </a:rPr>
                        <a:t>Fakülte bünyesindeki bölümlerin, dış kurumlarla işbirliklerine sahip olması F-1</a:t>
                      </a:r>
                      <a:endParaRPr lang="tr-T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Hala fırsat </a:t>
                      </a:r>
                      <a:r>
                        <a:rPr lang="tr-TR" sz="1000" u="none" strike="noStrike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extLst>
                  <a:ext uri="{0D108BD9-81ED-4DB2-BD59-A6C34878D82A}">
                    <a16:rowId xmlns:a16="http://schemas.microsoft.com/office/drawing/2014/main" val="1747705626"/>
                  </a:ext>
                </a:extLst>
              </a:tr>
              <a:tr h="711629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Üniversitede en fazla sayıda </a:t>
                      </a:r>
                      <a:r>
                        <a:rPr lang="tr-TR" sz="1000" u="none" strike="noStrike" dirty="0" err="1">
                          <a:effectLst/>
                        </a:rPr>
                        <a:t>Erasmus</a:t>
                      </a:r>
                      <a:r>
                        <a:rPr lang="tr-TR" sz="1000" u="none" strike="noStrike" dirty="0">
                          <a:effectLst/>
                        </a:rPr>
                        <a:t> Anlaşması'na sahip Fakülte olunması itibariyle öğrencilere yurtdışı eğitim ve staj fırsatı sağlanması G-2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Hala güçlü </a:t>
                      </a:r>
                      <a:r>
                        <a:rPr lang="tr-TR" sz="1200" u="none" strike="noStrike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>
                          <a:effectLst/>
                        </a:rPr>
                        <a:t>Açılan yeni yüksek lisans programları ile Fakülte'nin akademik yetkinliğinin arttırılması F-2</a:t>
                      </a:r>
                      <a:endParaRPr lang="tr-T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 Hala fırsat </a:t>
                      </a:r>
                      <a:r>
                        <a:rPr lang="tr-TR" sz="1000" u="none" strike="noStrike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extLst>
                  <a:ext uri="{0D108BD9-81ED-4DB2-BD59-A6C34878D82A}">
                    <a16:rowId xmlns:a16="http://schemas.microsoft.com/office/drawing/2014/main" val="2369205056"/>
                  </a:ext>
                </a:extLst>
              </a:tr>
              <a:tr h="711629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Öğretim üyelerinin öğrenci süreçleriyle yakından ilgili olması (öğrenci danışmanlıkları, öğrencilere staj gibi konularda aktif yardım sunma) G-3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Hala güçlü </a:t>
                      </a:r>
                      <a:r>
                        <a:rPr lang="tr-TR" sz="1200" u="none" strike="noStrike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>
                          <a:effectLst/>
                        </a:rPr>
                        <a:t>Online eğitim sayesinde öğrencilerin derslere daha rahat katılabilmesi ve tekrar izleyebilmeleri. F-3</a:t>
                      </a:r>
                      <a:endParaRPr lang="tr-T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 Yeni Fırsat </a:t>
                      </a:r>
                      <a:r>
                        <a:rPr lang="tr-TR" sz="1000" u="none" strike="noStrike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extLst>
                  <a:ext uri="{0D108BD9-81ED-4DB2-BD59-A6C34878D82A}">
                    <a16:rowId xmlns:a16="http://schemas.microsoft.com/office/drawing/2014/main" val="3621084008"/>
                  </a:ext>
                </a:extLst>
              </a:tr>
              <a:tr h="711629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>
                          <a:effectLst/>
                        </a:rPr>
                        <a:t>Akademisyenlerin sahip oldukları ulusal ve uluslararası networkler G-4</a:t>
                      </a:r>
                      <a:endParaRPr lang="tr-T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Hala güçlü </a:t>
                      </a:r>
                      <a:r>
                        <a:rPr lang="tr-TR" sz="1200" u="none" strike="noStrike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extLst>
                  <a:ext uri="{0D108BD9-81ED-4DB2-BD59-A6C34878D82A}">
                    <a16:rowId xmlns:a16="http://schemas.microsoft.com/office/drawing/2014/main" val="1686530272"/>
                  </a:ext>
                </a:extLst>
              </a:tr>
              <a:tr h="711629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 err="1">
                          <a:effectLst/>
                        </a:rPr>
                        <a:t>Erasmus</a:t>
                      </a:r>
                      <a:r>
                        <a:rPr lang="tr-TR" sz="1000" u="none" strike="noStrike" dirty="0">
                          <a:effectLst/>
                        </a:rPr>
                        <a:t> antlaşma sayısının yeterli düzeyde olması G5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>
                          <a:effectLst/>
                        </a:rPr>
                        <a:t>Hala güçlü </a:t>
                      </a:r>
                      <a:r>
                        <a:rPr lang="tr-TR" sz="1200" u="none" strike="noStrike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extLst>
                  <a:ext uri="{0D108BD9-81ED-4DB2-BD59-A6C34878D82A}">
                    <a16:rowId xmlns:a16="http://schemas.microsoft.com/office/drawing/2014/main" val="2809532143"/>
                  </a:ext>
                </a:extLst>
              </a:tr>
              <a:tr h="711629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>
                          <a:effectLst/>
                        </a:rPr>
                        <a:t>Dekanlığın kurumsallaşma sürecine verdiği önem G-6</a:t>
                      </a:r>
                      <a:endParaRPr lang="tr-T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Yeni güçlü yön </a:t>
                      </a:r>
                      <a:r>
                        <a:rPr lang="tr-TR" sz="1200" u="none" strike="noStrike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extLst>
                  <a:ext uri="{0D108BD9-81ED-4DB2-BD59-A6C34878D82A}">
                    <a16:rowId xmlns:a16="http://schemas.microsoft.com/office/drawing/2014/main" val="1233638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273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1D89945-8CD3-473D-BB3E-FD5DDD7D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5A4211F-0B47-4CC6-A55B-B60B34BBF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049"/>
            <a:ext cx="9144000" cy="367990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F710F8C-5489-47E3-8BCB-0E446A1F0742}"/>
              </a:ext>
            </a:extLst>
          </p:cNvPr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</p:spTree>
    <p:extLst>
      <p:ext uri="{BB962C8B-B14F-4D97-AF65-F5344CB8AC3E}">
        <p14:creationId xmlns:p14="http://schemas.microsoft.com/office/powerpoint/2010/main" val="1295652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B1F66CC-4080-41CA-A589-0C992CCD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37DF2E4-C439-4C08-A7CF-265A7560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1557337"/>
            <a:ext cx="7877175" cy="374332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C06F2E2-025E-430B-A3D2-DC8C89287BCE}"/>
              </a:ext>
            </a:extLst>
          </p:cNvPr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</p:spTree>
    <p:extLst>
      <p:ext uri="{BB962C8B-B14F-4D97-AF65-F5344CB8AC3E}">
        <p14:creationId xmlns:p14="http://schemas.microsoft.com/office/powerpoint/2010/main" val="240103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02C96DC-2740-4C95-9361-5C1C4236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FE8E406-8815-4275-9BE1-9B358E2539EF}"/>
              </a:ext>
            </a:extLst>
          </p:cNvPr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CE658BD-A954-46EF-BF64-B6490DAD4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338262"/>
            <a:ext cx="61150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4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2CC42A3-55D0-42C1-B0A1-44AC147B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06BAA98-7A68-4EC6-BBE7-F0E4125D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16"/>
            <a:ext cx="5915025" cy="672278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6F44565-4A8C-4F0B-9DCD-8CA96A32E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35" y="135216"/>
            <a:ext cx="3096680" cy="63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57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755576" y="2708920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 İİSBF 1 adet şikayet gelmiştir</a:t>
            </a:r>
            <a:r>
              <a:rPr lang="en-US" b="1" dirty="0"/>
              <a:t>. </a:t>
            </a:r>
            <a:r>
              <a:rPr lang="tr-TR" b="1" dirty="0"/>
              <a:t>Şikayet sistemimizde tanımlanan süre içinde şikayet değerlendirip, çözüm üretilmiş ve şikayet kapatılmıştır.</a:t>
            </a:r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r>
              <a:rPr lang="tr-TR" sz="3600" b="1" dirty="0"/>
              <a:t> 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sp>
        <p:nvSpPr>
          <p:cNvPr id="67" name="Metin kutusu 66"/>
          <p:cNvSpPr txBox="1"/>
          <p:nvPr/>
        </p:nvSpPr>
        <p:spPr>
          <a:xfrm>
            <a:off x="827584" y="1945630"/>
            <a:ext cx="7859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İİSBF Sürecinde 2020 Kalite Süreci planlanırken SWOT, SPİK, KFP, ve Risk Analizi belgeleri güncellenmiştir. </a:t>
            </a:r>
            <a:endParaRPr lang="tr-T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Memnuniyet anketleri veya DF’lerden gelen riskler Risk Analizine eklenmiştir.  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Yapılan tüm değişiklikler Değişilik Talep ve Takip Formları ile kaydedilmiştir. 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Aynı şekilde Kalite Biriminden gelen bazı değişiklik talepleri olmuştur (SPİK ve KFP’ye maddelerin eklenmesi gibi).  Bu değişiklikler de gerçekleştirilmiştir.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Sosyal medya araçları daha aktif kullanılarak, öğrencilerimiz iletişim yoğunluğumuz arttı.</a:t>
            </a:r>
          </a:p>
          <a:p>
            <a:pPr algn="just"/>
            <a:endParaRPr lang="tr-TR" dirty="0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956556" y="172874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/>
          </a:p>
          <a:p>
            <a:pPr marL="285750" indent="-285750">
              <a:buFontTx/>
              <a:buChar char="-"/>
            </a:pPr>
            <a:r>
              <a:rPr lang="tr-TR" dirty="0"/>
              <a:t>Stratejik Plan çerçevesinde hazırlanan Bölüm Kalite Faaliyet Planına yazılan etkinliklerin gerçekleştirilebilmeleri için talep edilen bütçenin karşılanması.</a:t>
            </a:r>
          </a:p>
          <a:p>
            <a:endParaRPr lang="tr-TR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103843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827584" y="1973907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/>
              <a:t>Kalite sürecindeki bazı işlemlerim manuel yapılmasından kaynaklı olarak hata yapılması riskine açık bulunmaktadır. Veri kaybının yaşanması da muhtemeldir.</a:t>
            </a:r>
          </a:p>
          <a:p>
            <a:pPr marL="285750" indent="-285750">
              <a:buFontTx/>
              <a:buChar char="-"/>
            </a:pPr>
            <a:r>
              <a:rPr lang="tr-TR" b="1" dirty="0"/>
              <a:t>Öneri:</a:t>
            </a:r>
            <a:r>
              <a:rPr lang="tr-TR" dirty="0"/>
              <a:t> Kalite sürecine ait bütünleşik bir otomasyon sisteminin kurulması.</a:t>
            </a:r>
          </a:p>
          <a:p>
            <a:pPr marL="285750" indent="-285750">
              <a:buFontTx/>
              <a:buChar char="-"/>
            </a:pPr>
            <a:r>
              <a:rPr lang="tr-TR" dirty="0"/>
              <a:t>İç denetim süreçlerinde bazı yorum sıkıntıları yaşanabilmektedir.</a:t>
            </a:r>
          </a:p>
          <a:p>
            <a:pPr marL="285750" indent="-285750">
              <a:buFontTx/>
              <a:buChar char="-"/>
            </a:pPr>
            <a:r>
              <a:rPr lang="tr-TR" b="1" dirty="0"/>
              <a:t>Öneri</a:t>
            </a:r>
            <a:r>
              <a:rPr lang="tr-TR" dirty="0"/>
              <a:t>: Yorum açık maddeler için üniversite genelinde kabul görecek ortam yorumların geliştirilmesi.</a:t>
            </a:r>
          </a:p>
          <a:p>
            <a:pPr marL="285750" indent="-285750">
              <a:buFontTx/>
              <a:buChar char="-"/>
            </a:pPr>
            <a:r>
              <a:rPr lang="tr-TR" dirty="0"/>
              <a:t>Bilgilendirme maillerinin zamanlamaları konusunda bazen karışıklıklar olabiliyor</a:t>
            </a:r>
          </a:p>
          <a:p>
            <a:pPr marL="285750" indent="-285750">
              <a:buFontTx/>
              <a:buChar char="-"/>
            </a:pPr>
            <a:r>
              <a:rPr lang="tr-TR" b="1" dirty="0"/>
              <a:t>Öneri:</a:t>
            </a:r>
            <a:r>
              <a:rPr lang="tr-TR" dirty="0"/>
              <a:t> Bilgilendirme mailleri için </a:t>
            </a:r>
            <a:r>
              <a:rPr lang="tr-TR" dirty="0" err="1"/>
              <a:t>periodların</a:t>
            </a:r>
            <a:r>
              <a:rPr lang="tr-TR" dirty="0"/>
              <a:t> </a:t>
            </a:r>
            <a:r>
              <a:rPr lang="tr-TR" dirty="0" err="1"/>
              <a:t>belirlenlenmesi</a:t>
            </a:r>
            <a:r>
              <a:rPr lang="tr-TR" dirty="0"/>
              <a:t>.</a:t>
            </a:r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76EB56A7-9A02-42FE-A1D6-C38AC352D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51244"/>
              </p:ext>
            </p:extLst>
          </p:nvPr>
        </p:nvGraphicFramePr>
        <p:xfrm>
          <a:off x="1010690" y="1234425"/>
          <a:ext cx="7122619" cy="3600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284">
                  <a:extLst>
                    <a:ext uri="{9D8B030D-6E8A-4147-A177-3AD203B41FA5}">
                      <a16:colId xmlns:a16="http://schemas.microsoft.com/office/drawing/2014/main" val="2204324239"/>
                    </a:ext>
                  </a:extLst>
                </a:gridCol>
                <a:gridCol w="1357058">
                  <a:extLst>
                    <a:ext uri="{9D8B030D-6E8A-4147-A177-3AD203B41FA5}">
                      <a16:colId xmlns:a16="http://schemas.microsoft.com/office/drawing/2014/main" val="3463671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951667138"/>
                    </a:ext>
                  </a:extLst>
                </a:gridCol>
                <a:gridCol w="1257053">
                  <a:extLst>
                    <a:ext uri="{9D8B030D-6E8A-4147-A177-3AD203B41FA5}">
                      <a16:colId xmlns:a16="http://schemas.microsoft.com/office/drawing/2014/main" val="3076103404"/>
                    </a:ext>
                  </a:extLst>
                </a:gridCol>
              </a:tblGrid>
              <a:tr h="25618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7591" marR="7591" marT="759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DURUMU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7591" marR="7591" marT="759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DURUMU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61063"/>
                  </a:ext>
                </a:extLst>
              </a:tr>
              <a:tr h="498228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Bölümler arası iş birliğinin zayıf olması Z-1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Hala zayıf </a:t>
                      </a:r>
                      <a:r>
                        <a:rPr lang="tr-TR" sz="1200" u="none" strike="noStrike" dirty="0">
                          <a:effectLst/>
                          <a:sym typeface="Wingdings" panose="05000000000000000000" pitchFamily="2" charset="2"/>
                        </a:rPr>
                        <a:t> 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>
                          <a:effectLst/>
                          <a:latin typeface="Calibri" panose="020F0502020204030204" pitchFamily="34" charset="0"/>
                        </a:rPr>
                        <a:t>Öğrencilerin, genel olarak, İngilizce seviyelerinin yetersiz olması </a:t>
                      </a:r>
                      <a:r>
                        <a:rPr lang="tr-TR" sz="1000" b="1" i="0" u="none" strike="noStrike">
                          <a:effectLst/>
                          <a:latin typeface="Calibri" panose="020F0502020204030204" pitchFamily="34" charset="0"/>
                        </a:rPr>
                        <a:t>T-1</a:t>
                      </a:r>
                      <a:endParaRPr lang="tr-T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Hala tehdit </a:t>
                      </a:r>
                      <a:r>
                        <a:rPr lang="tr-TR" sz="1000" u="none" strike="noStrike" dirty="0"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extLst>
                  <a:ext uri="{0D108BD9-81ED-4DB2-BD59-A6C34878D82A}">
                    <a16:rowId xmlns:a16="http://schemas.microsoft.com/office/drawing/2014/main" val="1747705626"/>
                  </a:ext>
                </a:extLst>
              </a:tr>
              <a:tr h="711629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Dekanlık işlerini yürüten idari personel sayısının yetersiz olması Z-2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Hala zayıf </a:t>
                      </a:r>
                      <a:r>
                        <a:rPr lang="tr-TR" sz="1200" u="none" strike="noStrike" dirty="0">
                          <a:effectLst/>
                          <a:sym typeface="Wingdings" panose="05000000000000000000" pitchFamily="2" charset="2"/>
                        </a:rPr>
                        <a:t> 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>
                          <a:effectLst/>
                          <a:latin typeface="Calibri" panose="020F0502020204030204" pitchFamily="34" charset="0"/>
                        </a:rPr>
                        <a:t>Açılan yeni yüksek lisans programları ile Fakülte'nin akademik ve idari iş yükünün artması T-2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 Yeni tehdit </a:t>
                      </a:r>
                      <a:r>
                        <a:rPr lang="tr-TR" sz="1000" u="none" strike="noStrike" dirty="0"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extLst>
                  <a:ext uri="{0D108BD9-81ED-4DB2-BD59-A6C34878D82A}">
                    <a16:rowId xmlns:a16="http://schemas.microsoft.com/office/drawing/2014/main" val="2369205056"/>
                  </a:ext>
                </a:extLst>
              </a:tr>
              <a:tr h="711629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>
                          <a:effectLst/>
                          <a:latin typeface="Calibri" panose="020F0502020204030204" pitchFamily="34" charset="0"/>
                        </a:rPr>
                        <a:t>Akdemik proje sayısının istenilen seviyenin altında kalması Z-3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Hala güçlü </a:t>
                      </a:r>
                      <a:r>
                        <a:rPr lang="tr-TR" sz="1200" u="none" strike="noStrike" dirty="0">
                          <a:effectLst/>
                          <a:sym typeface="Wingdings" panose="05000000000000000000" pitchFamily="2" charset="2"/>
                        </a:rPr>
                        <a:t> </a:t>
                      </a:r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Online eğitimin oluşturduğu riskler ör: verimliliğin düşmesi, interaktif katılımın azlığı, sınav gözetimin zor olması T-3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 Yeni tehdit </a:t>
                      </a:r>
                      <a:r>
                        <a:rPr lang="tr-TR" sz="1000" u="none" strike="noStrike" dirty="0">
                          <a:effectLst/>
                          <a:sym typeface="Wingdings" panose="05000000000000000000" pitchFamily="2" charset="2"/>
                        </a:rPr>
                        <a:t> 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extLst>
                  <a:ext uri="{0D108BD9-81ED-4DB2-BD59-A6C34878D82A}">
                    <a16:rowId xmlns:a16="http://schemas.microsoft.com/office/drawing/2014/main" val="3621084008"/>
                  </a:ext>
                </a:extLst>
              </a:tr>
              <a:tr h="711629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>
                          <a:effectLst/>
                          <a:latin typeface="Calibri" panose="020F0502020204030204" pitchFamily="34" charset="0"/>
                        </a:rPr>
                        <a:t>Akademisyen başına düşen Oda Sayısının Yetersiz olması Z-4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Hala zayıf </a:t>
                      </a:r>
                      <a:r>
                        <a:rPr lang="tr-TR" sz="1200" u="none" strike="noStrike" dirty="0">
                          <a:effectLst/>
                          <a:sym typeface="Wingdings" panose="05000000000000000000" pitchFamily="2" charset="2"/>
                        </a:rPr>
                        <a:t> 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extLst>
                  <a:ext uri="{0D108BD9-81ED-4DB2-BD59-A6C34878D82A}">
                    <a16:rowId xmlns:a16="http://schemas.microsoft.com/office/drawing/2014/main" val="1686530272"/>
                  </a:ext>
                </a:extLst>
              </a:tr>
              <a:tr h="711629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Bölümlerin bazı alt-alanlarında çalışan kadrolu öğretim üyesi bulunmaması Z-5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Hala zayıf </a:t>
                      </a:r>
                      <a:r>
                        <a:rPr lang="tr-TR" sz="1200" u="none" strike="noStrike" dirty="0">
                          <a:effectLst/>
                          <a:sym typeface="Wingdings" panose="05000000000000000000" pitchFamily="2" charset="2"/>
                        </a:rPr>
                        <a:t> 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/>
                </a:tc>
                <a:extLst>
                  <a:ext uri="{0D108BD9-81ED-4DB2-BD59-A6C34878D82A}">
                    <a16:rowId xmlns:a16="http://schemas.microsoft.com/office/drawing/2014/main" val="280953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48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02024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C46AA709-FF42-4694-B73C-AADB1C965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59219"/>
              </p:ext>
            </p:extLst>
          </p:nvPr>
        </p:nvGraphicFramePr>
        <p:xfrm>
          <a:off x="189856" y="891080"/>
          <a:ext cx="8496944" cy="5794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441">
                  <a:extLst>
                    <a:ext uri="{9D8B030D-6E8A-4147-A177-3AD203B41FA5}">
                      <a16:colId xmlns:a16="http://schemas.microsoft.com/office/drawing/2014/main" val="465794412"/>
                    </a:ext>
                  </a:extLst>
                </a:gridCol>
                <a:gridCol w="2642790">
                  <a:extLst>
                    <a:ext uri="{9D8B030D-6E8A-4147-A177-3AD203B41FA5}">
                      <a16:colId xmlns:a16="http://schemas.microsoft.com/office/drawing/2014/main" val="1833301791"/>
                    </a:ext>
                  </a:extLst>
                </a:gridCol>
                <a:gridCol w="3179774">
                  <a:extLst>
                    <a:ext uri="{9D8B030D-6E8A-4147-A177-3AD203B41FA5}">
                      <a16:colId xmlns:a16="http://schemas.microsoft.com/office/drawing/2014/main" val="425694913"/>
                    </a:ext>
                  </a:extLst>
                </a:gridCol>
                <a:gridCol w="1789939">
                  <a:extLst>
                    <a:ext uri="{9D8B030D-6E8A-4147-A177-3AD203B41FA5}">
                      <a16:colId xmlns:a16="http://schemas.microsoft.com/office/drawing/2014/main" val="553702638"/>
                    </a:ext>
                  </a:extLst>
                </a:gridCol>
              </a:tblGrid>
              <a:tr h="1156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PAYDAŞ ADI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PAYDAŞ NEDENİ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PAYDAŞ BEKLENTİSİ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KARŞILANMA DURUMU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1215077751"/>
                  </a:ext>
                </a:extLst>
              </a:tr>
              <a:tr h="3878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Rektör 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Rektör, üniversitedeki tüm akademik ve idari süreçlerdeki en üst yetkili kişi ve makam olması sebebiyle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Dekanlığın bünyesindeki  bölümlerin kaliteli öğretimden ödün vermemesi, nitelikli akademik faaliyetler yürütmeleri.  Mevzuata uyum. Rektörlük ile işbirliği.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961519271"/>
                  </a:ext>
                </a:extLst>
              </a:tr>
              <a:tr h="3878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Rektör Yardımcısı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Rektör Yardımcısı, üniversite kapsamındaki akademik ve idari işlerin yürütülmesinde söz sahibi olması sebebiyle. 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Dekanlığın büyesindek  bölümlerin kaliteli öğretimden ödün vermemesi, nitelikli akademik faaliyetler yürütmeleri.  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3475899232"/>
                  </a:ext>
                </a:extLst>
              </a:tr>
              <a:tr h="44802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Dekan   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Fakültenin ve bünyesindeki idari birimlerinin temsilcisi olup sevk ve idaresinden sorumlu olması 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Dekanlığın bünyesindeki  öğretim üyelerinin kaliteli öğretimden ödün vermemesi, nitelikli akademik faaliyetler yürütmeleri. Bölümlerin işbirliği yapmaları. Fakülte sekreterinin idari sürece destek vermesi. 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30023182"/>
                  </a:ext>
                </a:extLst>
              </a:tr>
              <a:tr h="49941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Dekanlık kadrosunda bulunan öğretim üyeleri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Bölümleri oluşturan ana unsurlar olmaları sebebiyle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Dekanlığın Fakülteye stratejik yön vermesi.  Eğitim ve araştırma konusunda destek vermesi. Mevzuata uyum.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3181507630"/>
                  </a:ext>
                </a:extLst>
              </a:tr>
              <a:tr h="44802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Fakülte Sekreteri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 Fakülte bünyesinde bulunan tüm faaliyetlerin gözetim ve denetiminin yapılmasında, takip ve kontrol edilmesinde ve sonuçlarının alınmasında Dekana karşı birinci derecede sorumlu olması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Görev tanımlarının net olması. İş paylaşımlarının yapılması.  Dekanlık idari sürece yön verilmesi.  Dekanlık işlerinin netleştirilmesi.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1534241782"/>
                  </a:ext>
                </a:extLst>
              </a:tr>
              <a:tr h="669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İşletme, Ekonomi, Psikoloji ve Siyaset Bilimi ve Uluslararası İlişkiler Bölümü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İktisadi , İdari ve Sosyal Bilimler Fakültesi altındaki bölümler olmaları sebebiyle. 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Bölümlerin ihtiyaçlarına (akademik, personel, maddi) destek vermesi.  Bölümler arası işbirliğini güçlendirmesi. 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3147951478"/>
                  </a:ext>
                </a:extLst>
              </a:tr>
              <a:tr h="3878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Diğer Fakülteler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Aynı üniversite içerisinde bulunan diğer akademik birimler olması sebebiyle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İdari ve akademik olası iş birliği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İş birliği devam etmektedir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2860084567"/>
                  </a:ext>
                </a:extLst>
              </a:tr>
              <a:tr h="3878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Sosyal Bilimler Enstitüsü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Aynı üniversite içerisinde bulunan diğer akademik birimler olması sebebiyle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İdari ve akademik olası iş birliği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İş birliği devam etmektedir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2494072349"/>
                  </a:ext>
                </a:extLst>
              </a:tr>
              <a:tr h="3878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Öğrenci İşleri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Dekanlık bünyesinde bulunan Bölüm  öğrencilerinin tüm tranksript, kayıt, öğrenci belgesi vs. gibi işlerinden sorumlu idari birim olması sebebiyle. 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Öğrenci süreçlerinin etkin şekilde yürütülmesi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887937757"/>
                  </a:ext>
                </a:extLst>
              </a:tr>
              <a:tr h="3878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Kariyer Merkezi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Mezun olacak öğrencilerin kariyer planlamalarına destek olması sebebiyle. Mezunlarla iletişim ve işbirliği yürütmesi sebebiyle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Öğrenci ve mezunların kariyer planlamasında iş birliği 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u="none" strike="noStrike" dirty="0">
                          <a:effectLst/>
                        </a:rPr>
                        <a:t>İş birliği devam etmektedir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1331225548"/>
                  </a:ext>
                </a:extLst>
              </a:tr>
              <a:tr h="3878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Uluslararası Öğrenci Ofisi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Uluslararası öğrencilerin tüm prosedürlerini yürüten idari birim olması sebebiyle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Uluslararası öğrencilerin uyum ve diğer süreçlerinde iş birliği 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İş birliği devam etmektedir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752578453"/>
                  </a:ext>
                </a:extLst>
              </a:tr>
              <a:tr h="48002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Erasmus Ofisi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Dekanlık bünyesinde bulunan Bölümlere gelen Erasmus öğrencileri ve bölümden gönderilen öğrencilerin prosedürlerini yürüten idari birim olması sebebiyle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Anlaşmalı Erasmus partner kurum sayılarının artırılması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ctr"/>
                </a:tc>
                <a:extLst>
                  <a:ext uri="{0D108BD9-81ED-4DB2-BD59-A6C34878D82A}">
                    <a16:rowId xmlns:a16="http://schemas.microsoft.com/office/drawing/2014/main" val="1052663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27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51720" y="-9430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81116"/>
            <a:ext cx="2736304" cy="576064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071844E7-FFD7-4A15-9F1A-321A9C980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00094"/>
              </p:ext>
            </p:extLst>
          </p:nvPr>
        </p:nvGraphicFramePr>
        <p:xfrm>
          <a:off x="14022" y="280379"/>
          <a:ext cx="9115956" cy="6554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486">
                  <a:extLst>
                    <a:ext uri="{9D8B030D-6E8A-4147-A177-3AD203B41FA5}">
                      <a16:colId xmlns:a16="http://schemas.microsoft.com/office/drawing/2014/main" val="800364992"/>
                    </a:ext>
                  </a:extLst>
                </a:gridCol>
                <a:gridCol w="3428795">
                  <a:extLst>
                    <a:ext uri="{9D8B030D-6E8A-4147-A177-3AD203B41FA5}">
                      <a16:colId xmlns:a16="http://schemas.microsoft.com/office/drawing/2014/main" val="2502081997"/>
                    </a:ext>
                  </a:extLst>
                </a:gridCol>
                <a:gridCol w="2695337">
                  <a:extLst>
                    <a:ext uri="{9D8B030D-6E8A-4147-A177-3AD203B41FA5}">
                      <a16:colId xmlns:a16="http://schemas.microsoft.com/office/drawing/2014/main" val="452772774"/>
                    </a:ext>
                  </a:extLst>
                </a:gridCol>
                <a:gridCol w="1920338">
                  <a:extLst>
                    <a:ext uri="{9D8B030D-6E8A-4147-A177-3AD203B41FA5}">
                      <a16:colId xmlns:a16="http://schemas.microsoft.com/office/drawing/2014/main" val="2760633063"/>
                    </a:ext>
                  </a:extLst>
                </a:gridCol>
              </a:tblGrid>
              <a:tr h="2470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TTO 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Öğretim üyelerinin proje başvurularında rehberlik hizmeti vermesi sebebiyle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Proje programlarına başvurulması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2961757846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Genel Sekreterlik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Üniversitedeki en üst idari birim olması sebebiyle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İdari süreçlerde iş birliği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İş birliği devam etmektedir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121999649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Öğrenciler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Yüksek öğretimin bölümün öncelikli sorumluluklarından biri olması sebebiyle.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Çağdaş, etkin, bilimsel, evrensel, özgür ve özgün öğretim tekniklerinin benimsenmesi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2990789256"/>
                  </a:ext>
                </a:extLst>
              </a:tr>
              <a:tr h="2470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Mezun Öğrenci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Hizmetten Faydalanmış Olması,Kurumun Dış Yüzü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Etkin </a:t>
                      </a:r>
                      <a:r>
                        <a:rPr lang="tr-TR" sz="800" u="none" strike="noStrike" dirty="0" err="1">
                          <a:effectLst/>
                        </a:rPr>
                        <a:t>İletişim,Kariyer</a:t>
                      </a:r>
                      <a:r>
                        <a:rPr lang="tr-TR" sz="800" u="none" strike="noStrike" dirty="0">
                          <a:effectLst/>
                        </a:rPr>
                        <a:t> </a:t>
                      </a:r>
                      <a:r>
                        <a:rPr lang="tr-TR" sz="800" u="none" strike="noStrike" dirty="0" err="1">
                          <a:effectLst/>
                        </a:rPr>
                        <a:t>Planlaması,Marka</a:t>
                      </a:r>
                      <a:r>
                        <a:rPr lang="tr-TR" sz="800" u="none" strike="noStrike" dirty="0">
                          <a:effectLst/>
                        </a:rPr>
                        <a:t> Değeri Artışı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1013328175"/>
                  </a:ext>
                </a:extLst>
              </a:tr>
              <a:tr h="2470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YÖK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Mevzuat Yaratıcı Üst Kurum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Mevzuata Uyum,Akademik ve Araştırmada Başarı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2647826807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Büyükşehir Belediyesi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Üniversitesnin şehirde faaliyet gösteriyor olması 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Proje, Destekler, Başarılı bir eğitim kurum olması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721596599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 err="1">
                          <a:effectLst/>
                        </a:rPr>
                        <a:t>Döşemealtı</a:t>
                      </a:r>
                      <a:r>
                        <a:rPr lang="tr-TR" sz="800" u="none" strike="noStrike" dirty="0">
                          <a:effectLst/>
                        </a:rPr>
                        <a:t> Belediyesi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 err="1">
                          <a:effectLst/>
                        </a:rPr>
                        <a:t>Üniversitesnin</a:t>
                      </a:r>
                      <a:r>
                        <a:rPr lang="tr-TR" sz="800" u="none" strike="noStrike" dirty="0">
                          <a:effectLst/>
                        </a:rPr>
                        <a:t> Döşemealtı İlçesinde faaliyet gösteriyor olması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Proje, Destekler, Başarılı bir eğitim kurum olması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3334929916"/>
                  </a:ext>
                </a:extLst>
              </a:tr>
              <a:tr h="3221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İlglili kamu kuruluşları 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Öğretim üyelerinin bu kurumlarla araştırmalarında ilişki içerisinde olması ve öğrencilerin staj seçenekleri içinde bulunmaları sebebiyle istihdam sağlar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Bilimsel ve proje bazlı işbirliği ve nitelikli iş gücü ve nitelikli mezunlar  yetiştirilmesi beklemektedir.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700" u="none" strike="noStrike" dirty="0">
                          <a:effectLst/>
                        </a:rPr>
                        <a:t> 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3187891749"/>
                  </a:ext>
                </a:extLst>
              </a:tr>
              <a:tr h="2470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Akdeniz Üniversitesi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Bölgedeki diğer büyük üniversite olması sebebiyle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Sürdürülebilir Bilgi Paylaşımı, Ortak Projeler, Güçlü İletişim 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58645592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Diğer Üniversiteler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Öğretim üyelerinin farklı üniversitelerin öğretim üyeleri ile networklerinin olması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Sürdürülebilir Bilgi Paylaşımı, ortak projeler, Güçlü İletişim 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648952456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TÜBİTAK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Hibe  Sağlayıcı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Katma Değer Yaratan Projeler Üretilerek Bilimin Yaygınlaştırılması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2586895383"/>
                  </a:ext>
                </a:extLst>
              </a:tr>
              <a:tr h="3221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Veliler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Öğrencilerle ilişkileri sebebi ile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Öğrencilere gerekli imkanların sunulduğunu ve öğrencilerin  en iyi şekilde yetiştirildiğini görmeyi beklemektedirler. 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700" u="none" strike="noStrike" dirty="0">
                          <a:effectLst/>
                        </a:rPr>
                        <a:t> 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2277960431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Antalya Halkı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Üniversitenin halka açtığı  faaliyetlerden yararlanmaları.  Üniversitenin bölgeye katkısı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Toplumsal Katkı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2660004989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AOSB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Üniversite-Sanayi İşbirliği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Sürdürülebilir </a:t>
                      </a:r>
                      <a:r>
                        <a:rPr lang="tr-TR" sz="800" u="none" strike="noStrike" dirty="0" err="1">
                          <a:effectLst/>
                        </a:rPr>
                        <a:t>İşbirliği,Problemlere</a:t>
                      </a:r>
                      <a:r>
                        <a:rPr lang="tr-TR" sz="800" u="none" strike="noStrike" dirty="0">
                          <a:effectLst/>
                        </a:rPr>
                        <a:t> Bilimsel </a:t>
                      </a:r>
                      <a:r>
                        <a:rPr lang="tr-TR" sz="800" u="none" strike="noStrike" dirty="0" err="1">
                          <a:effectLst/>
                        </a:rPr>
                        <a:t>Çözüm,Nitelikli</a:t>
                      </a:r>
                      <a:r>
                        <a:rPr lang="tr-TR" sz="800" u="none" strike="noStrike" dirty="0">
                          <a:effectLst/>
                        </a:rPr>
                        <a:t> Mezun ve Stajyer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1974819419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Ulusal Uluslararası Destek Kuruluşları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Hibe  Sağlayıcı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Katma Değer Yaratan Projeler Üretilerek Bilimin Yaygınlaştırılması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2139964417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Batı Akdeniz Kalkınma Ajansı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Hibe  Sağlayıcı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Ortak Projeler,Akademik Jüri Desteği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4239223097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ATSO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Üniversite ile işbirliği içinde olması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Sürdürülebilir İşbirliği,Ortak Proje ve Etkinlikler,Nitelikli Mezun ve Stajyer 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4291950994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Serbest Bölge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Üniversite ile işbirliği içinde olması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Sürdürülebilir İşbirliği,Ortak Proje ve Etkinlikler,Nitelikli Mezun ve Stajyer 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1247136533"/>
                  </a:ext>
                </a:extLst>
              </a:tr>
              <a:tr h="2470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Hakemli Dergiler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Akademik Çalışmaları yayınlamaları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Kaliteli Yayınların Yapılması ve hakemlik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3727500124"/>
                  </a:ext>
                </a:extLst>
              </a:tr>
              <a:tr h="3786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Dernekler, odalar ve sivil toplum kuruluşları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Rehberlik ve ortaklık sağlayıcı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Projelere dahıl olmak, sektörel ve bölgesel gelişime katkı sunmak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206084503"/>
                  </a:ext>
                </a:extLst>
              </a:tr>
              <a:tr h="2470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Özel sektör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İstihdam sağlar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İş birliği, nitelkli mezunlar ve stajyerler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1851441088"/>
                  </a:ext>
                </a:extLst>
              </a:tr>
              <a:tr h="3786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Antalya Valiliği AB ve Dış İlişkiler Koordinatörlüğü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Fakülte'nin Siyaset Bilimi ve Uluslararası İlişkiler Bölümümüzün alt dalı olan AB çalışmaları ile ilgili yerel idari birim olması sebebiyle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Yerel ölçekte iş birliği ve nitelikli mezunlar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730788976"/>
                  </a:ext>
                </a:extLst>
              </a:tr>
              <a:tr h="2626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Dış İşleri Bakanlığı Antalya Temsilciliği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Ofisin idari amiri Büyükelçi'nin fakülte bünyesinde seçmeli ders vermesi ve bölüm müfredatıyla ilgili olan Dışişleri Bakanlığı'nın yereldeki temsilcisi olması sebebiyle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Yerel ölçekte iş birliği ve nitelikli mezunlar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2317959241"/>
                  </a:ext>
                </a:extLst>
              </a:tr>
              <a:tr h="46931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Yurtiçinde ve yurtdışında faaliyet gösteren fakülte bünyesinde Bölümlerin dernekleri 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Öğretim üyelerinin bu derneklere üye/katılımcı olması ve bu derneklerin organizasyonlarına katılmaları ve bu organizasyonlarda düzenleyici olmaları sebebiyle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</a:rPr>
                        <a:t>Bilimsel aktivitelere hem katılım hem de organizasyon süreçlerinde iş birliği 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6" marR="3196" marT="3196" marB="0" anchor="ctr"/>
                </a:tc>
                <a:extLst>
                  <a:ext uri="{0D108BD9-81ED-4DB2-BD59-A6C34878D82A}">
                    <a16:rowId xmlns:a16="http://schemas.microsoft.com/office/drawing/2014/main" val="349694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D4F17-AF18-475E-BEB4-DAEF1B1B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276E9D-E1DF-4895-AA08-D438E66C7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8687"/>
              </p:ext>
            </p:extLst>
          </p:nvPr>
        </p:nvGraphicFramePr>
        <p:xfrm>
          <a:off x="539552" y="2248694"/>
          <a:ext cx="8496944" cy="3228975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168395513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40057019"/>
                    </a:ext>
                  </a:extLst>
                </a:gridCol>
                <a:gridCol w="3031855">
                  <a:extLst>
                    <a:ext uri="{9D8B030D-6E8A-4147-A177-3AD203B41FA5}">
                      <a16:colId xmlns:a16="http://schemas.microsoft.com/office/drawing/2014/main" val="2073985428"/>
                    </a:ext>
                  </a:extLst>
                </a:gridCol>
                <a:gridCol w="856577">
                  <a:extLst>
                    <a:ext uri="{9D8B030D-6E8A-4147-A177-3AD203B41FA5}">
                      <a16:colId xmlns:a16="http://schemas.microsoft.com/office/drawing/2014/main" val="2711955255"/>
                    </a:ext>
                  </a:extLst>
                </a:gridCol>
              </a:tblGrid>
              <a:tr h="1552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Yükseköğretim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(YÖKAK)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Üniversitelerin kalite politikalarını ve süreçlerini yönlendirmesi, geliştirmesi ve denetlemesi sebebiyle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Üniversitenin kalite kapsamında geliştirdiği stratejik plana uymasını, ve tüm süreçlerin kalite kapsamındaki hedeflere yönelik sürekli iyileştime doğrultusunda aksiyon almalarını beklemektedir.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46404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 Kalite Denetim Kuruluşu (Türk Loydu)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Üniversitemizin kalite politikalarını takip etmesi, denetlemesi ve iyileştirme önerileri sunması sebebiyle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Üniversitenin kalite kapsamında geliştirdiği stratejik plana uymasını, ve tüm süreçlerin kalite kapsamındaki hedeflere yönelik sürekli iyileştime doğrultusunda aksiyon almalarını beklemektedir.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>
                          <a:effectLst/>
                        </a:rPr>
                        <a:t>Tüm talepler zamanında karşılanmaktadır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71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71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8CAC9749-5F76-4075-8ACB-2E0F80A71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63292"/>
              </p:ext>
            </p:extLst>
          </p:nvPr>
        </p:nvGraphicFramePr>
        <p:xfrm>
          <a:off x="25065" y="316706"/>
          <a:ext cx="9144003" cy="6299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65">
                  <a:extLst>
                    <a:ext uri="{9D8B030D-6E8A-4147-A177-3AD203B41FA5}">
                      <a16:colId xmlns:a16="http://schemas.microsoft.com/office/drawing/2014/main" val="2198860719"/>
                    </a:ext>
                  </a:extLst>
                </a:gridCol>
                <a:gridCol w="2026692">
                  <a:extLst>
                    <a:ext uri="{9D8B030D-6E8A-4147-A177-3AD203B41FA5}">
                      <a16:colId xmlns:a16="http://schemas.microsoft.com/office/drawing/2014/main" val="3754812692"/>
                    </a:ext>
                  </a:extLst>
                </a:gridCol>
                <a:gridCol w="484495">
                  <a:extLst>
                    <a:ext uri="{9D8B030D-6E8A-4147-A177-3AD203B41FA5}">
                      <a16:colId xmlns:a16="http://schemas.microsoft.com/office/drawing/2014/main" val="2508948339"/>
                    </a:ext>
                  </a:extLst>
                </a:gridCol>
                <a:gridCol w="477671">
                  <a:extLst>
                    <a:ext uri="{9D8B030D-6E8A-4147-A177-3AD203B41FA5}">
                      <a16:colId xmlns:a16="http://schemas.microsoft.com/office/drawing/2014/main" val="3185554998"/>
                    </a:ext>
                  </a:extLst>
                </a:gridCol>
                <a:gridCol w="443552">
                  <a:extLst>
                    <a:ext uri="{9D8B030D-6E8A-4147-A177-3AD203B41FA5}">
                      <a16:colId xmlns:a16="http://schemas.microsoft.com/office/drawing/2014/main" val="3627347130"/>
                    </a:ext>
                  </a:extLst>
                </a:gridCol>
                <a:gridCol w="327547">
                  <a:extLst>
                    <a:ext uri="{9D8B030D-6E8A-4147-A177-3AD203B41FA5}">
                      <a16:colId xmlns:a16="http://schemas.microsoft.com/office/drawing/2014/main" val="4158462297"/>
                    </a:ext>
                  </a:extLst>
                </a:gridCol>
                <a:gridCol w="327547">
                  <a:extLst>
                    <a:ext uri="{9D8B030D-6E8A-4147-A177-3AD203B41FA5}">
                      <a16:colId xmlns:a16="http://schemas.microsoft.com/office/drawing/2014/main" val="1190068403"/>
                    </a:ext>
                  </a:extLst>
                </a:gridCol>
                <a:gridCol w="327547">
                  <a:extLst>
                    <a:ext uri="{9D8B030D-6E8A-4147-A177-3AD203B41FA5}">
                      <a16:colId xmlns:a16="http://schemas.microsoft.com/office/drawing/2014/main" val="910108771"/>
                    </a:ext>
                  </a:extLst>
                </a:gridCol>
                <a:gridCol w="327547">
                  <a:extLst>
                    <a:ext uri="{9D8B030D-6E8A-4147-A177-3AD203B41FA5}">
                      <a16:colId xmlns:a16="http://schemas.microsoft.com/office/drawing/2014/main" val="3150403629"/>
                    </a:ext>
                  </a:extLst>
                </a:gridCol>
                <a:gridCol w="327547">
                  <a:extLst>
                    <a:ext uri="{9D8B030D-6E8A-4147-A177-3AD203B41FA5}">
                      <a16:colId xmlns:a16="http://schemas.microsoft.com/office/drawing/2014/main" val="787704823"/>
                    </a:ext>
                  </a:extLst>
                </a:gridCol>
                <a:gridCol w="354842">
                  <a:extLst>
                    <a:ext uri="{9D8B030D-6E8A-4147-A177-3AD203B41FA5}">
                      <a16:colId xmlns:a16="http://schemas.microsoft.com/office/drawing/2014/main" val="2473835897"/>
                    </a:ext>
                  </a:extLst>
                </a:gridCol>
                <a:gridCol w="327547">
                  <a:extLst>
                    <a:ext uri="{9D8B030D-6E8A-4147-A177-3AD203B41FA5}">
                      <a16:colId xmlns:a16="http://schemas.microsoft.com/office/drawing/2014/main" val="3817276229"/>
                    </a:ext>
                  </a:extLst>
                </a:gridCol>
                <a:gridCol w="293427">
                  <a:extLst>
                    <a:ext uri="{9D8B030D-6E8A-4147-A177-3AD203B41FA5}">
                      <a16:colId xmlns:a16="http://schemas.microsoft.com/office/drawing/2014/main" val="3926543005"/>
                    </a:ext>
                  </a:extLst>
                </a:gridCol>
                <a:gridCol w="226825">
                  <a:extLst>
                    <a:ext uri="{9D8B030D-6E8A-4147-A177-3AD203B41FA5}">
                      <a16:colId xmlns:a16="http://schemas.microsoft.com/office/drawing/2014/main" val="1158515960"/>
                    </a:ext>
                  </a:extLst>
                </a:gridCol>
                <a:gridCol w="346381">
                  <a:extLst>
                    <a:ext uri="{9D8B030D-6E8A-4147-A177-3AD203B41FA5}">
                      <a16:colId xmlns:a16="http://schemas.microsoft.com/office/drawing/2014/main" val="707312143"/>
                    </a:ext>
                  </a:extLst>
                </a:gridCol>
                <a:gridCol w="327547">
                  <a:extLst>
                    <a:ext uri="{9D8B030D-6E8A-4147-A177-3AD203B41FA5}">
                      <a16:colId xmlns:a16="http://schemas.microsoft.com/office/drawing/2014/main" val="682272030"/>
                    </a:ext>
                  </a:extLst>
                </a:gridCol>
                <a:gridCol w="327547">
                  <a:extLst>
                    <a:ext uri="{9D8B030D-6E8A-4147-A177-3AD203B41FA5}">
                      <a16:colId xmlns:a16="http://schemas.microsoft.com/office/drawing/2014/main" val="2594960297"/>
                    </a:ext>
                  </a:extLst>
                </a:gridCol>
                <a:gridCol w="907575">
                  <a:extLst>
                    <a:ext uri="{9D8B030D-6E8A-4147-A177-3AD203B41FA5}">
                      <a16:colId xmlns:a16="http://schemas.microsoft.com/office/drawing/2014/main" val="2856283065"/>
                    </a:ext>
                  </a:extLst>
                </a:gridCol>
                <a:gridCol w="409433">
                  <a:extLst>
                    <a:ext uri="{9D8B030D-6E8A-4147-A177-3AD203B41FA5}">
                      <a16:colId xmlns:a16="http://schemas.microsoft.com/office/drawing/2014/main" val="2672613315"/>
                    </a:ext>
                  </a:extLst>
                </a:gridCol>
                <a:gridCol w="334369">
                  <a:extLst>
                    <a:ext uri="{9D8B030D-6E8A-4147-A177-3AD203B41FA5}">
                      <a16:colId xmlns:a16="http://schemas.microsoft.com/office/drawing/2014/main" val="1330858234"/>
                    </a:ext>
                  </a:extLst>
                </a:gridCol>
              </a:tblGrid>
              <a:tr h="2395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Öğrenci Memnuniyet Anketi </a:t>
                      </a:r>
                      <a:br>
                        <a:rPr lang="tr-TR" sz="1050" u="none" strike="noStrike">
                          <a:effectLst/>
                        </a:rPr>
                      </a:br>
                      <a:r>
                        <a:rPr lang="tr-TR" sz="1050" u="none" strike="noStrike">
                          <a:effectLst/>
                        </a:rPr>
                        <a:t>Sonucu Aksiyon Gerçekleşme Oranı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1.1.2.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ölçülmedi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%100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100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100%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100%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2669"/>
                  </a:ext>
                </a:extLst>
              </a:tr>
              <a:tr h="2164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Kullanıcı Memnuniyet Oranı </a:t>
                      </a:r>
                      <a:br>
                        <a:rPr lang="tr-TR" sz="1050" u="none" strike="noStrike">
                          <a:effectLst/>
                        </a:rPr>
                      </a:br>
                      <a:r>
                        <a:rPr lang="tr-TR" sz="1050" u="none" strike="noStrike">
                          <a:effectLst/>
                        </a:rPr>
                        <a:t>(Laboratuvar Cihazlarından)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1.7.3.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127220614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Kullanıcı Memnuniyet Oranı (Kurulan Yeni Laboratuvarlardan)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1.7.4.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effectLst/>
                        </a:rPr>
                        <a:t>DD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1858655925"/>
                  </a:ext>
                </a:extLst>
              </a:tr>
              <a:tr h="1713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Kalibrasyon Planına Uyum Oranı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1.7.6.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2193526761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Akademik Araştırma Sonuçlarının </a:t>
                      </a:r>
                      <a:br>
                        <a:rPr lang="tr-TR" sz="1000" u="none" strike="noStrike">
                          <a:effectLst/>
                        </a:rPr>
                      </a:br>
                      <a:r>
                        <a:rPr lang="tr-TR" sz="1000" u="none" strike="noStrike">
                          <a:effectLst/>
                        </a:rPr>
                        <a:t>İlgili Kurumlar Tarafından Kullanılma Oranı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1.12.11.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ölçülmedi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1357852264"/>
                  </a:ext>
                </a:extLst>
              </a:tr>
              <a:tr h="2349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Proje Başarı Oranı (Sadece Turizm Dekanlık için geçerlidir)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……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effectLst/>
                        </a:rPr>
                        <a:t>DD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1786556006"/>
                  </a:ext>
                </a:extLst>
              </a:tr>
              <a:tr h="2026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Paydaş Memnuniyet Oranı </a:t>
                      </a:r>
                      <a:br>
                        <a:rPr lang="tr-TR" sz="1050" u="none" strike="noStrike">
                          <a:effectLst/>
                        </a:rPr>
                      </a:br>
                      <a:r>
                        <a:rPr lang="tr-TR" sz="1050" u="none" strike="noStrike">
                          <a:effectLst/>
                        </a:rPr>
                        <a:t>(Sadece Turizm Dekanlık için geçerlidir)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……..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688335217"/>
                  </a:ext>
                </a:extLst>
              </a:tr>
              <a:tr h="9580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Patent Sayısı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2.5.1.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3093475436"/>
                  </a:ext>
                </a:extLst>
              </a:tr>
              <a:tr h="1427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Teknoparkta Şirket Açan Akademik Personel Sayısı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2.5.1.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417723699"/>
                  </a:ext>
                </a:extLst>
              </a:tr>
              <a:tr h="1473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Öğrenci Memnuniyet Oranı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1.1.1.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%71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%72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79%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80%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79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79760"/>
                  </a:ext>
                </a:extLst>
              </a:tr>
              <a:tr h="2579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Gerçekleşen Katılımcı Sayısının Planlanan Katılımcı Sayısına Oranı  (Diğer fakültelerle bilgi paylaşımı/etkinlik)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1.9.5.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%80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%81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07284"/>
                  </a:ext>
                </a:extLst>
              </a:tr>
              <a:tr h="1335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Organizasyon Memnuniyet Oranı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1.9.5.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%75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%76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_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896065"/>
                  </a:ext>
                </a:extLst>
              </a:tr>
              <a:tr h="1473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Dereceye Girilen Yarışma Sayısı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…….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DD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2198207691"/>
                  </a:ext>
                </a:extLst>
              </a:tr>
              <a:tr h="1427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Öğretim Üyesi Başına Düşen Başvurulan Proje Sayısı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…….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0,15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0,16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0,44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0,44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0,58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0.20 (Adet)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125%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10319"/>
                  </a:ext>
                </a:extLst>
              </a:tr>
              <a:tr h="1520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Öğretim Üyesi Başına Düşen Endeksli Yayın Sayısı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2.4.2.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0,7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0,8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0,44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0,44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0,44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1,22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1,22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3,9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1.02 (Adet)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128%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64304"/>
                  </a:ext>
                </a:extLst>
              </a:tr>
              <a:tr h="1335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Öğretim Üyesi Başına Düşen Atıf Sayısı (tüm yıllar)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…….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99,25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100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330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361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691 (Adet)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228497"/>
                  </a:ext>
                </a:extLst>
              </a:tr>
              <a:tr h="2349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Öğretim Üyesi Başına Düşen Yürütülmekte Olan Araştırma Projesi Sayısı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…….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0,06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0,07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1,142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0.85 (Adet)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78779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Öğretim Üyesi Başına Düşen  Yayınlanmış Kitap Sayısı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…….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0,1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0,2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0,72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0,72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0,72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0,83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1,08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0.35 (Adet)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175%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96617"/>
                  </a:ext>
                </a:extLst>
              </a:tr>
              <a:tr h="1473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Danışmanlık Memnuniyet Oranı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…….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%70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%71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78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78%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109%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87172"/>
                  </a:ext>
                </a:extLst>
              </a:tr>
              <a:tr h="1289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Öğretim Üyesi Başına Düşen Toplam Yayın Sayısı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…….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1.7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1,8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1,44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4,33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4,99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7,21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8,15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8,4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5,83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3.88 (Adet)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098471"/>
                  </a:ext>
                </a:extLst>
              </a:tr>
            </a:tbl>
          </a:graphicData>
        </a:graphic>
      </p:graphicFrame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9F3A8375-F2F2-4045-9AB8-B2E0A3380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18685"/>
              </p:ext>
            </p:extLst>
          </p:nvPr>
        </p:nvGraphicFramePr>
        <p:xfrm>
          <a:off x="39956" y="-28490"/>
          <a:ext cx="8229599" cy="345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3230">
                  <a:extLst>
                    <a:ext uri="{9D8B030D-6E8A-4147-A177-3AD203B41FA5}">
                      <a16:colId xmlns:a16="http://schemas.microsoft.com/office/drawing/2014/main" val="1958704051"/>
                    </a:ext>
                  </a:extLst>
                </a:gridCol>
                <a:gridCol w="1368528">
                  <a:extLst>
                    <a:ext uri="{9D8B030D-6E8A-4147-A177-3AD203B41FA5}">
                      <a16:colId xmlns:a16="http://schemas.microsoft.com/office/drawing/2014/main" val="99509866"/>
                    </a:ext>
                  </a:extLst>
                </a:gridCol>
                <a:gridCol w="1787841">
                  <a:extLst>
                    <a:ext uri="{9D8B030D-6E8A-4147-A177-3AD203B41FA5}">
                      <a16:colId xmlns:a16="http://schemas.microsoft.com/office/drawing/2014/main" val="4112001990"/>
                    </a:ext>
                  </a:extLst>
                </a:gridCol>
              </a:tblGrid>
              <a:tr h="8843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r-TR" sz="1600" dirty="0"/>
                        <a:t>                           SÜREÇ PERFORMANS İZLEME KARNESİ (SPİK)</a:t>
                      </a:r>
                    </a:p>
                  </a:txBody>
                  <a:tcPr marL="3685" marR="3685" marT="36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Doküman No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İİ-SP-0001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2866099161"/>
                  </a:ext>
                </a:extLst>
              </a:tr>
              <a:tr h="88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Yayın Tarihi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03.11.2019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225532142"/>
                  </a:ext>
                </a:extLst>
              </a:tr>
              <a:tr h="88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Değişiklik No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815055056"/>
                  </a:ext>
                </a:extLst>
              </a:tr>
              <a:tr h="773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Değişiklik Tarihi 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 dirty="0">
                          <a:effectLst/>
                        </a:rPr>
                        <a:t>05.01.2021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3647567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00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D9752EE-47DB-4BD1-B578-9E6131B1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352305EA-179C-4978-89A3-7DB472C93B32}"/>
              </a:ext>
            </a:extLst>
          </p:cNvPr>
          <p:cNvGraphicFramePr>
            <a:graphicFrameLocks noGrp="1"/>
          </p:cNvGraphicFramePr>
          <p:nvPr/>
        </p:nvGraphicFramePr>
        <p:xfrm>
          <a:off x="-2187575" y="-6054725"/>
          <a:ext cx="7348587" cy="4533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89">
                  <a:extLst>
                    <a:ext uri="{9D8B030D-6E8A-4147-A177-3AD203B41FA5}">
                      <a16:colId xmlns:a16="http://schemas.microsoft.com/office/drawing/2014/main" val="3863077358"/>
                    </a:ext>
                  </a:extLst>
                </a:gridCol>
                <a:gridCol w="1628754">
                  <a:extLst>
                    <a:ext uri="{9D8B030D-6E8A-4147-A177-3AD203B41FA5}">
                      <a16:colId xmlns:a16="http://schemas.microsoft.com/office/drawing/2014/main" val="1542126583"/>
                    </a:ext>
                  </a:extLst>
                </a:gridCol>
                <a:gridCol w="389365">
                  <a:extLst>
                    <a:ext uri="{9D8B030D-6E8A-4147-A177-3AD203B41FA5}">
                      <a16:colId xmlns:a16="http://schemas.microsoft.com/office/drawing/2014/main" val="1935450512"/>
                    </a:ext>
                  </a:extLst>
                </a:gridCol>
                <a:gridCol w="383881">
                  <a:extLst>
                    <a:ext uri="{9D8B030D-6E8A-4147-A177-3AD203B41FA5}">
                      <a16:colId xmlns:a16="http://schemas.microsoft.com/office/drawing/2014/main" val="2275326891"/>
                    </a:ext>
                  </a:extLst>
                </a:gridCol>
                <a:gridCol w="356461">
                  <a:extLst>
                    <a:ext uri="{9D8B030D-6E8A-4147-A177-3AD203B41FA5}">
                      <a16:colId xmlns:a16="http://schemas.microsoft.com/office/drawing/2014/main" val="3406819344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3751886350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3534638362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140595360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438336425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3217328901"/>
                    </a:ext>
                  </a:extLst>
                </a:gridCol>
                <a:gridCol w="285169">
                  <a:extLst>
                    <a:ext uri="{9D8B030D-6E8A-4147-A177-3AD203B41FA5}">
                      <a16:colId xmlns:a16="http://schemas.microsoft.com/office/drawing/2014/main" val="2230958241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233739236"/>
                    </a:ext>
                  </a:extLst>
                </a:gridCol>
                <a:gridCol w="235813">
                  <a:extLst>
                    <a:ext uri="{9D8B030D-6E8A-4147-A177-3AD203B41FA5}">
                      <a16:colId xmlns:a16="http://schemas.microsoft.com/office/drawing/2014/main" val="2964869703"/>
                    </a:ext>
                  </a:extLst>
                </a:gridCol>
                <a:gridCol w="241297">
                  <a:extLst>
                    <a:ext uri="{9D8B030D-6E8A-4147-A177-3AD203B41FA5}">
                      <a16:colId xmlns:a16="http://schemas.microsoft.com/office/drawing/2014/main" val="1069917808"/>
                    </a:ext>
                  </a:extLst>
                </a:gridCol>
                <a:gridCol w="219361">
                  <a:extLst>
                    <a:ext uri="{9D8B030D-6E8A-4147-A177-3AD203B41FA5}">
                      <a16:colId xmlns:a16="http://schemas.microsoft.com/office/drawing/2014/main" val="4141443680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3262997371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2558891171"/>
                    </a:ext>
                  </a:extLst>
                </a:gridCol>
                <a:gridCol w="729375">
                  <a:extLst>
                    <a:ext uri="{9D8B030D-6E8A-4147-A177-3AD203B41FA5}">
                      <a16:colId xmlns:a16="http://schemas.microsoft.com/office/drawing/2014/main" val="1580421329"/>
                    </a:ext>
                  </a:extLst>
                </a:gridCol>
                <a:gridCol w="329041">
                  <a:extLst>
                    <a:ext uri="{9D8B030D-6E8A-4147-A177-3AD203B41FA5}">
                      <a16:colId xmlns:a16="http://schemas.microsoft.com/office/drawing/2014/main" val="3495259353"/>
                    </a:ext>
                  </a:extLst>
                </a:gridCol>
                <a:gridCol w="268717">
                  <a:extLst>
                    <a:ext uri="{9D8B030D-6E8A-4147-A177-3AD203B41FA5}">
                      <a16:colId xmlns:a16="http://schemas.microsoft.com/office/drawing/2014/main" val="2449459835"/>
                    </a:ext>
                  </a:extLst>
                </a:gridCol>
              </a:tblGrid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Öğretim Üyesi Başına Düşen Kitap Bölümü Sayısı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…….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0,33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0,81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3,55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2,77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3,71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3,93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0,857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1.42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655417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Personel Performans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1.8.3.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125%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745437"/>
                  </a:ext>
                </a:extLst>
              </a:tr>
              <a:tr h="1521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Gerçekleşen Katılımcı Sayısı/Planlanan Katılımcı Sayısı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2.1.6.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162%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130%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167%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93%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129%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159%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5180865"/>
                  </a:ext>
                </a:extLst>
              </a:tr>
              <a:tr h="14477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 Memnuniyet Oranı (Etkinliklerden)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2.1.6.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93%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br>
                        <a:rPr lang="tr-TR" sz="500" u="none" strike="noStrike">
                          <a:effectLst/>
                        </a:rPr>
                      </a:b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98%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144723"/>
                  </a:ext>
                </a:extLst>
              </a:tr>
              <a:tr h="1398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Mezun 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2.2.6.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8230513"/>
                  </a:ext>
                </a:extLst>
              </a:tr>
              <a:tr h="1069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İşveren 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2.2.6.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7169585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Ortak Yayın Sayısı Artış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2.4.3.-2.4.4.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0,571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0,20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117%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4370625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Üniversitelerle Yapılan Ortak Proje Sayısı Artış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2.4.4.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1,395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0,8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470%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7912114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Öğrencilerin Dahil Edildiği Projelerin Başarı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8277655"/>
                  </a:ext>
                </a:extLst>
              </a:tr>
              <a:tr h="2138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Öğrencilerin Dahil Edildiği Projelerden</a:t>
                      </a:r>
                      <a:br>
                        <a:rPr lang="tr-TR" sz="500" u="none" strike="noStrike">
                          <a:effectLst/>
                        </a:rPr>
                      </a:br>
                      <a:r>
                        <a:rPr lang="tr-TR" sz="500" u="none" strike="noStrike">
                          <a:effectLst/>
                        </a:rPr>
                        <a:t>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260120"/>
                  </a:ext>
                </a:extLst>
              </a:tr>
              <a:tr h="1357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Online Derslerin Başarı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2.6.1.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75.9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75,90%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137762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Kullanıcı Memnuniyet Oranı </a:t>
                      </a:r>
                      <a:br>
                        <a:rPr lang="tr-TR" sz="500" u="none" strike="noStrike">
                          <a:effectLst/>
                        </a:rPr>
                      </a:br>
                      <a:r>
                        <a:rPr lang="tr-TR" sz="500" u="none" strike="noStrike">
                          <a:effectLst/>
                        </a:rPr>
                        <a:t>(Gastronomi Eğitim Mutfağından) 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9437984"/>
                  </a:ext>
                </a:extLst>
              </a:tr>
              <a:tr h="1439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Süreç Memnuniyet Oranı (İç Müşteri)</a:t>
                      </a:r>
                      <a:endParaRPr lang="tr-TR" sz="4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1.14.1.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73%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76%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84%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84%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110%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4803838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Major Hata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1.3.1.-1.3.3.-1.3.5.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-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0 (adet)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100%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8025982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Düzeltici Faaliyet Kapanma Hızı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1.3.1.-1.3.3.-1.3.5.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100%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8640653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Risk Azaltma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21%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33%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33%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150%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7087555"/>
                  </a:ext>
                </a:extLst>
              </a:tr>
              <a:tr h="111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Kalite Hedefleri Gerçekleşme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7755092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KYS İç Denetim Puanı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86%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-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85%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85%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98%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4685494"/>
                  </a:ext>
                </a:extLst>
              </a:tr>
              <a:tr h="1439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adet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7166465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 Çözüm Memnuniyet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982952"/>
                  </a:ext>
                </a:extLst>
              </a:tr>
              <a:tr h="1151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Tekrarlayan Şikayet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9323775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Çevre Kazası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1.3.3.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7108206"/>
                  </a:ext>
                </a:extLst>
              </a:tr>
              <a:tr h="1069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 Kazası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5401320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 Kazası Ağırlık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826225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Öneri Sayısı 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9496788"/>
                  </a:ext>
                </a:extLst>
              </a:tr>
              <a:tr h="1151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Önerilerin Hayata Geçirilme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9895864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Şikayete Geri Dönüş/Cevap Verme Süresi 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&lt;=3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1 gün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3919446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Şikayetin Çözümü İçin Öngörülen Süre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14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9507582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Çözümün Gerçekleştirildiği Süre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 gün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2824438"/>
                  </a:ext>
                </a:extLst>
              </a:tr>
              <a:tr h="7897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500" u="none" strike="noStrike">
                          <a:effectLst/>
                        </a:rPr>
                        <a:t>2020  GENEL SONUÇ</a:t>
                      </a:r>
                      <a:endParaRPr lang="tr-TR" sz="5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500" u="none" strike="noStrike">
                          <a:effectLst/>
                        </a:rPr>
                        <a:t>SEMBOLLERİN ANLAMLARI</a:t>
                      </a:r>
                      <a:endParaRPr lang="tr-TR" sz="5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855315"/>
                  </a:ext>
                </a:extLst>
              </a:tr>
              <a:tr h="210586"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TOPLAM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32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8839213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TUTAN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28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Mükemmel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İyileştirilmeli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592193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TUTMAYAN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4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100-90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   79-60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107069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ORTALAMA PERFORMANS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87,5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6586360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SONUÇ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İyileştirilmeli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Başarılı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 dirty="0">
                          <a:effectLst/>
                        </a:rPr>
                        <a:t>  Başarısız</a:t>
                      </a:r>
                      <a:endParaRPr lang="tr-TR" sz="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227905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E5B26872-AF6A-4E9F-A2CA-CCA8975B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1936413"/>
            <a:ext cx="3968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F6D6742-14FF-455E-8528-71852B7657FE}"/>
              </a:ext>
              <a:ext uri="{147F2762-F138-4A5C-976F-8EAC2B608ADB}">
                <a16:predDERef xmlns:a16="http://schemas.microsoft.com/office/drawing/2014/main" pred="{E5B26872-AF6A-4E9F-A2CA-CCA8975B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2414250"/>
            <a:ext cx="5461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AEC71BD-E391-4E0D-B183-91BF33F00AA8}"/>
              </a:ext>
              <a:ext uri="{147F2762-F138-4A5C-976F-8EAC2B608ADB}">
                <a16:predDERef xmlns:a16="http://schemas.microsoft.com/office/drawing/2014/main" pred="{0F6D6742-14FF-455E-8528-71852B76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8" y="12409488"/>
            <a:ext cx="528637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EFC93AB-E86A-4A66-8CEE-7317C2720A10}"/>
              </a:ext>
              <a:ext uri="{147F2762-F138-4A5C-976F-8EAC2B608ADB}">
                <a16:predDERef xmlns:a16="http://schemas.microsoft.com/office/drawing/2014/main" pred="{1AEC71BD-E391-4E0D-B183-91BF33F0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588" y="11850688"/>
            <a:ext cx="623887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D7FE3B0B-FDA8-4B49-A8FB-C3DAB1BA7FE9}"/>
              </a:ext>
            </a:extLst>
          </p:cNvPr>
          <p:cNvGraphicFramePr>
            <a:graphicFrameLocks noGrp="1"/>
          </p:cNvGraphicFramePr>
          <p:nvPr/>
        </p:nvGraphicFramePr>
        <p:xfrm>
          <a:off x="-2187575" y="-6054725"/>
          <a:ext cx="7348587" cy="4533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89">
                  <a:extLst>
                    <a:ext uri="{9D8B030D-6E8A-4147-A177-3AD203B41FA5}">
                      <a16:colId xmlns:a16="http://schemas.microsoft.com/office/drawing/2014/main" val="1159510383"/>
                    </a:ext>
                  </a:extLst>
                </a:gridCol>
                <a:gridCol w="1628754">
                  <a:extLst>
                    <a:ext uri="{9D8B030D-6E8A-4147-A177-3AD203B41FA5}">
                      <a16:colId xmlns:a16="http://schemas.microsoft.com/office/drawing/2014/main" val="1416041030"/>
                    </a:ext>
                  </a:extLst>
                </a:gridCol>
                <a:gridCol w="389365">
                  <a:extLst>
                    <a:ext uri="{9D8B030D-6E8A-4147-A177-3AD203B41FA5}">
                      <a16:colId xmlns:a16="http://schemas.microsoft.com/office/drawing/2014/main" val="1738938250"/>
                    </a:ext>
                  </a:extLst>
                </a:gridCol>
                <a:gridCol w="383881">
                  <a:extLst>
                    <a:ext uri="{9D8B030D-6E8A-4147-A177-3AD203B41FA5}">
                      <a16:colId xmlns:a16="http://schemas.microsoft.com/office/drawing/2014/main" val="1676951262"/>
                    </a:ext>
                  </a:extLst>
                </a:gridCol>
                <a:gridCol w="356461">
                  <a:extLst>
                    <a:ext uri="{9D8B030D-6E8A-4147-A177-3AD203B41FA5}">
                      <a16:colId xmlns:a16="http://schemas.microsoft.com/office/drawing/2014/main" val="339170775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4258106626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4130994685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2503120345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1273437941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3380267044"/>
                    </a:ext>
                  </a:extLst>
                </a:gridCol>
                <a:gridCol w="285169">
                  <a:extLst>
                    <a:ext uri="{9D8B030D-6E8A-4147-A177-3AD203B41FA5}">
                      <a16:colId xmlns:a16="http://schemas.microsoft.com/office/drawing/2014/main" val="1249007636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638805971"/>
                    </a:ext>
                  </a:extLst>
                </a:gridCol>
                <a:gridCol w="235813">
                  <a:extLst>
                    <a:ext uri="{9D8B030D-6E8A-4147-A177-3AD203B41FA5}">
                      <a16:colId xmlns:a16="http://schemas.microsoft.com/office/drawing/2014/main" val="1599853765"/>
                    </a:ext>
                  </a:extLst>
                </a:gridCol>
                <a:gridCol w="241297">
                  <a:extLst>
                    <a:ext uri="{9D8B030D-6E8A-4147-A177-3AD203B41FA5}">
                      <a16:colId xmlns:a16="http://schemas.microsoft.com/office/drawing/2014/main" val="4227466192"/>
                    </a:ext>
                  </a:extLst>
                </a:gridCol>
                <a:gridCol w="219361">
                  <a:extLst>
                    <a:ext uri="{9D8B030D-6E8A-4147-A177-3AD203B41FA5}">
                      <a16:colId xmlns:a16="http://schemas.microsoft.com/office/drawing/2014/main" val="3802363260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223514142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1752194584"/>
                    </a:ext>
                  </a:extLst>
                </a:gridCol>
                <a:gridCol w="729375">
                  <a:extLst>
                    <a:ext uri="{9D8B030D-6E8A-4147-A177-3AD203B41FA5}">
                      <a16:colId xmlns:a16="http://schemas.microsoft.com/office/drawing/2014/main" val="1207530664"/>
                    </a:ext>
                  </a:extLst>
                </a:gridCol>
                <a:gridCol w="329041">
                  <a:extLst>
                    <a:ext uri="{9D8B030D-6E8A-4147-A177-3AD203B41FA5}">
                      <a16:colId xmlns:a16="http://schemas.microsoft.com/office/drawing/2014/main" val="3192728978"/>
                    </a:ext>
                  </a:extLst>
                </a:gridCol>
                <a:gridCol w="268717">
                  <a:extLst>
                    <a:ext uri="{9D8B030D-6E8A-4147-A177-3AD203B41FA5}">
                      <a16:colId xmlns:a16="http://schemas.microsoft.com/office/drawing/2014/main" val="887032165"/>
                    </a:ext>
                  </a:extLst>
                </a:gridCol>
              </a:tblGrid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Öğretim Üyesi Başına Düşen Kitap Bölümü Sayısı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…….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0,33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0,81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3,55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2,77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3,71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3,93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0,857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1.42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4565693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Personel Performans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1.8.3.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125%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0532647"/>
                  </a:ext>
                </a:extLst>
              </a:tr>
              <a:tr h="1521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Gerçekleşen Katılımcı Sayısı/Planlanan Katılımcı Sayısı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2.1.6.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162%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130%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167%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93%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129%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159%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0558494"/>
                  </a:ext>
                </a:extLst>
              </a:tr>
              <a:tr h="14477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 Memnuniyet Oranı (Etkinliklerden)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2.1.6.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93%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br>
                        <a:rPr lang="tr-TR" sz="500" u="none" strike="noStrike">
                          <a:effectLst/>
                        </a:rPr>
                      </a:b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98%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4496968"/>
                  </a:ext>
                </a:extLst>
              </a:tr>
              <a:tr h="1398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Mezun 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2.2.6.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394518"/>
                  </a:ext>
                </a:extLst>
              </a:tr>
              <a:tr h="1069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İşveren 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2.2.6.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1719639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Ortak Yayın Sayısı Artış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2.4.3.-2.4.4.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0,571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0,20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117%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2102642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Üniversitelerle Yapılan Ortak Proje Sayısı Artış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2.4.4.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1,395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0,8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470%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1304478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Öğrencilerin Dahil Edildiği Projelerin Başarı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7613154"/>
                  </a:ext>
                </a:extLst>
              </a:tr>
              <a:tr h="2138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Öğrencilerin Dahil Edildiği Projelerden</a:t>
                      </a:r>
                      <a:br>
                        <a:rPr lang="tr-TR" sz="500" u="none" strike="noStrike">
                          <a:effectLst/>
                        </a:rPr>
                      </a:br>
                      <a:r>
                        <a:rPr lang="tr-TR" sz="500" u="none" strike="noStrike">
                          <a:effectLst/>
                        </a:rPr>
                        <a:t>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0277534"/>
                  </a:ext>
                </a:extLst>
              </a:tr>
              <a:tr h="1357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Online Derslerin Başarı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2.6.1.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75.9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75,90%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4719828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Kullanıcı Memnuniyet Oranı </a:t>
                      </a:r>
                      <a:br>
                        <a:rPr lang="tr-TR" sz="500" u="none" strike="noStrike">
                          <a:effectLst/>
                        </a:rPr>
                      </a:br>
                      <a:r>
                        <a:rPr lang="tr-TR" sz="500" u="none" strike="noStrike">
                          <a:effectLst/>
                        </a:rPr>
                        <a:t>(Gastronomi Eğitim Mutfağından) 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88668"/>
                  </a:ext>
                </a:extLst>
              </a:tr>
              <a:tr h="1439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Süreç Memnuniyet Oranı (İç Müşteri)</a:t>
                      </a:r>
                      <a:endParaRPr lang="tr-TR" sz="4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1.14.1.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73%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76%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84%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84%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110%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8741593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Major Hata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1.3.1.-1.3.3.-1.3.5.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-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0 (adet)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100%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2601790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Düzeltici Faaliyet Kapanma Hızı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1.3.1.-1.3.3.-1.3.5.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100%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1852514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Risk Azaltma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21%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33%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33%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150%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9946232"/>
                  </a:ext>
                </a:extLst>
              </a:tr>
              <a:tr h="111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Kalite Hedefleri Gerçekleşme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5512813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KYS İç Denetim Puanı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86%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-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85%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85%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98%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6574114"/>
                  </a:ext>
                </a:extLst>
              </a:tr>
              <a:tr h="1439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adet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5180001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 Çözüm Memnuniyet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9252990"/>
                  </a:ext>
                </a:extLst>
              </a:tr>
              <a:tr h="1151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Tekrarlayan Şikayet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5630424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Çevre Kazası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1.3.3.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083972"/>
                  </a:ext>
                </a:extLst>
              </a:tr>
              <a:tr h="1069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 Kazası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8044312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 Kazası Ağırlık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8929106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Öneri Sayısı 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1869125"/>
                  </a:ext>
                </a:extLst>
              </a:tr>
              <a:tr h="1151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Önerilerin Hayata Geçirilme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6791495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Şikayete Geri Dönüş/Cevap Verme Süresi 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&lt;=3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1 gün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2179367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Şikayetin Çözümü İçin Öngörülen Süre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14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8585670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Çözümün Gerçekleştirildiği Süre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 gün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6455677"/>
                  </a:ext>
                </a:extLst>
              </a:tr>
              <a:tr h="7897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500" u="none" strike="noStrike">
                          <a:effectLst/>
                        </a:rPr>
                        <a:t>2020  GENEL SONUÇ</a:t>
                      </a:r>
                      <a:endParaRPr lang="tr-TR" sz="5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500" u="none" strike="noStrike">
                          <a:effectLst/>
                        </a:rPr>
                        <a:t>SEMBOLLERİN ANLAMLARI</a:t>
                      </a:r>
                      <a:endParaRPr lang="tr-TR" sz="5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521404"/>
                  </a:ext>
                </a:extLst>
              </a:tr>
              <a:tr h="210586"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TOPLAM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32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2793909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TUTAN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28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Mükemmel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İyileştirilmeli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869744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TUTMAYAN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4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100-90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   79-60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718473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ORTALAMA PERFORMANS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87,5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0861219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SONUÇ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İyileştirilmeli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Başarılı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 dirty="0">
                          <a:effectLst/>
                        </a:rPr>
                        <a:t>  Başarısız</a:t>
                      </a:r>
                      <a:endParaRPr lang="tr-TR" sz="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96199"/>
                  </a:ext>
                </a:extLst>
              </a:tr>
            </a:tbl>
          </a:graphicData>
        </a:graphic>
      </p:graphicFrame>
      <p:pic>
        <p:nvPicPr>
          <p:cNvPr id="10" name="Resim 9">
            <a:extLst>
              <a:ext uri="{FF2B5EF4-FFF2-40B4-BE49-F238E27FC236}">
                <a16:creationId xmlns:a16="http://schemas.microsoft.com/office/drawing/2014/main" id="{E5B26872-AF6A-4E9F-A2CA-CCA8975B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1936413"/>
            <a:ext cx="3968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F6D6742-14FF-455E-8528-71852B7657FE}"/>
              </a:ext>
              <a:ext uri="{147F2762-F138-4A5C-976F-8EAC2B608ADB}">
                <a16:predDERef xmlns:a16="http://schemas.microsoft.com/office/drawing/2014/main" pred="{E5B26872-AF6A-4E9F-A2CA-CCA8975B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2414250"/>
            <a:ext cx="5461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AEC71BD-E391-4E0D-B183-91BF33F00AA8}"/>
              </a:ext>
              <a:ext uri="{147F2762-F138-4A5C-976F-8EAC2B608ADB}">
                <a16:predDERef xmlns:a16="http://schemas.microsoft.com/office/drawing/2014/main" pred="{0F6D6742-14FF-455E-8528-71852B76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8" y="12409488"/>
            <a:ext cx="528637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EFC93AB-E86A-4A66-8CEE-7317C2720A10}"/>
              </a:ext>
              <a:ext uri="{147F2762-F138-4A5C-976F-8EAC2B608ADB}">
                <a16:predDERef xmlns:a16="http://schemas.microsoft.com/office/drawing/2014/main" pred="{1AEC71BD-E391-4E0D-B183-91BF33F0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588" y="11850688"/>
            <a:ext cx="623887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o 13">
            <a:extLst>
              <a:ext uri="{FF2B5EF4-FFF2-40B4-BE49-F238E27FC236}">
                <a16:creationId xmlns:a16="http://schemas.microsoft.com/office/drawing/2014/main" id="{D9C8C412-95ED-4029-AEE9-3CFE25E806A5}"/>
              </a:ext>
            </a:extLst>
          </p:cNvPr>
          <p:cNvGraphicFramePr>
            <a:graphicFrameLocks noGrp="1"/>
          </p:cNvGraphicFramePr>
          <p:nvPr/>
        </p:nvGraphicFramePr>
        <p:xfrm>
          <a:off x="-2187575" y="-6054725"/>
          <a:ext cx="7348587" cy="4533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89">
                  <a:extLst>
                    <a:ext uri="{9D8B030D-6E8A-4147-A177-3AD203B41FA5}">
                      <a16:colId xmlns:a16="http://schemas.microsoft.com/office/drawing/2014/main" val="1872521953"/>
                    </a:ext>
                  </a:extLst>
                </a:gridCol>
                <a:gridCol w="1628754">
                  <a:extLst>
                    <a:ext uri="{9D8B030D-6E8A-4147-A177-3AD203B41FA5}">
                      <a16:colId xmlns:a16="http://schemas.microsoft.com/office/drawing/2014/main" val="2306598675"/>
                    </a:ext>
                  </a:extLst>
                </a:gridCol>
                <a:gridCol w="389365">
                  <a:extLst>
                    <a:ext uri="{9D8B030D-6E8A-4147-A177-3AD203B41FA5}">
                      <a16:colId xmlns:a16="http://schemas.microsoft.com/office/drawing/2014/main" val="2407607853"/>
                    </a:ext>
                  </a:extLst>
                </a:gridCol>
                <a:gridCol w="383881">
                  <a:extLst>
                    <a:ext uri="{9D8B030D-6E8A-4147-A177-3AD203B41FA5}">
                      <a16:colId xmlns:a16="http://schemas.microsoft.com/office/drawing/2014/main" val="1295281396"/>
                    </a:ext>
                  </a:extLst>
                </a:gridCol>
                <a:gridCol w="356461">
                  <a:extLst>
                    <a:ext uri="{9D8B030D-6E8A-4147-A177-3AD203B41FA5}">
                      <a16:colId xmlns:a16="http://schemas.microsoft.com/office/drawing/2014/main" val="45129838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876322028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3707699112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1383672349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1235948021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998238976"/>
                    </a:ext>
                  </a:extLst>
                </a:gridCol>
                <a:gridCol w="285169">
                  <a:extLst>
                    <a:ext uri="{9D8B030D-6E8A-4147-A177-3AD203B41FA5}">
                      <a16:colId xmlns:a16="http://schemas.microsoft.com/office/drawing/2014/main" val="2973375263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1873136676"/>
                    </a:ext>
                  </a:extLst>
                </a:gridCol>
                <a:gridCol w="235813">
                  <a:extLst>
                    <a:ext uri="{9D8B030D-6E8A-4147-A177-3AD203B41FA5}">
                      <a16:colId xmlns:a16="http://schemas.microsoft.com/office/drawing/2014/main" val="1955521826"/>
                    </a:ext>
                  </a:extLst>
                </a:gridCol>
                <a:gridCol w="241297">
                  <a:extLst>
                    <a:ext uri="{9D8B030D-6E8A-4147-A177-3AD203B41FA5}">
                      <a16:colId xmlns:a16="http://schemas.microsoft.com/office/drawing/2014/main" val="2275057258"/>
                    </a:ext>
                  </a:extLst>
                </a:gridCol>
                <a:gridCol w="219361">
                  <a:extLst>
                    <a:ext uri="{9D8B030D-6E8A-4147-A177-3AD203B41FA5}">
                      <a16:colId xmlns:a16="http://schemas.microsoft.com/office/drawing/2014/main" val="9522419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3660226041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630242503"/>
                    </a:ext>
                  </a:extLst>
                </a:gridCol>
                <a:gridCol w="729375">
                  <a:extLst>
                    <a:ext uri="{9D8B030D-6E8A-4147-A177-3AD203B41FA5}">
                      <a16:colId xmlns:a16="http://schemas.microsoft.com/office/drawing/2014/main" val="3471003323"/>
                    </a:ext>
                  </a:extLst>
                </a:gridCol>
                <a:gridCol w="329041">
                  <a:extLst>
                    <a:ext uri="{9D8B030D-6E8A-4147-A177-3AD203B41FA5}">
                      <a16:colId xmlns:a16="http://schemas.microsoft.com/office/drawing/2014/main" val="4121793618"/>
                    </a:ext>
                  </a:extLst>
                </a:gridCol>
                <a:gridCol w="268717">
                  <a:extLst>
                    <a:ext uri="{9D8B030D-6E8A-4147-A177-3AD203B41FA5}">
                      <a16:colId xmlns:a16="http://schemas.microsoft.com/office/drawing/2014/main" val="3150011937"/>
                    </a:ext>
                  </a:extLst>
                </a:gridCol>
              </a:tblGrid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Öğretim Üyesi Başına Düşen Kitap Bölümü Sayısı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…….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0,33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0,81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3,55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2,77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3,71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3,93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0,857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1.42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6817119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Personel Performans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1.8.3.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125%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3926686"/>
                  </a:ext>
                </a:extLst>
              </a:tr>
              <a:tr h="1521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Gerçekleşen Katılımcı Sayısı/Planlanan Katılımcı Sayısı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2.1.6.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162%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130%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167%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93%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129%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159%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9098895"/>
                  </a:ext>
                </a:extLst>
              </a:tr>
              <a:tr h="14477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 Memnuniyet Oranı (Etkinliklerden)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2.1.6.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93%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br>
                        <a:rPr lang="tr-TR" sz="500" u="none" strike="noStrike">
                          <a:effectLst/>
                        </a:rPr>
                      </a:b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98%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1299257"/>
                  </a:ext>
                </a:extLst>
              </a:tr>
              <a:tr h="1398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Mezun 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2.2.6.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9603615"/>
                  </a:ext>
                </a:extLst>
              </a:tr>
              <a:tr h="1069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İşveren 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2.2.6.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3685185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Ortak Yayın Sayısı Artış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2.4.3.-2.4.4.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0,571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0,20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117%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90301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Üniversitelerle Yapılan Ortak Proje Sayısı Artış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2.4.4.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1,395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0,8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470%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3752572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Öğrencilerin Dahil Edildiği Projelerin Başarı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0077228"/>
                  </a:ext>
                </a:extLst>
              </a:tr>
              <a:tr h="2138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Öğrencilerin Dahil Edildiği Projelerden</a:t>
                      </a:r>
                      <a:br>
                        <a:rPr lang="tr-TR" sz="500" u="none" strike="noStrike">
                          <a:effectLst/>
                        </a:rPr>
                      </a:br>
                      <a:r>
                        <a:rPr lang="tr-TR" sz="500" u="none" strike="noStrike">
                          <a:effectLst/>
                        </a:rPr>
                        <a:t>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7544230"/>
                  </a:ext>
                </a:extLst>
              </a:tr>
              <a:tr h="1357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Online Derslerin Başarı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2.6.1.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75.9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75,90%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7313472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Kullanıcı Memnuniyet Oranı </a:t>
                      </a:r>
                      <a:br>
                        <a:rPr lang="tr-TR" sz="500" u="none" strike="noStrike">
                          <a:effectLst/>
                        </a:rPr>
                      </a:br>
                      <a:r>
                        <a:rPr lang="tr-TR" sz="500" u="none" strike="noStrike">
                          <a:effectLst/>
                        </a:rPr>
                        <a:t>(Gastronomi Eğitim Mutfağından) 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9734383"/>
                  </a:ext>
                </a:extLst>
              </a:tr>
              <a:tr h="1439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Süreç Memnuniyet Oranı (İç Müşteri)</a:t>
                      </a:r>
                      <a:endParaRPr lang="tr-TR" sz="4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1.14.1.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73%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76%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84%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84%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110%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3549666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Major Hata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1.3.1.-1.3.3.-1.3.5.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-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0 (adet)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100%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2920931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Düzeltici Faaliyet Kapanma Hızı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1.3.1.-1.3.3.-1.3.5.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100%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5297075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Risk Azaltma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21%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33%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33%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150%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2793524"/>
                  </a:ext>
                </a:extLst>
              </a:tr>
              <a:tr h="111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Kalite Hedefleri Gerçekleşme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9540433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KYS İç Denetim Puanı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86%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-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85%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85%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98%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410274"/>
                  </a:ext>
                </a:extLst>
              </a:tr>
              <a:tr h="1439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adet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1064372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 Çözüm Memnuniyet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8609680"/>
                  </a:ext>
                </a:extLst>
              </a:tr>
              <a:tr h="1151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Tekrarlayan Şikayet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8749651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Çevre Kazası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1.3.3.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6031160"/>
                  </a:ext>
                </a:extLst>
              </a:tr>
              <a:tr h="1069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 Kazası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0204760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 Kazası Ağırlık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6101320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Öneri Sayısı 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3973338"/>
                  </a:ext>
                </a:extLst>
              </a:tr>
              <a:tr h="1151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Önerilerin Hayata Geçirilme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3759446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Şikayete Geri Dönüş/Cevap Verme Süresi 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&lt;=3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1 gün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5273216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Şikayetin Çözümü İçin Öngörülen Süre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14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5503255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Çözümün Gerçekleştirildiği Süre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 gün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4130629"/>
                  </a:ext>
                </a:extLst>
              </a:tr>
              <a:tr h="7897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500" u="none" strike="noStrike">
                          <a:effectLst/>
                        </a:rPr>
                        <a:t>2020  GENEL SONUÇ</a:t>
                      </a:r>
                      <a:endParaRPr lang="tr-TR" sz="5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500" u="none" strike="noStrike">
                          <a:effectLst/>
                        </a:rPr>
                        <a:t>SEMBOLLERİN ANLAMLARI</a:t>
                      </a:r>
                      <a:endParaRPr lang="tr-TR" sz="5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52584"/>
                  </a:ext>
                </a:extLst>
              </a:tr>
              <a:tr h="210586"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TOPLAM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32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9106249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TUTAN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28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Mükemmel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İyileştirilmeli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563746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TUTMAYAN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4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100-90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   79-60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120179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ORTALAMA PERFORMANS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87,5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4209325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SONUÇ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İyileştirilmeli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Başarılı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 dirty="0">
                          <a:effectLst/>
                        </a:rPr>
                        <a:t>  Başarısız</a:t>
                      </a:r>
                      <a:endParaRPr lang="tr-TR" sz="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40018"/>
                  </a:ext>
                </a:extLst>
              </a:tr>
            </a:tbl>
          </a:graphicData>
        </a:graphic>
      </p:graphicFrame>
      <p:pic>
        <p:nvPicPr>
          <p:cNvPr id="15" name="Resim 14">
            <a:extLst>
              <a:ext uri="{FF2B5EF4-FFF2-40B4-BE49-F238E27FC236}">
                <a16:creationId xmlns:a16="http://schemas.microsoft.com/office/drawing/2014/main" id="{E5B26872-AF6A-4E9F-A2CA-CCA8975B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1936413"/>
            <a:ext cx="3968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0F6D6742-14FF-455E-8528-71852B7657FE}"/>
              </a:ext>
              <a:ext uri="{147F2762-F138-4A5C-976F-8EAC2B608ADB}">
                <a16:predDERef xmlns:a16="http://schemas.microsoft.com/office/drawing/2014/main" pred="{E5B26872-AF6A-4E9F-A2CA-CCA8975B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2414250"/>
            <a:ext cx="5461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1AEC71BD-E391-4E0D-B183-91BF33F00AA8}"/>
              </a:ext>
              <a:ext uri="{147F2762-F138-4A5C-976F-8EAC2B608ADB}">
                <a16:predDERef xmlns:a16="http://schemas.microsoft.com/office/drawing/2014/main" pred="{0F6D6742-14FF-455E-8528-71852B76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8" y="12409488"/>
            <a:ext cx="528637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EFC93AB-E86A-4A66-8CEE-7317C2720A10}"/>
              </a:ext>
              <a:ext uri="{147F2762-F138-4A5C-976F-8EAC2B608ADB}">
                <a16:predDERef xmlns:a16="http://schemas.microsoft.com/office/drawing/2014/main" pred="{1AEC71BD-E391-4E0D-B183-91BF33F0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588" y="11850688"/>
            <a:ext cx="623887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o 18">
            <a:extLst>
              <a:ext uri="{FF2B5EF4-FFF2-40B4-BE49-F238E27FC236}">
                <a16:creationId xmlns:a16="http://schemas.microsoft.com/office/drawing/2014/main" id="{412B6420-141A-43A4-BE73-4B992566EB31}"/>
              </a:ext>
            </a:extLst>
          </p:cNvPr>
          <p:cNvGraphicFramePr>
            <a:graphicFrameLocks noGrp="1"/>
          </p:cNvGraphicFramePr>
          <p:nvPr/>
        </p:nvGraphicFramePr>
        <p:xfrm>
          <a:off x="-2187575" y="-6054725"/>
          <a:ext cx="7348587" cy="4533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89">
                  <a:extLst>
                    <a:ext uri="{9D8B030D-6E8A-4147-A177-3AD203B41FA5}">
                      <a16:colId xmlns:a16="http://schemas.microsoft.com/office/drawing/2014/main" val="1423648816"/>
                    </a:ext>
                  </a:extLst>
                </a:gridCol>
                <a:gridCol w="1628754">
                  <a:extLst>
                    <a:ext uri="{9D8B030D-6E8A-4147-A177-3AD203B41FA5}">
                      <a16:colId xmlns:a16="http://schemas.microsoft.com/office/drawing/2014/main" val="1145156912"/>
                    </a:ext>
                  </a:extLst>
                </a:gridCol>
                <a:gridCol w="389365">
                  <a:extLst>
                    <a:ext uri="{9D8B030D-6E8A-4147-A177-3AD203B41FA5}">
                      <a16:colId xmlns:a16="http://schemas.microsoft.com/office/drawing/2014/main" val="2674282360"/>
                    </a:ext>
                  </a:extLst>
                </a:gridCol>
                <a:gridCol w="383881">
                  <a:extLst>
                    <a:ext uri="{9D8B030D-6E8A-4147-A177-3AD203B41FA5}">
                      <a16:colId xmlns:a16="http://schemas.microsoft.com/office/drawing/2014/main" val="4188841536"/>
                    </a:ext>
                  </a:extLst>
                </a:gridCol>
                <a:gridCol w="356461">
                  <a:extLst>
                    <a:ext uri="{9D8B030D-6E8A-4147-A177-3AD203B41FA5}">
                      <a16:colId xmlns:a16="http://schemas.microsoft.com/office/drawing/2014/main" val="849697116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985151609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1474918964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4039068604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546733125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186071029"/>
                    </a:ext>
                  </a:extLst>
                </a:gridCol>
                <a:gridCol w="285169">
                  <a:extLst>
                    <a:ext uri="{9D8B030D-6E8A-4147-A177-3AD203B41FA5}">
                      <a16:colId xmlns:a16="http://schemas.microsoft.com/office/drawing/2014/main" val="1490046911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2801834092"/>
                    </a:ext>
                  </a:extLst>
                </a:gridCol>
                <a:gridCol w="235813">
                  <a:extLst>
                    <a:ext uri="{9D8B030D-6E8A-4147-A177-3AD203B41FA5}">
                      <a16:colId xmlns:a16="http://schemas.microsoft.com/office/drawing/2014/main" val="2475667745"/>
                    </a:ext>
                  </a:extLst>
                </a:gridCol>
                <a:gridCol w="241297">
                  <a:extLst>
                    <a:ext uri="{9D8B030D-6E8A-4147-A177-3AD203B41FA5}">
                      <a16:colId xmlns:a16="http://schemas.microsoft.com/office/drawing/2014/main" val="2117461136"/>
                    </a:ext>
                  </a:extLst>
                </a:gridCol>
                <a:gridCol w="219361">
                  <a:extLst>
                    <a:ext uri="{9D8B030D-6E8A-4147-A177-3AD203B41FA5}">
                      <a16:colId xmlns:a16="http://schemas.microsoft.com/office/drawing/2014/main" val="4277527241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1685769178"/>
                    </a:ext>
                  </a:extLst>
                </a:gridCol>
                <a:gridCol w="263233">
                  <a:extLst>
                    <a:ext uri="{9D8B030D-6E8A-4147-A177-3AD203B41FA5}">
                      <a16:colId xmlns:a16="http://schemas.microsoft.com/office/drawing/2014/main" val="4244337213"/>
                    </a:ext>
                  </a:extLst>
                </a:gridCol>
                <a:gridCol w="729375">
                  <a:extLst>
                    <a:ext uri="{9D8B030D-6E8A-4147-A177-3AD203B41FA5}">
                      <a16:colId xmlns:a16="http://schemas.microsoft.com/office/drawing/2014/main" val="787176938"/>
                    </a:ext>
                  </a:extLst>
                </a:gridCol>
                <a:gridCol w="329041">
                  <a:extLst>
                    <a:ext uri="{9D8B030D-6E8A-4147-A177-3AD203B41FA5}">
                      <a16:colId xmlns:a16="http://schemas.microsoft.com/office/drawing/2014/main" val="2004127693"/>
                    </a:ext>
                  </a:extLst>
                </a:gridCol>
                <a:gridCol w="268717">
                  <a:extLst>
                    <a:ext uri="{9D8B030D-6E8A-4147-A177-3AD203B41FA5}">
                      <a16:colId xmlns:a16="http://schemas.microsoft.com/office/drawing/2014/main" val="2135684800"/>
                    </a:ext>
                  </a:extLst>
                </a:gridCol>
              </a:tblGrid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Öğretim Üyesi Başına Düşen Kitap Bölümü Sayısı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…….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0,33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0,81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3,55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2,77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3,71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3,93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0,857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1.42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0128378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Personel Performans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1.8.3.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125%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6204231"/>
                  </a:ext>
                </a:extLst>
              </a:tr>
              <a:tr h="1521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Gerçekleşen Katılımcı Sayısı/Planlanan Katılımcı Sayısı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2.1.6.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162%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130%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167%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93%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129%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159%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3446388"/>
                  </a:ext>
                </a:extLst>
              </a:tr>
              <a:tr h="14477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 Memnuniyet Oranı (Etkinliklerden)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2.1.6.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93%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_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br>
                        <a:rPr lang="tr-TR" sz="500" u="none" strike="noStrike">
                          <a:effectLst/>
                        </a:rPr>
                      </a:b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98%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129%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9507002"/>
                  </a:ext>
                </a:extLst>
              </a:tr>
              <a:tr h="1398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Mezun 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2.2.6.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%75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7630790"/>
                  </a:ext>
                </a:extLst>
              </a:tr>
              <a:tr h="1069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İşveren 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2.2.6.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3102061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Ortak Yayın Sayısı Artış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2.4.3.-2.4.4.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0,571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0,20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117%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4992036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Üniversitelerle Yapılan Ortak Proje Sayısı Artış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2.4.4.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1,11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1,395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0,8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470%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5560745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Öğrencilerin Dahil Edildiği Projelerin Başarı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0015314"/>
                  </a:ext>
                </a:extLst>
              </a:tr>
              <a:tr h="2138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Öğrencilerin Dahil Edildiği Projelerden</a:t>
                      </a:r>
                      <a:br>
                        <a:rPr lang="tr-TR" sz="500" u="none" strike="noStrike">
                          <a:effectLst/>
                        </a:rPr>
                      </a:br>
                      <a:r>
                        <a:rPr lang="tr-TR" sz="500" u="none" strike="noStrike">
                          <a:effectLst/>
                        </a:rPr>
                        <a:t>Memnuniyet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2.4.5.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7213812"/>
                  </a:ext>
                </a:extLst>
              </a:tr>
              <a:tr h="1357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Online Derslerin Başarı Oranı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2.6.1.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75.9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75,90%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4661865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Kullanıcı Memnuniyet Oranı </a:t>
                      </a:r>
                      <a:br>
                        <a:rPr lang="tr-TR" sz="500" u="none" strike="noStrike">
                          <a:effectLst/>
                        </a:rPr>
                      </a:br>
                      <a:r>
                        <a:rPr lang="tr-TR" sz="500" u="none" strike="noStrike">
                          <a:effectLst/>
                        </a:rPr>
                        <a:t>(Gastronomi Eğitim Mutfağından) 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0137991"/>
                  </a:ext>
                </a:extLst>
              </a:tr>
              <a:tr h="1439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Süreç Memnuniyet Oranı (İç Müşteri)</a:t>
                      </a:r>
                      <a:endParaRPr lang="tr-TR" sz="4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1.14.1.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73%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76%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84%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84%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110%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2240228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Major Hata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1.3.1.-1.3.3.-1.3.5.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-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0 (adet)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100%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9135223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Düzeltici Faaliyet Kapanma Hızı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1.3.1.-1.3.3.-1.3.5.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100%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6065226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Risk Azaltma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21%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%22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33%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33%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150%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6112306"/>
                  </a:ext>
                </a:extLst>
              </a:tr>
              <a:tr h="111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Kalite Hedefleri Gerçekleşme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DD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7375783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KYS İç Denetim Puanı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1.3.1.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86%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87%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_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-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85%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85%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98%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8052978"/>
                  </a:ext>
                </a:extLst>
              </a:tr>
              <a:tr h="1439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adet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3384353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 Çözüm Memnuniyet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%100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5778208"/>
                  </a:ext>
                </a:extLst>
              </a:tr>
              <a:tr h="1151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Tekrarlayan Şikayet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6231410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Çevre Kazası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1.3.3.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45275"/>
                  </a:ext>
                </a:extLst>
              </a:tr>
              <a:tr h="1069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43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 Kazası Sayısı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-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 (adet)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3168261"/>
                  </a:ext>
                </a:extLst>
              </a:tr>
              <a:tr h="123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44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İş Kazası Ağırlık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1.3.5.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0%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2434168"/>
                  </a:ext>
                </a:extLst>
              </a:tr>
              <a:tr h="119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Öneri Sayısı 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8740131"/>
                  </a:ext>
                </a:extLst>
              </a:tr>
              <a:tr h="1151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Önerilerin Hayata Geçirilme Oranı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1.3.6.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%85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%86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DD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7944015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47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Şikayete Geri Dönüş/Cevap Verme Süresi 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&lt;=3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1 gün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300%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5105141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48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Şikayetin Çözümü İçin Öngörülen Süre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14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0614890"/>
                  </a:ext>
                </a:extLst>
              </a:tr>
              <a:tr h="1562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49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u="none" strike="noStrike">
                          <a:effectLst/>
                        </a:rPr>
                        <a:t>Çözümün Gerçekleştirildiği Süre</a:t>
                      </a:r>
                      <a:endParaRPr lang="tr-TR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1.3.2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ölçülmedi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&lt;=14 gün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u="none" strike="noStrike">
                          <a:effectLst/>
                        </a:rPr>
                        <a:t>2 gün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2 Gün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700%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6103455"/>
                  </a:ext>
                </a:extLst>
              </a:tr>
              <a:tr h="7897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500" u="none" strike="noStrike">
                          <a:effectLst/>
                        </a:rPr>
                        <a:t>2020  GENEL SONUÇ</a:t>
                      </a:r>
                      <a:endParaRPr lang="tr-TR" sz="5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500" u="none" strike="noStrike">
                          <a:effectLst/>
                        </a:rPr>
                        <a:t>SEMBOLLERİN ANLAMLARI</a:t>
                      </a:r>
                      <a:endParaRPr lang="tr-TR" sz="5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72646"/>
                  </a:ext>
                </a:extLst>
              </a:tr>
              <a:tr h="210586"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TOPLAM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32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8345998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TUTAN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28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Mükemmel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İyileştirilmeli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2556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TUTMAYAN HEDEF SAYISI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4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100-90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   79-60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814363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ORTALAMA PERFORMANS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87,5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2409512"/>
                  </a:ext>
                </a:extLst>
              </a:tr>
              <a:tr h="78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SONUÇ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İyileştirilmeli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Başarılı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u="none" strike="noStrike">
                          <a:effectLst/>
                        </a:rPr>
                        <a:t> </a:t>
                      </a: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u="none" strike="noStrike" dirty="0">
                          <a:effectLst/>
                        </a:rPr>
                        <a:t>  Başarısız</a:t>
                      </a:r>
                      <a:endParaRPr lang="tr-TR" sz="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072265"/>
                  </a:ext>
                </a:extLst>
              </a:tr>
            </a:tbl>
          </a:graphicData>
        </a:graphic>
      </p:graphicFrame>
      <p:pic>
        <p:nvPicPr>
          <p:cNvPr id="20" name="Resim 19">
            <a:extLst>
              <a:ext uri="{FF2B5EF4-FFF2-40B4-BE49-F238E27FC236}">
                <a16:creationId xmlns:a16="http://schemas.microsoft.com/office/drawing/2014/main" id="{E5B26872-AF6A-4E9F-A2CA-CCA8975B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1936413"/>
            <a:ext cx="3968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0F6D6742-14FF-455E-8528-71852B7657FE}"/>
              </a:ext>
              <a:ext uri="{147F2762-F138-4A5C-976F-8EAC2B608ADB}">
                <a16:predDERef xmlns:a16="http://schemas.microsoft.com/office/drawing/2014/main" pred="{E5B26872-AF6A-4E9F-A2CA-CCA8975B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2414250"/>
            <a:ext cx="5461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1AEC71BD-E391-4E0D-B183-91BF33F00AA8}"/>
              </a:ext>
              <a:ext uri="{147F2762-F138-4A5C-976F-8EAC2B608ADB}">
                <a16:predDERef xmlns:a16="http://schemas.microsoft.com/office/drawing/2014/main" pred="{0F6D6742-14FF-455E-8528-71852B76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8" y="12409488"/>
            <a:ext cx="528637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8EFC93AB-E86A-4A66-8CEE-7317C2720A10}"/>
              </a:ext>
              <a:ext uri="{147F2762-F138-4A5C-976F-8EAC2B608ADB}">
                <a16:predDERef xmlns:a16="http://schemas.microsoft.com/office/drawing/2014/main" pred="{1AEC71BD-E391-4E0D-B183-91BF33F0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588" y="11850688"/>
            <a:ext cx="623887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o 23">
            <a:extLst>
              <a:ext uri="{FF2B5EF4-FFF2-40B4-BE49-F238E27FC236}">
                <a16:creationId xmlns:a16="http://schemas.microsoft.com/office/drawing/2014/main" id="{2E0F504A-8585-4C68-81D4-5050F37F9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88277"/>
              </p:ext>
            </p:extLst>
          </p:nvPr>
        </p:nvGraphicFramePr>
        <p:xfrm>
          <a:off x="0" y="332657"/>
          <a:ext cx="9144002" cy="6533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64">
                  <a:extLst>
                    <a:ext uri="{9D8B030D-6E8A-4147-A177-3AD203B41FA5}">
                      <a16:colId xmlns:a16="http://schemas.microsoft.com/office/drawing/2014/main" val="3034301478"/>
                    </a:ext>
                  </a:extLst>
                </a:gridCol>
                <a:gridCol w="2026692">
                  <a:extLst>
                    <a:ext uri="{9D8B030D-6E8A-4147-A177-3AD203B41FA5}">
                      <a16:colId xmlns:a16="http://schemas.microsoft.com/office/drawing/2014/main" val="3014169490"/>
                    </a:ext>
                  </a:extLst>
                </a:gridCol>
                <a:gridCol w="484496">
                  <a:extLst>
                    <a:ext uri="{9D8B030D-6E8A-4147-A177-3AD203B41FA5}">
                      <a16:colId xmlns:a16="http://schemas.microsoft.com/office/drawing/2014/main" val="4277866095"/>
                    </a:ext>
                  </a:extLst>
                </a:gridCol>
                <a:gridCol w="477672">
                  <a:extLst>
                    <a:ext uri="{9D8B030D-6E8A-4147-A177-3AD203B41FA5}">
                      <a16:colId xmlns:a16="http://schemas.microsoft.com/office/drawing/2014/main" val="768413263"/>
                    </a:ext>
                  </a:extLst>
                </a:gridCol>
                <a:gridCol w="443553">
                  <a:extLst>
                    <a:ext uri="{9D8B030D-6E8A-4147-A177-3AD203B41FA5}">
                      <a16:colId xmlns:a16="http://schemas.microsoft.com/office/drawing/2014/main" val="2520515260"/>
                    </a:ext>
                  </a:extLst>
                </a:gridCol>
                <a:gridCol w="327546">
                  <a:extLst>
                    <a:ext uri="{9D8B030D-6E8A-4147-A177-3AD203B41FA5}">
                      <a16:colId xmlns:a16="http://schemas.microsoft.com/office/drawing/2014/main" val="1420449685"/>
                    </a:ext>
                  </a:extLst>
                </a:gridCol>
                <a:gridCol w="327546">
                  <a:extLst>
                    <a:ext uri="{9D8B030D-6E8A-4147-A177-3AD203B41FA5}">
                      <a16:colId xmlns:a16="http://schemas.microsoft.com/office/drawing/2014/main" val="3426221909"/>
                    </a:ext>
                  </a:extLst>
                </a:gridCol>
                <a:gridCol w="327546">
                  <a:extLst>
                    <a:ext uri="{9D8B030D-6E8A-4147-A177-3AD203B41FA5}">
                      <a16:colId xmlns:a16="http://schemas.microsoft.com/office/drawing/2014/main" val="999135461"/>
                    </a:ext>
                  </a:extLst>
                </a:gridCol>
                <a:gridCol w="327546">
                  <a:extLst>
                    <a:ext uri="{9D8B030D-6E8A-4147-A177-3AD203B41FA5}">
                      <a16:colId xmlns:a16="http://schemas.microsoft.com/office/drawing/2014/main" val="1938171712"/>
                    </a:ext>
                  </a:extLst>
                </a:gridCol>
                <a:gridCol w="327546">
                  <a:extLst>
                    <a:ext uri="{9D8B030D-6E8A-4147-A177-3AD203B41FA5}">
                      <a16:colId xmlns:a16="http://schemas.microsoft.com/office/drawing/2014/main" val="972205187"/>
                    </a:ext>
                  </a:extLst>
                </a:gridCol>
                <a:gridCol w="354842">
                  <a:extLst>
                    <a:ext uri="{9D8B030D-6E8A-4147-A177-3AD203B41FA5}">
                      <a16:colId xmlns:a16="http://schemas.microsoft.com/office/drawing/2014/main" val="3422447671"/>
                    </a:ext>
                  </a:extLst>
                </a:gridCol>
                <a:gridCol w="327546">
                  <a:extLst>
                    <a:ext uri="{9D8B030D-6E8A-4147-A177-3AD203B41FA5}">
                      <a16:colId xmlns:a16="http://schemas.microsoft.com/office/drawing/2014/main" val="2925207179"/>
                    </a:ext>
                  </a:extLst>
                </a:gridCol>
                <a:gridCol w="293428">
                  <a:extLst>
                    <a:ext uri="{9D8B030D-6E8A-4147-A177-3AD203B41FA5}">
                      <a16:colId xmlns:a16="http://schemas.microsoft.com/office/drawing/2014/main" val="2922752366"/>
                    </a:ext>
                  </a:extLst>
                </a:gridCol>
                <a:gridCol w="300252">
                  <a:extLst>
                    <a:ext uri="{9D8B030D-6E8A-4147-A177-3AD203B41FA5}">
                      <a16:colId xmlns:a16="http://schemas.microsoft.com/office/drawing/2014/main" val="3044730522"/>
                    </a:ext>
                  </a:extLst>
                </a:gridCol>
                <a:gridCol w="272956">
                  <a:extLst>
                    <a:ext uri="{9D8B030D-6E8A-4147-A177-3AD203B41FA5}">
                      <a16:colId xmlns:a16="http://schemas.microsoft.com/office/drawing/2014/main" val="2037605246"/>
                    </a:ext>
                  </a:extLst>
                </a:gridCol>
                <a:gridCol w="327546">
                  <a:extLst>
                    <a:ext uri="{9D8B030D-6E8A-4147-A177-3AD203B41FA5}">
                      <a16:colId xmlns:a16="http://schemas.microsoft.com/office/drawing/2014/main" val="4265786098"/>
                    </a:ext>
                  </a:extLst>
                </a:gridCol>
                <a:gridCol w="327546">
                  <a:extLst>
                    <a:ext uri="{9D8B030D-6E8A-4147-A177-3AD203B41FA5}">
                      <a16:colId xmlns:a16="http://schemas.microsoft.com/office/drawing/2014/main" val="3386653035"/>
                    </a:ext>
                  </a:extLst>
                </a:gridCol>
                <a:gridCol w="907576">
                  <a:extLst>
                    <a:ext uri="{9D8B030D-6E8A-4147-A177-3AD203B41FA5}">
                      <a16:colId xmlns:a16="http://schemas.microsoft.com/office/drawing/2014/main" val="3702161851"/>
                    </a:ext>
                  </a:extLst>
                </a:gridCol>
                <a:gridCol w="409434">
                  <a:extLst>
                    <a:ext uri="{9D8B030D-6E8A-4147-A177-3AD203B41FA5}">
                      <a16:colId xmlns:a16="http://schemas.microsoft.com/office/drawing/2014/main" val="1921606680"/>
                    </a:ext>
                  </a:extLst>
                </a:gridCol>
                <a:gridCol w="334369">
                  <a:extLst>
                    <a:ext uri="{9D8B030D-6E8A-4147-A177-3AD203B41FA5}">
                      <a16:colId xmlns:a16="http://schemas.microsoft.com/office/drawing/2014/main" val="1873947632"/>
                    </a:ext>
                  </a:extLst>
                </a:gridCol>
              </a:tblGrid>
              <a:tr h="3076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21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Öğretim Üyesi Başına Düşen Kitap Bölümü Sayısı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…….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0,33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0,81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3,55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2,77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3,71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3,93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0,857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1.42 (Adet)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832874"/>
                  </a:ext>
                </a:extLst>
              </a:tr>
              <a:tr h="3076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22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Personel Performans Oranı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1.8.3.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Ölçülmedi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%80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%100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-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125%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95356"/>
                  </a:ext>
                </a:extLst>
              </a:tr>
              <a:tr h="3391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23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Gerçekleşen Katılımcı Sayısı/Planlanan Katılımcı Sayısı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2.1.6.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%80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%81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162%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130%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127%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167%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-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93%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129%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159%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04721"/>
                  </a:ext>
                </a:extLst>
              </a:tr>
              <a:tr h="3300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24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Öğrenci Memnuniyet Oranı (Etkinliklerden)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2.1.6.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%76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93%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99%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br>
                        <a:rPr lang="tr-TR" sz="900" u="none" strike="noStrike">
                          <a:effectLst/>
                        </a:rPr>
                      </a:b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98%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129%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965619"/>
                  </a:ext>
                </a:extLst>
              </a:tr>
              <a:tr h="31169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25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Mezun Memnuniyet Oranı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2.2.6.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ölçülmedi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2668243134"/>
                  </a:ext>
                </a:extLst>
              </a:tr>
              <a:tr h="3076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26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İşveren Memnuniyet Oranı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2.2.6.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ölçülmedi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%80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2322033367"/>
                  </a:ext>
                </a:extLst>
              </a:tr>
              <a:tr h="3076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27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Ortak Yayın Sayısı Artış Oranı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2.4.3.-2.4.4.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0,17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0,22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0,22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0,22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0,22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0,571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0,20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117%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198758"/>
                  </a:ext>
                </a:extLst>
              </a:tr>
              <a:tr h="3076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28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Üniversitelerle Yapılan Ortak Proje Sayısı Artış Oranı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2.4.4.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0,17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1,11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1,395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0,8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470%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66401"/>
                  </a:ext>
                </a:extLst>
              </a:tr>
              <a:tr h="3667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29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Öğrencilerin Dahil Edildiği Projelerin Başarı Oranı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2.4.5.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3905435237"/>
                  </a:ext>
                </a:extLst>
              </a:tr>
              <a:tr h="4767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Öğrencilerin Dahil Edildiği Projelerden</a:t>
                      </a:r>
                      <a:br>
                        <a:rPr lang="tr-TR" sz="1000" u="none" strike="noStrike">
                          <a:effectLst/>
                        </a:rPr>
                      </a:br>
                      <a:r>
                        <a:rPr lang="tr-TR" sz="1000" u="none" strike="noStrike">
                          <a:effectLst/>
                        </a:rPr>
                        <a:t>Memnuniyet Oranı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2.4.5.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2029089263"/>
                  </a:ext>
                </a:extLst>
              </a:tr>
              <a:tr h="3076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Online Derslerin Başarı Oranı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2.6.1.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Ölçülmedi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%82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75.9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75,90%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130371"/>
                  </a:ext>
                </a:extLst>
              </a:tr>
              <a:tr h="37132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32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Kullanıcı Memnuniyet Oranı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(Gastronomi Eğitim Mutfağından) 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67430933"/>
                  </a:ext>
                </a:extLst>
              </a:tr>
              <a:tr h="3208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33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Süreç Memnuniyet Oranı (İç Müşteri)</a:t>
                      </a:r>
                      <a:endParaRPr lang="tr-TR" sz="9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1.14.1.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73%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76%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84%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84%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110%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62440"/>
                  </a:ext>
                </a:extLst>
              </a:tr>
              <a:tr h="3684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34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Major Hata Sayısı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1.3.1.-1.3.3.-1.3.5.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 (adet)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95937"/>
                  </a:ext>
                </a:extLst>
              </a:tr>
              <a:tr h="3684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35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Düzeltici Faaliyet Kapanma Hızı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1.3.1.-1.3.3.-1.3.5.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100%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100%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96265"/>
                  </a:ext>
                </a:extLst>
              </a:tr>
              <a:tr h="2658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36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Risk Azaltma Oranı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1.3.1.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21%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%22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33%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33%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150%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30129"/>
                  </a:ext>
                </a:extLst>
              </a:tr>
              <a:tr h="24752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37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Kalite Hedefleri Gerçekleşme Oranı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1.3.1.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%100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extLst>
                  <a:ext uri="{0D108BD9-81ED-4DB2-BD59-A6C34878D82A}">
                    <a16:rowId xmlns:a16="http://schemas.microsoft.com/office/drawing/2014/main" val="2457582880"/>
                  </a:ext>
                </a:extLst>
              </a:tr>
              <a:tr h="2841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38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KYS İç Denetim Puanı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1.3.1.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86%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87%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_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-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85%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85%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98%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80556"/>
                  </a:ext>
                </a:extLst>
              </a:tr>
              <a:tr h="3208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39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Şikayet Sayısı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1.3.2.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 adet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 (adet)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16949"/>
                  </a:ext>
                </a:extLst>
              </a:tr>
              <a:tr h="3076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40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Şikayet Çözüm Memnuniyet Oranı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1.3.2.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ölçülmedi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%100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 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70897"/>
                  </a:ext>
                </a:extLst>
              </a:tr>
            </a:tbl>
          </a:graphicData>
        </a:graphic>
      </p:graphicFrame>
      <p:graphicFrame>
        <p:nvGraphicFramePr>
          <p:cNvPr id="26" name="Tablo 25">
            <a:extLst>
              <a:ext uri="{FF2B5EF4-FFF2-40B4-BE49-F238E27FC236}">
                <a16:creationId xmlns:a16="http://schemas.microsoft.com/office/drawing/2014/main" id="{A930D91D-184D-4161-9562-30CE67423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423364"/>
              </p:ext>
            </p:extLst>
          </p:nvPr>
        </p:nvGraphicFramePr>
        <p:xfrm>
          <a:off x="107504" y="-12540"/>
          <a:ext cx="8229599" cy="345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3230">
                  <a:extLst>
                    <a:ext uri="{9D8B030D-6E8A-4147-A177-3AD203B41FA5}">
                      <a16:colId xmlns:a16="http://schemas.microsoft.com/office/drawing/2014/main" val="3305116351"/>
                    </a:ext>
                  </a:extLst>
                </a:gridCol>
                <a:gridCol w="1368528">
                  <a:extLst>
                    <a:ext uri="{9D8B030D-6E8A-4147-A177-3AD203B41FA5}">
                      <a16:colId xmlns:a16="http://schemas.microsoft.com/office/drawing/2014/main" val="2052617575"/>
                    </a:ext>
                  </a:extLst>
                </a:gridCol>
                <a:gridCol w="1787841">
                  <a:extLst>
                    <a:ext uri="{9D8B030D-6E8A-4147-A177-3AD203B41FA5}">
                      <a16:colId xmlns:a16="http://schemas.microsoft.com/office/drawing/2014/main" val="3422271961"/>
                    </a:ext>
                  </a:extLst>
                </a:gridCol>
              </a:tblGrid>
              <a:tr h="884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                           </a:t>
                      </a:r>
                      <a:r>
                        <a:rPr lang="tr-TR" sz="1600" u="none" strike="noStrike" dirty="0">
                          <a:effectLst/>
                        </a:rPr>
                        <a:t>SÜREÇ PERFORMANS İZLEME KARNESİ (SPİK)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Doküman No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İİ-SP-0001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2591226316"/>
                  </a:ext>
                </a:extLst>
              </a:tr>
              <a:tr h="88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Yayın Tarihi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03.11.2019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3930162207"/>
                  </a:ext>
                </a:extLst>
              </a:tr>
              <a:tr h="88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Değişiklik No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2580393691"/>
                  </a:ext>
                </a:extLst>
              </a:tr>
              <a:tr h="773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Değişiklik Tarihi 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 dirty="0">
                          <a:effectLst/>
                        </a:rPr>
                        <a:t>05.01.2021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46410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5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E5BF548A-DFA7-45AB-A870-D32F567A5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01745"/>
              </p:ext>
            </p:extLst>
          </p:nvPr>
        </p:nvGraphicFramePr>
        <p:xfrm>
          <a:off x="78488" y="1196752"/>
          <a:ext cx="9083862" cy="4824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28">
                  <a:extLst>
                    <a:ext uri="{9D8B030D-6E8A-4147-A177-3AD203B41FA5}">
                      <a16:colId xmlns:a16="http://schemas.microsoft.com/office/drawing/2014/main" val="1822911405"/>
                    </a:ext>
                  </a:extLst>
                </a:gridCol>
                <a:gridCol w="143112">
                  <a:extLst>
                    <a:ext uri="{9D8B030D-6E8A-4147-A177-3AD203B41FA5}">
                      <a16:colId xmlns:a16="http://schemas.microsoft.com/office/drawing/2014/main" val="1912269830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4196605666"/>
                    </a:ext>
                  </a:extLst>
                </a:gridCol>
                <a:gridCol w="1726235">
                  <a:extLst>
                    <a:ext uri="{9D8B030D-6E8A-4147-A177-3AD203B41FA5}">
                      <a16:colId xmlns:a16="http://schemas.microsoft.com/office/drawing/2014/main" val="252929585"/>
                    </a:ext>
                  </a:extLst>
                </a:gridCol>
                <a:gridCol w="481309">
                  <a:extLst>
                    <a:ext uri="{9D8B030D-6E8A-4147-A177-3AD203B41FA5}">
                      <a16:colId xmlns:a16="http://schemas.microsoft.com/office/drawing/2014/main" val="1580049570"/>
                    </a:ext>
                  </a:extLst>
                </a:gridCol>
                <a:gridCol w="474530">
                  <a:extLst>
                    <a:ext uri="{9D8B030D-6E8A-4147-A177-3AD203B41FA5}">
                      <a16:colId xmlns:a16="http://schemas.microsoft.com/office/drawing/2014/main" val="1949263202"/>
                    </a:ext>
                  </a:extLst>
                </a:gridCol>
                <a:gridCol w="440635">
                  <a:extLst>
                    <a:ext uri="{9D8B030D-6E8A-4147-A177-3AD203B41FA5}">
                      <a16:colId xmlns:a16="http://schemas.microsoft.com/office/drawing/2014/main" val="2753530085"/>
                    </a:ext>
                  </a:extLst>
                </a:gridCol>
                <a:gridCol w="325392">
                  <a:extLst>
                    <a:ext uri="{9D8B030D-6E8A-4147-A177-3AD203B41FA5}">
                      <a16:colId xmlns:a16="http://schemas.microsoft.com/office/drawing/2014/main" val="2102235125"/>
                    </a:ext>
                  </a:extLst>
                </a:gridCol>
                <a:gridCol w="325392">
                  <a:extLst>
                    <a:ext uri="{9D8B030D-6E8A-4147-A177-3AD203B41FA5}">
                      <a16:colId xmlns:a16="http://schemas.microsoft.com/office/drawing/2014/main" val="583572652"/>
                    </a:ext>
                  </a:extLst>
                </a:gridCol>
                <a:gridCol w="325392">
                  <a:extLst>
                    <a:ext uri="{9D8B030D-6E8A-4147-A177-3AD203B41FA5}">
                      <a16:colId xmlns:a16="http://schemas.microsoft.com/office/drawing/2014/main" val="1286929346"/>
                    </a:ext>
                  </a:extLst>
                </a:gridCol>
                <a:gridCol w="325392">
                  <a:extLst>
                    <a:ext uri="{9D8B030D-6E8A-4147-A177-3AD203B41FA5}">
                      <a16:colId xmlns:a16="http://schemas.microsoft.com/office/drawing/2014/main" val="3506594008"/>
                    </a:ext>
                  </a:extLst>
                </a:gridCol>
                <a:gridCol w="325392">
                  <a:extLst>
                    <a:ext uri="{9D8B030D-6E8A-4147-A177-3AD203B41FA5}">
                      <a16:colId xmlns:a16="http://schemas.microsoft.com/office/drawing/2014/main" val="1294195992"/>
                    </a:ext>
                  </a:extLst>
                </a:gridCol>
                <a:gridCol w="352509">
                  <a:extLst>
                    <a:ext uri="{9D8B030D-6E8A-4147-A177-3AD203B41FA5}">
                      <a16:colId xmlns:a16="http://schemas.microsoft.com/office/drawing/2014/main" val="2468523544"/>
                    </a:ext>
                  </a:extLst>
                </a:gridCol>
                <a:gridCol w="325392">
                  <a:extLst>
                    <a:ext uri="{9D8B030D-6E8A-4147-A177-3AD203B41FA5}">
                      <a16:colId xmlns:a16="http://schemas.microsoft.com/office/drawing/2014/main" val="708989920"/>
                    </a:ext>
                  </a:extLst>
                </a:gridCol>
                <a:gridCol w="291497">
                  <a:extLst>
                    <a:ext uri="{9D8B030D-6E8A-4147-A177-3AD203B41FA5}">
                      <a16:colId xmlns:a16="http://schemas.microsoft.com/office/drawing/2014/main" val="3011055176"/>
                    </a:ext>
                  </a:extLst>
                </a:gridCol>
                <a:gridCol w="298276">
                  <a:extLst>
                    <a:ext uri="{9D8B030D-6E8A-4147-A177-3AD203B41FA5}">
                      <a16:colId xmlns:a16="http://schemas.microsoft.com/office/drawing/2014/main" val="2668408583"/>
                    </a:ext>
                  </a:extLst>
                </a:gridCol>
                <a:gridCol w="271160">
                  <a:extLst>
                    <a:ext uri="{9D8B030D-6E8A-4147-A177-3AD203B41FA5}">
                      <a16:colId xmlns:a16="http://schemas.microsoft.com/office/drawing/2014/main" val="3874266988"/>
                    </a:ext>
                  </a:extLst>
                </a:gridCol>
                <a:gridCol w="325392">
                  <a:extLst>
                    <a:ext uri="{9D8B030D-6E8A-4147-A177-3AD203B41FA5}">
                      <a16:colId xmlns:a16="http://schemas.microsoft.com/office/drawing/2014/main" val="1435609760"/>
                    </a:ext>
                  </a:extLst>
                </a:gridCol>
                <a:gridCol w="325392">
                  <a:extLst>
                    <a:ext uri="{9D8B030D-6E8A-4147-A177-3AD203B41FA5}">
                      <a16:colId xmlns:a16="http://schemas.microsoft.com/office/drawing/2014/main" val="2045086427"/>
                    </a:ext>
                  </a:extLst>
                </a:gridCol>
                <a:gridCol w="901607">
                  <a:extLst>
                    <a:ext uri="{9D8B030D-6E8A-4147-A177-3AD203B41FA5}">
                      <a16:colId xmlns:a16="http://schemas.microsoft.com/office/drawing/2014/main" val="3811501880"/>
                    </a:ext>
                  </a:extLst>
                </a:gridCol>
                <a:gridCol w="406741">
                  <a:extLst>
                    <a:ext uri="{9D8B030D-6E8A-4147-A177-3AD203B41FA5}">
                      <a16:colId xmlns:a16="http://schemas.microsoft.com/office/drawing/2014/main" val="3835629787"/>
                    </a:ext>
                  </a:extLst>
                </a:gridCol>
                <a:gridCol w="332171">
                  <a:extLst>
                    <a:ext uri="{9D8B030D-6E8A-4147-A177-3AD203B41FA5}">
                      <a16:colId xmlns:a16="http://schemas.microsoft.com/office/drawing/2014/main" val="3296013071"/>
                    </a:ext>
                  </a:extLst>
                </a:gridCol>
              </a:tblGrid>
              <a:tr h="3493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41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Tekrarlayan Şikayet Sayısı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Tekrarlayan Şikayet Sayısı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1.3.2.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ölçülmedi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 (adet)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100%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28616"/>
                  </a:ext>
                </a:extLst>
              </a:tr>
              <a:tr h="1746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42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Çevre Kazası Sayısı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Çevre Kazası Sayısı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1.3.3.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-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 (adet)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100%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06052"/>
                  </a:ext>
                </a:extLst>
              </a:tr>
              <a:tr h="1746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43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İş Kazası Sayısı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İş Kazası Sayısı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1.3.5.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-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 (adet)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100%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65909"/>
                  </a:ext>
                </a:extLst>
              </a:tr>
              <a:tr h="1746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44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İş Kazası Ağırlık Oranı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İş Kazası Ağırlık Oranı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1.3.5.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0%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717957"/>
                  </a:ext>
                </a:extLst>
              </a:tr>
              <a:tr h="1746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45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Öneri Sayısı 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Öneri Sayısı 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1.3.6.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4521185"/>
                  </a:ext>
                </a:extLst>
              </a:tr>
              <a:tr h="1746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46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Önerilerin Hayata Geçirilme Oranı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Önerilerin Hayata Geçirilme Oranı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1.3.6.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%85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%86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DD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9910062"/>
                  </a:ext>
                </a:extLst>
              </a:tr>
              <a:tr h="3493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47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Şikayete Geri Dönüş/Cevap Verme Süresi 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Şikayete Geri Dönüş/Cevap Verme Süresi 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1.3.2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ölçülmedi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&lt;=3 gün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1 gün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1 Gün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300%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007709"/>
                  </a:ext>
                </a:extLst>
              </a:tr>
              <a:tr h="3493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48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Şikayetin Çözümü İçin Öngörülen Süre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Şikayetin Çözümü İçin Öngörülen Süre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1.3.2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ölçülmedi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&lt;=14 gün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&lt;=14 gün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14 Gün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100%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07099"/>
                  </a:ext>
                </a:extLst>
              </a:tr>
              <a:tr h="3493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49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Çözümün Gerçekleştirildiği Süre</a:t>
                      </a:r>
                      <a:endParaRPr lang="tr-T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Çözümün Gerçekleştirildiği Süre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1.3.2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ölçülmedi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&lt;=14 gün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2 gün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2 Gün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700%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348344"/>
                  </a:ext>
                </a:extLst>
              </a:tr>
              <a:tr h="15721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2020  GENEL SONUÇ</a:t>
                      </a:r>
                      <a:endParaRPr lang="tr-TR" sz="9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SEMBOLLERİN ANLAMLARI</a:t>
                      </a:r>
                      <a:endParaRPr lang="tr-TR" sz="9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122133"/>
                  </a:ext>
                </a:extLst>
              </a:tr>
              <a:tr h="4192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 dirty="0">
                          <a:effectLst/>
                        </a:rPr>
                        <a:t>TOPLAM HEDEF SAYISI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 </a:t>
                      </a:r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dirty="0">
                          <a:effectLst/>
                        </a:rPr>
                        <a:t>32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882102"/>
                  </a:ext>
                </a:extLst>
              </a:tr>
              <a:tr h="157213"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TUTAN HEDEF SAYISI</a:t>
                      </a:r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dirty="0">
                          <a:effectLst/>
                        </a:rPr>
                        <a:t>27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Mükemmel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İyileştirilmeli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32075"/>
                  </a:ext>
                </a:extLst>
              </a:tr>
              <a:tr h="3236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TUTMAYAN HEDEF SAYISI</a:t>
                      </a:r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dirty="0">
                          <a:effectLst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100-90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   79-60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811160"/>
                  </a:ext>
                </a:extLst>
              </a:tr>
              <a:tr h="183415"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ORTALAMA PERFORMANS</a:t>
                      </a:r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</a:rPr>
                        <a:t>84.4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7128106"/>
                  </a:ext>
                </a:extLst>
              </a:tr>
              <a:tr h="229263"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SONUÇ</a:t>
                      </a:r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ARILI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Başarılı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>
                          <a:effectLst/>
                        </a:rPr>
                        <a:t>  Başarısız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17078"/>
                  </a:ext>
                </a:extLst>
              </a:tr>
              <a:tr h="332612"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SEMBOL</a:t>
                      </a:r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  89-80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59-0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82014"/>
                  </a:ext>
                </a:extLst>
              </a:tr>
              <a:tr h="279490"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800" u="none" strike="noStrike">
                          <a:effectLst/>
                        </a:rPr>
                        <a:t>KIRMIZI İLE YAZILANLAR ÜNİVERSİTENİN TÜM SÜREÇLERİNİN ORTAK HEDEFLERİDİR.</a:t>
                      </a:r>
                      <a:endParaRPr lang="tr-TR" sz="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dirty="0">
                          <a:effectLst/>
                        </a:rPr>
                        <a:t> </a:t>
                      </a:r>
                      <a:endParaRPr lang="tr-TR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algn="ctr" fontAlgn="t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79872"/>
                  </a:ext>
                </a:extLst>
              </a:tr>
              <a:tr h="157213"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8806602"/>
                  </a:ext>
                </a:extLst>
              </a:tr>
              <a:tr h="314426"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>
                          <a:effectLst/>
                        </a:rPr>
                        <a:t>Form No:KY-FR-0044 Yayın Tarihi:07.02.2020 Değ.No:0 Değ. Tarihi:- 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4778000"/>
                  </a:ext>
                </a:extLst>
              </a:tr>
            </a:tbl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E5B26872-AF6A-4E9F-A2CA-CCA8975B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17991138"/>
            <a:ext cx="3968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F6D6742-14FF-455E-8528-71852B7657FE}"/>
              </a:ext>
              <a:ext uri="{147F2762-F138-4A5C-976F-8EAC2B608ADB}">
                <a16:predDERef xmlns:a16="http://schemas.microsoft.com/office/drawing/2014/main" pred="{E5B26872-AF6A-4E9F-A2CA-CCA8975B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18468975"/>
            <a:ext cx="5461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AEC71BD-E391-4E0D-B183-91BF33F00AA8}"/>
              </a:ext>
              <a:ext uri="{147F2762-F138-4A5C-976F-8EAC2B608ADB}">
                <a16:predDERef xmlns:a16="http://schemas.microsoft.com/office/drawing/2014/main" pred="{0F6D6742-14FF-455E-8528-71852B76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513" y="18464213"/>
            <a:ext cx="528637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EFC93AB-E86A-4A66-8CEE-7317C2720A10}"/>
              </a:ext>
              <a:ext uri="{147F2762-F138-4A5C-976F-8EAC2B608ADB}">
                <a16:predDERef xmlns:a16="http://schemas.microsoft.com/office/drawing/2014/main" pred="{1AEC71BD-E391-4E0D-B183-91BF33F0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163" y="17905413"/>
            <a:ext cx="623887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F1BE71F-FC0E-4F84-8D95-C7CBFF87552C}"/>
              </a:ext>
              <a:ext uri="{147F2762-F138-4A5C-976F-8EAC2B608ADB}">
                <a16:predDERef xmlns:a16="http://schemas.microsoft.com/office/drawing/2014/main" pred="{E5B26872-AF6A-4E9F-A2CA-CCA8975B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8827750"/>
            <a:ext cx="5476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675954D4-A5FC-405D-86F1-779696045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084831"/>
              </p:ext>
            </p:extLst>
          </p:nvPr>
        </p:nvGraphicFramePr>
        <p:xfrm>
          <a:off x="323528" y="404664"/>
          <a:ext cx="8229599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3230">
                  <a:extLst>
                    <a:ext uri="{9D8B030D-6E8A-4147-A177-3AD203B41FA5}">
                      <a16:colId xmlns:a16="http://schemas.microsoft.com/office/drawing/2014/main" val="3723629634"/>
                    </a:ext>
                  </a:extLst>
                </a:gridCol>
                <a:gridCol w="1368528">
                  <a:extLst>
                    <a:ext uri="{9D8B030D-6E8A-4147-A177-3AD203B41FA5}">
                      <a16:colId xmlns:a16="http://schemas.microsoft.com/office/drawing/2014/main" val="3120671259"/>
                    </a:ext>
                  </a:extLst>
                </a:gridCol>
                <a:gridCol w="1787841">
                  <a:extLst>
                    <a:ext uri="{9D8B030D-6E8A-4147-A177-3AD203B41FA5}">
                      <a16:colId xmlns:a16="http://schemas.microsoft.com/office/drawing/2014/main" val="1652174418"/>
                    </a:ext>
                  </a:extLst>
                </a:gridCol>
              </a:tblGrid>
              <a:tr h="20292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                           </a:t>
                      </a:r>
                      <a:r>
                        <a:rPr lang="tr-TR" sz="1600" u="none" strike="noStrike" dirty="0">
                          <a:effectLst/>
                        </a:rPr>
                        <a:t>SÜREÇ PERFORMANS İZLEME KARNESİ (SPİK)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Doküman No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İİ-SP-0001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1230756097"/>
                  </a:ext>
                </a:extLst>
              </a:tr>
              <a:tr h="2029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Yayın Tarihi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03.11.2019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2956210202"/>
                  </a:ext>
                </a:extLst>
              </a:tr>
              <a:tr h="2029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Değişiklik No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0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3134039867"/>
                  </a:ext>
                </a:extLst>
              </a:tr>
              <a:tr h="1833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>
                          <a:effectLst/>
                        </a:rPr>
                        <a:t>Değişiklik Tarihi 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500" u="none" strike="noStrike" dirty="0">
                          <a:effectLst/>
                        </a:rPr>
                        <a:t>05.01.2021</a:t>
                      </a:r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85" marR="3685" marT="3685" marB="0" anchor="b"/>
                </a:tc>
                <a:extLst>
                  <a:ext uri="{0D108BD9-81ED-4DB2-BD59-A6C34878D82A}">
                    <a16:rowId xmlns:a16="http://schemas.microsoft.com/office/drawing/2014/main" val="1784822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36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6807</Words>
  <Application>Microsoft Office PowerPoint</Application>
  <PresentationFormat>On-screen Show (4:3)</PresentationFormat>
  <Paragraphs>4047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Ofis Teması</vt:lpstr>
      <vt:lpstr>2020 YILI  YGG SUNUMU  İİSBF DEKANLIK SÜRECİ  28/01/2021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MA</cp:lastModifiedBy>
  <cp:revision>149</cp:revision>
  <dcterms:created xsi:type="dcterms:W3CDTF">2016-08-26T15:45:58Z</dcterms:created>
  <dcterms:modified xsi:type="dcterms:W3CDTF">2021-02-07T18:27:11Z</dcterms:modified>
</cp:coreProperties>
</file>