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300" r:id="rId4"/>
    <p:sldId id="301" r:id="rId5"/>
    <p:sldId id="302" r:id="rId6"/>
    <p:sldId id="297" r:id="rId7"/>
    <p:sldId id="257" r:id="rId8"/>
    <p:sldId id="303" r:id="rId9"/>
    <p:sldId id="305" r:id="rId10"/>
    <p:sldId id="306" r:id="rId11"/>
    <p:sldId id="317" r:id="rId12"/>
    <p:sldId id="285" r:id="rId13"/>
    <p:sldId id="307" r:id="rId14"/>
    <p:sldId id="318" r:id="rId15"/>
    <p:sldId id="319" r:id="rId16"/>
    <p:sldId id="308" r:id="rId17"/>
    <p:sldId id="298" r:id="rId18"/>
    <p:sldId id="294" r:id="rId19"/>
    <p:sldId id="299" r:id="rId20"/>
    <p:sldId id="320" r:id="rId21"/>
    <p:sldId id="321" r:id="rId22"/>
    <p:sldId id="323" r:id="rId23"/>
    <p:sldId id="324" r:id="rId24"/>
    <p:sldId id="322" r:id="rId25"/>
    <p:sldId id="295" r:id="rId26"/>
    <p:sldId id="29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gü Öz" initials="BÖ" lastIdx="1" clrIdx="0">
    <p:extLst>
      <p:ext uri="{19B8F6BF-5375-455C-9EA6-DF929625EA0E}">
        <p15:presenceInfo xmlns:p15="http://schemas.microsoft.com/office/powerpoint/2012/main" userId="6ceb515ad79667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lgu.ozdemir\Documents\KAL&#304;TE\K%20Klas&#246;r&#252;\2019%20Evraklar&#305;\KY-FR-0006%20Hukuk%202018-2019%20G&#252;z%20Anket%20Analiz%20Form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lgu.ozdemir\Documents\KAL&#304;TE\K%20Klas&#246;r&#252;\2019%20Evraklar&#305;\KY-FR-0006%20Hukuk%202019%20Bahar%20Anket%20Analiz%20Form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 dirty="0">
                <a:effectLst/>
              </a:rPr>
              <a:t>HUKUK FAKÜLTESİ GÜZ DÖNEMİ DERS İÇERİĞİ ANKET GRAFİĞİ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'ÖĞRETİM ELEMANI'!$B$2</c:f>
              <c:strCache>
                <c:ptCount val="1"/>
                <c:pt idx="0">
                  <c:v>1. Yarıyıl başında ilk hafta kendini, dersin içeriğini, öğretim planını, sınav dönemini ve beklentilerini net olarak açıkladı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ELEMANI'!$B$3:$B$37</c:f>
              <c:numCache>
                <c:formatCode>0%</c:formatCode>
                <c:ptCount val="35"/>
                <c:pt idx="0">
                  <c:v>0.85531914893617011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0.95757575757575764</c:v>
                </c:pt>
                <c:pt idx="4">
                  <c:v>0.92727272727272736</c:v>
                </c:pt>
                <c:pt idx="5">
                  <c:v>0.96279069767441849</c:v>
                </c:pt>
                <c:pt idx="6">
                  <c:v>0.95238095238095233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0.91764705882352937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0.89</c:v>
                </c:pt>
                <c:pt idx="19">
                  <c:v>0.95675675675675687</c:v>
                </c:pt>
                <c:pt idx="20">
                  <c:v>1</c:v>
                </c:pt>
                <c:pt idx="21">
                  <c:v>0.8</c:v>
                </c:pt>
                <c:pt idx="22">
                  <c:v>0.86666666666666659</c:v>
                </c:pt>
                <c:pt idx="23">
                  <c:v>0.94000000000000006</c:v>
                </c:pt>
                <c:pt idx="24">
                  <c:v>0.89523809523809528</c:v>
                </c:pt>
                <c:pt idx="25">
                  <c:v>0.88800000000000012</c:v>
                </c:pt>
                <c:pt idx="26">
                  <c:v>0.59599999999999997</c:v>
                </c:pt>
                <c:pt idx="27">
                  <c:v>0.89411764705882357</c:v>
                </c:pt>
                <c:pt idx="28">
                  <c:v>0.75555555555555554</c:v>
                </c:pt>
                <c:pt idx="29">
                  <c:v>0.79285714285714293</c:v>
                </c:pt>
                <c:pt idx="30">
                  <c:v>0.77954545454545454</c:v>
                </c:pt>
                <c:pt idx="31">
                  <c:v>0.78048780487804881</c:v>
                </c:pt>
                <c:pt idx="32">
                  <c:v>0.87234042553191493</c:v>
                </c:pt>
                <c:pt idx="33">
                  <c:v>1</c:v>
                </c:pt>
                <c:pt idx="34">
                  <c:v>0.88794242912101728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6-4A87-92CF-424AE5530A4B}"/>
            </c:ext>
          </c:extLst>
        </c:ser>
        <c:ser>
          <c:idx val="1"/>
          <c:order val="1"/>
          <c:tx>
            <c:strRef>
              <c:f>'ÖĞRETİM ELEMANI'!$C$2</c:f>
              <c:strCache>
                <c:ptCount val="1"/>
                <c:pt idx="0">
                  <c:v>2. Derslerini hiç aksatmayarak başlangıçta belirttiği plana uygun olarak işledi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ELEMANI'!$C$3:$C$37</c:f>
              <c:numCache>
                <c:formatCode>0%</c:formatCode>
                <c:ptCount val="35"/>
                <c:pt idx="0">
                  <c:v>0.88627450980392164</c:v>
                </c:pt>
                <c:pt idx="1">
                  <c:v>0.9152542372881356</c:v>
                </c:pt>
                <c:pt idx="2">
                  <c:v>0.96071428571428574</c:v>
                </c:pt>
                <c:pt idx="3">
                  <c:v>0.95757575757575764</c:v>
                </c:pt>
                <c:pt idx="4">
                  <c:v>0.93043478260869572</c:v>
                </c:pt>
                <c:pt idx="5">
                  <c:v>0.94545454545454555</c:v>
                </c:pt>
                <c:pt idx="6">
                  <c:v>0.91428571428571426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0.91764705882352937</c:v>
                </c:pt>
                <c:pt idx="15">
                  <c:v>0.88571428571428579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0.88000000000000012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0.8</c:v>
                </c:pt>
                <c:pt idx="22">
                  <c:v>0.87777777777777788</c:v>
                </c:pt>
                <c:pt idx="23">
                  <c:v>0.91999999999999993</c:v>
                </c:pt>
                <c:pt idx="24">
                  <c:v>0.90476190476190477</c:v>
                </c:pt>
                <c:pt idx="25">
                  <c:v>0.88800000000000012</c:v>
                </c:pt>
                <c:pt idx="26">
                  <c:v>0.60399999999999998</c:v>
                </c:pt>
                <c:pt idx="27">
                  <c:v>0.89411764705882357</c:v>
                </c:pt>
                <c:pt idx="28">
                  <c:v>0.77333333333333332</c:v>
                </c:pt>
                <c:pt idx="29">
                  <c:v>0.80350877192982451</c:v>
                </c:pt>
                <c:pt idx="30">
                  <c:v>0.7415730337078652</c:v>
                </c:pt>
                <c:pt idx="31">
                  <c:v>0.775609756097561</c:v>
                </c:pt>
                <c:pt idx="32">
                  <c:v>0.86086956521739122</c:v>
                </c:pt>
                <c:pt idx="33">
                  <c:v>1</c:v>
                </c:pt>
                <c:pt idx="34">
                  <c:v>0.88627229015854847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6-4A87-92CF-424AE5530A4B}"/>
            </c:ext>
          </c:extLst>
        </c:ser>
        <c:ser>
          <c:idx val="2"/>
          <c:order val="2"/>
          <c:tx>
            <c:strRef>
              <c:f>'ÖĞRETİM ELEMANI'!$D$2</c:f>
              <c:strCache>
                <c:ptCount val="1"/>
                <c:pt idx="0">
                  <c:v>3. Öğrencilerle kurduğu iletişim sevgi ve saygı çerçevesindeydi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ELEMANI'!$D$3:$D$37</c:f>
              <c:numCache>
                <c:formatCode>0%</c:formatCode>
                <c:ptCount val="35"/>
                <c:pt idx="0">
                  <c:v>0.8816326530612244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0.9652173913043478</c:v>
                </c:pt>
                <c:pt idx="5">
                  <c:v>0.95</c:v>
                </c:pt>
                <c:pt idx="6">
                  <c:v>0.96190476190476182</c:v>
                </c:pt>
                <c:pt idx="7">
                  <c:v>0.94615384615384612</c:v>
                </c:pt>
                <c:pt idx="8">
                  <c:v>0.88780487804878061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0.91153846153846152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0.89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0.88888888888888895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0.59800000000000009</c:v>
                </c:pt>
                <c:pt idx="27">
                  <c:v>0.89411764705882357</c:v>
                </c:pt>
                <c:pt idx="28">
                  <c:v>0.76</c:v>
                </c:pt>
                <c:pt idx="29">
                  <c:v>0.79285714285714293</c:v>
                </c:pt>
                <c:pt idx="30">
                  <c:v>0.81573033707865172</c:v>
                </c:pt>
                <c:pt idx="31">
                  <c:v>0.775609756097561</c:v>
                </c:pt>
                <c:pt idx="32">
                  <c:v>0.88936170212765953</c:v>
                </c:pt>
                <c:pt idx="33">
                  <c:v>1</c:v>
                </c:pt>
                <c:pt idx="34">
                  <c:v>0.8931390373751612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6-4A87-92CF-424AE5530A4B}"/>
            </c:ext>
          </c:extLst>
        </c:ser>
        <c:ser>
          <c:idx val="3"/>
          <c:order val="3"/>
          <c:tx>
            <c:strRef>
              <c:f>'ÖĞRETİM ELEMANI'!$E$2</c:f>
              <c:strCache>
                <c:ptCount val="1"/>
                <c:pt idx="0">
                  <c:v>4. Ders anlatım şekli konuya çok ilgi duymamı sağladı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ELEMANI'!$E$3:$E$37</c:f>
              <c:numCache>
                <c:formatCode>0%</c:formatCode>
                <c:ptCount val="35"/>
                <c:pt idx="0">
                  <c:v>0.77727272727272723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0.95076923076923081</c:v>
                </c:pt>
                <c:pt idx="4">
                  <c:v>0.93913043478260883</c:v>
                </c:pt>
                <c:pt idx="5">
                  <c:v>0.94545454545454555</c:v>
                </c:pt>
                <c:pt idx="6">
                  <c:v>0.94285714285714284</c:v>
                </c:pt>
                <c:pt idx="7">
                  <c:v>0.94615384615384612</c:v>
                </c:pt>
                <c:pt idx="8">
                  <c:v>0.88780487804878061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0.91153846153846152</c:v>
                </c:pt>
                <c:pt idx="15">
                  <c:v>0.88571428571428579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0.86153846153846148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0.73333333333333328</c:v>
                </c:pt>
                <c:pt idx="22">
                  <c:v>0.81111111111111112</c:v>
                </c:pt>
                <c:pt idx="23">
                  <c:v>0.91999999999999993</c:v>
                </c:pt>
                <c:pt idx="24">
                  <c:v>0.8761904761904763</c:v>
                </c:pt>
                <c:pt idx="25">
                  <c:v>0.88800000000000012</c:v>
                </c:pt>
                <c:pt idx="26">
                  <c:v>0.57400000000000007</c:v>
                </c:pt>
                <c:pt idx="27">
                  <c:v>0.89411764705882357</c:v>
                </c:pt>
                <c:pt idx="28">
                  <c:v>0.76</c:v>
                </c:pt>
                <c:pt idx="29">
                  <c:v>0.77454545454545454</c:v>
                </c:pt>
                <c:pt idx="30">
                  <c:v>0.75955056179775282</c:v>
                </c:pt>
                <c:pt idx="31">
                  <c:v>0.78048780487804881</c:v>
                </c:pt>
                <c:pt idx="32">
                  <c:v>0.86521739130434783</c:v>
                </c:pt>
                <c:pt idx="33">
                  <c:v>1</c:v>
                </c:pt>
                <c:pt idx="34">
                  <c:v>0.87720735598891142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E6-4A87-92CF-424AE5530A4B}"/>
            </c:ext>
          </c:extLst>
        </c:ser>
        <c:ser>
          <c:idx val="4"/>
          <c:order val="4"/>
          <c:tx>
            <c:strRef>
              <c:f>'ÖĞRETİM ELEMANI'!$F$2</c:f>
              <c:strCache>
                <c:ptCount val="1"/>
                <c:pt idx="0">
                  <c:v>5. Ders anlatışı ve kullandığı dil sınıfın seviyesine uygundu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ELEMANI'!$F$3:$F$37</c:f>
              <c:numCache>
                <c:formatCode>0%</c:formatCode>
                <c:ptCount val="35"/>
                <c:pt idx="0">
                  <c:v>0.83555555555555561</c:v>
                </c:pt>
                <c:pt idx="1">
                  <c:v>0.9275862068965518</c:v>
                </c:pt>
                <c:pt idx="2">
                  <c:v>0.96071428571428574</c:v>
                </c:pt>
                <c:pt idx="3">
                  <c:v>0.95151515151515154</c:v>
                </c:pt>
                <c:pt idx="4">
                  <c:v>0.87826086956521743</c:v>
                </c:pt>
                <c:pt idx="5">
                  <c:v>0.95909090909090922</c:v>
                </c:pt>
                <c:pt idx="6">
                  <c:v>0.95238095238095233</c:v>
                </c:pt>
                <c:pt idx="7">
                  <c:v>0.94615384615384612</c:v>
                </c:pt>
                <c:pt idx="8">
                  <c:v>0.88780487804878061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0.89803921568627454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0.86499999999999999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0.84444444444444444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0.59000000000000008</c:v>
                </c:pt>
                <c:pt idx="27">
                  <c:v>0.89411764705882357</c:v>
                </c:pt>
                <c:pt idx="28">
                  <c:v>0.77333333333333332</c:v>
                </c:pt>
                <c:pt idx="29">
                  <c:v>0.79285714285714293</c:v>
                </c:pt>
                <c:pt idx="30">
                  <c:v>0.77977528089887638</c:v>
                </c:pt>
                <c:pt idx="31">
                  <c:v>0.78536585365853662</c:v>
                </c:pt>
                <c:pt idx="32">
                  <c:v>0.89130434782608692</c:v>
                </c:pt>
                <c:pt idx="33">
                  <c:v>1</c:v>
                </c:pt>
                <c:pt idx="34">
                  <c:v>0.88605155357203369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E6-4A87-92CF-424AE5530A4B}"/>
            </c:ext>
          </c:extLst>
        </c:ser>
        <c:ser>
          <c:idx val="5"/>
          <c:order val="5"/>
          <c:tx>
            <c:strRef>
              <c:f>'ÖĞRETİM ELEMANI'!$G$2</c:f>
              <c:strCache>
                <c:ptCount val="1"/>
                <c:pt idx="0">
                  <c:v>6. Teknolojik ders ekipmanlarını etkili bir şekilde kullandı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ELEMANI'!$G$3:$G$37</c:f>
              <c:numCache>
                <c:formatCode>0%</c:formatCode>
                <c:ptCount val="35"/>
                <c:pt idx="0">
                  <c:v>0.79487179487179493</c:v>
                </c:pt>
                <c:pt idx="1">
                  <c:v>0.90357142857142869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0.93636363636363629</c:v>
                </c:pt>
                <c:pt idx="5">
                  <c:v>0.85945945945945945</c:v>
                </c:pt>
                <c:pt idx="6">
                  <c:v>0.92380952380952375</c:v>
                </c:pt>
                <c:pt idx="7">
                  <c:v>0.94615384615384612</c:v>
                </c:pt>
                <c:pt idx="8">
                  <c:v>0.86153846153846148</c:v>
                </c:pt>
                <c:pt idx="9">
                  <c:v>0.91304347826086951</c:v>
                </c:pt>
                <c:pt idx="10">
                  <c:v>0.92222222222222217</c:v>
                </c:pt>
                <c:pt idx="11">
                  <c:v>0.90476190476190477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0.86274509803921562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0.84210526315789469</c:v>
                </c:pt>
                <c:pt idx="19">
                  <c:v>0.88571428571428579</c:v>
                </c:pt>
                <c:pt idx="20">
                  <c:v>1</c:v>
                </c:pt>
                <c:pt idx="21">
                  <c:v>0.76666666666666672</c:v>
                </c:pt>
                <c:pt idx="22">
                  <c:v>0.77142857142857146</c:v>
                </c:pt>
                <c:pt idx="23">
                  <c:v>0.91999999999999993</c:v>
                </c:pt>
                <c:pt idx="24">
                  <c:v>0.93333333333333335</c:v>
                </c:pt>
                <c:pt idx="25">
                  <c:v>0.88800000000000012</c:v>
                </c:pt>
                <c:pt idx="26">
                  <c:v>0.57551020408163267</c:v>
                </c:pt>
                <c:pt idx="27">
                  <c:v>0.89411764705882357</c:v>
                </c:pt>
                <c:pt idx="28">
                  <c:v>0.73181818181818181</c:v>
                </c:pt>
                <c:pt idx="29">
                  <c:v>0.76296296296296295</c:v>
                </c:pt>
                <c:pt idx="30">
                  <c:v>0.75909090909090904</c:v>
                </c:pt>
                <c:pt idx="31">
                  <c:v>0.77073170731707319</c:v>
                </c:pt>
                <c:pt idx="32">
                  <c:v>0.89166666666666661</c:v>
                </c:pt>
                <c:pt idx="33">
                  <c:v>1</c:v>
                </c:pt>
                <c:pt idx="34">
                  <c:v>0.86982101876841544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E6-4A87-92CF-424AE5530A4B}"/>
            </c:ext>
          </c:extLst>
        </c:ser>
        <c:ser>
          <c:idx val="6"/>
          <c:order val="6"/>
          <c:tx>
            <c:strRef>
              <c:f>'ÖĞRETİM ELEMANI'!$H$2</c:f>
              <c:strCache>
                <c:ptCount val="1"/>
                <c:pt idx="0">
                  <c:v>7. Dersle ilgili yardımcı kaynak ve literatürü önerdi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ELEMANI'!$H$3:$H$37</c:f>
              <c:numCache>
                <c:formatCode>0%</c:formatCode>
                <c:ptCount val="35"/>
                <c:pt idx="0">
                  <c:v>0.88979591836734695</c:v>
                </c:pt>
                <c:pt idx="1">
                  <c:v>0.9137931034482758</c:v>
                </c:pt>
                <c:pt idx="2">
                  <c:v>0.96071428571428574</c:v>
                </c:pt>
                <c:pt idx="3">
                  <c:v>0.95384615384615379</c:v>
                </c:pt>
                <c:pt idx="4">
                  <c:v>0.90909090909090917</c:v>
                </c:pt>
                <c:pt idx="5">
                  <c:v>0.96363636363636362</c:v>
                </c:pt>
                <c:pt idx="6">
                  <c:v>0.96190476190476182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0.91153846153846152</c:v>
                </c:pt>
                <c:pt idx="15">
                  <c:v>0.89387755102040811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0.89230769230769236</c:v>
                </c:pt>
                <c:pt idx="19">
                  <c:v>0.96666666666666656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0.88749999999999996</c:v>
                </c:pt>
                <c:pt idx="23">
                  <c:v>0.91999999999999993</c:v>
                </c:pt>
                <c:pt idx="24">
                  <c:v>0.86666666666666659</c:v>
                </c:pt>
                <c:pt idx="25">
                  <c:v>0.88800000000000012</c:v>
                </c:pt>
                <c:pt idx="26">
                  <c:v>0.58979591836734691</c:v>
                </c:pt>
                <c:pt idx="27">
                  <c:v>0.89411764705882357</c:v>
                </c:pt>
                <c:pt idx="28">
                  <c:v>0.76888888888888896</c:v>
                </c:pt>
                <c:pt idx="29">
                  <c:v>0.79285714285714293</c:v>
                </c:pt>
                <c:pt idx="30">
                  <c:v>0.8</c:v>
                </c:pt>
                <c:pt idx="31">
                  <c:v>0.78536585365853662</c:v>
                </c:pt>
                <c:pt idx="32">
                  <c:v>0.87234042553191493</c:v>
                </c:pt>
                <c:pt idx="33">
                  <c:v>1</c:v>
                </c:pt>
                <c:pt idx="34">
                  <c:v>0.88955356101687355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E6-4A87-92CF-424AE5530A4B}"/>
            </c:ext>
          </c:extLst>
        </c:ser>
        <c:ser>
          <c:idx val="7"/>
          <c:order val="7"/>
          <c:tx>
            <c:strRef>
              <c:f>'ÖĞRETİM ELEMANI'!$I$2</c:f>
              <c:strCache>
                <c:ptCount val="1"/>
                <c:pt idx="0">
                  <c:v>8. Ödev, sınav ve projelerin duyurusunu ve objektif değerlendirilmiş sonuçlarını öğrencilere zamanında bildirdi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ELEMANI'!$I$3:$I$37</c:f>
              <c:numCache>
                <c:formatCode>0%</c:formatCode>
                <c:ptCount val="35"/>
                <c:pt idx="0">
                  <c:v>0.88979591836734695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0.92173913043478262</c:v>
                </c:pt>
                <c:pt idx="5">
                  <c:v>0.94545454545454555</c:v>
                </c:pt>
                <c:pt idx="6">
                  <c:v>0.95238095238095233</c:v>
                </c:pt>
                <c:pt idx="7">
                  <c:v>0.94615384615384612</c:v>
                </c:pt>
                <c:pt idx="8">
                  <c:v>0.89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0.91538461538461535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0.86499999999999999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0.88235294117647067</c:v>
                </c:pt>
                <c:pt idx="23">
                  <c:v>0.91999999999999993</c:v>
                </c:pt>
                <c:pt idx="24">
                  <c:v>0.88571428571428579</c:v>
                </c:pt>
                <c:pt idx="25">
                  <c:v>0.88800000000000012</c:v>
                </c:pt>
                <c:pt idx="26">
                  <c:v>0.57599999999999996</c:v>
                </c:pt>
                <c:pt idx="27">
                  <c:v>0.89411764705882357</c:v>
                </c:pt>
                <c:pt idx="28">
                  <c:v>0.77777777777777779</c:v>
                </c:pt>
                <c:pt idx="29">
                  <c:v>0.79649122807017547</c:v>
                </c:pt>
                <c:pt idx="30">
                  <c:v>0.72272727272727277</c:v>
                </c:pt>
                <c:pt idx="31">
                  <c:v>0.78536585365853662</c:v>
                </c:pt>
                <c:pt idx="32">
                  <c:v>0.86666666666666659</c:v>
                </c:pt>
                <c:pt idx="33">
                  <c:v>1</c:v>
                </c:pt>
                <c:pt idx="34">
                  <c:v>0.88684201080168545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E6-4A87-92CF-424AE5530A4B}"/>
            </c:ext>
          </c:extLst>
        </c:ser>
        <c:ser>
          <c:idx val="8"/>
          <c:order val="8"/>
          <c:tx>
            <c:strRef>
              <c:f>'ÖĞRETİM ELEMANI'!$J$2</c:f>
              <c:strCache>
                <c:ptCount val="1"/>
                <c:pt idx="0">
                  <c:v>9. Sınav soruları derste anlatılan konular ile eşleşiyordu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ELEMANI'!$J$3:$J$37</c:f>
              <c:numCache>
                <c:formatCode>0%</c:formatCode>
                <c:ptCount val="35"/>
                <c:pt idx="0">
                  <c:v>0.92400000000000004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0.94782608695652171</c:v>
                </c:pt>
                <c:pt idx="5">
                  <c:v>0.94545454545454555</c:v>
                </c:pt>
                <c:pt idx="6">
                  <c:v>0.95238095238095233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0.91923076923076918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0.86499999999999999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0.85555555555555551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0.59800000000000009</c:v>
                </c:pt>
                <c:pt idx="27">
                  <c:v>0.89411764705882357</c:v>
                </c:pt>
                <c:pt idx="28">
                  <c:v>0.76888888888888896</c:v>
                </c:pt>
                <c:pt idx="29">
                  <c:v>0.8172413793103448</c:v>
                </c:pt>
                <c:pt idx="30">
                  <c:v>0.78863636363636369</c:v>
                </c:pt>
                <c:pt idx="31">
                  <c:v>0.78536585365853662</c:v>
                </c:pt>
                <c:pt idx="32">
                  <c:v>0.86666666666666659</c:v>
                </c:pt>
                <c:pt idx="33">
                  <c:v>1</c:v>
                </c:pt>
                <c:pt idx="34">
                  <c:v>0.8918339243092851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E6-4A87-92CF-424AE5530A4B}"/>
            </c:ext>
          </c:extLst>
        </c:ser>
        <c:ser>
          <c:idx val="9"/>
          <c:order val="9"/>
          <c:tx>
            <c:strRef>
              <c:f>'ÖĞRETİM ELEMANI'!$K$2</c:f>
              <c:strCache>
                <c:ptCount val="1"/>
                <c:pt idx="0">
                  <c:v>10. Derslere zamanında girdi ve süreyi etkin olarak kullandı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ELEMANI'!$K$3:$K$37</c:f>
              <c:numCache>
                <c:formatCode>0%</c:formatCode>
                <c:ptCount val="35"/>
                <c:pt idx="0">
                  <c:v>0.90800000000000003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0.94782608695652171</c:v>
                </c:pt>
                <c:pt idx="5">
                  <c:v>0.98636363636363633</c:v>
                </c:pt>
                <c:pt idx="6">
                  <c:v>0.92380952380952375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0.91153846153846152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0.89499999999999991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0.85555555555555551</c:v>
                </c:pt>
                <c:pt idx="23">
                  <c:v>0.91999999999999993</c:v>
                </c:pt>
                <c:pt idx="24">
                  <c:v>0.94285714285714284</c:v>
                </c:pt>
                <c:pt idx="25">
                  <c:v>0.88800000000000012</c:v>
                </c:pt>
                <c:pt idx="26">
                  <c:v>0.58585858585858586</c:v>
                </c:pt>
                <c:pt idx="27">
                  <c:v>0.89411764705882357</c:v>
                </c:pt>
                <c:pt idx="28">
                  <c:v>0.77727272727272723</c:v>
                </c:pt>
                <c:pt idx="29">
                  <c:v>0.8172413793103448</c:v>
                </c:pt>
                <c:pt idx="30">
                  <c:v>0.75730337078651688</c:v>
                </c:pt>
                <c:pt idx="31">
                  <c:v>0.78536585365853662</c:v>
                </c:pt>
                <c:pt idx="32">
                  <c:v>0.88260869565217381</c:v>
                </c:pt>
                <c:pt idx="33">
                  <c:v>1</c:v>
                </c:pt>
                <c:pt idx="34">
                  <c:v>0.89261944487920208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E6-4A87-92CF-424AE5530A4B}"/>
            </c:ext>
          </c:extLst>
        </c:ser>
        <c:ser>
          <c:idx val="10"/>
          <c:order val="10"/>
          <c:tx>
            <c:strRef>
              <c:f>'ÖĞRETİM ELEMANI'!$L$2</c:f>
              <c:strCache>
                <c:ptCount val="1"/>
                <c:pt idx="0">
                  <c:v>11. Derslerde öğrencilerin aktif katılımını sağlayan, ezberden uzak, yaratıcılığı ve araştırmacılığı destekleyen yöntem ve teknikler kullandı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ELEMANI'!$L$3:$L$37</c:f>
              <c:numCache>
                <c:formatCode>0%</c:formatCode>
                <c:ptCount val="35"/>
                <c:pt idx="0">
                  <c:v>0.80833333333333335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0.92173913043478262</c:v>
                </c:pt>
                <c:pt idx="5">
                  <c:v>0.96818181818181814</c:v>
                </c:pt>
                <c:pt idx="6">
                  <c:v>0.97142857142857131</c:v>
                </c:pt>
                <c:pt idx="7">
                  <c:v>0.94615384615384612</c:v>
                </c:pt>
                <c:pt idx="8">
                  <c:v>0.88780487804878061</c:v>
                </c:pt>
                <c:pt idx="9">
                  <c:v>0.91739130434782612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0.92156862745098034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0.86666666666666659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</c:v>
                </c:pt>
                <c:pt idx="22">
                  <c:v>0.89411764705882357</c:v>
                </c:pt>
                <c:pt idx="23">
                  <c:v>0.91999999999999993</c:v>
                </c:pt>
                <c:pt idx="24">
                  <c:v>0.88571428571428579</c:v>
                </c:pt>
                <c:pt idx="25">
                  <c:v>0.88800000000000012</c:v>
                </c:pt>
                <c:pt idx="26">
                  <c:v>0.55800000000000005</c:v>
                </c:pt>
                <c:pt idx="27">
                  <c:v>0.89411764705882357</c:v>
                </c:pt>
                <c:pt idx="28">
                  <c:v>0.75555555555555554</c:v>
                </c:pt>
                <c:pt idx="29">
                  <c:v>0.7678571428571429</c:v>
                </c:pt>
                <c:pt idx="30">
                  <c:v>0.79550561797752806</c:v>
                </c:pt>
                <c:pt idx="31">
                  <c:v>0.78536585365853662</c:v>
                </c:pt>
                <c:pt idx="32">
                  <c:v>0.87391304347826093</c:v>
                </c:pt>
                <c:pt idx="33">
                  <c:v>1</c:v>
                </c:pt>
                <c:pt idx="34">
                  <c:v>0.88516720372242741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E6-4A87-92CF-424AE5530A4B}"/>
            </c:ext>
          </c:extLst>
        </c:ser>
        <c:ser>
          <c:idx val="11"/>
          <c:order val="11"/>
          <c:tx>
            <c:strRef>
              <c:f>'ÖĞRETİM ELEMANI'!$M$2</c:f>
              <c:strCache>
                <c:ptCount val="1"/>
                <c:pt idx="0">
                  <c:v>12. Ders dışı zamanlarda ihtiyacım olduğunda kendisine ulaşabildim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ELEMANI'!$M$3:$M$37</c:f>
              <c:numCache>
                <c:formatCode>0%</c:formatCode>
                <c:ptCount val="35"/>
                <c:pt idx="0">
                  <c:v>0.85833333333333339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0.94848484848484849</c:v>
                </c:pt>
                <c:pt idx="4">
                  <c:v>0.93636363636363629</c:v>
                </c:pt>
                <c:pt idx="5">
                  <c:v>0.95121951219512191</c:v>
                </c:pt>
                <c:pt idx="6">
                  <c:v>0.93333333333333335</c:v>
                </c:pt>
                <c:pt idx="7">
                  <c:v>0.94615384615384612</c:v>
                </c:pt>
                <c:pt idx="8">
                  <c:v>0.88780487804878061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0.90384615384615385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0.88000000000000012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0.84705882352941175</c:v>
                </c:pt>
                <c:pt idx="23">
                  <c:v>0.91999999999999993</c:v>
                </c:pt>
                <c:pt idx="24">
                  <c:v>0.89</c:v>
                </c:pt>
                <c:pt idx="25">
                  <c:v>0.88800000000000012</c:v>
                </c:pt>
                <c:pt idx="26">
                  <c:v>0.59795918367346945</c:v>
                </c:pt>
                <c:pt idx="27">
                  <c:v>0.89411764705882357</c:v>
                </c:pt>
                <c:pt idx="28">
                  <c:v>0.72093023255813959</c:v>
                </c:pt>
                <c:pt idx="29">
                  <c:v>0.77500000000000002</c:v>
                </c:pt>
                <c:pt idx="30">
                  <c:v>0.79080459770114941</c:v>
                </c:pt>
                <c:pt idx="31">
                  <c:v>0.78536585365853662</c:v>
                </c:pt>
                <c:pt idx="32">
                  <c:v>0.8936170212765957</c:v>
                </c:pt>
                <c:pt idx="33">
                  <c:v>1</c:v>
                </c:pt>
                <c:pt idx="34">
                  <c:v>0.88564071947615908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9E6-4A87-92CF-424AE5530A4B}"/>
            </c:ext>
          </c:extLst>
        </c:ser>
        <c:ser>
          <c:idx val="12"/>
          <c:order val="12"/>
          <c:tx>
            <c:strRef>
              <c:f>'ÖĞRETİM ELEMANI'!$N$2</c:f>
              <c:strCache>
                <c:ptCount val="1"/>
                <c:pt idx="0">
                  <c:v>13. Sınıfı yönetme ve kontrolü sağlamada etkindi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ELEMANI'!$N$3:$N$37</c:f>
              <c:numCache>
                <c:formatCode>0%</c:formatCode>
                <c:ptCount val="35"/>
                <c:pt idx="0">
                  <c:v>0.85531914893617011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0.95652173913043481</c:v>
                </c:pt>
                <c:pt idx="5">
                  <c:v>0.96818181818181814</c:v>
                </c:pt>
                <c:pt idx="6">
                  <c:v>0.94285714285714284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0.91923076923076918</c:v>
                </c:pt>
                <c:pt idx="15">
                  <c:v>0.89387755102040811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0.88000000000000012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0.88888888888888895</c:v>
                </c:pt>
                <c:pt idx="23">
                  <c:v>0.91999999999999993</c:v>
                </c:pt>
                <c:pt idx="24">
                  <c:v>0.93333333333333335</c:v>
                </c:pt>
                <c:pt idx="25">
                  <c:v>0.88800000000000012</c:v>
                </c:pt>
                <c:pt idx="26">
                  <c:v>0.59595959595959591</c:v>
                </c:pt>
                <c:pt idx="27">
                  <c:v>0.89411764705882357</c:v>
                </c:pt>
                <c:pt idx="28">
                  <c:v>0.75909090909090904</c:v>
                </c:pt>
                <c:pt idx="29">
                  <c:v>0.8036363636363637</c:v>
                </c:pt>
                <c:pt idx="30">
                  <c:v>0.79545454545454541</c:v>
                </c:pt>
                <c:pt idx="31">
                  <c:v>0.78048780487804881</c:v>
                </c:pt>
                <c:pt idx="32">
                  <c:v>0.875</c:v>
                </c:pt>
                <c:pt idx="33">
                  <c:v>1</c:v>
                </c:pt>
                <c:pt idx="34">
                  <c:v>0.89183354509406176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E6-4A87-92CF-424AE5530A4B}"/>
            </c:ext>
          </c:extLst>
        </c:ser>
        <c:ser>
          <c:idx val="13"/>
          <c:order val="13"/>
          <c:tx>
            <c:strRef>
              <c:f>'ÖĞRETİM ELEMANI'!$O$2</c:f>
              <c:strCache>
                <c:ptCount val="1"/>
                <c:pt idx="0">
                  <c:v>14. Öğrencilerden gelen fikirlere her zaman açıktı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ELEMANI'!$O$3:$O$37</c:f>
              <c:numCache>
                <c:formatCode>0%</c:formatCode>
                <c:ptCount val="35"/>
                <c:pt idx="0">
                  <c:v>0.87843137254901971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0.93043478260869572</c:v>
                </c:pt>
                <c:pt idx="5">
                  <c:v>0.96818181818181814</c:v>
                </c:pt>
                <c:pt idx="6">
                  <c:v>0.94285714285714284</c:v>
                </c:pt>
                <c:pt idx="7">
                  <c:v>0.94615384615384612</c:v>
                </c:pt>
                <c:pt idx="8">
                  <c:v>0.8829268292682928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0.91162790697674423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0.91923076923076918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0.88000000000000012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0.9</c:v>
                </c:pt>
                <c:pt idx="23">
                  <c:v>0.91999999999999993</c:v>
                </c:pt>
                <c:pt idx="24">
                  <c:v>0.94285714285714284</c:v>
                </c:pt>
                <c:pt idx="25">
                  <c:v>0.88800000000000012</c:v>
                </c:pt>
                <c:pt idx="26">
                  <c:v>0.58399999999999996</c:v>
                </c:pt>
                <c:pt idx="27">
                  <c:v>0.89411764705882357</c:v>
                </c:pt>
                <c:pt idx="28">
                  <c:v>0.76444444444444448</c:v>
                </c:pt>
                <c:pt idx="29">
                  <c:v>0.8035714285714286</c:v>
                </c:pt>
                <c:pt idx="30">
                  <c:v>0.79775280898876411</c:v>
                </c:pt>
                <c:pt idx="31">
                  <c:v>0.78048780487804881</c:v>
                </c:pt>
                <c:pt idx="32">
                  <c:v>0.89166666666666661</c:v>
                </c:pt>
                <c:pt idx="33">
                  <c:v>1</c:v>
                </c:pt>
                <c:pt idx="34">
                  <c:v>0.89268445156872944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E6-4A87-92CF-424AE5530A4B}"/>
            </c:ext>
          </c:extLst>
        </c:ser>
        <c:ser>
          <c:idx val="14"/>
          <c:order val="14"/>
          <c:tx>
            <c:strRef>
              <c:f>'ÖĞRETİM ELEMANI'!$P$2</c:f>
              <c:strCache>
                <c:ptCount val="1"/>
                <c:pt idx="0">
                  <c:v>15. Ders esnasında gelen soruları cevaplama konusunda hazırlıklıydı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ELEMANI'!$P$3:$P$37</c:f>
              <c:numCache>
                <c:formatCode>0%</c:formatCode>
                <c:ptCount val="35"/>
                <c:pt idx="0">
                  <c:v>0.89200000000000002</c:v>
                </c:pt>
                <c:pt idx="1">
                  <c:v>0.91864406779661023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0.93913043478260883</c:v>
                </c:pt>
                <c:pt idx="5">
                  <c:v>0.97272727272727266</c:v>
                </c:pt>
                <c:pt idx="6">
                  <c:v>0.94285714285714284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0.91538461538461535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0.88000000000000012</c:v>
                </c:pt>
                <c:pt idx="19">
                  <c:v>0.97297297297297303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0.87777777777777788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0.58799999999999997</c:v>
                </c:pt>
                <c:pt idx="27">
                  <c:v>0.89411764705882357</c:v>
                </c:pt>
                <c:pt idx="28">
                  <c:v>0.78222222222222215</c:v>
                </c:pt>
                <c:pt idx="29">
                  <c:v>0.79649122807017547</c:v>
                </c:pt>
                <c:pt idx="30">
                  <c:v>0.81348314606741567</c:v>
                </c:pt>
                <c:pt idx="31">
                  <c:v>0.78536585365853662</c:v>
                </c:pt>
                <c:pt idx="32">
                  <c:v>0.88085106382978717</c:v>
                </c:pt>
                <c:pt idx="33">
                  <c:v>1</c:v>
                </c:pt>
                <c:pt idx="34">
                  <c:v>0.89291678108681627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E6-4A87-92CF-424AE5530A4B}"/>
            </c:ext>
          </c:extLst>
        </c:ser>
        <c:ser>
          <c:idx val="15"/>
          <c:order val="15"/>
          <c:tx>
            <c:strRef>
              <c:f>'ÖĞRETİM ELEMANI'!$Q$2</c:f>
              <c:strCache>
                <c:ptCount val="1"/>
                <c:pt idx="0">
                  <c:v>16. Verdiği ödev ve projeler dersi anlamam ve kendimi geliştirmem konusunda fayda sağladı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ELEMANI'!$Q$3:$Q$37</c:f>
              <c:numCache>
                <c:formatCode>0%</c:formatCode>
                <c:ptCount val="35"/>
                <c:pt idx="0">
                  <c:v>0.83913043478260874</c:v>
                </c:pt>
                <c:pt idx="1">
                  <c:v>0.91785714285714293</c:v>
                </c:pt>
                <c:pt idx="2">
                  <c:v>0.96071428571428574</c:v>
                </c:pt>
                <c:pt idx="3">
                  <c:v>0.95076923076923081</c:v>
                </c:pt>
                <c:pt idx="4">
                  <c:v>0.86086956521739122</c:v>
                </c:pt>
                <c:pt idx="5">
                  <c:v>0.93684210526315792</c:v>
                </c:pt>
                <c:pt idx="6">
                  <c:v>0.90476190476190477</c:v>
                </c:pt>
                <c:pt idx="7">
                  <c:v>0.94615384615384612</c:v>
                </c:pt>
                <c:pt idx="8">
                  <c:v>0.87692307692307703</c:v>
                </c:pt>
                <c:pt idx="9">
                  <c:v>0.91739130434782612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0.89615384615384619</c:v>
                </c:pt>
                <c:pt idx="15">
                  <c:v>0.89795918367346927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0.83684210526315783</c:v>
                </c:pt>
                <c:pt idx="19">
                  <c:v>0.95555555555555549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0.84000000000000008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0.5670103092783505</c:v>
                </c:pt>
                <c:pt idx="27">
                  <c:v>0.89411764705882357</c:v>
                </c:pt>
                <c:pt idx="28">
                  <c:v>0.73777777777777787</c:v>
                </c:pt>
                <c:pt idx="29">
                  <c:v>0.78181818181818186</c:v>
                </c:pt>
                <c:pt idx="30">
                  <c:v>0.76853932584269669</c:v>
                </c:pt>
                <c:pt idx="31">
                  <c:v>0.76585365853658538</c:v>
                </c:pt>
                <c:pt idx="32">
                  <c:v>0.86250000000000004</c:v>
                </c:pt>
                <c:pt idx="33">
                  <c:v>1</c:v>
                </c:pt>
                <c:pt idx="34">
                  <c:v>0.87790855212187058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9E6-4A87-92CF-424AE5530A4B}"/>
            </c:ext>
          </c:extLst>
        </c:ser>
        <c:ser>
          <c:idx val="16"/>
          <c:order val="16"/>
          <c:tx>
            <c:strRef>
              <c:f>'ÖĞRETİM ELEMANI'!$R$2</c:f>
              <c:strCache>
                <c:ptCount val="1"/>
                <c:pt idx="0">
                  <c:v>17. Konuları anlatırken yeterli derecede örnek verdi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ELEMANI'!$R$3:$R$37</c:f>
              <c:numCache>
                <c:formatCode>0%</c:formatCode>
                <c:ptCount val="35"/>
                <c:pt idx="0">
                  <c:v>0.88749999999999996</c:v>
                </c:pt>
                <c:pt idx="1">
                  <c:v>0.91864406779661023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0.92173913043478262</c:v>
                </c:pt>
                <c:pt idx="5">
                  <c:v>0.98636363636363633</c:v>
                </c:pt>
                <c:pt idx="6">
                  <c:v>0.93333333333333335</c:v>
                </c:pt>
                <c:pt idx="7">
                  <c:v>0.94615384615384612</c:v>
                </c:pt>
                <c:pt idx="8">
                  <c:v>0.89756097560975623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0.91162790697674423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0.92307692307692302</c:v>
                </c:pt>
                <c:pt idx="15">
                  <c:v>0.89387755102040811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0.88500000000000001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0.85555555555555551</c:v>
                </c:pt>
                <c:pt idx="23">
                  <c:v>0.91999999999999993</c:v>
                </c:pt>
                <c:pt idx="24">
                  <c:v>0.89523809523809528</c:v>
                </c:pt>
                <c:pt idx="25">
                  <c:v>0.88800000000000012</c:v>
                </c:pt>
                <c:pt idx="26">
                  <c:v>0.59191919191919196</c:v>
                </c:pt>
                <c:pt idx="27">
                  <c:v>0.89411764705882357</c:v>
                </c:pt>
                <c:pt idx="28">
                  <c:v>0.76</c:v>
                </c:pt>
                <c:pt idx="29">
                  <c:v>0.79285714285714293</c:v>
                </c:pt>
                <c:pt idx="30">
                  <c:v>0.79090909090909089</c:v>
                </c:pt>
                <c:pt idx="31">
                  <c:v>0.78536585365853662</c:v>
                </c:pt>
                <c:pt idx="32">
                  <c:v>0.86521739130434783</c:v>
                </c:pt>
                <c:pt idx="33">
                  <c:v>1</c:v>
                </c:pt>
                <c:pt idx="34">
                  <c:v>0.88950552335082445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E6-4A87-92CF-424AE5530A4B}"/>
            </c:ext>
          </c:extLst>
        </c:ser>
        <c:ser>
          <c:idx val="17"/>
          <c:order val="17"/>
          <c:tx>
            <c:strRef>
              <c:f>'ÖĞRETİM ELEMANI'!$S$2</c:f>
              <c:strCache>
                <c:ptCount val="1"/>
                <c:pt idx="0">
                  <c:v>18. Hazırladığı sunumlar konuyla ilgili açıklayıcı, yalın ve görsel anlamda güçlü idi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ELEMANI'!$S$3:$S$37</c:f>
              <c:numCache>
                <c:formatCode>0%</c:formatCode>
                <c:ptCount val="35"/>
                <c:pt idx="0">
                  <c:v>0.84782608695652173</c:v>
                </c:pt>
                <c:pt idx="1">
                  <c:v>0.91929824561403506</c:v>
                </c:pt>
                <c:pt idx="2">
                  <c:v>0.96071428571428574</c:v>
                </c:pt>
                <c:pt idx="3">
                  <c:v>0.95454545454545447</c:v>
                </c:pt>
                <c:pt idx="4">
                  <c:v>0.93043478260869572</c:v>
                </c:pt>
                <c:pt idx="5">
                  <c:v>0.93684210526315792</c:v>
                </c:pt>
                <c:pt idx="6">
                  <c:v>0.91428571428571426</c:v>
                </c:pt>
                <c:pt idx="7">
                  <c:v>0.94615384615384612</c:v>
                </c:pt>
                <c:pt idx="8">
                  <c:v>0.86842105263157898</c:v>
                </c:pt>
                <c:pt idx="9">
                  <c:v>0.92173913043478262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0.91923076923076918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0.85789473684210527</c:v>
                </c:pt>
                <c:pt idx="19">
                  <c:v>0.93714285714285717</c:v>
                </c:pt>
                <c:pt idx="20">
                  <c:v>1</c:v>
                </c:pt>
                <c:pt idx="21">
                  <c:v>0.83333333333333337</c:v>
                </c:pt>
                <c:pt idx="22">
                  <c:v>0.7857142857142857</c:v>
                </c:pt>
                <c:pt idx="23">
                  <c:v>0.91999999999999993</c:v>
                </c:pt>
                <c:pt idx="24">
                  <c:v>0.92380952380952375</c:v>
                </c:pt>
                <c:pt idx="25">
                  <c:v>0.88800000000000012</c:v>
                </c:pt>
                <c:pt idx="26">
                  <c:v>0.57346938775510203</c:v>
                </c:pt>
                <c:pt idx="27">
                  <c:v>0.89411764705882357</c:v>
                </c:pt>
                <c:pt idx="28">
                  <c:v>0.7441860465116279</c:v>
                </c:pt>
                <c:pt idx="29">
                  <c:v>0.78181818181818186</c:v>
                </c:pt>
                <c:pt idx="30">
                  <c:v>0.77272727272727271</c:v>
                </c:pt>
                <c:pt idx="31">
                  <c:v>0.77073170731707319</c:v>
                </c:pt>
                <c:pt idx="32">
                  <c:v>0.8595744680851064</c:v>
                </c:pt>
                <c:pt idx="33">
                  <c:v>1</c:v>
                </c:pt>
                <c:pt idx="34">
                  <c:v>0.88000041962274433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9E6-4A87-92CF-424AE5530A4B}"/>
            </c:ext>
          </c:extLst>
        </c:ser>
        <c:ser>
          <c:idx val="18"/>
          <c:order val="18"/>
          <c:tx>
            <c:strRef>
              <c:f>'ÖĞRETİM ELEMANI'!$T$2</c:f>
              <c:strCache>
                <c:ptCount val="1"/>
                <c:pt idx="0">
                  <c:v>19. Aynı öğretim elemanından tekrar ders almak isterim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ELEMANI'!$T$3:$T$37</c:f>
              <c:numCache>
                <c:formatCode>0%</c:formatCode>
                <c:ptCount val="35"/>
                <c:pt idx="0">
                  <c:v>0.83913043478260874</c:v>
                </c:pt>
                <c:pt idx="1">
                  <c:v>0.92203389830508475</c:v>
                </c:pt>
                <c:pt idx="2">
                  <c:v>0.96071428571428574</c:v>
                </c:pt>
                <c:pt idx="3">
                  <c:v>0.94848484848484849</c:v>
                </c:pt>
                <c:pt idx="4">
                  <c:v>0.94782608695652171</c:v>
                </c:pt>
                <c:pt idx="5">
                  <c:v>0.96279069767441849</c:v>
                </c:pt>
                <c:pt idx="6">
                  <c:v>0.95238095238095233</c:v>
                </c:pt>
                <c:pt idx="7">
                  <c:v>0.94615384615384612</c:v>
                </c:pt>
                <c:pt idx="8">
                  <c:v>0.89268292682926842</c:v>
                </c:pt>
                <c:pt idx="9">
                  <c:v>0.91739130434782612</c:v>
                </c:pt>
                <c:pt idx="10">
                  <c:v>0.92222222222222217</c:v>
                </c:pt>
                <c:pt idx="11">
                  <c:v>0.90697674418604657</c:v>
                </c:pt>
                <c:pt idx="12">
                  <c:v>0.95714285714285707</c:v>
                </c:pt>
                <c:pt idx="13">
                  <c:v>0.86086956521739122</c:v>
                </c:pt>
                <c:pt idx="14">
                  <c:v>0.91764705882352937</c:v>
                </c:pt>
                <c:pt idx="15">
                  <c:v>0.88979591836734695</c:v>
                </c:pt>
                <c:pt idx="16">
                  <c:v>0.78064516129032258</c:v>
                </c:pt>
                <c:pt idx="17">
                  <c:v>0.94035087719298249</c:v>
                </c:pt>
                <c:pt idx="18">
                  <c:v>0.86999999999999988</c:v>
                </c:pt>
                <c:pt idx="19">
                  <c:v>0.96756756756756757</c:v>
                </c:pt>
                <c:pt idx="20">
                  <c:v>1</c:v>
                </c:pt>
                <c:pt idx="21">
                  <c:v>0.76666666666666672</c:v>
                </c:pt>
                <c:pt idx="22">
                  <c:v>0.85555555555555551</c:v>
                </c:pt>
                <c:pt idx="23">
                  <c:v>0.91999999999999993</c:v>
                </c:pt>
                <c:pt idx="24">
                  <c:v>0.90476190476190477</c:v>
                </c:pt>
                <c:pt idx="25">
                  <c:v>0.88800000000000012</c:v>
                </c:pt>
                <c:pt idx="26">
                  <c:v>0.57400000000000007</c:v>
                </c:pt>
                <c:pt idx="27">
                  <c:v>0.89411764705882357</c:v>
                </c:pt>
                <c:pt idx="28">
                  <c:v>0.76279069767441865</c:v>
                </c:pt>
                <c:pt idx="29">
                  <c:v>0.79272727272727272</c:v>
                </c:pt>
                <c:pt idx="30">
                  <c:v>0.77752808988764044</c:v>
                </c:pt>
                <c:pt idx="31">
                  <c:v>0.77500000000000002</c:v>
                </c:pt>
                <c:pt idx="32">
                  <c:v>0.875</c:v>
                </c:pt>
                <c:pt idx="33">
                  <c:v>1</c:v>
                </c:pt>
                <c:pt idx="34">
                  <c:v>0.88496926729330028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9E6-4A87-92CF-424AE5530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707936"/>
        <c:axId val="354705856"/>
      </c:barChart>
      <c:lineChart>
        <c:grouping val="standard"/>
        <c:varyColors val="0"/>
        <c:ser>
          <c:idx val="19"/>
          <c:order val="19"/>
          <c:tx>
            <c:strRef>
              <c:f>'ÖĞRETİM ELEMANI'!$U$2</c:f>
              <c:strCache>
                <c:ptCount val="1"/>
                <c:pt idx="0">
                  <c:v>Ortalama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'ÖĞRETİM ELEMANI'!$A$3:$A$37</c:f>
              <c:strCache>
                <c:ptCount val="34"/>
                <c:pt idx="0">
                  <c:v>LAW 101</c:v>
                </c:pt>
                <c:pt idx="1">
                  <c:v>LAW 103</c:v>
                </c:pt>
                <c:pt idx="2">
                  <c:v>LAW 105</c:v>
                </c:pt>
                <c:pt idx="3">
                  <c:v>LAW 109</c:v>
                </c:pt>
                <c:pt idx="4">
                  <c:v>LAW 121</c:v>
                </c:pt>
                <c:pt idx="5">
                  <c:v>LAW 127</c:v>
                </c:pt>
                <c:pt idx="6">
                  <c:v>LAW 129</c:v>
                </c:pt>
                <c:pt idx="7">
                  <c:v>LAW 141</c:v>
                </c:pt>
                <c:pt idx="8">
                  <c:v>LAW 201 </c:v>
                </c:pt>
                <c:pt idx="9">
                  <c:v>LAW 203</c:v>
                </c:pt>
                <c:pt idx="10">
                  <c:v>LAW 207</c:v>
                </c:pt>
                <c:pt idx="11">
                  <c:v>LAW 214</c:v>
                </c:pt>
                <c:pt idx="12">
                  <c:v>LAW 221</c:v>
                </c:pt>
                <c:pt idx="13">
                  <c:v>LAW 289</c:v>
                </c:pt>
                <c:pt idx="14">
                  <c:v>LAW 301</c:v>
                </c:pt>
                <c:pt idx="15">
                  <c:v>LAW 305</c:v>
                </c:pt>
                <c:pt idx="16">
                  <c:v>LAW 307 </c:v>
                </c:pt>
                <c:pt idx="17">
                  <c:v>LAW 309</c:v>
                </c:pt>
                <c:pt idx="18">
                  <c:v>LAW 311</c:v>
                </c:pt>
                <c:pt idx="19">
                  <c:v>LAW 313</c:v>
                </c:pt>
                <c:pt idx="20">
                  <c:v>LAW 323</c:v>
                </c:pt>
                <c:pt idx="21">
                  <c:v>LAW 325</c:v>
                </c:pt>
                <c:pt idx="22">
                  <c:v>LAW 329</c:v>
                </c:pt>
                <c:pt idx="23">
                  <c:v>LAW 357</c:v>
                </c:pt>
                <c:pt idx="24">
                  <c:v>LAW 359</c:v>
                </c:pt>
                <c:pt idx="25">
                  <c:v>LAW 401</c:v>
                </c:pt>
                <c:pt idx="26">
                  <c:v>LAW 403</c:v>
                </c:pt>
                <c:pt idx="27">
                  <c:v>LAW 405</c:v>
                </c:pt>
                <c:pt idx="28">
                  <c:v>LAW 407</c:v>
                </c:pt>
                <c:pt idx="29">
                  <c:v>LAW 409</c:v>
                </c:pt>
                <c:pt idx="30">
                  <c:v>LAW 411</c:v>
                </c:pt>
                <c:pt idx="31">
                  <c:v>LAW 413</c:v>
                </c:pt>
                <c:pt idx="32">
                  <c:v>LAW 439</c:v>
                </c:pt>
                <c:pt idx="33">
                  <c:v>LAW 441</c:v>
                </c:pt>
              </c:strCache>
            </c:strRef>
          </c:cat>
          <c:val>
            <c:numRef>
              <c:f>'ÖĞRETİM ELEMANI'!$U$3:$U$37</c:f>
              <c:numCache>
                <c:formatCode>0%</c:formatCode>
                <c:ptCount val="35"/>
                <c:pt idx="0">
                  <c:v>0.86044854583735175</c:v>
                </c:pt>
                <c:pt idx="1">
                  <c:v>0.91984323061182738</c:v>
                </c:pt>
                <c:pt idx="2">
                  <c:v>0.96071428571428563</c:v>
                </c:pt>
                <c:pt idx="3">
                  <c:v>0.9536326831063674</c:v>
                </c:pt>
                <c:pt idx="4">
                  <c:v>0.92885375494071154</c:v>
                </c:pt>
                <c:pt idx="5">
                  <c:v>0.95339421221448362</c:v>
                </c:pt>
                <c:pt idx="6">
                  <c:v>0.94085213032581461</c:v>
                </c:pt>
                <c:pt idx="7">
                  <c:v>0.94615384615384601</c:v>
                </c:pt>
                <c:pt idx="8">
                  <c:v>0.88725569478153776</c:v>
                </c:pt>
                <c:pt idx="9">
                  <c:v>0.92059496567505728</c:v>
                </c:pt>
                <c:pt idx="10">
                  <c:v>0.92222222222222217</c:v>
                </c:pt>
                <c:pt idx="11">
                  <c:v>0.90734976977327042</c:v>
                </c:pt>
                <c:pt idx="12">
                  <c:v>0.95714285714285696</c:v>
                </c:pt>
                <c:pt idx="13">
                  <c:v>0.86086956521739155</c:v>
                </c:pt>
                <c:pt idx="14">
                  <c:v>0.91116932603000711</c:v>
                </c:pt>
                <c:pt idx="15">
                  <c:v>0.8934479054779807</c:v>
                </c:pt>
                <c:pt idx="16">
                  <c:v>0.7806451612903228</c:v>
                </c:pt>
                <c:pt idx="17">
                  <c:v>0.94035087719298227</c:v>
                </c:pt>
                <c:pt idx="18">
                  <c:v>0.87275552240926213</c:v>
                </c:pt>
                <c:pt idx="19">
                  <c:v>0.96240104766420564</c:v>
                </c:pt>
                <c:pt idx="20">
                  <c:v>1</c:v>
                </c:pt>
                <c:pt idx="21">
                  <c:v>0.81578947368421084</c:v>
                </c:pt>
                <c:pt idx="22">
                  <c:v>0.85715526561501809</c:v>
                </c:pt>
                <c:pt idx="23">
                  <c:v>0.92105263157894735</c:v>
                </c:pt>
                <c:pt idx="24">
                  <c:v>0.91050125313283226</c:v>
                </c:pt>
                <c:pt idx="25">
                  <c:v>0.88800000000000001</c:v>
                </c:pt>
                <c:pt idx="26">
                  <c:v>0.58513065141543552</c:v>
                </c:pt>
                <c:pt idx="27">
                  <c:v>0.89411764705882368</c:v>
                </c:pt>
                <c:pt idx="28">
                  <c:v>0.7596771880370411</c:v>
                </c:pt>
                <c:pt idx="29">
                  <c:v>0.79153666789018784</c:v>
                </c:pt>
                <c:pt idx="30">
                  <c:v>0.77929668841188249</c:v>
                </c:pt>
                <c:pt idx="31">
                  <c:v>0.78019897304236208</c:v>
                </c:pt>
                <c:pt idx="32">
                  <c:v>0.87559906357011874</c:v>
                </c:pt>
                <c:pt idx="33">
                  <c:v>1</c:v>
                </c:pt>
                <c:pt idx="34">
                  <c:v>0.88641626785937211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9E6-4A87-92CF-424AE5530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707936"/>
        <c:axId val="354705856"/>
      </c:lineChart>
      <c:catAx>
        <c:axId val="3547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705856"/>
        <c:crosses val="autoZero"/>
        <c:auto val="1"/>
        <c:lblAlgn val="ctr"/>
        <c:lblOffset val="100"/>
        <c:noMultiLvlLbl val="0"/>
      </c:catAx>
      <c:valAx>
        <c:axId val="3547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7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HUKUK FAKÜLTESİ BAHAR DÖNEMİ DERS İÇERİĞİ ANKET GRAFİĞİ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'DERS İÇERİĞİ'!$B$2</c:f>
              <c:strCache>
                <c:ptCount val="1"/>
                <c:pt idx="0">
                  <c:v>20. Dersin içeriği beklentilerimi karşıladı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İÇERİĞİ'!$B$3:$B$45</c:f>
              <c:numCache>
                <c:formatCode>General</c:formatCode>
                <c:ptCount val="43"/>
                <c:pt idx="0">
                  <c:v>4.2553191489361701</c:v>
                </c:pt>
                <c:pt idx="1">
                  <c:v>4</c:v>
                </c:pt>
                <c:pt idx="2">
                  <c:v>4.0719424460431659</c:v>
                </c:pt>
                <c:pt idx="3">
                  <c:v>3.7692307692307692</c:v>
                </c:pt>
                <c:pt idx="4">
                  <c:v>3.8671328671328671</c:v>
                </c:pt>
                <c:pt idx="5">
                  <c:v>4.583333333333333</c:v>
                </c:pt>
                <c:pt idx="6">
                  <c:v>4.7058823529411766</c:v>
                </c:pt>
                <c:pt idx="7">
                  <c:v>4.04</c:v>
                </c:pt>
                <c:pt idx="8">
                  <c:v>4.09375</c:v>
                </c:pt>
                <c:pt idx="9">
                  <c:v>4.081818181818182</c:v>
                </c:pt>
                <c:pt idx="10">
                  <c:v>4.2035398230088497</c:v>
                </c:pt>
                <c:pt idx="11">
                  <c:v>3.8888888888888888</c:v>
                </c:pt>
                <c:pt idx="12">
                  <c:v>4.3762376237623766</c:v>
                </c:pt>
                <c:pt idx="13">
                  <c:v>3.5727272727272728</c:v>
                </c:pt>
                <c:pt idx="14">
                  <c:v>4.0760869565217392</c:v>
                </c:pt>
                <c:pt idx="15">
                  <c:v>4.2457627118644066</c:v>
                </c:pt>
                <c:pt idx="16">
                  <c:v>4.0370370370370372</c:v>
                </c:pt>
                <c:pt idx="17">
                  <c:v>3.75</c:v>
                </c:pt>
                <c:pt idx="18">
                  <c:v>4.4333333333333336</c:v>
                </c:pt>
                <c:pt idx="19">
                  <c:v>4.6896551724137927</c:v>
                </c:pt>
                <c:pt idx="20">
                  <c:v>3.9082568807339451</c:v>
                </c:pt>
                <c:pt idx="21">
                  <c:v>3.2985074626865671</c:v>
                </c:pt>
                <c:pt idx="22">
                  <c:v>3.9214285714285713</c:v>
                </c:pt>
                <c:pt idx="23">
                  <c:v>3.7263157894736842</c:v>
                </c:pt>
                <c:pt idx="24">
                  <c:v>3.5267857142857144</c:v>
                </c:pt>
                <c:pt idx="25">
                  <c:v>3.8504672897196262</c:v>
                </c:pt>
                <c:pt idx="26">
                  <c:v>3.895</c:v>
                </c:pt>
                <c:pt idx="27">
                  <c:v>4.161290322580645</c:v>
                </c:pt>
                <c:pt idx="28">
                  <c:v>4</c:v>
                </c:pt>
                <c:pt idx="29">
                  <c:v>4.371428571428571</c:v>
                </c:pt>
                <c:pt idx="30">
                  <c:v>4.25</c:v>
                </c:pt>
                <c:pt idx="31">
                  <c:v>4.1632653061224492</c:v>
                </c:pt>
                <c:pt idx="32">
                  <c:v>2.8611111111111112</c:v>
                </c:pt>
                <c:pt idx="33">
                  <c:v>4.0545454545454547</c:v>
                </c:pt>
                <c:pt idx="34">
                  <c:v>3.5565217391304347</c:v>
                </c:pt>
                <c:pt idx="35">
                  <c:v>3.675213675213675</c:v>
                </c:pt>
                <c:pt idx="36">
                  <c:v>4.3070866141732287</c:v>
                </c:pt>
                <c:pt idx="37">
                  <c:v>3.6960784313725492</c:v>
                </c:pt>
                <c:pt idx="38">
                  <c:v>5</c:v>
                </c:pt>
                <c:pt idx="39">
                  <c:v>3.72</c:v>
                </c:pt>
                <c:pt idx="40">
                  <c:v>4.4749999999999996</c:v>
                </c:pt>
                <c:pt idx="41">
                  <c:v>4.2750000000000004</c:v>
                </c:pt>
                <c:pt idx="42" formatCode="0%">
                  <c:v>0.80683324215714092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A-4771-80ED-D5133D0D4067}"/>
            </c:ext>
          </c:extLst>
        </c:ser>
        <c:ser>
          <c:idx val="1"/>
          <c:order val="1"/>
          <c:tx>
            <c:strRef>
              <c:f>'DERS İÇERİĞİ'!$C$2</c:f>
              <c:strCache>
                <c:ptCount val="1"/>
                <c:pt idx="0">
                  <c:v>21. Ders içerikleri uluslararası platformda da geçerlidir.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İÇERİĞİ'!$C$3:$C$45</c:f>
              <c:numCache>
                <c:formatCode>General</c:formatCode>
                <c:ptCount val="43"/>
                <c:pt idx="0">
                  <c:v>3.9219858156028371</c:v>
                </c:pt>
                <c:pt idx="1">
                  <c:v>3.9679487179487181</c:v>
                </c:pt>
                <c:pt idx="2">
                  <c:v>3.8489208633093526</c:v>
                </c:pt>
                <c:pt idx="3">
                  <c:v>3.7384615384615385</c:v>
                </c:pt>
                <c:pt idx="4">
                  <c:v>3.9370629370629371</c:v>
                </c:pt>
                <c:pt idx="5">
                  <c:v>4.5</c:v>
                </c:pt>
                <c:pt idx="6">
                  <c:v>4.5</c:v>
                </c:pt>
                <c:pt idx="7">
                  <c:v>3.92</c:v>
                </c:pt>
                <c:pt idx="8">
                  <c:v>4</c:v>
                </c:pt>
                <c:pt idx="9">
                  <c:v>3.9818181818181819</c:v>
                </c:pt>
                <c:pt idx="10">
                  <c:v>4.0442477876106198</c:v>
                </c:pt>
                <c:pt idx="11">
                  <c:v>3.6555555555555554</c:v>
                </c:pt>
                <c:pt idx="12">
                  <c:v>4.4059405940594063</c:v>
                </c:pt>
                <c:pt idx="13">
                  <c:v>3.4909090909090907</c:v>
                </c:pt>
                <c:pt idx="14">
                  <c:v>4.0869565217391308</c:v>
                </c:pt>
                <c:pt idx="15">
                  <c:v>4.3305084745762707</c:v>
                </c:pt>
                <c:pt idx="16">
                  <c:v>4.4444444444444446</c:v>
                </c:pt>
                <c:pt idx="17">
                  <c:v>4</c:v>
                </c:pt>
                <c:pt idx="18">
                  <c:v>4.333333333333333</c:v>
                </c:pt>
                <c:pt idx="19">
                  <c:v>4.5172413793103452</c:v>
                </c:pt>
                <c:pt idx="20">
                  <c:v>3.6880733944954129</c:v>
                </c:pt>
                <c:pt idx="21">
                  <c:v>3.1268656716417911</c:v>
                </c:pt>
                <c:pt idx="22">
                  <c:v>3.8142857142857145</c:v>
                </c:pt>
                <c:pt idx="23">
                  <c:v>3.5789473684210527</c:v>
                </c:pt>
                <c:pt idx="24">
                  <c:v>3.2678571428571428</c:v>
                </c:pt>
                <c:pt idx="25">
                  <c:v>3.7009345794392523</c:v>
                </c:pt>
                <c:pt idx="26">
                  <c:v>3.81</c:v>
                </c:pt>
                <c:pt idx="27">
                  <c:v>3.7419354838709675</c:v>
                </c:pt>
                <c:pt idx="28">
                  <c:v>4.5999999999999996</c:v>
                </c:pt>
                <c:pt idx="29">
                  <c:v>4.4285714285714288</c:v>
                </c:pt>
                <c:pt idx="30">
                  <c:v>4.2857142857142856</c:v>
                </c:pt>
                <c:pt idx="31">
                  <c:v>4.1360544217687076</c:v>
                </c:pt>
                <c:pt idx="32">
                  <c:v>2.7685185185185186</c:v>
                </c:pt>
                <c:pt idx="33">
                  <c:v>3.9818181818181819</c:v>
                </c:pt>
                <c:pt idx="34">
                  <c:v>3.7652173913043478</c:v>
                </c:pt>
                <c:pt idx="35">
                  <c:v>3.6923076923076925</c:v>
                </c:pt>
                <c:pt idx="36">
                  <c:v>4.3070866141732287</c:v>
                </c:pt>
                <c:pt idx="37">
                  <c:v>3.8137254901960786</c:v>
                </c:pt>
                <c:pt idx="38">
                  <c:v>5</c:v>
                </c:pt>
                <c:pt idx="39">
                  <c:v>3.44</c:v>
                </c:pt>
                <c:pt idx="40">
                  <c:v>4.4249999999999998</c:v>
                </c:pt>
                <c:pt idx="41">
                  <c:v>4.2249999999999996</c:v>
                </c:pt>
                <c:pt idx="42" formatCode="0%">
                  <c:v>0.79630118388155025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A-4771-80ED-D5133D0D4067}"/>
            </c:ext>
          </c:extLst>
        </c:ser>
        <c:ser>
          <c:idx val="2"/>
          <c:order val="2"/>
          <c:tx>
            <c:strRef>
              <c:f>'DERS İÇERİĞİ'!$D$2</c:f>
              <c:strCache>
                <c:ptCount val="1"/>
                <c:pt idx="0">
                  <c:v>22. Ders programları ihtiyaçlar ve beklentilere göre güncellenir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İÇERİĞİ'!$D$3:$D$45</c:f>
              <c:numCache>
                <c:formatCode>General</c:formatCode>
                <c:ptCount val="43"/>
                <c:pt idx="0">
                  <c:v>4.0638297872340425</c:v>
                </c:pt>
                <c:pt idx="1">
                  <c:v>4.0576923076923075</c:v>
                </c:pt>
                <c:pt idx="2">
                  <c:v>3.935251798561151</c:v>
                </c:pt>
                <c:pt idx="3">
                  <c:v>3.8076923076923075</c:v>
                </c:pt>
                <c:pt idx="4">
                  <c:v>3.8741258741258742</c:v>
                </c:pt>
                <c:pt idx="5">
                  <c:v>4.5277777777777777</c:v>
                </c:pt>
                <c:pt idx="6">
                  <c:v>4.5</c:v>
                </c:pt>
                <c:pt idx="7">
                  <c:v>3.92</c:v>
                </c:pt>
                <c:pt idx="8">
                  <c:v>4</c:v>
                </c:pt>
                <c:pt idx="9">
                  <c:v>4.0454545454545459</c:v>
                </c:pt>
                <c:pt idx="10">
                  <c:v>4.1415929203539825</c:v>
                </c:pt>
                <c:pt idx="11">
                  <c:v>3.8444444444444446</c:v>
                </c:pt>
                <c:pt idx="12">
                  <c:v>4.4158415841584162</c:v>
                </c:pt>
                <c:pt idx="13">
                  <c:v>3.6</c:v>
                </c:pt>
                <c:pt idx="14">
                  <c:v>4.0869565217391308</c:v>
                </c:pt>
                <c:pt idx="15">
                  <c:v>4.2457627118644066</c:v>
                </c:pt>
                <c:pt idx="16">
                  <c:v>4.2592592592592595</c:v>
                </c:pt>
                <c:pt idx="17">
                  <c:v>4</c:v>
                </c:pt>
                <c:pt idx="18">
                  <c:v>4.4333333333333336</c:v>
                </c:pt>
                <c:pt idx="19">
                  <c:v>4.4482758620689653</c:v>
                </c:pt>
                <c:pt idx="20">
                  <c:v>4.0825688073394497</c:v>
                </c:pt>
                <c:pt idx="21">
                  <c:v>3.2313432835820897</c:v>
                </c:pt>
                <c:pt idx="22">
                  <c:v>3.8642857142857143</c:v>
                </c:pt>
                <c:pt idx="23">
                  <c:v>3.8</c:v>
                </c:pt>
                <c:pt idx="24">
                  <c:v>3.4464285714285716</c:v>
                </c:pt>
                <c:pt idx="25">
                  <c:v>3.8130841121495327</c:v>
                </c:pt>
                <c:pt idx="26">
                  <c:v>3.92</c:v>
                </c:pt>
                <c:pt idx="27">
                  <c:v>4.290322580645161</c:v>
                </c:pt>
                <c:pt idx="28">
                  <c:v>4.5999999999999996</c:v>
                </c:pt>
                <c:pt idx="29">
                  <c:v>4.371428571428571</c:v>
                </c:pt>
                <c:pt idx="30">
                  <c:v>4.1428571428571432</c:v>
                </c:pt>
                <c:pt idx="31">
                  <c:v>4.1428571428571432</c:v>
                </c:pt>
                <c:pt idx="32">
                  <c:v>2.8981481481481484</c:v>
                </c:pt>
                <c:pt idx="33">
                  <c:v>4.0636363636363635</c:v>
                </c:pt>
                <c:pt idx="34">
                  <c:v>3.6608695652173915</c:v>
                </c:pt>
                <c:pt idx="35">
                  <c:v>3.6923076923076925</c:v>
                </c:pt>
                <c:pt idx="36">
                  <c:v>4.3622047244094491</c:v>
                </c:pt>
                <c:pt idx="37">
                  <c:v>3.7450980392156863</c:v>
                </c:pt>
                <c:pt idx="38">
                  <c:v>5</c:v>
                </c:pt>
                <c:pt idx="39">
                  <c:v>3.68</c:v>
                </c:pt>
                <c:pt idx="40">
                  <c:v>4.4249999999999998</c:v>
                </c:pt>
                <c:pt idx="41">
                  <c:v>4.5250000000000004</c:v>
                </c:pt>
                <c:pt idx="42" formatCode="0%">
                  <c:v>0.80935586426318129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A-4771-80ED-D5133D0D4067}"/>
            </c:ext>
          </c:extLst>
        </c:ser>
        <c:ser>
          <c:idx val="3"/>
          <c:order val="3"/>
          <c:tx>
            <c:strRef>
              <c:f>'DERS İÇERİĞİ'!$E$2</c:f>
              <c:strCache>
                <c:ptCount val="1"/>
                <c:pt idx="0">
                  <c:v>23. Ders beni çalışma hayatına hazırlayacak şekilde kurgulanmıştı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İÇERİĞİ'!$E$3:$E$45</c:f>
              <c:numCache>
                <c:formatCode>General</c:formatCode>
                <c:ptCount val="43"/>
                <c:pt idx="0">
                  <c:v>4.2765957446808507</c:v>
                </c:pt>
                <c:pt idx="1">
                  <c:v>4.1282051282051286</c:v>
                </c:pt>
                <c:pt idx="2">
                  <c:v>4.0071942446043165</c:v>
                </c:pt>
                <c:pt idx="3">
                  <c:v>3.7384615384615385</c:v>
                </c:pt>
                <c:pt idx="4">
                  <c:v>3.8671328671328671</c:v>
                </c:pt>
                <c:pt idx="5">
                  <c:v>4.5</c:v>
                </c:pt>
                <c:pt idx="6">
                  <c:v>4.4705882352941178</c:v>
                </c:pt>
                <c:pt idx="7">
                  <c:v>3.52</c:v>
                </c:pt>
                <c:pt idx="8">
                  <c:v>3.90625</c:v>
                </c:pt>
                <c:pt idx="9">
                  <c:v>4.1363636363636367</c:v>
                </c:pt>
                <c:pt idx="10">
                  <c:v>4.1415929203539825</c:v>
                </c:pt>
                <c:pt idx="11">
                  <c:v>3.911111111111111</c:v>
                </c:pt>
                <c:pt idx="12">
                  <c:v>4.3861386138613865</c:v>
                </c:pt>
                <c:pt idx="13">
                  <c:v>3.6545454545454548</c:v>
                </c:pt>
                <c:pt idx="14">
                  <c:v>4.1304347826086953</c:v>
                </c:pt>
                <c:pt idx="15">
                  <c:v>4.2542372881355934</c:v>
                </c:pt>
                <c:pt idx="16">
                  <c:v>4.3703703703703702</c:v>
                </c:pt>
                <c:pt idx="17">
                  <c:v>3.75</c:v>
                </c:pt>
                <c:pt idx="18">
                  <c:v>4.333333333333333</c:v>
                </c:pt>
                <c:pt idx="19">
                  <c:v>4.6551724137931032</c:v>
                </c:pt>
                <c:pt idx="20">
                  <c:v>4.0275229357798166</c:v>
                </c:pt>
                <c:pt idx="21">
                  <c:v>3.2014925373134329</c:v>
                </c:pt>
                <c:pt idx="22">
                  <c:v>3.907142857142857</c:v>
                </c:pt>
                <c:pt idx="23">
                  <c:v>3.8736842105263158</c:v>
                </c:pt>
                <c:pt idx="24">
                  <c:v>3.5</c:v>
                </c:pt>
                <c:pt idx="25">
                  <c:v>3.8504672897196262</c:v>
                </c:pt>
                <c:pt idx="26">
                  <c:v>3.9449999999999998</c:v>
                </c:pt>
                <c:pt idx="27">
                  <c:v>4.32258064516129</c:v>
                </c:pt>
                <c:pt idx="28">
                  <c:v>4</c:v>
                </c:pt>
                <c:pt idx="29">
                  <c:v>4.1142857142857139</c:v>
                </c:pt>
                <c:pt idx="30">
                  <c:v>4.2142857142857144</c:v>
                </c:pt>
                <c:pt idx="31">
                  <c:v>4.1700680272108848</c:v>
                </c:pt>
                <c:pt idx="32">
                  <c:v>2.8796296296296298</c:v>
                </c:pt>
                <c:pt idx="33">
                  <c:v>4.0636363636363635</c:v>
                </c:pt>
                <c:pt idx="34">
                  <c:v>3.5826086956521741</c:v>
                </c:pt>
                <c:pt idx="35">
                  <c:v>3.7350427350427351</c:v>
                </c:pt>
                <c:pt idx="36">
                  <c:v>4.3543307086614176</c:v>
                </c:pt>
                <c:pt idx="37">
                  <c:v>3.7745098039215685</c:v>
                </c:pt>
                <c:pt idx="38">
                  <c:v>5</c:v>
                </c:pt>
                <c:pt idx="39">
                  <c:v>3.68</c:v>
                </c:pt>
                <c:pt idx="40">
                  <c:v>4.6500000000000004</c:v>
                </c:pt>
                <c:pt idx="41">
                  <c:v>4.4000000000000004</c:v>
                </c:pt>
                <c:pt idx="42" formatCode="0%">
                  <c:v>0.80659055024202397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BA-4771-80ED-D5133D0D4067}"/>
            </c:ext>
          </c:extLst>
        </c:ser>
        <c:ser>
          <c:idx val="4"/>
          <c:order val="4"/>
          <c:tx>
            <c:strRef>
              <c:f>'DERS İÇERİĞİ'!$F$2</c:f>
              <c:strCache>
                <c:ptCount val="1"/>
                <c:pt idx="0">
                  <c:v>24. Dersin içeriği düşündürücü ve merak uyandırıcıydı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İÇERİĞİ'!$F$3:$F$45</c:f>
              <c:numCache>
                <c:formatCode>General</c:formatCode>
                <c:ptCount val="43"/>
                <c:pt idx="0">
                  <c:v>4.2978723404255321</c:v>
                </c:pt>
                <c:pt idx="1">
                  <c:v>3.9871794871794872</c:v>
                </c:pt>
                <c:pt idx="2">
                  <c:v>3.9280575539568345</c:v>
                </c:pt>
                <c:pt idx="3">
                  <c:v>3.7384615384615385</c:v>
                </c:pt>
                <c:pt idx="4">
                  <c:v>3.7972027972027971</c:v>
                </c:pt>
                <c:pt idx="5">
                  <c:v>4.5277777777777777</c:v>
                </c:pt>
                <c:pt idx="6">
                  <c:v>4.6764705882352944</c:v>
                </c:pt>
                <c:pt idx="7">
                  <c:v>3.76</c:v>
                </c:pt>
                <c:pt idx="8">
                  <c:v>4.0625</c:v>
                </c:pt>
                <c:pt idx="9">
                  <c:v>4.1363636363636367</c:v>
                </c:pt>
                <c:pt idx="10">
                  <c:v>4.115044247787611</c:v>
                </c:pt>
                <c:pt idx="11">
                  <c:v>3.9555555555555557</c:v>
                </c:pt>
                <c:pt idx="12">
                  <c:v>4.3465346534653468</c:v>
                </c:pt>
                <c:pt idx="13">
                  <c:v>3.5181818181818181</c:v>
                </c:pt>
                <c:pt idx="14">
                  <c:v>4.0652173913043477</c:v>
                </c:pt>
                <c:pt idx="15">
                  <c:v>4.3389830508474576</c:v>
                </c:pt>
                <c:pt idx="16">
                  <c:v>4.333333333333333</c:v>
                </c:pt>
                <c:pt idx="17">
                  <c:v>4</c:v>
                </c:pt>
                <c:pt idx="18">
                  <c:v>4.5333333333333332</c:v>
                </c:pt>
                <c:pt idx="19">
                  <c:v>4.4827586206896548</c:v>
                </c:pt>
                <c:pt idx="20">
                  <c:v>4.0091743119266052</c:v>
                </c:pt>
                <c:pt idx="21">
                  <c:v>3.2313432835820897</c:v>
                </c:pt>
                <c:pt idx="22">
                  <c:v>3.9428571428571431</c:v>
                </c:pt>
                <c:pt idx="23">
                  <c:v>3.6736842105263157</c:v>
                </c:pt>
                <c:pt idx="24">
                  <c:v>3.5178571428571428</c:v>
                </c:pt>
                <c:pt idx="25">
                  <c:v>3.7850467289719627</c:v>
                </c:pt>
                <c:pt idx="26">
                  <c:v>3.9449999999999998</c:v>
                </c:pt>
                <c:pt idx="27">
                  <c:v>4.193548387096774</c:v>
                </c:pt>
                <c:pt idx="28">
                  <c:v>4.2</c:v>
                </c:pt>
                <c:pt idx="29">
                  <c:v>4.3142857142857141</c:v>
                </c:pt>
                <c:pt idx="30">
                  <c:v>4.2857142857142856</c:v>
                </c:pt>
                <c:pt idx="31">
                  <c:v>4.2585034013605441</c:v>
                </c:pt>
                <c:pt idx="32">
                  <c:v>2.925925925925926</c:v>
                </c:pt>
                <c:pt idx="33">
                  <c:v>4.0363636363636362</c:v>
                </c:pt>
                <c:pt idx="34">
                  <c:v>3.6086956521739131</c:v>
                </c:pt>
                <c:pt idx="35">
                  <c:v>3.7863247863247862</c:v>
                </c:pt>
                <c:pt idx="36">
                  <c:v>4.2598425196850398</c:v>
                </c:pt>
                <c:pt idx="37">
                  <c:v>3.7352941176470589</c:v>
                </c:pt>
                <c:pt idx="38">
                  <c:v>5</c:v>
                </c:pt>
                <c:pt idx="39">
                  <c:v>3.8</c:v>
                </c:pt>
                <c:pt idx="40">
                  <c:v>4.5</c:v>
                </c:pt>
                <c:pt idx="41">
                  <c:v>4.3499999999999996</c:v>
                </c:pt>
                <c:pt idx="42" formatCode="0%">
                  <c:v>0.80933470938762042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BA-4771-80ED-D5133D0D4067}"/>
            </c:ext>
          </c:extLst>
        </c:ser>
        <c:ser>
          <c:idx val="5"/>
          <c:order val="5"/>
          <c:tx>
            <c:strRef>
              <c:f>'DERS İÇERİĞİ'!$G$2</c:f>
              <c:strCache>
                <c:ptCount val="1"/>
                <c:pt idx="0">
                  <c:v>25. Ders sayesinde yabancı dil, ders dinleme ve derse katılma yeteneğim gelişti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İÇERİĞİ'!$G$3:$G$45</c:f>
              <c:numCache>
                <c:formatCode>General</c:formatCode>
                <c:ptCount val="43"/>
                <c:pt idx="0">
                  <c:v>3.7446808510638299</c:v>
                </c:pt>
                <c:pt idx="1">
                  <c:v>3.7243589743589745</c:v>
                </c:pt>
                <c:pt idx="2">
                  <c:v>3.5035971223021583</c:v>
                </c:pt>
                <c:pt idx="3">
                  <c:v>3.4076923076923076</c:v>
                </c:pt>
                <c:pt idx="4">
                  <c:v>3.9020979020979021</c:v>
                </c:pt>
                <c:pt idx="5">
                  <c:v>4.5277777777777777</c:v>
                </c:pt>
                <c:pt idx="6">
                  <c:v>3.7352941176470589</c:v>
                </c:pt>
                <c:pt idx="7">
                  <c:v>3.88</c:v>
                </c:pt>
                <c:pt idx="8">
                  <c:v>3.5625</c:v>
                </c:pt>
                <c:pt idx="9">
                  <c:v>3.5272727272727273</c:v>
                </c:pt>
                <c:pt idx="10">
                  <c:v>3.9380530973451329</c:v>
                </c:pt>
                <c:pt idx="11">
                  <c:v>3.4666666666666668</c:v>
                </c:pt>
                <c:pt idx="12">
                  <c:v>4.3762376237623766</c:v>
                </c:pt>
                <c:pt idx="13">
                  <c:v>3.3181818181818183</c:v>
                </c:pt>
                <c:pt idx="14">
                  <c:v>4.1413043478260869</c:v>
                </c:pt>
                <c:pt idx="15">
                  <c:v>4.3813559322033901</c:v>
                </c:pt>
                <c:pt idx="16">
                  <c:v>4.0740740740740744</c:v>
                </c:pt>
                <c:pt idx="17">
                  <c:v>4.125</c:v>
                </c:pt>
                <c:pt idx="18">
                  <c:v>4.0999999999999996</c:v>
                </c:pt>
                <c:pt idx="19">
                  <c:v>3.8620689655172415</c:v>
                </c:pt>
                <c:pt idx="20">
                  <c:v>3.6146788990825689</c:v>
                </c:pt>
                <c:pt idx="21">
                  <c:v>2.9776119402985075</c:v>
                </c:pt>
                <c:pt idx="22">
                  <c:v>3.6285714285714286</c:v>
                </c:pt>
                <c:pt idx="23">
                  <c:v>3.4631578947368422</c:v>
                </c:pt>
                <c:pt idx="24">
                  <c:v>3.0267857142857144</c:v>
                </c:pt>
                <c:pt idx="25">
                  <c:v>3.6822429906542058</c:v>
                </c:pt>
                <c:pt idx="26">
                  <c:v>3.71</c:v>
                </c:pt>
                <c:pt idx="27">
                  <c:v>3.6129032258064515</c:v>
                </c:pt>
                <c:pt idx="28">
                  <c:v>4</c:v>
                </c:pt>
                <c:pt idx="29">
                  <c:v>3.9142857142857141</c:v>
                </c:pt>
                <c:pt idx="30">
                  <c:v>4.2142857142857144</c:v>
                </c:pt>
                <c:pt idx="31">
                  <c:v>3.8979591836734695</c:v>
                </c:pt>
                <c:pt idx="32">
                  <c:v>2.6851851851851851</c:v>
                </c:pt>
                <c:pt idx="33">
                  <c:v>3.7</c:v>
                </c:pt>
                <c:pt idx="34">
                  <c:v>3.0869565217391304</c:v>
                </c:pt>
                <c:pt idx="35">
                  <c:v>3.5726495726495728</c:v>
                </c:pt>
                <c:pt idx="36">
                  <c:v>4.1259842519685037</c:v>
                </c:pt>
                <c:pt idx="37">
                  <c:v>3.5</c:v>
                </c:pt>
                <c:pt idx="38">
                  <c:v>5</c:v>
                </c:pt>
                <c:pt idx="39">
                  <c:v>3.36</c:v>
                </c:pt>
                <c:pt idx="40">
                  <c:v>4.4000000000000004</c:v>
                </c:pt>
                <c:pt idx="41">
                  <c:v>4.125</c:v>
                </c:pt>
                <c:pt idx="42" formatCode="0%">
                  <c:v>0.75522129782386904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BA-4771-80ED-D5133D0D4067}"/>
            </c:ext>
          </c:extLst>
        </c:ser>
        <c:ser>
          <c:idx val="6"/>
          <c:order val="6"/>
          <c:tx>
            <c:strRef>
              <c:f>'DERS İÇERİĞİ'!$H$2</c:f>
              <c:strCache>
                <c:ptCount val="1"/>
                <c:pt idx="0">
                  <c:v>26. Ders sayesinde akademik yazma yeteneğim gelişti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İÇERİĞİ'!$H$3:$H$45</c:f>
              <c:numCache>
                <c:formatCode>General</c:formatCode>
                <c:ptCount val="43"/>
                <c:pt idx="0">
                  <c:v>3.75177304964539</c:v>
                </c:pt>
                <c:pt idx="1">
                  <c:v>3.8525641025641026</c:v>
                </c:pt>
                <c:pt idx="2">
                  <c:v>3.7266187050359711</c:v>
                </c:pt>
                <c:pt idx="3">
                  <c:v>3.5384615384615383</c:v>
                </c:pt>
                <c:pt idx="4">
                  <c:v>3.9370629370629371</c:v>
                </c:pt>
                <c:pt idx="5">
                  <c:v>4.5</c:v>
                </c:pt>
                <c:pt idx="6">
                  <c:v>4.117647058823529</c:v>
                </c:pt>
                <c:pt idx="7">
                  <c:v>3.8</c:v>
                </c:pt>
                <c:pt idx="8">
                  <c:v>3.46875</c:v>
                </c:pt>
                <c:pt idx="9">
                  <c:v>3.8181818181818183</c:v>
                </c:pt>
                <c:pt idx="10">
                  <c:v>3.9734513274336285</c:v>
                </c:pt>
                <c:pt idx="11">
                  <c:v>3.5777777777777779</c:v>
                </c:pt>
                <c:pt idx="12">
                  <c:v>4.4059405940594063</c:v>
                </c:pt>
                <c:pt idx="13">
                  <c:v>3.4363636363636365</c:v>
                </c:pt>
                <c:pt idx="14">
                  <c:v>3.8804347826086958</c:v>
                </c:pt>
                <c:pt idx="15">
                  <c:v>4.3135593220338979</c:v>
                </c:pt>
                <c:pt idx="16">
                  <c:v>4</c:v>
                </c:pt>
                <c:pt idx="17">
                  <c:v>4.25</c:v>
                </c:pt>
                <c:pt idx="18">
                  <c:v>4.0999999999999996</c:v>
                </c:pt>
                <c:pt idx="19">
                  <c:v>4.3793103448275863</c:v>
                </c:pt>
                <c:pt idx="20">
                  <c:v>3.8623853211009176</c:v>
                </c:pt>
                <c:pt idx="21">
                  <c:v>3.216417910447761</c:v>
                </c:pt>
                <c:pt idx="22">
                  <c:v>3.8714285714285714</c:v>
                </c:pt>
                <c:pt idx="23">
                  <c:v>3.5263157894736841</c:v>
                </c:pt>
                <c:pt idx="24">
                  <c:v>3.3571428571428572</c:v>
                </c:pt>
                <c:pt idx="25">
                  <c:v>3.7196261682242993</c:v>
                </c:pt>
                <c:pt idx="26">
                  <c:v>3.78</c:v>
                </c:pt>
                <c:pt idx="27">
                  <c:v>3.935483870967742</c:v>
                </c:pt>
                <c:pt idx="28">
                  <c:v>4.4000000000000004</c:v>
                </c:pt>
                <c:pt idx="29">
                  <c:v>4.2571428571428571</c:v>
                </c:pt>
                <c:pt idx="30">
                  <c:v>4.2857142857142856</c:v>
                </c:pt>
                <c:pt idx="31">
                  <c:v>4.1224489795918364</c:v>
                </c:pt>
                <c:pt idx="32">
                  <c:v>2.824074074074074</c:v>
                </c:pt>
                <c:pt idx="33">
                  <c:v>3.8181818181818183</c:v>
                </c:pt>
                <c:pt idx="34">
                  <c:v>3.3739130434782609</c:v>
                </c:pt>
                <c:pt idx="35">
                  <c:v>3.700854700854701</c:v>
                </c:pt>
                <c:pt idx="36">
                  <c:v>4.2519685039370083</c:v>
                </c:pt>
                <c:pt idx="37">
                  <c:v>3.6176470588235294</c:v>
                </c:pt>
                <c:pt idx="38">
                  <c:v>5</c:v>
                </c:pt>
                <c:pt idx="39">
                  <c:v>3.68</c:v>
                </c:pt>
                <c:pt idx="40">
                  <c:v>4.55</c:v>
                </c:pt>
                <c:pt idx="41">
                  <c:v>4.375</c:v>
                </c:pt>
                <c:pt idx="42" formatCode="0%">
                  <c:v>0.78263639431173415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BA-4771-80ED-D5133D0D4067}"/>
            </c:ext>
          </c:extLst>
        </c:ser>
        <c:ser>
          <c:idx val="7"/>
          <c:order val="7"/>
          <c:tx>
            <c:strRef>
              <c:f>'DERS İÇERİĞİ'!$I$2</c:f>
              <c:strCache>
                <c:ptCount val="1"/>
                <c:pt idx="0">
                  <c:v>27. Ders sayesinde toplum önünde konuşma ve sunum yapma yeteneğim gelişti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İÇERİĞİ'!$I$3:$I$45</c:f>
              <c:numCache>
                <c:formatCode>General</c:formatCode>
                <c:ptCount val="43"/>
                <c:pt idx="0">
                  <c:v>3.8510638297872339</c:v>
                </c:pt>
                <c:pt idx="1">
                  <c:v>3.7820512820512819</c:v>
                </c:pt>
                <c:pt idx="2">
                  <c:v>3.7266187050359711</c:v>
                </c:pt>
                <c:pt idx="3">
                  <c:v>3.5615384615384613</c:v>
                </c:pt>
                <c:pt idx="4">
                  <c:v>3.7132867132867133</c:v>
                </c:pt>
                <c:pt idx="5">
                  <c:v>4.4444444444444446</c:v>
                </c:pt>
                <c:pt idx="6">
                  <c:v>4.2058823529411766</c:v>
                </c:pt>
                <c:pt idx="7">
                  <c:v>3.8</c:v>
                </c:pt>
                <c:pt idx="8">
                  <c:v>3.71875</c:v>
                </c:pt>
                <c:pt idx="9">
                  <c:v>3.7272727272727271</c:v>
                </c:pt>
                <c:pt idx="10">
                  <c:v>4.0707964601769913</c:v>
                </c:pt>
                <c:pt idx="11">
                  <c:v>3.7222222222222223</c:v>
                </c:pt>
                <c:pt idx="12">
                  <c:v>4.2673267326732676</c:v>
                </c:pt>
                <c:pt idx="13">
                  <c:v>3.3818181818181818</c:v>
                </c:pt>
                <c:pt idx="14">
                  <c:v>3.9347826086956523</c:v>
                </c:pt>
                <c:pt idx="15">
                  <c:v>4.1779661016949152</c:v>
                </c:pt>
                <c:pt idx="16">
                  <c:v>4</c:v>
                </c:pt>
                <c:pt idx="17">
                  <c:v>3.625</c:v>
                </c:pt>
                <c:pt idx="18">
                  <c:v>4.3</c:v>
                </c:pt>
                <c:pt idx="19">
                  <c:v>4.2413793103448274</c:v>
                </c:pt>
                <c:pt idx="20">
                  <c:v>3.8073394495412844</c:v>
                </c:pt>
                <c:pt idx="21">
                  <c:v>3.08955223880597</c:v>
                </c:pt>
                <c:pt idx="22">
                  <c:v>3.842857142857143</c:v>
                </c:pt>
                <c:pt idx="23">
                  <c:v>3.6842105263157894</c:v>
                </c:pt>
                <c:pt idx="24">
                  <c:v>3.2678571428571428</c:v>
                </c:pt>
                <c:pt idx="25">
                  <c:v>3.7850467289719627</c:v>
                </c:pt>
                <c:pt idx="26">
                  <c:v>3.8450000000000002</c:v>
                </c:pt>
                <c:pt idx="27">
                  <c:v>4</c:v>
                </c:pt>
                <c:pt idx="28">
                  <c:v>4.4000000000000004</c:v>
                </c:pt>
                <c:pt idx="29">
                  <c:v>4.1714285714285717</c:v>
                </c:pt>
                <c:pt idx="30">
                  <c:v>4.2142857142857144</c:v>
                </c:pt>
                <c:pt idx="31">
                  <c:v>4.149659863945578</c:v>
                </c:pt>
                <c:pt idx="32">
                  <c:v>2.7685185185185186</c:v>
                </c:pt>
                <c:pt idx="33">
                  <c:v>3.8181818181818183</c:v>
                </c:pt>
                <c:pt idx="34">
                  <c:v>3.2173913043478262</c:v>
                </c:pt>
                <c:pt idx="35">
                  <c:v>3.6239316239316239</c:v>
                </c:pt>
                <c:pt idx="36">
                  <c:v>4.2992125984251972</c:v>
                </c:pt>
                <c:pt idx="37">
                  <c:v>3.5588235294117645</c:v>
                </c:pt>
                <c:pt idx="38">
                  <c:v>5</c:v>
                </c:pt>
                <c:pt idx="39">
                  <c:v>3.6</c:v>
                </c:pt>
                <c:pt idx="40">
                  <c:v>4.5</c:v>
                </c:pt>
                <c:pt idx="41">
                  <c:v>4.25</c:v>
                </c:pt>
                <c:pt idx="42" formatCode="0%">
                  <c:v>0.77688331859909487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BA-4771-80ED-D5133D0D4067}"/>
            </c:ext>
          </c:extLst>
        </c:ser>
        <c:ser>
          <c:idx val="8"/>
          <c:order val="8"/>
          <c:tx>
            <c:strRef>
              <c:f>'DERS İÇERİĞİ'!$J$2</c:f>
              <c:strCache>
                <c:ptCount val="1"/>
                <c:pt idx="0">
                  <c:v>28. Bu ders sayesinde bilgiyi analiz etme, yorumlama ve yeni bilgilere ulaşma yeteneklerim gelişti.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İÇERİĞİ'!$J$3:$J$45</c:f>
              <c:numCache>
                <c:formatCode>General</c:formatCode>
                <c:ptCount val="43"/>
                <c:pt idx="0">
                  <c:v>4.0567375886524824</c:v>
                </c:pt>
                <c:pt idx="1">
                  <c:v>4.0256410256410255</c:v>
                </c:pt>
                <c:pt idx="2">
                  <c:v>3.8273381294964031</c:v>
                </c:pt>
                <c:pt idx="3">
                  <c:v>3.7769230769230768</c:v>
                </c:pt>
                <c:pt idx="4">
                  <c:v>3.8181818181818183</c:v>
                </c:pt>
                <c:pt idx="5">
                  <c:v>4.5</c:v>
                </c:pt>
                <c:pt idx="6">
                  <c:v>4.617647058823529</c:v>
                </c:pt>
                <c:pt idx="7">
                  <c:v>3.72</c:v>
                </c:pt>
                <c:pt idx="8">
                  <c:v>3.9375</c:v>
                </c:pt>
                <c:pt idx="9">
                  <c:v>4.0181818181818185</c:v>
                </c:pt>
                <c:pt idx="10">
                  <c:v>4.053097345132743</c:v>
                </c:pt>
                <c:pt idx="11">
                  <c:v>3.7222222222222223</c:v>
                </c:pt>
                <c:pt idx="12">
                  <c:v>4.3465346534653468</c:v>
                </c:pt>
                <c:pt idx="13">
                  <c:v>3.5181818181818181</c:v>
                </c:pt>
                <c:pt idx="14">
                  <c:v>4</c:v>
                </c:pt>
                <c:pt idx="15">
                  <c:v>4.2796610169491522</c:v>
                </c:pt>
                <c:pt idx="16">
                  <c:v>4.2222222222222223</c:v>
                </c:pt>
                <c:pt idx="17">
                  <c:v>4.125</c:v>
                </c:pt>
                <c:pt idx="18">
                  <c:v>4.5666666666666664</c:v>
                </c:pt>
                <c:pt idx="19">
                  <c:v>4.3103448275862073</c:v>
                </c:pt>
                <c:pt idx="20">
                  <c:v>4.0091743119266052</c:v>
                </c:pt>
                <c:pt idx="21">
                  <c:v>3.1119402985074629</c:v>
                </c:pt>
                <c:pt idx="22">
                  <c:v>3.9</c:v>
                </c:pt>
                <c:pt idx="23">
                  <c:v>3.7894736842105261</c:v>
                </c:pt>
                <c:pt idx="24">
                  <c:v>3.3839285714285716</c:v>
                </c:pt>
                <c:pt idx="25">
                  <c:v>3.8037383177570092</c:v>
                </c:pt>
                <c:pt idx="26">
                  <c:v>3.895</c:v>
                </c:pt>
                <c:pt idx="27">
                  <c:v>3.967741935483871</c:v>
                </c:pt>
                <c:pt idx="28">
                  <c:v>4.5999999999999996</c:v>
                </c:pt>
                <c:pt idx="29">
                  <c:v>4.2857142857142856</c:v>
                </c:pt>
                <c:pt idx="30">
                  <c:v>4.3214285714285712</c:v>
                </c:pt>
                <c:pt idx="31">
                  <c:v>4.1972789115646263</c:v>
                </c:pt>
                <c:pt idx="32">
                  <c:v>2.8981481481481484</c:v>
                </c:pt>
                <c:pt idx="33">
                  <c:v>3.9272727272727272</c:v>
                </c:pt>
                <c:pt idx="34">
                  <c:v>3.4347826086956523</c:v>
                </c:pt>
                <c:pt idx="35">
                  <c:v>3.658119658119658</c:v>
                </c:pt>
                <c:pt idx="36">
                  <c:v>4.2204724409448815</c:v>
                </c:pt>
                <c:pt idx="37">
                  <c:v>3.607843137254902</c:v>
                </c:pt>
                <c:pt idx="38">
                  <c:v>5</c:v>
                </c:pt>
                <c:pt idx="39">
                  <c:v>3.44</c:v>
                </c:pt>
                <c:pt idx="40">
                  <c:v>4.5750000000000002</c:v>
                </c:pt>
                <c:pt idx="41">
                  <c:v>4.3250000000000002</c:v>
                </c:pt>
                <c:pt idx="42" formatCode="0%">
                  <c:v>0.79901970903230479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BA-4771-80ED-D5133D0D4067}"/>
            </c:ext>
          </c:extLst>
        </c:ser>
        <c:ser>
          <c:idx val="9"/>
          <c:order val="9"/>
          <c:tx>
            <c:strRef>
              <c:f>'DERS İÇERİĞİ'!$K$2</c:f>
              <c:strCache>
                <c:ptCount val="1"/>
                <c:pt idx="0">
                  <c:v>29. Bu ders sayesinde karmaşık sorunlarla karşılaştığımda alternatif çözümler üretme yeteneğim gelişti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İÇERİĞİ'!$K$3:$K$45</c:f>
              <c:numCache>
                <c:formatCode>General</c:formatCode>
                <c:ptCount val="43"/>
                <c:pt idx="0">
                  <c:v>4.0780141843971629</c:v>
                </c:pt>
                <c:pt idx="1">
                  <c:v>4.0897435897435894</c:v>
                </c:pt>
                <c:pt idx="2">
                  <c:v>3.8201438848920861</c:v>
                </c:pt>
                <c:pt idx="3">
                  <c:v>3.6923076923076925</c:v>
                </c:pt>
                <c:pt idx="4">
                  <c:v>3.7692307692307692</c:v>
                </c:pt>
                <c:pt idx="5">
                  <c:v>4.5</c:v>
                </c:pt>
                <c:pt idx="6">
                  <c:v>4.5882352941176467</c:v>
                </c:pt>
                <c:pt idx="7">
                  <c:v>3.72</c:v>
                </c:pt>
                <c:pt idx="8">
                  <c:v>3.5625</c:v>
                </c:pt>
                <c:pt idx="9">
                  <c:v>4.0363636363636362</c:v>
                </c:pt>
                <c:pt idx="10">
                  <c:v>4.0884955752212386</c:v>
                </c:pt>
                <c:pt idx="11">
                  <c:v>3.9666666666666668</c:v>
                </c:pt>
                <c:pt idx="12">
                  <c:v>4.4158415841584162</c:v>
                </c:pt>
                <c:pt idx="13">
                  <c:v>3.6727272727272728</c:v>
                </c:pt>
                <c:pt idx="14">
                  <c:v>4.1086956521739131</c:v>
                </c:pt>
                <c:pt idx="15">
                  <c:v>4.1525423728813555</c:v>
                </c:pt>
                <c:pt idx="16">
                  <c:v>4.1111111111111107</c:v>
                </c:pt>
                <c:pt idx="17">
                  <c:v>4</c:v>
                </c:pt>
                <c:pt idx="18">
                  <c:v>4.4333333333333336</c:v>
                </c:pt>
                <c:pt idx="19">
                  <c:v>4.3103448275862073</c:v>
                </c:pt>
                <c:pt idx="20">
                  <c:v>3.9908256880733943</c:v>
                </c:pt>
                <c:pt idx="21">
                  <c:v>3.1343283582089554</c:v>
                </c:pt>
                <c:pt idx="22">
                  <c:v>3.95</c:v>
                </c:pt>
                <c:pt idx="23">
                  <c:v>3.8105263157894735</c:v>
                </c:pt>
                <c:pt idx="24">
                  <c:v>3.4464285714285716</c:v>
                </c:pt>
                <c:pt idx="25">
                  <c:v>3.8037383177570092</c:v>
                </c:pt>
                <c:pt idx="26">
                  <c:v>3.88</c:v>
                </c:pt>
                <c:pt idx="27">
                  <c:v>3.935483870967742</c:v>
                </c:pt>
                <c:pt idx="28">
                  <c:v>4.4000000000000004</c:v>
                </c:pt>
                <c:pt idx="29">
                  <c:v>4.1142857142857139</c:v>
                </c:pt>
                <c:pt idx="30">
                  <c:v>4.2142857142857144</c:v>
                </c:pt>
                <c:pt idx="31">
                  <c:v>4.1700680272108848</c:v>
                </c:pt>
                <c:pt idx="32">
                  <c:v>2.925925925925926</c:v>
                </c:pt>
                <c:pt idx="33">
                  <c:v>3.8</c:v>
                </c:pt>
                <c:pt idx="34">
                  <c:v>3.4608695652173913</c:v>
                </c:pt>
                <c:pt idx="35">
                  <c:v>3.6837606837606836</c:v>
                </c:pt>
                <c:pt idx="36">
                  <c:v>4.2677165354330713</c:v>
                </c:pt>
                <c:pt idx="37">
                  <c:v>3.5392156862745097</c:v>
                </c:pt>
                <c:pt idx="38">
                  <c:v>5</c:v>
                </c:pt>
                <c:pt idx="39">
                  <c:v>3.4</c:v>
                </c:pt>
                <c:pt idx="40">
                  <c:v>4.4749999999999996</c:v>
                </c:pt>
                <c:pt idx="41">
                  <c:v>4.2750000000000004</c:v>
                </c:pt>
                <c:pt idx="42" formatCode="0%">
                  <c:v>0.79425598295967226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BA-4771-80ED-D5133D0D4067}"/>
            </c:ext>
          </c:extLst>
        </c:ser>
        <c:ser>
          <c:idx val="10"/>
          <c:order val="10"/>
          <c:tx>
            <c:strRef>
              <c:f>'DERS İÇERİĞİ'!$L$2</c:f>
              <c:strCache>
                <c:ptCount val="1"/>
                <c:pt idx="0">
                  <c:v>30. Derslerde kullanılmak üzere yeni teknolojik teçhizatlar (projeksiyon vb.) mevcuttur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İÇERİĞİ'!$L$3:$L$45</c:f>
              <c:numCache>
                <c:formatCode>General</c:formatCode>
                <c:ptCount val="43"/>
                <c:pt idx="0">
                  <c:v>3.75177304964539</c:v>
                </c:pt>
                <c:pt idx="1">
                  <c:v>3.9871794871794872</c:v>
                </c:pt>
                <c:pt idx="2">
                  <c:v>3.7482014388489207</c:v>
                </c:pt>
                <c:pt idx="3">
                  <c:v>3.7538461538461538</c:v>
                </c:pt>
                <c:pt idx="4">
                  <c:v>3.7202797202797204</c:v>
                </c:pt>
                <c:pt idx="5">
                  <c:v>4.5</c:v>
                </c:pt>
                <c:pt idx="6">
                  <c:v>3.8823529411764706</c:v>
                </c:pt>
                <c:pt idx="7">
                  <c:v>3.84</c:v>
                </c:pt>
                <c:pt idx="8">
                  <c:v>3.59375</c:v>
                </c:pt>
                <c:pt idx="9">
                  <c:v>3.709090909090909</c:v>
                </c:pt>
                <c:pt idx="10">
                  <c:v>3.9823008849557522</c:v>
                </c:pt>
                <c:pt idx="11">
                  <c:v>3.6333333333333333</c:v>
                </c:pt>
                <c:pt idx="12">
                  <c:v>4.1485148514851486</c:v>
                </c:pt>
                <c:pt idx="13">
                  <c:v>3.6727272727272728</c:v>
                </c:pt>
                <c:pt idx="14">
                  <c:v>4.0652173913043477</c:v>
                </c:pt>
                <c:pt idx="15">
                  <c:v>4.093220338983051</c:v>
                </c:pt>
                <c:pt idx="16">
                  <c:v>4.0370370370370372</c:v>
                </c:pt>
                <c:pt idx="17">
                  <c:v>4.25</c:v>
                </c:pt>
                <c:pt idx="18">
                  <c:v>4.0666666666666664</c:v>
                </c:pt>
                <c:pt idx="19">
                  <c:v>4.0344827586206895</c:v>
                </c:pt>
                <c:pt idx="20">
                  <c:v>3.7431192660550461</c:v>
                </c:pt>
                <c:pt idx="21">
                  <c:v>3.1865671641791047</c:v>
                </c:pt>
                <c:pt idx="22">
                  <c:v>3.7714285714285714</c:v>
                </c:pt>
                <c:pt idx="23">
                  <c:v>3.6210526315789475</c:v>
                </c:pt>
                <c:pt idx="24">
                  <c:v>3.2946428571428572</c:v>
                </c:pt>
                <c:pt idx="25">
                  <c:v>3.6074766355140189</c:v>
                </c:pt>
                <c:pt idx="26">
                  <c:v>3.8250000000000002</c:v>
                </c:pt>
                <c:pt idx="27">
                  <c:v>3.7419354838709675</c:v>
                </c:pt>
                <c:pt idx="28">
                  <c:v>4.5999999999999996</c:v>
                </c:pt>
                <c:pt idx="29">
                  <c:v>4.2857142857142856</c:v>
                </c:pt>
                <c:pt idx="30">
                  <c:v>4.1071428571428568</c:v>
                </c:pt>
                <c:pt idx="31">
                  <c:v>4.0408163265306118</c:v>
                </c:pt>
                <c:pt idx="32">
                  <c:v>2.8425925925925926</c:v>
                </c:pt>
                <c:pt idx="33">
                  <c:v>3.790909090909091</c:v>
                </c:pt>
                <c:pt idx="34">
                  <c:v>3.2521739130434781</c:v>
                </c:pt>
                <c:pt idx="35">
                  <c:v>3.6495726495726495</c:v>
                </c:pt>
                <c:pt idx="36">
                  <c:v>4.2677165354330713</c:v>
                </c:pt>
                <c:pt idx="37">
                  <c:v>3.6960784313725492</c:v>
                </c:pt>
                <c:pt idx="38">
                  <c:v>5</c:v>
                </c:pt>
                <c:pt idx="39">
                  <c:v>3.56</c:v>
                </c:pt>
                <c:pt idx="40">
                  <c:v>4.5250000000000004</c:v>
                </c:pt>
                <c:pt idx="41">
                  <c:v>4.375</c:v>
                </c:pt>
                <c:pt idx="42" formatCode="0%">
                  <c:v>0.77739958822505284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BA-4771-80ED-D5133D0D4067}"/>
            </c:ext>
          </c:extLst>
        </c:ser>
        <c:ser>
          <c:idx val="11"/>
          <c:order val="11"/>
          <c:tx>
            <c:strRef>
              <c:f>'DERS İÇERİĞİ'!$M$2</c:f>
              <c:strCache>
                <c:ptCount val="1"/>
                <c:pt idx="0">
                  <c:v>Ortalama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'DERS İÇERİĞİ'!$A$3:$A$45</c:f>
              <c:strCache>
                <c:ptCount val="42"/>
                <c:pt idx="0">
                  <c:v>LAW 102</c:v>
                </c:pt>
                <c:pt idx="1">
                  <c:v>LAW 104</c:v>
                </c:pt>
                <c:pt idx="2">
                  <c:v>LAW 106</c:v>
                </c:pt>
                <c:pt idx="3">
                  <c:v>LAW 108</c:v>
                </c:pt>
                <c:pt idx="4">
                  <c:v>LAW 110</c:v>
                </c:pt>
                <c:pt idx="5">
                  <c:v>LAW 124</c:v>
                </c:pt>
                <c:pt idx="6">
                  <c:v>LAW 126</c:v>
                </c:pt>
                <c:pt idx="7">
                  <c:v>LAW 128</c:v>
                </c:pt>
                <c:pt idx="8">
                  <c:v>LAW 132</c:v>
                </c:pt>
                <c:pt idx="9">
                  <c:v>LAW 202</c:v>
                </c:pt>
                <c:pt idx="10">
                  <c:v>LAW 204</c:v>
                </c:pt>
                <c:pt idx="11">
                  <c:v>LAW 206</c:v>
                </c:pt>
                <c:pt idx="12">
                  <c:v>LAW 208</c:v>
                </c:pt>
                <c:pt idx="13">
                  <c:v>LAW 210</c:v>
                </c:pt>
                <c:pt idx="14">
                  <c:v>LAW 212</c:v>
                </c:pt>
                <c:pt idx="15">
                  <c:v>LAW 216</c:v>
                </c:pt>
                <c:pt idx="16">
                  <c:v>LAW 222</c:v>
                </c:pt>
                <c:pt idx="17">
                  <c:v>LAW 226</c:v>
                </c:pt>
                <c:pt idx="18">
                  <c:v>LAW 232</c:v>
                </c:pt>
                <c:pt idx="19">
                  <c:v>LAW 236</c:v>
                </c:pt>
                <c:pt idx="20">
                  <c:v>LAW 302</c:v>
                </c:pt>
                <c:pt idx="21">
                  <c:v>LAW 304</c:v>
                </c:pt>
                <c:pt idx="22">
                  <c:v>LAW 306</c:v>
                </c:pt>
                <c:pt idx="23">
                  <c:v>LAW 308</c:v>
                </c:pt>
                <c:pt idx="24">
                  <c:v>LAW 310</c:v>
                </c:pt>
                <c:pt idx="25">
                  <c:v>LAW 312</c:v>
                </c:pt>
                <c:pt idx="26">
                  <c:v>LAW 316</c:v>
                </c:pt>
                <c:pt idx="27">
                  <c:v>LAW 326</c:v>
                </c:pt>
                <c:pt idx="28">
                  <c:v>LAW 338</c:v>
                </c:pt>
                <c:pt idx="29">
                  <c:v>LAW 346</c:v>
                </c:pt>
                <c:pt idx="30">
                  <c:v>LAW 368</c:v>
                </c:pt>
                <c:pt idx="31">
                  <c:v>LAW 402</c:v>
                </c:pt>
                <c:pt idx="32">
                  <c:v>LAW 404</c:v>
                </c:pt>
                <c:pt idx="33">
                  <c:v>LAW 406</c:v>
                </c:pt>
                <c:pt idx="34">
                  <c:v>LAW 408</c:v>
                </c:pt>
                <c:pt idx="35">
                  <c:v>LAW 410</c:v>
                </c:pt>
                <c:pt idx="36">
                  <c:v>LAW 412</c:v>
                </c:pt>
                <c:pt idx="37">
                  <c:v>LAW 414</c:v>
                </c:pt>
                <c:pt idx="38">
                  <c:v>LAW 436</c:v>
                </c:pt>
                <c:pt idx="39">
                  <c:v>LAW 440</c:v>
                </c:pt>
                <c:pt idx="40">
                  <c:v>LAW 442</c:v>
                </c:pt>
                <c:pt idx="41">
                  <c:v>LAW 468</c:v>
                </c:pt>
              </c:strCache>
            </c:strRef>
          </c:cat>
          <c:val>
            <c:numRef>
              <c:f>'DERS İÇERİĞİ'!$M$3:$M$45</c:f>
              <c:numCache>
                <c:formatCode>0%</c:formatCode>
                <c:ptCount val="43"/>
                <c:pt idx="0">
                  <c:v>0.80407801418439706</c:v>
                </c:pt>
                <c:pt idx="1">
                  <c:v>0.78749999999999998</c:v>
                </c:pt>
                <c:pt idx="2">
                  <c:v>0.76870503597122297</c:v>
                </c:pt>
                <c:pt idx="3">
                  <c:v>0.73250000000000015</c:v>
                </c:pt>
                <c:pt idx="4">
                  <c:v>0.77237762237762242</c:v>
                </c:pt>
                <c:pt idx="5">
                  <c:v>0.9027777777777779</c:v>
                </c:pt>
                <c:pt idx="6">
                  <c:v>0.87279411764705883</c:v>
                </c:pt>
                <c:pt idx="7">
                  <c:v>0.7659999999999999</c:v>
                </c:pt>
                <c:pt idx="8">
                  <c:v>0.77031249999999996</c:v>
                </c:pt>
                <c:pt idx="9">
                  <c:v>0.78636363636363638</c:v>
                </c:pt>
                <c:pt idx="10">
                  <c:v>0.81570796460176997</c:v>
                </c:pt>
                <c:pt idx="11">
                  <c:v>0.75055555555555553</c:v>
                </c:pt>
                <c:pt idx="12">
                  <c:v>0.8745049504950495</c:v>
                </c:pt>
                <c:pt idx="13">
                  <c:v>0.69931818181818195</c:v>
                </c:pt>
                <c:pt idx="14">
                  <c:v>0.81005434782608687</c:v>
                </c:pt>
                <c:pt idx="15">
                  <c:v>0.85720338983050848</c:v>
                </c:pt>
                <c:pt idx="16">
                  <c:v>0.83796296296296302</c:v>
                </c:pt>
                <c:pt idx="17">
                  <c:v>0.78749999999999998</c:v>
                </c:pt>
                <c:pt idx="18">
                  <c:v>0.86416666666666653</c:v>
                </c:pt>
                <c:pt idx="19">
                  <c:v>0.88189655172413794</c:v>
                </c:pt>
                <c:pt idx="20">
                  <c:v>0.77500000000000013</c:v>
                </c:pt>
                <c:pt idx="21">
                  <c:v>0.63432835820895528</c:v>
                </c:pt>
                <c:pt idx="22">
                  <c:v>0.76982142857142855</c:v>
                </c:pt>
                <c:pt idx="23">
                  <c:v>0.73315789473684201</c:v>
                </c:pt>
                <c:pt idx="24">
                  <c:v>0.67276785714285725</c:v>
                </c:pt>
                <c:pt idx="25">
                  <c:v>0.75467289719626174</c:v>
                </c:pt>
                <c:pt idx="26">
                  <c:v>0.77124999999999999</c:v>
                </c:pt>
                <c:pt idx="27">
                  <c:v>0.80645161290322576</c:v>
                </c:pt>
                <c:pt idx="28">
                  <c:v>0.85499999999999987</c:v>
                </c:pt>
                <c:pt idx="29">
                  <c:v>0.84857142857142853</c:v>
                </c:pt>
                <c:pt idx="30">
                  <c:v>0.84732142857142845</c:v>
                </c:pt>
                <c:pt idx="31">
                  <c:v>0.82602040816326538</c:v>
                </c:pt>
                <c:pt idx="32">
                  <c:v>0.56527777777777777</c:v>
                </c:pt>
                <c:pt idx="33">
                  <c:v>0.78840909090909095</c:v>
                </c:pt>
                <c:pt idx="34">
                  <c:v>0.69630434782608697</c:v>
                </c:pt>
                <c:pt idx="35">
                  <c:v>0.73696581196581212</c:v>
                </c:pt>
                <c:pt idx="36">
                  <c:v>0.85669291338582687</c:v>
                </c:pt>
                <c:pt idx="37">
                  <c:v>0.73602941176470582</c:v>
                </c:pt>
                <c:pt idx="38">
                  <c:v>1</c:v>
                </c:pt>
                <c:pt idx="39">
                  <c:v>0.72399999999999998</c:v>
                </c:pt>
                <c:pt idx="40">
                  <c:v>0.89812499999999995</c:v>
                </c:pt>
                <c:pt idx="41">
                  <c:v>0.86312499999999992</c:v>
                </c:pt>
                <c:pt idx="42">
                  <c:v>0.79118163276823472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BA-4771-80ED-D5133D0D4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3599856"/>
        <c:axId val="353593616"/>
      </c:barChart>
      <c:catAx>
        <c:axId val="3535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93616"/>
        <c:crosses val="autoZero"/>
        <c:auto val="1"/>
        <c:lblAlgn val="ctr"/>
        <c:lblOffset val="100"/>
        <c:noMultiLvlLbl val="0"/>
      </c:catAx>
      <c:valAx>
        <c:axId val="3535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9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4563242443856"/>
          <c:y val="0.75645349209397605"/>
          <c:w val="0.81720293343220363"/>
          <c:h val="0.23170896320886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76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8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87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2020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OCAK-ARALIK 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HUKUK FAKÜLTESİ AKADEMİK SÜRECİ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28/01/2021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B8C5E76A-786B-0C49-9D73-187045B4C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7143"/>
              </p:ext>
            </p:extLst>
          </p:nvPr>
        </p:nvGraphicFramePr>
        <p:xfrm>
          <a:off x="590872" y="1615036"/>
          <a:ext cx="8229600" cy="48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Çalışma Sayfası" r:id="rId4" imgW="17487900" imgH="11176000" progId="Excel.Sheet.12">
                  <p:embed/>
                </p:oleObj>
              </mc:Choice>
              <mc:Fallback>
                <p:oleObj name="Çalışma Sayfası" r:id="rId4" imgW="17487900" imgH="1117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872" y="1615036"/>
                        <a:ext cx="8229600" cy="48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00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11" name="Nesne 10">
            <a:extLst>
              <a:ext uri="{FF2B5EF4-FFF2-40B4-BE49-F238E27FC236}">
                <a16:creationId xmlns:a16="http://schemas.microsoft.com/office/drawing/2014/main" id="{5DC5E32E-AB29-B241-91EF-A76636BAF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86238"/>
              </p:ext>
            </p:extLst>
          </p:nvPr>
        </p:nvGraphicFramePr>
        <p:xfrm>
          <a:off x="151047" y="1749422"/>
          <a:ext cx="9479303" cy="419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Çalışma Sayfası" r:id="rId5" imgW="17487900" imgH="7747000" progId="Excel.Sheet.12">
                  <p:embed/>
                </p:oleObj>
              </mc:Choice>
              <mc:Fallback>
                <p:oleObj name="Çalışma Sayfası" r:id="rId5" imgW="17487900" imgH="774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047" y="1749422"/>
                        <a:ext cx="9479303" cy="419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5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0" name="143 Metin kutusu"/>
          <p:cNvSpPr txBox="1"/>
          <p:nvPr/>
        </p:nvSpPr>
        <p:spPr>
          <a:xfrm>
            <a:off x="457200" y="3348038"/>
            <a:ext cx="26670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/>
          <p:cNvSpPr txBox="1"/>
          <p:nvPr/>
        </p:nvSpPr>
        <p:spPr>
          <a:xfrm>
            <a:off x="457200" y="351472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457200" y="28924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457200" y="3059113"/>
            <a:ext cx="26670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/>
          <p:cNvSpPr txBox="1"/>
          <p:nvPr/>
        </p:nvSpPr>
        <p:spPr>
          <a:xfrm>
            <a:off x="457200" y="3903663"/>
            <a:ext cx="266700" cy="273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/>
          <p:cNvSpPr txBox="1"/>
          <p:nvPr/>
        </p:nvSpPr>
        <p:spPr>
          <a:xfrm>
            <a:off x="457200" y="4094163"/>
            <a:ext cx="26670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/>
          <p:cNvSpPr txBox="1"/>
          <p:nvPr/>
        </p:nvSpPr>
        <p:spPr>
          <a:xfrm>
            <a:off x="457200" y="4027488"/>
            <a:ext cx="266700" cy="273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/>
          <p:cNvSpPr txBox="1"/>
          <p:nvPr/>
        </p:nvSpPr>
        <p:spPr>
          <a:xfrm>
            <a:off x="457200" y="4217988"/>
            <a:ext cx="26670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19" name="Nesne 18">
            <a:extLst>
              <a:ext uri="{FF2B5EF4-FFF2-40B4-BE49-F238E27FC236}">
                <a16:creationId xmlns:a16="http://schemas.microsoft.com/office/drawing/2014/main" id="{0BA0FA8A-D877-8540-91E9-A397BADE8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12165"/>
              </p:ext>
            </p:extLst>
          </p:nvPr>
        </p:nvGraphicFramePr>
        <p:xfrm>
          <a:off x="124451" y="1412776"/>
          <a:ext cx="8842019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Çalışma Sayfası" r:id="rId4" imgW="38011100" imgH="14173200" progId="Excel.Sheet.12">
                  <p:embed/>
                </p:oleObj>
              </mc:Choice>
              <mc:Fallback>
                <p:oleObj name="Çalışma Sayfası" r:id="rId4" imgW="38011100" imgH="1417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51" y="1412776"/>
                        <a:ext cx="8842019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0" name="143 Metin kutusu"/>
          <p:cNvSpPr txBox="1"/>
          <p:nvPr/>
        </p:nvSpPr>
        <p:spPr>
          <a:xfrm>
            <a:off x="457200" y="3348038"/>
            <a:ext cx="26670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/>
          <p:cNvSpPr txBox="1"/>
          <p:nvPr/>
        </p:nvSpPr>
        <p:spPr>
          <a:xfrm>
            <a:off x="457200" y="351472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60038" y="1600201"/>
          <a:ext cx="7223923" cy="4525961"/>
        </p:xfrm>
        <a:graphic>
          <a:graphicData uri="http://schemas.openxmlformats.org/drawingml/2006/table">
            <a:tbl>
              <a:tblPr/>
              <a:tblGrid>
                <a:gridCol w="1018423">
                  <a:extLst>
                    <a:ext uri="{9D8B030D-6E8A-4147-A177-3AD203B41FA5}">
                      <a16:colId xmlns:a16="http://schemas.microsoft.com/office/drawing/2014/main" val="3879227419"/>
                    </a:ext>
                  </a:extLst>
                </a:gridCol>
                <a:gridCol w="887679">
                  <a:extLst>
                    <a:ext uri="{9D8B030D-6E8A-4147-A177-3AD203B41FA5}">
                      <a16:colId xmlns:a16="http://schemas.microsoft.com/office/drawing/2014/main" val="2323903773"/>
                    </a:ext>
                  </a:extLst>
                </a:gridCol>
                <a:gridCol w="143130">
                  <a:extLst>
                    <a:ext uri="{9D8B030D-6E8A-4147-A177-3AD203B41FA5}">
                      <a16:colId xmlns:a16="http://schemas.microsoft.com/office/drawing/2014/main" val="479800804"/>
                    </a:ext>
                  </a:extLst>
                </a:gridCol>
                <a:gridCol w="897313">
                  <a:extLst>
                    <a:ext uri="{9D8B030D-6E8A-4147-A177-3AD203B41FA5}">
                      <a16:colId xmlns:a16="http://schemas.microsoft.com/office/drawing/2014/main" val="2983387723"/>
                    </a:ext>
                  </a:extLst>
                </a:gridCol>
                <a:gridCol w="126615">
                  <a:extLst>
                    <a:ext uri="{9D8B030D-6E8A-4147-A177-3AD203B41FA5}">
                      <a16:colId xmlns:a16="http://schemas.microsoft.com/office/drawing/2014/main" val="1348366096"/>
                    </a:ext>
                  </a:extLst>
                </a:gridCol>
                <a:gridCol w="737669">
                  <a:extLst>
                    <a:ext uri="{9D8B030D-6E8A-4147-A177-3AD203B41FA5}">
                      <a16:colId xmlns:a16="http://schemas.microsoft.com/office/drawing/2014/main" val="4107935340"/>
                    </a:ext>
                  </a:extLst>
                </a:gridCol>
                <a:gridCol w="126615">
                  <a:extLst>
                    <a:ext uri="{9D8B030D-6E8A-4147-A177-3AD203B41FA5}">
                      <a16:colId xmlns:a16="http://schemas.microsoft.com/office/drawing/2014/main" val="2288762647"/>
                    </a:ext>
                  </a:extLst>
                </a:gridCol>
                <a:gridCol w="209190">
                  <a:extLst>
                    <a:ext uri="{9D8B030D-6E8A-4147-A177-3AD203B41FA5}">
                      <a16:colId xmlns:a16="http://schemas.microsoft.com/office/drawing/2014/main" val="905108845"/>
                    </a:ext>
                  </a:extLst>
                </a:gridCol>
                <a:gridCol w="792718">
                  <a:extLst>
                    <a:ext uri="{9D8B030D-6E8A-4147-A177-3AD203B41FA5}">
                      <a16:colId xmlns:a16="http://schemas.microsoft.com/office/drawing/2014/main" val="743076684"/>
                    </a:ext>
                  </a:extLst>
                </a:gridCol>
                <a:gridCol w="462419">
                  <a:extLst>
                    <a:ext uri="{9D8B030D-6E8A-4147-A177-3AD203B41FA5}">
                      <a16:colId xmlns:a16="http://schemas.microsoft.com/office/drawing/2014/main" val="4077849048"/>
                    </a:ext>
                  </a:extLst>
                </a:gridCol>
                <a:gridCol w="1051453">
                  <a:extLst>
                    <a:ext uri="{9D8B030D-6E8A-4147-A177-3AD203B41FA5}">
                      <a16:colId xmlns:a16="http://schemas.microsoft.com/office/drawing/2014/main" val="3272196476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487661797"/>
                    </a:ext>
                  </a:extLst>
                </a:gridCol>
                <a:gridCol w="137625">
                  <a:extLst>
                    <a:ext uri="{9D8B030D-6E8A-4147-A177-3AD203B41FA5}">
                      <a16:colId xmlns:a16="http://schemas.microsoft.com/office/drawing/2014/main" val="630403570"/>
                    </a:ext>
                  </a:extLst>
                </a:gridCol>
                <a:gridCol w="137625">
                  <a:extLst>
                    <a:ext uri="{9D8B030D-6E8A-4147-A177-3AD203B41FA5}">
                      <a16:colId xmlns:a16="http://schemas.microsoft.com/office/drawing/2014/main" val="1477403175"/>
                    </a:ext>
                  </a:extLst>
                </a:gridCol>
                <a:gridCol w="297269">
                  <a:extLst>
                    <a:ext uri="{9D8B030D-6E8A-4147-A177-3AD203B41FA5}">
                      <a16:colId xmlns:a16="http://schemas.microsoft.com/office/drawing/2014/main" val="1498945506"/>
                    </a:ext>
                  </a:extLst>
                </a:gridCol>
              </a:tblGrid>
              <a:tr h="3303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(2019-0117 Kalite Hedef Uygunsuzluğu) Risk azaltma oranının hedefin altında kalması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Risklerin azaltılamaması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Risklerin büyük bir çoğunluğunun terminlerinin diğer birimlerce yıl sonuna verilmiş olması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 sonu ile risklerin düşürülme ihtimali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32317"/>
                  </a:ext>
                </a:extLst>
              </a:tr>
              <a:tr h="346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(2019-0118 Kalite Hedef Uygunsuzluğu) İç denetim puanının hedeflenen yüzdenin altında kalması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yönetim sisteminin sağlıklı işleyememesi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 ve iş çeşitliliği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kalite komisyonu kurulması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35719"/>
                  </a:ext>
                </a:extLst>
              </a:tr>
              <a:tr h="346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(2020-0194) SPİK KAPAMA - Ortak Yayın Sayısı Artış Oranı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KFP'den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uygunsuzluk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alınması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 Fakültesinde genel itibariyle tek yazarlı yayın yapılmasının tercih edilmesi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 konusu ortak Akademik hedefin Hukuk Fakültesi için değerlendirme dışı bırakılması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79625"/>
                  </a:ext>
                </a:extLst>
              </a:tr>
              <a:tr h="346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(2020-0195) SPİK KAPAMA - Düzeltici Faaliyet Kapanma Hızı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KFP'den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uygunsuzluk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alınması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faaliyetlerin sonraki seneye bırakılması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faaliyetlerin mümkün oldukça ilgili sene içinde yapılması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71906"/>
                  </a:ext>
                </a:extLst>
              </a:tr>
              <a:tr h="346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(2020-0196) SPİK KAPAMA - Kalite hedefleri gerçekleştirme oranı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KFP'den uygunsuzluk alınması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faaliyetlerin sonraki seneye bırakılması, İş kazası olması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hedeflerinin birim dışı üçüncü 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88585"/>
                  </a:ext>
                </a:extLst>
              </a:tr>
              <a:tr h="74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(SPİK Kapatma 2019) İş Kazası Sayısı Artış Oranı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Spik performans kriter hedeflerini tutturamama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sırasında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oluşabilecek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tehlikenin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önceden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farkedilememesinden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dolayı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dikkatsizliğine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olarak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iş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kazası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meydana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gelmiş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KKD Kontrolü ve İş Güvenliği eğitimi İş Kazalarının görüldüğü departman içi eğitimlerde personel dikkatsizliği kaynaklı iş kazalarının meydana gelmesini engellemek adına KKD kullanımı 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1830"/>
                  </a:ext>
                </a:extLst>
              </a:tr>
              <a:tr h="578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(Dış Denetim DF) Süreç risk analizi dokümanında tanımlanan risklerin RÖF değerlerini düşürmekle ilgili hangi aksiyonların ne seviyede etkisinin olduğu değerlendirilememektedir.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Süreçlerin "Risk Analizi" tablolarının "Süreçlerin Risk Yönetimi" prosedürü ile uyumsuz olması, gerçekleştirilecek iç ve dış denetimlerde uygunsuzluk alınma ihtimali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"Risk analizi" eğitiminin anlaşılmamış olması</a:t>
                      </a:r>
                      <a:b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 Denetçilik vasfı bulunan bir Akademisyenin konu hakkında deneyimli olması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 Denetçilik vasfı bulunan bir Akademisyen ile her sürecin kalite sorumlusunun "Risk Analizi" tablosunu birlikte gözden geçirerek varsa hataların giderilmesi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 Denetçilik vasfı bulunan Akademisyen ve Süreçlerin Kalite Temsilcileri, 10.02.2020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10.02.2020 ve 14.02.2020 tarihlerinde Risk Analizi tablolarının gözden geçirilerek varolan hataların düzeltilmesi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28768"/>
                  </a:ext>
                </a:extLst>
              </a:tr>
              <a:tr h="825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(Dış Denetim DF) INOVERA yazılım firmasına ait tedarikçi değerlendirmesi yapıldığına dair yeterli bulguya ulaşılamadı.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Firmanın kendini geliştirme imkanının önü kesilmesi,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Problemli firmaların hizmet yılı aşında tespiti amacıyla Tedarikçi Değerlendirmesinin, ihalenin çok fazla olduğuna dair döneme denk gelmesi sebei ile INOVERA yazılım firmasına ait Tedarikçi Değerlendirilmesi iş yoğunluğu nedeni ile atlanması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Değerlendirme Veri Tabanı ile yıl sonu değerlendirilmesi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Veri Tabanında Değerlendirmenin oylama ile yapılarak ilgili formun eklenmesi, rutin kontroller yapılması.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Md.31.12.2020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 ve kontroller yapılmaktadır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74533"/>
                  </a:ext>
                </a:extLst>
              </a:tr>
              <a:tr h="660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(2020-0273 Kalite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Hedef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Uygunsuzluğu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Bazı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numaraları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revizyon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bilgileri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güncel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değil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Bu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numaralar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edilmeli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güncellenmelidir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dokümantasyon sisteminin gereği gibi işlememesi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sistemine dair bilgi eksikliğinden kaynaklanan dezenformasyon nedeniyle AAAP formlarının numaralandırma sisteminin bilinmemesi ve bazı form numaralarının güncellenmemiş olması 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 numaraları ve diğer sayısal verilerin düzenli kontrol edilmesi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0" marR="4130" marT="4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6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2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134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Süreciniz ile ilgili memnuniyet ölçümü sonuçlarını grafikte gösteriniz ve düşük çıkan maddeler hakkında yaptığınız/yapmayı planladığınız açıklamaları yazınız. İdari Birimler kendi anket sonuçlarını Akademik Bölümler ise toplam bölüm sonuçlarını yapıştırmalıdır.</a:t>
            </a: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07646"/>
              </p:ext>
            </p:extLst>
          </p:nvPr>
        </p:nvGraphicFramePr>
        <p:xfrm>
          <a:off x="407008" y="2667489"/>
          <a:ext cx="8279792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464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134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Süreciniz ile ilgili memnuniyet ölçümü sonuçlarını grafikte gösteriniz ve düşük çıkan maddeler hakkında yaptığınız/yapmayı planladığınız açıklamaları yazınız. İdari Birimler kendi anket sonuçlarını Akademik Bölümler ise toplam bölüm sonuçlarını yapıştırmalıdır.</a:t>
            </a: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18861"/>
              </p:ext>
            </p:extLst>
          </p:nvPr>
        </p:nvGraphicFramePr>
        <p:xfrm>
          <a:off x="673987" y="2333456"/>
          <a:ext cx="8012814" cy="383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57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Resim 107">
            <a:extLst>
              <a:ext uri="{FF2B5EF4-FFF2-40B4-BE49-F238E27FC236}">
                <a16:creationId xmlns:a16="http://schemas.microsoft.com/office/drawing/2014/main" id="{902238E6-AA12-0540-BBFC-789B48246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8" y="190500"/>
            <a:ext cx="2736304" cy="57606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31640" y="330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107" name="Resim 106">
            <a:extLst>
              <a:ext uri="{FF2B5EF4-FFF2-40B4-BE49-F238E27FC236}">
                <a16:creationId xmlns:a16="http://schemas.microsoft.com/office/drawing/2014/main" id="{2A2559EC-FF90-2C4A-B310-F2D482E1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838240"/>
            <a:ext cx="4046214" cy="58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Fakültemize gelen herhangi bir şikayet yoktur.</a:t>
            </a: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18433" name="Resi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19050"/>
            <a:ext cx="187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280F55D-0CAE-3F46-97AE-EFA26FEA2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51" y="1064798"/>
            <a:ext cx="3311698" cy="58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pic>
        <p:nvPicPr>
          <p:cNvPr id="84" name="Resim 83">
            <a:extLst>
              <a:ext uri="{FF2B5EF4-FFF2-40B4-BE49-F238E27FC236}">
                <a16:creationId xmlns:a16="http://schemas.microsoft.com/office/drawing/2014/main" id="{13D89A04-1F91-B942-B9DF-554C195C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82482"/>
            <a:ext cx="4896544" cy="52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382685" y="3244334"/>
            <a:ext cx="37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Wingdings" panose="05000000000000000000" pitchFamily="2" charset="2"/>
              </a:rPr>
              <a:t>L</a:t>
            </a:r>
            <a:endParaRPr lang="tr-TR" dirty="0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9613"/>
              </p:ext>
            </p:extLst>
          </p:nvPr>
        </p:nvGraphicFramePr>
        <p:xfrm>
          <a:off x="539552" y="1098826"/>
          <a:ext cx="8147248" cy="5622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4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Güçlü/Zayıf/Fırsat/Tehdit </a:t>
                      </a:r>
                      <a:r>
                        <a:rPr lang="tr-TR" sz="2000" baseline="0" dirty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50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G1-Öğrenci akademisyen ilişkisinin güçlü olması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G2-Deneyimli, nitelikli, genç, dinamik ve ulaşılabilir akademik kadro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G3-Öğrenci odaklı olunması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G4-Lisans müfredatının her sene güncellenmesi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G5-Fakülte öğretim elemanlarının kendi içinde iletişimleri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G6-Akdeniz Üniversitesi Hukuk Fakültesi ile mevcut dayanışma ve işbirliği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G7-Diğer üniversitelerden gelen öğretim üyeleri ile iletişim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G8-Öğrenci kontenjanlarının YÖK tarafından artırılması</a:t>
                      </a:r>
                    </a:p>
                    <a:p>
                      <a:pPr algn="ctr"/>
                      <a:endParaRPr lang="tr-TR" sz="1400" baseline="0" dirty="0"/>
                    </a:p>
                    <a:p>
                      <a:pPr algn="ctr"/>
                      <a:r>
                        <a:rPr lang="tr-TR" sz="1400" baseline="0" dirty="0"/>
                        <a:t>G9-Öğretim elemanlarının online eğitim sürecine hızlı adapte olması</a:t>
                      </a:r>
                    </a:p>
                    <a:p>
                      <a:pPr algn="ctr"/>
                      <a:endParaRPr lang="tr-T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 </a:t>
                      </a:r>
                      <a:endParaRPr lang="tr-TR" sz="14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14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14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  <a:sym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  <a:sym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 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algn="ctr"/>
                      <a:endParaRPr lang="tr-TR" sz="14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algn="ctr"/>
                      <a:endParaRPr lang="tr-TR" sz="1400" dirty="0">
                        <a:sym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ym typeface="Wingdings" panose="05000000000000000000" pitchFamily="2" charset="2"/>
                        </a:rPr>
                        <a:t> (Yeni)</a:t>
                      </a:r>
                      <a:endParaRPr lang="tr-TR" sz="1400" dirty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19803"/>
              </p:ext>
            </p:extLst>
          </p:nvPr>
        </p:nvGraphicFramePr>
        <p:xfrm>
          <a:off x="3079243" y="1327621"/>
          <a:ext cx="3747513" cy="4738416"/>
        </p:xfrm>
        <a:graphic>
          <a:graphicData uri="http://schemas.openxmlformats.org/drawingml/2006/table">
            <a:tbl>
              <a:tblPr/>
              <a:tblGrid>
                <a:gridCol w="1318334">
                  <a:extLst>
                    <a:ext uri="{9D8B030D-6E8A-4147-A177-3AD203B41FA5}">
                      <a16:colId xmlns:a16="http://schemas.microsoft.com/office/drawing/2014/main" val="1748451646"/>
                    </a:ext>
                  </a:extLst>
                </a:gridCol>
                <a:gridCol w="281384">
                  <a:extLst>
                    <a:ext uri="{9D8B030D-6E8A-4147-A177-3AD203B41FA5}">
                      <a16:colId xmlns:a16="http://schemas.microsoft.com/office/drawing/2014/main" val="941504622"/>
                    </a:ext>
                  </a:extLst>
                </a:gridCol>
                <a:gridCol w="291861">
                  <a:extLst>
                    <a:ext uri="{9D8B030D-6E8A-4147-A177-3AD203B41FA5}">
                      <a16:colId xmlns:a16="http://schemas.microsoft.com/office/drawing/2014/main" val="2256083450"/>
                    </a:ext>
                  </a:extLst>
                </a:gridCol>
                <a:gridCol w="371187">
                  <a:extLst>
                    <a:ext uri="{9D8B030D-6E8A-4147-A177-3AD203B41FA5}">
                      <a16:colId xmlns:a16="http://schemas.microsoft.com/office/drawing/2014/main" val="982948898"/>
                    </a:ext>
                  </a:extLst>
                </a:gridCol>
                <a:gridCol w="371187">
                  <a:extLst>
                    <a:ext uri="{9D8B030D-6E8A-4147-A177-3AD203B41FA5}">
                      <a16:colId xmlns:a16="http://schemas.microsoft.com/office/drawing/2014/main" val="1592743964"/>
                    </a:ext>
                  </a:extLst>
                </a:gridCol>
                <a:gridCol w="278390">
                  <a:extLst>
                    <a:ext uri="{9D8B030D-6E8A-4147-A177-3AD203B41FA5}">
                      <a16:colId xmlns:a16="http://schemas.microsoft.com/office/drawing/2014/main" val="2481104664"/>
                    </a:ext>
                  </a:extLst>
                </a:gridCol>
                <a:gridCol w="278390">
                  <a:extLst>
                    <a:ext uri="{9D8B030D-6E8A-4147-A177-3AD203B41FA5}">
                      <a16:colId xmlns:a16="http://schemas.microsoft.com/office/drawing/2014/main" val="2240128884"/>
                    </a:ext>
                  </a:extLst>
                </a:gridCol>
                <a:gridCol w="278390">
                  <a:extLst>
                    <a:ext uri="{9D8B030D-6E8A-4147-A177-3AD203B41FA5}">
                      <a16:colId xmlns:a16="http://schemas.microsoft.com/office/drawing/2014/main" val="357199252"/>
                    </a:ext>
                  </a:extLst>
                </a:gridCol>
                <a:gridCol w="278390">
                  <a:extLst>
                    <a:ext uri="{9D8B030D-6E8A-4147-A177-3AD203B41FA5}">
                      <a16:colId xmlns:a16="http://schemas.microsoft.com/office/drawing/2014/main" val="185124965"/>
                    </a:ext>
                  </a:extLst>
                </a:gridCol>
              </a:tblGrid>
              <a:tr h="11435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DEĞİŞİKLİK TALEP VE TAKİP FORMU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99317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7876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Talep Tarihi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25.01.2021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7496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 Talep Eden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Antalya Bilim Üniversitesi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678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Sorumlusu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Hukuk Fakültesi Kalite Komisyonu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23379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Tanımı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Kalite Faaliyet Planı Güncellemesi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66506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153297"/>
                  </a:ext>
                </a:extLst>
              </a:tr>
              <a:tr h="2144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Hukuk Fakültesi 2020 yılına ait Kalite Faaliyet Planına ilişkin güncelleme yapılması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39826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771836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1326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19431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Amacı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4557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334920"/>
                  </a:ext>
                </a:extLst>
              </a:tr>
              <a:tr h="7593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Faaliyet Planı'na iç denetim raporu sonucu kök nedenlere ilişkin madde eklenmesi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7775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2021 sayfasının açılması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802034"/>
                  </a:ext>
                </a:extLst>
              </a:tr>
              <a:tr h="11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26083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81097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03895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229717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2902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025130"/>
                  </a:ext>
                </a:extLst>
              </a:tr>
              <a:tr h="75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Değişikliğin Olası Pozitif Etkileri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88050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51862"/>
                  </a:ext>
                </a:extLst>
              </a:tr>
              <a:tr h="75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faaliyet planının güncel durumu yansıtması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220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3991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3817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805302"/>
                  </a:ext>
                </a:extLst>
              </a:tr>
              <a:tr h="75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Değişikliğin Olası Negatif Etkileri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70567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59057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1593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33039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3989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354248"/>
                  </a:ext>
                </a:extLst>
              </a:tr>
              <a:tr h="75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İçin İhtiyaç Duyulan Kaynaklar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260818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Finansman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1769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Ekipman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4947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Personel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2521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Malzeme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19767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Teknoloji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13398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Motivasyon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889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Diğer (açıklayınız)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19463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514603"/>
                  </a:ext>
                </a:extLst>
              </a:tr>
              <a:tr h="1384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Adımı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Planlanan Zaman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Zaman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Sonuç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22459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Faaliyet Planı Güncellemesi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1/25/2021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1/25/2021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Fakülte Kalite Komisyonu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Güncelleme yapıldı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98500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87665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22890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168670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03284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97106"/>
                  </a:ext>
                </a:extLst>
              </a:tr>
              <a:tr h="75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Form No:KY-FR-0031 Yayın Tarihi:03.05.2018 Değ.No:3 Değ. Tarihi:25.01.2021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106848"/>
                  </a:ext>
                </a:extLst>
              </a:tr>
            </a:tbl>
          </a:graphicData>
        </a:graphic>
      </p:graphicFrame>
      <p:sp>
        <p:nvSpPr>
          <p:cNvPr id="68" name="Dikdörtgen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4748213" y="7500938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69" name="Dikdörtge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/>
          <p:nvPr/>
        </p:nvSpPr>
        <p:spPr>
          <a:xfrm>
            <a:off x="4748213" y="7662863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0" name="Dikdörtgen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/>
          <p:nvPr/>
        </p:nvSpPr>
        <p:spPr>
          <a:xfrm>
            <a:off x="4748213" y="7824788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1" name="Dikdörtgen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/>
          <p:nvPr/>
        </p:nvSpPr>
        <p:spPr>
          <a:xfrm>
            <a:off x="4748213" y="7986713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2" name="Dikdörtgen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>
          <a:xfrm>
            <a:off x="4748213" y="8148638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3" name="Dikdörtgen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/>
          <p:nvPr/>
        </p:nvSpPr>
        <p:spPr>
          <a:xfrm>
            <a:off x="4748213" y="8310563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4" name="Dikdörtgen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/>
          <p:nvPr/>
        </p:nvSpPr>
        <p:spPr>
          <a:xfrm>
            <a:off x="4748213" y="8472488"/>
            <a:ext cx="144462" cy="1063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356654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850906FB-1448-394F-A874-D5604B96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61820"/>
            <a:ext cx="5040560" cy="55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AF633971-81B3-8F42-AD84-988520C5C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229673"/>
            <a:ext cx="5256584" cy="55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0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9603D78-22CC-0C40-86F9-8CE0D534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1281045"/>
            <a:ext cx="5256584" cy="54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752482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7773" y="371443"/>
            <a:ext cx="2736304" cy="576064"/>
          </a:xfrm>
          <a:prstGeom prst="rect">
            <a:avLst/>
          </a:prstGeom>
        </p:spPr>
      </p:pic>
      <p:sp>
        <p:nvSpPr>
          <p:cNvPr id="67" name="Dikdörtgen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4748212" y="7577138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69" name="Dikdörtge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/>
          <p:nvPr/>
        </p:nvSpPr>
        <p:spPr>
          <a:xfrm>
            <a:off x="4748212" y="7739063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0" name="Dikdörtgen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/>
          <p:nvPr/>
        </p:nvSpPr>
        <p:spPr>
          <a:xfrm>
            <a:off x="4748212" y="7900988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1" name="Dikdörtgen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/>
          <p:nvPr/>
        </p:nvSpPr>
        <p:spPr>
          <a:xfrm>
            <a:off x="4748212" y="8062913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2" name="Dikdörtgen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>
          <a:xfrm>
            <a:off x="4748212" y="8224838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3" name="Dikdörtgen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/>
          <p:nvPr/>
        </p:nvSpPr>
        <p:spPr>
          <a:xfrm>
            <a:off x="4748212" y="8386763"/>
            <a:ext cx="193473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4" name="Dikdörtgen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/>
          <p:nvPr/>
        </p:nvSpPr>
        <p:spPr>
          <a:xfrm>
            <a:off x="4748212" y="8548688"/>
            <a:ext cx="193473" cy="1063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62681"/>
              </p:ext>
            </p:extLst>
          </p:nvPr>
        </p:nvGraphicFramePr>
        <p:xfrm>
          <a:off x="2339752" y="1393475"/>
          <a:ext cx="5544615" cy="4544229"/>
        </p:xfrm>
        <a:graphic>
          <a:graphicData uri="http://schemas.openxmlformats.org/drawingml/2006/table">
            <a:tbl>
              <a:tblPr/>
              <a:tblGrid>
                <a:gridCol w="1301847">
                  <a:extLst>
                    <a:ext uri="{9D8B030D-6E8A-4147-A177-3AD203B41FA5}">
                      <a16:colId xmlns:a16="http://schemas.microsoft.com/office/drawing/2014/main" val="3964354193"/>
                    </a:ext>
                  </a:extLst>
                </a:gridCol>
                <a:gridCol w="491461">
                  <a:extLst>
                    <a:ext uri="{9D8B030D-6E8A-4147-A177-3AD203B41FA5}">
                      <a16:colId xmlns:a16="http://schemas.microsoft.com/office/drawing/2014/main" val="2643181120"/>
                    </a:ext>
                  </a:extLst>
                </a:gridCol>
                <a:gridCol w="509761">
                  <a:extLst>
                    <a:ext uri="{9D8B030D-6E8A-4147-A177-3AD203B41FA5}">
                      <a16:colId xmlns:a16="http://schemas.microsoft.com/office/drawing/2014/main" val="1968389432"/>
                    </a:ext>
                  </a:extLst>
                </a:gridCol>
                <a:gridCol w="648309">
                  <a:extLst>
                    <a:ext uri="{9D8B030D-6E8A-4147-A177-3AD203B41FA5}">
                      <a16:colId xmlns:a16="http://schemas.microsoft.com/office/drawing/2014/main" val="2888833125"/>
                    </a:ext>
                  </a:extLst>
                </a:gridCol>
                <a:gridCol w="648309">
                  <a:extLst>
                    <a:ext uri="{9D8B030D-6E8A-4147-A177-3AD203B41FA5}">
                      <a16:colId xmlns:a16="http://schemas.microsoft.com/office/drawing/2014/main" val="1854437253"/>
                    </a:ext>
                  </a:extLst>
                </a:gridCol>
                <a:gridCol w="486232">
                  <a:extLst>
                    <a:ext uri="{9D8B030D-6E8A-4147-A177-3AD203B41FA5}">
                      <a16:colId xmlns:a16="http://schemas.microsoft.com/office/drawing/2014/main" val="585456902"/>
                    </a:ext>
                  </a:extLst>
                </a:gridCol>
                <a:gridCol w="486232">
                  <a:extLst>
                    <a:ext uri="{9D8B030D-6E8A-4147-A177-3AD203B41FA5}">
                      <a16:colId xmlns:a16="http://schemas.microsoft.com/office/drawing/2014/main" val="2198423853"/>
                    </a:ext>
                  </a:extLst>
                </a:gridCol>
                <a:gridCol w="486232">
                  <a:extLst>
                    <a:ext uri="{9D8B030D-6E8A-4147-A177-3AD203B41FA5}">
                      <a16:colId xmlns:a16="http://schemas.microsoft.com/office/drawing/2014/main" val="121795599"/>
                    </a:ext>
                  </a:extLst>
                </a:gridCol>
                <a:gridCol w="486232">
                  <a:extLst>
                    <a:ext uri="{9D8B030D-6E8A-4147-A177-3AD203B41FA5}">
                      <a16:colId xmlns:a16="http://schemas.microsoft.com/office/drawing/2014/main" val="113917746"/>
                    </a:ext>
                  </a:extLst>
                </a:gridCol>
              </a:tblGrid>
              <a:tr h="11435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DEĞİŞİKLİK TALEP VE TAKİP FORMU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7391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34605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Talep Tarihi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25.01.2021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51439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 Talep Eden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Antalya Bilim Üniversitesi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06355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Sorumlusu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Hukuk Fakültesi Kalite Komisyonu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65296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Tanımı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:SWOT Analizi Güncellemesi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627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56142"/>
                  </a:ext>
                </a:extLst>
              </a:tr>
              <a:tr h="2144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Hukuk Fakültesi 2020 yılına ait SWOT Analizine ilişkin güncelleme yapılması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50243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1953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7395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636082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Amacı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6166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48970"/>
                  </a:ext>
                </a:extLst>
              </a:tr>
              <a:tr h="75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Tehdit yaratan fırsat/fırsat yaratan tehdit bakımından güncelleme yapılması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8549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eklenmesi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76787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2021 sayfasının eklenmesi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415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699343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49426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585212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1957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899842"/>
                  </a:ext>
                </a:extLst>
              </a:tr>
              <a:tr h="75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Değişikliğin Olası Pozitif Etkileri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8402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47827"/>
                  </a:ext>
                </a:extLst>
              </a:tr>
              <a:tr h="75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SWOT Analizinin güncel durumu yansıtması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3297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77836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95106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9799"/>
                  </a:ext>
                </a:extLst>
              </a:tr>
              <a:tr h="75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Değişikliğin Olası Negatif Etkileri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8953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(Detaylı yazınız.)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00318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831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783289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17975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32393"/>
                  </a:ext>
                </a:extLst>
              </a:tr>
              <a:tr h="75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İçin İhtiyaç Duyulan Kaynaklar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5936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Finansman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8836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Ekipman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243252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Personel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01277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Malzeme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2733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Teknoloji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184381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Motivasyon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99784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Diğer (açıklayınız)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Açıklama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13290"/>
                  </a:ext>
                </a:extLst>
              </a:tr>
              <a:tr h="7593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70480"/>
                  </a:ext>
                </a:extLst>
              </a:tr>
              <a:tr h="1384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Adımı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Planlanan Zaman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Zaman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Sonuç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62646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SWOT Analizi Güncellemesi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1/25/2021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1/25/2021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Fakülte Kalite Komisyonu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Güncelleme yapıldı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24990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01472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029146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86711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68085"/>
                  </a:ext>
                </a:extLst>
              </a:tr>
              <a:tr h="1575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49960"/>
                  </a:ext>
                </a:extLst>
              </a:tr>
              <a:tr h="75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Form No:KY-FR-0031 Yayın Tarihi:03.05.2018 Değ.No:3 Değ. Tarihi:25.01.2021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92637"/>
                  </a:ext>
                </a:extLst>
              </a:tr>
            </a:tbl>
          </a:graphicData>
        </a:graphic>
      </p:graphicFrame>
      <p:sp>
        <p:nvSpPr>
          <p:cNvPr id="76" name="Dikdörtgen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4718862" y="7577138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7" name="Dikdörtge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/>
          <p:nvPr/>
        </p:nvSpPr>
        <p:spPr>
          <a:xfrm>
            <a:off x="4718862" y="7739063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8" name="Dikdörtgen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/>
          <p:nvPr/>
        </p:nvSpPr>
        <p:spPr>
          <a:xfrm>
            <a:off x="4718862" y="7900988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79" name="Dikdörtgen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/>
          <p:nvPr/>
        </p:nvSpPr>
        <p:spPr>
          <a:xfrm>
            <a:off x="4718862" y="8062913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80" name="Dikdörtgen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>
          <a:xfrm>
            <a:off x="4718862" y="8224838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81" name="Dikdörtgen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/>
          <p:nvPr/>
        </p:nvSpPr>
        <p:spPr>
          <a:xfrm>
            <a:off x="4718862" y="8386763"/>
            <a:ext cx="252316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82" name="Dikdörtgen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/>
          <p:nvPr/>
        </p:nvSpPr>
        <p:spPr>
          <a:xfrm>
            <a:off x="4718862" y="8548688"/>
            <a:ext cx="252316" cy="1063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342583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3D0814D3-2FC6-47C9-AB6A-31825FC5FD2A}"/>
              </a:ext>
            </a:extLst>
          </p:cNvPr>
          <p:cNvSpPr/>
          <p:nvPr/>
        </p:nvSpPr>
        <p:spPr>
          <a:xfrm>
            <a:off x="899592" y="140952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Süreçlerinizi daha iyi yönetebilmek adına Üst Yönetimden talep ettiğiniz kaynak ihtiyaçlarınızı sebepleri ile yazınız.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A785947-EE26-4439-9556-A1232CA7D8F3}"/>
              </a:ext>
            </a:extLst>
          </p:cNvPr>
          <p:cNvSpPr txBox="1"/>
          <p:nvPr/>
        </p:nvSpPr>
        <p:spPr>
          <a:xfrm>
            <a:off x="376226" y="2977680"/>
            <a:ext cx="7724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Akademik çalışmaların sürdürülebilmesi yönünden kütüphaneye gerekli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güncel</a:t>
            </a:r>
            <a:r>
              <a:rPr lang="en-US" b="1" dirty="0"/>
              <a:t> </a:t>
            </a:r>
            <a:r>
              <a:rPr lang="tr-TR" b="1" dirty="0"/>
              <a:t>hukuk </a:t>
            </a:r>
            <a:r>
              <a:rPr lang="tr-TR" b="1" dirty="0"/>
              <a:t>kaynaklarının </a:t>
            </a:r>
            <a:r>
              <a:rPr lang="tr-TR" b="1" dirty="0"/>
              <a:t>sağlanması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Akademik ve idari görevlerin aksamaması adına akademik ve idari personel ihtiyacının istihdam suretiyle karşılanması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381000" y="22721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Süreçlerinizde verimlilik sağlamak ve başka iç süreçlere de katkı vermek adına sürekli iyileştirme önerilerinizi yazınız.</a:t>
            </a:r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6C5C9C4-79B8-4DAA-9429-4208B05778AC}"/>
              </a:ext>
            </a:extLst>
          </p:cNvPr>
          <p:cNvSpPr txBox="1"/>
          <p:nvPr/>
        </p:nvSpPr>
        <p:spPr>
          <a:xfrm>
            <a:off x="604292" y="3446126"/>
            <a:ext cx="7935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Üniversite yönetmelik ve yönergeleri, öğrenci bilgi sistemi, akademik takvim vb. düzenleyici işlemlerin zamanında düzenlenmesi/iyileştirilmesi ve ilgili paydaşlara gerekli değişikliklerin zamanında bildirilmesi eğitim hizmetinin aksamasının önüne geçilmesini sağlayacaktır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İç süreç yönetiminde gerekli görevlendirmelerin ve buna istinaden görev dağılımlarının zamanında yapılması, görevlendirilen personelin işi zamanında ve eksiksiz tamamlamasına olanak sağlayacaktır</a:t>
            </a:r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4738"/>
              </p:ext>
            </p:extLst>
          </p:nvPr>
        </p:nvGraphicFramePr>
        <p:xfrm>
          <a:off x="616732" y="1234425"/>
          <a:ext cx="7411652" cy="5009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5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72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Güçlü/Zayıf/Fırsat/Tehdit </a:t>
                      </a:r>
                      <a:r>
                        <a:rPr lang="tr-TR" sz="2000" baseline="0" dirty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407">
                <a:tc>
                  <a:txBody>
                    <a:bodyPr/>
                    <a:lstStyle/>
                    <a:p>
                      <a:pPr algn="ctr"/>
                      <a:r>
                        <a:rPr lang="tr-TR" sz="1800" baseline="0" dirty="0"/>
                        <a:t>Z1- Akademik personelin öğrenci ve ders sayısına oranla yetersiz olması</a:t>
                      </a:r>
                    </a:p>
                    <a:p>
                      <a:pPr algn="ctr"/>
                      <a:endParaRPr lang="tr-TR" sz="1800" baseline="0" dirty="0"/>
                    </a:p>
                    <a:p>
                      <a:pPr algn="ctr"/>
                      <a:r>
                        <a:rPr lang="tr-TR" sz="1800" baseline="0" dirty="0"/>
                        <a:t>Z2-Öğretim üyelerinin idari yüklerinin fazlalığı sebebiyle akademik çalışmalara zaman ayırmakta zorlanmaları</a:t>
                      </a:r>
                    </a:p>
                    <a:p>
                      <a:pPr algn="ctr"/>
                      <a:endParaRPr lang="tr-TR" sz="2000" baseline="0" dirty="0"/>
                    </a:p>
                    <a:p>
                      <a:pPr algn="ctr"/>
                      <a:endParaRPr lang="tr-TR" sz="2000" baseline="0" dirty="0"/>
                    </a:p>
                    <a:p>
                      <a:pPr algn="ctr"/>
                      <a:endParaRPr lang="tr-TR" sz="2000" baseline="0" dirty="0"/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</a:p>
                    <a:p>
                      <a:pPr algn="ctr"/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25479"/>
              </p:ext>
            </p:extLst>
          </p:nvPr>
        </p:nvGraphicFramePr>
        <p:xfrm>
          <a:off x="616732" y="1234425"/>
          <a:ext cx="7987716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72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Güçlü/Zayıf/Fırsat/Tehdit </a:t>
                      </a:r>
                      <a:r>
                        <a:rPr lang="tr-TR" sz="2000" baseline="0" dirty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40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F1-Antalya'nın hukuk alanında akademik etkinlik gerçekleştirmek için tercih edilebilir bir şehir olması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F2-Baro, mahkemeler, STK'ler, belediyeler, meslek odaları ile işbirliği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F3-Mezunların okulu tanıtıma katkısı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F4-Antalya'daki yabancı dil bilen hukukçu ihtiyacı bulunması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F5-Akdeniz Üniversitesi Hukuk Fakültesi ile gelecekte projeler gerçekleştirilmesi olanağı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F6-Hukuk fakültesi öğrencilerinin </a:t>
                      </a:r>
                      <a:r>
                        <a:rPr lang="tr-TR" sz="1600" dirty="0" err="1"/>
                        <a:t>Erasmus</a:t>
                      </a:r>
                      <a:r>
                        <a:rPr lang="tr-TR" sz="1600" dirty="0"/>
                        <a:t> programına başvurabilme imkanı (T6)</a:t>
                      </a:r>
                    </a:p>
                    <a:p>
                      <a:pPr algn="ctr"/>
                      <a:endParaRPr lang="tr-TR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latin typeface="Wingdings" panose="05000000000000000000" pitchFamily="2" charset="2"/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 </a:t>
                      </a: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 (Yeni)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6904"/>
              </p:ext>
            </p:extLst>
          </p:nvPr>
        </p:nvGraphicFramePr>
        <p:xfrm>
          <a:off x="323528" y="1106717"/>
          <a:ext cx="8363272" cy="536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72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Güçlü/Zayıf/Fırsat/Tehdit </a:t>
                      </a:r>
                      <a:r>
                        <a:rPr lang="tr-TR" sz="2000" baseline="0" dirty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40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T1-Abone olunan hukuk veri tabanlarının ve kütüphanedeki hukuk kaynakların yetersizliği </a:t>
                      </a:r>
                    </a:p>
                    <a:p>
                      <a:pPr algn="ctr"/>
                      <a:endParaRPr lang="tr-TR" sz="1600" baseline="0" dirty="0"/>
                    </a:p>
                    <a:p>
                      <a:pPr algn="ctr"/>
                      <a:r>
                        <a:rPr lang="tr-TR" sz="1600" baseline="0" dirty="0"/>
                        <a:t>T2- Üniversite öncesi eğitim kalitesinin yetersizliği nedeni ile öğrencilerde kültür, bilgi ve beceri eksikliğinin olması</a:t>
                      </a:r>
                    </a:p>
                    <a:p>
                      <a:pPr algn="ctr"/>
                      <a:endParaRPr lang="tr-TR" sz="1600" baseline="0" dirty="0"/>
                    </a:p>
                    <a:p>
                      <a:pPr algn="ctr"/>
                      <a:r>
                        <a:rPr lang="tr-TR" sz="1600" baseline="0" dirty="0"/>
                        <a:t>T3-Farklı üniversitelere geçiş yapan öğrenciler sebebiyle öğrenci seviyesinin düşmesi </a:t>
                      </a:r>
                    </a:p>
                    <a:p>
                      <a:pPr algn="ctr"/>
                      <a:endParaRPr lang="tr-TR" sz="1600" baseline="0" dirty="0"/>
                    </a:p>
                    <a:p>
                      <a:pPr algn="ctr"/>
                      <a:r>
                        <a:rPr lang="tr-TR" sz="1600" baseline="0" dirty="0"/>
                        <a:t>T4-Hukuk Fakültesi bazı öğretim üyelerinin tam zamanlı olarak Antalya'da ikamet etmeyi tercih etmemeleri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T5 -Pandemi sürecinde yeni öğrencilerin </a:t>
                      </a:r>
                      <a:r>
                        <a:rPr lang="tr-TR" sz="1600" dirty="0" smtClean="0"/>
                        <a:t>üniversit</a:t>
                      </a:r>
                      <a:r>
                        <a:rPr lang="en-US" sz="1600" dirty="0" smtClean="0"/>
                        <a:t>e</a:t>
                      </a:r>
                      <a:r>
                        <a:rPr lang="tr-TR" sz="1600" dirty="0" smtClean="0"/>
                        <a:t>ye </a:t>
                      </a:r>
                      <a:r>
                        <a:rPr lang="tr-TR" sz="1600" dirty="0"/>
                        <a:t>adapte olmakta güçlük çekmeleri</a:t>
                      </a:r>
                    </a:p>
                    <a:p>
                      <a:pPr algn="ctr"/>
                      <a:endParaRPr lang="tr-TR" sz="1600" dirty="0"/>
                    </a:p>
                    <a:p>
                      <a:pPr algn="ctr"/>
                      <a:r>
                        <a:rPr lang="tr-TR" sz="1600" dirty="0"/>
                        <a:t>T6-Hukuk fakültesi öğrencilerinin </a:t>
                      </a:r>
                      <a:r>
                        <a:rPr lang="tr-TR" sz="1600" dirty="0" err="1"/>
                        <a:t>Erasmus</a:t>
                      </a:r>
                      <a:r>
                        <a:rPr lang="tr-TR" sz="1600" dirty="0"/>
                        <a:t> programına diğer fakültelere nazaran daha az başvuruda bulunması (F6)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</a:p>
                    <a:p>
                      <a:pPr algn="ctr"/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 (Yeni)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 (Yeni)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46081"/>
              </p:ext>
            </p:extLst>
          </p:nvPr>
        </p:nvGraphicFramePr>
        <p:xfrm>
          <a:off x="395536" y="1700808"/>
          <a:ext cx="8291265" cy="4742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044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56">
                <a:tc>
                  <a:txBody>
                    <a:bodyPr/>
                    <a:lstStyle/>
                    <a:p>
                      <a:r>
                        <a:rPr lang="tr-TR" dirty="0"/>
                        <a:t>YÖK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Karşılaştırmalı Hukuk Uygulama ve Araştırma Merkezi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Öğrenciler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YÖKAK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Mevzuata uyum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Ulusal Toplantı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Çağdaş, etkin, bilimsel, evrensel, özgür ve özgün öğretim tekniklerinin benimsenmesi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Akademik kalite olgunluk düzeyine erişilmesi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Denetim</a:t>
                      </a:r>
                      <a:r>
                        <a:rPr lang="tr-TR" baseline="0" dirty="0"/>
                        <a:t> yapıldı.</a:t>
                      </a:r>
                    </a:p>
                    <a:p>
                      <a:endParaRPr lang="tr-TR" dirty="0"/>
                    </a:p>
                    <a:p>
                      <a:r>
                        <a:rPr lang="tr-TR" baseline="0" dirty="0"/>
                        <a:t>Ortak online sempozyum düzenlendi</a:t>
                      </a:r>
                    </a:p>
                    <a:p>
                      <a:endParaRPr lang="tr-TR" baseline="0" dirty="0"/>
                    </a:p>
                    <a:p>
                      <a:endParaRPr lang="tr-TR" baseline="0" dirty="0"/>
                    </a:p>
                    <a:p>
                      <a:r>
                        <a:rPr lang="tr-TR" baseline="0" dirty="0"/>
                        <a:t>Ders programı öğrencilerin ihtiyacı yönünde hazırlanmakta ve alanında uzman akademik personelin temini sağlanmaktadır.</a:t>
                      </a:r>
                    </a:p>
                    <a:p>
                      <a:endParaRPr lang="tr-TR" baseline="0" dirty="0"/>
                    </a:p>
                    <a:p>
                      <a:r>
                        <a:rPr lang="tr-TR" dirty="0"/>
                        <a:t>Denetim yapılmıştır.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25765"/>
              </p:ext>
            </p:extLst>
          </p:nvPr>
        </p:nvGraphicFramePr>
        <p:xfrm>
          <a:off x="1222171" y="1548899"/>
          <a:ext cx="6950228" cy="4688412"/>
        </p:xfrm>
        <a:graphic>
          <a:graphicData uri="http://schemas.openxmlformats.org/drawingml/2006/table">
            <a:tbl>
              <a:tblPr/>
              <a:tblGrid>
                <a:gridCol w="326052">
                  <a:extLst>
                    <a:ext uri="{9D8B030D-6E8A-4147-A177-3AD203B41FA5}">
                      <a16:colId xmlns:a16="http://schemas.microsoft.com/office/drawing/2014/main" val="1242660358"/>
                    </a:ext>
                  </a:extLst>
                </a:gridCol>
                <a:gridCol w="1823229">
                  <a:extLst>
                    <a:ext uri="{9D8B030D-6E8A-4147-A177-3AD203B41FA5}">
                      <a16:colId xmlns:a16="http://schemas.microsoft.com/office/drawing/2014/main" val="711972947"/>
                    </a:ext>
                  </a:extLst>
                </a:gridCol>
                <a:gridCol w="326052">
                  <a:extLst>
                    <a:ext uri="{9D8B030D-6E8A-4147-A177-3AD203B41FA5}">
                      <a16:colId xmlns:a16="http://schemas.microsoft.com/office/drawing/2014/main" val="1038614032"/>
                    </a:ext>
                  </a:extLst>
                </a:gridCol>
                <a:gridCol w="379285">
                  <a:extLst>
                    <a:ext uri="{9D8B030D-6E8A-4147-A177-3AD203B41FA5}">
                      <a16:colId xmlns:a16="http://schemas.microsoft.com/office/drawing/2014/main" val="2220998711"/>
                    </a:ext>
                  </a:extLst>
                </a:gridCol>
                <a:gridCol w="339361">
                  <a:extLst>
                    <a:ext uri="{9D8B030D-6E8A-4147-A177-3AD203B41FA5}">
                      <a16:colId xmlns:a16="http://schemas.microsoft.com/office/drawing/2014/main" val="2479586064"/>
                    </a:ext>
                  </a:extLst>
                </a:gridCol>
                <a:gridCol w="252857">
                  <a:extLst>
                    <a:ext uri="{9D8B030D-6E8A-4147-A177-3AD203B41FA5}">
                      <a16:colId xmlns:a16="http://schemas.microsoft.com/office/drawing/2014/main" val="70253619"/>
                    </a:ext>
                  </a:extLst>
                </a:gridCol>
                <a:gridCol w="224576">
                  <a:extLst>
                    <a:ext uri="{9D8B030D-6E8A-4147-A177-3AD203B41FA5}">
                      <a16:colId xmlns:a16="http://schemas.microsoft.com/office/drawing/2014/main" val="2426029848"/>
                    </a:ext>
                  </a:extLst>
                </a:gridCol>
                <a:gridCol w="249529">
                  <a:extLst>
                    <a:ext uri="{9D8B030D-6E8A-4147-A177-3AD203B41FA5}">
                      <a16:colId xmlns:a16="http://schemas.microsoft.com/office/drawing/2014/main" val="2048903180"/>
                    </a:ext>
                  </a:extLst>
                </a:gridCol>
                <a:gridCol w="234557">
                  <a:extLst>
                    <a:ext uri="{9D8B030D-6E8A-4147-A177-3AD203B41FA5}">
                      <a16:colId xmlns:a16="http://schemas.microsoft.com/office/drawing/2014/main" val="3078516182"/>
                    </a:ext>
                  </a:extLst>
                </a:gridCol>
                <a:gridCol w="259511">
                  <a:extLst>
                    <a:ext uri="{9D8B030D-6E8A-4147-A177-3AD203B41FA5}">
                      <a16:colId xmlns:a16="http://schemas.microsoft.com/office/drawing/2014/main" val="527724327"/>
                    </a:ext>
                  </a:extLst>
                </a:gridCol>
                <a:gridCol w="166353">
                  <a:extLst>
                    <a:ext uri="{9D8B030D-6E8A-4147-A177-3AD203B41FA5}">
                      <a16:colId xmlns:a16="http://schemas.microsoft.com/office/drawing/2014/main" val="3342249409"/>
                    </a:ext>
                  </a:extLst>
                </a:gridCol>
                <a:gridCol w="234557">
                  <a:extLst>
                    <a:ext uri="{9D8B030D-6E8A-4147-A177-3AD203B41FA5}">
                      <a16:colId xmlns:a16="http://schemas.microsoft.com/office/drawing/2014/main" val="825778395"/>
                    </a:ext>
                  </a:extLst>
                </a:gridCol>
                <a:gridCol w="319398">
                  <a:extLst>
                    <a:ext uri="{9D8B030D-6E8A-4147-A177-3AD203B41FA5}">
                      <a16:colId xmlns:a16="http://schemas.microsoft.com/office/drawing/2014/main" val="3003181148"/>
                    </a:ext>
                  </a:extLst>
                </a:gridCol>
                <a:gridCol w="209605">
                  <a:extLst>
                    <a:ext uri="{9D8B030D-6E8A-4147-A177-3AD203B41FA5}">
                      <a16:colId xmlns:a16="http://schemas.microsoft.com/office/drawing/2014/main" val="2476525950"/>
                    </a:ext>
                  </a:extLst>
                </a:gridCol>
                <a:gridCol w="189642">
                  <a:extLst>
                    <a:ext uri="{9D8B030D-6E8A-4147-A177-3AD203B41FA5}">
                      <a16:colId xmlns:a16="http://schemas.microsoft.com/office/drawing/2014/main" val="2020413584"/>
                    </a:ext>
                  </a:extLst>
                </a:gridCol>
                <a:gridCol w="239548">
                  <a:extLst>
                    <a:ext uri="{9D8B030D-6E8A-4147-A177-3AD203B41FA5}">
                      <a16:colId xmlns:a16="http://schemas.microsoft.com/office/drawing/2014/main" val="2653443589"/>
                    </a:ext>
                  </a:extLst>
                </a:gridCol>
                <a:gridCol w="254520">
                  <a:extLst>
                    <a:ext uri="{9D8B030D-6E8A-4147-A177-3AD203B41FA5}">
                      <a16:colId xmlns:a16="http://schemas.microsoft.com/office/drawing/2014/main" val="222460935"/>
                    </a:ext>
                  </a:extLst>
                </a:gridCol>
                <a:gridCol w="314407">
                  <a:extLst>
                    <a:ext uri="{9D8B030D-6E8A-4147-A177-3AD203B41FA5}">
                      <a16:colId xmlns:a16="http://schemas.microsoft.com/office/drawing/2014/main" val="1858266625"/>
                    </a:ext>
                  </a:extLst>
                </a:gridCol>
                <a:gridCol w="334370">
                  <a:extLst>
                    <a:ext uri="{9D8B030D-6E8A-4147-A177-3AD203B41FA5}">
                      <a16:colId xmlns:a16="http://schemas.microsoft.com/office/drawing/2014/main" val="980157214"/>
                    </a:ext>
                  </a:extLst>
                </a:gridCol>
                <a:gridCol w="272819">
                  <a:extLst>
                    <a:ext uri="{9D8B030D-6E8A-4147-A177-3AD203B41FA5}">
                      <a16:colId xmlns:a16="http://schemas.microsoft.com/office/drawing/2014/main" val="2314177484"/>
                    </a:ext>
                  </a:extLst>
                </a:gridCol>
              </a:tblGrid>
              <a:tr h="97598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  SÜREÇ PERFORMANS İZLEME KARNESİ (SPİK)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HK-SP-001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36266"/>
                  </a:ext>
                </a:extLst>
              </a:tr>
              <a:tr h="97598"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2/7/2020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5913"/>
                  </a:ext>
                </a:extLst>
              </a:tr>
              <a:tr h="97598"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41312"/>
                  </a:ext>
                </a:extLst>
              </a:tr>
              <a:tr h="97598"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33418"/>
                  </a:ext>
                </a:extLst>
              </a:tr>
              <a:tr h="97598"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64546"/>
                  </a:ext>
                </a:extLst>
              </a:tr>
              <a:tr h="9759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ADI:KALİTE VE ŞİKAYET YÖNETİMİ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 </a:t>
                      </a:r>
                      <a:b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(% - Adet - Gün - Kişi - TL)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22976"/>
                  </a:ext>
                </a:extLst>
              </a:tr>
              <a:tr h="9759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89905"/>
                  </a:ext>
                </a:extLst>
              </a:tr>
              <a:tr h="341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2020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43648"/>
                  </a:ext>
                </a:extLst>
              </a:tr>
              <a:tr h="512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1.1.1.-2.1.5.-2.1.6.-2.2.2.-2.2.6.-2.2..7-2.2.9.-2.2.10.-2.2.11.-2.4.5.-2.6.1.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69396"/>
                  </a:ext>
                </a:extLst>
              </a:tr>
              <a:tr h="11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Dereceye Girilen Yarışma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81039"/>
                  </a:ext>
                </a:extLst>
              </a:tr>
              <a:tr h="11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Başvurulan Proje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95438"/>
                  </a:ext>
                </a:extLst>
              </a:tr>
              <a:tr h="20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Endeksli Yayın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490565"/>
                  </a:ext>
                </a:extLst>
              </a:tr>
              <a:tr h="10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Atıf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7350"/>
                  </a:ext>
                </a:extLst>
              </a:tr>
              <a:tr h="141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765552"/>
                  </a:ext>
                </a:extLst>
              </a:tr>
              <a:tr h="308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Yürütülmekte Olan Araştırma Projesi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2.4.2.-2.4.3.-2.4.4.-2.4.5.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70207"/>
                  </a:ext>
                </a:extLst>
              </a:tr>
              <a:tr h="10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Danışmanlık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01808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 Yayınlanmış Kitap Sayısıı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1.1.1.-1.1.2.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2545"/>
                  </a:ext>
                </a:extLst>
              </a:tr>
              <a:tr h="10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Toplam Yayın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84301"/>
                  </a:ext>
                </a:extLst>
              </a:tr>
              <a:tr h="10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Kitap Bölümü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23706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Anketi Sonucu Aksiyon Gerçekleşme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4753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Gerçekleşen Katılımcı Sayısı/Planlanan Katılımcı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2.1.5.-2.1.6.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76137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Oranı (Etkinliklerden)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2.1.5.-2.1.6.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1568"/>
                  </a:ext>
                </a:extLst>
              </a:tr>
              <a:tr h="11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77996"/>
                  </a:ext>
                </a:extLst>
              </a:tr>
              <a:tr h="220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İşveren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2.2.6.-2.2.7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08460"/>
                  </a:ext>
                </a:extLst>
              </a:tr>
              <a:tr h="308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Yayın Sayısı Artış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2.4.2.-2.4.3.-2.4.4.-2.4.5.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33220"/>
                  </a:ext>
                </a:extLst>
              </a:tr>
              <a:tr h="11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Üniversitelerle Yapılan Ortak Proje Sayısı Artış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679788"/>
                  </a:ext>
                </a:extLst>
              </a:tr>
              <a:tr h="11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Dahil Edildiği Projelerin Başarı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20764"/>
                  </a:ext>
                </a:extLst>
              </a:tr>
              <a:tr h="18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Dahil Edildiği Projelerden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08764"/>
                  </a:ext>
                </a:extLst>
              </a:tr>
            </a:tbl>
          </a:graphicData>
        </a:graphic>
      </p:graphicFrame>
      <p:pic>
        <p:nvPicPr>
          <p:cNvPr id="9" name="Resim 10">
            <a:extLst>
              <a:ext uri="{FF2B5EF4-FFF2-40B4-BE49-F238E27FC236}">
                <a16:creationId xmlns:a16="http://schemas.microsoft.com/office/drawing/2014/main" id="{069C7BC8-5117-F644-86FD-D8CCDB301D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532985"/>
            <a:ext cx="1310911" cy="4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8005425"/>
            <a:ext cx="27305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199" y="1927156"/>
          <a:ext cx="8229603" cy="3872050"/>
        </p:xfrm>
        <a:graphic>
          <a:graphicData uri="http://schemas.openxmlformats.org/drawingml/2006/table">
            <a:tbl>
              <a:tblPr/>
              <a:tblGrid>
                <a:gridCol w="370401">
                  <a:extLst>
                    <a:ext uri="{9D8B030D-6E8A-4147-A177-3AD203B41FA5}">
                      <a16:colId xmlns:a16="http://schemas.microsoft.com/office/drawing/2014/main" val="1453427952"/>
                    </a:ext>
                  </a:extLst>
                </a:gridCol>
                <a:gridCol w="2159359">
                  <a:extLst>
                    <a:ext uri="{9D8B030D-6E8A-4147-A177-3AD203B41FA5}">
                      <a16:colId xmlns:a16="http://schemas.microsoft.com/office/drawing/2014/main" val="41295114"/>
                    </a:ext>
                  </a:extLst>
                </a:gridCol>
                <a:gridCol w="386163">
                  <a:extLst>
                    <a:ext uri="{9D8B030D-6E8A-4147-A177-3AD203B41FA5}">
                      <a16:colId xmlns:a16="http://schemas.microsoft.com/office/drawing/2014/main" val="2933508787"/>
                    </a:ext>
                  </a:extLst>
                </a:gridCol>
                <a:gridCol w="449209">
                  <a:extLst>
                    <a:ext uri="{9D8B030D-6E8A-4147-A177-3AD203B41FA5}">
                      <a16:colId xmlns:a16="http://schemas.microsoft.com/office/drawing/2014/main" val="3771959430"/>
                    </a:ext>
                  </a:extLst>
                </a:gridCol>
                <a:gridCol w="401925">
                  <a:extLst>
                    <a:ext uri="{9D8B030D-6E8A-4147-A177-3AD203B41FA5}">
                      <a16:colId xmlns:a16="http://schemas.microsoft.com/office/drawing/2014/main" val="448205999"/>
                    </a:ext>
                  </a:extLst>
                </a:gridCol>
                <a:gridCol w="299473">
                  <a:extLst>
                    <a:ext uri="{9D8B030D-6E8A-4147-A177-3AD203B41FA5}">
                      <a16:colId xmlns:a16="http://schemas.microsoft.com/office/drawing/2014/main" val="3761745012"/>
                    </a:ext>
                  </a:extLst>
                </a:gridCol>
                <a:gridCol w="267950">
                  <a:extLst>
                    <a:ext uri="{9D8B030D-6E8A-4147-A177-3AD203B41FA5}">
                      <a16:colId xmlns:a16="http://schemas.microsoft.com/office/drawing/2014/main" val="2941831420"/>
                    </a:ext>
                  </a:extLst>
                </a:gridCol>
                <a:gridCol w="299473">
                  <a:extLst>
                    <a:ext uri="{9D8B030D-6E8A-4147-A177-3AD203B41FA5}">
                      <a16:colId xmlns:a16="http://schemas.microsoft.com/office/drawing/2014/main" val="2615631727"/>
                    </a:ext>
                  </a:extLst>
                </a:gridCol>
                <a:gridCol w="277801">
                  <a:extLst>
                    <a:ext uri="{9D8B030D-6E8A-4147-A177-3AD203B41FA5}">
                      <a16:colId xmlns:a16="http://schemas.microsoft.com/office/drawing/2014/main" val="635434286"/>
                    </a:ext>
                  </a:extLst>
                </a:gridCol>
                <a:gridCol w="307354">
                  <a:extLst>
                    <a:ext uri="{9D8B030D-6E8A-4147-A177-3AD203B41FA5}">
                      <a16:colId xmlns:a16="http://schemas.microsoft.com/office/drawing/2014/main" val="1903888468"/>
                    </a:ext>
                  </a:extLst>
                </a:gridCol>
                <a:gridCol w="197022">
                  <a:extLst>
                    <a:ext uri="{9D8B030D-6E8A-4147-A177-3AD203B41FA5}">
                      <a16:colId xmlns:a16="http://schemas.microsoft.com/office/drawing/2014/main" val="1034869665"/>
                    </a:ext>
                  </a:extLst>
                </a:gridCol>
                <a:gridCol w="277801">
                  <a:extLst>
                    <a:ext uri="{9D8B030D-6E8A-4147-A177-3AD203B41FA5}">
                      <a16:colId xmlns:a16="http://schemas.microsoft.com/office/drawing/2014/main" val="3478647816"/>
                    </a:ext>
                  </a:extLst>
                </a:gridCol>
                <a:gridCol w="378282">
                  <a:extLst>
                    <a:ext uri="{9D8B030D-6E8A-4147-A177-3AD203B41FA5}">
                      <a16:colId xmlns:a16="http://schemas.microsoft.com/office/drawing/2014/main" val="1072839866"/>
                    </a:ext>
                  </a:extLst>
                </a:gridCol>
                <a:gridCol w="252188">
                  <a:extLst>
                    <a:ext uri="{9D8B030D-6E8A-4147-A177-3AD203B41FA5}">
                      <a16:colId xmlns:a16="http://schemas.microsoft.com/office/drawing/2014/main" val="857206997"/>
                    </a:ext>
                  </a:extLst>
                </a:gridCol>
                <a:gridCol w="228545">
                  <a:extLst>
                    <a:ext uri="{9D8B030D-6E8A-4147-A177-3AD203B41FA5}">
                      <a16:colId xmlns:a16="http://schemas.microsoft.com/office/drawing/2014/main" val="1467589722"/>
                    </a:ext>
                  </a:extLst>
                </a:gridCol>
                <a:gridCol w="283712">
                  <a:extLst>
                    <a:ext uri="{9D8B030D-6E8A-4147-A177-3AD203B41FA5}">
                      <a16:colId xmlns:a16="http://schemas.microsoft.com/office/drawing/2014/main" val="3676823095"/>
                    </a:ext>
                  </a:extLst>
                </a:gridCol>
                <a:gridCol w="301444">
                  <a:extLst>
                    <a:ext uri="{9D8B030D-6E8A-4147-A177-3AD203B41FA5}">
                      <a16:colId xmlns:a16="http://schemas.microsoft.com/office/drawing/2014/main" val="2430084652"/>
                    </a:ext>
                  </a:extLst>
                </a:gridCol>
                <a:gridCol w="372371">
                  <a:extLst>
                    <a:ext uri="{9D8B030D-6E8A-4147-A177-3AD203B41FA5}">
                      <a16:colId xmlns:a16="http://schemas.microsoft.com/office/drawing/2014/main" val="3503306812"/>
                    </a:ext>
                  </a:extLst>
                </a:gridCol>
                <a:gridCol w="396014">
                  <a:extLst>
                    <a:ext uri="{9D8B030D-6E8A-4147-A177-3AD203B41FA5}">
                      <a16:colId xmlns:a16="http://schemas.microsoft.com/office/drawing/2014/main" val="3623404330"/>
                    </a:ext>
                  </a:extLst>
                </a:gridCol>
                <a:gridCol w="323116">
                  <a:extLst>
                    <a:ext uri="{9D8B030D-6E8A-4147-A177-3AD203B41FA5}">
                      <a16:colId xmlns:a16="http://schemas.microsoft.com/office/drawing/2014/main" val="2946921511"/>
                    </a:ext>
                  </a:extLst>
                </a:gridCol>
              </a:tblGrid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Derslerin Başarı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41745"/>
                  </a:ext>
                </a:extLst>
              </a:tr>
              <a:tr h="20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Kullanıcı Memnuniyet Oranı (Gastronomi Eğitim Mutfağından)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67916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Hata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3075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 Kapanma Hızı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53399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Azaltma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41361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Hedefleri Gerçekleşme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4001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İç Denetim Puanı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15472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330633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 Çözüm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6742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Tekrarlayan Şikayet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17720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Çevre Kazası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22911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Kazası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22705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Kazası Ağırlık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76861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Öneri Sayısı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81444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Önerilerin Hayata Geçirilme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897572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 Performans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Değerlendirme Dışı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0778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Süreç Memnuniyet Oranı (İç Müşteri)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01013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Şikayete Geri Dönüş/Cevap Verme Süresi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&lt;=3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07241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Şikayetin Çözümü İçin Öngörülen Süre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&lt;=14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903489"/>
                  </a:ext>
                </a:extLst>
              </a:tr>
              <a:tr h="124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Çözümün Gerçekleştirildiği Süre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&lt;=14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746277"/>
                  </a:ext>
                </a:extLst>
              </a:tr>
              <a:tr h="11835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2020  GENEL SONUÇ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SEMBOLLERİN ANLAMLARI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65438"/>
                  </a:ext>
                </a:extLst>
              </a:tr>
              <a:tr h="22724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 HEDEF SAYISI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004448"/>
                  </a:ext>
                </a:extLst>
              </a:tr>
              <a:tr h="22724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TUTAN HEDEF SAYISI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Mükemmel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İyileştirilmeli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43636"/>
                  </a:ext>
                </a:extLst>
              </a:tr>
              <a:tr h="1183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TUTMAYAN HEDEF SAYISI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79-60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90994"/>
                  </a:ext>
                </a:extLst>
              </a:tr>
              <a:tr h="1183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ORTALAMA PERFORMANS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760906"/>
                  </a:ext>
                </a:extLst>
              </a:tr>
              <a:tr h="1183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SONUÇ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Başarılı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Başarısız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69317"/>
                  </a:ext>
                </a:extLst>
              </a:tr>
              <a:tr h="1183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SEMBOL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89-80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59-0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9862"/>
                  </a:ext>
                </a:extLst>
              </a:tr>
              <a:tr h="1183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Form No:KY-FR-0044 Yayın Tarihi:07.02.2020 Değ.No:0 Değ. Tarihi:-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87931"/>
                  </a:ext>
                </a:extLst>
              </a:tr>
            </a:tbl>
          </a:graphicData>
        </a:graphic>
      </p:graphicFrame>
      <p:pic>
        <p:nvPicPr>
          <p:cNvPr id="8" name="Resim 6">
            <a:extLst>
              <a:ext uri="{FF2B5EF4-FFF2-40B4-BE49-F238E27FC236}">
                <a16:creationId xmlns:a16="http://schemas.microsoft.com/office/drawing/2014/main" id="{8AC8BE00-81A2-B943-A095-7F632C4B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15092363"/>
            <a:ext cx="4413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7">
            <a:extLst>
              <a:ext uri="{FF2B5EF4-FFF2-40B4-BE49-F238E27FC236}">
                <a16:creationId xmlns:a16="http://schemas.microsoft.com/office/drawing/2014/main" id="{35BE6E7B-92D0-DF4C-A9B2-F521BD3F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8" y="15601950"/>
            <a:ext cx="592137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8">
            <a:extLst>
              <a:ext uri="{FF2B5EF4-FFF2-40B4-BE49-F238E27FC236}">
                <a16:creationId xmlns:a16="http://schemas.microsoft.com/office/drawing/2014/main" id="{54634210-1293-3143-9C0E-DD3E950A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8" y="15597188"/>
            <a:ext cx="5921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9">
            <a:extLst>
              <a:ext uri="{FF2B5EF4-FFF2-40B4-BE49-F238E27FC236}">
                <a16:creationId xmlns:a16="http://schemas.microsoft.com/office/drawing/2014/main" id="{D5A579DE-7F84-054A-8469-8509E35D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15006638"/>
            <a:ext cx="6826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6">
            <a:extLst>
              <a:ext uri="{FF2B5EF4-FFF2-40B4-BE49-F238E27FC236}">
                <a16:creationId xmlns:a16="http://schemas.microsoft.com/office/drawing/2014/main" id="{B5AE2FDC-4C1A-0C4F-BCAC-F69B1577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5940088"/>
            <a:ext cx="2667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6508535F-7509-764A-9111-782590D68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89240"/>
              </p:ext>
            </p:extLst>
          </p:nvPr>
        </p:nvGraphicFramePr>
        <p:xfrm>
          <a:off x="395536" y="1570450"/>
          <a:ext cx="7632848" cy="44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Çalışma Sayfası" r:id="rId4" imgW="20281900" imgH="12827000" progId="Excel.Sheet.12">
                  <p:embed/>
                </p:oleObj>
              </mc:Choice>
              <mc:Fallback>
                <p:oleObj name="Çalışma Sayfası" r:id="rId4" imgW="20281900" imgH="1282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570450"/>
                        <a:ext cx="7632848" cy="44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1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2398</Words>
  <Application>Microsoft Office PowerPoint</Application>
  <PresentationFormat>On-screen Show (4:3)</PresentationFormat>
  <Paragraphs>1695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Verdana</vt:lpstr>
      <vt:lpstr>Wingdings</vt:lpstr>
      <vt:lpstr>Ofis Teması</vt:lpstr>
      <vt:lpstr>Çalışma Sayfası</vt:lpstr>
      <vt:lpstr>2020 YILI  OCAK-ARALIK YGG SUNUMU  HUKUK FAKÜLTESİ AKADEMİK SÜRECİ  28/01/2021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Bengü ÖZ</cp:lastModifiedBy>
  <cp:revision>85</cp:revision>
  <dcterms:created xsi:type="dcterms:W3CDTF">2016-08-26T15:45:58Z</dcterms:created>
  <dcterms:modified xsi:type="dcterms:W3CDTF">2021-01-26T12:34:09Z</dcterms:modified>
</cp:coreProperties>
</file>