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6" r:id="rId13"/>
    <p:sldId id="261" r:id="rId14"/>
    <p:sldId id="269" r:id="rId15"/>
    <p:sldId id="270" r:id="rId16"/>
    <p:sldId id="271" r:id="rId17"/>
    <p:sldId id="282" r:id="rId18"/>
    <p:sldId id="283" r:id="rId19"/>
    <p:sldId id="284" r:id="rId20"/>
    <p:sldId id="272" r:id="rId21"/>
    <p:sldId id="273" r:id="rId22"/>
    <p:sldId id="274" r:id="rId23"/>
    <p:sldId id="280" r:id="rId24"/>
    <p:sldId id="276" r:id="rId25"/>
    <p:sldId id="281" r:id="rId26"/>
    <p:sldId id="277" r:id="rId27"/>
    <p:sldId id="286" r:id="rId28"/>
    <p:sldId id="279" r:id="rId2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B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Orta Stil 1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Orta Stil 1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08" autoAdjust="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431340179017935E-2"/>
          <c:y val="1.9048076529428623E-2"/>
          <c:w val="0.96695463026376094"/>
          <c:h val="0.66859249744917837"/>
        </c:manualLayout>
      </c:layout>
      <c:barChart>
        <c:barDir val="col"/>
        <c:grouping val="clustered"/>
        <c:varyColors val="0"/>
        <c:ser>
          <c:idx val="0"/>
          <c:order val="0"/>
          <c:tx>
            <c:v>Fakülte Tanıtım Anket Analiz Grafiği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tr-TR" sz="900" b="1" i="0" u="none" strike="noStrike" kern="1200" baseline="0">
                    <a:solidFill>
                      <a:schemeClr val="dk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'ETKİNLİK MEMNUNİYET ANKETİ'!$B$4:$G$4</c:f>
              <c:strCache>
                <c:ptCount val="6"/>
                <c:pt idx="0">
                  <c:v>Genel olarak oryantasyon eğitiminin içeriği  benim için yeterliydi</c:v>
                </c:pt>
                <c:pt idx="1">
                  <c:v>Genel olarak oryantasyon eğitiminin süresi benim için yeterliydi</c:v>
                </c:pt>
                <c:pt idx="2">
                  <c:v>Genel olarak oryantasyon eğitiminin zamanlaması benim için uygundu</c:v>
                </c:pt>
                <c:pt idx="3">
                  <c:v>Genel olarak oryantasyon  eğitimi  benim için yararlıydı</c:v>
                </c:pt>
                <c:pt idx="4">
                  <c:v>Genel olarak oryantasyon eğitimi benim için ilgi çekiciydi</c:v>
                </c:pt>
                <c:pt idx="5">
                  <c:v>Genel olarak oryantasyon eğitiminde sorularımın yanıtını buldum</c:v>
                </c:pt>
              </c:strCache>
            </c:strRef>
          </c:cat>
          <c:val>
            <c:numRef>
              <c:f>'ETKİNLİK MEMNUNİYET ANKETİ'!$B$45:$G$45</c:f>
              <c:numCache>
                <c:formatCode>0%</c:formatCode>
                <c:ptCount val="6"/>
                <c:pt idx="0">
                  <c:v>0.83000000000000007</c:v>
                </c:pt>
                <c:pt idx="1">
                  <c:v>0.88000000000000012</c:v>
                </c:pt>
                <c:pt idx="2">
                  <c:v>0.84499999999999997</c:v>
                </c:pt>
                <c:pt idx="3">
                  <c:v>0.84499999999999997</c:v>
                </c:pt>
                <c:pt idx="4">
                  <c:v>0.79500000000000004</c:v>
                </c:pt>
                <c:pt idx="5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6D-4767-BE78-BA3A816418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7937040"/>
        <c:axId val="597934480"/>
        <c:extLst/>
      </c:barChart>
      <c:catAx>
        <c:axId val="59793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lang="tr-TR" sz="900" b="1" i="0" u="none" strike="noStrike" kern="1200" baseline="0">
                <a:solidFill>
                  <a:schemeClr val="dk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tr-TR"/>
          </a:p>
        </c:txPr>
        <c:crossAx val="597934480"/>
        <c:crosses val="autoZero"/>
        <c:auto val="1"/>
        <c:lblAlgn val="ctr"/>
        <c:lblOffset val="100"/>
        <c:noMultiLvlLbl val="0"/>
      </c:catAx>
      <c:valAx>
        <c:axId val="59793448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tr-TR" sz="900" b="1" i="0" u="none" strike="noStrike" kern="1200" baseline="0">
                <a:solidFill>
                  <a:schemeClr val="dk1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tr-TR"/>
          </a:p>
        </c:txPr>
        <c:crossAx val="5979370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 algn="ctr">
        <a:defRPr lang="tr-TR" sz="900" b="1" i="0" u="none" strike="noStrike" kern="1200" baseline="0">
          <a:solidFill>
            <a:schemeClr val="dk1"/>
          </a:solidFill>
          <a:latin typeface="Arial Black" panose="020B0A04020102020204" pitchFamily="34" charset="0"/>
          <a:ea typeface="+mn-ea"/>
          <a:cs typeface="+mn-cs"/>
        </a:defRPr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E3C07-9B32-4969-9585-62723C0DBCB4}" type="datetimeFigureOut">
              <a:rPr lang="tr-TR" smtClean="0"/>
              <a:t>27.01.2021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3A1BB-8F66-4BD8-B5B9-156806791B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2773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3986-0610-453D-9734-A1585B5A4E25}" type="datetimeFigureOut">
              <a:rPr lang="tr-TR" smtClean="0"/>
              <a:t>27.01.2021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6DE70-8758-4BD9-B329-1978A39E4E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8649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3986-0610-453D-9734-A1585B5A4E25}" type="datetimeFigureOut">
              <a:rPr lang="tr-TR" smtClean="0"/>
              <a:t>27.01.2021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6DE70-8758-4BD9-B329-1978A39E4E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7570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3986-0610-453D-9734-A1585B5A4E25}" type="datetimeFigureOut">
              <a:rPr lang="tr-TR" smtClean="0"/>
              <a:t>27.01.2021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6DE70-8758-4BD9-B329-1978A39E4E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872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3986-0610-453D-9734-A1585B5A4E25}" type="datetimeFigureOut">
              <a:rPr lang="tr-TR" smtClean="0"/>
              <a:t>27.01.2021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6DE70-8758-4BD9-B329-1978A39E4E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956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3986-0610-453D-9734-A1585B5A4E25}" type="datetimeFigureOut">
              <a:rPr lang="tr-TR" smtClean="0"/>
              <a:t>27.01.2021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6DE70-8758-4BD9-B329-1978A39E4E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9769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3986-0610-453D-9734-A1585B5A4E25}" type="datetimeFigureOut">
              <a:rPr lang="tr-TR" smtClean="0"/>
              <a:t>27.01.2021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6DE70-8758-4BD9-B329-1978A39E4E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3810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3986-0610-453D-9734-A1585B5A4E25}" type="datetimeFigureOut">
              <a:rPr lang="tr-TR" smtClean="0"/>
              <a:t>27.01.2021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6DE70-8758-4BD9-B329-1978A39E4E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0257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3986-0610-453D-9734-A1585B5A4E25}" type="datetimeFigureOut">
              <a:rPr lang="tr-TR" smtClean="0"/>
              <a:t>27.01.2021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6DE70-8758-4BD9-B329-1978A39E4E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16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3986-0610-453D-9734-A1585B5A4E25}" type="datetimeFigureOut">
              <a:rPr lang="tr-TR" smtClean="0"/>
              <a:t>27.01.2021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6DE70-8758-4BD9-B329-1978A39E4E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0359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3986-0610-453D-9734-A1585B5A4E25}" type="datetimeFigureOut">
              <a:rPr lang="tr-TR" smtClean="0"/>
              <a:t>27.01.2021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6DE70-8758-4BD9-B329-1978A39E4E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7246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3986-0610-453D-9734-A1585B5A4E25}" type="datetimeFigureOut">
              <a:rPr lang="tr-TR" smtClean="0"/>
              <a:t>27.01.2021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6DE70-8758-4BD9-B329-1978A39E4E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216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63986-0610-453D-9734-A1585B5A4E25}" type="datetimeFigureOut">
              <a:rPr lang="tr-TR" smtClean="0"/>
              <a:t>27.01.2021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6DE70-8758-4BD9-B329-1978A39E4E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938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3997" y="1388348"/>
            <a:ext cx="9427535" cy="3811145"/>
          </a:xfrm>
        </p:spPr>
        <p:txBody>
          <a:bodyPr>
            <a:norm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  <a:latin typeface="+mn-lt"/>
              </a:rPr>
              <a:t>2020 YILI</a:t>
            </a:r>
            <a:br>
              <a:rPr lang="tr-TR" sz="4400" b="1" dirty="0" smtClean="0">
                <a:solidFill>
                  <a:srgbClr val="FF0000"/>
                </a:solidFill>
                <a:latin typeface="+mn-lt"/>
              </a:rPr>
            </a:br>
            <a:r>
              <a:rPr lang="tr-TR" sz="4400" b="1" dirty="0" smtClean="0">
                <a:solidFill>
                  <a:srgbClr val="FF0000"/>
                </a:solidFill>
                <a:latin typeface="+mn-lt"/>
              </a:rPr>
              <a:t>YGG SUNUMU</a:t>
            </a:r>
            <a:br>
              <a:rPr lang="tr-TR" sz="4400" b="1" dirty="0" smtClean="0">
                <a:solidFill>
                  <a:srgbClr val="FF0000"/>
                </a:solidFill>
                <a:latin typeface="+mn-lt"/>
              </a:rPr>
            </a:br>
            <a:r>
              <a:rPr lang="tr-TR" sz="44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tr-TR" sz="4400" b="1" dirty="0" smtClean="0">
                <a:solidFill>
                  <a:srgbClr val="FF0000"/>
                </a:solidFill>
                <a:latin typeface="+mn-lt"/>
              </a:rPr>
            </a:br>
            <a:r>
              <a:rPr lang="tr-TR" sz="4400" b="1" dirty="0" smtClean="0">
                <a:solidFill>
                  <a:srgbClr val="FF0000"/>
                </a:solidFill>
                <a:latin typeface="+mn-lt"/>
              </a:rPr>
              <a:t>SAĞLIK BİLİMLERİ FAKÜLTESİ</a:t>
            </a:r>
            <a:br>
              <a:rPr lang="tr-TR" sz="4400" b="1" dirty="0" smtClean="0">
                <a:solidFill>
                  <a:srgbClr val="FF0000"/>
                </a:solidFill>
                <a:latin typeface="+mn-lt"/>
              </a:rPr>
            </a:br>
            <a:r>
              <a:rPr lang="tr-TR" sz="4400" b="1" dirty="0" smtClean="0">
                <a:solidFill>
                  <a:srgbClr val="FF0000"/>
                </a:solidFill>
                <a:latin typeface="+mn-lt"/>
              </a:rPr>
              <a:t>HEMŞİRELİK BÖLÜMÜ SÜRECİ</a:t>
            </a:r>
            <a:br>
              <a:rPr lang="tr-TR" sz="4400" b="1" dirty="0" smtClean="0">
                <a:solidFill>
                  <a:srgbClr val="FF0000"/>
                </a:solidFill>
                <a:latin typeface="+mn-lt"/>
              </a:rPr>
            </a:br>
            <a:endParaRPr lang="tr-TR" sz="4400" dirty="0">
              <a:latin typeface="+mn-lt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821112" y="5326911"/>
            <a:ext cx="6833307" cy="584791"/>
          </a:xfrm>
        </p:spPr>
        <p:txBody>
          <a:bodyPr>
            <a:normAutofit fontScale="92500" lnSpcReduction="20000"/>
          </a:bodyPr>
          <a:lstStyle/>
          <a:p>
            <a:r>
              <a:rPr lang="tr-TR" sz="4400" b="1" dirty="0" smtClean="0"/>
              <a:t>29/01/2021</a:t>
            </a:r>
            <a:endParaRPr lang="tr-TR" sz="4400" dirty="0" smtClean="0"/>
          </a:p>
          <a:p>
            <a:endParaRPr lang="tr-TR" dirty="0"/>
          </a:p>
        </p:txBody>
      </p:sp>
      <p:pic>
        <p:nvPicPr>
          <p:cNvPr id="4" name="Resim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436562"/>
            <a:ext cx="2884970" cy="82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9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410709" y="582113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10</a:t>
            </a:fld>
            <a:endParaRPr lang="tr-TR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907156"/>
              </p:ext>
            </p:extLst>
          </p:nvPr>
        </p:nvGraphicFramePr>
        <p:xfrm>
          <a:off x="1259841" y="1490209"/>
          <a:ext cx="9916159" cy="506955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89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1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5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034">
                <a:tc>
                  <a:txBody>
                    <a:bodyPr/>
                    <a:lstStyle/>
                    <a:p>
                      <a:r>
                        <a:rPr lang="tr-TR" dirty="0"/>
                        <a:t>Paydaş</a:t>
                      </a:r>
                      <a:r>
                        <a:rPr lang="tr-TR" baseline="0" dirty="0"/>
                        <a:t> Adı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Paydaş Beklentisi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Karşılanma</a:t>
                      </a:r>
                      <a:r>
                        <a:rPr lang="tr-TR" baseline="0" dirty="0"/>
                        <a:t> Durumu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92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Öğrenci Kulüpleri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Öğrenci aktivitelerinin oluşturulması, konferans düzenlenmesi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tr-TR" sz="1600" b="0" dirty="0" err="1" smtClean="0">
                          <a:latin typeface="+mn-lt"/>
                        </a:rPr>
                        <a:t>Pandemi</a:t>
                      </a:r>
                      <a:r>
                        <a:rPr lang="tr-TR" sz="1600" b="0" baseline="0" dirty="0" smtClean="0">
                          <a:latin typeface="+mn-lt"/>
                        </a:rPr>
                        <a:t> nedeniyle aktivite düzenlenmedi.</a:t>
                      </a:r>
                      <a:endParaRPr lang="tr-TR" sz="1600" b="0" dirty="0"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69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Fakültenin Diğer Bölümleri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Ders ve Akademik Çalışmalar İçin Destek-Güçlü İletişim ve Empati-Kurumsal Yapı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Fakültenin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bölümleri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işbirliği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içinde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çalışmaktadır</a:t>
                      </a:r>
                      <a:r>
                        <a:rPr lang="en-US" sz="1600" dirty="0" smtClean="0"/>
                        <a:t>. </a:t>
                      </a:r>
                    </a:p>
                    <a:p>
                      <a:endParaRPr lang="tr-TR" b="1" dirty="0"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400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Mesleki Yayın Organları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Hakemlik Yayınların Yapılması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Bölüm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akademisyenleri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yayın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çalışmalarını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sürdürmektedir</a:t>
                      </a:r>
                      <a:r>
                        <a:rPr lang="en-US" sz="1600" dirty="0" smtClean="0"/>
                        <a:t>.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 smtClean="0"/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601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Akreditasyon Kuruluşları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Müfredat ve ders standartlarının oluşturulması - akreditasyon belgelerinin edinilmesi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tr-T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Uygun standartlarda çalışmalar sürdürülmektedir.</a:t>
                      </a:r>
                      <a:endParaRPr lang="tr-TR" sz="1600" b="0" dirty="0"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46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Diğer Ülke Üniversiteleri </a:t>
                      </a:r>
                      <a:endParaRPr lang="tr-TR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Hemşirelik </a:t>
                      </a:r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Bölümleri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Akademik çalışmalar, konferanslar ve seminerler düzenlenmesi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dirty="0" smtClean="0">
                          <a:latin typeface="+mn-lt"/>
                        </a:rPr>
                        <a:t>Çalışmalar ve seminerler takip edilmektedir.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46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Uluslararası Meslek Örgütleri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Akademik çalışmalar, konferanslar ve seminerler düzenlenmesi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latin typeface="+mn-lt"/>
                        </a:rPr>
                        <a:t> </a:t>
                      </a:r>
                      <a:r>
                        <a:rPr lang="tr-TR" sz="1600" b="0" dirty="0" smtClean="0">
                          <a:latin typeface="+mn-lt"/>
                        </a:rPr>
                        <a:t>Çalışmalar ve seminerler takip edilmektedir.</a:t>
                      </a:r>
                      <a:endParaRPr lang="tr-TR" sz="1600" b="0" dirty="0"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6817549"/>
                  </a:ext>
                </a:extLst>
              </a:tr>
            </a:tbl>
          </a:graphicData>
        </a:graphic>
      </p:graphicFrame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631504" y="260648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-256540" y="0"/>
            <a:ext cx="10355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SÜREÇ 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PERFORMANS </a:t>
            </a:r>
          </a:p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GÖSTERGELERİ 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(SPİK )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436880"/>
            <a:ext cx="11605260" cy="61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3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etin kutusu 10"/>
          <p:cNvSpPr txBox="1"/>
          <p:nvPr/>
        </p:nvSpPr>
        <p:spPr>
          <a:xfrm>
            <a:off x="390525" y="297309"/>
            <a:ext cx="9682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SÜREÇ PERFORMANS 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GÖSTERGELERİ </a:t>
            </a: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(SPİK )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525" y="16086138"/>
            <a:ext cx="52387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863" y="16613188"/>
            <a:ext cx="793750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0" y="16625888"/>
            <a:ext cx="87312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00000000-0008-0000-0100-000006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950" y="16014700"/>
            <a:ext cx="871538" cy="51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525" y="1267857"/>
            <a:ext cx="11557635" cy="51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513360" y="46558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92039"/>
            <a:ext cx="11714480" cy="601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5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411760" y="26238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48" y="908720"/>
            <a:ext cx="11418652" cy="559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7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411760" y="26238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05" y="908720"/>
            <a:ext cx="11575395" cy="580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2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411760" y="26238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13" y="1132240"/>
            <a:ext cx="11758187" cy="56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7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" y="1000398"/>
            <a:ext cx="11866880" cy="5603602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2411760" y="26238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</a:p>
        </p:txBody>
      </p:sp>
    </p:spTree>
    <p:extLst>
      <p:ext uri="{BB962C8B-B14F-4D97-AF65-F5344CB8AC3E}">
        <p14:creationId xmlns:p14="http://schemas.microsoft.com/office/powerpoint/2010/main" val="1885742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64" y="908720"/>
            <a:ext cx="11312270" cy="563432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411760" y="26238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</a:p>
        </p:txBody>
      </p:sp>
    </p:spTree>
    <p:extLst>
      <p:ext uri="{BB962C8B-B14F-4D97-AF65-F5344CB8AC3E}">
        <p14:creationId xmlns:p14="http://schemas.microsoft.com/office/powerpoint/2010/main" val="153006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10" y="1026160"/>
            <a:ext cx="11703970" cy="5626473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411760" y="26238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PLANLARI</a:t>
            </a:r>
          </a:p>
        </p:txBody>
      </p:sp>
    </p:spTree>
    <p:extLst>
      <p:ext uri="{BB962C8B-B14F-4D97-AF65-F5344CB8AC3E}">
        <p14:creationId xmlns:p14="http://schemas.microsoft.com/office/powerpoint/2010/main" val="1353329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436562"/>
            <a:ext cx="2884970" cy="82436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3690507" y="61459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273864"/>
              </p:ext>
            </p:extLst>
          </p:nvPr>
        </p:nvGraphicFramePr>
        <p:xfrm>
          <a:off x="472440" y="1631018"/>
          <a:ext cx="11038840" cy="48612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04200">
                  <a:extLst>
                    <a:ext uri="{9D8B030D-6E8A-4147-A177-3AD203B41FA5}">
                      <a16:colId xmlns:a16="http://schemas.microsoft.com/office/drawing/2014/main" val="874763765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val="2713582338"/>
                    </a:ext>
                  </a:extLst>
                </a:gridCol>
              </a:tblGrid>
              <a:tr h="4535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GÜÇLÜ/ZAYIF/FIRSAT/TEHDİT </a:t>
                      </a:r>
                      <a:r>
                        <a:rPr lang="tr-TR" sz="1800" baseline="0" dirty="0" smtClean="0"/>
                        <a:t>TANIMI</a:t>
                      </a:r>
                      <a:endParaRPr lang="tr-TR" sz="1800" dirty="0" smtClean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 smtClean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0339294"/>
                  </a:ext>
                </a:extLst>
              </a:tr>
              <a:tr h="453569"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GÜÇLÜ YÖNLER</a:t>
                      </a:r>
                      <a:endParaRPr lang="tr-TR" sz="1800" b="1" dirty="0"/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B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 </a:t>
                      </a:r>
                      <a:r>
                        <a:rPr lang="tr-TR" sz="1800" b="1" dirty="0" smtClean="0"/>
                        <a:t>DURUMU</a:t>
                      </a:r>
                      <a:endParaRPr lang="tr-TR" sz="1800" b="1" dirty="0"/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B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002700"/>
                  </a:ext>
                </a:extLst>
              </a:tr>
              <a:tr h="482989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G1 Tüm akademik kadronun hemşirelik bölümü mezunu olması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/>
                        </a:rPr>
                        <a:t> (Hala Güçlü Yön)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137427"/>
                  </a:ext>
                </a:extLst>
              </a:tr>
              <a:tr h="482989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G2 Üniversitesinin fizikisel koşullarının (ofis, derslik vb.) yeterli olması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/>
                        </a:rPr>
                        <a:t> (Hala Güçlü Yön)</a:t>
                      </a:r>
                      <a:endParaRPr lang="tr-T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0501127"/>
                  </a:ext>
                </a:extLst>
              </a:tr>
              <a:tr h="482989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G3 Alanında deneyimli ve donanımlı bir akademik kadroya sahip olması,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/>
                        </a:rPr>
                        <a:t> (Hala Güçlü yön)</a:t>
                      </a:r>
                      <a:endParaRPr lang="tr-T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485994"/>
                  </a:ext>
                </a:extLst>
              </a:tr>
              <a:tr h="532659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G4 Öğrencilerin klinik eğitimlerini destekleyecek uygulama alanlarının sayı ve nitelik olarak yeterli olması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/>
                        </a:rPr>
                        <a:t> (Hala Güçlü yön)</a:t>
                      </a:r>
                      <a:endParaRPr lang="tr-T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0416838"/>
                  </a:ext>
                </a:extLst>
              </a:tr>
              <a:tr h="453569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G5 Aktif öğrenci katılımlı öğrenme yöntemlerinin kullanılması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/>
                        </a:rPr>
                        <a:t> (Hala Güçlü yön)</a:t>
                      </a:r>
                      <a:endParaRPr lang="tr-T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8704195"/>
                  </a:ext>
                </a:extLst>
              </a:tr>
              <a:tr h="453569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G6 Öğretim elemanlarının ekip içi iletişiminin güçlü olması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/>
                        </a:rPr>
                        <a:t> (Hala Güçlü yön)</a:t>
                      </a:r>
                      <a:endParaRPr lang="tr-T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8896354"/>
                  </a:ext>
                </a:extLst>
              </a:tr>
              <a:tr h="532659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G7 Müfredatta öğrencilerin kişisel ve mesleki gelişimlerine katkı sağlayacak seçmeli derslerin bulunması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/>
                        </a:rPr>
                        <a:t> (Hala Güçlü yön)</a:t>
                      </a:r>
                      <a:endParaRPr lang="tr-T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908105"/>
                  </a:ext>
                </a:extLst>
              </a:tr>
              <a:tr h="532659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G8 Bölüm öğretim elemanlarının farklı kurum ve kuruluşlarda eğitim ve mesleki deneyime sahip olması,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/>
                        </a:rPr>
                        <a:t> (Hala Güçlü yön)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398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355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367209" y="293327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96" y="373074"/>
            <a:ext cx="11607290" cy="610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69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23" y="693760"/>
            <a:ext cx="11444748" cy="616424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229558" y="4742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</a:t>
            </a:r>
          </a:p>
        </p:txBody>
      </p:sp>
    </p:spTree>
    <p:extLst>
      <p:ext uri="{BB962C8B-B14F-4D97-AF65-F5344CB8AC3E}">
        <p14:creationId xmlns:p14="http://schemas.microsoft.com/office/powerpoint/2010/main" val="425607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912601" y="538423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MEMNUNİYET ÖLÇÜM SONUÇLARI</a:t>
            </a:r>
          </a:p>
        </p:txBody>
      </p:sp>
      <p:graphicFrame>
        <p:nvGraphicFramePr>
          <p:cNvPr id="5" name="Grafik 4">
            <a:extLst>
              <a:ext uri="{FF2B5EF4-FFF2-40B4-BE49-F238E27FC236}">
                <a16:creationId xmlns:a16="http://schemas.microsoft.com/office/drawing/2014/main" id="{28628270-1B55-4DBE-83F9-509088C332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0803018"/>
              </p:ext>
            </p:extLst>
          </p:nvPr>
        </p:nvGraphicFramePr>
        <p:xfrm>
          <a:off x="2269109" y="1949986"/>
          <a:ext cx="7414717" cy="4384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Dikdörtgen 7"/>
          <p:cNvSpPr/>
          <p:nvPr/>
        </p:nvSpPr>
        <p:spPr>
          <a:xfrm>
            <a:off x="3134115" y="1123198"/>
            <a:ext cx="5684704" cy="5508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Oryantasyon Eğitimi Memnuniyet Anketi</a:t>
            </a:r>
            <a:endParaRPr lang="tr-TR" sz="2400" b="1" dirty="0"/>
          </a:p>
        </p:txBody>
      </p:sp>
      <p:sp>
        <p:nvSpPr>
          <p:cNvPr id="9" name="Dikdörtgen 8"/>
          <p:cNvSpPr/>
          <p:nvPr/>
        </p:nvSpPr>
        <p:spPr>
          <a:xfrm>
            <a:off x="361720" y="1222872"/>
            <a:ext cx="1180641" cy="5747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%83.5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2705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0"/>
            <a:ext cx="9845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62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4013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4008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4008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5411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5411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5411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5411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5411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4013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4008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5411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5411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4013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4008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5411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5411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5411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5411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5411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5411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4013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4008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4008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5411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5411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5411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6383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6378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6378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4013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4008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4008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5411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5411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5411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5411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5411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4013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4008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5411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5411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4013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4008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4008439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5411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5411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5411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5411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5411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5411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4013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4008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4008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5411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5411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5411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6383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6378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6378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24</a:t>
            </a:fld>
            <a:endParaRPr lang="tr-TR"/>
          </a:p>
        </p:txBody>
      </p:sp>
      <p:sp>
        <p:nvSpPr>
          <p:cNvPr id="118" name="Metin kutusu 1"/>
          <p:cNvSpPr txBox="1"/>
          <p:nvPr/>
        </p:nvSpPr>
        <p:spPr>
          <a:xfrm>
            <a:off x="10330373" y="2230873"/>
            <a:ext cx="488934" cy="117656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5" name="Metin kutusu 19"/>
          <p:cNvSpPr txBox="1"/>
          <p:nvPr/>
        </p:nvSpPr>
        <p:spPr>
          <a:xfrm>
            <a:off x="10330373" y="2230873"/>
            <a:ext cx="488934" cy="117656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30" y="126224"/>
            <a:ext cx="9605010" cy="665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15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826407"/>
              </p:ext>
            </p:extLst>
          </p:nvPr>
        </p:nvGraphicFramePr>
        <p:xfrm>
          <a:off x="2225274" y="2325484"/>
          <a:ext cx="6847605" cy="3750199"/>
        </p:xfrm>
        <a:graphic>
          <a:graphicData uri="http://schemas.openxmlformats.org/drawingml/2006/table">
            <a:tbl>
              <a:tblPr/>
              <a:tblGrid>
                <a:gridCol w="5100040">
                  <a:extLst>
                    <a:ext uri="{9D8B030D-6E8A-4147-A177-3AD203B41FA5}">
                      <a16:colId xmlns:a16="http://schemas.microsoft.com/office/drawing/2014/main" val="1081648595"/>
                    </a:ext>
                  </a:extLst>
                </a:gridCol>
                <a:gridCol w="1747565">
                  <a:extLst>
                    <a:ext uri="{9D8B030D-6E8A-4147-A177-3AD203B41FA5}">
                      <a16:colId xmlns:a16="http://schemas.microsoft.com/office/drawing/2014/main" val="3728530828"/>
                    </a:ext>
                  </a:extLst>
                </a:gridCol>
              </a:tblGrid>
              <a:tr h="452022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MADDE- 4 BAŞARI ORANI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551915"/>
                  </a:ext>
                </a:extLst>
              </a:tr>
              <a:tr h="452022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MADDE- 5 BAŞARI ORANI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040323"/>
                  </a:ext>
                </a:extLst>
              </a:tr>
              <a:tr h="452022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MADDE- 6 BAŞARI ORANI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714766"/>
                  </a:ext>
                </a:extLst>
              </a:tr>
              <a:tr h="452022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MADDE- 7 BAŞARI ORANI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41419"/>
                  </a:ext>
                </a:extLst>
              </a:tr>
              <a:tr h="58604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MADDE- 8 BAŞARI ORANI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474433"/>
                  </a:ext>
                </a:extLst>
              </a:tr>
              <a:tr h="452022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MADDE- 9 BAŞARI ORANI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908237"/>
                  </a:ext>
                </a:extLst>
              </a:tr>
              <a:tr h="452022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MADDE- 10 BAŞARI ORANI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448769"/>
                  </a:ext>
                </a:extLst>
              </a:tr>
              <a:tr h="452022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KYS İÇ DENETİM BAŞARI PUANI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154937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389" y="570752"/>
            <a:ext cx="9575225" cy="1396271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9672320" y="3413760"/>
            <a:ext cx="1681480" cy="786823"/>
          </a:xfrm>
          <a:prstGeom prst="rect">
            <a:avLst/>
          </a:prstGeom>
          <a:scene3d>
            <a:camera prst="perspectiveBelow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%97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285164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855640" y="1302167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GELEN ŞİKAYETLER VE SONUÇLARI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4013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4008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4008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5411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5411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5411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5411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5411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4013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4008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5411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5411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4013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4008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5411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5411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5411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5411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5411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5411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4013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4008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4008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5411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5411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5411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6383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6378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6378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4013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4008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4008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5411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5411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5411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5411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5411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4013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4008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5411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5411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4013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4008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4008439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5411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5411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5411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5411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5411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5411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4013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4008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4008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5411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5411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5411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6383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6378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6378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26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1919536" y="2708920"/>
            <a:ext cx="874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Eylül-Aralık 2020 tarih </a:t>
            </a:r>
            <a:r>
              <a:rPr lang="tr-TR" b="1" dirty="0"/>
              <a:t>aralığında bölüme yönelik herhangi bir şikayet söz konusu değildir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008477"/>
              </p:ext>
            </p:extLst>
          </p:nvPr>
        </p:nvGraphicFramePr>
        <p:xfrm>
          <a:off x="1524000" y="3933056"/>
          <a:ext cx="9250497" cy="181051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83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3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3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3506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Şikayet</a:t>
                      </a:r>
                      <a:r>
                        <a:rPr lang="tr-TR" baseline="0" dirty="0"/>
                        <a:t> Tarihi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Şikayet Konusu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Sonuç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506"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506"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1544434" y="18864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77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KAYNAK 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İHTİYACI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b="1" dirty="0" smtClean="0"/>
          </a:p>
          <a:p>
            <a:r>
              <a:rPr lang="tr-TR" b="1" dirty="0" smtClean="0"/>
              <a:t>Klinik uygulama eğitimi için, uygulama laboratuvarı kurulum aşamasındadır.</a:t>
            </a:r>
            <a:endParaRPr lang="tr-TR" b="1" dirty="0"/>
          </a:p>
          <a:p>
            <a:r>
              <a:rPr lang="tr-TR" b="1" dirty="0" smtClean="0"/>
              <a:t>Uygulama eğitimi için gerekli, malzeme talebi yapılmıştır.</a:t>
            </a:r>
            <a:endParaRPr lang="tr-TR" b="1" dirty="0"/>
          </a:p>
          <a:p>
            <a:r>
              <a:rPr lang="tr-TR" b="1" dirty="0"/>
              <a:t>Eğitimde kullanılması planlanan kaynaklar ile ilgili kütüphane ile iletişime </a:t>
            </a:r>
            <a:r>
              <a:rPr lang="tr-TR" b="1" dirty="0" smtClean="0"/>
              <a:t>geçilmiştir. </a:t>
            </a:r>
            <a:endParaRPr lang="tr-TR" b="1" dirty="0"/>
          </a:p>
          <a:p>
            <a:endParaRPr lang="tr-TR" b="1" dirty="0"/>
          </a:p>
          <a:p>
            <a:endParaRPr lang="tr-TR" dirty="0"/>
          </a:p>
        </p:txBody>
      </p:sp>
      <p:pic>
        <p:nvPicPr>
          <p:cNvPr id="4" name="Resim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9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886187" y="817092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SÜREKLİ İYİLEŞTİRME ÖNERİLERİ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4013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4008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4008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5411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5411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5411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5411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5411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4013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4008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5411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5411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4013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4008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5411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5411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5411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5411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5411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5411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4013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4008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4008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5411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5411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5411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6383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6378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6378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4013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4008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4008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5411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5411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5411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5411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5411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4013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4008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5411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5411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4013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4008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4008439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5411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5411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5411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5411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5411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5411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4013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4008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4008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5411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5411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5411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6383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6378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6378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5960" y="1606141"/>
            <a:ext cx="10515600" cy="45454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smtClean="0"/>
              <a:t>SINIRSIZ ÖĞRENME ( Bölüm içi eğitim etkinlikleri)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28</a:t>
            </a:fld>
            <a:endParaRPr lang="tr-TR"/>
          </a:p>
        </p:txBody>
      </p:sp>
      <p:pic>
        <p:nvPicPr>
          <p:cNvPr id="67" name="Resim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5" y="-3843808"/>
            <a:ext cx="209380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Resim 64"/>
          <p:cNvPicPr/>
          <p:nvPr/>
        </p:nvPicPr>
        <p:blipFill>
          <a:blip r:embed="rId3"/>
          <a:stretch>
            <a:fillRect/>
          </a:stretch>
        </p:blipFill>
        <p:spPr>
          <a:xfrm>
            <a:off x="1544434" y="188640"/>
            <a:ext cx="2736304" cy="576064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5422" y="4203589"/>
            <a:ext cx="3860937" cy="1679052"/>
          </a:xfrm>
          <a:prstGeom prst="rect">
            <a:avLst/>
          </a:prstGeom>
        </p:spPr>
      </p:pic>
      <p:pic>
        <p:nvPicPr>
          <p:cNvPr id="68" name="Resim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52" y="2372903"/>
            <a:ext cx="2816854" cy="3983447"/>
          </a:xfrm>
          <a:prstGeom prst="rect">
            <a:avLst/>
          </a:prstGeom>
        </p:spPr>
      </p:pic>
      <p:pic>
        <p:nvPicPr>
          <p:cNvPr id="69" name="Resim 68"/>
          <p:cNvPicPr/>
          <p:nvPr/>
        </p:nvPicPr>
        <p:blipFill>
          <a:blip r:embed="rId6"/>
          <a:stretch>
            <a:fillRect/>
          </a:stretch>
        </p:blipFill>
        <p:spPr>
          <a:xfrm>
            <a:off x="3848538" y="2607970"/>
            <a:ext cx="3834327" cy="1589267"/>
          </a:xfrm>
          <a:prstGeom prst="rect">
            <a:avLst/>
          </a:prstGeom>
        </p:spPr>
      </p:pic>
      <p:sp>
        <p:nvSpPr>
          <p:cNvPr id="75" name="Dikdörtgen 74" descr="Kapaktaki metin için beyaz dikdörtgen"/>
          <p:cNvSpPr/>
          <p:nvPr/>
        </p:nvSpPr>
        <p:spPr>
          <a:xfrm>
            <a:off x="7885589" y="2177440"/>
            <a:ext cx="3499472" cy="428037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pic>
        <p:nvPicPr>
          <p:cNvPr id="73" name="Resim 7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913" y="4317626"/>
            <a:ext cx="3414825" cy="1892776"/>
          </a:xfrm>
          <a:prstGeom prst="rect">
            <a:avLst/>
          </a:prstGeom>
        </p:spPr>
      </p:pic>
      <p:sp>
        <p:nvSpPr>
          <p:cNvPr id="74" name="Metin Kutusu 8"/>
          <p:cNvSpPr txBox="1"/>
          <p:nvPr/>
        </p:nvSpPr>
        <p:spPr>
          <a:xfrm>
            <a:off x="7924579" y="2312269"/>
            <a:ext cx="3407097" cy="19028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tr-TR" sz="2400" b="1" dirty="0">
                <a:solidFill>
                  <a:srgbClr val="082A75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SONSUZ ÖĞRENME EĞİTİMLERİ-1</a:t>
            </a:r>
          </a:p>
          <a:p>
            <a:pPr>
              <a:spcAft>
                <a:spcPts val="1000"/>
              </a:spcAft>
            </a:pPr>
            <a:r>
              <a:rPr lang="tr-TR" sz="2600" b="1" dirty="0">
                <a:solidFill>
                  <a:srgbClr val="082A75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KONU: İNOVASYON</a:t>
            </a:r>
            <a:endParaRPr lang="tr-TR" sz="3600" b="1" dirty="0">
              <a:solidFill>
                <a:srgbClr val="082A75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780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765436"/>
              </p:ext>
            </p:extLst>
          </p:nvPr>
        </p:nvGraphicFramePr>
        <p:xfrm>
          <a:off x="534747" y="1519905"/>
          <a:ext cx="10905412" cy="499699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700693">
                  <a:extLst>
                    <a:ext uri="{9D8B030D-6E8A-4147-A177-3AD203B41FA5}">
                      <a16:colId xmlns:a16="http://schemas.microsoft.com/office/drawing/2014/main" val="14126288"/>
                    </a:ext>
                  </a:extLst>
                </a:gridCol>
                <a:gridCol w="2204719">
                  <a:extLst>
                    <a:ext uri="{9D8B030D-6E8A-4147-A177-3AD203B41FA5}">
                      <a16:colId xmlns:a16="http://schemas.microsoft.com/office/drawing/2014/main" val="3898573216"/>
                    </a:ext>
                  </a:extLst>
                </a:gridCol>
              </a:tblGrid>
              <a:tr h="3364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GÜÇLÜ/ZAYIF/FIRSAT/TEHDİT </a:t>
                      </a:r>
                      <a:r>
                        <a:rPr lang="tr-TR" sz="1800" baseline="0" dirty="0" smtClean="0"/>
                        <a:t>TANIMI</a:t>
                      </a:r>
                      <a:endParaRPr lang="tr-TR" sz="1800" dirty="0" smtClean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 smtClean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196762"/>
                  </a:ext>
                </a:extLst>
              </a:tr>
              <a:tr h="264090"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GÜÇLÜ YÖNLER</a:t>
                      </a:r>
                      <a:endParaRPr lang="tr-TR" sz="1800" b="1" dirty="0"/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B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DURUMU</a:t>
                      </a:r>
                      <a:endParaRPr lang="tr-TR" sz="1800" b="1" dirty="0"/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BB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146665"/>
                  </a:ext>
                </a:extLst>
              </a:tr>
              <a:tr h="38874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G9 Etkili öğrenci danışmanlığı bulunması </a:t>
                      </a:r>
                    </a:p>
                    <a:p>
                      <a:pPr algn="l" fontAlgn="t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/>
                        </a:rPr>
                        <a:t> (Hala Güçlü Yön)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6986526"/>
                  </a:ext>
                </a:extLst>
              </a:tr>
              <a:tr h="388745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G10 Eğitimi geliştirmeye istekli, inançlı, rekabetçi, genç ve motivasyonu yüksek öğretim elemanlarına sahip olmak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/>
                        </a:rPr>
                        <a:t> (Hala Güçlü Yön)</a:t>
                      </a:r>
                      <a:endParaRPr lang="tr-T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6312383"/>
                  </a:ext>
                </a:extLst>
              </a:tr>
              <a:tr h="388745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G11 Bölümün bütçe anlamında üniversite tarafından yeterince destekleniyor olması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/>
                        </a:rPr>
                        <a:t> (Hala Güçlü yön)</a:t>
                      </a:r>
                      <a:endParaRPr lang="tr-T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615806"/>
                  </a:ext>
                </a:extLst>
              </a:tr>
              <a:tr h="71390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G12 Bölümünün üniversite kampüsünün içinde yer almasına bağlı kampüsün bütün imkanlarından yararlanma olanağının fazla olması</a:t>
                      </a:r>
                    </a:p>
                    <a:p>
                      <a:pPr algn="l" fontAlgn="t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/>
                        </a:rPr>
                        <a:t> (Hala Güçlü yön)</a:t>
                      </a:r>
                      <a:endParaRPr lang="tr-T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3191802"/>
                  </a:ext>
                </a:extLst>
              </a:tr>
              <a:tr h="58061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G13 Müfredatta çeşitlilik, güncellik ve uygulamalı eğitime önem verilmesi,</a:t>
                      </a:r>
                    </a:p>
                    <a:p>
                      <a:pPr algn="l" fontAlgn="t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/>
                        </a:rPr>
                        <a:t> (Hala Güçlü yön)</a:t>
                      </a:r>
                      <a:endParaRPr lang="tr-T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239934"/>
                  </a:ext>
                </a:extLst>
              </a:tr>
              <a:tr h="58061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G14 Üniversitenin uzaktan eğitim olanakları ve alt yapısının yeterli olması</a:t>
                      </a:r>
                    </a:p>
                    <a:p>
                      <a:pPr algn="l" fontAlgn="t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/>
                        </a:rPr>
                        <a:t> (Hala Güçlü yön)</a:t>
                      </a:r>
                      <a:endParaRPr lang="tr-T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3720413"/>
                  </a:ext>
                </a:extLst>
              </a:tr>
              <a:tr h="40675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G15 Bölüm başkanının hemşirelik bölümünden olması</a:t>
                      </a:r>
                    </a:p>
                    <a:p>
                      <a:pPr algn="l" fontAlgn="t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/>
                        </a:rPr>
                        <a:t> (Hala Güçlü yön)</a:t>
                      </a:r>
                      <a:endParaRPr lang="tr-T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503683"/>
                  </a:ext>
                </a:extLst>
              </a:tr>
              <a:tr h="58061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G16 Bölüm temel tıp derslerinin alana özgü  öğretim üyeleri tarafından veriliyor olması</a:t>
                      </a:r>
                    </a:p>
                    <a:p>
                      <a:pPr algn="l" fontAlgn="t"/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Wingdings"/>
                        </a:rPr>
                        <a:t> (Hala Güçlü yön)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8253705"/>
                  </a:ext>
                </a:extLst>
              </a:tr>
            </a:tbl>
          </a:graphicData>
        </a:graphic>
      </p:graphicFrame>
      <p:pic>
        <p:nvPicPr>
          <p:cNvPr id="4" name="Resim 3"/>
          <p:cNvPicPr/>
          <p:nvPr/>
        </p:nvPicPr>
        <p:blipFill>
          <a:blip r:embed="rId2"/>
          <a:stretch>
            <a:fillRect/>
          </a:stretch>
        </p:blipFill>
        <p:spPr>
          <a:xfrm>
            <a:off x="242376" y="436562"/>
            <a:ext cx="2884970" cy="82436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3127346" y="52558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</a:p>
        </p:txBody>
      </p:sp>
    </p:spTree>
    <p:extLst>
      <p:ext uri="{BB962C8B-B14F-4D97-AF65-F5344CB8AC3E}">
        <p14:creationId xmlns:p14="http://schemas.microsoft.com/office/powerpoint/2010/main" val="395108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003054"/>
              </p:ext>
            </p:extLst>
          </p:nvPr>
        </p:nvGraphicFramePr>
        <p:xfrm>
          <a:off x="812800" y="1201877"/>
          <a:ext cx="10607040" cy="53106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8158480">
                  <a:extLst>
                    <a:ext uri="{9D8B030D-6E8A-4147-A177-3AD203B41FA5}">
                      <a16:colId xmlns:a16="http://schemas.microsoft.com/office/drawing/2014/main" val="1228034348"/>
                    </a:ext>
                  </a:extLst>
                </a:gridCol>
                <a:gridCol w="2448560">
                  <a:extLst>
                    <a:ext uri="{9D8B030D-6E8A-4147-A177-3AD203B41FA5}">
                      <a16:colId xmlns:a16="http://schemas.microsoft.com/office/drawing/2014/main" val="1068642377"/>
                    </a:ext>
                  </a:extLst>
                </a:gridCol>
              </a:tblGrid>
              <a:tr h="5575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GÜÇLÜ/ZAYIF/FIRSAT/TEHDİT </a:t>
                      </a:r>
                      <a:r>
                        <a:rPr lang="tr-TR" sz="1800" baseline="0" dirty="0" smtClean="0"/>
                        <a:t>TANIMI</a:t>
                      </a:r>
                      <a:endParaRPr lang="tr-TR" sz="1800" dirty="0" smtClean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 smtClean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182098"/>
                  </a:ext>
                </a:extLst>
              </a:tr>
              <a:tr h="557564">
                <a:tc>
                  <a:txBody>
                    <a:bodyPr/>
                    <a:lstStyle/>
                    <a:p>
                      <a:pPr algn="l"/>
                      <a:r>
                        <a:rPr lang="tr-TR" sz="1800" b="1" dirty="0" smtClean="0"/>
                        <a:t>ZAYIF</a:t>
                      </a:r>
                      <a:r>
                        <a:rPr lang="tr-TR" sz="1800" b="1" baseline="0" dirty="0" smtClean="0"/>
                        <a:t> </a:t>
                      </a:r>
                      <a:r>
                        <a:rPr lang="tr-TR" sz="1800" b="1" dirty="0" smtClean="0"/>
                        <a:t>YÖNLER</a:t>
                      </a:r>
                      <a:endParaRPr lang="tr-TR" sz="1800" b="1" dirty="0"/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800" b="1" dirty="0" smtClean="0"/>
                        <a:t>DURUMU</a:t>
                      </a:r>
                      <a:endParaRPr lang="tr-TR" sz="1800" b="1" dirty="0"/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178317"/>
                  </a:ext>
                </a:extLst>
              </a:tr>
              <a:tr h="557564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Z1 Uygulama alanı olarak üniversitenin kendisine ait bir hastanesinin olmaması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 Hala zayıf yön</a:t>
                      </a:r>
                      <a:endParaRPr lang="tr-TR" sz="16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291240"/>
                  </a:ext>
                </a:extLst>
              </a:tr>
              <a:tr h="703866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Z2 Öğretim elemanı sayısı yetersizliğine bağlı olarak iş yükü yoğunluğu nedeniyle akademik çalışma, yayın yapma ve bilimsel faaliyetler için yeterli zamanın olmaması,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 Hala zayıf yön</a:t>
                      </a:r>
                      <a:endParaRPr lang="tr-TR" sz="1600" dirty="0" smtClean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787152"/>
                  </a:ext>
                </a:extLst>
              </a:tr>
              <a:tr h="557564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Z3 Bölüm akademik kadrosunda profesör ve doçent ünvanına sahip öğretim üyesi sayısının az olması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 Hala zayıf yön</a:t>
                      </a:r>
                      <a:endParaRPr lang="tr-TR" sz="1600" dirty="0" smtClean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1250831"/>
                  </a:ext>
                </a:extLst>
              </a:tr>
              <a:tr h="557564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Z4 Hastane ve saha uygulamaları için protokollerin hazırlık aşamasında olması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 Hala zayıf yön</a:t>
                      </a:r>
                      <a:endParaRPr lang="tr-TR" sz="1600" dirty="0" smtClean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3225557"/>
                  </a:ext>
                </a:extLst>
              </a:tr>
              <a:tr h="557564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Z5 Beceri laboratuvarların kuruluş aşamasında olması,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 Hala zayıf yön</a:t>
                      </a:r>
                      <a:endParaRPr lang="tr-TR" sz="1600" dirty="0" smtClean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604403"/>
                  </a:ext>
                </a:extLst>
              </a:tr>
              <a:tr h="703866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Z6  Henüz bölümün ulusal ve uluslararası değişim programlarının bulunmaması (erasmus, farabi, mevlana)için anlaşmaların hazırlık aşamasında olması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 Hala zayıf yön</a:t>
                      </a:r>
                      <a:endParaRPr lang="tr-TR" sz="1600" dirty="0" smtClean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868565"/>
                  </a:ext>
                </a:extLst>
              </a:tr>
              <a:tr h="557564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Z7 Hemşirelik ana bilim dallarının olmaması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sym typeface="Wingdings" panose="05000000000000000000" pitchFamily="2" charset="2"/>
                        </a:rPr>
                        <a:t> Hala zayıf yön</a:t>
                      </a:r>
                      <a:endParaRPr lang="tr-TR" sz="1600" dirty="0" smtClean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4991142"/>
                  </a:ext>
                </a:extLst>
              </a:tr>
            </a:tbl>
          </a:graphicData>
        </a:graphic>
      </p:graphicFrame>
      <p:pic>
        <p:nvPicPr>
          <p:cNvPr id="4" name="Resim 3"/>
          <p:cNvPicPr/>
          <p:nvPr/>
        </p:nvPicPr>
        <p:blipFill>
          <a:blip r:embed="rId2"/>
          <a:stretch>
            <a:fillRect/>
          </a:stretch>
        </p:blipFill>
        <p:spPr>
          <a:xfrm>
            <a:off x="205800" y="199472"/>
            <a:ext cx="2884970" cy="82436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736483" y="37750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</a:p>
        </p:txBody>
      </p:sp>
    </p:spTree>
    <p:extLst>
      <p:ext uri="{BB962C8B-B14F-4D97-AF65-F5344CB8AC3E}">
        <p14:creationId xmlns:p14="http://schemas.microsoft.com/office/powerpoint/2010/main" val="303493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454155"/>
              </p:ext>
            </p:extLst>
          </p:nvPr>
        </p:nvGraphicFramePr>
        <p:xfrm>
          <a:off x="568960" y="1191967"/>
          <a:ext cx="10678160" cy="5344699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8442960">
                  <a:extLst>
                    <a:ext uri="{9D8B030D-6E8A-4147-A177-3AD203B41FA5}">
                      <a16:colId xmlns:a16="http://schemas.microsoft.com/office/drawing/2014/main" val="1228034348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1563040747"/>
                    </a:ext>
                  </a:extLst>
                </a:gridCol>
              </a:tblGrid>
              <a:tr h="4523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GÜÇLÜ/ZAYIF/FIRSAT/TEHDİT </a:t>
                      </a:r>
                      <a:r>
                        <a:rPr lang="tr-TR" sz="1800" baseline="0" dirty="0" smtClean="0">
                          <a:solidFill>
                            <a:schemeClr val="tx1"/>
                          </a:solidFill>
                        </a:rPr>
                        <a:t>TANIMI</a:t>
                      </a:r>
                      <a:endParaRPr lang="tr-TR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182098"/>
                  </a:ext>
                </a:extLst>
              </a:tr>
              <a:tr h="452360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FIRSATLAR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DURUMU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178317"/>
                  </a:ext>
                </a:extLst>
              </a:tr>
              <a:tr h="459761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F1 Üniversitenin eğitim ve öğretimin ISO 9001 kalite belgesi ile belgelendirilmiş olması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/>
                        </a:rPr>
                        <a:t> Hala fırsat</a:t>
                      </a:r>
                      <a:endParaRPr kumimoji="0" lang="tr-T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291240"/>
                  </a:ext>
                </a:extLst>
              </a:tr>
              <a:tr h="459761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F2 Sağlık sektörün büyüme hızı ve sağlık insan gücüne olan ihtiyaç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/>
                        </a:rPr>
                        <a:t> Hala fırsat</a:t>
                      </a:r>
                      <a:endParaRPr kumimoji="0" lang="tr-T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787152"/>
                  </a:ext>
                </a:extLst>
              </a:tr>
              <a:tr h="452360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F3 Üniversitenin Antalya ili içinde merkezi konumda olması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/>
                        </a:rPr>
                        <a:t> Hala fırsat</a:t>
                      </a:r>
                      <a:endParaRPr kumimoji="0" lang="tr-T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1250831"/>
                  </a:ext>
                </a:extLst>
              </a:tr>
              <a:tr h="459761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F4 Yaşlanan nüfus, kronik hastalıklar ve sağlık harcamalarının artışı ile birlikte sağlık hizmetine olan ihtiyacın giderek artması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/>
                        </a:rPr>
                        <a:t> Hala fırsat</a:t>
                      </a:r>
                      <a:endParaRPr kumimoji="0" lang="tr-T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3225557"/>
                  </a:ext>
                </a:extLst>
              </a:tr>
              <a:tr h="459761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F5 İl içinde uygulama yapılacak yeteri sayı ve nitelikte hastane bulunması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/>
                        </a:rPr>
                        <a:t> Hala fırsat</a:t>
                      </a:r>
                      <a:endParaRPr kumimoji="0" lang="tr-T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604403"/>
                  </a:ext>
                </a:extLst>
              </a:tr>
              <a:tr h="515498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F6 Meslek örgütlerinin mesleğin gelişimine olan desteği,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/>
                        </a:rPr>
                        <a:t> Hala fırsat</a:t>
                      </a:r>
                      <a:endParaRPr kumimoji="0" lang="tr-T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868565"/>
                  </a:ext>
                </a:extLst>
              </a:tr>
              <a:tr h="459761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F7 İkili işbirlikleri için il içerisinde köklü bir hemşirelik fakültesinin bulunması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/>
                        </a:rPr>
                        <a:t> Hala fırsat</a:t>
                      </a:r>
                      <a:endParaRPr kumimoji="0" lang="tr-T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4991142"/>
                  </a:ext>
                </a:extLst>
              </a:tr>
              <a:tr h="686687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F8 Kültürel </a:t>
                      </a:r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çeşitilikle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tanışma ve çalışma olanağı sağlaması yönü ile üniversitede öğrenim gören yabancı uyruklu öğrencilerin bulunması,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/>
                        </a:rPr>
                        <a:t> Hala fırsat</a:t>
                      </a:r>
                      <a:endParaRPr kumimoji="0" lang="tr-T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520186"/>
                  </a:ext>
                </a:extLst>
              </a:tr>
              <a:tr h="452360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F9 Mezuniyet sonrası istihdam kolaylığı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/>
                        </a:rPr>
                        <a:t> Hala fırsat</a:t>
                      </a:r>
                      <a:endParaRPr kumimoji="0" lang="tr-T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781526"/>
                  </a:ext>
                </a:extLst>
              </a:tr>
            </a:tbl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2800491" y="37255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</a:p>
        </p:txBody>
      </p:sp>
      <p:pic>
        <p:nvPicPr>
          <p:cNvPr id="5" name="Resim 4"/>
          <p:cNvPicPr/>
          <p:nvPr/>
        </p:nvPicPr>
        <p:blipFill>
          <a:blip r:embed="rId2"/>
          <a:stretch>
            <a:fillRect/>
          </a:stretch>
        </p:blipFill>
        <p:spPr>
          <a:xfrm>
            <a:off x="205800" y="199472"/>
            <a:ext cx="2884970" cy="72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9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051394"/>
              </p:ext>
            </p:extLst>
          </p:nvPr>
        </p:nvGraphicFramePr>
        <p:xfrm>
          <a:off x="721360" y="1144399"/>
          <a:ext cx="10800080" cy="5552201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8463280">
                  <a:extLst>
                    <a:ext uri="{9D8B030D-6E8A-4147-A177-3AD203B41FA5}">
                      <a16:colId xmlns:a16="http://schemas.microsoft.com/office/drawing/2014/main" val="1228034348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1793080995"/>
                    </a:ext>
                  </a:extLst>
                </a:gridCol>
              </a:tblGrid>
              <a:tr h="461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GÜÇLÜ/ZAYIF/FIRSAT/TEHDİT </a:t>
                      </a:r>
                      <a:r>
                        <a:rPr lang="tr-TR" sz="1800" baseline="0" dirty="0" smtClean="0"/>
                        <a:t>TANIMI</a:t>
                      </a:r>
                      <a:endParaRPr lang="tr-TR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182098"/>
                  </a:ext>
                </a:extLst>
              </a:tr>
              <a:tr h="349619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1" u="none" strike="noStrike" dirty="0" smtClean="0">
                          <a:effectLst/>
                        </a:rPr>
                        <a:t>TEHDİTLER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DURUMU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178317"/>
                  </a:ext>
                </a:extLst>
              </a:tr>
              <a:tr h="461129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T1 Bölümün aday öğrenciler tarafından bilinirlik ve tanınırlığının yeterli düzeyde olmaması,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 (Hala tehdit)</a:t>
                      </a:r>
                      <a:endParaRPr kumimoji="0" lang="tr-T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291240"/>
                  </a:ext>
                </a:extLst>
              </a:tr>
              <a:tr h="461129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T2 Ülke genelinde hemşirelik bölümü sayısının fazla olması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 (Hala tehdit)</a:t>
                      </a:r>
                      <a:endParaRPr kumimoji="0" lang="tr-T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787152"/>
                  </a:ext>
                </a:extLst>
              </a:tr>
              <a:tr h="461129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T3 Mesleki ana dersler için alanında uzman hemşire öğretim üyesi sayısının yeterli olmaması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 (Hala tehdit)</a:t>
                      </a:r>
                      <a:endParaRPr kumimoji="0" lang="tr-T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1250831"/>
                  </a:ext>
                </a:extLst>
              </a:tr>
              <a:tr h="483292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T4 Öğretim elemanlarının özel sektör üniversitelerini tercih etme oranlarının düşük olmasına bağlı donanımlı öğretim üyesi bulma zorluğu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 (Hala tehdit)</a:t>
                      </a:r>
                      <a:endParaRPr kumimoji="0" lang="tr-T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3225557"/>
                  </a:ext>
                </a:extLst>
              </a:tr>
              <a:tr h="461129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T5 Hemşirelerin ücret politikalarındaki eşitsizlik ve işverenlerin ucuz işgücü politikaları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 (Hala tehdit)</a:t>
                      </a:r>
                      <a:endParaRPr kumimoji="0" lang="tr-T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604403"/>
                  </a:ext>
                </a:extLst>
              </a:tr>
              <a:tr h="525490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T6 Sağlık profesyonellerinin görev, yetki ve sorumluluklarına ilişkin kararların sağlık hizmeti veren kurumlarda yeteri kadar işletilmemesinin aday öğrenci tercihlerine olumsuz yansıması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 (Hala tehdit)</a:t>
                      </a:r>
                      <a:endParaRPr kumimoji="0" lang="tr-T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868565"/>
                  </a:ext>
                </a:extLst>
              </a:tr>
              <a:tr h="483292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T7 Yükseköğretim mezunu olmanın çalışma yaşamında maddi ve manevi karşılığının yeterli olmaması nedeniyle lisans ve lisansüstü eğitiminin tercih edilmemesi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 (Hala tehdit)</a:t>
                      </a:r>
                      <a:endParaRPr kumimoji="0" lang="tr-T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4991142"/>
                  </a:ext>
                </a:extLst>
              </a:tr>
              <a:tr h="461129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T8 Sağlık kurumlarında klinik uygulamada etkili işbirliği kurulamaması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 (Hala tehdit)</a:t>
                      </a:r>
                      <a:endParaRPr kumimoji="0" lang="tr-T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520186"/>
                  </a:ext>
                </a:extLst>
              </a:tr>
              <a:tr h="461129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T9 </a:t>
                      </a:r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Pandemi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sebebi ile laboratuvar ve klinik uygulamaların gereğince yapılamaması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 (Hala tehdit)</a:t>
                      </a:r>
                      <a:endParaRPr kumimoji="0" lang="tr-T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781526"/>
                  </a:ext>
                </a:extLst>
              </a:tr>
              <a:tr h="461129">
                <a:tc>
                  <a:txBody>
                    <a:bodyPr/>
                    <a:lstStyle/>
                    <a:p>
                      <a:pPr algn="l" fontAlgn="t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T10 F7 İkili işbirlikleri için il içerisinde köklü bir hemşirelik fakültesinin bulunması 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 (Hala tehdit)</a:t>
                      </a:r>
                      <a:endParaRPr kumimoji="0" lang="tr-TR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141352"/>
                  </a:ext>
                </a:extLst>
              </a:tr>
            </a:tbl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2838591" y="25104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</a:t>
            </a:r>
          </a:p>
        </p:txBody>
      </p:sp>
      <p:pic>
        <p:nvPicPr>
          <p:cNvPr id="5" name="Resim 4"/>
          <p:cNvPicPr/>
          <p:nvPr/>
        </p:nvPicPr>
        <p:blipFill>
          <a:blip r:embed="rId2"/>
          <a:stretch>
            <a:fillRect/>
          </a:stretch>
        </p:blipFill>
        <p:spPr>
          <a:xfrm>
            <a:off x="205800" y="199472"/>
            <a:ext cx="2884970" cy="72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1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410709" y="582113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7</a:t>
            </a:fld>
            <a:endParaRPr lang="tr-TR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223413"/>
              </p:ext>
            </p:extLst>
          </p:nvPr>
        </p:nvGraphicFramePr>
        <p:xfrm>
          <a:off x="1036320" y="1409830"/>
          <a:ext cx="9834880" cy="50376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72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8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1018">
                <a:tc>
                  <a:txBody>
                    <a:bodyPr/>
                    <a:lstStyle/>
                    <a:p>
                      <a:r>
                        <a:rPr lang="tr-TR" dirty="0"/>
                        <a:t>Paydaş</a:t>
                      </a:r>
                      <a:r>
                        <a:rPr lang="tr-TR" baseline="0" dirty="0"/>
                        <a:t> Adı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Paydaş Beklentisi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Karşılanma</a:t>
                      </a:r>
                      <a:r>
                        <a:rPr lang="tr-TR" baseline="0" dirty="0"/>
                        <a:t> Durumu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67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Rektörlük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Mevzuata Uyum</a:t>
                      </a:r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Akademik </a:t>
                      </a:r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Başarı-Öğrenci Memnuniyeti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tr-TR" sz="1600" b="0" dirty="0" smtClean="0">
                          <a:latin typeface="+mn-lt"/>
                        </a:rPr>
                        <a:t>Akademik çalışmalar sürdürülmektedir</a:t>
                      </a:r>
                      <a:endParaRPr lang="tr-TR" sz="1600" b="0" dirty="0"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28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Dekanlık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Mevzuata Uyum</a:t>
                      </a:r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Akademik </a:t>
                      </a:r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Başarı-Öğrenci Memnuniyeti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Dekanlığın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talepleri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yerine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getirilmektedir</a:t>
                      </a:r>
                      <a:endParaRPr lang="tr-TR" sz="1600" b="1" dirty="0"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13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Bölüm Akademik Personeli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Öğrenci Başarısı-Akademik Çalışmalar İçin Destek-Güçlü İletişim ve Empati-Kurumsal Yapı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 ve araştırma için</a:t>
                      </a:r>
                      <a:r>
                        <a:rPr lang="tr-T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</a:t>
                      </a:r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üm çalışmalar</a:t>
                      </a:r>
                      <a:r>
                        <a:rPr lang="tr-T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yürütülmektedir.</a:t>
                      </a:r>
                      <a:endParaRPr lang="tr-T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655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İdari Personel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Güçlü İletişim ve Kurumsal Yapı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aseline="0" dirty="0" smtClean="0"/>
                        <a:t>İ</a:t>
                      </a:r>
                      <a:r>
                        <a:rPr lang="en-US" sz="1600" baseline="0" dirty="0" err="1" smtClean="0"/>
                        <a:t>dari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kadro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ile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uyumlu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bir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çalışma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sistemi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yürütülmektedir</a:t>
                      </a:r>
                      <a:r>
                        <a:rPr lang="en-US" sz="1600" baseline="0" dirty="0" smtClean="0"/>
                        <a:t>. </a:t>
                      </a:r>
                      <a:endParaRPr lang="en-US" sz="1600" dirty="0" smtClean="0"/>
                    </a:p>
                    <a:p>
                      <a:endParaRPr lang="tr-TR" sz="1600" b="1" dirty="0"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36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YÖK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Mevzuata Uyum, Eğitim ve Akademik Başarı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Bölümde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verilen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eğitim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yüksek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öğretim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mevzuatına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uygun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şekilde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yürütülmektedir</a:t>
                      </a:r>
                      <a:r>
                        <a:rPr lang="en-US" sz="1600" dirty="0" smtClean="0"/>
                        <a:t>.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 smtClean="0"/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1631504" y="260648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0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997424" y="59389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8</a:t>
            </a:fld>
            <a:endParaRPr lang="tr-TR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666270"/>
              </p:ext>
            </p:extLst>
          </p:nvPr>
        </p:nvGraphicFramePr>
        <p:xfrm>
          <a:off x="863600" y="1490209"/>
          <a:ext cx="10490199" cy="49812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85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8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6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1018">
                <a:tc>
                  <a:txBody>
                    <a:bodyPr/>
                    <a:lstStyle/>
                    <a:p>
                      <a:r>
                        <a:rPr lang="tr-TR" dirty="0"/>
                        <a:t>Paydaş</a:t>
                      </a:r>
                      <a:r>
                        <a:rPr lang="tr-TR" baseline="0" dirty="0"/>
                        <a:t> Adı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Paydaş Beklentisi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Karşılanma</a:t>
                      </a:r>
                      <a:r>
                        <a:rPr lang="tr-TR" baseline="0" dirty="0"/>
                        <a:t> Durumu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675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Devam Eden Öğrenci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Kaliteli Eğitim, Kariyer Planlama</a:t>
                      </a:r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Güçlü </a:t>
                      </a:r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İletişim </a:t>
                      </a:r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tr-T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Kurumsal </a:t>
                      </a:r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Yapı, Akademik çalışma ortaklığı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tr-TR" sz="1600" b="0" dirty="0" smtClean="0">
                          <a:latin typeface="+mn-lt"/>
                        </a:rPr>
                        <a:t>Şikayet alınmadı</a:t>
                      </a:r>
                      <a:endParaRPr lang="tr-TR" sz="1600" b="0" dirty="0"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28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Mezun Öğrenci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Etkin İletişim</a:t>
                      </a:r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Kariyer </a:t>
                      </a:r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Planlaması</a:t>
                      </a:r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Marka </a:t>
                      </a:r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Değeri Artışı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latin typeface="+mn-lt"/>
                        </a:rPr>
                        <a:t>---</a:t>
                      </a:r>
                      <a:endParaRPr lang="tr-TR" b="1" dirty="0"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01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Potansiyel Öğrenci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Etkin İletişim, Meslek Tanıtımı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tr-TR" sz="1600" b="0" dirty="0" smtClean="0">
                          <a:latin typeface="+mn-lt"/>
                        </a:rPr>
                        <a:t>Tanıtım çalışmaları sürdürülmektedir</a:t>
                      </a:r>
                      <a:r>
                        <a:rPr lang="tr-TR" b="1" dirty="0" smtClean="0">
                          <a:latin typeface="+mn-lt"/>
                        </a:rPr>
                        <a:t>.</a:t>
                      </a:r>
                      <a:endParaRPr lang="tr-TR" b="1" dirty="0"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655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Diğer Üniversiteler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Sürdürülebilir Bilgi Paylaşımı,  Etkin İletişim, Ortak Projeler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İş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birliği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fırsatları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üzerinde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iletişim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halinde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olunmaktadır</a:t>
                      </a:r>
                      <a:r>
                        <a:rPr lang="en-US" sz="1600" baseline="0" dirty="0" smtClean="0"/>
                        <a:t>.</a:t>
                      </a:r>
                      <a:endParaRPr lang="tr-TR" sz="1600" dirty="0" smtClean="0"/>
                    </a:p>
                    <a:p>
                      <a:endParaRPr lang="tr-TR" b="1" dirty="0"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36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Ulusal Uluslararası Destek Kuruluşları (TÜBİTAK vb.)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Projeler Üretilerek Bilimin Geliştirilmesi ve Yaygınlaştırılması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tr-TR" sz="1600" b="0" dirty="0" smtClean="0">
                          <a:latin typeface="+mn-lt"/>
                        </a:rPr>
                        <a:t>Proje başvuruları</a:t>
                      </a:r>
                      <a:r>
                        <a:rPr lang="tr-TR" sz="1600" b="0" baseline="0" dirty="0" smtClean="0">
                          <a:latin typeface="+mn-lt"/>
                        </a:rPr>
                        <a:t> için çalışmalar yürütülmektedir.</a:t>
                      </a:r>
                      <a:endParaRPr lang="tr-TR" sz="1600" b="0" dirty="0"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534224" y="423208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5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022824" y="49523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9</a:t>
            </a:fld>
            <a:endParaRPr lang="tr-TR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745606"/>
              </p:ext>
            </p:extLst>
          </p:nvPr>
        </p:nvGraphicFramePr>
        <p:xfrm>
          <a:off x="904240" y="1490209"/>
          <a:ext cx="10373360" cy="48745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45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0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7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305">
                <a:tc>
                  <a:txBody>
                    <a:bodyPr/>
                    <a:lstStyle/>
                    <a:p>
                      <a:r>
                        <a:rPr lang="tr-TR" dirty="0"/>
                        <a:t>Paydaş</a:t>
                      </a:r>
                      <a:r>
                        <a:rPr lang="tr-TR" baseline="0" dirty="0"/>
                        <a:t> Adı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Paydaş Beklentisi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Karşılanma</a:t>
                      </a:r>
                      <a:r>
                        <a:rPr lang="tr-TR" baseline="0" dirty="0"/>
                        <a:t> Durumu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163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Öğrenci Velileri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Kaliteli Eğitim</a:t>
                      </a:r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Sosyal </a:t>
                      </a:r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İmkanlar</a:t>
                      </a:r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Kariyer </a:t>
                      </a:r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Planlama</a:t>
                      </a:r>
                      <a:r>
                        <a:rPr lang="tr-T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Güçlü </a:t>
                      </a:r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İletişim ve Kurumsal Yapı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tr-TR" sz="1600" b="0" dirty="0" smtClean="0">
                          <a:latin typeface="+mn-lt"/>
                        </a:rPr>
                        <a:t>Şikayet alınmadı</a:t>
                      </a:r>
                      <a:endParaRPr lang="tr-TR" sz="1600" b="0" dirty="0"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456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Sağlık Bakanlığı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Mezunların istihdamı, hasta kaynağı, ortak proje alanı, eğitim, araştırma, uygulama,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+mn-lt"/>
                        </a:rPr>
                        <a:t>Mevzuata</a:t>
                      </a:r>
                      <a:r>
                        <a:rPr lang="en-US" sz="1600" dirty="0" smtClean="0">
                          <a:latin typeface="+mn-lt"/>
                        </a:rPr>
                        <a:t> </a:t>
                      </a:r>
                      <a:r>
                        <a:rPr lang="en-US" sz="1600" dirty="0" err="1" smtClean="0">
                          <a:latin typeface="+mn-lt"/>
                        </a:rPr>
                        <a:t>uygun</a:t>
                      </a:r>
                      <a:r>
                        <a:rPr lang="en-US" sz="1600" dirty="0" smtClean="0">
                          <a:latin typeface="+mn-lt"/>
                        </a:rPr>
                        <a:t> </a:t>
                      </a:r>
                      <a:r>
                        <a:rPr lang="en-US" sz="1600" dirty="0" err="1" smtClean="0">
                          <a:latin typeface="+mn-lt"/>
                        </a:rPr>
                        <a:t>olarak</a:t>
                      </a:r>
                      <a:r>
                        <a:rPr lang="en-US" sz="1600" dirty="0" smtClean="0">
                          <a:latin typeface="+mn-lt"/>
                        </a:rPr>
                        <a:t> </a:t>
                      </a:r>
                      <a:r>
                        <a:rPr lang="en-US" sz="1600" dirty="0" err="1" smtClean="0">
                          <a:latin typeface="+mn-lt"/>
                        </a:rPr>
                        <a:t>işlem</a:t>
                      </a:r>
                      <a:r>
                        <a:rPr lang="en-US" sz="1600" dirty="0" smtClean="0">
                          <a:latin typeface="+mn-lt"/>
                        </a:rPr>
                        <a:t> </a:t>
                      </a:r>
                      <a:r>
                        <a:rPr lang="en-US" sz="1600" dirty="0" err="1" smtClean="0">
                          <a:latin typeface="+mn-lt"/>
                        </a:rPr>
                        <a:t>yapılmaktadır</a:t>
                      </a:r>
                      <a:r>
                        <a:rPr lang="en-US" sz="1600" dirty="0" smtClean="0">
                          <a:latin typeface="+mn-lt"/>
                        </a:rPr>
                        <a:t>.</a:t>
                      </a:r>
                      <a:endParaRPr lang="tr-TR" sz="1600" dirty="0" smtClean="0">
                        <a:latin typeface="+mn-lt"/>
                      </a:endParaRPr>
                    </a:p>
                    <a:p>
                      <a:endParaRPr lang="tr-TR" b="1" dirty="0"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329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Sağlık hizmeti veren kurumlar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Mezunların istihdamı, hasta kaynağı, ortak proje alanı, eğitim, araştırma, uygulama,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latin typeface="+mn-lt"/>
                        </a:rPr>
                        <a:t>Mevzuata</a:t>
                      </a:r>
                      <a:r>
                        <a:rPr lang="en-US" sz="1600" dirty="0" smtClean="0">
                          <a:latin typeface="+mn-lt"/>
                        </a:rPr>
                        <a:t> </a:t>
                      </a:r>
                      <a:r>
                        <a:rPr lang="en-US" sz="1600" dirty="0" err="1" smtClean="0">
                          <a:latin typeface="+mn-lt"/>
                        </a:rPr>
                        <a:t>uygun</a:t>
                      </a:r>
                      <a:r>
                        <a:rPr lang="en-US" sz="1600" dirty="0" smtClean="0">
                          <a:latin typeface="+mn-lt"/>
                        </a:rPr>
                        <a:t> </a:t>
                      </a:r>
                      <a:r>
                        <a:rPr lang="en-US" sz="1600" dirty="0" err="1" smtClean="0">
                          <a:latin typeface="+mn-lt"/>
                        </a:rPr>
                        <a:t>olarak</a:t>
                      </a:r>
                      <a:r>
                        <a:rPr lang="en-US" sz="1600" dirty="0" smtClean="0">
                          <a:latin typeface="+mn-lt"/>
                        </a:rPr>
                        <a:t> </a:t>
                      </a:r>
                      <a:r>
                        <a:rPr lang="en-US" sz="1600" dirty="0" err="1" smtClean="0">
                          <a:latin typeface="+mn-lt"/>
                        </a:rPr>
                        <a:t>işlem</a:t>
                      </a:r>
                      <a:r>
                        <a:rPr lang="en-US" sz="1600" dirty="0" smtClean="0">
                          <a:latin typeface="+mn-lt"/>
                        </a:rPr>
                        <a:t> </a:t>
                      </a:r>
                      <a:r>
                        <a:rPr lang="en-US" sz="1600" dirty="0" err="1" smtClean="0">
                          <a:latin typeface="+mn-lt"/>
                        </a:rPr>
                        <a:t>yapılmaktadır</a:t>
                      </a:r>
                      <a:r>
                        <a:rPr lang="en-US" sz="1600" dirty="0" smtClean="0">
                          <a:latin typeface="+mn-lt"/>
                        </a:rPr>
                        <a:t>.</a:t>
                      </a:r>
                      <a:endParaRPr lang="tr-TR" sz="1600" dirty="0" smtClean="0"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606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Hasta ve Hasta Yakınları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Eğitim, Araştırma ve uygulama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tr-TR" sz="1600" b="0" dirty="0" smtClean="0">
                          <a:latin typeface="+mn-lt"/>
                        </a:rPr>
                        <a:t>Henüz etkileşim</a:t>
                      </a:r>
                      <a:r>
                        <a:rPr lang="tr-TR" sz="1600" b="0" baseline="0" dirty="0" smtClean="0">
                          <a:latin typeface="+mn-lt"/>
                        </a:rPr>
                        <a:t> olmamıştır.</a:t>
                      </a:r>
                      <a:endParaRPr lang="tr-TR" sz="1600" b="0" dirty="0"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327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Meslek Birlikleri ve Dernekler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Hemşireler arasında iletişim, seminer vb. işbirlikleri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tr-TR" sz="1600" b="0" dirty="0" smtClean="0">
                          <a:latin typeface="+mn-lt"/>
                        </a:rPr>
                        <a:t>Mesleki</a:t>
                      </a:r>
                      <a:r>
                        <a:rPr lang="tr-TR" sz="1600" b="0" baseline="0" dirty="0" smtClean="0">
                          <a:latin typeface="+mn-lt"/>
                        </a:rPr>
                        <a:t> derneklerle iletişim sürmekte ve seminerler takip edilmektedir.</a:t>
                      </a:r>
                      <a:endParaRPr lang="tr-TR" sz="1600" b="0" dirty="0"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Resim 5"/>
          <p:cNvPicPr/>
          <p:nvPr/>
        </p:nvPicPr>
        <p:blipFill>
          <a:blip r:embed="rId2"/>
          <a:stretch>
            <a:fillRect/>
          </a:stretch>
        </p:blipFill>
        <p:spPr>
          <a:xfrm>
            <a:off x="503744" y="495231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3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1295</Words>
  <Application>Microsoft Office PowerPoint</Application>
  <PresentationFormat>Geniş ekran</PresentationFormat>
  <Paragraphs>239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6" baseType="lpstr">
      <vt:lpstr>MS Gothic</vt:lpstr>
      <vt:lpstr>Arial</vt:lpstr>
      <vt:lpstr>Calibri</vt:lpstr>
      <vt:lpstr>Calibri Light</vt:lpstr>
      <vt:lpstr>Tahoma</vt:lpstr>
      <vt:lpstr>Times New Roman</vt:lpstr>
      <vt:lpstr>Wingdings</vt:lpstr>
      <vt:lpstr>Office Teması</vt:lpstr>
      <vt:lpstr>2020 YILI YGG SUNUMU  SAĞLIK BİLİMLERİ FAKÜLTESİ HEMŞİRELİK BÖLÜMÜ SÜRECİ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KAYNAK İHTİYACI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Sibel NARGİZ KOŞUCU</dc:creator>
  <cp:lastModifiedBy>Sibel NARGİZ KOŞUCU</cp:lastModifiedBy>
  <cp:revision>50</cp:revision>
  <dcterms:created xsi:type="dcterms:W3CDTF">2021-01-19T11:18:27Z</dcterms:created>
  <dcterms:modified xsi:type="dcterms:W3CDTF">2021-01-27T09:31:54Z</dcterms:modified>
</cp:coreProperties>
</file>