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01" r:id="rId3"/>
    <p:sldId id="302" r:id="rId4"/>
    <p:sldId id="303" r:id="rId5"/>
    <p:sldId id="304" r:id="rId6"/>
    <p:sldId id="306" r:id="rId7"/>
    <p:sldId id="307" r:id="rId8"/>
    <p:sldId id="308" r:id="rId9"/>
    <p:sldId id="315" r:id="rId10"/>
    <p:sldId id="330" r:id="rId11"/>
    <p:sldId id="340" r:id="rId12"/>
    <p:sldId id="375" r:id="rId13"/>
    <p:sldId id="357" r:id="rId14"/>
    <p:sldId id="320" r:id="rId15"/>
    <p:sldId id="343" r:id="rId16"/>
    <p:sldId id="358" r:id="rId17"/>
    <p:sldId id="369" r:id="rId18"/>
    <p:sldId id="370" r:id="rId19"/>
    <p:sldId id="371" r:id="rId20"/>
    <p:sldId id="372" r:id="rId21"/>
    <p:sldId id="373" r:id="rId22"/>
    <p:sldId id="338" r:id="rId23"/>
    <p:sldId id="333" r:id="rId24"/>
    <p:sldId id="339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286" r:id="rId33"/>
    <p:sldId id="336" r:id="rId34"/>
    <p:sldId id="334" r:id="rId35"/>
    <p:sldId id="342" r:id="rId36"/>
    <p:sldId id="341" r:id="rId37"/>
    <p:sldId id="359" r:id="rId38"/>
    <p:sldId id="298" r:id="rId39"/>
    <p:sldId id="337" r:id="rId40"/>
    <p:sldId id="299" r:id="rId41"/>
    <p:sldId id="295" r:id="rId42"/>
    <p:sldId id="374" r:id="rId43"/>
    <p:sldId id="296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ve SOLMAZ" initials="MS" lastIdx="1" clrIdx="0">
    <p:extLst>
      <p:ext uri="{19B8F6BF-5375-455C-9EA6-DF929625EA0E}">
        <p15:presenceInfo xmlns:p15="http://schemas.microsoft.com/office/powerpoint/2012/main" userId="S-1-5-21-1164201584-3548814713-695280803-2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721"/>
  </p:normalViewPr>
  <p:slideViewPr>
    <p:cSldViewPr>
      <p:cViewPr varScale="1">
        <p:scale>
          <a:sx n="83" d="100"/>
          <a:sy n="83" d="100"/>
        </p:scale>
        <p:origin x="15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41318114412406E-2"/>
          <c:y val="0.10682129973173254"/>
          <c:w val="0.89769892893823056"/>
          <c:h val="0.790818022747156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C8-4888-836E-EA923D2B029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C8-4888-836E-EA923D2B029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0C8-4888-836E-EA923D2B029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C8-4888-836E-EA923D2B02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Sheet1!$B$3:$B$6</c:f>
              <c:strCache>
                <c:ptCount val="4"/>
                <c:pt idx="0">
                  <c:v>Öğretim Elemanı-Ders Memnuniyet Anketi</c:v>
                </c:pt>
                <c:pt idx="1">
                  <c:v>Oryantasyon Memnuniyet Anketi</c:v>
                </c:pt>
                <c:pt idx="2">
                  <c:v>Etkinlik Anketleri Ortalaması</c:v>
                </c:pt>
                <c:pt idx="3">
                  <c:v>Sunum Memnuniyet Anket Ortalaması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81.150000000000006</c:v>
                </c:pt>
                <c:pt idx="1">
                  <c:v>84.16</c:v>
                </c:pt>
                <c:pt idx="2">
                  <c:v>90.11</c:v>
                </c:pt>
                <c:pt idx="3">
                  <c:v>87.83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C8-4888-836E-EA923D2B0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2889423"/>
        <c:axId val="1822887759"/>
      </c:barChart>
      <c:catAx>
        <c:axId val="182288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887759"/>
        <c:crosses val="autoZero"/>
        <c:auto val="1"/>
        <c:lblAlgn val="ctr"/>
        <c:lblOffset val="100"/>
        <c:noMultiLvlLbl val="0"/>
      </c:catAx>
      <c:valAx>
        <c:axId val="182288775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88942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76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5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46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82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28.01.2021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GASTRONOMİ VE MUTFAK SANATLARI</a:t>
            </a:r>
            <a:r>
              <a:rPr lang="tr-TR" b="1" dirty="0">
                <a:solidFill>
                  <a:srgbClr val="FF0000"/>
                </a:solidFill>
              </a:rPr>
              <a:t> 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28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en-US" b="1" dirty="0">
                <a:solidFill>
                  <a:srgbClr val="FF0000"/>
                </a:solidFill>
              </a:rPr>
              <a:t>01</a:t>
            </a:r>
            <a:r>
              <a:rPr lang="tr-TR" b="1" dirty="0">
                <a:solidFill>
                  <a:srgbClr val="FF0000"/>
                </a:solidFill>
              </a:rPr>
              <a:t>/20</a:t>
            </a:r>
            <a:r>
              <a:rPr lang="en-US" b="1" dirty="0" smtClean="0">
                <a:solidFill>
                  <a:srgbClr val="FF0000"/>
                </a:solidFill>
              </a:rPr>
              <a:t>21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252536" y="791705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52957" y="116632"/>
            <a:ext cx="2703842" cy="46618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3894"/>
              </p:ext>
            </p:extLst>
          </p:nvPr>
        </p:nvGraphicFramePr>
        <p:xfrm>
          <a:off x="221394" y="791705"/>
          <a:ext cx="8671085" cy="5879675"/>
        </p:xfrm>
        <a:graphic>
          <a:graphicData uri="http://schemas.openxmlformats.org/drawingml/2006/table">
            <a:tbl>
              <a:tblPr/>
              <a:tblGrid>
                <a:gridCol w="355849">
                  <a:extLst>
                    <a:ext uri="{9D8B030D-6E8A-4147-A177-3AD203B41FA5}">
                      <a16:colId xmlns:a16="http://schemas.microsoft.com/office/drawing/2014/main" val="2057308628"/>
                    </a:ext>
                  </a:extLst>
                </a:gridCol>
                <a:gridCol w="2527251">
                  <a:extLst>
                    <a:ext uri="{9D8B030D-6E8A-4147-A177-3AD203B41FA5}">
                      <a16:colId xmlns:a16="http://schemas.microsoft.com/office/drawing/2014/main" val="912013758"/>
                    </a:ext>
                  </a:extLst>
                </a:gridCol>
                <a:gridCol w="493831">
                  <a:extLst>
                    <a:ext uri="{9D8B030D-6E8A-4147-A177-3AD203B41FA5}">
                      <a16:colId xmlns:a16="http://schemas.microsoft.com/office/drawing/2014/main" val="2505434600"/>
                    </a:ext>
                  </a:extLst>
                </a:gridCol>
                <a:gridCol w="530142">
                  <a:extLst>
                    <a:ext uri="{9D8B030D-6E8A-4147-A177-3AD203B41FA5}">
                      <a16:colId xmlns:a16="http://schemas.microsoft.com/office/drawing/2014/main" val="108296032"/>
                    </a:ext>
                  </a:extLst>
                </a:gridCol>
                <a:gridCol w="515618">
                  <a:extLst>
                    <a:ext uri="{9D8B030D-6E8A-4147-A177-3AD203B41FA5}">
                      <a16:colId xmlns:a16="http://schemas.microsoft.com/office/drawing/2014/main" val="1857647228"/>
                    </a:ext>
                  </a:extLst>
                </a:gridCol>
                <a:gridCol w="232391">
                  <a:extLst>
                    <a:ext uri="{9D8B030D-6E8A-4147-A177-3AD203B41FA5}">
                      <a16:colId xmlns:a16="http://schemas.microsoft.com/office/drawing/2014/main" val="3770575177"/>
                    </a:ext>
                  </a:extLst>
                </a:gridCol>
                <a:gridCol w="178650">
                  <a:extLst>
                    <a:ext uri="{9D8B030D-6E8A-4147-A177-3AD203B41FA5}">
                      <a16:colId xmlns:a16="http://schemas.microsoft.com/office/drawing/2014/main" val="1742067356"/>
                    </a:ext>
                  </a:extLst>
                </a:gridCol>
                <a:gridCol w="239653">
                  <a:extLst>
                    <a:ext uri="{9D8B030D-6E8A-4147-A177-3AD203B41FA5}">
                      <a16:colId xmlns:a16="http://schemas.microsoft.com/office/drawing/2014/main" val="58126597"/>
                    </a:ext>
                  </a:extLst>
                </a:gridCol>
                <a:gridCol w="278870">
                  <a:extLst>
                    <a:ext uri="{9D8B030D-6E8A-4147-A177-3AD203B41FA5}">
                      <a16:colId xmlns:a16="http://schemas.microsoft.com/office/drawing/2014/main" val="4160114423"/>
                    </a:ext>
                  </a:extLst>
                </a:gridCol>
                <a:gridCol w="246916">
                  <a:extLst>
                    <a:ext uri="{9D8B030D-6E8A-4147-A177-3AD203B41FA5}">
                      <a16:colId xmlns:a16="http://schemas.microsoft.com/office/drawing/2014/main" val="1373058091"/>
                    </a:ext>
                  </a:extLst>
                </a:gridCol>
                <a:gridCol w="248367">
                  <a:extLst>
                    <a:ext uri="{9D8B030D-6E8A-4147-A177-3AD203B41FA5}">
                      <a16:colId xmlns:a16="http://schemas.microsoft.com/office/drawing/2014/main" val="2672249522"/>
                    </a:ext>
                  </a:extLst>
                </a:gridCol>
                <a:gridCol w="312275">
                  <a:extLst>
                    <a:ext uri="{9D8B030D-6E8A-4147-A177-3AD203B41FA5}">
                      <a16:colId xmlns:a16="http://schemas.microsoft.com/office/drawing/2014/main" val="2672435558"/>
                    </a:ext>
                  </a:extLst>
                </a:gridCol>
                <a:gridCol w="248367">
                  <a:extLst>
                    <a:ext uri="{9D8B030D-6E8A-4147-A177-3AD203B41FA5}">
                      <a16:colId xmlns:a16="http://schemas.microsoft.com/office/drawing/2014/main" val="1115042548"/>
                    </a:ext>
                  </a:extLst>
                </a:gridCol>
                <a:gridCol w="248367">
                  <a:extLst>
                    <a:ext uri="{9D8B030D-6E8A-4147-A177-3AD203B41FA5}">
                      <a16:colId xmlns:a16="http://schemas.microsoft.com/office/drawing/2014/main" val="2063526582"/>
                    </a:ext>
                  </a:extLst>
                </a:gridCol>
                <a:gridCol w="248367">
                  <a:extLst>
                    <a:ext uri="{9D8B030D-6E8A-4147-A177-3AD203B41FA5}">
                      <a16:colId xmlns:a16="http://schemas.microsoft.com/office/drawing/2014/main" val="237299713"/>
                    </a:ext>
                  </a:extLst>
                </a:gridCol>
                <a:gridCol w="217867">
                  <a:extLst>
                    <a:ext uri="{9D8B030D-6E8A-4147-A177-3AD203B41FA5}">
                      <a16:colId xmlns:a16="http://schemas.microsoft.com/office/drawing/2014/main" val="1430109133"/>
                    </a:ext>
                  </a:extLst>
                </a:gridCol>
                <a:gridCol w="248367">
                  <a:extLst>
                    <a:ext uri="{9D8B030D-6E8A-4147-A177-3AD203B41FA5}">
                      <a16:colId xmlns:a16="http://schemas.microsoft.com/office/drawing/2014/main" val="1063081883"/>
                    </a:ext>
                  </a:extLst>
                </a:gridCol>
                <a:gridCol w="493831">
                  <a:extLst>
                    <a:ext uri="{9D8B030D-6E8A-4147-A177-3AD203B41FA5}">
                      <a16:colId xmlns:a16="http://schemas.microsoft.com/office/drawing/2014/main" val="4143382281"/>
                    </a:ext>
                  </a:extLst>
                </a:gridCol>
                <a:gridCol w="595502">
                  <a:extLst>
                    <a:ext uri="{9D8B030D-6E8A-4147-A177-3AD203B41FA5}">
                      <a16:colId xmlns:a16="http://schemas.microsoft.com/office/drawing/2014/main" val="335601905"/>
                    </a:ext>
                  </a:extLst>
                </a:gridCol>
                <a:gridCol w="210604">
                  <a:extLst>
                    <a:ext uri="{9D8B030D-6E8A-4147-A177-3AD203B41FA5}">
                      <a16:colId xmlns:a16="http://schemas.microsoft.com/office/drawing/2014/main" val="3204529521"/>
                    </a:ext>
                  </a:extLst>
                </a:gridCol>
              </a:tblGrid>
              <a:tr h="214303">
                <a:tc rowSpan="5" gridSpan="11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GA-SP-0001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966109"/>
                  </a:ext>
                </a:extLst>
              </a:tr>
              <a:tr h="19482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9414"/>
                  </a:ext>
                </a:extLst>
              </a:tr>
              <a:tr h="19482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34429"/>
                  </a:ext>
                </a:extLst>
              </a:tr>
              <a:tr h="19482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Tarihi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31.01.2019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09905"/>
                  </a:ext>
                </a:extLst>
              </a:tr>
              <a:tr h="19482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26757"/>
                  </a:ext>
                </a:extLst>
              </a:tr>
              <a:tr h="20261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          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(% -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Adet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-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-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Kişi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- TL)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26927"/>
                  </a:ext>
                </a:extLst>
              </a:tr>
              <a:tr h="20261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477720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68337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YAYINLANMIŞ KİTAP BÖLÜMÜ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747655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Anketi Sonucu Aksiyon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457643"/>
                  </a:ext>
                </a:extLst>
              </a:tr>
              <a:tr h="338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Planlanan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2.1.4.-2.1.6.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61.90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48.761905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59.47%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853985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Oranı (Etkinliklerden)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114,27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99835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0409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İşveren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2.2.6.-2.2.7.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63660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Yayın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2.4.3.-2.4.4.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113.64%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62702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Üniversitelerle Yapılan Ortak Proje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097962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Dahil Edildiği Projelerin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49022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Dahil Edildiği Projelerden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03046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Derslerin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116.85%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48865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Kullanıcı Memnuniyet Oranı (Gastronomi Eğitim Mutfağından)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58176"/>
                  </a:ext>
                </a:extLst>
              </a:tr>
              <a:tr h="338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26903"/>
                  </a:ext>
                </a:extLst>
              </a:tr>
              <a:tr h="3623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589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38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80528" y="67751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52957" y="116632"/>
            <a:ext cx="2703842" cy="46618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82163"/>
              </p:ext>
            </p:extLst>
          </p:nvPr>
        </p:nvGraphicFramePr>
        <p:xfrm>
          <a:off x="125975" y="484951"/>
          <a:ext cx="8903365" cy="6040385"/>
        </p:xfrm>
        <a:graphic>
          <a:graphicData uri="http://schemas.openxmlformats.org/drawingml/2006/table">
            <a:tbl>
              <a:tblPr/>
              <a:tblGrid>
                <a:gridCol w="365381">
                  <a:extLst>
                    <a:ext uri="{9D8B030D-6E8A-4147-A177-3AD203B41FA5}">
                      <a16:colId xmlns:a16="http://schemas.microsoft.com/office/drawing/2014/main" val="3763785397"/>
                    </a:ext>
                  </a:extLst>
                </a:gridCol>
                <a:gridCol w="2594950">
                  <a:extLst>
                    <a:ext uri="{9D8B030D-6E8A-4147-A177-3AD203B41FA5}">
                      <a16:colId xmlns:a16="http://schemas.microsoft.com/office/drawing/2014/main" val="2193683421"/>
                    </a:ext>
                  </a:extLst>
                </a:gridCol>
                <a:gridCol w="507059">
                  <a:extLst>
                    <a:ext uri="{9D8B030D-6E8A-4147-A177-3AD203B41FA5}">
                      <a16:colId xmlns:a16="http://schemas.microsoft.com/office/drawing/2014/main" val="965582302"/>
                    </a:ext>
                  </a:extLst>
                </a:gridCol>
                <a:gridCol w="544343">
                  <a:extLst>
                    <a:ext uri="{9D8B030D-6E8A-4147-A177-3AD203B41FA5}">
                      <a16:colId xmlns:a16="http://schemas.microsoft.com/office/drawing/2014/main" val="471367575"/>
                    </a:ext>
                  </a:extLst>
                </a:gridCol>
                <a:gridCol w="529430">
                  <a:extLst>
                    <a:ext uri="{9D8B030D-6E8A-4147-A177-3AD203B41FA5}">
                      <a16:colId xmlns:a16="http://schemas.microsoft.com/office/drawing/2014/main" val="602386914"/>
                    </a:ext>
                  </a:extLst>
                </a:gridCol>
                <a:gridCol w="238616">
                  <a:extLst>
                    <a:ext uri="{9D8B030D-6E8A-4147-A177-3AD203B41FA5}">
                      <a16:colId xmlns:a16="http://schemas.microsoft.com/office/drawing/2014/main" val="4178083415"/>
                    </a:ext>
                  </a:extLst>
                </a:gridCol>
                <a:gridCol w="183436">
                  <a:extLst>
                    <a:ext uri="{9D8B030D-6E8A-4147-A177-3AD203B41FA5}">
                      <a16:colId xmlns:a16="http://schemas.microsoft.com/office/drawing/2014/main" val="3663589601"/>
                    </a:ext>
                  </a:extLst>
                </a:gridCol>
                <a:gridCol w="246073">
                  <a:extLst>
                    <a:ext uri="{9D8B030D-6E8A-4147-A177-3AD203B41FA5}">
                      <a16:colId xmlns:a16="http://schemas.microsoft.com/office/drawing/2014/main" val="3406769739"/>
                    </a:ext>
                  </a:extLst>
                </a:gridCol>
                <a:gridCol w="286340">
                  <a:extLst>
                    <a:ext uri="{9D8B030D-6E8A-4147-A177-3AD203B41FA5}">
                      <a16:colId xmlns:a16="http://schemas.microsoft.com/office/drawing/2014/main" val="294705888"/>
                    </a:ext>
                  </a:extLst>
                </a:gridCol>
                <a:gridCol w="253530">
                  <a:extLst>
                    <a:ext uri="{9D8B030D-6E8A-4147-A177-3AD203B41FA5}">
                      <a16:colId xmlns:a16="http://schemas.microsoft.com/office/drawing/2014/main" val="1391077546"/>
                    </a:ext>
                  </a:extLst>
                </a:gridCol>
                <a:gridCol w="255021">
                  <a:extLst>
                    <a:ext uri="{9D8B030D-6E8A-4147-A177-3AD203B41FA5}">
                      <a16:colId xmlns:a16="http://schemas.microsoft.com/office/drawing/2014/main" val="4151649196"/>
                    </a:ext>
                  </a:extLst>
                </a:gridCol>
                <a:gridCol w="320641">
                  <a:extLst>
                    <a:ext uri="{9D8B030D-6E8A-4147-A177-3AD203B41FA5}">
                      <a16:colId xmlns:a16="http://schemas.microsoft.com/office/drawing/2014/main" val="1112388870"/>
                    </a:ext>
                  </a:extLst>
                </a:gridCol>
                <a:gridCol w="255021">
                  <a:extLst>
                    <a:ext uri="{9D8B030D-6E8A-4147-A177-3AD203B41FA5}">
                      <a16:colId xmlns:a16="http://schemas.microsoft.com/office/drawing/2014/main" val="4234244650"/>
                    </a:ext>
                  </a:extLst>
                </a:gridCol>
                <a:gridCol w="255021">
                  <a:extLst>
                    <a:ext uri="{9D8B030D-6E8A-4147-A177-3AD203B41FA5}">
                      <a16:colId xmlns:a16="http://schemas.microsoft.com/office/drawing/2014/main" val="1017680905"/>
                    </a:ext>
                  </a:extLst>
                </a:gridCol>
                <a:gridCol w="255021">
                  <a:extLst>
                    <a:ext uri="{9D8B030D-6E8A-4147-A177-3AD203B41FA5}">
                      <a16:colId xmlns:a16="http://schemas.microsoft.com/office/drawing/2014/main" val="402148399"/>
                    </a:ext>
                  </a:extLst>
                </a:gridCol>
                <a:gridCol w="223703">
                  <a:extLst>
                    <a:ext uri="{9D8B030D-6E8A-4147-A177-3AD203B41FA5}">
                      <a16:colId xmlns:a16="http://schemas.microsoft.com/office/drawing/2014/main" val="2866468794"/>
                    </a:ext>
                  </a:extLst>
                </a:gridCol>
                <a:gridCol w="255021">
                  <a:extLst>
                    <a:ext uri="{9D8B030D-6E8A-4147-A177-3AD203B41FA5}">
                      <a16:colId xmlns:a16="http://schemas.microsoft.com/office/drawing/2014/main" val="602104667"/>
                    </a:ext>
                  </a:extLst>
                </a:gridCol>
                <a:gridCol w="507059">
                  <a:extLst>
                    <a:ext uri="{9D8B030D-6E8A-4147-A177-3AD203B41FA5}">
                      <a16:colId xmlns:a16="http://schemas.microsoft.com/office/drawing/2014/main" val="3942345547"/>
                    </a:ext>
                  </a:extLst>
                </a:gridCol>
                <a:gridCol w="611454">
                  <a:extLst>
                    <a:ext uri="{9D8B030D-6E8A-4147-A177-3AD203B41FA5}">
                      <a16:colId xmlns:a16="http://schemas.microsoft.com/office/drawing/2014/main" val="3068702230"/>
                    </a:ext>
                  </a:extLst>
                </a:gridCol>
                <a:gridCol w="216245">
                  <a:extLst>
                    <a:ext uri="{9D8B030D-6E8A-4147-A177-3AD203B41FA5}">
                      <a16:colId xmlns:a16="http://schemas.microsoft.com/office/drawing/2014/main" val="3207327845"/>
                    </a:ext>
                  </a:extLst>
                </a:gridCol>
              </a:tblGrid>
              <a:tr h="170749">
                <a:tc rowSpan="5" gridSpan="11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GA-SP-0001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41533"/>
                  </a:ext>
                </a:extLst>
              </a:tr>
              <a:tr h="155227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42792"/>
                  </a:ext>
                </a:extLst>
              </a:tr>
              <a:tr h="155227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313085"/>
                  </a:ext>
                </a:extLst>
              </a:tr>
              <a:tr h="155227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Tarihi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31.01.2019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034577"/>
                  </a:ext>
                </a:extLst>
              </a:tr>
              <a:tr h="155227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14960"/>
                  </a:ext>
                </a:extLst>
              </a:tr>
              <a:tr h="16143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 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(% - Adet - Gün - Kişi - TL)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41124"/>
                  </a:ext>
                </a:extLst>
              </a:tr>
              <a:tr h="16143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138468"/>
                  </a:ext>
                </a:extLst>
              </a:tr>
              <a:tr h="4532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endParaRPr lang="en-US" sz="4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148584"/>
                  </a:ext>
                </a:extLst>
              </a:tr>
              <a:tr h="21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3.33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3.33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13.33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53.33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59851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Hedefleri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32680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Puanı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289469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00038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64266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1098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10472"/>
                  </a:ext>
                </a:extLst>
              </a:tr>
              <a:tr h="20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222383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83003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73741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58293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095282"/>
                  </a:ext>
                </a:extLst>
              </a:tr>
              <a:tr h="21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80.36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105.74%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39907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38877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75114"/>
                  </a:ext>
                </a:extLst>
              </a:tr>
              <a:tr h="1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98990"/>
                  </a:ext>
                </a:extLst>
              </a:tr>
              <a:tr h="14499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 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8556"/>
                  </a:ext>
                </a:extLst>
              </a:tr>
              <a:tr h="1578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438725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3761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7554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881727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iyileştirilmeli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883650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05728"/>
                  </a:ext>
                </a:extLst>
              </a:tr>
              <a:tr h="1428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KIRMIZI İLE YAZILANLAR ÜNİVERSİTENİN TÜM SÜREÇLERİNİN ORTAK HEDEFLERİDİR.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23227"/>
                  </a:ext>
                </a:extLst>
              </a:tr>
              <a:tr h="144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STRATEJİK PLAN NO SU OLMAYAN HEDEFLER KYS ve ŞYS KAPSAMINDA VERİLMİŞTİR.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51358"/>
                  </a:ext>
                </a:extLst>
              </a:tr>
              <a:tr h="144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No:KY-FR-0044 Yayın Tarihi:07.02.2020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02304"/>
                  </a:ext>
                </a:extLst>
              </a:tr>
            </a:tbl>
          </a:graphicData>
        </a:graphic>
      </p:graphicFrame>
      <p:pic>
        <p:nvPicPr>
          <p:cNvPr id="13" name="Resim 2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148" y="5301208"/>
            <a:ext cx="360040" cy="31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3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625" y="5658285"/>
            <a:ext cx="743330" cy="3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Resim 4">
            <a:extLst>
              <a:ext uri="{FF2B5EF4-FFF2-40B4-BE49-F238E27FC236}">
                <a16:creationId xmlns:a16="http://schemas.microsoft.com/office/drawing/2014/main" id="{00000000-0008-0000-0200-000009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880" y="5680314"/>
            <a:ext cx="702237" cy="36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Resim 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059" y="5301205"/>
            <a:ext cx="535881" cy="31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Resim 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92143"/>
            <a:ext cx="535881" cy="31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88639"/>
            <a:ext cx="8712968" cy="6532835"/>
          </a:xfrm>
        </p:spPr>
        <p:txBody>
          <a:bodyPr>
            <a:normAutofit fontScale="25000" lnSpcReduction="20000"/>
          </a:bodyPr>
          <a:lstStyle/>
          <a:p>
            <a:pPr marL="0" indent="0" fontAlgn="ctr">
              <a:buNone/>
            </a:pPr>
            <a:r>
              <a:rPr lang="en-US" sz="8000" b="1" dirty="0" smtClean="0"/>
              <a:t>4.</a:t>
            </a:r>
            <a:r>
              <a:rPr lang="tr-TR" sz="8000" b="1" dirty="0" smtClean="0"/>
              <a:t> </a:t>
            </a:r>
            <a:r>
              <a:rPr lang="tr-TR" sz="8000" b="1" dirty="0" smtClean="0">
                <a:solidFill>
                  <a:srgbClr val="000000"/>
                </a:solidFill>
              </a:rPr>
              <a:t>ÖÜBD ENDEKSLİ YAYIN SAYISI</a:t>
            </a:r>
            <a:endParaRPr lang="tr-TR" sz="8000" dirty="0" smtClean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8000" dirty="0" smtClean="0"/>
              <a:t>Güncel olarak başvurusu yapılmış ve inceleme aşamasında olan yayınlar ve hazırlığı devam eden yayın çalışmaları vardır.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tr-TR" sz="60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8000" b="1" dirty="0" smtClean="0"/>
              <a:t>7. Öğretim Üyesi başına düşen yürütülmekte olan proje sayısı:</a:t>
            </a:r>
            <a:endParaRPr lang="tr-TR" sz="8000" dirty="0" smtClean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8000" dirty="0" smtClean="0"/>
              <a:t>Başvurusu yapılan projeler bulunmaktadır ve projeye dönüştürülmesi planlanan fikirler üzerine çalışmalar devam etmektedir.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tr-TR" sz="6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8000" b="1" dirty="0" smtClean="0"/>
              <a:t>8. Öğretim Üyesi başına düşen yayınlanmış kitap sayısı, :</a:t>
            </a:r>
            <a:endParaRPr lang="tr-TR" sz="8000" dirty="0" smtClean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8000" dirty="0" smtClean="0"/>
              <a:t>Bölümde ön çalışması sürdürülen akademik kitap projeleri mevcut olup 2021 yılında yayın sürecine başlanması ön görülmektedir.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tr-TR" sz="6000" dirty="0" smtClean="0"/>
          </a:p>
          <a:p>
            <a:pPr marL="0" indent="0">
              <a:buNone/>
            </a:pPr>
            <a:r>
              <a:rPr lang="tr-TR" sz="8000" b="1" dirty="0" smtClean="0"/>
              <a:t>10. ÖÜBD TOPLAM (Ulusal, Uluslararası, Hakemli,  Hakemsiz, Bildiri) YAYIN SAYISI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8000" dirty="0" smtClean="0"/>
              <a:t>Güncel olarak başvurusu yapılmış ve inceleme aşamasında olan yayınlar ve hazırlığı devam eden yayın çalışmaları vardır.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sz="6000" dirty="0" smtClean="0"/>
          </a:p>
          <a:p>
            <a:pPr marL="0" indent="0">
              <a:buNone/>
            </a:pPr>
            <a:r>
              <a:rPr lang="tr-TR" sz="8000" b="1" dirty="0" smtClean="0"/>
              <a:t>11. Öğretim Üyesi başına düşen yayınlanmış kitap bölümü sayısı:</a:t>
            </a:r>
            <a:endParaRPr lang="tr-TR" sz="8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8000" dirty="0" smtClean="0"/>
              <a:t>Güncel olarak başvurusu yapılmış ve inceleme aşamasında olan yayınlar ve hazırlığı devam eden yayın çalışmaları vardır.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8800" dirty="0" smtClean="0"/>
          </a:p>
          <a:p>
            <a:pPr marL="0" indent="0" algn="just">
              <a:buNone/>
            </a:pPr>
            <a:endParaRPr lang="en-US" sz="8800" b="1" dirty="0" smtClean="0"/>
          </a:p>
        </p:txBody>
      </p:sp>
    </p:spTree>
    <p:extLst>
      <p:ext uri="{BB962C8B-B14F-4D97-AF65-F5344CB8AC3E}">
        <p14:creationId xmlns:p14="http://schemas.microsoft.com/office/powerpoint/2010/main" val="37772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5196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tr-TR" sz="10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0" b="1" dirty="0"/>
              <a:t>13. </a:t>
            </a:r>
            <a:r>
              <a:rPr lang="tr-TR" sz="10000" b="1" dirty="0" smtClean="0"/>
              <a:t>Gerçekleşen Katılımcı Sayısı/Planlanan Katılımcı Sayısı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10000" dirty="0" err="1" smtClean="0"/>
              <a:t>Pandemiden</a:t>
            </a:r>
            <a:r>
              <a:rPr lang="tr-TR" sz="10000" dirty="0" smtClean="0"/>
              <a:t> kaynaklı etkinliklerin on-</a:t>
            </a:r>
            <a:r>
              <a:rPr lang="tr-TR" sz="10000" dirty="0" err="1" smtClean="0"/>
              <a:t>line</a:t>
            </a:r>
            <a:r>
              <a:rPr lang="tr-TR" sz="10000" dirty="0" smtClean="0"/>
              <a:t> platformlarda düzenlenmesi, yüz-yüze eğitime başlandığında durumun iyileşeceği ön görülmektedir.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tr-TR" sz="100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sz="6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0000" b="1" dirty="0" smtClean="0"/>
              <a:t>26.Kalite Hedefleri Gerçekleşme Oranı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10000" dirty="0" smtClean="0"/>
              <a:t>Kalite Hedeflerinin gerçekleşme oranını arttırmak için ilgili performans göstergelerinden hedefin altında kalan konularda önlem faaliyetleri üzerinde çalışılmaktadır.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96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24935"/>
              </p:ext>
            </p:extLst>
          </p:nvPr>
        </p:nvGraphicFramePr>
        <p:xfrm>
          <a:off x="107490" y="1124736"/>
          <a:ext cx="8856997" cy="5472622"/>
        </p:xfrm>
        <a:graphic>
          <a:graphicData uri="http://schemas.openxmlformats.org/drawingml/2006/table">
            <a:tbl>
              <a:tblPr/>
              <a:tblGrid>
                <a:gridCol w="2511982">
                  <a:extLst>
                    <a:ext uri="{9D8B030D-6E8A-4147-A177-3AD203B41FA5}">
                      <a16:colId xmlns:a16="http://schemas.microsoft.com/office/drawing/2014/main" val="2257424401"/>
                    </a:ext>
                  </a:extLst>
                </a:gridCol>
                <a:gridCol w="619867">
                  <a:extLst>
                    <a:ext uri="{9D8B030D-6E8A-4147-A177-3AD203B41FA5}">
                      <a16:colId xmlns:a16="http://schemas.microsoft.com/office/drawing/2014/main" val="1515465511"/>
                    </a:ext>
                  </a:extLst>
                </a:gridCol>
                <a:gridCol w="497925">
                  <a:extLst>
                    <a:ext uri="{9D8B030D-6E8A-4147-A177-3AD203B41FA5}">
                      <a16:colId xmlns:a16="http://schemas.microsoft.com/office/drawing/2014/main" val="2750846613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3657527383"/>
                    </a:ext>
                  </a:extLst>
                </a:gridCol>
                <a:gridCol w="243882">
                  <a:extLst>
                    <a:ext uri="{9D8B030D-6E8A-4147-A177-3AD203B41FA5}">
                      <a16:colId xmlns:a16="http://schemas.microsoft.com/office/drawing/2014/main" val="2165026335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55689143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33084279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768537320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1512798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46297692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316568416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7893589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65892521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2099090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65782703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706456028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27832701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20479898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69144405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04282057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12039478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52371893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15112015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78972933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011843058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686566302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86315357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24492545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844361366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287295000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397687507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76721523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97756934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50729690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65227228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95396905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75720907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273989678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214344630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335773899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563725510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668409657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12859001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072271275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09465604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035406026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91855628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53744762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333552426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4642541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260993749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769742514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376958595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013474958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642363046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1980969883"/>
                    </a:ext>
                  </a:extLst>
                </a:gridCol>
                <a:gridCol w="73165">
                  <a:extLst>
                    <a:ext uri="{9D8B030D-6E8A-4147-A177-3AD203B41FA5}">
                      <a16:colId xmlns:a16="http://schemas.microsoft.com/office/drawing/2014/main" val="750642569"/>
                    </a:ext>
                  </a:extLst>
                </a:gridCol>
                <a:gridCol w="497925">
                  <a:extLst>
                    <a:ext uri="{9D8B030D-6E8A-4147-A177-3AD203B41FA5}">
                      <a16:colId xmlns:a16="http://schemas.microsoft.com/office/drawing/2014/main" val="1430901660"/>
                    </a:ext>
                  </a:extLst>
                </a:gridCol>
              </a:tblGrid>
              <a:tr h="1983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317670"/>
                  </a:ext>
                </a:extLst>
              </a:tr>
              <a:tr h="2616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047502"/>
                  </a:ext>
                </a:extLst>
              </a:tr>
              <a:tr h="2137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1.Öğrenci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960389"/>
                  </a:ext>
                </a:extLst>
              </a:tr>
              <a:tr h="265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923354"/>
                  </a:ext>
                </a:extLst>
              </a:tr>
              <a:tr h="2223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1.1. Öğrencilere Memnuniyet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441317"/>
                  </a:ext>
                </a:extLst>
              </a:tr>
              <a:tr h="213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946772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781771"/>
                  </a:ext>
                </a:extLst>
              </a:tr>
              <a:tr h="184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531570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 Anket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420163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33234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 Öğrencilerle Yapılan Değerlendirme Toplantıları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Memnuniyet/ Şikayet Edilen Konu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817723"/>
                  </a:ext>
                </a:extLst>
              </a:tr>
              <a:tr h="184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365207"/>
                  </a:ext>
                </a:extLst>
              </a:tr>
              <a:tr h="1915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 Staj Öncesi Oryantasyon Toplantıları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87861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284313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 Teknik Gezi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İlgili yazışmalar,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269489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718559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1.7 Hazırlık Sınıfı Öğrencileriyle Toplantı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019002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96680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1.8 Hazırlık Sınıfı öğrencilerine eğitsel etkinliklerin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307853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769417"/>
                  </a:ext>
                </a:extLst>
              </a:tr>
              <a:tr h="2223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1.9 Birinci Sınıflara Oryantasyon Toplantısı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232734"/>
                  </a:ext>
                </a:extLst>
              </a:tr>
              <a:tr h="213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886373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1.10 Sınıf TemsilcileriyleToplantı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 KT- 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67595"/>
                  </a:ext>
                </a:extLst>
              </a:tr>
              <a:tr h="143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660657"/>
                  </a:ext>
                </a:extLst>
              </a:tr>
              <a:tr h="2616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 Gastronomi Kulübü Üyesi Öğrencilerle Değerlendirme Toplantıları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Kulübü Danışmanı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42512"/>
                  </a:ext>
                </a:extLst>
              </a:tr>
              <a:tr h="27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661078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1.12 Öğrenci Kulüpleriyle Eğitsel Etkinlikler Düzenlenmesi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Kulübü Danışmanı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330133"/>
                  </a:ext>
                </a:extLst>
              </a:tr>
              <a:tr h="191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729417"/>
                  </a:ext>
                </a:extLst>
              </a:tr>
              <a:tr h="1436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1.13 Antalya Yöresel Şefler Yarışmasının Düzenlenilmesi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Fotağraf - Kararlar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120796"/>
                  </a:ext>
                </a:extLst>
              </a:tr>
              <a:tr h="218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747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83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87914"/>
              </p:ext>
            </p:extLst>
          </p:nvPr>
        </p:nvGraphicFramePr>
        <p:xfrm>
          <a:off x="208476" y="978992"/>
          <a:ext cx="8756011" cy="5474342"/>
        </p:xfrm>
        <a:graphic>
          <a:graphicData uri="http://schemas.openxmlformats.org/drawingml/2006/table">
            <a:tbl>
              <a:tblPr/>
              <a:tblGrid>
                <a:gridCol w="2483361">
                  <a:extLst>
                    <a:ext uri="{9D8B030D-6E8A-4147-A177-3AD203B41FA5}">
                      <a16:colId xmlns:a16="http://schemas.microsoft.com/office/drawing/2014/main" val="3802205004"/>
                    </a:ext>
                  </a:extLst>
                </a:gridCol>
                <a:gridCol w="612803">
                  <a:extLst>
                    <a:ext uri="{9D8B030D-6E8A-4147-A177-3AD203B41FA5}">
                      <a16:colId xmlns:a16="http://schemas.microsoft.com/office/drawing/2014/main" val="552535968"/>
                    </a:ext>
                  </a:extLst>
                </a:gridCol>
                <a:gridCol w="492252">
                  <a:extLst>
                    <a:ext uri="{9D8B030D-6E8A-4147-A177-3AD203B41FA5}">
                      <a16:colId xmlns:a16="http://schemas.microsoft.com/office/drawing/2014/main" val="1503437368"/>
                    </a:ext>
                  </a:extLst>
                </a:gridCol>
                <a:gridCol w="673079">
                  <a:extLst>
                    <a:ext uri="{9D8B030D-6E8A-4147-A177-3AD203B41FA5}">
                      <a16:colId xmlns:a16="http://schemas.microsoft.com/office/drawing/2014/main" val="3260483574"/>
                    </a:ext>
                  </a:extLst>
                </a:gridCol>
                <a:gridCol w="241104">
                  <a:extLst>
                    <a:ext uri="{9D8B030D-6E8A-4147-A177-3AD203B41FA5}">
                      <a16:colId xmlns:a16="http://schemas.microsoft.com/office/drawing/2014/main" val="18600765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1013261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350843997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1738869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5834226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66072133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530661550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624445060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48197385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914187016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539208700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222646436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32411187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228563777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541529116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853502622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614361498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074596436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131010578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8888817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327691118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69909708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75952023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931951547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086886908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22950954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71091240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24660474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814739829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584958058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69913863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435258019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371880869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04929118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476418099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23325020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28152410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8268053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13332021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464195373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151992096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9287206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41653400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878798784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670801341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447163110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419120542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98382894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321359228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128719779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453456305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2450185942"/>
                    </a:ext>
                  </a:extLst>
                </a:gridCol>
                <a:gridCol w="72330">
                  <a:extLst>
                    <a:ext uri="{9D8B030D-6E8A-4147-A177-3AD203B41FA5}">
                      <a16:colId xmlns:a16="http://schemas.microsoft.com/office/drawing/2014/main" val="4221753335"/>
                    </a:ext>
                  </a:extLst>
                </a:gridCol>
                <a:gridCol w="492252">
                  <a:extLst>
                    <a:ext uri="{9D8B030D-6E8A-4147-A177-3AD203B41FA5}">
                      <a16:colId xmlns:a16="http://schemas.microsoft.com/office/drawing/2014/main" val="3474039900"/>
                    </a:ext>
                  </a:extLst>
                </a:gridCol>
              </a:tblGrid>
              <a:tr h="159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604352"/>
                  </a:ext>
                </a:extLst>
              </a:tr>
              <a:tr h="209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030953"/>
                  </a:ext>
                </a:extLst>
              </a:tr>
              <a:tr h="1151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2.Dereceye Girilen Yarışma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06692"/>
                  </a:ext>
                </a:extLst>
              </a:tr>
              <a:tr h="209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42540"/>
                  </a:ext>
                </a:extLst>
              </a:tr>
              <a:tr h="1151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Ulusal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Uluslararası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Yarışmalara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Katılımların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Sağlanması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Katılım Sertifikası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227941"/>
                  </a:ext>
                </a:extLst>
              </a:tr>
              <a:tr h="17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881740"/>
                  </a:ext>
                </a:extLst>
              </a:tr>
              <a:tr h="1577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 Araştırma Konuları ile İlgili seminerler düzenlemek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Faaliyet Yoklama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15166"/>
                  </a:ext>
                </a:extLst>
              </a:tr>
              <a:tr h="178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398880"/>
                  </a:ext>
                </a:extLst>
              </a:tr>
              <a:tr h="2029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3.Öğretim Elemanları Başına Düşen Başvurulan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374092"/>
                  </a:ext>
                </a:extLst>
              </a:tr>
              <a:tr h="202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073560"/>
                  </a:ext>
                </a:extLst>
              </a:tr>
              <a:tr h="17553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 Proje Hazırlama Eğitimi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95295"/>
                  </a:ext>
                </a:extLst>
              </a:tr>
              <a:tr h="175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32563"/>
                  </a:ext>
                </a:extLst>
              </a:tr>
              <a:tr h="1481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 Proje başvurusu olumlu sonuçlanmış öğretim üyesi/leri ile bilgilendirme toplantısı/ları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234105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941631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4.Öğretim Üyesi Başına Düşen Endeksli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48170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544127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35433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97878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5.Öğretim Üyesi Başına Düşen Atıf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702123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178476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 Daha fazla araştırma yapılması ve yayınların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Kabul Belgesi ve Yayınlar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775657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85801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5.2 Ulusal ve Uluslararası Konferanslara Katılımların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391412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353096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Patent - Bölüm için bir performans göstergesi değildir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749066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518466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7.Öğretim Üyesi Başına Düşen Araştırma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59685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974551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 Proje veren kurumlardan/birimlerden eğitim almak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İG-KT-EK-TK-FS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768956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46995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7.2 Proje yürütmekte olan öğretim üyesi/leri ile bilgilendirme toplantısı/ları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684391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903416"/>
                  </a:ext>
                </a:extLst>
              </a:tr>
              <a:tr h="1549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 Ortak projelerin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Başvurusu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920381"/>
                  </a:ext>
                </a:extLst>
              </a:tr>
              <a:tr h="15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4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91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00797"/>
              </p:ext>
            </p:extLst>
          </p:nvPr>
        </p:nvGraphicFramePr>
        <p:xfrm>
          <a:off x="184702" y="979134"/>
          <a:ext cx="8851811" cy="5793502"/>
        </p:xfrm>
        <a:graphic>
          <a:graphicData uri="http://schemas.openxmlformats.org/drawingml/2006/table">
            <a:tbl>
              <a:tblPr/>
              <a:tblGrid>
                <a:gridCol w="559309">
                  <a:extLst>
                    <a:ext uri="{9D8B030D-6E8A-4147-A177-3AD203B41FA5}">
                      <a16:colId xmlns:a16="http://schemas.microsoft.com/office/drawing/2014/main" val="1215638654"/>
                    </a:ext>
                  </a:extLst>
                </a:gridCol>
                <a:gridCol w="944407">
                  <a:extLst>
                    <a:ext uri="{9D8B030D-6E8A-4147-A177-3AD203B41FA5}">
                      <a16:colId xmlns:a16="http://schemas.microsoft.com/office/drawing/2014/main" val="3156468137"/>
                    </a:ext>
                  </a:extLst>
                </a:gridCol>
                <a:gridCol w="1457870">
                  <a:extLst>
                    <a:ext uri="{9D8B030D-6E8A-4147-A177-3AD203B41FA5}">
                      <a16:colId xmlns:a16="http://schemas.microsoft.com/office/drawing/2014/main" val="2090642167"/>
                    </a:ext>
                  </a:extLst>
                </a:gridCol>
                <a:gridCol w="559309">
                  <a:extLst>
                    <a:ext uri="{9D8B030D-6E8A-4147-A177-3AD203B41FA5}">
                      <a16:colId xmlns:a16="http://schemas.microsoft.com/office/drawing/2014/main" val="4091539900"/>
                    </a:ext>
                  </a:extLst>
                </a:gridCol>
                <a:gridCol w="614322">
                  <a:extLst>
                    <a:ext uri="{9D8B030D-6E8A-4147-A177-3AD203B41FA5}">
                      <a16:colId xmlns:a16="http://schemas.microsoft.com/office/drawing/2014/main" val="1979672251"/>
                    </a:ext>
                  </a:extLst>
                </a:gridCol>
                <a:gridCol w="614322">
                  <a:extLst>
                    <a:ext uri="{9D8B030D-6E8A-4147-A177-3AD203B41FA5}">
                      <a16:colId xmlns:a16="http://schemas.microsoft.com/office/drawing/2014/main" val="2624594580"/>
                    </a:ext>
                  </a:extLst>
                </a:gridCol>
                <a:gridCol w="220056">
                  <a:extLst>
                    <a:ext uri="{9D8B030D-6E8A-4147-A177-3AD203B41FA5}">
                      <a16:colId xmlns:a16="http://schemas.microsoft.com/office/drawing/2014/main" val="3382725982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65767709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437024111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62572969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89609268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631978051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980386011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428607793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480134198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75534759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1105300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105121930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306017001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921448510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77586888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310208699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825516998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495993970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415272197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097273098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427706699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975855896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92365187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162820616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53836866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31936768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562717108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91030485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70439147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9299056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01133570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581109102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59894635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856122328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80317762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580524680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53833623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36965531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44243854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885621249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49631023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426705235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234067350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2286677992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321627133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24155270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92248763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356955591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79975394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496502536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549640187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1739433324"/>
                    </a:ext>
                  </a:extLst>
                </a:gridCol>
                <a:gridCol w="66018">
                  <a:extLst>
                    <a:ext uri="{9D8B030D-6E8A-4147-A177-3AD203B41FA5}">
                      <a16:colId xmlns:a16="http://schemas.microsoft.com/office/drawing/2014/main" val="3390736679"/>
                    </a:ext>
                  </a:extLst>
                </a:gridCol>
                <a:gridCol w="449280">
                  <a:extLst>
                    <a:ext uri="{9D8B030D-6E8A-4147-A177-3AD203B41FA5}">
                      <a16:colId xmlns:a16="http://schemas.microsoft.com/office/drawing/2014/main" val="2455131560"/>
                    </a:ext>
                  </a:extLst>
                </a:gridCol>
              </a:tblGrid>
              <a:tr h="1579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566154"/>
                  </a:ext>
                </a:extLst>
              </a:tr>
              <a:tr h="2083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85151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8.Öğretim Üyesi Başına Düşen Yayınlanmış Kitap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3439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804018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8.2 Kitap Projeleri olumlu sonuçlanmış öğretim üyesi/leri ile kitap yayınlama süreci hakkında bilgilendirme toplantısı/ları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76538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478512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307921"/>
                  </a:ext>
                </a:extLst>
              </a:tr>
              <a:tr h="17432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15379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Danışmanlık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344179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919724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9.1.  Öğrencilerle Yapılan Değerlendirme Toplantıları (Danışmanlıkla ilgili görüşlerin de alınması)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Memnuniyet/ Şikayet Edilen Konu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744639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917434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9.2 Öğrencilere Danışmanlık Memnuniyeti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33318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71241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9.3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673781"/>
                  </a:ext>
                </a:extLst>
              </a:tr>
              <a:tr h="20837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03192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9.4 Anket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177343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52986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10.Öğretim Üyesi Başına Düşen Kitap Bölümü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895146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959877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17652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937399"/>
                  </a:ext>
                </a:extLst>
              </a:tr>
              <a:tr h="147085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11.ÖÜBD TOPLAM (Ulusal, Uluslararası, Hakemli,  Hakemsiz, Bildiri)  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001581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341623"/>
                  </a:ext>
                </a:extLst>
              </a:tr>
              <a:tr h="147085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11.1 Ulusal ve uluslararası destek programlarının bölüm içerisinde bilinirliğinin artırılması için bölüm içi bilgilendirme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007122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197286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192013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237897"/>
                  </a:ext>
                </a:extLst>
              </a:tr>
              <a:tr h="16342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Öğrenci Memnuniyet Anketi Sonucu Aksiyon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778972"/>
                  </a:ext>
                </a:extLst>
              </a:tr>
              <a:tr h="20156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26745"/>
                  </a:ext>
                </a:extLst>
              </a:tr>
              <a:tr h="15798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12.1 Hedeflenen aksiyonların gerçekleşme oranının ölçülmesi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Rapor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03052"/>
                  </a:ext>
                </a:extLst>
              </a:tr>
              <a:tr h="16342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52962"/>
                  </a:ext>
                </a:extLst>
              </a:tr>
              <a:tr h="15389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Gerçekleşen Katılımcı Sayısı/ Planlanan Katılımcı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44162"/>
                  </a:ext>
                </a:extLst>
              </a:tr>
              <a:tr h="15389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50445"/>
                  </a:ext>
                </a:extLst>
              </a:tr>
              <a:tr h="1906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13.1 Etkinliklere Katılım Sağlanması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 Belgesi, fotoğraflar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409976"/>
                  </a:ext>
                </a:extLst>
              </a:tr>
              <a:tr h="179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67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76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87008"/>
              </p:ext>
            </p:extLst>
          </p:nvPr>
        </p:nvGraphicFramePr>
        <p:xfrm>
          <a:off x="208465" y="908711"/>
          <a:ext cx="8684024" cy="5688640"/>
        </p:xfrm>
        <a:graphic>
          <a:graphicData uri="http://schemas.openxmlformats.org/drawingml/2006/table">
            <a:tbl>
              <a:tblPr/>
              <a:tblGrid>
                <a:gridCol w="2616360">
                  <a:extLst>
                    <a:ext uri="{9D8B030D-6E8A-4147-A177-3AD203B41FA5}">
                      <a16:colId xmlns:a16="http://schemas.microsoft.com/office/drawing/2014/main" val="4110370130"/>
                    </a:ext>
                  </a:extLst>
                </a:gridCol>
                <a:gridCol w="576166">
                  <a:extLst>
                    <a:ext uri="{9D8B030D-6E8A-4147-A177-3AD203B41FA5}">
                      <a16:colId xmlns:a16="http://schemas.microsoft.com/office/drawing/2014/main" val="739441659"/>
                    </a:ext>
                  </a:extLst>
                </a:gridCol>
                <a:gridCol w="632838">
                  <a:extLst>
                    <a:ext uri="{9D8B030D-6E8A-4147-A177-3AD203B41FA5}">
                      <a16:colId xmlns:a16="http://schemas.microsoft.com/office/drawing/2014/main" val="1963037165"/>
                    </a:ext>
                  </a:extLst>
                </a:gridCol>
                <a:gridCol w="632838">
                  <a:extLst>
                    <a:ext uri="{9D8B030D-6E8A-4147-A177-3AD203B41FA5}">
                      <a16:colId xmlns:a16="http://schemas.microsoft.com/office/drawing/2014/main" val="4252194709"/>
                    </a:ext>
                  </a:extLst>
                </a:gridCol>
                <a:gridCol w="226688">
                  <a:extLst>
                    <a:ext uri="{9D8B030D-6E8A-4147-A177-3AD203B41FA5}">
                      <a16:colId xmlns:a16="http://schemas.microsoft.com/office/drawing/2014/main" val="179326376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2882940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51443355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03871897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44547387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194083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98632454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4256358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14789220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2231518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800838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6597025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0491734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6135474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81060741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96504930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42291427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86239128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57515467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49593072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7915818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1523186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94354026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46168177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722826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28593017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77798436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2891052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2699092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723918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54831109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836831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24871595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42563002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25353807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31560787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56867715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61890324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919149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25794449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86194888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41584622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08773068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933908544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4355574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57256106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712098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95419004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9803330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54282842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69175975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92435952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793298030"/>
                    </a:ext>
                  </a:extLst>
                </a:gridCol>
                <a:gridCol w="462822">
                  <a:extLst>
                    <a:ext uri="{9D8B030D-6E8A-4147-A177-3AD203B41FA5}">
                      <a16:colId xmlns:a16="http://schemas.microsoft.com/office/drawing/2014/main" val="2284052511"/>
                    </a:ext>
                  </a:extLst>
                </a:gridCol>
              </a:tblGrid>
              <a:tr h="199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362909"/>
                  </a:ext>
                </a:extLst>
              </a:tr>
              <a:tr h="263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410731"/>
                  </a:ext>
                </a:extLst>
              </a:tr>
              <a:tr h="1997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Öğrenci Memnuniyet Oranı Etkinliklerden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063414"/>
                  </a:ext>
                </a:extLst>
              </a:tr>
              <a:tr h="220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531434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14.1 Öğrencilere etkinlik memnuniyet anketinin yapılması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837350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181612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14.2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71545"/>
                  </a:ext>
                </a:extLst>
              </a:tr>
              <a:tr h="263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46220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Mezun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51999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 Mezunlarımızın iş hayatlarının takip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e-mail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38621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191016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15.2 Mezun memnuniyet oranının ölçülmesi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 Memnuniyet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803859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097118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15.3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625177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330764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15.4 Memnun olunmayan akademik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9533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810881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İşveren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271391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27466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16.1 İşveren Memnuniyet oranının ölçülmesi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 Memnuniyet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58740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317292"/>
                  </a:ext>
                </a:extLst>
              </a:tr>
              <a:tr h="2273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16.2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9394"/>
                  </a:ext>
                </a:extLst>
              </a:tr>
              <a:tr h="22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81483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16.3 Memnun olunmayan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430440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631577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16.4 Memnun olunmayan konularda düzeltici faaliyetler uygulanması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Düzelitici Faaliyet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585238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9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93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87008"/>
              </p:ext>
            </p:extLst>
          </p:nvPr>
        </p:nvGraphicFramePr>
        <p:xfrm>
          <a:off x="208465" y="908711"/>
          <a:ext cx="8684024" cy="5688640"/>
        </p:xfrm>
        <a:graphic>
          <a:graphicData uri="http://schemas.openxmlformats.org/drawingml/2006/table">
            <a:tbl>
              <a:tblPr/>
              <a:tblGrid>
                <a:gridCol w="2616360">
                  <a:extLst>
                    <a:ext uri="{9D8B030D-6E8A-4147-A177-3AD203B41FA5}">
                      <a16:colId xmlns:a16="http://schemas.microsoft.com/office/drawing/2014/main" val="4110370130"/>
                    </a:ext>
                  </a:extLst>
                </a:gridCol>
                <a:gridCol w="576166">
                  <a:extLst>
                    <a:ext uri="{9D8B030D-6E8A-4147-A177-3AD203B41FA5}">
                      <a16:colId xmlns:a16="http://schemas.microsoft.com/office/drawing/2014/main" val="739441659"/>
                    </a:ext>
                  </a:extLst>
                </a:gridCol>
                <a:gridCol w="632838">
                  <a:extLst>
                    <a:ext uri="{9D8B030D-6E8A-4147-A177-3AD203B41FA5}">
                      <a16:colId xmlns:a16="http://schemas.microsoft.com/office/drawing/2014/main" val="1963037165"/>
                    </a:ext>
                  </a:extLst>
                </a:gridCol>
                <a:gridCol w="632838">
                  <a:extLst>
                    <a:ext uri="{9D8B030D-6E8A-4147-A177-3AD203B41FA5}">
                      <a16:colId xmlns:a16="http://schemas.microsoft.com/office/drawing/2014/main" val="4252194709"/>
                    </a:ext>
                  </a:extLst>
                </a:gridCol>
                <a:gridCol w="226688">
                  <a:extLst>
                    <a:ext uri="{9D8B030D-6E8A-4147-A177-3AD203B41FA5}">
                      <a16:colId xmlns:a16="http://schemas.microsoft.com/office/drawing/2014/main" val="179326376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2882940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51443355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03871897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44547387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194083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98632454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4256358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14789220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2231518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800838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6597025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0491734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6135474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81060741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96504930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42291427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86239128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57515467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49593072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7915818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1523186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94354026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46168177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722826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28593017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77798436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2891052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2699092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872391896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54831109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8368310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24871595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42563002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25353807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315607870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56867715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61890324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919149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25794449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861948888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41584622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087730681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933908544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843555742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57256106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41712098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954190045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398033303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354282842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1691759759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924359527"/>
                    </a:ext>
                  </a:extLst>
                </a:gridCol>
                <a:gridCol w="68006">
                  <a:extLst>
                    <a:ext uri="{9D8B030D-6E8A-4147-A177-3AD203B41FA5}">
                      <a16:colId xmlns:a16="http://schemas.microsoft.com/office/drawing/2014/main" val="2793298030"/>
                    </a:ext>
                  </a:extLst>
                </a:gridCol>
                <a:gridCol w="462822">
                  <a:extLst>
                    <a:ext uri="{9D8B030D-6E8A-4147-A177-3AD203B41FA5}">
                      <a16:colId xmlns:a16="http://schemas.microsoft.com/office/drawing/2014/main" val="2284052511"/>
                    </a:ext>
                  </a:extLst>
                </a:gridCol>
              </a:tblGrid>
              <a:tr h="199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362909"/>
                  </a:ext>
                </a:extLst>
              </a:tr>
              <a:tr h="263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410731"/>
                  </a:ext>
                </a:extLst>
              </a:tr>
              <a:tr h="1997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Öğrenci Memnuniyet Oranı Etkinliklerden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063414"/>
                  </a:ext>
                </a:extLst>
              </a:tr>
              <a:tr h="220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531434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14.1 Öğrencilere etkinlik memnuniyet anketinin yapılması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837350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181612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14.2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71545"/>
                  </a:ext>
                </a:extLst>
              </a:tr>
              <a:tr h="263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46220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Mezun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51999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 Mezunlarımızın iş hayatlarının takip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e-mail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38621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191016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15.2 Mezun memnuniyet oranının ölçülmesi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 Memnuniyet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803859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097118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15.3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625177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330764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15.4 Memnun olunmayan akademik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9533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810881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İşveren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271391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27466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16.1 İşveren Memnuniyet oranının ölçülmesi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 Memnuniyet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587405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317292"/>
                  </a:ext>
                </a:extLst>
              </a:tr>
              <a:tr h="2273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16.2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9394"/>
                  </a:ext>
                </a:extLst>
              </a:tr>
              <a:tr h="22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81483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16.3 Memnun olunmayan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430440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631577"/>
                  </a:ext>
                </a:extLst>
              </a:tr>
              <a:tr h="1946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16.4 Memnun olunmayan konularda düzeltici faaliyetler uygulanması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Düzelitici Faaliyet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585238"/>
                  </a:ext>
                </a:extLst>
              </a:tr>
              <a:tr h="19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9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23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638568"/>
              </p:ext>
            </p:extLst>
          </p:nvPr>
        </p:nvGraphicFramePr>
        <p:xfrm>
          <a:off x="208448" y="978984"/>
          <a:ext cx="8828023" cy="5546357"/>
        </p:xfrm>
        <a:graphic>
          <a:graphicData uri="http://schemas.openxmlformats.org/drawingml/2006/table">
            <a:tbl>
              <a:tblPr/>
              <a:tblGrid>
                <a:gridCol w="2619221">
                  <a:extLst>
                    <a:ext uri="{9D8B030D-6E8A-4147-A177-3AD203B41FA5}">
                      <a16:colId xmlns:a16="http://schemas.microsoft.com/office/drawing/2014/main" val="1047674150"/>
                    </a:ext>
                  </a:extLst>
                </a:gridCol>
                <a:gridCol w="589566">
                  <a:extLst>
                    <a:ext uri="{9D8B030D-6E8A-4147-A177-3AD203B41FA5}">
                      <a16:colId xmlns:a16="http://schemas.microsoft.com/office/drawing/2014/main" val="4022796944"/>
                    </a:ext>
                  </a:extLst>
                </a:gridCol>
                <a:gridCol w="647557">
                  <a:extLst>
                    <a:ext uri="{9D8B030D-6E8A-4147-A177-3AD203B41FA5}">
                      <a16:colId xmlns:a16="http://schemas.microsoft.com/office/drawing/2014/main" val="1332716689"/>
                    </a:ext>
                  </a:extLst>
                </a:gridCol>
                <a:gridCol w="647557">
                  <a:extLst>
                    <a:ext uri="{9D8B030D-6E8A-4147-A177-3AD203B41FA5}">
                      <a16:colId xmlns:a16="http://schemas.microsoft.com/office/drawing/2014/main" val="2061920531"/>
                    </a:ext>
                  </a:extLst>
                </a:gridCol>
                <a:gridCol w="231960">
                  <a:extLst>
                    <a:ext uri="{9D8B030D-6E8A-4147-A177-3AD203B41FA5}">
                      <a16:colId xmlns:a16="http://schemas.microsoft.com/office/drawing/2014/main" val="338402826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21588149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62965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69463409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42715888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660985013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66221651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24199352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15986267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577048127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22530676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8326643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517831835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33103896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4102168633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40395056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170858293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59734615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27090527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417892016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50703993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18035015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61920328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502281089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91605029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627544047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9087075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298646309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34765176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96548381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46182441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83382693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53473027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231832843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32063679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70959647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65996608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04782377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394293710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346495415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59486544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81564572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93676175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90328704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44856918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260215064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423799255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989137353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315650852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1660843508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3306780086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860100501"/>
                    </a:ext>
                  </a:extLst>
                </a:gridCol>
                <a:gridCol w="69588">
                  <a:extLst>
                    <a:ext uri="{9D8B030D-6E8A-4147-A177-3AD203B41FA5}">
                      <a16:colId xmlns:a16="http://schemas.microsoft.com/office/drawing/2014/main" val="2581093418"/>
                    </a:ext>
                  </a:extLst>
                </a:gridCol>
                <a:gridCol w="473586">
                  <a:extLst>
                    <a:ext uri="{9D8B030D-6E8A-4147-A177-3AD203B41FA5}">
                      <a16:colId xmlns:a16="http://schemas.microsoft.com/office/drawing/2014/main" val="808221802"/>
                    </a:ext>
                  </a:extLst>
                </a:gridCol>
              </a:tblGrid>
              <a:tr h="181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670965"/>
                  </a:ext>
                </a:extLst>
              </a:tr>
              <a:tr h="23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749381"/>
                  </a:ext>
                </a:extLst>
              </a:tr>
              <a:tr h="21928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Ortak Yayın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47318"/>
                  </a:ext>
                </a:extLst>
              </a:tr>
              <a:tr h="200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851456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 Bölümdeki akademisyenlerin ortak proje yazmaya teşvik etmek amacıyla toplantı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048737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4865"/>
                  </a:ext>
                </a:extLst>
              </a:tr>
              <a:tr h="2004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Üniversitelerle Yapılan Ortak Proje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383120"/>
                  </a:ext>
                </a:extLst>
              </a:tr>
              <a:tr h="219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027107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18.1 Üniversitelerle AR-GE ve yayın ortaklığının yapılması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Dökümanları ve Yayılar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564828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704227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18.2 Ulusal ve Uluslararası üniversitelerin iş birliği görüşmelerinin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Yazışmalar- Fotoğraflar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961275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51053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Öğrencilerin Dahil Edildiği Projelerin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777473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625469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19.1 Öğrencilerin dahil olduğu projelerin planlanması ve gerçekleştirilmesi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Dökümanları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58661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525093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Öğrencilerin Dahil Edildiği Projelerden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716444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913269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20.1 Projelere dahil edilen öğrencilere memnuniyet anketinin yapılması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458204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77705"/>
                  </a:ext>
                </a:extLst>
              </a:tr>
              <a:tr h="1769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20.2 Anket sonucu çıkan uygunsuzlukların giderilmesi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Üyesi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385505"/>
                  </a:ext>
                </a:extLst>
              </a:tr>
              <a:tr h="176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59072"/>
                  </a:ext>
                </a:extLst>
              </a:tr>
              <a:tr h="350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Online Derslerin Başarı Oranı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662555"/>
                  </a:ext>
                </a:extLst>
              </a:tr>
              <a:tr h="2004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21.1 Öğrenciler ile online derslerin memnuniyeti üzerine toplantı düzenlenmesi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071882"/>
                  </a:ext>
                </a:extLst>
              </a:tr>
              <a:tr h="169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84230"/>
                  </a:ext>
                </a:extLst>
              </a:tr>
              <a:tr h="2443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21.2 Öğrencilerden gelen olumsuz yorumların bölüm toplantısında değerlendirilmesi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439604"/>
                  </a:ext>
                </a:extLst>
              </a:tr>
              <a:tr h="18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780896"/>
                  </a:ext>
                </a:extLst>
              </a:tr>
              <a:tr h="307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Kullanıcı Memnuniyet Oranı (Gastronomi Eğitim Mutfağından)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12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0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09790"/>
              </p:ext>
            </p:extLst>
          </p:nvPr>
        </p:nvGraphicFramePr>
        <p:xfrm>
          <a:off x="323528" y="385930"/>
          <a:ext cx="8640960" cy="610723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6737020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1903940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36418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Güçlü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G1- % 100 İngilizce eğitim verilmesi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G2- İkinci yabancı dil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G3- </a:t>
                      </a:r>
                      <a:r>
                        <a:rPr lang="en-US" sz="1400" u="none" strike="noStrike" dirty="0" err="1">
                          <a:effectLst/>
                        </a:rPr>
                        <a:t>Güncel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sektörün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ihtiyaçlarına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uygun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müfredat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G4- </a:t>
                      </a:r>
                      <a:r>
                        <a:rPr lang="en-US" sz="1400" u="none" strike="noStrike" dirty="0" err="1">
                          <a:effectLst/>
                        </a:rPr>
                        <a:t>Güçlü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sektörel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ilşkiler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G5- </a:t>
                      </a:r>
                      <a:r>
                        <a:rPr lang="en-US" sz="1400" u="none" strike="noStrike" dirty="0" err="1">
                          <a:effectLst/>
                        </a:rPr>
                        <a:t>Kalifiye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G6- </a:t>
                      </a:r>
                      <a:r>
                        <a:rPr lang="en-US" sz="1400" u="none" strike="noStrike" dirty="0" err="1">
                          <a:effectLst/>
                        </a:rPr>
                        <a:t>Kalifiye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G7- </a:t>
                      </a:r>
                      <a:r>
                        <a:rPr lang="en-US" sz="1400" u="none" strike="noStrike" dirty="0" err="1">
                          <a:effectLst/>
                        </a:rPr>
                        <a:t>Yeniliğe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açık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G8- Proje yapabilme kabiliyeti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G9- </a:t>
                      </a:r>
                      <a:r>
                        <a:rPr lang="en-US" sz="1400" u="none" strike="noStrike" dirty="0" err="1">
                          <a:effectLst/>
                        </a:rPr>
                        <a:t>Öğrenci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odaklı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olunması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G10- Yabancı öğrenci potansiyeli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426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G11- </a:t>
                      </a:r>
                      <a:r>
                        <a:rPr lang="en-US" sz="1400" u="none" strike="noStrike" dirty="0" err="1">
                          <a:effectLst/>
                        </a:rPr>
                        <a:t>Yüksek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motivasyonlu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vizyon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sahibi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güçlü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lideri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G12- </a:t>
                      </a:r>
                      <a:r>
                        <a:rPr lang="en-US" sz="1400" u="none" strike="noStrike" dirty="0" err="1">
                          <a:effectLst/>
                        </a:rPr>
                        <a:t>Öğrenci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akademisyen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ilişkisinin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güçlü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426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G13- </a:t>
                      </a:r>
                      <a:r>
                        <a:rPr lang="en-US" sz="1400" u="none" strike="noStrike" dirty="0" err="1">
                          <a:effectLst/>
                        </a:rPr>
                        <a:t>Yeni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kurulduğu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için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dinamik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sisteminin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bulunması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bürokrasinin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az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/>
                        <a:t>Hala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Yön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dirty="0">
                          <a:effectLst/>
                        </a:rPr>
                        <a:t>G14-Gastronomi </a:t>
                      </a:r>
                      <a:r>
                        <a:rPr lang="en-US" sz="1400" b="0" u="none" strike="noStrike" dirty="0" err="1">
                          <a:effectLst/>
                        </a:rPr>
                        <a:t>kulübünün</a:t>
                      </a:r>
                      <a:r>
                        <a:rPr lang="en-US" sz="1400" b="0" u="none" strike="noStrike" dirty="0">
                          <a:effectLst/>
                        </a:rPr>
                        <a:t> </a:t>
                      </a:r>
                      <a:r>
                        <a:rPr lang="en-US" sz="1400" b="0" u="none" strike="noStrike" dirty="0" err="1">
                          <a:effectLst/>
                        </a:rPr>
                        <a:t>etkin</a:t>
                      </a:r>
                      <a:r>
                        <a:rPr lang="en-US" sz="1400" b="0" u="none" strike="noStrike" dirty="0">
                          <a:effectLst/>
                        </a:rPr>
                        <a:t> </a:t>
                      </a:r>
                      <a:r>
                        <a:rPr lang="en-US" sz="1400" b="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b="0" dirty="0" smtClean="0"/>
                        <a:t>  (</a:t>
                      </a:r>
                      <a:r>
                        <a:rPr lang="en-US" sz="1400" b="0" dirty="0" err="1" smtClean="0"/>
                        <a:t>Zayıfa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dönüyor</a:t>
                      </a:r>
                      <a:r>
                        <a:rPr lang="en-US" sz="1400" b="0" baseline="0" dirty="0" smtClean="0"/>
                        <a:t>)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G15-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Turistik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işletmelerin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yönetiminde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kullanılan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güncel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yazılımların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üniversite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bünyesinde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ulaşılabilir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olması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ders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kapsamında</a:t>
                      </a:r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öğretilmesi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Güçlü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Yön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16982"/>
              </p:ext>
            </p:extLst>
          </p:nvPr>
        </p:nvGraphicFramePr>
        <p:xfrm>
          <a:off x="107504" y="1076377"/>
          <a:ext cx="8856962" cy="5447619"/>
        </p:xfrm>
        <a:graphic>
          <a:graphicData uri="http://schemas.openxmlformats.org/drawingml/2006/table">
            <a:tbl>
              <a:tblPr/>
              <a:tblGrid>
                <a:gridCol w="2627809">
                  <a:extLst>
                    <a:ext uri="{9D8B030D-6E8A-4147-A177-3AD203B41FA5}">
                      <a16:colId xmlns:a16="http://schemas.microsoft.com/office/drawing/2014/main" val="482103679"/>
                    </a:ext>
                  </a:extLst>
                </a:gridCol>
                <a:gridCol w="591500">
                  <a:extLst>
                    <a:ext uri="{9D8B030D-6E8A-4147-A177-3AD203B41FA5}">
                      <a16:colId xmlns:a16="http://schemas.microsoft.com/office/drawing/2014/main" val="160033301"/>
                    </a:ext>
                  </a:extLst>
                </a:gridCol>
                <a:gridCol w="649680">
                  <a:extLst>
                    <a:ext uri="{9D8B030D-6E8A-4147-A177-3AD203B41FA5}">
                      <a16:colId xmlns:a16="http://schemas.microsoft.com/office/drawing/2014/main" val="2398299321"/>
                    </a:ext>
                  </a:extLst>
                </a:gridCol>
                <a:gridCol w="649680">
                  <a:extLst>
                    <a:ext uri="{9D8B030D-6E8A-4147-A177-3AD203B41FA5}">
                      <a16:colId xmlns:a16="http://schemas.microsoft.com/office/drawing/2014/main" val="1732770740"/>
                    </a:ext>
                  </a:extLst>
                </a:gridCol>
                <a:gridCol w="232721">
                  <a:extLst>
                    <a:ext uri="{9D8B030D-6E8A-4147-A177-3AD203B41FA5}">
                      <a16:colId xmlns:a16="http://schemas.microsoft.com/office/drawing/2014/main" val="94699850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78493717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855935014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00537158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67120164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10967358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02521191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244079464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413897168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26211372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93589937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95380430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48096413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064016641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30523437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572546857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10142544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211134424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09989004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73253219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93690449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49007510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4675474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30229189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2118584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41042483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62925226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01989411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953885599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23055328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61682681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63970158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487138167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426365608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48589022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911653855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150878927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41138847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78152665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94492874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45401528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712591138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780103153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376697246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843441468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35756799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53942424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229163969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42635147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1559935422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9825870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368827090"/>
                    </a:ext>
                  </a:extLst>
                </a:gridCol>
                <a:gridCol w="69816">
                  <a:extLst>
                    <a:ext uri="{9D8B030D-6E8A-4147-A177-3AD203B41FA5}">
                      <a16:colId xmlns:a16="http://schemas.microsoft.com/office/drawing/2014/main" val="3831369095"/>
                    </a:ext>
                  </a:extLst>
                </a:gridCol>
                <a:gridCol w="475140">
                  <a:extLst>
                    <a:ext uri="{9D8B030D-6E8A-4147-A177-3AD203B41FA5}">
                      <a16:colId xmlns:a16="http://schemas.microsoft.com/office/drawing/2014/main" val="615082172"/>
                    </a:ext>
                  </a:extLst>
                </a:gridCol>
              </a:tblGrid>
              <a:tr h="169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03519"/>
                  </a:ext>
                </a:extLst>
              </a:tr>
              <a:tr h="223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94372"/>
                  </a:ext>
                </a:extLst>
              </a:tr>
              <a:tr h="165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23.Major Hata Sayısı-27.KYS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37032"/>
                  </a:ext>
                </a:extLst>
              </a:tr>
              <a:tr h="165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05085"/>
                  </a:ext>
                </a:extLst>
              </a:tr>
              <a:tr h="165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23.1.-27.1.İç denetimler öncesi yapılan işlerin denetim check listeleri ile kıyaslanması ve kıyaslama sonucu var olan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574251"/>
                  </a:ext>
                </a:extLst>
              </a:tr>
              <a:tr h="165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90816"/>
                  </a:ext>
                </a:extLst>
              </a:tr>
              <a:tr h="165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23.2.-27.2.KYS gerekliliği olan işlerin düzenli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633191"/>
                  </a:ext>
                </a:extLst>
              </a:tr>
              <a:tr h="165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99735"/>
                  </a:ext>
                </a:extLst>
              </a:tr>
              <a:tr h="165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23.3-27.3.İç denetim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504968"/>
                  </a:ext>
                </a:extLst>
              </a:tr>
              <a:tr h="165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39486"/>
                  </a:ext>
                </a:extLst>
              </a:tr>
              <a:tr h="2045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121750"/>
                  </a:ext>
                </a:extLst>
              </a:tr>
              <a:tr h="216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086109"/>
                  </a:ext>
                </a:extLst>
              </a:tr>
              <a:tr h="2045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24.1.Açılan düzeltici faaliyetlerin kök nedenlerin tespiti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71114"/>
                  </a:ext>
                </a:extLst>
              </a:tr>
              <a:tr h="2337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72608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24.2.Aksiyonların geliştirilmesi ve ilgili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292715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949955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031445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72996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25.1.Risk analizlerinin hazırlanması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5106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976582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25.2.RÖF değeri 100 üzeri çıkan riskler için aksiyon geliştirilmesi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133972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020524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25.3.Gelen şikayet ve açılan düzeltici faaliyetlerin risk analizlerine yansıtılması ve aksiyonların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16843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373938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609986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907103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26.1.Tüm SPİK göstergelerinin aylık kontrolü ve tutmama ihtimali olan göstergelere ait acil eylemler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SPİK Karneleri-Birim İçi Toplantı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160908"/>
                  </a:ext>
                </a:extLst>
              </a:tr>
              <a:tr h="151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787150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28.Şikayet Sayısı-29.Şikayet Çözüm Memnuniyet Oranı 30.Tekrarlayan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882020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125929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28.1.-29.1.-30.1 Yazılımdan gelen şikayetlerin kök nedenlerinin bulunması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Kayıtları-DF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98615"/>
                  </a:ext>
                </a:extLst>
              </a:tr>
              <a:tr h="151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692870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28.2.-29.2.-30.2.Şikayetlerin çözümlenmesi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737371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26818"/>
                  </a:ext>
                </a:extLst>
              </a:tr>
              <a:tr h="1285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28.3.-29.3.-30.3.Şikayet çözüm memnuniyetlerinin ölçümlenmesi ve ölçüm sonucu şikayetin kapatılması/yeni aksiyonların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202361"/>
                  </a:ext>
                </a:extLst>
              </a:tr>
              <a:tr h="12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720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21967"/>
              </p:ext>
            </p:extLst>
          </p:nvPr>
        </p:nvGraphicFramePr>
        <p:xfrm>
          <a:off x="107564" y="908718"/>
          <a:ext cx="8928931" cy="6072920"/>
        </p:xfrm>
        <a:graphic>
          <a:graphicData uri="http://schemas.openxmlformats.org/drawingml/2006/table">
            <a:tbl>
              <a:tblPr/>
              <a:tblGrid>
                <a:gridCol w="663680">
                  <a:extLst>
                    <a:ext uri="{9D8B030D-6E8A-4147-A177-3AD203B41FA5}">
                      <a16:colId xmlns:a16="http://schemas.microsoft.com/office/drawing/2014/main" val="3100160387"/>
                    </a:ext>
                  </a:extLst>
                </a:gridCol>
                <a:gridCol w="820191">
                  <a:extLst>
                    <a:ext uri="{9D8B030D-6E8A-4147-A177-3AD203B41FA5}">
                      <a16:colId xmlns:a16="http://schemas.microsoft.com/office/drawing/2014/main" val="704446035"/>
                    </a:ext>
                  </a:extLst>
                </a:gridCol>
                <a:gridCol w="1260003">
                  <a:extLst>
                    <a:ext uri="{9D8B030D-6E8A-4147-A177-3AD203B41FA5}">
                      <a16:colId xmlns:a16="http://schemas.microsoft.com/office/drawing/2014/main" val="2962818412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1380865124"/>
                    </a:ext>
                  </a:extLst>
                </a:gridCol>
                <a:gridCol w="485378">
                  <a:extLst>
                    <a:ext uri="{9D8B030D-6E8A-4147-A177-3AD203B41FA5}">
                      <a16:colId xmlns:a16="http://schemas.microsoft.com/office/drawing/2014/main" val="2808118209"/>
                    </a:ext>
                  </a:extLst>
                </a:gridCol>
                <a:gridCol w="663680">
                  <a:extLst>
                    <a:ext uri="{9D8B030D-6E8A-4147-A177-3AD203B41FA5}">
                      <a16:colId xmlns:a16="http://schemas.microsoft.com/office/drawing/2014/main" val="2835728650"/>
                    </a:ext>
                  </a:extLst>
                </a:gridCol>
                <a:gridCol w="237735">
                  <a:extLst>
                    <a:ext uri="{9D8B030D-6E8A-4147-A177-3AD203B41FA5}">
                      <a16:colId xmlns:a16="http://schemas.microsoft.com/office/drawing/2014/main" val="546862770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463802327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21885534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55252303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41453430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764580557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08467610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480394286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49927271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35255769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01233568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565309627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944944696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855226037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89757965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61645220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556702849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824430993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740062653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42423991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687936022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14261477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171979152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96048924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074535270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92011519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57166441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75248446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64436039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900583419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70939160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49517700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401965258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762062475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551455276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0262216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36543333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963084653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20675728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11443869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829173820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88623846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554578563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258788731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56537078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437700969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275888671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197446663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65698447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397956328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4083073784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140165956"/>
                    </a:ext>
                  </a:extLst>
                </a:gridCol>
                <a:gridCol w="71320">
                  <a:extLst>
                    <a:ext uri="{9D8B030D-6E8A-4147-A177-3AD203B41FA5}">
                      <a16:colId xmlns:a16="http://schemas.microsoft.com/office/drawing/2014/main" val="7404730"/>
                    </a:ext>
                  </a:extLst>
                </a:gridCol>
                <a:gridCol w="485378">
                  <a:extLst>
                    <a:ext uri="{9D8B030D-6E8A-4147-A177-3AD203B41FA5}">
                      <a16:colId xmlns:a16="http://schemas.microsoft.com/office/drawing/2014/main" val="4175921882"/>
                    </a:ext>
                  </a:extLst>
                </a:gridCol>
              </a:tblGrid>
              <a:tr h="1223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07517"/>
                  </a:ext>
                </a:extLst>
              </a:tr>
              <a:tr h="16138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044030"/>
                  </a:ext>
                </a:extLst>
              </a:tr>
              <a:tr h="9282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31.Çevre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148641"/>
                  </a:ext>
                </a:extLst>
              </a:tr>
              <a:tr h="9282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576948"/>
                  </a:ext>
                </a:extLst>
              </a:tr>
              <a:tr h="10126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31.1.Tehlikeli ve tehlikesiz atıkların talimatlara göre ayrıştırılması ve ilgili geri dönüşüm yönetimin uyumun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Çevre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516984"/>
                  </a:ext>
                </a:extLst>
              </a:tr>
              <a:tr h="10548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67995"/>
                  </a:ext>
                </a:extLst>
              </a:tr>
              <a:tr h="10548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32.İş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Sayısı-33.İş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Ağırlık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292931"/>
                  </a:ext>
                </a:extLst>
              </a:tr>
              <a:tr h="10548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102533"/>
                  </a:ext>
                </a:extLst>
              </a:tr>
              <a:tr h="10548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32.1.-33.1.İş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Sağlığı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Güvenliği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yönergelere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sağlanması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592270"/>
                  </a:ext>
                </a:extLst>
              </a:tr>
              <a:tr h="10548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49526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3.2.-32.2.Birim/bölüm ile ilgili hazırlanan iş sağlığı risklerine karşı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312764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931867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33.3.-33.3.Kurum içinde isg riski taşıyan konular hakkında yetkililere bilgi akışının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Başkanı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E-postalar,İç Yazışmalar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312277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344035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34.Öneri Sayısı-35.Önerilerin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01218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033795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34.1.Kurum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verimliliğin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sağlanabilmesi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adına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postalar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27013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2585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 Verilen önerilerin takip edilmesi ve uygulamaya alınması için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postalar,İç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Yazışmalar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555279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59160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134489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991386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36.1.Personel performansının ölçümlenmesi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Performans 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445854"/>
                  </a:ext>
                </a:extLst>
              </a:tr>
              <a:tr h="10548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705785"/>
                  </a:ext>
                </a:extLst>
              </a:tr>
              <a:tr h="10126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36.2.Ölçüm sonucu performansı düşük çıkan personelin iyileştirilmesine yönelik eğitim,proje ya da uygulama gibi faaliyetler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 katılımları,Proje dosyaları,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900697"/>
                  </a:ext>
                </a:extLst>
              </a:tr>
              <a:tr h="10126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969627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37.Süreç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291560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43617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37.1.İç Müşteri Memnuniyet Anketinin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656586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536392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37.2.Anket sonucu çıkan uygunsuzluklar için AAP hazırlanması ve uygulamaların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Formları ve AAP'ler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127044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83151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37.3.-37.4.Anketlere gelen yorumların risk analizlerine ilave edilmesi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Analizleri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160835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565700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38.Şikayete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202130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035768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38.1.Şikayet sahibine "şikayetiniz alınmıştır" şeklinde geri bildirim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Kurulu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Yönetim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090393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109501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44997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794400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39.1.KY-PR-0004 DF Prosedürüne uygun DF gerçekleştirmek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Kurulu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508186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229095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39.2. Gerekiyor ise KY-FR-0009 Kök-Neden gerçekleştirmek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Kurulu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Neden-Sonuç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916595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993464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748577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136432"/>
                  </a:ext>
                </a:extLst>
              </a:tr>
              <a:tr h="9704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40.1.Şikayet çözülene kadar ele alınma süreci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Kurulu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178918"/>
                  </a:ext>
                </a:extLst>
              </a:tr>
              <a:tr h="970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908150"/>
                  </a:ext>
                </a:extLst>
              </a:tr>
              <a:tr h="88605">
                <a:tc gridSpan="26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NO: GA-FP-0001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 DOKÜMANLAR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90132"/>
                  </a:ext>
                </a:extLst>
              </a:tr>
              <a:tr h="88605">
                <a:tc gridSpan="59">
                  <a:txBody>
                    <a:bodyPr/>
                    <a:lstStyle/>
                    <a:p>
                      <a:pPr algn="ct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669057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TANIMLAMALARI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Rev.Tarihi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Rev.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Hazırlayan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Sistem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89047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İG:İşgücü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9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1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Dr. Öğr. Üyesi Oğuz DOĞAN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1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Prof. Dr. İsmail YÜKSEK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16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Şafak GÜR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92098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FS:Finansman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642167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KT:Katılım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667106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EK:Ekipman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00080"/>
                  </a:ext>
                </a:extLst>
              </a:tr>
              <a:tr h="886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TK:Teknoloji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39490"/>
                  </a:ext>
                </a:extLst>
              </a:tr>
              <a:tr h="88605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23866"/>
                  </a:ext>
                </a:extLst>
              </a:tr>
              <a:tr h="886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 No: KY-FR-0028 Tarihi:03.05.2018 Değ.No:0 Değ.Tarihi:-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65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62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90374" y="9027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8812" y="125407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 rot="19430316">
            <a:off x="1012771" y="3026073"/>
            <a:ext cx="331815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 rot="19430316">
            <a:off x="1012771" y="3189586"/>
            <a:ext cx="331815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12" y="31470"/>
            <a:ext cx="9001000" cy="638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19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11543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543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586897" y="2518045"/>
            <a:ext cx="29285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586897" y="2681557"/>
            <a:ext cx="29285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641580" y="2725738"/>
            <a:ext cx="30434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641580" y="2897188"/>
            <a:ext cx="30434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392"/>
            <a:ext cx="10262413" cy="70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21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305802" y="33449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7314"/>
            <a:ext cx="9149680" cy="658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173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305802" y="33449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1068"/>
            <a:ext cx="9145016" cy="65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8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7500"/>
            <a:ext cx="9084561" cy="634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47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30" y="98144"/>
            <a:ext cx="9004564" cy="636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20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100" y="116633"/>
            <a:ext cx="8768387" cy="608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28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36" y="185506"/>
            <a:ext cx="8711544" cy="635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7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37509"/>
              </p:ext>
            </p:extLst>
          </p:nvPr>
        </p:nvGraphicFramePr>
        <p:xfrm>
          <a:off x="323528" y="422910"/>
          <a:ext cx="8568952" cy="60096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225307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2343645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Zayıf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Z1- </a:t>
                      </a:r>
                      <a:r>
                        <a:rPr lang="en-US" sz="1400" u="none" strike="noStrike" dirty="0" err="1">
                          <a:effectLst/>
                        </a:rPr>
                        <a:t>Yeni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kurulmuş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(Hala zayıf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yön)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Z2-Yaygın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tanıtım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eksikliği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(Hala zayıf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yön)</a:t>
                      </a:r>
                      <a:endParaRPr lang="tr-T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Z3-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Akademik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çevre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ilişkilerin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istenilen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düzeyde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olmaması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Yeni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zayıf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yön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Z4-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Sektör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profesyonelleri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ilişkilerin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istenilen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seviyede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olmaması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Yeni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zayıf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yön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Z5-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Alanda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faaliyet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gösteren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Sivil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Toplum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Kuruluşları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ile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ilişkilerin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yetersiz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kalması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sym typeface="Wingdings" panose="05000000000000000000" pitchFamily="2" charset="2"/>
                        </a:rPr>
                        <a:t>Yeni</a:t>
                      </a:r>
                      <a:r>
                        <a:rPr lang="en-US" sz="1400" b="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="0" baseline="0" dirty="0" err="1" smtClean="0">
                          <a:sym typeface="Wingdings" panose="05000000000000000000" pitchFamily="2" charset="2"/>
                        </a:rPr>
                        <a:t>zayıf</a:t>
                      </a:r>
                      <a:r>
                        <a:rPr lang="en-US" sz="1400" b="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="0" baseline="0" dirty="0" err="1" smtClean="0">
                          <a:sym typeface="Wingdings" panose="05000000000000000000" pitchFamily="2" charset="2"/>
                        </a:rPr>
                        <a:t>yön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0" y="185506"/>
            <a:ext cx="8831138" cy="667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55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168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5538" y="18550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42" y="168016"/>
            <a:ext cx="8850145" cy="6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311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597417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40534"/>
              </p:ext>
            </p:extLst>
          </p:nvPr>
        </p:nvGraphicFramePr>
        <p:xfrm>
          <a:off x="107504" y="1283404"/>
          <a:ext cx="8280920" cy="494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9" y="192375"/>
            <a:ext cx="1944216" cy="362008"/>
          </a:xfrm>
          <a:prstGeom prst="rect">
            <a:avLst/>
          </a:prstGeom>
        </p:spPr>
      </p:pic>
      <p:sp>
        <p:nvSpPr>
          <p:cNvPr id="69" name="Metin kutusu 3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4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5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6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7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8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9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0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1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2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3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4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5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6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3" name="Metin kutusu 17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21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2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23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24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25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26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27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28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29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30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31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32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33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34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35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8" name="Metin kutusu 8"/>
          <p:cNvSpPr txBox="1"/>
          <p:nvPr/>
        </p:nvSpPr>
        <p:spPr>
          <a:xfrm>
            <a:off x="5021845" y="103510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9" name="Metin kutusu 9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0" name="Metin kutusu 10"/>
          <p:cNvSpPr txBox="1"/>
          <p:nvPr/>
        </p:nvSpPr>
        <p:spPr>
          <a:xfrm>
            <a:off x="5021845" y="105193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1" name="Metin kutusu 11"/>
          <p:cNvSpPr txBox="1"/>
          <p:nvPr/>
        </p:nvSpPr>
        <p:spPr>
          <a:xfrm>
            <a:off x="5021845" y="106860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2" name="Metin kutusu 12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3" name="Metin kutusu 13"/>
          <p:cNvSpPr txBox="1"/>
          <p:nvPr/>
        </p:nvSpPr>
        <p:spPr>
          <a:xfrm>
            <a:off x="5021845" y="1102259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4" name="Metin kutusu 14"/>
          <p:cNvSpPr txBox="1"/>
          <p:nvPr/>
        </p:nvSpPr>
        <p:spPr>
          <a:xfrm>
            <a:off x="5021845" y="111892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5" name="Metin kutusu 15"/>
          <p:cNvSpPr txBox="1"/>
          <p:nvPr/>
        </p:nvSpPr>
        <p:spPr>
          <a:xfrm>
            <a:off x="5021845" y="113575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6" name="Metin kutusu 16"/>
          <p:cNvSpPr txBox="1"/>
          <p:nvPr/>
        </p:nvSpPr>
        <p:spPr>
          <a:xfrm>
            <a:off x="5021845" y="115242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7" name="Metin kutusu 17"/>
          <p:cNvSpPr txBox="1"/>
          <p:nvPr/>
        </p:nvSpPr>
        <p:spPr>
          <a:xfrm>
            <a:off x="5021845" y="116925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5" name="Metin kutusu 26"/>
          <p:cNvSpPr txBox="1"/>
          <p:nvPr/>
        </p:nvSpPr>
        <p:spPr>
          <a:xfrm>
            <a:off x="5021845" y="103510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6" name="Metin kutusu 27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7" name="Metin kutusu 28"/>
          <p:cNvSpPr txBox="1"/>
          <p:nvPr/>
        </p:nvSpPr>
        <p:spPr>
          <a:xfrm>
            <a:off x="5021845" y="105193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8" name="Metin kutusu 29"/>
          <p:cNvSpPr txBox="1"/>
          <p:nvPr/>
        </p:nvSpPr>
        <p:spPr>
          <a:xfrm>
            <a:off x="5021845" y="106860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9" name="Metin kutusu 30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0" name="Metin kutusu 31"/>
          <p:cNvSpPr txBox="1"/>
          <p:nvPr/>
        </p:nvSpPr>
        <p:spPr>
          <a:xfrm>
            <a:off x="5021845" y="1102259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1" name="Metin kutusu 32"/>
          <p:cNvSpPr txBox="1"/>
          <p:nvPr/>
        </p:nvSpPr>
        <p:spPr>
          <a:xfrm>
            <a:off x="5021845" y="111892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2" name="Metin kutusu 33"/>
          <p:cNvSpPr txBox="1"/>
          <p:nvPr/>
        </p:nvSpPr>
        <p:spPr>
          <a:xfrm>
            <a:off x="5021845" y="113575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3" name="Metin kutusu 34"/>
          <p:cNvSpPr txBox="1"/>
          <p:nvPr/>
        </p:nvSpPr>
        <p:spPr>
          <a:xfrm>
            <a:off x="5021845" y="115242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4" name="Metin kutusu 35"/>
          <p:cNvSpPr txBox="1"/>
          <p:nvPr/>
        </p:nvSpPr>
        <p:spPr>
          <a:xfrm>
            <a:off x="5021845" y="116925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0" name="Metin kutusu 3"/>
          <p:cNvSpPr txBox="1"/>
          <p:nvPr/>
        </p:nvSpPr>
        <p:spPr>
          <a:xfrm>
            <a:off x="4988570" y="95921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1" name="Metin kutusu 4"/>
          <p:cNvSpPr txBox="1"/>
          <p:nvPr/>
        </p:nvSpPr>
        <p:spPr>
          <a:xfrm>
            <a:off x="4988570" y="97572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2" name="Metin kutusu 5"/>
          <p:cNvSpPr txBox="1"/>
          <p:nvPr/>
        </p:nvSpPr>
        <p:spPr>
          <a:xfrm>
            <a:off x="4988570" y="99238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3" name="Metin kutusu 6"/>
          <p:cNvSpPr txBox="1"/>
          <p:nvPr/>
        </p:nvSpPr>
        <p:spPr>
          <a:xfrm>
            <a:off x="4988570" y="1009058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4" name="Metin kutusu 7"/>
          <p:cNvSpPr txBox="1"/>
          <p:nvPr/>
        </p:nvSpPr>
        <p:spPr>
          <a:xfrm>
            <a:off x="4988570" y="102572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5" name="Metin kutusu 8"/>
          <p:cNvSpPr txBox="1"/>
          <p:nvPr/>
        </p:nvSpPr>
        <p:spPr>
          <a:xfrm>
            <a:off x="4988570" y="104223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6" name="Metin kutusu 9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7" name="Metin kutusu 10"/>
          <p:cNvSpPr txBox="1"/>
          <p:nvPr/>
        </p:nvSpPr>
        <p:spPr>
          <a:xfrm>
            <a:off x="4988570" y="1058906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8" name="Metin kutusu 11"/>
          <p:cNvSpPr txBox="1"/>
          <p:nvPr/>
        </p:nvSpPr>
        <p:spPr>
          <a:xfrm>
            <a:off x="4988570" y="1075574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9" name="Metin kutusu 12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0" name="Metin kutusu 13"/>
          <p:cNvSpPr txBox="1"/>
          <p:nvPr/>
        </p:nvSpPr>
        <p:spPr>
          <a:xfrm>
            <a:off x="4988570" y="110875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1" name="Metin kutusu 14"/>
          <p:cNvSpPr txBox="1"/>
          <p:nvPr/>
        </p:nvSpPr>
        <p:spPr>
          <a:xfrm>
            <a:off x="4988570" y="1125422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2" name="Metin kutusu 15"/>
          <p:cNvSpPr txBox="1"/>
          <p:nvPr/>
        </p:nvSpPr>
        <p:spPr>
          <a:xfrm>
            <a:off x="4988570" y="114209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3" name="Metin kutusu 16"/>
          <p:cNvSpPr txBox="1"/>
          <p:nvPr/>
        </p:nvSpPr>
        <p:spPr>
          <a:xfrm>
            <a:off x="4988570" y="115860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4" name="Metin kutusu 17"/>
          <p:cNvSpPr txBox="1"/>
          <p:nvPr/>
        </p:nvSpPr>
        <p:spPr>
          <a:xfrm>
            <a:off x="4988570" y="117526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7" name="Metin kutusu 21"/>
          <p:cNvSpPr txBox="1"/>
          <p:nvPr/>
        </p:nvSpPr>
        <p:spPr>
          <a:xfrm>
            <a:off x="4988570" y="95921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8" name="Metin kutusu 22"/>
          <p:cNvSpPr txBox="1"/>
          <p:nvPr/>
        </p:nvSpPr>
        <p:spPr>
          <a:xfrm>
            <a:off x="4988570" y="97572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9" name="Metin kutusu 23"/>
          <p:cNvSpPr txBox="1"/>
          <p:nvPr/>
        </p:nvSpPr>
        <p:spPr>
          <a:xfrm>
            <a:off x="4988570" y="99238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0" name="Metin kutusu 24"/>
          <p:cNvSpPr txBox="1"/>
          <p:nvPr/>
        </p:nvSpPr>
        <p:spPr>
          <a:xfrm>
            <a:off x="4988570" y="1009058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1" name="Metin kutusu 25"/>
          <p:cNvSpPr txBox="1"/>
          <p:nvPr/>
        </p:nvSpPr>
        <p:spPr>
          <a:xfrm>
            <a:off x="4988570" y="102572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2" name="Metin kutusu 26"/>
          <p:cNvSpPr txBox="1"/>
          <p:nvPr/>
        </p:nvSpPr>
        <p:spPr>
          <a:xfrm>
            <a:off x="4988570" y="104223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3" name="Metin kutusu 27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4" name="Metin kutusu 28"/>
          <p:cNvSpPr txBox="1"/>
          <p:nvPr/>
        </p:nvSpPr>
        <p:spPr>
          <a:xfrm>
            <a:off x="4988570" y="1058906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5" name="Metin kutusu 29"/>
          <p:cNvSpPr txBox="1"/>
          <p:nvPr/>
        </p:nvSpPr>
        <p:spPr>
          <a:xfrm>
            <a:off x="4988570" y="1075574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6" name="Metin kutusu 30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7" name="Metin kutusu 31"/>
          <p:cNvSpPr txBox="1"/>
          <p:nvPr/>
        </p:nvSpPr>
        <p:spPr>
          <a:xfrm>
            <a:off x="4988570" y="110875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8" name="Metin kutusu 32"/>
          <p:cNvSpPr txBox="1"/>
          <p:nvPr/>
        </p:nvSpPr>
        <p:spPr>
          <a:xfrm>
            <a:off x="4988570" y="1125422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9" name="Metin kutusu 33"/>
          <p:cNvSpPr txBox="1"/>
          <p:nvPr/>
        </p:nvSpPr>
        <p:spPr>
          <a:xfrm>
            <a:off x="4988570" y="114209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0" name="Metin kutusu 34"/>
          <p:cNvSpPr txBox="1"/>
          <p:nvPr/>
        </p:nvSpPr>
        <p:spPr>
          <a:xfrm>
            <a:off x="4988570" y="115860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1" name="Metin kutusu 35"/>
          <p:cNvSpPr txBox="1"/>
          <p:nvPr/>
        </p:nvSpPr>
        <p:spPr>
          <a:xfrm>
            <a:off x="4988570" y="117526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6499"/>
            <a:ext cx="8743514" cy="66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92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34</a:t>
            </a:fld>
            <a:endParaRPr lang="tr-TR"/>
          </a:p>
        </p:txBody>
      </p:sp>
      <p:sp>
        <p:nvSpPr>
          <p:cNvPr id="69" name="Metin kutusu 3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4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5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6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7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8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9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0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1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2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3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4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5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6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3" name="Metin kutusu 17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21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2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23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24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25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26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27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28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29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30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31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32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33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34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35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"/>
          <p:cNvSpPr txBox="1"/>
          <p:nvPr/>
        </p:nvSpPr>
        <p:spPr>
          <a:xfrm>
            <a:off x="8999538" y="220980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2"/>
          <p:cNvSpPr txBox="1"/>
          <p:nvPr/>
        </p:nvSpPr>
        <p:spPr>
          <a:xfrm>
            <a:off x="9761538" y="2190750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3" name="Metin kutusu 3"/>
          <p:cNvSpPr txBox="1"/>
          <p:nvPr/>
        </p:nvSpPr>
        <p:spPr>
          <a:xfrm>
            <a:off x="5160963" y="104489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4"/>
          <p:cNvSpPr txBox="1"/>
          <p:nvPr/>
        </p:nvSpPr>
        <p:spPr>
          <a:xfrm>
            <a:off x="5160963" y="106203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5"/>
          <p:cNvSpPr txBox="1"/>
          <p:nvPr/>
        </p:nvSpPr>
        <p:spPr>
          <a:xfrm>
            <a:off x="5160963" y="107918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6" name="Metin kutusu 6"/>
          <p:cNvSpPr txBox="1"/>
          <p:nvPr/>
        </p:nvSpPr>
        <p:spPr>
          <a:xfrm>
            <a:off x="5160963" y="109632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7" name="Metin kutusu 7"/>
          <p:cNvSpPr txBox="1"/>
          <p:nvPr/>
        </p:nvSpPr>
        <p:spPr>
          <a:xfrm>
            <a:off x="5160963" y="11134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8" name="Metin kutusu 8"/>
          <p:cNvSpPr txBox="1"/>
          <p:nvPr/>
        </p:nvSpPr>
        <p:spPr>
          <a:xfrm>
            <a:off x="5160963" y="113061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9" name="Metin kutusu 9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0" name="Metin kutusu 10"/>
          <p:cNvSpPr txBox="1"/>
          <p:nvPr/>
        </p:nvSpPr>
        <p:spPr>
          <a:xfrm>
            <a:off x="5160963" y="114776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1" name="Metin kutusu 11"/>
          <p:cNvSpPr txBox="1"/>
          <p:nvPr/>
        </p:nvSpPr>
        <p:spPr>
          <a:xfrm>
            <a:off x="5160963" y="116490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2" name="Metin kutusu 12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3" name="Metin kutusu 13"/>
          <p:cNvSpPr txBox="1"/>
          <p:nvPr/>
        </p:nvSpPr>
        <p:spPr>
          <a:xfrm>
            <a:off x="5160963" y="119919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4" name="Metin kutusu 14"/>
          <p:cNvSpPr txBox="1"/>
          <p:nvPr/>
        </p:nvSpPr>
        <p:spPr>
          <a:xfrm>
            <a:off x="5160963" y="121634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5" name="Metin kutusu 15"/>
          <p:cNvSpPr txBox="1"/>
          <p:nvPr/>
        </p:nvSpPr>
        <p:spPr>
          <a:xfrm>
            <a:off x="5160963" y="123348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6" name="Metin kutusu 16"/>
          <p:cNvSpPr txBox="1"/>
          <p:nvPr/>
        </p:nvSpPr>
        <p:spPr>
          <a:xfrm>
            <a:off x="5160963" y="125063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7" name="Metin kutusu 17"/>
          <p:cNvSpPr txBox="1"/>
          <p:nvPr/>
        </p:nvSpPr>
        <p:spPr>
          <a:xfrm>
            <a:off x="5160963" y="126777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0" name="Metin kutusu 21"/>
          <p:cNvSpPr txBox="1"/>
          <p:nvPr/>
        </p:nvSpPr>
        <p:spPr>
          <a:xfrm>
            <a:off x="5160963" y="104489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1" name="Metin kutusu 22"/>
          <p:cNvSpPr txBox="1"/>
          <p:nvPr/>
        </p:nvSpPr>
        <p:spPr>
          <a:xfrm>
            <a:off x="5160963" y="106203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2" name="Metin kutusu 23"/>
          <p:cNvSpPr txBox="1"/>
          <p:nvPr/>
        </p:nvSpPr>
        <p:spPr>
          <a:xfrm>
            <a:off x="5160963" y="107918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3" name="Metin kutusu 24"/>
          <p:cNvSpPr txBox="1"/>
          <p:nvPr/>
        </p:nvSpPr>
        <p:spPr>
          <a:xfrm>
            <a:off x="5160963" y="109632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4" name="Metin kutusu 25"/>
          <p:cNvSpPr txBox="1"/>
          <p:nvPr/>
        </p:nvSpPr>
        <p:spPr>
          <a:xfrm>
            <a:off x="5160963" y="11134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5" name="Metin kutusu 26"/>
          <p:cNvSpPr txBox="1"/>
          <p:nvPr/>
        </p:nvSpPr>
        <p:spPr>
          <a:xfrm>
            <a:off x="5160963" y="113061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6" name="Metin kutusu 27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7" name="Metin kutusu 28"/>
          <p:cNvSpPr txBox="1"/>
          <p:nvPr/>
        </p:nvSpPr>
        <p:spPr>
          <a:xfrm>
            <a:off x="5160963" y="114776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8" name="Metin kutusu 29"/>
          <p:cNvSpPr txBox="1"/>
          <p:nvPr/>
        </p:nvSpPr>
        <p:spPr>
          <a:xfrm>
            <a:off x="5160963" y="116490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9" name="Metin kutusu 30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0" name="Metin kutusu 31"/>
          <p:cNvSpPr txBox="1"/>
          <p:nvPr/>
        </p:nvSpPr>
        <p:spPr>
          <a:xfrm>
            <a:off x="5160963" y="119919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1" name="Metin kutusu 32"/>
          <p:cNvSpPr txBox="1"/>
          <p:nvPr/>
        </p:nvSpPr>
        <p:spPr>
          <a:xfrm>
            <a:off x="5160963" y="121634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2" name="Metin kutusu 33"/>
          <p:cNvSpPr txBox="1"/>
          <p:nvPr/>
        </p:nvSpPr>
        <p:spPr>
          <a:xfrm>
            <a:off x="5160963" y="123348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3" name="Metin kutusu 34"/>
          <p:cNvSpPr txBox="1"/>
          <p:nvPr/>
        </p:nvSpPr>
        <p:spPr>
          <a:xfrm>
            <a:off x="5160963" y="125063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4" name="Metin kutusu 35"/>
          <p:cNvSpPr txBox="1"/>
          <p:nvPr/>
        </p:nvSpPr>
        <p:spPr>
          <a:xfrm>
            <a:off x="5160963" y="126777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47" y="169884"/>
            <a:ext cx="8219256" cy="66881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91153"/>
            <a:ext cx="1656854" cy="3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04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35</a:t>
            </a:fld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6632"/>
            <a:ext cx="8640960" cy="67413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8640"/>
            <a:ext cx="1584176" cy="34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33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36</a:t>
            </a:fld>
            <a:endParaRPr lang="tr-T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6632"/>
            <a:ext cx="8568952" cy="67413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2121"/>
            <a:ext cx="1585097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9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32"/>
            <a:ext cx="8352928" cy="6741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88640"/>
            <a:ext cx="1585097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04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38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95536" y="270892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Nisan-Ekim aralığında bölüme yönelik herhangi bir şikayet söz konusu değildir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456"/>
              </p:ext>
            </p:extLst>
          </p:nvPr>
        </p:nvGraphicFramePr>
        <p:xfrm>
          <a:off x="0" y="3933056"/>
          <a:ext cx="9144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</a:t>
                      </a:r>
                      <a:r>
                        <a:rPr lang="tr-TR" baseline="0" dirty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 Konusu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Sonuç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213353"/>
            <a:ext cx="2217675" cy="432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71" y="21673"/>
            <a:ext cx="7931224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4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33536"/>
              </p:ext>
            </p:extLst>
          </p:nvPr>
        </p:nvGraphicFramePr>
        <p:xfrm>
          <a:off x="323528" y="339397"/>
          <a:ext cx="8424936" cy="60528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165809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2259127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Fırsat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F1- </a:t>
                      </a:r>
                      <a:r>
                        <a:rPr lang="en-US" sz="1400" u="none" strike="noStrike" dirty="0" err="1">
                          <a:effectLst/>
                        </a:rPr>
                        <a:t>OSB'ye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yakın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F2- Antalya'nın avantajları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F3- </a:t>
                      </a:r>
                      <a:r>
                        <a:rPr lang="en-US" sz="1400" u="none" strike="noStrike" dirty="0" err="1">
                          <a:effectLst/>
                        </a:rPr>
                        <a:t>Antalya'da</a:t>
                      </a:r>
                      <a:r>
                        <a:rPr lang="en-US" sz="1400" u="none" strike="noStrike" dirty="0">
                          <a:effectLst/>
                        </a:rPr>
                        <a:t> %100 </a:t>
                      </a:r>
                      <a:r>
                        <a:rPr lang="en-US" sz="1400" u="none" strike="noStrike" dirty="0" err="1">
                          <a:effectLst/>
                        </a:rPr>
                        <a:t>ingilizce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bulunan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tek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vakıf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üniversitesi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F4- </a:t>
                      </a:r>
                      <a:r>
                        <a:rPr lang="en-US" sz="1400" u="none" strike="noStrike" dirty="0" err="1">
                          <a:effectLst/>
                        </a:rPr>
                        <a:t>Özel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orta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öğretim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kurumlarının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fazla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F5- </a:t>
                      </a:r>
                      <a:r>
                        <a:rPr lang="en-US" sz="1400" u="none" strike="noStrike" dirty="0" err="1">
                          <a:effectLst/>
                        </a:rPr>
                        <a:t>Ulusal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uluslararası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programlar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fuarlar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F6- %100 </a:t>
                      </a:r>
                      <a:r>
                        <a:rPr lang="en-US" sz="1400" u="none" strike="noStrike" dirty="0" err="1">
                          <a:effectLst/>
                        </a:rPr>
                        <a:t>ingilizce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eğitimine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talepler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F7- </a:t>
                      </a:r>
                      <a:r>
                        <a:rPr lang="en-US" sz="1400" u="none" strike="noStrike" dirty="0" err="1">
                          <a:effectLst/>
                        </a:rPr>
                        <a:t>Akdeniz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Üniversitesi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işbirliği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fırsatları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F8- Turizm ve diğer sektörlerin varlığı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407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F9- </a:t>
                      </a:r>
                      <a:r>
                        <a:rPr lang="en-US" sz="1400" u="none" strike="noStrike" dirty="0" err="1">
                          <a:effectLst/>
                        </a:rPr>
                        <a:t>Öğrencilerin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ulusal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uluslar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arası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yazabilme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projelere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katılabilme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potansiyeli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F10-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Firmaların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staj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yabancı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talepleri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F11-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Turizm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Meslek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Liselerinin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sayısının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fazla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olması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F12- Erasmus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work&amp;travel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yarattığı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Net-work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ağı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F13-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Devletin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turizm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kalkınma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planlarında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turizme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ait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politikalarına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ağırlık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verilmesi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40</a:t>
            </a:fld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406874" y="2636912"/>
            <a:ext cx="8279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Gastronomi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bölümüne</a:t>
            </a:r>
            <a:r>
              <a:rPr lang="en-US" sz="2400" b="1" dirty="0" smtClean="0"/>
              <a:t> </a:t>
            </a:r>
            <a:r>
              <a:rPr lang="en-US" sz="2400" b="1" dirty="0"/>
              <a:t>1 Dr. </a:t>
            </a:r>
            <a:r>
              <a:rPr lang="en-US" sz="2400" b="1" dirty="0" err="1"/>
              <a:t>Öğr</a:t>
            </a:r>
            <a:r>
              <a:rPr lang="en-US" sz="2400" b="1" dirty="0"/>
              <a:t>.  </a:t>
            </a:r>
            <a:r>
              <a:rPr lang="en-US" sz="2400" b="1" dirty="0" err="1"/>
              <a:t>Üyesi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Istihdam</a:t>
            </a:r>
            <a:r>
              <a:rPr lang="en-US" sz="2400" b="1" dirty="0" smtClean="0"/>
              <a:t> </a:t>
            </a:r>
            <a:r>
              <a:rPr lang="en-US" sz="2400" b="1" dirty="0" err="1"/>
              <a:t>edilmiştir</a:t>
            </a:r>
            <a:r>
              <a:rPr lang="en-US" sz="2400" b="1" dirty="0"/>
              <a:t>. </a:t>
            </a:r>
          </a:p>
          <a:p>
            <a:r>
              <a:rPr lang="en-US" b="1" dirty="0"/>
              <a:t> </a:t>
            </a:r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43608" y="6222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41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323004" y="1410355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b="1" dirty="0"/>
              <a:t>M</a:t>
            </a:r>
            <a:r>
              <a:rPr lang="en-US" sz="2400" b="1" dirty="0" err="1" smtClean="0"/>
              <a:t>utfak</a:t>
            </a:r>
            <a:r>
              <a:rPr lang="en-US" sz="2400" b="1" dirty="0" smtClean="0"/>
              <a:t> </a:t>
            </a:r>
            <a:r>
              <a:rPr lang="en-US" sz="2400" b="1" dirty="0" err="1"/>
              <a:t>uygulama</a:t>
            </a:r>
            <a:r>
              <a:rPr lang="en-US" sz="2400" b="1" dirty="0"/>
              <a:t> </a:t>
            </a:r>
            <a:r>
              <a:rPr lang="en-US" sz="2400" b="1" dirty="0" err="1"/>
              <a:t>derslerine</a:t>
            </a:r>
            <a:r>
              <a:rPr lang="en-US" sz="2400" b="1" dirty="0"/>
              <a:t> </a:t>
            </a:r>
            <a:r>
              <a:rPr lang="en-US" sz="2400" b="1" dirty="0" err="1"/>
              <a:t>katılacak</a:t>
            </a:r>
            <a:r>
              <a:rPr lang="en-US" sz="2400" b="1" dirty="0"/>
              <a:t> </a:t>
            </a:r>
            <a:r>
              <a:rPr lang="en-US" sz="2400" b="1" dirty="0" err="1"/>
              <a:t>öğrenci</a:t>
            </a:r>
            <a:r>
              <a:rPr lang="en-US" sz="2400" b="1" dirty="0"/>
              <a:t> </a:t>
            </a:r>
            <a:r>
              <a:rPr lang="en-US" sz="2400" b="1" dirty="0" err="1"/>
              <a:t>sayısı</a:t>
            </a:r>
            <a:r>
              <a:rPr lang="en-US" sz="2400" b="1" dirty="0"/>
              <a:t> </a:t>
            </a:r>
            <a:r>
              <a:rPr lang="en-US" sz="2400" b="1" dirty="0" err="1"/>
              <a:t>mevcut</a:t>
            </a:r>
            <a:r>
              <a:rPr lang="en-US" sz="2400" b="1" dirty="0"/>
              <a:t> </a:t>
            </a:r>
            <a:r>
              <a:rPr lang="en-US" sz="2400" b="1" dirty="0" err="1"/>
              <a:t>setüstü</a:t>
            </a:r>
            <a:r>
              <a:rPr lang="en-US" sz="2400" b="1" dirty="0"/>
              <a:t> </a:t>
            </a:r>
            <a:r>
              <a:rPr lang="en-US" sz="2400" b="1" dirty="0" err="1"/>
              <a:t>ekipman</a:t>
            </a:r>
            <a:r>
              <a:rPr lang="en-US" sz="2400" b="1" dirty="0"/>
              <a:t> </a:t>
            </a:r>
            <a:r>
              <a:rPr lang="en-US" sz="2400" b="1" dirty="0" err="1"/>
              <a:t>sayısının</a:t>
            </a:r>
            <a:r>
              <a:rPr lang="en-US" sz="2400" b="1" dirty="0"/>
              <a:t> </a:t>
            </a: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üstünde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, b</a:t>
            </a:r>
            <a:r>
              <a:rPr lang="tr-TR" sz="2400" b="1" dirty="0"/>
              <a:t>ölüm uygulama derslerinin yürütülebilmesi </a:t>
            </a:r>
            <a:r>
              <a:rPr lang="en-US" sz="2400" b="1" dirty="0" err="1"/>
              <a:t>amacı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tr-TR" sz="2400" b="1" dirty="0"/>
              <a:t>Gastronomi Eğitim </a:t>
            </a:r>
            <a:r>
              <a:rPr lang="en-US" sz="2400" b="1" dirty="0" err="1"/>
              <a:t>Uygulama</a:t>
            </a:r>
            <a:r>
              <a:rPr lang="en-US" sz="2400" b="1" dirty="0"/>
              <a:t> </a:t>
            </a:r>
            <a:r>
              <a:rPr lang="tr-TR" sz="2400" b="1" dirty="0" err="1"/>
              <a:t>Mutfağ</a:t>
            </a:r>
            <a:r>
              <a:rPr lang="en-US" sz="2400" b="1" dirty="0" err="1"/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setüstü</a:t>
            </a:r>
            <a:r>
              <a:rPr lang="en-US" sz="2400" b="1" dirty="0"/>
              <a:t> </a:t>
            </a:r>
            <a:r>
              <a:rPr lang="en-US" sz="2400" b="1" dirty="0" err="1"/>
              <a:t>ekipman</a:t>
            </a:r>
            <a:r>
              <a:rPr lang="en-US" sz="2400" b="1" dirty="0"/>
              <a:t> </a:t>
            </a:r>
            <a:r>
              <a:rPr lang="tr-TR" sz="2400" b="1" dirty="0"/>
              <a:t> </a:t>
            </a:r>
            <a:r>
              <a:rPr lang="en-US" sz="2400" b="1" dirty="0" err="1"/>
              <a:t>alımı</a:t>
            </a:r>
            <a:r>
              <a:rPr lang="en-US" sz="2400" b="1" dirty="0"/>
              <a:t> </a:t>
            </a:r>
            <a:r>
              <a:rPr lang="tr-TR" sz="2400" b="1" dirty="0" smtClean="0"/>
              <a:t>yapılması</a:t>
            </a:r>
            <a:r>
              <a:rPr lang="tr-TR" sz="2400" b="1" dirty="0"/>
              <a:t> </a:t>
            </a:r>
            <a:r>
              <a:rPr lang="tr-TR" sz="2400" b="1" dirty="0" smtClean="0"/>
              <a:t>gerekmektedir.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b="1" dirty="0" smtClean="0"/>
              <a:t>Ocak üstü yangın söndürme tesisatının hem mutfakta hem de pastanede kurulması için bütçe ayrılması ve bunun takibinin yapılması.</a:t>
            </a:r>
            <a:endParaRPr lang="en-US" sz="2400" b="1" dirty="0"/>
          </a:p>
          <a:p>
            <a:pPr algn="just"/>
            <a:endParaRPr lang="en-US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Gastronomi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Mutfak</a:t>
            </a:r>
            <a:r>
              <a:rPr lang="en-US" sz="2400" b="1" dirty="0"/>
              <a:t> </a:t>
            </a:r>
            <a:r>
              <a:rPr lang="en-US" sz="2400" b="1" dirty="0" err="1"/>
              <a:t>Sanatları</a:t>
            </a:r>
            <a:r>
              <a:rPr lang="en-US" sz="2400" b="1" dirty="0"/>
              <a:t> </a:t>
            </a:r>
            <a:r>
              <a:rPr lang="en-US" sz="2400" b="1" dirty="0" err="1"/>
              <a:t>Bölümü</a:t>
            </a:r>
            <a:r>
              <a:rPr lang="en-US" sz="2400" b="1" dirty="0"/>
              <a:t>, </a:t>
            </a:r>
            <a:r>
              <a:rPr lang="en-US" sz="2400" b="1" dirty="0" err="1"/>
              <a:t>Eğitim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Uygulama</a:t>
            </a:r>
            <a:r>
              <a:rPr lang="en-US" sz="2400" b="1" dirty="0"/>
              <a:t> </a:t>
            </a:r>
            <a:r>
              <a:rPr lang="en-US" sz="2400" b="1" dirty="0" err="1"/>
              <a:t>Mutfağı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mutfak</a:t>
            </a:r>
            <a:r>
              <a:rPr lang="en-US" sz="2400" b="1" dirty="0"/>
              <a:t> </a:t>
            </a:r>
            <a:r>
              <a:rPr lang="en-US" sz="2400" b="1" dirty="0" err="1"/>
              <a:t>temizlik</a:t>
            </a:r>
            <a:r>
              <a:rPr lang="en-US" sz="2400" b="1" dirty="0"/>
              <a:t> </a:t>
            </a:r>
            <a:r>
              <a:rPr lang="en-US" sz="2400" b="1" dirty="0" err="1"/>
              <a:t>personeli</a:t>
            </a:r>
            <a:r>
              <a:rPr lang="en-US" sz="2400" b="1" dirty="0"/>
              <a:t> </a:t>
            </a:r>
            <a:r>
              <a:rPr lang="en-US" sz="2400" b="1" dirty="0" err="1" smtClean="0"/>
              <a:t>desteğine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ihtiyaç</a:t>
            </a:r>
            <a:r>
              <a:rPr lang="en-US" sz="2400" b="1" dirty="0" smtClean="0"/>
              <a:t> </a:t>
            </a:r>
            <a:r>
              <a:rPr lang="en-US" sz="2400" b="1" dirty="0" err="1"/>
              <a:t>bulunmaktadır</a:t>
            </a:r>
            <a:r>
              <a:rPr lang="en-US" sz="2400" b="1" dirty="0"/>
              <a:t>.</a:t>
            </a:r>
            <a:endParaRPr lang="tr-TR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Gastronomi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etkinlikleri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için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bütçe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ihtiyacı</a:t>
            </a:r>
            <a:r>
              <a:rPr lang="tr-TR" sz="2400" b="1" dirty="0" smtClean="0"/>
              <a:t>.</a:t>
            </a:r>
            <a:endParaRPr lang="tr-TR" sz="2400" b="1" dirty="0"/>
          </a:p>
          <a:p>
            <a:endParaRPr lang="en-US" b="1" dirty="0"/>
          </a:p>
          <a:p>
            <a:endParaRPr lang="tr-TR" b="1" dirty="0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0098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8" name="Metin kutusu 65"/>
          <p:cNvSpPr txBox="1"/>
          <p:nvPr/>
        </p:nvSpPr>
        <p:spPr>
          <a:xfrm>
            <a:off x="261864" y="1581558"/>
            <a:ext cx="8424936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200" b="1" dirty="0"/>
              <a:t>Gastronomi ve Mutfak Sanatları Bölümü’nün eğitim faaliyetini sürdürebilmesi için</a:t>
            </a:r>
            <a:r>
              <a:rPr lang="en-US" sz="2200" b="1" dirty="0"/>
              <a:t> </a:t>
            </a:r>
            <a:r>
              <a:rPr lang="en-US" sz="2200" b="1" dirty="0" err="1"/>
              <a:t>Gastronomi</a:t>
            </a:r>
            <a:r>
              <a:rPr lang="en-US" sz="2200" b="1" dirty="0"/>
              <a:t> </a:t>
            </a:r>
            <a:r>
              <a:rPr lang="tr-TR" sz="2200" b="1" dirty="0"/>
              <a:t>Eğitim Uygulama Mutfağı</a:t>
            </a:r>
            <a:r>
              <a:rPr lang="en-US" sz="2200" b="1" dirty="0"/>
              <a:t> </a:t>
            </a:r>
            <a:r>
              <a:rPr lang="en-US" sz="2200" b="1" dirty="0" err="1"/>
              <a:t>için</a:t>
            </a:r>
            <a:r>
              <a:rPr lang="en-US" sz="2200" b="1" dirty="0"/>
              <a:t> </a:t>
            </a:r>
            <a:r>
              <a:rPr lang="en-US" sz="2200" b="1" dirty="0" err="1"/>
              <a:t>gerekli</a:t>
            </a:r>
            <a:r>
              <a:rPr lang="en-US" sz="2200" b="1" dirty="0"/>
              <a:t> </a:t>
            </a:r>
            <a:r>
              <a:rPr lang="en-US" sz="2200" b="1" dirty="0" err="1"/>
              <a:t>olan</a:t>
            </a:r>
            <a:r>
              <a:rPr lang="en-US" sz="2200" b="1" dirty="0"/>
              <a:t> </a:t>
            </a:r>
            <a:r>
              <a:rPr lang="en-US" sz="2200" b="1" dirty="0" err="1"/>
              <a:t>setüstü</a:t>
            </a:r>
            <a:r>
              <a:rPr lang="en-US" sz="2200" b="1" dirty="0"/>
              <a:t> </a:t>
            </a:r>
            <a:r>
              <a:rPr lang="en-US" sz="2200" b="1" dirty="0" err="1"/>
              <a:t>ekipmanlar</a:t>
            </a:r>
            <a:r>
              <a:rPr lang="en-US" sz="2200" b="1" dirty="0"/>
              <a:t> </a:t>
            </a:r>
            <a:r>
              <a:rPr lang="en-US" sz="2200" b="1" dirty="0" err="1"/>
              <a:t>tamamlanmalıdır</a:t>
            </a:r>
            <a:r>
              <a:rPr lang="en-US" sz="2200" b="1" dirty="0"/>
              <a:t>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5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 err="1"/>
              <a:t>Öğrenci</a:t>
            </a:r>
            <a:r>
              <a:rPr lang="en-US" sz="2200" b="1" dirty="0"/>
              <a:t> </a:t>
            </a:r>
            <a:r>
              <a:rPr lang="en-US" sz="2200" b="1" dirty="0" err="1"/>
              <a:t>sayısını</a:t>
            </a:r>
            <a:r>
              <a:rPr lang="en-US" sz="2200" b="1" dirty="0"/>
              <a:t> </a:t>
            </a:r>
            <a:r>
              <a:rPr lang="en-US" sz="2200" b="1" dirty="0" err="1"/>
              <a:t>yıldan</a:t>
            </a:r>
            <a:r>
              <a:rPr lang="en-US" sz="2200" b="1" dirty="0"/>
              <a:t> </a:t>
            </a:r>
            <a:r>
              <a:rPr lang="en-US" sz="2200" b="1" dirty="0" err="1"/>
              <a:t>yıla</a:t>
            </a:r>
            <a:r>
              <a:rPr lang="en-US" sz="2200" b="1" dirty="0"/>
              <a:t> </a:t>
            </a:r>
            <a:r>
              <a:rPr lang="en-US" sz="2200" b="1" dirty="0" err="1"/>
              <a:t>artış</a:t>
            </a:r>
            <a:r>
              <a:rPr lang="en-US" sz="2200" b="1" dirty="0"/>
              <a:t> </a:t>
            </a:r>
            <a:r>
              <a:rPr lang="en-US" sz="2200" b="1" dirty="0" err="1"/>
              <a:t>göstereceği</a:t>
            </a:r>
            <a:r>
              <a:rPr lang="en-US" sz="2200" b="1" dirty="0"/>
              <a:t> </a:t>
            </a:r>
            <a:r>
              <a:rPr lang="en-US" sz="2200" b="1" dirty="0" err="1"/>
              <a:t>düşünülerek</a:t>
            </a:r>
            <a:r>
              <a:rPr lang="en-US" sz="2200" b="1" dirty="0"/>
              <a:t> </a:t>
            </a:r>
            <a:r>
              <a:rPr lang="en-US" sz="2200" b="1" dirty="0" err="1"/>
              <a:t>özellikle</a:t>
            </a:r>
            <a:r>
              <a:rPr lang="en-US" sz="2200" b="1" dirty="0"/>
              <a:t> </a:t>
            </a:r>
            <a:r>
              <a:rPr lang="en-US" sz="2200" b="1" dirty="0" err="1"/>
              <a:t>mutfak</a:t>
            </a:r>
            <a:r>
              <a:rPr lang="en-US" sz="2200" b="1" dirty="0"/>
              <a:t> </a:t>
            </a:r>
            <a:r>
              <a:rPr lang="en-US" sz="2200" b="1" dirty="0" err="1"/>
              <a:t>uygulama</a:t>
            </a:r>
            <a:r>
              <a:rPr lang="en-US" sz="2200" b="1" dirty="0"/>
              <a:t> </a:t>
            </a:r>
            <a:r>
              <a:rPr lang="en-US" sz="2200" b="1" dirty="0" err="1"/>
              <a:t>derslerini</a:t>
            </a:r>
            <a:r>
              <a:rPr lang="en-US" sz="2200" b="1" dirty="0"/>
              <a:t> </a:t>
            </a:r>
            <a:r>
              <a:rPr lang="en-US" sz="2200" b="1" dirty="0" err="1"/>
              <a:t>verebilecek</a:t>
            </a:r>
            <a:r>
              <a:rPr lang="en-US" sz="2200" b="1" dirty="0"/>
              <a:t> </a:t>
            </a:r>
            <a:r>
              <a:rPr lang="en-US" sz="2200" b="1" dirty="0" err="1"/>
              <a:t>akademik</a:t>
            </a:r>
            <a:r>
              <a:rPr lang="en-US" sz="2200" b="1" dirty="0"/>
              <a:t> </a:t>
            </a:r>
            <a:r>
              <a:rPr lang="en-US" sz="2200" b="1" dirty="0" err="1"/>
              <a:t>personel</a:t>
            </a:r>
            <a:r>
              <a:rPr lang="en-US" sz="2200" b="1" dirty="0"/>
              <a:t> </a:t>
            </a:r>
            <a:r>
              <a:rPr lang="en-US" sz="2200" b="1" dirty="0" err="1"/>
              <a:t>sayısını</a:t>
            </a:r>
            <a:r>
              <a:rPr lang="en-US" sz="2200" b="1" dirty="0"/>
              <a:t> </a:t>
            </a:r>
            <a:r>
              <a:rPr lang="en-US" sz="2200" b="1" dirty="0" err="1"/>
              <a:t>arttırmak</a:t>
            </a:r>
            <a:r>
              <a:rPr lang="en-US" sz="2200" b="1" dirty="0"/>
              <a:t> </a:t>
            </a:r>
            <a:r>
              <a:rPr lang="en-US" sz="2200" b="1" dirty="0" err="1"/>
              <a:t>gerekecektir</a:t>
            </a:r>
            <a:r>
              <a:rPr lang="en-US" sz="2200" b="1" dirty="0"/>
              <a:t>.  </a:t>
            </a:r>
            <a:endParaRPr lang="tr-TR" sz="2200" b="1" dirty="0"/>
          </a:p>
          <a:p>
            <a:pPr algn="just">
              <a:lnSpc>
                <a:spcPct val="150000"/>
              </a:lnSpc>
            </a:pPr>
            <a:endParaRPr lang="tr-TR" sz="15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b="1" dirty="0"/>
              <a:t>Gastronomi ve Mutfak Sanatları Bölümü öğrencilerinin </a:t>
            </a:r>
            <a:r>
              <a:rPr lang="tr-TR" sz="2200" b="1" dirty="0" err="1"/>
              <a:t>sektörel</a:t>
            </a:r>
            <a:r>
              <a:rPr lang="tr-TR" sz="2200" b="1" dirty="0"/>
              <a:t> tecrübelerini artırmak ve profesyonel hayata hazırlamak için </a:t>
            </a:r>
            <a:r>
              <a:rPr lang="tr-TR" sz="2200" b="1" dirty="0" err="1"/>
              <a:t>sektörel</a:t>
            </a:r>
            <a:r>
              <a:rPr lang="tr-TR" sz="2200" b="1" dirty="0"/>
              <a:t> kuruluşlarla olan ilişkiler </a:t>
            </a:r>
            <a:r>
              <a:rPr lang="en-US" sz="2200" b="1" dirty="0" err="1" smtClean="0"/>
              <a:t>geliştirilmeli</a:t>
            </a:r>
            <a:r>
              <a:rPr lang="tr-TR" sz="22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5983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0098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7" name="Metin kutusu 65"/>
          <p:cNvSpPr txBox="1"/>
          <p:nvPr/>
        </p:nvSpPr>
        <p:spPr>
          <a:xfrm>
            <a:off x="261864" y="1531466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b="1" dirty="0" smtClean="0"/>
              <a:t>Öğrencilerin </a:t>
            </a:r>
            <a:r>
              <a:rPr lang="tr-TR" sz="2200" b="1" dirty="0"/>
              <a:t>yurt içi ve yurt dışı staj olanaklarının geliştirilmesi için çalışmalar sürdürülmelidir</a:t>
            </a:r>
            <a:r>
              <a:rPr lang="tr-TR" sz="2200" b="1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0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err="1"/>
              <a:t>Sektör</a:t>
            </a:r>
            <a:r>
              <a:rPr lang="en-US" sz="2200" b="1" dirty="0"/>
              <a:t> </a:t>
            </a:r>
            <a:r>
              <a:rPr lang="en-US" sz="2200" b="1" dirty="0" err="1"/>
              <a:t>temsilcilerinden</a:t>
            </a:r>
            <a:r>
              <a:rPr lang="en-US" sz="2200" b="1" dirty="0"/>
              <a:t> </a:t>
            </a:r>
            <a:r>
              <a:rPr lang="en-US" sz="2200" b="1" dirty="0" err="1"/>
              <a:t>görüş</a:t>
            </a:r>
            <a:r>
              <a:rPr lang="en-US" sz="2200" b="1" dirty="0"/>
              <a:t> </a:t>
            </a:r>
            <a:r>
              <a:rPr lang="en-US" sz="2200" b="1" dirty="0" err="1"/>
              <a:t>alarak</a:t>
            </a:r>
            <a:r>
              <a:rPr lang="en-US" sz="2200" b="1" dirty="0"/>
              <a:t> </a:t>
            </a:r>
            <a:r>
              <a:rPr lang="en-US" sz="2200" b="1" dirty="0" err="1"/>
              <a:t>müfredat</a:t>
            </a:r>
            <a:r>
              <a:rPr lang="en-US" sz="2200" b="1" dirty="0"/>
              <a:t> </a:t>
            </a:r>
            <a:r>
              <a:rPr lang="en-US" sz="2200" b="1" dirty="0" err="1"/>
              <a:t>programının</a:t>
            </a:r>
            <a:r>
              <a:rPr lang="en-US" sz="2200" b="1" dirty="0"/>
              <a:t> </a:t>
            </a:r>
            <a:r>
              <a:rPr lang="en-US" sz="2200" b="1" dirty="0" err="1"/>
              <a:t>günün</a:t>
            </a:r>
            <a:r>
              <a:rPr lang="en-US" sz="2200" b="1" dirty="0"/>
              <a:t> </a:t>
            </a:r>
            <a:r>
              <a:rPr lang="en-US" sz="2200" b="1" dirty="0" err="1"/>
              <a:t>ihtiyaçlara</a:t>
            </a:r>
            <a:r>
              <a:rPr lang="en-US" sz="2200" b="1" dirty="0"/>
              <a:t> </a:t>
            </a:r>
            <a:r>
              <a:rPr lang="en-US" sz="2200" b="1" dirty="0" err="1"/>
              <a:t>göre</a:t>
            </a:r>
            <a:r>
              <a:rPr lang="en-US" sz="2200" b="1" dirty="0"/>
              <a:t> </a:t>
            </a:r>
            <a:r>
              <a:rPr lang="en-US" sz="2200" b="1" dirty="0" err="1"/>
              <a:t>güncellenmesini</a:t>
            </a:r>
            <a:r>
              <a:rPr lang="en-US" sz="2200" b="1" dirty="0"/>
              <a:t> </a:t>
            </a:r>
            <a:r>
              <a:rPr lang="en-US" sz="2200" b="1" dirty="0" err="1"/>
              <a:t>yıllık</a:t>
            </a:r>
            <a:r>
              <a:rPr lang="en-US" sz="2200" b="1" dirty="0"/>
              <a:t> </a:t>
            </a:r>
            <a:r>
              <a:rPr lang="en-US" sz="2200" b="1" dirty="0" err="1"/>
              <a:t>olarak</a:t>
            </a:r>
            <a:r>
              <a:rPr lang="en-US" sz="2200" b="1" dirty="0"/>
              <a:t> </a:t>
            </a:r>
            <a:r>
              <a:rPr lang="en-US" sz="2200" b="1" dirty="0" err="1"/>
              <a:t>düzenli</a:t>
            </a:r>
            <a:r>
              <a:rPr lang="en-US" sz="2200" b="1" dirty="0"/>
              <a:t> </a:t>
            </a:r>
            <a:r>
              <a:rPr lang="en-US" sz="2200" b="1" dirty="0" err="1"/>
              <a:t>takip</a:t>
            </a:r>
            <a:r>
              <a:rPr lang="en-US" sz="2200" b="1" dirty="0"/>
              <a:t> </a:t>
            </a:r>
            <a:r>
              <a:rPr lang="en-US" sz="2200" b="1" dirty="0" err="1"/>
              <a:t>edilmelidir</a:t>
            </a:r>
            <a:r>
              <a:rPr lang="en-US" sz="2200" b="1" dirty="0"/>
              <a:t>. </a:t>
            </a:r>
            <a:endParaRPr lang="tr-TR" sz="2200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0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b="1" dirty="0"/>
              <a:t>4 yıllık Gastronomi Bölümü ve 2 yıllık Aşçılık Programı birlikte çalışma entegrasyonunu geliştirerek sürdürmelidir. </a:t>
            </a:r>
            <a:endParaRPr lang="tr-TR" sz="2200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000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err="1" smtClean="0"/>
              <a:t>Sivil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Toplum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Kuruluşları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ile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ilişkileri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geliştirmek</a:t>
            </a:r>
            <a:r>
              <a:rPr lang="tr-TR" sz="2200" b="1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b="1" dirty="0"/>
              <a:t>Ö</a:t>
            </a:r>
            <a:r>
              <a:rPr lang="en-US" sz="2200" b="1" dirty="0" err="1" smtClean="0"/>
              <a:t>zel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serifikasyon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programlarının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oluşturulmasını</a:t>
            </a:r>
            <a:r>
              <a:rPr lang="en-US" sz="2200" b="1" dirty="0"/>
              <a:t> </a:t>
            </a:r>
            <a:r>
              <a:rPr lang="en-US" sz="2200" b="1" dirty="0" err="1" smtClean="0"/>
              <a:t>planlamak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pazarlamak</a:t>
            </a:r>
            <a:r>
              <a:rPr lang="tr-TR" sz="2200" b="1" dirty="0" smtClean="0"/>
              <a:t>.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05893"/>
              </p:ext>
            </p:extLst>
          </p:nvPr>
        </p:nvGraphicFramePr>
        <p:xfrm>
          <a:off x="179512" y="1268760"/>
          <a:ext cx="8784976" cy="22783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TehditTanımı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T1-Toplumsal </a:t>
                      </a:r>
                      <a:r>
                        <a:rPr lang="en-US" sz="1400" u="none" strike="noStrike" dirty="0" err="1">
                          <a:effectLst/>
                        </a:rPr>
                        <a:t>farkındalığın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b="0" dirty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b="0" dirty="0">
                          <a:sym typeface="Wingdings" panose="05000000000000000000" pitchFamily="2" charset="2"/>
                        </a:rPr>
                        <a:t>(Hala tehdit)</a:t>
                      </a:r>
                      <a:endParaRPr lang="tr-T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T2- </a:t>
                      </a:r>
                      <a:r>
                        <a:rPr lang="en-US" sz="1400" u="none" strike="noStrike" dirty="0" err="1">
                          <a:effectLst/>
                        </a:rPr>
                        <a:t>Açılan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bölümünün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sayısındaki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artış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b="0" dirty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b="0" dirty="0">
                          <a:sym typeface="Wingdings" panose="05000000000000000000" pitchFamily="2" charset="2"/>
                        </a:rPr>
                        <a:t>(Hala tehdit)</a:t>
                      </a:r>
                      <a:endParaRPr lang="tr-T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T3-  %100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ingilizce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eğitimine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tereddütler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b="0" dirty="0">
                          <a:sym typeface="Wingdings" panose="05000000000000000000" pitchFamily="2" charset="2"/>
                        </a:rPr>
                        <a:t>(Hala tehdit)</a:t>
                      </a:r>
                      <a:endParaRPr lang="tr-T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T4-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çevrede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bölümün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sanat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kültür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tarafının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ihmal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edilmesi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Yeni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Tehdit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T5-Pandemi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Yeni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Tehdit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71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0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91496"/>
              </p:ext>
            </p:extLst>
          </p:nvPr>
        </p:nvGraphicFramePr>
        <p:xfrm>
          <a:off x="251520" y="1052736"/>
          <a:ext cx="8712968" cy="427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420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928729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3294819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Uygun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koşullarının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sağlanması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Çalışma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koşulları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aynı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şartlarda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devam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etmektedir</a:t>
                      </a:r>
                      <a:r>
                        <a:rPr lang="en-US" sz="1400" baseline="0" dirty="0"/>
                        <a:t>. </a:t>
                      </a:r>
                      <a:r>
                        <a:rPr lang="en-US" sz="1400" baseline="0" dirty="0" err="1"/>
                        <a:t>Çalışan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memnuniyet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anketi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ortalaması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="1" baseline="0" dirty="0"/>
                        <a:t>% </a:t>
                      </a:r>
                      <a:r>
                        <a:rPr lang="en-US" sz="1400" b="1" baseline="0" dirty="0" smtClean="0"/>
                        <a:t>93 </a:t>
                      </a:r>
                      <a:r>
                        <a:rPr lang="en-US" sz="1400" baseline="0" dirty="0" err="1" smtClean="0"/>
                        <a:t>çıkmıştır</a:t>
                      </a:r>
                      <a:r>
                        <a:rPr lang="en-US" sz="1400" baseline="0" dirty="0"/>
                        <a:t>. 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Dekanlık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talebinde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bulunur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Dekanlığın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talepleri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yerine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getirilmektedir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Fakültenin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diğer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Destek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Fakültenin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bölümleri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işbirliği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içinde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çalışmaktadır</a:t>
                      </a:r>
                      <a:r>
                        <a:rPr lang="en-US" sz="14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Öğrenci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İyi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almak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Gastronomi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bölümü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öğrencileri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baseline="0" dirty="0" err="1"/>
                        <a:t>öğrenci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memnuniyet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anketi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sonucu</a:t>
                      </a:r>
                      <a:r>
                        <a:rPr lang="en-US" sz="1400" baseline="0" dirty="0"/>
                        <a:t>  </a:t>
                      </a:r>
                      <a:r>
                        <a:rPr lang="en-US" sz="1400" b="1" baseline="0" dirty="0"/>
                        <a:t>%</a:t>
                      </a:r>
                      <a:r>
                        <a:rPr lang="en-US" sz="1400" b="1" baseline="0" dirty="0" smtClean="0"/>
                        <a:t>81.15 </a:t>
                      </a:r>
                      <a:r>
                        <a:rPr lang="en-US" sz="1400" baseline="0" dirty="0" err="1"/>
                        <a:t>lük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oranla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memnuniyet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elde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edilmiştir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Üst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yönetim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Nitelikli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eğitim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araştırma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faaliyetleri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sürdürülmektedir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Mütevelli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Heyeti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Nitelikli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eğitim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araştırma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faaliyetleri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sürdürülmektedir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Diğer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fakülte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araştırmada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paylaşım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ortaklık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MYO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Aşçılık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Programı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işbirliği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halinde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çalışılmaktadır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8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59587"/>
              </p:ext>
            </p:extLst>
          </p:nvPr>
        </p:nvGraphicFramePr>
        <p:xfrm>
          <a:off x="179512" y="579221"/>
          <a:ext cx="8784975" cy="36703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7643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402728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4054604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Nitelikli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personel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iş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birliği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/>
                        <a:t>Öğrencilerin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sektörde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1200" baseline="0" dirty="0" smtClean="0"/>
                        <a:t>2020 </a:t>
                      </a:r>
                      <a:r>
                        <a:rPr lang="en-US" sz="1200" baseline="0" dirty="0" err="1"/>
                        <a:t>yaz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döneminde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staj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faaliyetleri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 smtClean="0"/>
                        <a:t>için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çalışmalar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başlatılmıştır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Kamu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kuruluşları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Yasalara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uyma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uygulama</a:t>
                      </a:r>
                      <a:r>
                        <a:rPr lang="en-US" sz="1200" u="none" strike="noStrike" dirty="0">
                          <a:effectLst/>
                        </a:rPr>
                        <a:t/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 err="1">
                          <a:effectLst/>
                        </a:rPr>
                        <a:t>Destek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Eğitim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araştırma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faaliyetleri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kanunlara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yasal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mevzuata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uygun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şekilde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yürütülmektedir</a:t>
                      </a:r>
                      <a:r>
                        <a:rPr lang="en-US" sz="1200" baseline="0" dirty="0"/>
                        <a:t>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Sivil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Toplum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Kuruluşları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bölgesel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gelişim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katkı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Antalya Kent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Konseyi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ve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Antalya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Tanıtım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Vakfı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tarafından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talep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edilen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projeler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için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ön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çalışmalar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yapıldı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Diğer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üniversiteler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İş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birliği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Akdeniz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Üniversitesi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akademisyenleri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ile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ortak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yayın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çalışmaları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yürütülmektedir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Hırvatistan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Rochester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Enstitüsü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ile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işbirliği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görüşmeleri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devam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ediyor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YÖK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Mevzuata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uygunluk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Bölümde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verilen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eğitim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yüksek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öğretim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mevzuatına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uygun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şekilde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yürütülmektedir</a:t>
                      </a:r>
                      <a:r>
                        <a:rPr lang="en-US" sz="1200" dirty="0"/>
                        <a:t>.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Turistler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kalitenin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arttırılması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Sektöre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yönelik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eğitimli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yabancı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dil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bilen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elemanlar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yetiştirilmektedir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Yerel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halk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Bölgesel kalkınmaya katkı</a:t>
                      </a:r>
                      <a:br>
                        <a:rPr lang="sv-SE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Nitelikli personel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Yürütülen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BAKA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projesi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ortaklığı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devam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etmektedir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9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70078"/>
              </p:ext>
            </p:extLst>
          </p:nvPr>
        </p:nvGraphicFramePr>
        <p:xfrm>
          <a:off x="251520" y="818832"/>
          <a:ext cx="8712968" cy="5572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420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342982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3880566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Üniversite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Uyumlu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Üniversite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idari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kadrosu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uyumlu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sistemi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Fakülte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Uyumlu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Fakülte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idari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kadrosu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uyumlu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sistemi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Yerel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yönetimler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Yürütülen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BAKA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projesi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ortaklığı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devam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etmektedir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Mezunlar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birliği</a:t>
                      </a:r>
                      <a:r>
                        <a:rPr lang="en-US" sz="1400" u="none" strike="noStrike" dirty="0">
                          <a:effectLst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İletişim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Bölüm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henüz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mezun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vermemiştir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kurumları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fonları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Bilgi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üretimi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Çeşitli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yeni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proje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başvuruları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üzerinde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çalışılmaktadır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Tedarikçiler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Uyumlu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Gastronomi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eğitim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mutfağı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için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gerekli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malzemeler</a:t>
                      </a:r>
                      <a:r>
                        <a:rPr lang="en-US" sz="1400" baseline="0" dirty="0" err="1"/>
                        <a:t>in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tedariği</a:t>
                      </a:r>
                      <a:r>
                        <a:rPr lang="en-US" sz="1400" baseline="0" dirty="0"/>
                        <a:t> satın alma </a:t>
                      </a:r>
                      <a:r>
                        <a:rPr lang="en-US" sz="1400" baseline="0" dirty="0" err="1"/>
                        <a:t>depertmanı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birlikte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yayın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organları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yayın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Bölüm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akademisyenleri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yayın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çalışmalarını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sürdürmektedir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Belgelendirme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standartları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çerçevesinde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ilerlemesi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KYS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standartaları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çerçevesinde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çalışmalar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sürdürülmektedir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3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olarak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KİDR,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Değerlendirme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Akreditasyon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süreçlerinde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YÖKAK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sürecine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yönelik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çalışmalar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devam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etmektedir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2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3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7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2664297" cy="4337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80527" y="692696"/>
            <a:ext cx="60486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82174"/>
              </p:ext>
            </p:extLst>
          </p:nvPr>
        </p:nvGraphicFramePr>
        <p:xfrm>
          <a:off x="163394" y="795933"/>
          <a:ext cx="8531573" cy="5560419"/>
        </p:xfrm>
        <a:graphic>
          <a:graphicData uri="http://schemas.openxmlformats.org/drawingml/2006/table">
            <a:tbl>
              <a:tblPr/>
              <a:tblGrid>
                <a:gridCol w="356634">
                  <a:extLst>
                    <a:ext uri="{9D8B030D-6E8A-4147-A177-3AD203B41FA5}">
                      <a16:colId xmlns:a16="http://schemas.microsoft.com/office/drawing/2014/main" val="2955851701"/>
                    </a:ext>
                  </a:extLst>
                </a:gridCol>
                <a:gridCol w="2532834">
                  <a:extLst>
                    <a:ext uri="{9D8B030D-6E8A-4147-A177-3AD203B41FA5}">
                      <a16:colId xmlns:a16="http://schemas.microsoft.com/office/drawing/2014/main" val="1618967228"/>
                    </a:ext>
                  </a:extLst>
                </a:gridCol>
                <a:gridCol w="494922">
                  <a:extLst>
                    <a:ext uri="{9D8B030D-6E8A-4147-A177-3AD203B41FA5}">
                      <a16:colId xmlns:a16="http://schemas.microsoft.com/office/drawing/2014/main" val="1785494277"/>
                    </a:ext>
                  </a:extLst>
                </a:gridCol>
                <a:gridCol w="531313">
                  <a:extLst>
                    <a:ext uri="{9D8B030D-6E8A-4147-A177-3AD203B41FA5}">
                      <a16:colId xmlns:a16="http://schemas.microsoft.com/office/drawing/2014/main" val="3918968584"/>
                    </a:ext>
                  </a:extLst>
                </a:gridCol>
                <a:gridCol w="516756">
                  <a:extLst>
                    <a:ext uri="{9D8B030D-6E8A-4147-A177-3AD203B41FA5}">
                      <a16:colId xmlns:a16="http://schemas.microsoft.com/office/drawing/2014/main" val="1576410246"/>
                    </a:ext>
                  </a:extLst>
                </a:gridCol>
                <a:gridCol w="232905">
                  <a:extLst>
                    <a:ext uri="{9D8B030D-6E8A-4147-A177-3AD203B41FA5}">
                      <a16:colId xmlns:a16="http://schemas.microsoft.com/office/drawing/2014/main" val="539097062"/>
                    </a:ext>
                  </a:extLst>
                </a:gridCol>
                <a:gridCol w="179045">
                  <a:extLst>
                    <a:ext uri="{9D8B030D-6E8A-4147-A177-3AD203B41FA5}">
                      <a16:colId xmlns:a16="http://schemas.microsoft.com/office/drawing/2014/main" val="691110346"/>
                    </a:ext>
                  </a:extLst>
                </a:gridCol>
                <a:gridCol w="192146">
                  <a:extLst>
                    <a:ext uri="{9D8B030D-6E8A-4147-A177-3AD203B41FA5}">
                      <a16:colId xmlns:a16="http://schemas.microsoft.com/office/drawing/2014/main" val="3566106171"/>
                    </a:ext>
                  </a:extLst>
                </a:gridCol>
                <a:gridCol w="164139">
                  <a:extLst>
                    <a:ext uri="{9D8B030D-6E8A-4147-A177-3AD203B41FA5}">
                      <a16:colId xmlns:a16="http://schemas.microsoft.com/office/drawing/2014/main" val="349577801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40576711"/>
                    </a:ext>
                  </a:extLst>
                </a:gridCol>
                <a:gridCol w="349118">
                  <a:extLst>
                    <a:ext uri="{9D8B030D-6E8A-4147-A177-3AD203B41FA5}">
                      <a16:colId xmlns:a16="http://schemas.microsoft.com/office/drawing/2014/main" val="1648879288"/>
                    </a:ext>
                  </a:extLst>
                </a:gridCol>
                <a:gridCol w="248916">
                  <a:extLst>
                    <a:ext uri="{9D8B030D-6E8A-4147-A177-3AD203B41FA5}">
                      <a16:colId xmlns:a16="http://schemas.microsoft.com/office/drawing/2014/main" val="700888370"/>
                    </a:ext>
                  </a:extLst>
                </a:gridCol>
                <a:gridCol w="248916">
                  <a:extLst>
                    <a:ext uri="{9D8B030D-6E8A-4147-A177-3AD203B41FA5}">
                      <a16:colId xmlns:a16="http://schemas.microsoft.com/office/drawing/2014/main" val="725139839"/>
                    </a:ext>
                  </a:extLst>
                </a:gridCol>
                <a:gridCol w="248916">
                  <a:extLst>
                    <a:ext uri="{9D8B030D-6E8A-4147-A177-3AD203B41FA5}">
                      <a16:colId xmlns:a16="http://schemas.microsoft.com/office/drawing/2014/main" val="2778057156"/>
                    </a:ext>
                  </a:extLst>
                </a:gridCol>
                <a:gridCol w="248916">
                  <a:extLst>
                    <a:ext uri="{9D8B030D-6E8A-4147-A177-3AD203B41FA5}">
                      <a16:colId xmlns:a16="http://schemas.microsoft.com/office/drawing/2014/main" val="1771279200"/>
                    </a:ext>
                  </a:extLst>
                </a:gridCol>
                <a:gridCol w="218348">
                  <a:extLst>
                    <a:ext uri="{9D8B030D-6E8A-4147-A177-3AD203B41FA5}">
                      <a16:colId xmlns:a16="http://schemas.microsoft.com/office/drawing/2014/main" val="1865719548"/>
                    </a:ext>
                  </a:extLst>
                </a:gridCol>
                <a:gridCol w="248916">
                  <a:extLst>
                    <a:ext uri="{9D8B030D-6E8A-4147-A177-3AD203B41FA5}">
                      <a16:colId xmlns:a16="http://schemas.microsoft.com/office/drawing/2014/main" val="18064027"/>
                    </a:ext>
                  </a:extLst>
                </a:gridCol>
                <a:gridCol w="494922">
                  <a:extLst>
                    <a:ext uri="{9D8B030D-6E8A-4147-A177-3AD203B41FA5}">
                      <a16:colId xmlns:a16="http://schemas.microsoft.com/office/drawing/2014/main" val="3069279167"/>
                    </a:ext>
                  </a:extLst>
                </a:gridCol>
                <a:gridCol w="596817">
                  <a:extLst>
                    <a:ext uri="{9D8B030D-6E8A-4147-A177-3AD203B41FA5}">
                      <a16:colId xmlns:a16="http://schemas.microsoft.com/office/drawing/2014/main" val="3279526023"/>
                    </a:ext>
                  </a:extLst>
                </a:gridCol>
                <a:gridCol w="211070">
                  <a:extLst>
                    <a:ext uri="{9D8B030D-6E8A-4147-A177-3AD203B41FA5}">
                      <a16:colId xmlns:a16="http://schemas.microsoft.com/office/drawing/2014/main" val="2493415542"/>
                    </a:ext>
                  </a:extLst>
                </a:gridCol>
              </a:tblGrid>
              <a:tr h="171666">
                <a:tc rowSpan="5" gridSpan="11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GA-SP-0001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65662"/>
                  </a:ext>
                </a:extLst>
              </a:tr>
              <a:tr h="156060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78817"/>
                  </a:ext>
                </a:extLst>
              </a:tr>
              <a:tr h="156060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77276"/>
                  </a:ext>
                </a:extLst>
              </a:tr>
              <a:tr h="156060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Tarihi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31.01.2019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26251"/>
                  </a:ext>
                </a:extLst>
              </a:tr>
              <a:tr h="156060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636231"/>
                  </a:ext>
                </a:extLst>
              </a:tr>
              <a:tr h="16230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 </a:t>
                      </a:r>
                      <a:b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(% - Adet - Gün - Kişi - TL)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83609"/>
                  </a:ext>
                </a:extLst>
              </a:tr>
              <a:tr h="16230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559013"/>
                  </a:ext>
                </a:extLst>
              </a:tr>
              <a:tr h="455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</a:t>
                      </a:r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Kriteri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Olduğu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Stratejik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Faaliyet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12846"/>
                  </a:ext>
                </a:extLst>
              </a:tr>
              <a:tr h="583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MEMNUNİYET ORANI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1.1.1.-1.4.5.-1.4.9.-2.2.2.-2.2.6.-2.2.9.-2.2.10-2.2.11.-2.3.6.-2.6.1.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977490"/>
                  </a:ext>
                </a:extLst>
              </a:tr>
              <a:tr h="3807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Dereceye Girilen Yarışma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459402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ÖĞRETİM ÜYESİ BAŞINA DÜŞEN (ÖÜBD) BAŞVURULAN PROJE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0.375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88111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ENDEKSLİ 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43880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ATIF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20,125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173,49%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29838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PATENT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535218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YÜRÜTÜLMEKTE OLAN ARAŞTIRMA  PROJESİ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18392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YAYINLANMIŞ KİTAP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073351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DANIŞMANLIK MEMNUNİYET ORANI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80.37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80.37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111.63%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32080"/>
                  </a:ext>
                </a:extLst>
              </a:tr>
              <a:tr h="397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TOPLAM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Hakemsiz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Bildiri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5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4768</Words>
  <Application>Microsoft Office PowerPoint</Application>
  <PresentationFormat>On-screen Show (4:3)</PresentationFormat>
  <Paragraphs>15479</Paragraphs>
  <Slides>43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Tahoma</vt:lpstr>
      <vt:lpstr>Verdana</vt:lpstr>
      <vt:lpstr>Wingdings</vt:lpstr>
      <vt:lpstr>Ofis Teması</vt:lpstr>
      <vt:lpstr>2020 YILI  YGG SUNUMU  GASTRONOMİ VE MUTFAK SANATLARI SÜRECİ  28/01/2021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Merve SOLMAZ</cp:lastModifiedBy>
  <cp:revision>200</cp:revision>
  <dcterms:created xsi:type="dcterms:W3CDTF">2016-08-26T15:45:58Z</dcterms:created>
  <dcterms:modified xsi:type="dcterms:W3CDTF">2021-01-28T10:41:58Z</dcterms:modified>
</cp:coreProperties>
</file>