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88" r:id="rId3"/>
    <p:sldId id="301" r:id="rId4"/>
    <p:sldId id="300" r:id="rId5"/>
    <p:sldId id="302" r:id="rId6"/>
    <p:sldId id="303" r:id="rId7"/>
    <p:sldId id="304" r:id="rId8"/>
    <p:sldId id="305" r:id="rId9"/>
    <p:sldId id="306" r:id="rId10"/>
    <p:sldId id="307" r:id="rId11"/>
    <p:sldId id="257" r:id="rId12"/>
    <p:sldId id="308" r:id="rId13"/>
    <p:sldId id="329" r:id="rId14"/>
    <p:sldId id="309" r:id="rId15"/>
    <p:sldId id="310" r:id="rId16"/>
    <p:sldId id="284" r:id="rId17"/>
    <p:sldId id="311" r:id="rId18"/>
    <p:sldId id="341" r:id="rId19"/>
    <p:sldId id="342" r:id="rId20"/>
    <p:sldId id="325" r:id="rId21"/>
    <p:sldId id="333" r:id="rId22"/>
    <p:sldId id="334" r:id="rId23"/>
    <p:sldId id="335" r:id="rId24"/>
    <p:sldId id="336" r:id="rId25"/>
    <p:sldId id="337" r:id="rId26"/>
    <p:sldId id="338" r:id="rId27"/>
    <p:sldId id="339" r:id="rId28"/>
    <p:sldId id="340" r:id="rId29"/>
    <p:sldId id="285" r:id="rId30"/>
    <p:sldId id="312" r:id="rId31"/>
    <p:sldId id="317" r:id="rId32"/>
    <p:sldId id="319" r:id="rId33"/>
    <p:sldId id="278" r:id="rId34"/>
    <p:sldId id="320" r:id="rId35"/>
    <p:sldId id="326" r:id="rId36"/>
    <p:sldId id="330" r:id="rId37"/>
    <p:sldId id="331" r:id="rId38"/>
    <p:sldId id="332" r:id="rId39"/>
    <p:sldId id="343" r:id="rId40"/>
    <p:sldId id="298" r:id="rId41"/>
    <p:sldId id="294" r:id="rId42"/>
    <p:sldId id="299" r:id="rId43"/>
    <p:sldId id="295" r:id="rId44"/>
    <p:sldId id="296" r:id="rId4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951" autoAdjust="0"/>
  </p:normalViewPr>
  <p:slideViewPr>
    <p:cSldViewPr>
      <p:cViewPr>
        <p:scale>
          <a:sx n="75" d="100"/>
          <a:sy n="75" d="100"/>
        </p:scale>
        <p:origin x="123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D:\Users\setenay.ucar\Desktop\kalite%20GSMF\2020%20GSMF\GSMF%20Dekanl&#305;k%20Memnuniyet%20Anketi%20(Yan&#305;tlar).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tr-TR" sz="1050" b="0" i="0" baseline="0" dirty="0">
                <a:effectLst/>
              </a:rPr>
              <a:t>FAKÜLTE İDARİ </a:t>
            </a:r>
            <a:r>
              <a:rPr lang="tr-TR" sz="1050" b="0" i="0" baseline="0" dirty="0" smtClean="0">
                <a:effectLst/>
              </a:rPr>
              <a:t>MEMNUNİYET </a:t>
            </a:r>
            <a:r>
              <a:rPr lang="tr-TR" sz="1050" b="0" i="0" baseline="0" dirty="0">
                <a:effectLst/>
              </a:rPr>
              <a:t>ANKETİ</a:t>
            </a:r>
            <a:endParaRPr lang="tr-TR" sz="9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barChart>
        <c:barDir val="col"/>
        <c:grouping val="clustered"/>
        <c:varyColors val="0"/>
        <c:ser>
          <c:idx val="0"/>
          <c:order val="0"/>
          <c:spPr>
            <a:solidFill>
              <a:schemeClr val="accent1"/>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1'!$B$2:$X$2</c:f>
            </c:numRef>
          </c:val>
          <c:extLst>
            <c:ext xmlns:c16="http://schemas.microsoft.com/office/drawing/2014/chart" uri="{C3380CC4-5D6E-409C-BE32-E72D297353CC}">
              <c16:uniqueId val="{00000000-7A2D-41D8-83B0-40A011BBC6BC}"/>
            </c:ext>
          </c:extLst>
        </c:ser>
        <c:ser>
          <c:idx val="1"/>
          <c:order val="1"/>
          <c:spPr>
            <a:solidFill>
              <a:schemeClr val="accent2"/>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1'!$B$3:$X$3</c:f>
            </c:numRef>
          </c:val>
          <c:extLst>
            <c:ext xmlns:c16="http://schemas.microsoft.com/office/drawing/2014/chart" uri="{C3380CC4-5D6E-409C-BE32-E72D297353CC}">
              <c16:uniqueId val="{00000001-7A2D-41D8-83B0-40A011BBC6BC}"/>
            </c:ext>
          </c:extLst>
        </c:ser>
        <c:ser>
          <c:idx val="2"/>
          <c:order val="2"/>
          <c:spPr>
            <a:solidFill>
              <a:schemeClr val="accent3"/>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1'!$B$4:$X$4</c:f>
            </c:numRef>
          </c:val>
          <c:extLst>
            <c:ext xmlns:c16="http://schemas.microsoft.com/office/drawing/2014/chart" uri="{C3380CC4-5D6E-409C-BE32-E72D297353CC}">
              <c16:uniqueId val="{00000002-7A2D-41D8-83B0-40A011BBC6BC}"/>
            </c:ext>
          </c:extLst>
        </c:ser>
        <c:ser>
          <c:idx val="3"/>
          <c:order val="3"/>
          <c:spPr>
            <a:solidFill>
              <a:schemeClr val="accent4"/>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1'!$B$5:$X$5</c:f>
            </c:numRef>
          </c:val>
          <c:extLst>
            <c:ext xmlns:c16="http://schemas.microsoft.com/office/drawing/2014/chart" uri="{C3380CC4-5D6E-409C-BE32-E72D297353CC}">
              <c16:uniqueId val="{00000003-7A2D-41D8-83B0-40A011BBC6BC}"/>
            </c:ext>
          </c:extLst>
        </c:ser>
        <c:ser>
          <c:idx val="4"/>
          <c:order val="4"/>
          <c:spPr>
            <a:solidFill>
              <a:schemeClr val="accent5"/>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1'!$B$6:$X$6</c:f>
            </c:numRef>
          </c:val>
          <c:extLst>
            <c:ext xmlns:c16="http://schemas.microsoft.com/office/drawing/2014/chart" uri="{C3380CC4-5D6E-409C-BE32-E72D297353CC}">
              <c16:uniqueId val="{00000004-7A2D-41D8-83B0-40A011BBC6BC}"/>
            </c:ext>
          </c:extLst>
        </c:ser>
        <c:ser>
          <c:idx val="5"/>
          <c:order val="5"/>
          <c:spPr>
            <a:solidFill>
              <a:schemeClr val="accent6"/>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1'!$B$7:$X$7</c:f>
            </c:numRef>
          </c:val>
          <c:extLst>
            <c:ext xmlns:c16="http://schemas.microsoft.com/office/drawing/2014/chart" uri="{C3380CC4-5D6E-409C-BE32-E72D297353CC}">
              <c16:uniqueId val="{00000005-7A2D-41D8-83B0-40A011BBC6BC}"/>
            </c:ext>
          </c:extLst>
        </c:ser>
        <c:ser>
          <c:idx val="6"/>
          <c:order val="6"/>
          <c:spPr>
            <a:solidFill>
              <a:schemeClr val="accent1">
                <a:lumMod val="6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1'!$B$8:$X$8</c:f>
            </c:numRef>
          </c:val>
          <c:extLst>
            <c:ext xmlns:c16="http://schemas.microsoft.com/office/drawing/2014/chart" uri="{C3380CC4-5D6E-409C-BE32-E72D297353CC}">
              <c16:uniqueId val="{00000006-7A2D-41D8-83B0-40A011BBC6BC}"/>
            </c:ext>
          </c:extLst>
        </c:ser>
        <c:ser>
          <c:idx val="7"/>
          <c:order val="7"/>
          <c:spPr>
            <a:solidFill>
              <a:schemeClr val="accent2">
                <a:lumMod val="6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1'!$B$9:$X$9</c:f>
            </c:numRef>
          </c:val>
          <c:extLst>
            <c:ext xmlns:c16="http://schemas.microsoft.com/office/drawing/2014/chart" uri="{C3380CC4-5D6E-409C-BE32-E72D297353CC}">
              <c16:uniqueId val="{00000007-7A2D-41D8-83B0-40A011BBC6BC}"/>
            </c:ext>
          </c:extLst>
        </c:ser>
        <c:ser>
          <c:idx val="8"/>
          <c:order val="8"/>
          <c:spPr>
            <a:solidFill>
              <a:schemeClr val="accent3">
                <a:lumMod val="6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1'!$B$10:$X$10</c:f>
            </c:numRef>
          </c:val>
          <c:extLst>
            <c:ext xmlns:c16="http://schemas.microsoft.com/office/drawing/2014/chart" uri="{C3380CC4-5D6E-409C-BE32-E72D297353CC}">
              <c16:uniqueId val="{00000008-7A2D-41D8-83B0-40A011BBC6BC}"/>
            </c:ext>
          </c:extLst>
        </c:ser>
        <c:ser>
          <c:idx val="9"/>
          <c:order val="9"/>
          <c:spPr>
            <a:solidFill>
              <a:schemeClr val="accent4">
                <a:lumMod val="6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1'!$B$11:$X$11</c:f>
            </c:numRef>
          </c:val>
          <c:extLst>
            <c:ext xmlns:c16="http://schemas.microsoft.com/office/drawing/2014/chart" uri="{C3380CC4-5D6E-409C-BE32-E72D297353CC}">
              <c16:uniqueId val="{00000009-7A2D-41D8-83B0-40A011BBC6BC}"/>
            </c:ext>
          </c:extLst>
        </c:ser>
        <c:ser>
          <c:idx val="10"/>
          <c:order val="10"/>
          <c:spPr>
            <a:solidFill>
              <a:schemeClr val="accent5">
                <a:lumMod val="6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1'!$B$12:$X$12</c:f>
            </c:numRef>
          </c:val>
          <c:extLst>
            <c:ext xmlns:c16="http://schemas.microsoft.com/office/drawing/2014/chart" uri="{C3380CC4-5D6E-409C-BE32-E72D297353CC}">
              <c16:uniqueId val="{0000000A-7A2D-41D8-83B0-40A011BBC6BC}"/>
            </c:ext>
          </c:extLst>
        </c:ser>
        <c:ser>
          <c:idx val="11"/>
          <c:order val="11"/>
          <c:spPr>
            <a:solidFill>
              <a:schemeClr val="accent6">
                <a:lumMod val="6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1'!$B$13:$X$13</c:f>
            </c:numRef>
          </c:val>
          <c:extLst>
            <c:ext xmlns:c16="http://schemas.microsoft.com/office/drawing/2014/chart" uri="{C3380CC4-5D6E-409C-BE32-E72D297353CC}">
              <c16:uniqueId val="{0000000B-7A2D-41D8-83B0-40A011BBC6BC}"/>
            </c:ext>
          </c:extLst>
        </c:ser>
        <c:ser>
          <c:idx val="12"/>
          <c:order val="12"/>
          <c:spPr>
            <a:solidFill>
              <a:schemeClr val="accent1">
                <a:lumMod val="80000"/>
                <a:lumOff val="2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1'!$B$14:$X$14</c:f>
            </c:numRef>
          </c:val>
          <c:extLst>
            <c:ext xmlns:c16="http://schemas.microsoft.com/office/drawing/2014/chart" uri="{C3380CC4-5D6E-409C-BE32-E72D297353CC}">
              <c16:uniqueId val="{0000000C-7A2D-41D8-83B0-40A011BBC6BC}"/>
            </c:ext>
          </c:extLst>
        </c:ser>
        <c:ser>
          <c:idx val="13"/>
          <c:order val="13"/>
          <c:spPr>
            <a:solidFill>
              <a:schemeClr val="accent2">
                <a:lumMod val="80000"/>
                <a:lumOff val="2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1'!$B$15:$X$15</c:f>
            </c:numRef>
          </c:val>
          <c:extLst>
            <c:ext xmlns:c16="http://schemas.microsoft.com/office/drawing/2014/chart" uri="{C3380CC4-5D6E-409C-BE32-E72D297353CC}">
              <c16:uniqueId val="{0000000D-7A2D-41D8-83B0-40A011BBC6BC}"/>
            </c:ext>
          </c:extLst>
        </c:ser>
        <c:ser>
          <c:idx val="14"/>
          <c:order val="14"/>
          <c:spPr>
            <a:solidFill>
              <a:schemeClr val="accent3">
                <a:lumMod val="80000"/>
                <a:lumOff val="2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1'!$B$16:$X$16</c:f>
            </c:numRef>
          </c:val>
          <c:extLst>
            <c:ext xmlns:c16="http://schemas.microsoft.com/office/drawing/2014/chart" uri="{C3380CC4-5D6E-409C-BE32-E72D297353CC}">
              <c16:uniqueId val="{0000000E-7A2D-41D8-83B0-40A011BBC6BC}"/>
            </c:ext>
          </c:extLst>
        </c:ser>
        <c:ser>
          <c:idx val="15"/>
          <c:order val="15"/>
          <c:spPr>
            <a:solidFill>
              <a:schemeClr val="accent4">
                <a:lumMod val="80000"/>
                <a:lumOff val="2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1'!$B$17:$X$17</c:f>
            </c:numRef>
          </c:val>
          <c:extLst>
            <c:ext xmlns:c16="http://schemas.microsoft.com/office/drawing/2014/chart" uri="{C3380CC4-5D6E-409C-BE32-E72D297353CC}">
              <c16:uniqueId val="{0000000F-7A2D-41D8-83B0-40A011BBC6BC}"/>
            </c:ext>
          </c:extLst>
        </c:ser>
        <c:ser>
          <c:idx val="16"/>
          <c:order val="16"/>
          <c:spPr>
            <a:solidFill>
              <a:schemeClr val="accent5">
                <a:lumMod val="80000"/>
                <a:lumOff val="2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1'!$B$18:$X$18</c:f>
            </c:numRef>
          </c:val>
          <c:extLst>
            <c:ext xmlns:c16="http://schemas.microsoft.com/office/drawing/2014/chart" uri="{C3380CC4-5D6E-409C-BE32-E72D297353CC}">
              <c16:uniqueId val="{00000010-7A2D-41D8-83B0-40A011BBC6BC}"/>
            </c:ext>
          </c:extLst>
        </c:ser>
        <c:ser>
          <c:idx val="17"/>
          <c:order val="17"/>
          <c:spPr>
            <a:solidFill>
              <a:schemeClr val="accent6">
                <a:lumMod val="80000"/>
                <a:lumOff val="2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1'!$B$19:$X$19</c:f>
            </c:numRef>
          </c:val>
          <c:extLst>
            <c:ext xmlns:c16="http://schemas.microsoft.com/office/drawing/2014/chart" uri="{C3380CC4-5D6E-409C-BE32-E72D297353CC}">
              <c16:uniqueId val="{00000011-7A2D-41D8-83B0-40A011BBC6BC}"/>
            </c:ext>
          </c:extLst>
        </c:ser>
        <c:ser>
          <c:idx val="18"/>
          <c:order val="18"/>
          <c:spPr>
            <a:solidFill>
              <a:schemeClr val="accent1">
                <a:lumMod val="8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1'!$B$20:$X$20</c:f>
            </c:numRef>
          </c:val>
          <c:extLst>
            <c:ext xmlns:c16="http://schemas.microsoft.com/office/drawing/2014/chart" uri="{C3380CC4-5D6E-409C-BE32-E72D297353CC}">
              <c16:uniqueId val="{00000012-7A2D-41D8-83B0-40A011BBC6BC}"/>
            </c:ext>
          </c:extLst>
        </c:ser>
        <c:ser>
          <c:idx val="19"/>
          <c:order val="19"/>
          <c:spPr>
            <a:solidFill>
              <a:schemeClr val="accent2">
                <a:lumMod val="8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1'!$B$21:$X$21</c:f>
            </c:numRef>
          </c:val>
          <c:extLst>
            <c:ext xmlns:c16="http://schemas.microsoft.com/office/drawing/2014/chart" uri="{C3380CC4-5D6E-409C-BE32-E72D297353CC}">
              <c16:uniqueId val="{00000013-7A2D-41D8-83B0-40A011BBC6BC}"/>
            </c:ext>
          </c:extLst>
        </c:ser>
        <c:ser>
          <c:idx val="20"/>
          <c:order val="20"/>
          <c:spPr>
            <a:solidFill>
              <a:schemeClr val="accent3">
                <a:lumMod val="8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1'!$B$22:$X$22</c:f>
            </c:numRef>
          </c:val>
          <c:extLst>
            <c:ext xmlns:c16="http://schemas.microsoft.com/office/drawing/2014/chart" uri="{C3380CC4-5D6E-409C-BE32-E72D297353CC}">
              <c16:uniqueId val="{00000014-7A2D-41D8-83B0-40A011BBC6BC}"/>
            </c:ext>
          </c:extLst>
        </c:ser>
        <c:ser>
          <c:idx val="21"/>
          <c:order val="21"/>
          <c:spPr>
            <a:solidFill>
              <a:schemeClr val="accent4">
                <a:lumMod val="8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1'!$B$23:$X$23</c:f>
            </c:numRef>
          </c:val>
          <c:extLst>
            <c:ext xmlns:c16="http://schemas.microsoft.com/office/drawing/2014/chart" uri="{C3380CC4-5D6E-409C-BE32-E72D297353CC}">
              <c16:uniqueId val="{00000015-7A2D-41D8-83B0-40A011BBC6BC}"/>
            </c:ext>
          </c:extLst>
        </c:ser>
        <c:ser>
          <c:idx val="22"/>
          <c:order val="22"/>
          <c:spPr>
            <a:solidFill>
              <a:schemeClr val="accent5">
                <a:lumMod val="8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1'!$B$24:$X$24</c:f>
            </c:numRef>
          </c:val>
          <c:extLst>
            <c:ext xmlns:c16="http://schemas.microsoft.com/office/drawing/2014/chart" uri="{C3380CC4-5D6E-409C-BE32-E72D297353CC}">
              <c16:uniqueId val="{00000016-7A2D-41D8-83B0-40A011BBC6BC}"/>
            </c:ext>
          </c:extLst>
        </c:ser>
        <c:ser>
          <c:idx val="23"/>
          <c:order val="23"/>
          <c:spPr>
            <a:solidFill>
              <a:schemeClr val="accent6">
                <a:lumMod val="8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1'!$B$25:$X$25</c:f>
            </c:numRef>
          </c:val>
          <c:extLst>
            <c:ext xmlns:c16="http://schemas.microsoft.com/office/drawing/2014/chart" uri="{C3380CC4-5D6E-409C-BE32-E72D297353CC}">
              <c16:uniqueId val="{00000017-7A2D-41D8-83B0-40A011BBC6BC}"/>
            </c:ext>
          </c:extLst>
        </c:ser>
        <c:ser>
          <c:idx val="24"/>
          <c:order val="24"/>
          <c:spPr>
            <a:solidFill>
              <a:schemeClr val="accent1">
                <a:lumMod val="60000"/>
                <a:lumOff val="40000"/>
              </a:schemeClr>
            </a:solidFill>
            <a:ln>
              <a:noFill/>
            </a:ln>
            <a:effectLst/>
          </c:spPr>
          <c:invertIfNegative val="0"/>
          <c:cat>
            <c:strRef>
              <c:f>'Form Yanıtları 1'!$B$1:$X$1</c:f>
              <c:strCache>
                <c:ptCount val="23"/>
                <c:pt idx="0">
                  <c:v>1-Dekana kolay erişim sağlarım. / I have convenient access to the Dean.</c:v>
                </c:pt>
                <c:pt idx="1">
                  <c:v>2-Dekanın mevzuat bilgisi yeterlidir. / The Dean has adequate knowledge of the legislation.</c:v>
                </c:pt>
                <c:pt idx="2">
                  <c:v>3-Dekan talep ettiğimiz hizmetler için hızlı ve doğru çözümler üretir/yönlendirir. / The Dean produces quick and accurate solutions, and guides us regarding the services we demand.</c:v>
                </c:pt>
                <c:pt idx="3">
                  <c:v>4-Dekanın yöneticilik ve bulunduğu alana hakimiyeti güçlüdür. / The Dean has a strong command of both management and his/her own field.</c:v>
                </c:pt>
                <c:pt idx="4">
                  <c:v>5-Dekan aldığı kararlarda ve yaptığı yönlendirmelerde objektiftir. / The Dean is objective towards the decisions and guidance presented. </c:v>
                </c:pt>
                <c:pt idx="5">
                  <c:v>6-Dekan Yardımcısına kolay erişim sağlarım. / I have convenient access to the Executive Assistant to the Dean.</c:v>
                </c:pt>
                <c:pt idx="6">
                  <c:v>7-Dekan Yardımcısı talep ettiğimiz hizmetler için hızlı ve doğru çözümler üretir/yönlendirir. / The Executive Assistant to the Dean produces quick and accurate solutions, and guides us regarding the services we demand.</c:v>
                </c:pt>
                <c:pt idx="7">
                  <c:v>8-Dekan Yardımcısının mevzuat bilgisi yeterlidir. / The Executive Assistant to the Dean has adequate knowledge of the legislation</c:v>
                </c:pt>
                <c:pt idx="8">
                  <c:v>9-Dekan Yardımcısının yöneticilik ve bulunduğu alana hakimiyeti güçlüdür. / The Executive Assistant to the Dean has a strong command of both management and his/her own field.</c:v>
                </c:pt>
                <c:pt idx="9">
                  <c:v>10-Dekan Yardımcısı aldığı kararlarda ve yaptığı yönlendirmelerde objektiftir. / The Executive Assistant to the Dean is objective towards the decisions and guidance presented. </c:v>
                </c:pt>
                <c:pt idx="10">
                  <c:v>11- Fakülte Sekreterine kolay erişim sağlarım. / I have convenient access to the Faculty Secretary</c:v>
                </c:pt>
                <c:pt idx="11">
                  <c:v>12-Fakülte Sekreterinin yöneltilen soru/sorun ve taleplere karşı üslup ve yaklaşımlarından memnunum. /  I am satisfied with the way the Faculty Secretary approaches problems, questions and demands.</c:v>
                </c:pt>
                <c:pt idx="12">
                  <c:v>13-Fakülte Sekreteri talep ettiğimiz hizmetler için hızlı ve doğru çözümler üretir/bilgilendirir. / The Faculty Secretary produces quick and accurate solutions, and guides us regarding the services we demand.</c:v>
                </c:pt>
                <c:pt idx="13">
                  <c:v>14-Fakülte Sekreterinin mevzuat bilgisi yeterlidir. /The Faculty Secretary has adequate knowledge of the legislation</c:v>
                </c:pt>
                <c:pt idx="14">
                  <c:v>15-Fakülte Sekreterinin yöneticilik ve bulunduğu alan hakimiyeti güçlüdür. / The Faculty Secretary has a strong command of both management and his/her own field.</c:v>
                </c:pt>
                <c:pt idx="15">
                  <c:v>16-Fakülte Sekreteri aldığı kararlarda ve yaptığı yönlendirmelerde objektiftir. / The Deputy Head of the Department is objective towards the decisions and guidance presented.</c:v>
                </c:pt>
                <c:pt idx="16">
                  <c:v>17-Fakülte Sekreterinin iş takip seviyesi güçlüdür. / The Faculty Secretary adequately follows up on work.</c:v>
                </c:pt>
                <c:pt idx="17">
                  <c:v>18-Fakültenin kampüs içindeki konumundan memnunum. / I am satisfied with the location of the Faculty within the campus.</c:v>
                </c:pt>
                <c:pt idx="18">
                  <c:v>19-Fakülte binasını fiziksel olarak yeterli buluyorum. / I think that the Faculty building is physically adequate.</c:v>
                </c:pt>
                <c:pt idx="19">
                  <c:v>20-Genel bilgilendirmeler zamanında ve anlaşılır biçimde yapılır. /  They make general notifications in a timely and comprehensible manner.</c:v>
                </c:pt>
                <c:pt idx="20">
                  <c:v>21-Genel olarak Fakülte faaliyetlerinden memnunum. / I am generally satisfied with the operation of the Faculty.</c:v>
                </c:pt>
                <c:pt idx="21">
                  <c:v>22-Fakülte tarafından verilen hizmetler bir iş akışı içinde sunulmuştur. / The services offered by the Faculty are presented in a work flow.</c:v>
                </c:pt>
                <c:pt idx="22">
                  <c:v>23-Periyodik olarak seminer, teknik gezi gibi etkinlikler düzenlenmektedir. / Activities such as seminars and techinal trips are organized periodically.</c:v>
                </c:pt>
              </c:strCache>
            </c:strRef>
          </c:cat>
          <c:val>
            <c:numRef>
              <c:f>'Form Yanıtları 1'!$B$26:$X$26</c:f>
              <c:numCache>
                <c:formatCode>General</c:formatCode>
                <c:ptCount val="23"/>
                <c:pt idx="0">
                  <c:v>90</c:v>
                </c:pt>
                <c:pt idx="1">
                  <c:v>93.333333333333343</c:v>
                </c:pt>
                <c:pt idx="2">
                  <c:v>90</c:v>
                </c:pt>
                <c:pt idx="3">
                  <c:v>90.833333333333343</c:v>
                </c:pt>
                <c:pt idx="4">
                  <c:v>90.833333333333343</c:v>
                </c:pt>
                <c:pt idx="5">
                  <c:v>93.913043478260875</c:v>
                </c:pt>
                <c:pt idx="6">
                  <c:v>90.434782608695642</c:v>
                </c:pt>
                <c:pt idx="7">
                  <c:v>87.826086956521735</c:v>
                </c:pt>
                <c:pt idx="8">
                  <c:v>87.826086956521735</c:v>
                </c:pt>
                <c:pt idx="9">
                  <c:v>89.565217391304358</c:v>
                </c:pt>
                <c:pt idx="10">
                  <c:v>94.166666666666657</c:v>
                </c:pt>
                <c:pt idx="11">
                  <c:v>92.5</c:v>
                </c:pt>
                <c:pt idx="12">
                  <c:v>91.666666666666657</c:v>
                </c:pt>
                <c:pt idx="13">
                  <c:v>95</c:v>
                </c:pt>
                <c:pt idx="14">
                  <c:v>90</c:v>
                </c:pt>
                <c:pt idx="15">
                  <c:v>90</c:v>
                </c:pt>
                <c:pt idx="16">
                  <c:v>92.5</c:v>
                </c:pt>
                <c:pt idx="17">
                  <c:v>73.043478260869563</c:v>
                </c:pt>
                <c:pt idx="18">
                  <c:v>66.666666666666671</c:v>
                </c:pt>
                <c:pt idx="19">
                  <c:v>80.833333333333343</c:v>
                </c:pt>
                <c:pt idx="20">
                  <c:v>85.833333333333343</c:v>
                </c:pt>
                <c:pt idx="21">
                  <c:v>84.166666666666657</c:v>
                </c:pt>
                <c:pt idx="22">
                  <c:v>83.333333333333343</c:v>
                </c:pt>
              </c:numCache>
            </c:numRef>
          </c:val>
          <c:extLst>
            <c:ext xmlns:c16="http://schemas.microsoft.com/office/drawing/2014/chart" uri="{C3380CC4-5D6E-409C-BE32-E72D297353CC}">
              <c16:uniqueId val="{00000018-7A2D-41D8-83B0-40A011BBC6BC}"/>
            </c:ext>
          </c:extLst>
        </c:ser>
        <c:dLbls>
          <c:showLegendKey val="0"/>
          <c:showVal val="0"/>
          <c:showCatName val="0"/>
          <c:showSerName val="0"/>
          <c:showPercent val="0"/>
          <c:showBubbleSize val="0"/>
        </c:dLbls>
        <c:gapWidth val="219"/>
        <c:overlap val="-27"/>
        <c:axId val="1916297535"/>
        <c:axId val="1916297119"/>
      </c:barChart>
      <c:catAx>
        <c:axId val="1916297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16297119"/>
        <c:crosses val="autoZero"/>
        <c:auto val="1"/>
        <c:lblAlgn val="ctr"/>
        <c:lblOffset val="100"/>
        <c:noMultiLvlLbl val="0"/>
      </c:catAx>
      <c:valAx>
        <c:axId val="19162971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crossAx val="191629753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 Id="rId5" Type="http://schemas.openxmlformats.org/officeDocument/2006/relationships/image" Target="../media/image25.png"/><Relationship Id="rId4"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27.01.2021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68F1CBD-092F-46C9-A4DE-6EE6E628FC19}" type="slidenum">
              <a:rPr lang="tr-TR" smtClean="0"/>
              <a:t>29</a:t>
            </a:fld>
            <a:endParaRPr lang="tr-TR"/>
          </a:p>
        </p:txBody>
      </p:sp>
    </p:spTree>
    <p:extLst>
      <p:ext uri="{BB962C8B-B14F-4D97-AF65-F5344CB8AC3E}">
        <p14:creationId xmlns:p14="http://schemas.microsoft.com/office/powerpoint/2010/main" val="67797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7A42CFF-777B-4533-A440-4C456B6A9FEA}" type="datetime1">
              <a:rPr lang="tr-TR" smtClean="0"/>
              <a:t>27.01.2021</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05998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FFDEF684-7ED6-4E25-99B3-6C7EE6714DA3}" type="datetime1">
              <a:rPr lang="tr-TR" smtClean="0"/>
              <a:t>27.01.2021</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472785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2D2059A-8985-41A3-9F35-8DC13894A4E0}" type="datetime1">
              <a:rPr lang="tr-TR" smtClean="0"/>
              <a:t>27.01.2021</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054000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CF74D3F-D744-42F9-A266-110B14BD4158}" type="datetime1">
              <a:rPr lang="tr-TR" smtClean="0"/>
              <a:t>27.01.2021</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99254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EC1C8BA-DCDD-4E80-B44D-BB4BDA6BC718}" type="datetime1">
              <a:rPr lang="tr-TR" smtClean="0"/>
              <a:t>27.01.2021</a:t>
            </a:fld>
            <a:endParaRPr lang="tr-TR"/>
          </a:p>
        </p:txBody>
      </p:sp>
      <p:sp>
        <p:nvSpPr>
          <p:cNvPr id="5" name="Altbilgi Yer Tutucusu 4"/>
          <p:cNvSpPr>
            <a:spLocks noGrp="1"/>
          </p:cNvSpPr>
          <p:nvPr>
            <p:ph type="ftr" sz="quarter" idx="11"/>
          </p:nvPr>
        </p:nvSpPr>
        <p:spPr/>
        <p:txBody>
          <a:bodyPr/>
          <a:lstStyle/>
          <a:p>
            <a:r>
              <a:rPr lang="tr-TR" smtClean="0"/>
              <a:t>Kalite bir yaşam tarzıdır.</a:t>
            </a:r>
            <a:endParaRPr lang="tr-TR"/>
          </a:p>
        </p:txBody>
      </p:sp>
      <p:sp>
        <p:nvSpPr>
          <p:cNvPr id="6" name="Slayt Numarası Yer Tutucusu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885098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6427ED0-D0FE-4A09-AE62-4103EA8D2926}" type="datetime1">
              <a:rPr lang="tr-TR" smtClean="0"/>
              <a:t>27.01.2021</a:t>
            </a:fld>
            <a:endParaRPr lang="tr-TR"/>
          </a:p>
        </p:txBody>
      </p:sp>
      <p:sp>
        <p:nvSpPr>
          <p:cNvPr id="6" name="Altbilgi Yer Tutucusu 5"/>
          <p:cNvSpPr>
            <a:spLocks noGrp="1"/>
          </p:cNvSpPr>
          <p:nvPr>
            <p:ph type="ftr" sz="quarter" idx="11"/>
          </p:nvPr>
        </p:nvSpPr>
        <p:spPr/>
        <p:txBody>
          <a:bodyPr/>
          <a:lstStyle/>
          <a:p>
            <a:r>
              <a:rPr lang="tr-TR" smtClean="0"/>
              <a:t>Kalite bir yaşam tarzıdır.</a:t>
            </a:r>
            <a:endParaRPr lang="tr-T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745253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E782A1D-A539-4378-A6BA-1AA9F3084D39}" type="datetime1">
              <a:rPr lang="tr-TR" smtClean="0"/>
              <a:t>27.01.2021</a:t>
            </a:fld>
            <a:endParaRPr lang="tr-TR"/>
          </a:p>
        </p:txBody>
      </p:sp>
      <p:sp>
        <p:nvSpPr>
          <p:cNvPr id="8" name="Altbilgi Yer Tutucusu 7"/>
          <p:cNvSpPr>
            <a:spLocks noGrp="1"/>
          </p:cNvSpPr>
          <p:nvPr>
            <p:ph type="ftr" sz="quarter" idx="11"/>
          </p:nvPr>
        </p:nvSpPr>
        <p:spPr/>
        <p:txBody>
          <a:bodyPr/>
          <a:lstStyle/>
          <a:p>
            <a:r>
              <a:rPr lang="tr-TR" smtClean="0"/>
              <a:t>Kalite bir yaşam tarzıdır.</a:t>
            </a:r>
            <a:endParaRPr lang="tr-TR"/>
          </a:p>
        </p:txBody>
      </p:sp>
      <p:sp>
        <p:nvSpPr>
          <p:cNvPr id="9" name="Slayt Numarası Yer Tutucusu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74752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2192C6F-6FA5-45C8-ACE4-E5B3D13F24FA}" type="datetime1">
              <a:rPr lang="tr-TR" smtClean="0"/>
              <a:t>27.01.2021</a:t>
            </a:fld>
            <a:endParaRPr lang="tr-TR"/>
          </a:p>
        </p:txBody>
      </p:sp>
      <p:sp>
        <p:nvSpPr>
          <p:cNvPr id="4" name="Altbilgi Yer Tutucusu 3"/>
          <p:cNvSpPr>
            <a:spLocks noGrp="1"/>
          </p:cNvSpPr>
          <p:nvPr>
            <p:ph type="ftr" sz="quarter" idx="11"/>
          </p:nvPr>
        </p:nvSpPr>
        <p:spPr/>
        <p:txBody>
          <a:bodyPr/>
          <a:lstStyle/>
          <a:p>
            <a:r>
              <a:rPr lang="tr-TR" smtClean="0"/>
              <a:t>Kalite bir yaşam tarzıdır.</a:t>
            </a:r>
            <a:endParaRPr lang="tr-TR"/>
          </a:p>
        </p:txBody>
      </p:sp>
      <p:sp>
        <p:nvSpPr>
          <p:cNvPr id="5" name="Slayt Numarası Yer Tutucusu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07061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E20823A-34F6-4D9A-B72C-4420CCCD8E18}" type="datetime1">
              <a:rPr lang="tr-TR" smtClean="0"/>
              <a:t>27.01.2021</a:t>
            </a:fld>
            <a:endParaRPr lang="tr-TR"/>
          </a:p>
        </p:txBody>
      </p:sp>
      <p:sp>
        <p:nvSpPr>
          <p:cNvPr id="3" name="Altbilgi Yer Tutucusu 2"/>
          <p:cNvSpPr>
            <a:spLocks noGrp="1"/>
          </p:cNvSpPr>
          <p:nvPr>
            <p:ph type="ftr" sz="quarter" idx="11"/>
          </p:nvPr>
        </p:nvSpPr>
        <p:spPr/>
        <p:txBody>
          <a:bodyPr/>
          <a:lstStyle/>
          <a:p>
            <a:r>
              <a:rPr lang="tr-TR" smtClean="0"/>
              <a:t>Kalite bir yaşam tarzıdır.</a:t>
            </a:r>
            <a:endParaRPr lang="tr-TR"/>
          </a:p>
        </p:txBody>
      </p:sp>
      <p:sp>
        <p:nvSpPr>
          <p:cNvPr id="4" name="Slayt Numarası Yer Tutucusu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270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46673C7-9167-4403-8666-44BE39765140}" type="datetime1">
              <a:rPr lang="tr-TR" smtClean="0"/>
              <a:t>27.01.2021</a:t>
            </a:fld>
            <a:endParaRPr lang="tr-TR"/>
          </a:p>
        </p:txBody>
      </p:sp>
      <p:sp>
        <p:nvSpPr>
          <p:cNvPr id="6" name="Altbilgi Yer Tutucusu 5"/>
          <p:cNvSpPr>
            <a:spLocks noGrp="1"/>
          </p:cNvSpPr>
          <p:nvPr>
            <p:ph type="ftr" sz="quarter" idx="11"/>
          </p:nvPr>
        </p:nvSpPr>
        <p:spPr/>
        <p:txBody>
          <a:bodyPr/>
          <a:lstStyle/>
          <a:p>
            <a:r>
              <a:rPr lang="tr-TR" smtClean="0"/>
              <a:t>Kalite bir yaşam tarzıdır.</a:t>
            </a:r>
            <a:endParaRPr lang="tr-T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7993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12AA8A1-43D8-4974-AA28-F99EFBEC3B2D}" type="datetime1">
              <a:rPr lang="tr-TR" smtClean="0"/>
              <a:t>27.01.2021</a:t>
            </a:fld>
            <a:endParaRPr lang="tr-TR"/>
          </a:p>
        </p:txBody>
      </p:sp>
      <p:sp>
        <p:nvSpPr>
          <p:cNvPr id="6" name="Altbilgi Yer Tutucusu 5"/>
          <p:cNvSpPr>
            <a:spLocks noGrp="1"/>
          </p:cNvSpPr>
          <p:nvPr>
            <p:ph type="ftr" sz="quarter" idx="11"/>
          </p:nvPr>
        </p:nvSpPr>
        <p:spPr/>
        <p:txBody>
          <a:bodyPr/>
          <a:lstStyle/>
          <a:p>
            <a:r>
              <a:rPr lang="tr-TR" smtClean="0"/>
              <a:t>Kalite bir yaşam tarzıdır.</a:t>
            </a:r>
            <a:endParaRPr lang="tr-TR"/>
          </a:p>
        </p:txBody>
      </p:sp>
      <p:sp>
        <p:nvSpPr>
          <p:cNvPr id="7" name="Slayt Numarası Yer Tutucusu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71810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C83F0-FC27-43D2-9813-F060C2D9E7A0}" type="datetime1">
              <a:rPr lang="tr-TR" smtClean="0"/>
              <a:t>27.01.2021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Kalite bir yaşam tarzıdır.</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3156946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emf"/><Relationship Id="rId4" Type="http://schemas.openxmlformats.org/officeDocument/2006/relationships/oleObject" Target="../embeddings/oleObject3.bin"/></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0.png"/><Relationship Id="rId5" Type="http://schemas.openxmlformats.org/officeDocument/2006/relationships/image" Target="../media/image11.emf"/><Relationship Id="rId4" Type="http://schemas.openxmlformats.org/officeDocument/2006/relationships/oleObject" Target="../embeddings/oleObject5.bin"/></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image" Target="../media/image1.png"/><Relationship Id="rId7"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2.emf"/><Relationship Id="rId4" Type="http://schemas.openxmlformats.org/officeDocument/2006/relationships/oleObject" Target="../embeddings/oleObject6.bin"/><Relationship Id="rId9" Type="http://schemas.openxmlformats.org/officeDocument/2006/relationships/image" Target="../media/image14.emf"/></Relationships>
</file>

<file path=ppt/slides/_rels/slide3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8.emf"/></Relationships>
</file>

<file path=ppt/slides/_rels/slide3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0.em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755576" y="3645025"/>
            <a:ext cx="7772400" cy="144016"/>
          </a:xfrm>
        </p:spPr>
        <p:txBody>
          <a:bodyPr>
            <a:noAutofit/>
          </a:bodyPr>
          <a:lstStyle/>
          <a:p>
            <a:r>
              <a:rPr lang="tr-TR" sz="3600" b="1" dirty="0" smtClean="0">
                <a:latin typeface="+mn-lt"/>
              </a:rPr>
              <a:t>2020 YILI </a:t>
            </a:r>
            <a:br>
              <a:rPr lang="tr-TR" sz="3600" b="1" dirty="0" smtClean="0">
                <a:latin typeface="+mn-lt"/>
              </a:rPr>
            </a:br>
            <a:r>
              <a:rPr lang="tr-TR" sz="3600" b="1" dirty="0" smtClean="0">
                <a:solidFill>
                  <a:srgbClr val="FF0000"/>
                </a:solidFill>
                <a:latin typeface="+mn-lt"/>
              </a:rPr>
              <a:t>OCAK-ARALIK</a:t>
            </a:r>
            <a:r>
              <a:rPr lang="tr-TR" sz="3600" b="1" dirty="0" smtClean="0">
                <a:latin typeface="+mn-lt"/>
              </a:rPr>
              <a:t> YGG SUNUMU</a:t>
            </a:r>
            <a:r>
              <a:rPr lang="tr-TR" b="1" dirty="0" smtClean="0">
                <a:solidFill>
                  <a:srgbClr val="FF0000"/>
                </a:solidFill>
              </a:rPr>
              <a:t/>
            </a:r>
            <a:br>
              <a:rPr lang="tr-TR" b="1" dirty="0" smtClean="0">
                <a:solidFill>
                  <a:srgbClr val="FF0000"/>
                </a:solidFill>
              </a:rPr>
            </a:br>
            <a:r>
              <a:rPr lang="tr-TR" b="1" dirty="0" smtClean="0">
                <a:solidFill>
                  <a:srgbClr val="FF0000"/>
                </a:solidFill>
              </a:rPr>
              <a:t/>
            </a:r>
            <a:br>
              <a:rPr lang="tr-TR" b="1" dirty="0" smtClean="0">
                <a:solidFill>
                  <a:srgbClr val="FF0000"/>
                </a:solidFill>
              </a:rPr>
            </a:br>
            <a:r>
              <a:rPr lang="tr-TR" sz="3600" b="1" dirty="0" smtClean="0">
                <a:latin typeface="+mn-lt"/>
              </a:rPr>
              <a:t>Güzel Sanatlar ve Mimarlık Fakültesi Dekanlığı</a:t>
            </a:r>
            <a:r>
              <a:rPr lang="tr-TR" sz="3600" b="1" dirty="0">
                <a:latin typeface="+mn-lt"/>
              </a:rPr>
              <a:t/>
            </a:r>
            <a:br>
              <a:rPr lang="tr-TR" sz="3600" b="1" dirty="0">
                <a:latin typeface="+mn-lt"/>
              </a:rPr>
            </a:br>
            <a:r>
              <a:rPr lang="tr-TR" b="1" dirty="0" smtClean="0">
                <a:solidFill>
                  <a:srgbClr val="FF0000"/>
                </a:solidFill>
              </a:rPr>
              <a:t/>
            </a:r>
            <a:br>
              <a:rPr lang="tr-TR" b="1" dirty="0" smtClean="0">
                <a:solidFill>
                  <a:srgbClr val="FF0000"/>
                </a:solidFill>
              </a:rPr>
            </a:br>
            <a:r>
              <a:rPr lang="tr-TR" sz="2800" b="1" dirty="0" smtClean="0">
                <a:latin typeface="+mn-lt"/>
              </a:rPr>
              <a:t>28/01/2021</a:t>
            </a:r>
            <a:endParaRPr lang="tr-TR" sz="2800" b="1" dirty="0">
              <a:latin typeface="+mn-lt"/>
            </a:endParaRPr>
          </a:p>
        </p:txBody>
      </p:sp>
      <p:sp>
        <p:nvSpPr>
          <p:cNvPr id="6" name="Slayt Numarası Yer Tutucusu 5"/>
          <p:cNvSpPr>
            <a:spLocks noGrp="1"/>
          </p:cNvSpPr>
          <p:nvPr>
            <p:ph type="sldNum" sz="quarter" idx="12"/>
          </p:nvPr>
        </p:nvSpPr>
        <p:spPr/>
        <p:txBody>
          <a:bodyPr/>
          <a:lstStyle/>
          <a:p>
            <a:fld id="{439F893C-C32F-4835-A1E5-850973405C58}" type="slidenum">
              <a:rPr lang="tr-TR" smtClean="0"/>
              <a:t>1</a:t>
            </a:fld>
            <a:endParaRPr lang="tr-TR"/>
          </a:p>
        </p:txBody>
      </p:sp>
      <p:pic>
        <p:nvPicPr>
          <p:cNvPr id="4" name="Resim 3"/>
          <p:cNvPicPr/>
          <p:nvPr/>
        </p:nvPicPr>
        <p:blipFill>
          <a:blip r:embed="rId2"/>
          <a:stretch>
            <a:fillRect/>
          </a:stretch>
        </p:blipFill>
        <p:spPr>
          <a:xfrm>
            <a:off x="251520" y="404664"/>
            <a:ext cx="2736304" cy="576064"/>
          </a:xfrm>
          <a:prstGeom prst="rect">
            <a:avLst/>
          </a:prstGeom>
        </p:spPr>
      </p:pic>
    </p:spTree>
    <p:extLst>
      <p:ext uri="{BB962C8B-B14F-4D97-AF65-F5344CB8AC3E}">
        <p14:creationId xmlns:p14="http://schemas.microsoft.com/office/powerpoint/2010/main" val="105766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63688" y="408924"/>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PAYDAŞ BEKLENTİLERİ</a:t>
            </a:r>
          </a:p>
        </p:txBody>
      </p:sp>
      <p:sp>
        <p:nvSpPr>
          <p:cNvPr id="7" name="Slayt Numarası Yer Tutucusu 6"/>
          <p:cNvSpPr>
            <a:spLocks noGrp="1"/>
          </p:cNvSpPr>
          <p:nvPr>
            <p:ph type="sldNum" sz="quarter" idx="12"/>
          </p:nvPr>
        </p:nvSpPr>
        <p:spPr/>
        <p:txBody>
          <a:bodyPr/>
          <a:lstStyle/>
          <a:p>
            <a:fld id="{439F893C-C32F-4835-A1E5-850973405C58}" type="slidenum">
              <a:rPr lang="tr-TR" smtClean="0"/>
              <a:t>10</a:t>
            </a:fld>
            <a:endParaRPr lang="tr-TR"/>
          </a:p>
        </p:txBody>
      </p:sp>
      <p:pic>
        <p:nvPicPr>
          <p:cNvPr id="6" name="Resim 5"/>
          <p:cNvPicPr/>
          <p:nvPr/>
        </p:nvPicPr>
        <p:blipFill>
          <a:blip r:embed="rId2"/>
          <a:stretch>
            <a:fillRect/>
          </a:stretch>
        </p:blipFill>
        <p:spPr>
          <a:xfrm>
            <a:off x="179512" y="393250"/>
            <a:ext cx="2736304" cy="576064"/>
          </a:xfrm>
          <a:prstGeom prst="rect">
            <a:avLst/>
          </a:prstGeom>
        </p:spPr>
      </p:pic>
      <p:graphicFrame>
        <p:nvGraphicFramePr>
          <p:cNvPr id="9" name="Tablo 3"/>
          <p:cNvGraphicFramePr>
            <a:graphicFrameLocks noGrp="1"/>
          </p:cNvGraphicFramePr>
          <p:nvPr>
            <p:extLst>
              <p:ext uri="{D42A27DB-BD31-4B8C-83A1-F6EECF244321}">
                <p14:modId xmlns:p14="http://schemas.microsoft.com/office/powerpoint/2010/main" val="2279483295"/>
              </p:ext>
            </p:extLst>
          </p:nvPr>
        </p:nvGraphicFramePr>
        <p:xfrm>
          <a:off x="395536" y="1073754"/>
          <a:ext cx="8064897" cy="5664701"/>
        </p:xfrm>
        <a:graphic>
          <a:graphicData uri="http://schemas.openxmlformats.org/drawingml/2006/table">
            <a:tbl>
              <a:tblPr firstRow="1" bandRow="1">
                <a:tableStyleId>{00A15C55-8517-42AA-B614-E9B94910E393}</a:tableStyleId>
              </a:tblPr>
              <a:tblGrid>
                <a:gridCol w="2688299">
                  <a:extLst>
                    <a:ext uri="{9D8B030D-6E8A-4147-A177-3AD203B41FA5}">
                      <a16:colId xmlns:a16="http://schemas.microsoft.com/office/drawing/2014/main" val="20000"/>
                    </a:ext>
                  </a:extLst>
                </a:gridCol>
                <a:gridCol w="2688299">
                  <a:extLst>
                    <a:ext uri="{9D8B030D-6E8A-4147-A177-3AD203B41FA5}">
                      <a16:colId xmlns:a16="http://schemas.microsoft.com/office/drawing/2014/main" val="20001"/>
                    </a:ext>
                  </a:extLst>
                </a:gridCol>
                <a:gridCol w="2688299">
                  <a:extLst>
                    <a:ext uri="{9D8B030D-6E8A-4147-A177-3AD203B41FA5}">
                      <a16:colId xmlns:a16="http://schemas.microsoft.com/office/drawing/2014/main" val="20002"/>
                    </a:ext>
                  </a:extLst>
                </a:gridCol>
              </a:tblGrid>
              <a:tr h="504056">
                <a:tc>
                  <a:txBody>
                    <a:bodyPr/>
                    <a:lstStyle/>
                    <a:p>
                      <a:r>
                        <a:rPr lang="tr-TR" noProof="0" dirty="0"/>
                        <a:t>Paydaş</a:t>
                      </a:r>
                      <a:r>
                        <a:rPr lang="tr-TR" baseline="0" noProof="0" dirty="0"/>
                        <a:t> Adı</a:t>
                      </a:r>
                      <a:endParaRPr lang="tr-TR" noProof="0" dirty="0"/>
                    </a:p>
                  </a:txBody>
                  <a:tcPr/>
                </a:tc>
                <a:tc>
                  <a:txBody>
                    <a:bodyPr/>
                    <a:lstStyle/>
                    <a:p>
                      <a:r>
                        <a:rPr lang="tr-TR" noProof="0"/>
                        <a:t>Paydaş Beklentisi</a:t>
                      </a:r>
                    </a:p>
                  </a:txBody>
                  <a:tcPr/>
                </a:tc>
                <a:tc>
                  <a:txBody>
                    <a:bodyPr/>
                    <a:lstStyle/>
                    <a:p>
                      <a:r>
                        <a:rPr lang="tr-TR" noProof="0"/>
                        <a:t>Karşılanma</a:t>
                      </a:r>
                      <a:r>
                        <a:rPr lang="tr-TR" baseline="0" noProof="0"/>
                        <a:t> Durumu</a:t>
                      </a:r>
                      <a:endParaRPr lang="tr-TR" noProof="0"/>
                    </a:p>
                  </a:txBody>
                  <a:tcPr/>
                </a:tc>
                <a:extLst>
                  <a:ext uri="{0D108BD9-81ED-4DB2-BD59-A6C34878D82A}">
                    <a16:rowId xmlns:a16="http://schemas.microsoft.com/office/drawing/2014/main" val="10000"/>
                  </a:ext>
                </a:extLst>
              </a:tr>
              <a:tr h="370840">
                <a:tc>
                  <a:txBody>
                    <a:bodyPr/>
                    <a:lstStyle/>
                    <a:p>
                      <a:pPr algn="ctr" fontAlgn="ctr"/>
                      <a:r>
                        <a:rPr lang="tr-TR" sz="1400" b="0" i="0" u="none" strike="noStrike" noProof="0">
                          <a:solidFill>
                            <a:srgbClr val="000000"/>
                          </a:solidFill>
                          <a:effectLst/>
                          <a:latin typeface="Calibri" panose="020F0502020204030204" pitchFamily="34" charset="0"/>
                        </a:rPr>
                        <a:t>İnşaat firmaları</a:t>
                      </a:r>
                    </a:p>
                  </a:txBody>
                  <a:tcPr marL="9525" marR="9525" marT="9525" marB="0" anchor="ctr"/>
                </a:tc>
                <a:tc>
                  <a:txBody>
                    <a:bodyPr/>
                    <a:lstStyle/>
                    <a:p>
                      <a:pPr algn="ctr" fontAlgn="ctr"/>
                      <a:r>
                        <a:rPr lang="tr-TR" sz="1400" b="0" i="0" u="none" strike="noStrike" noProof="0">
                          <a:solidFill>
                            <a:srgbClr val="000000"/>
                          </a:solidFill>
                          <a:effectLst/>
                          <a:latin typeface="Calibri" panose="020F0502020204030204" pitchFamily="34" charset="0"/>
                        </a:rPr>
                        <a:t>Nitelikli mezun ve işbirlikçi çalışma</a:t>
                      </a:r>
                    </a:p>
                  </a:txBody>
                  <a:tcPr marL="9525" marR="9525" marT="9525" marB="0" anchor="ctr"/>
                </a:tc>
                <a:tc>
                  <a:txBody>
                    <a:bodyPr/>
                    <a:lstStyle/>
                    <a:p>
                      <a:r>
                        <a:rPr lang="tr-TR" sz="1400" noProof="0" dirty="0">
                          <a:latin typeface="+mn-lt"/>
                        </a:rPr>
                        <a:t>İnşaat firmaları ile öğrenci yaz stajları konusunda görüşmeler </a:t>
                      </a:r>
                      <a:r>
                        <a:rPr lang="tr-TR" sz="1400" noProof="0" dirty="0" smtClean="0">
                          <a:latin typeface="+mn-lt"/>
                        </a:rPr>
                        <a:t>yapılmaktadır </a:t>
                      </a:r>
                      <a:r>
                        <a:rPr lang="tr-TR" sz="1400" noProof="0" dirty="0">
                          <a:latin typeface="+mn-lt"/>
                        </a:rPr>
                        <a:t>(Sur Yapı</a:t>
                      </a:r>
                      <a:r>
                        <a:rPr lang="tr-TR" sz="1400" noProof="0" dirty="0" smtClean="0">
                          <a:latin typeface="+mn-lt"/>
                        </a:rPr>
                        <a:t>).</a:t>
                      </a:r>
                      <a:endParaRPr lang="tr-TR" sz="1400" noProof="0" dirty="0">
                        <a:latin typeface="+mn-lt"/>
                      </a:endParaRPr>
                    </a:p>
                  </a:txBody>
                  <a:tcPr/>
                </a:tc>
                <a:extLst>
                  <a:ext uri="{0D108BD9-81ED-4DB2-BD59-A6C34878D82A}">
                    <a16:rowId xmlns:a16="http://schemas.microsoft.com/office/drawing/2014/main" val="10001"/>
                  </a:ext>
                </a:extLst>
              </a:tr>
              <a:tr h="370840">
                <a:tc>
                  <a:txBody>
                    <a:bodyPr/>
                    <a:lstStyle/>
                    <a:p>
                      <a:pPr algn="ctr" fontAlgn="ctr"/>
                      <a:r>
                        <a:rPr lang="tr-TR" sz="1400" b="0" i="0" u="none" strike="noStrike" noProof="0" dirty="0">
                          <a:solidFill>
                            <a:srgbClr val="000000"/>
                          </a:solidFill>
                          <a:effectLst/>
                          <a:latin typeface="Calibri" panose="020F0502020204030204" pitchFamily="34" charset="0"/>
                        </a:rPr>
                        <a:t>Mimarlar Odası</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Mesleki faaliyetlerde ortak çalışma olanaklarının yaratılması, işbirliği</a:t>
                      </a:r>
                    </a:p>
                  </a:txBody>
                  <a:tcPr marL="9525" marR="9525" marT="9525" marB="0" anchor="ctr"/>
                </a:tc>
                <a:tc>
                  <a:txBody>
                    <a:bodyPr/>
                    <a:lstStyle/>
                    <a:p>
                      <a:r>
                        <a:rPr lang="tr-TR" sz="1400" noProof="0" dirty="0">
                          <a:solidFill>
                            <a:schemeClr val="tx1"/>
                          </a:solidFill>
                          <a:latin typeface="+mn-lt"/>
                        </a:rPr>
                        <a:t>Mimarlar</a:t>
                      </a:r>
                      <a:r>
                        <a:rPr lang="tr-TR" sz="1400" baseline="0" noProof="0" dirty="0">
                          <a:solidFill>
                            <a:schemeClr val="tx1"/>
                          </a:solidFill>
                          <a:latin typeface="+mn-lt"/>
                        </a:rPr>
                        <a:t> Odası temsilcileri yarı zamanlı olarak proje derslerinde görev almaktadır. </a:t>
                      </a:r>
                      <a:r>
                        <a:rPr lang="tr-TR" sz="1400" baseline="0" noProof="0" dirty="0" smtClean="0">
                          <a:solidFill>
                            <a:schemeClr val="tx1"/>
                          </a:solidFill>
                          <a:latin typeface="+mn-lt"/>
                        </a:rPr>
                        <a:t>Mimarlık </a:t>
                      </a:r>
                      <a:r>
                        <a:rPr lang="tr-TR" sz="1400" baseline="0" noProof="0" dirty="0">
                          <a:solidFill>
                            <a:schemeClr val="tx1"/>
                          </a:solidFill>
                          <a:latin typeface="+mn-lt"/>
                        </a:rPr>
                        <a:t>Bölümü öğrencileri arasından Mimarlar Odası Öğrenci Temsilcisi seçimle belirlenmiştir.</a:t>
                      </a:r>
                      <a:endParaRPr lang="tr-TR" sz="1400" noProof="0" dirty="0">
                        <a:solidFill>
                          <a:schemeClr val="tx1"/>
                        </a:solidFill>
                        <a:latin typeface="+mn-lt"/>
                      </a:endParaRPr>
                    </a:p>
                  </a:txBody>
                  <a:tcPr/>
                </a:tc>
                <a:extLst>
                  <a:ext uri="{0D108BD9-81ED-4DB2-BD59-A6C34878D82A}">
                    <a16:rowId xmlns:a16="http://schemas.microsoft.com/office/drawing/2014/main" val="2435058860"/>
                  </a:ext>
                </a:extLst>
              </a:tr>
              <a:tr h="370840">
                <a:tc>
                  <a:txBody>
                    <a:bodyPr/>
                    <a:lstStyle/>
                    <a:p>
                      <a:pPr algn="ctr" fontAlgn="ctr"/>
                      <a:r>
                        <a:rPr lang="tr-TR" sz="1400" b="0" i="0" u="none" strike="noStrike" noProof="0" dirty="0">
                          <a:solidFill>
                            <a:srgbClr val="000000"/>
                          </a:solidFill>
                          <a:effectLst/>
                          <a:latin typeface="Calibri" panose="020F0502020204030204" pitchFamily="34" charset="0"/>
                        </a:rPr>
                        <a:t>Mimarlık ofisleri</a:t>
                      </a:r>
                    </a:p>
                  </a:txBody>
                  <a:tcPr marL="9525" marR="9525" marT="9525" marB="0" anchor="ctr"/>
                </a:tc>
                <a:tc>
                  <a:txBody>
                    <a:bodyPr/>
                    <a:lstStyle/>
                    <a:p>
                      <a:pPr algn="ctr" fontAlgn="ctr"/>
                      <a:r>
                        <a:rPr lang="tr-TR" sz="1400" b="0" i="0" u="none" strike="noStrike" noProof="0">
                          <a:solidFill>
                            <a:srgbClr val="000000"/>
                          </a:solidFill>
                          <a:effectLst/>
                          <a:latin typeface="Calibri" panose="020F0502020204030204" pitchFamily="34" charset="0"/>
                        </a:rPr>
                        <a:t>Nitelikli mezun ve işbirlikçi çalışma</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noProof="0" dirty="0">
                          <a:latin typeface="+mn-lt"/>
                        </a:rPr>
                        <a:t>Mimarlık Ofisleri ile öğrenci stajları konusunda iletişim kurulmaktadır, sektörde faaliyet gösteren mimarlar Fakültemizde yarı zamanlı olarak görev yapmaktadır.</a:t>
                      </a:r>
                    </a:p>
                  </a:txBody>
                  <a:tcPr/>
                </a:tc>
                <a:extLst>
                  <a:ext uri="{0D108BD9-81ED-4DB2-BD59-A6C34878D82A}">
                    <a16:rowId xmlns:a16="http://schemas.microsoft.com/office/drawing/2014/main" val="2374017392"/>
                  </a:ext>
                </a:extLst>
              </a:tr>
              <a:tr h="370840">
                <a:tc>
                  <a:txBody>
                    <a:bodyPr/>
                    <a:lstStyle/>
                    <a:p>
                      <a:pPr algn="ctr" fontAlgn="ctr"/>
                      <a:r>
                        <a:rPr lang="tr-TR" sz="1400" b="0" i="0" u="none" strike="noStrike" noProof="0">
                          <a:solidFill>
                            <a:srgbClr val="000000"/>
                          </a:solidFill>
                          <a:effectLst/>
                          <a:latin typeface="Calibri" panose="020F0502020204030204" pitchFamily="34" charset="0"/>
                        </a:rPr>
                        <a:t>Batı Akdeniz Kalkınma Ajansı</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Ortak Projeler, Akademik Jüri Desteği</a:t>
                      </a:r>
                    </a:p>
                  </a:txBody>
                  <a:tcPr marL="9525" marR="9525" marT="9525" marB="0" anchor="ctr"/>
                </a:tc>
                <a:tc>
                  <a:txBody>
                    <a:bodyPr/>
                    <a:lstStyle/>
                    <a:p>
                      <a:r>
                        <a:rPr lang="tr-TR" sz="1400" noProof="0" dirty="0">
                          <a:latin typeface="+mn-lt"/>
                        </a:rPr>
                        <a:t>BAKA projesi hazırlığı devam ediyor.</a:t>
                      </a:r>
                    </a:p>
                  </a:txBody>
                  <a:tcPr/>
                </a:tc>
                <a:extLst>
                  <a:ext uri="{0D108BD9-81ED-4DB2-BD59-A6C34878D82A}">
                    <a16:rowId xmlns:a16="http://schemas.microsoft.com/office/drawing/2014/main" val="1328961597"/>
                  </a:ext>
                </a:extLst>
              </a:tr>
              <a:tr h="370840">
                <a:tc>
                  <a:txBody>
                    <a:bodyPr/>
                    <a:lstStyle/>
                    <a:p>
                      <a:pPr algn="ctr" fontAlgn="ctr"/>
                      <a:r>
                        <a:rPr lang="tr-TR" sz="1400" b="0" i="0" u="none" strike="noStrike" noProof="0" dirty="0" smtClean="0">
                          <a:solidFill>
                            <a:srgbClr val="000000"/>
                          </a:solidFill>
                          <a:effectLst/>
                          <a:latin typeface="Calibri" panose="020F0502020204030204" pitchFamily="34" charset="0"/>
                        </a:rPr>
                        <a:t>Yükseköğretim Kalite Kurulu</a:t>
                      </a:r>
                    </a:p>
                    <a:p>
                      <a:pPr algn="ctr" fontAlgn="ctr"/>
                      <a:r>
                        <a:rPr lang="tr-TR" sz="1400" b="0" i="0" u="none" strike="noStrike" noProof="0" dirty="0" smtClean="0">
                          <a:solidFill>
                            <a:srgbClr val="000000"/>
                          </a:solidFill>
                          <a:effectLst/>
                          <a:latin typeface="Calibri" panose="020F0502020204030204" pitchFamily="34" charset="0"/>
                        </a:rPr>
                        <a:t>(YÖKAK)</a:t>
                      </a:r>
                      <a:endParaRPr lang="tr-TR" sz="1400" b="0" i="0"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0" i="0" u="none" strike="noStrike" noProof="0" dirty="0" smtClean="0">
                          <a:solidFill>
                            <a:srgbClr val="000000"/>
                          </a:solidFill>
                          <a:effectLst/>
                          <a:latin typeface="Calibri" panose="020F0502020204030204" pitchFamily="34" charset="0"/>
                        </a:rPr>
                        <a:t>Düzenli olarak KİDR, Kurumsal Dış Değerlendirme ve Kurumsal Akreditasyon süreçlerinde işbirliği</a:t>
                      </a:r>
                      <a:endParaRPr lang="tr-TR" sz="1400" b="0" i="0" u="none" strike="noStrike" noProof="0" dirty="0">
                        <a:solidFill>
                          <a:srgbClr val="000000"/>
                        </a:solidFill>
                        <a:effectLst/>
                        <a:latin typeface="Calibri" panose="020F0502020204030204" pitchFamily="34" charset="0"/>
                      </a:endParaRPr>
                    </a:p>
                  </a:txBody>
                  <a:tcPr marL="9525" marR="9525" marT="9525" marB="0" anchor="ctr"/>
                </a:tc>
                <a:tc>
                  <a:txBody>
                    <a:bodyPr/>
                    <a:lstStyle/>
                    <a:p>
                      <a:r>
                        <a:rPr lang="tr-TR" sz="1400" noProof="0" dirty="0" smtClean="0">
                          <a:latin typeface="+mn-lt"/>
                        </a:rPr>
                        <a:t>İş birliği devam</a:t>
                      </a:r>
                      <a:r>
                        <a:rPr lang="tr-TR" sz="1400" baseline="0" noProof="0" dirty="0" smtClean="0">
                          <a:latin typeface="+mn-lt"/>
                        </a:rPr>
                        <a:t> etmektedir.</a:t>
                      </a:r>
                      <a:endParaRPr lang="tr-TR" sz="1400" noProof="0" dirty="0">
                        <a:latin typeface="+mn-lt"/>
                      </a:endParaRPr>
                    </a:p>
                  </a:txBody>
                  <a:tcPr/>
                </a:tc>
                <a:extLst>
                  <a:ext uri="{0D108BD9-81ED-4DB2-BD59-A6C34878D82A}">
                    <a16:rowId xmlns:a16="http://schemas.microsoft.com/office/drawing/2014/main" val="3315813256"/>
                  </a:ext>
                </a:extLst>
              </a:tr>
              <a:tr h="370840">
                <a:tc>
                  <a:txBody>
                    <a:bodyPr/>
                    <a:lstStyle/>
                    <a:p>
                      <a:pPr algn="ctr" fontAlgn="ctr"/>
                      <a:r>
                        <a:rPr lang="de-DE" sz="1400" b="0" i="0" u="none" strike="noStrike" noProof="0" dirty="0" smtClean="0">
                          <a:solidFill>
                            <a:srgbClr val="000000"/>
                          </a:solidFill>
                          <a:effectLst/>
                          <a:latin typeface="Calibri" panose="020F0502020204030204" pitchFamily="34" charset="0"/>
                        </a:rPr>
                        <a:t>ISO 9001 </a:t>
                      </a:r>
                      <a:r>
                        <a:rPr lang="de-DE" sz="1400" b="0" i="0" u="none" strike="noStrike" noProof="0" dirty="0" err="1" smtClean="0">
                          <a:solidFill>
                            <a:srgbClr val="000000"/>
                          </a:solidFill>
                          <a:effectLst/>
                          <a:latin typeface="Calibri" panose="020F0502020204030204" pitchFamily="34" charset="0"/>
                        </a:rPr>
                        <a:t>Kalite</a:t>
                      </a:r>
                      <a:r>
                        <a:rPr lang="de-DE" sz="1400" b="0" i="0" u="none" strike="noStrike" noProof="0" dirty="0" smtClean="0">
                          <a:solidFill>
                            <a:srgbClr val="000000"/>
                          </a:solidFill>
                          <a:effectLst/>
                          <a:latin typeface="Calibri" panose="020F0502020204030204" pitchFamily="34" charset="0"/>
                        </a:rPr>
                        <a:t> - Türk </a:t>
                      </a:r>
                      <a:r>
                        <a:rPr lang="de-DE" sz="1400" b="0" i="0" u="none" strike="noStrike" noProof="0" dirty="0" err="1" smtClean="0">
                          <a:solidFill>
                            <a:srgbClr val="000000"/>
                          </a:solidFill>
                          <a:effectLst/>
                          <a:latin typeface="Calibri" panose="020F0502020204030204" pitchFamily="34" charset="0"/>
                        </a:rPr>
                        <a:t>Loydu</a:t>
                      </a:r>
                      <a:endParaRPr lang="tr-TR" sz="1400" b="0" i="0" u="none" strike="noStrike" noProof="0" dirty="0">
                        <a:solidFill>
                          <a:srgbClr val="000000"/>
                        </a:solidFill>
                        <a:effectLst/>
                        <a:latin typeface="Calibri" panose="020F0502020204030204" pitchFamily="34" charset="0"/>
                      </a:endParaRPr>
                    </a:p>
                  </a:txBody>
                  <a:tcPr marL="9525" marR="9525" marT="9525" marB="0" anchor="ctr"/>
                </a:tc>
                <a:tc>
                  <a:txBody>
                    <a:bodyPr/>
                    <a:lstStyle/>
                    <a:p>
                      <a:pPr algn="ctr" fontAlgn="ctr"/>
                      <a:r>
                        <a:rPr lang="tr-TR" sz="1400" b="0" i="0" u="none" strike="noStrike" noProof="0" dirty="0" smtClean="0">
                          <a:solidFill>
                            <a:srgbClr val="000000"/>
                          </a:solidFill>
                          <a:effectLst/>
                          <a:latin typeface="Calibri" panose="020F0502020204030204" pitchFamily="34" charset="0"/>
                        </a:rPr>
                        <a:t>Düzenli olarak  Kurumsal Dış Değerlendirme</a:t>
                      </a:r>
                      <a:endParaRPr lang="tr-TR" sz="1400" b="0" i="0" u="none" strike="noStrike" noProof="0" dirty="0">
                        <a:solidFill>
                          <a:srgbClr val="000000"/>
                        </a:solidFill>
                        <a:effectLst/>
                        <a:latin typeface="Calibri" panose="020F0502020204030204" pitchFamily="34" charset="0"/>
                      </a:endParaRP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noProof="0" dirty="0" smtClean="0">
                          <a:latin typeface="+mn-lt"/>
                        </a:rPr>
                        <a:t>İş birliği devam</a:t>
                      </a:r>
                      <a:r>
                        <a:rPr lang="tr-TR" sz="1400" baseline="0" noProof="0" dirty="0" smtClean="0">
                          <a:latin typeface="+mn-lt"/>
                        </a:rPr>
                        <a:t> etmektedir.</a:t>
                      </a:r>
                      <a:endParaRPr lang="tr-TR" sz="1400" noProof="0" dirty="0" smtClean="0">
                        <a:latin typeface="+mn-lt"/>
                      </a:endParaRPr>
                    </a:p>
                    <a:p>
                      <a:endParaRPr lang="tr-TR" sz="1400" noProof="0" dirty="0">
                        <a:latin typeface="+mn-lt"/>
                      </a:endParaRPr>
                    </a:p>
                  </a:txBody>
                  <a:tcPr/>
                </a:tc>
                <a:extLst>
                  <a:ext uri="{0D108BD9-81ED-4DB2-BD59-A6C34878D82A}">
                    <a16:rowId xmlns:a16="http://schemas.microsoft.com/office/drawing/2014/main" val="2741695822"/>
                  </a:ext>
                </a:extLst>
              </a:tr>
            </a:tbl>
          </a:graphicData>
        </a:graphic>
      </p:graphicFrame>
    </p:spTree>
    <p:extLst>
      <p:ext uri="{BB962C8B-B14F-4D97-AF65-F5344CB8AC3E}">
        <p14:creationId xmlns:p14="http://schemas.microsoft.com/office/powerpoint/2010/main" val="1420498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35808" y="2456"/>
            <a:ext cx="6984776" cy="1200329"/>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SÜREÇ PERFORMANS GÖSTERGELERİ (SPİK )</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11</a:t>
            </a:fld>
            <a:endParaRPr lang="tr-TR"/>
          </a:p>
        </p:txBody>
      </p:sp>
      <p:pic>
        <p:nvPicPr>
          <p:cNvPr id="6" name="Resim 5"/>
          <p:cNvPicPr/>
          <p:nvPr/>
        </p:nvPicPr>
        <p:blipFill>
          <a:blip r:embed="rId2"/>
          <a:stretch>
            <a:fillRect/>
          </a:stretch>
        </p:blipFill>
        <p:spPr>
          <a:xfrm>
            <a:off x="107504" y="188640"/>
            <a:ext cx="2736304" cy="576064"/>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2863198391"/>
              </p:ext>
            </p:extLst>
          </p:nvPr>
        </p:nvGraphicFramePr>
        <p:xfrm>
          <a:off x="567655" y="1202788"/>
          <a:ext cx="7820769" cy="5305168"/>
        </p:xfrm>
        <a:graphic>
          <a:graphicData uri="http://schemas.openxmlformats.org/drawingml/2006/table">
            <a:tbl>
              <a:tblPr/>
              <a:tblGrid>
                <a:gridCol w="306948">
                  <a:extLst>
                    <a:ext uri="{9D8B030D-6E8A-4147-A177-3AD203B41FA5}">
                      <a16:colId xmlns:a16="http://schemas.microsoft.com/office/drawing/2014/main" val="1419270198"/>
                    </a:ext>
                  </a:extLst>
                </a:gridCol>
                <a:gridCol w="1119080">
                  <a:extLst>
                    <a:ext uri="{9D8B030D-6E8A-4147-A177-3AD203B41FA5}">
                      <a16:colId xmlns:a16="http://schemas.microsoft.com/office/drawing/2014/main" val="430756440"/>
                    </a:ext>
                  </a:extLst>
                </a:gridCol>
                <a:gridCol w="417257">
                  <a:extLst>
                    <a:ext uri="{9D8B030D-6E8A-4147-A177-3AD203B41FA5}">
                      <a16:colId xmlns:a16="http://schemas.microsoft.com/office/drawing/2014/main" val="3498470114"/>
                    </a:ext>
                  </a:extLst>
                </a:gridCol>
                <a:gridCol w="447633">
                  <a:extLst>
                    <a:ext uri="{9D8B030D-6E8A-4147-A177-3AD203B41FA5}">
                      <a16:colId xmlns:a16="http://schemas.microsoft.com/office/drawing/2014/main" val="2522024147"/>
                    </a:ext>
                  </a:extLst>
                </a:gridCol>
                <a:gridCol w="436441">
                  <a:extLst>
                    <a:ext uri="{9D8B030D-6E8A-4147-A177-3AD203B41FA5}">
                      <a16:colId xmlns:a16="http://schemas.microsoft.com/office/drawing/2014/main" val="2173406228"/>
                    </a:ext>
                  </a:extLst>
                </a:gridCol>
                <a:gridCol w="274974">
                  <a:extLst>
                    <a:ext uri="{9D8B030D-6E8A-4147-A177-3AD203B41FA5}">
                      <a16:colId xmlns:a16="http://schemas.microsoft.com/office/drawing/2014/main" val="3358021033"/>
                    </a:ext>
                  </a:extLst>
                </a:gridCol>
                <a:gridCol w="255790">
                  <a:extLst>
                    <a:ext uri="{9D8B030D-6E8A-4147-A177-3AD203B41FA5}">
                      <a16:colId xmlns:a16="http://schemas.microsoft.com/office/drawing/2014/main" val="1517107864"/>
                    </a:ext>
                  </a:extLst>
                </a:gridCol>
                <a:gridCol w="255790">
                  <a:extLst>
                    <a:ext uri="{9D8B030D-6E8A-4147-A177-3AD203B41FA5}">
                      <a16:colId xmlns:a16="http://schemas.microsoft.com/office/drawing/2014/main" val="1805220821"/>
                    </a:ext>
                  </a:extLst>
                </a:gridCol>
                <a:gridCol w="306948">
                  <a:extLst>
                    <a:ext uri="{9D8B030D-6E8A-4147-A177-3AD203B41FA5}">
                      <a16:colId xmlns:a16="http://schemas.microsoft.com/office/drawing/2014/main" val="2058394202"/>
                    </a:ext>
                  </a:extLst>
                </a:gridCol>
                <a:gridCol w="358105">
                  <a:extLst>
                    <a:ext uri="{9D8B030D-6E8A-4147-A177-3AD203B41FA5}">
                      <a16:colId xmlns:a16="http://schemas.microsoft.com/office/drawing/2014/main" val="1881958638"/>
                    </a:ext>
                  </a:extLst>
                </a:gridCol>
                <a:gridCol w="358105">
                  <a:extLst>
                    <a:ext uri="{9D8B030D-6E8A-4147-A177-3AD203B41FA5}">
                      <a16:colId xmlns:a16="http://schemas.microsoft.com/office/drawing/2014/main" val="1342464192"/>
                    </a:ext>
                  </a:extLst>
                </a:gridCol>
                <a:gridCol w="358105">
                  <a:extLst>
                    <a:ext uri="{9D8B030D-6E8A-4147-A177-3AD203B41FA5}">
                      <a16:colId xmlns:a16="http://schemas.microsoft.com/office/drawing/2014/main" val="2359895356"/>
                    </a:ext>
                  </a:extLst>
                </a:gridCol>
                <a:gridCol w="364500">
                  <a:extLst>
                    <a:ext uri="{9D8B030D-6E8A-4147-A177-3AD203B41FA5}">
                      <a16:colId xmlns:a16="http://schemas.microsoft.com/office/drawing/2014/main" val="3053590981"/>
                    </a:ext>
                  </a:extLst>
                </a:gridCol>
                <a:gridCol w="351711">
                  <a:extLst>
                    <a:ext uri="{9D8B030D-6E8A-4147-A177-3AD203B41FA5}">
                      <a16:colId xmlns:a16="http://schemas.microsoft.com/office/drawing/2014/main" val="1881146989"/>
                    </a:ext>
                  </a:extLst>
                </a:gridCol>
                <a:gridCol w="358105">
                  <a:extLst>
                    <a:ext uri="{9D8B030D-6E8A-4147-A177-3AD203B41FA5}">
                      <a16:colId xmlns:a16="http://schemas.microsoft.com/office/drawing/2014/main" val="407039374"/>
                    </a:ext>
                  </a:extLst>
                </a:gridCol>
                <a:gridCol w="321335">
                  <a:extLst>
                    <a:ext uri="{9D8B030D-6E8A-4147-A177-3AD203B41FA5}">
                      <a16:colId xmlns:a16="http://schemas.microsoft.com/office/drawing/2014/main" val="4239925041"/>
                    </a:ext>
                  </a:extLst>
                </a:gridCol>
                <a:gridCol w="415658">
                  <a:extLst>
                    <a:ext uri="{9D8B030D-6E8A-4147-A177-3AD203B41FA5}">
                      <a16:colId xmlns:a16="http://schemas.microsoft.com/office/drawing/2014/main" val="4217216230"/>
                    </a:ext>
                  </a:extLst>
                </a:gridCol>
                <a:gridCol w="447633">
                  <a:extLst>
                    <a:ext uri="{9D8B030D-6E8A-4147-A177-3AD203B41FA5}">
                      <a16:colId xmlns:a16="http://schemas.microsoft.com/office/drawing/2014/main" val="3168518288"/>
                    </a:ext>
                  </a:extLst>
                </a:gridCol>
                <a:gridCol w="326132">
                  <a:extLst>
                    <a:ext uri="{9D8B030D-6E8A-4147-A177-3AD203B41FA5}">
                      <a16:colId xmlns:a16="http://schemas.microsoft.com/office/drawing/2014/main" val="201716477"/>
                    </a:ext>
                  </a:extLst>
                </a:gridCol>
                <a:gridCol w="340519">
                  <a:extLst>
                    <a:ext uri="{9D8B030D-6E8A-4147-A177-3AD203B41FA5}">
                      <a16:colId xmlns:a16="http://schemas.microsoft.com/office/drawing/2014/main" val="124470396"/>
                    </a:ext>
                  </a:extLst>
                </a:gridCol>
              </a:tblGrid>
              <a:tr h="96240">
                <a:tc rowSpan="5" gridSpan="11">
                  <a:txBody>
                    <a:bodyPr/>
                    <a:lstStyle/>
                    <a:p>
                      <a:pPr algn="l" fontAlgn="b"/>
                      <a:r>
                        <a:rPr lang="tr-TR" sz="1000" b="1" i="0" u="none" strike="noStrike">
                          <a:solidFill>
                            <a:srgbClr val="000000"/>
                          </a:solidFill>
                          <a:effectLst/>
                          <a:latin typeface="Calibri" panose="020F0502020204030204" pitchFamily="34" charset="0"/>
                        </a:rPr>
                        <a:t>                                          SÜREÇ PERFORMANS İZLEME KARNESİ (SPİK)</a:t>
                      </a:r>
                      <a:endParaRPr lang="tr-TR" sz="600" b="0" i="0" u="none" strike="noStrike">
                        <a:solidFill>
                          <a:srgbClr val="000000"/>
                        </a:solidFill>
                        <a:effectLst/>
                        <a:latin typeface="Calibri" panose="020F050202020403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rowSpan="5" hMerge="1">
                  <a:txBody>
                    <a:bodyPr/>
                    <a:lstStyle/>
                    <a:p>
                      <a:endParaRPr lang="tr-TR"/>
                    </a:p>
                  </a:txBody>
                  <a:tcPr/>
                </a:tc>
                <a:tc gridSpan="5">
                  <a:txBody>
                    <a:bodyPr/>
                    <a:lstStyle/>
                    <a:p>
                      <a:pPr algn="l" fontAlgn="ctr"/>
                      <a:r>
                        <a:rPr lang="tr-TR" sz="600" b="1" i="0" u="none" strike="noStrike">
                          <a:solidFill>
                            <a:srgbClr val="000000"/>
                          </a:solidFill>
                          <a:effectLst/>
                          <a:latin typeface="Calibri" panose="020F0502020204030204" pitchFamily="34" charset="0"/>
                        </a:rPr>
                        <a:t>Doküman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l" fontAlgn="ctr"/>
                      <a:r>
                        <a:rPr lang="tr-TR" sz="500" b="0" i="0" u="none" strike="noStrike">
                          <a:solidFill>
                            <a:srgbClr val="000000"/>
                          </a:solidFill>
                          <a:effectLst/>
                          <a:latin typeface="Calibri" panose="020F0502020204030204" pitchFamily="34" charset="0"/>
                        </a:rPr>
                        <a:t>GM-SP-0001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46649173"/>
                  </a:ext>
                </a:extLst>
              </a:tr>
              <a:tr h="96240">
                <a:tc gridSpan="1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l" fontAlgn="ctr"/>
                      <a:r>
                        <a:rPr lang="tr-TR" sz="600" b="1" i="0" u="none" strike="noStrike">
                          <a:solidFill>
                            <a:srgbClr val="000000"/>
                          </a:solidFill>
                          <a:effectLst/>
                          <a:latin typeface="Calibri" panose="020F0502020204030204" pitchFamily="34" charset="0"/>
                        </a:rPr>
                        <a:t>Yayın Tarihi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l" fontAlgn="ctr"/>
                      <a:r>
                        <a:rPr lang="tr-TR" sz="500" b="0" i="0" u="none" strike="noStrike">
                          <a:solidFill>
                            <a:srgbClr val="000000"/>
                          </a:solidFill>
                          <a:effectLst/>
                          <a:latin typeface="Calibri" panose="020F0502020204030204" pitchFamily="34" charset="0"/>
                        </a:rPr>
                        <a:t>03.05.2018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34871987"/>
                  </a:ext>
                </a:extLst>
              </a:tr>
              <a:tr h="96240">
                <a:tc gridSpan="1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l" fontAlgn="ctr"/>
                      <a:r>
                        <a:rPr lang="tr-TR" sz="600" b="1" i="0" u="none" strike="noStrike">
                          <a:solidFill>
                            <a:srgbClr val="000000"/>
                          </a:solidFill>
                          <a:effectLst/>
                          <a:latin typeface="Calibri" panose="020F0502020204030204" pitchFamily="34" charset="0"/>
                        </a:rPr>
                        <a:t>Değişiklik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l" fontAlgn="ctr"/>
                      <a:r>
                        <a:rPr lang="tr-TR" sz="6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71580939"/>
                  </a:ext>
                </a:extLst>
              </a:tr>
              <a:tr h="96240">
                <a:tc gridSpan="1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l" fontAlgn="ctr"/>
                      <a:r>
                        <a:rPr lang="tr-TR" sz="600" b="1" i="0" u="none" strike="noStrike">
                          <a:solidFill>
                            <a:srgbClr val="000000"/>
                          </a:solidFill>
                          <a:effectLst/>
                          <a:latin typeface="Calibri" panose="020F0502020204030204" pitchFamily="34" charset="0"/>
                        </a:rPr>
                        <a:t>Değişiklik Tarihi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l" fontAlgn="ctr"/>
                      <a:r>
                        <a:rPr lang="tr-TR" sz="6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71732453"/>
                  </a:ext>
                </a:extLst>
              </a:tr>
              <a:tr h="100824">
                <a:tc gridSpan="1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gridSpan="5">
                  <a:txBody>
                    <a:bodyPr/>
                    <a:lstStyle/>
                    <a:p>
                      <a:pPr algn="l" fontAlgn="ctr"/>
                      <a:r>
                        <a:rPr lang="tr-TR" sz="600" b="1" i="0" u="none" strike="noStrike">
                          <a:solidFill>
                            <a:srgbClr val="000000"/>
                          </a:solidFill>
                          <a:effectLst/>
                          <a:latin typeface="Calibri" panose="020F0502020204030204" pitchFamily="34" charset="0"/>
                        </a:rPr>
                        <a:t>Sayfa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l" fontAlgn="ctr"/>
                      <a:r>
                        <a:rPr lang="tr-TR" sz="6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47209695"/>
                  </a:ext>
                </a:extLst>
              </a:tr>
              <a:tr h="95325">
                <a:tc rowSpan="2" gridSpan="3">
                  <a:txBody>
                    <a:bodyPr/>
                    <a:lstStyle/>
                    <a:p>
                      <a:pPr algn="l" fontAlgn="ctr"/>
                      <a:r>
                        <a:rPr lang="tr-TR" sz="600" b="1" i="0" u="none" strike="noStrike">
                          <a:solidFill>
                            <a:srgbClr val="FFFFFF"/>
                          </a:solidFill>
                          <a:effectLst/>
                          <a:latin typeface="Calibri" panose="020F0502020204030204" pitchFamily="34" charset="0"/>
                        </a:rPr>
                        <a:t>SÜREÇ ADI:</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002060"/>
                    </a:solidFill>
                  </a:tcPr>
                </a:tc>
                <a:tc rowSpan="2" hMerge="1">
                  <a:txBody>
                    <a:bodyPr/>
                    <a:lstStyle/>
                    <a:p>
                      <a:endParaRPr lang="tr-TR"/>
                    </a:p>
                  </a:txBody>
                  <a:tcPr/>
                </a:tc>
                <a:tc rowSpan="2" hMerge="1">
                  <a:txBody>
                    <a:bodyPr/>
                    <a:lstStyle/>
                    <a:p>
                      <a:endParaRPr lang="tr-TR"/>
                    </a:p>
                  </a:txBody>
                  <a:tcPr/>
                </a:tc>
                <a:tc gridSpan="2">
                  <a:txBody>
                    <a:bodyPr/>
                    <a:lstStyle/>
                    <a:p>
                      <a:pPr algn="ctr" fontAlgn="b"/>
                      <a:r>
                        <a:rPr lang="tr-TR" sz="600" b="1" i="0" u="none" strike="noStrike">
                          <a:solidFill>
                            <a:srgbClr val="FFFFFF"/>
                          </a:solidFill>
                          <a:effectLst/>
                          <a:latin typeface="Calibri" panose="020F0502020204030204" pitchFamily="34" charset="0"/>
                        </a:rPr>
                        <a:t>Süreç No</a:t>
                      </a:r>
                    </a:p>
                  </a:txBody>
                  <a:tcPr marL="0" marR="0" marT="0" marB="0" anchor="b">
                    <a:lnL w="6350" cap="flat" cmpd="sng" algn="ctr">
                      <a:solidFill>
                        <a:srgbClr val="EEECE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tr-TR"/>
                    </a:p>
                  </a:txBody>
                  <a:tcPr/>
                </a:tc>
                <a:tc rowSpan="2" gridSpan="12">
                  <a:txBody>
                    <a:bodyPr/>
                    <a:lstStyle/>
                    <a:p>
                      <a:pPr algn="ctr" fontAlgn="ctr"/>
                      <a:r>
                        <a:rPr lang="tr-TR" sz="600" b="1" i="0" u="none" strike="noStrike">
                          <a:solidFill>
                            <a:srgbClr val="000000"/>
                          </a:solidFill>
                          <a:effectLst/>
                          <a:latin typeface="Calibri" panose="020F0502020204030204" pitchFamily="34" charset="0"/>
                        </a:rPr>
                        <a:t>2020 GERÇEKLEŞEN GÖSTERGELERİ</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3">
                  <a:txBody>
                    <a:bodyPr/>
                    <a:lstStyle/>
                    <a:p>
                      <a:pPr algn="ctr" fontAlgn="ctr"/>
                      <a:r>
                        <a:rPr lang="tr-TR" sz="600" b="1" i="0" u="none" strike="noStrike">
                          <a:solidFill>
                            <a:srgbClr val="000000"/>
                          </a:solidFill>
                          <a:effectLst/>
                          <a:latin typeface="Calibri" panose="020F0502020204030204" pitchFamily="34" charset="0"/>
                        </a:rPr>
                        <a:t>Toplam/           Ortalama</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600" b="1" i="0" u="none" strike="noStrike">
                          <a:solidFill>
                            <a:srgbClr val="000000"/>
                          </a:solidFill>
                          <a:effectLst/>
                          <a:latin typeface="Calibri" panose="020F0502020204030204" pitchFamily="34" charset="0"/>
                        </a:rPr>
                        <a:t> Başarı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tr-TR" sz="600" b="1" i="0" u="none" strike="noStrike">
                          <a:solidFill>
                            <a:srgbClr val="000000"/>
                          </a:solidFill>
                          <a:effectLst/>
                          <a:latin typeface="Calibri" panose="020F0502020204030204" pitchFamily="34" charset="0"/>
                        </a:rPr>
                        <a:t>DF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414035"/>
                  </a:ext>
                </a:extLst>
              </a:tr>
              <a:tr h="95325">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ctr" fontAlgn="ctr"/>
                      <a:r>
                        <a:rPr lang="tr-TR" sz="600" b="1" i="0" u="none" strike="noStrike">
                          <a:solidFill>
                            <a:srgbClr val="FFFFFF"/>
                          </a:solidFill>
                          <a:effectLst/>
                          <a:latin typeface="Calibri" panose="020F0502020204030204" pitchFamily="34" charset="0"/>
                        </a:rPr>
                        <a:t> </a:t>
                      </a:r>
                    </a:p>
                  </a:txBody>
                  <a:tcPr marL="0" marR="0" marT="0" marB="0" anchor="ctr">
                    <a:lnL w="6350" cap="flat" cmpd="sng" algn="ctr">
                      <a:solidFill>
                        <a:srgbClr val="EEECE1"/>
                      </a:solidFill>
                      <a:prstDash val="solid"/>
                      <a:round/>
                      <a:headEnd type="none" w="med" len="med"/>
                      <a:tailEnd type="none" w="med" len="med"/>
                    </a:lnL>
                    <a:lnR>
                      <a:noFill/>
                    </a:lnR>
                    <a:lnT>
                      <a:noFill/>
                    </a:lnT>
                    <a:lnB w="6350" cap="flat" cmpd="sng" algn="ctr">
                      <a:solidFill>
                        <a:srgbClr val="EEECE1"/>
                      </a:solidFill>
                      <a:prstDash val="solid"/>
                      <a:round/>
                      <a:headEnd type="none" w="med" len="med"/>
                      <a:tailEnd type="none" w="med" len="med"/>
                    </a:lnB>
                    <a:solidFill>
                      <a:srgbClr val="002060"/>
                    </a:solidFill>
                  </a:tcPr>
                </a:tc>
                <a:tc hMerge="1">
                  <a:txBody>
                    <a:bodyPr/>
                    <a:lstStyle/>
                    <a:p>
                      <a:endParaRPr lang="tr-TR"/>
                    </a:p>
                  </a:txBody>
                  <a:tcPr/>
                </a:tc>
                <a:tc gridSpan="12"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673073847"/>
                  </a:ext>
                </a:extLst>
              </a:tr>
              <a:tr h="384964">
                <a:tc>
                  <a:txBody>
                    <a:bodyPr/>
                    <a:lstStyle/>
                    <a:p>
                      <a:pPr algn="ctr" fontAlgn="ctr"/>
                      <a:r>
                        <a:rPr lang="tr-TR" sz="600" b="1" i="0" u="none" strike="noStrike">
                          <a:solidFill>
                            <a:srgbClr val="FFFFFF"/>
                          </a:solidFill>
                          <a:effectLst/>
                          <a:latin typeface="Calibri" panose="020F0502020204030204" pitchFamily="34" charset="0"/>
                        </a:rPr>
                        <a:t>Sıra No</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Performans Kriteri</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İlgili Olduğu Stratejik Faaliyet No</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2019 Gerçekleşen</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2020</a:t>
                      </a:r>
                      <a:br>
                        <a:rPr lang="tr-TR" sz="600" b="1" i="0" u="none" strike="noStrike">
                          <a:solidFill>
                            <a:srgbClr val="FFFFFF"/>
                          </a:solidFill>
                          <a:effectLst/>
                          <a:latin typeface="Calibri" panose="020F0502020204030204" pitchFamily="34" charset="0"/>
                        </a:rPr>
                      </a:br>
                      <a:r>
                        <a:rPr lang="tr-TR" sz="600" b="1" i="0" u="none" strike="noStrike">
                          <a:solidFill>
                            <a:srgbClr val="FFFFFF"/>
                          </a:solidFill>
                          <a:effectLst/>
                          <a:latin typeface="Calibri" panose="020F0502020204030204" pitchFamily="34" charset="0"/>
                        </a:rPr>
                        <a:t>Hedef</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r>
                        <a:rPr lang="tr-TR" sz="600" b="0" i="0" u="none" strike="noStrike">
                          <a:solidFill>
                            <a:srgbClr val="000000"/>
                          </a:solidFill>
                          <a:effectLst/>
                          <a:latin typeface="Calibri" panose="020F0502020204030204" pitchFamily="34" charset="0"/>
                        </a:rPr>
                        <a:t>Ocak</a:t>
                      </a:r>
                    </a:p>
                  </a:txBody>
                  <a:tcPr marL="0" marR="0" marT="0" marB="0" vert="vert270" anchor="ctr">
                    <a:lnL w="635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Şubat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Mart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Nisan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Mayıs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Haziran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Temmuz</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Ağustos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Eylül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Ekim</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Kasım</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Aralık</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130092129"/>
                  </a:ext>
                </a:extLst>
              </a:tr>
              <a:tr h="329968">
                <a:tc>
                  <a:txBody>
                    <a:bodyPr/>
                    <a:lstStyle/>
                    <a:p>
                      <a:pPr algn="ctr" fontAlgn="ctr"/>
                      <a:r>
                        <a:rPr lang="tr-TR" sz="6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Öğrenci Memnuniyet Anketi sonucu aksiyon gerçekleşme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Calibri" panose="020F0502020204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tr-TR" sz="500" b="0" i="0" u="none" strike="noStrike" dirty="0" smtClean="0">
                          <a:solidFill>
                            <a:srgbClr val="000000"/>
                          </a:solidFill>
                          <a:effectLst/>
                          <a:latin typeface="Tahoma" panose="020B0604030504040204" pitchFamily="34" charset="0"/>
                        </a:rPr>
                        <a:t>-</a:t>
                      </a:r>
                    </a:p>
                    <a:p>
                      <a:pPr algn="ctr" fontAlgn="ctr"/>
                      <a:r>
                        <a:rPr lang="tr-TR" sz="5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ahoma" panose="020B0604030504040204" pitchFamily="34" charset="0"/>
                        </a:rPr>
                        <a:t> </a:t>
                      </a:r>
                      <a:r>
                        <a:rPr lang="tr-TR" sz="500" b="0" i="0" u="none" strike="noStrike" dirty="0" smtClean="0">
                          <a:solidFill>
                            <a:srgbClr val="000000"/>
                          </a:solidFill>
                          <a:effectLst/>
                          <a:latin typeface="Tahoma" panose="020B0604030504040204" pitchFamily="34" charset="0"/>
                        </a:rPr>
                        <a:t>100%</a:t>
                      </a:r>
                      <a:endParaRPr lang="tr-TR" sz="500" b="0" i="0" u="none" strike="noStrike" dirty="0">
                        <a:solidFill>
                          <a:srgbClr val="000000"/>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1" i="0" u="none" strike="noStrike" dirty="0">
                          <a:solidFill>
                            <a:srgbClr val="000000"/>
                          </a:solidFill>
                          <a:effectLst/>
                          <a:latin typeface="Tahoma" panose="020B0604030504040204" pitchFamily="34" charset="0"/>
                        </a:rPr>
                        <a:t> </a:t>
                      </a:r>
                      <a:r>
                        <a:rPr lang="tr-TR" sz="500" b="1" i="0" u="none" strike="noStrike" dirty="0" smtClean="0">
                          <a:solidFill>
                            <a:srgbClr val="000000"/>
                          </a:solidFill>
                          <a:effectLst/>
                          <a:latin typeface="Tahoma" panose="020B0604030504040204" pitchFamily="34" charset="0"/>
                        </a:rPr>
                        <a:t>100%</a:t>
                      </a:r>
                      <a:endParaRPr lang="tr-TR" sz="500" b="1" i="0" u="none" strike="noStrike" dirty="0">
                        <a:solidFill>
                          <a:srgbClr val="000000"/>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smtClean="0">
                          <a:solidFill>
                            <a:srgbClr val="000000"/>
                          </a:solidFill>
                          <a:effectLst/>
                          <a:latin typeface="Tahoma" panose="020B0604030504040204" pitchFamily="34" charset="0"/>
                        </a:rPr>
                        <a:t>100%</a:t>
                      </a:r>
                      <a:r>
                        <a:rPr lang="tr-TR" sz="5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50362175"/>
                  </a:ext>
                </a:extLst>
              </a:tr>
              <a:tr h="192483">
                <a:tc>
                  <a:txBody>
                    <a:bodyPr/>
                    <a:lstStyle/>
                    <a:p>
                      <a:pPr algn="ctr" fontAlgn="ctr"/>
                      <a:r>
                        <a:rPr lang="tr-TR" sz="6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Kullanıcı Memnuniyet oranı (Laboratuvar Cihazlarından)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5">
                  <a:txBody>
                    <a:bodyPr/>
                    <a:lstStyle/>
                    <a:p>
                      <a:pPr algn="ctr" fontAlgn="ctr"/>
                      <a:r>
                        <a:rPr lang="tr-TR" sz="500" b="0" i="0" u="none" strike="noStrike">
                          <a:solidFill>
                            <a:srgbClr val="000000"/>
                          </a:solidFill>
                          <a:effectLst/>
                          <a:latin typeface="Tahoma" panose="020B0604030504040204" pitchFamily="34" charset="0"/>
                        </a:rPr>
                        <a:t>Kapsam Dışı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26827825"/>
                  </a:ext>
                </a:extLst>
              </a:tr>
              <a:tr h="215397">
                <a:tc>
                  <a:txBody>
                    <a:bodyPr/>
                    <a:lstStyle/>
                    <a:p>
                      <a:pPr algn="ctr" fontAlgn="ctr"/>
                      <a:r>
                        <a:rPr lang="tr-TR" sz="6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Kullanıcı Memnuniyet oranı (Kurulan Yeni Laboratuvarlardan)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5">
                  <a:txBody>
                    <a:bodyPr/>
                    <a:lstStyle/>
                    <a:p>
                      <a:pPr algn="ctr" fontAlgn="ctr"/>
                      <a:r>
                        <a:rPr lang="tr-TR" sz="500" b="0" i="0" u="none" strike="noStrike" dirty="0">
                          <a:solidFill>
                            <a:srgbClr val="000000"/>
                          </a:solidFill>
                          <a:effectLst/>
                          <a:latin typeface="Tahoma" panose="020B0604030504040204" pitchFamily="34" charset="0"/>
                        </a:rPr>
                        <a:t>2021'de değerlendirilecek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03968710"/>
                  </a:ext>
                </a:extLst>
              </a:tr>
              <a:tr h="96240">
                <a:tc>
                  <a:txBody>
                    <a:bodyPr/>
                    <a:lstStyle/>
                    <a:p>
                      <a:pPr algn="ctr" fontAlgn="ctr"/>
                      <a:r>
                        <a:rPr lang="tr-TR" sz="600" b="0" i="0" u="none" strike="noStrike">
                          <a:solidFill>
                            <a:srgbClr val="000000"/>
                          </a:solidFill>
                          <a:effectLst/>
                          <a:latin typeface="Calibri" panose="020F0502020204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Kalibrasyon Planına Uyum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5">
                  <a:txBody>
                    <a:bodyPr/>
                    <a:lstStyle/>
                    <a:p>
                      <a:pPr algn="ctr" fontAlgn="ctr"/>
                      <a:r>
                        <a:rPr lang="tr-TR" sz="500" b="0" i="0" u="none" strike="noStrike">
                          <a:solidFill>
                            <a:srgbClr val="000000"/>
                          </a:solidFill>
                          <a:effectLst/>
                          <a:latin typeface="Tahoma" panose="020B0604030504040204" pitchFamily="34" charset="0"/>
                        </a:rPr>
                        <a:t>Kapsam Dışı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84773091"/>
                  </a:ext>
                </a:extLst>
              </a:tr>
              <a:tr h="288722">
                <a:tc>
                  <a:txBody>
                    <a:bodyPr/>
                    <a:lstStyle/>
                    <a:p>
                      <a:pPr algn="ctr" fontAlgn="ctr"/>
                      <a:r>
                        <a:rPr lang="tr-TR" sz="600" b="0" i="0" u="none" strike="noStrike">
                          <a:solidFill>
                            <a:srgbClr val="00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Akademik Araştırma Sonuçlarının İlgili Kurumlar Tarafından Kullanılma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1.12.11.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5">
                  <a:txBody>
                    <a:bodyPr/>
                    <a:lstStyle/>
                    <a:p>
                      <a:pPr algn="ctr" fontAlgn="ctr"/>
                      <a:r>
                        <a:rPr lang="tr-TR" sz="500" b="0" i="0" u="none" strike="noStrike">
                          <a:solidFill>
                            <a:srgbClr val="000000"/>
                          </a:solidFill>
                          <a:effectLst/>
                          <a:latin typeface="Tahoma" panose="020B0604030504040204" pitchFamily="34" charset="0"/>
                        </a:rPr>
                        <a:t>2021'de değerlendirilecek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61335039"/>
                  </a:ext>
                </a:extLst>
              </a:tr>
              <a:tr h="96240">
                <a:tc>
                  <a:txBody>
                    <a:bodyPr/>
                    <a:lstStyle/>
                    <a:p>
                      <a:pPr algn="ctr" fontAlgn="ctr"/>
                      <a:r>
                        <a:rPr lang="tr-TR" sz="600" b="0"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Proje Başarı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5">
                  <a:txBody>
                    <a:bodyPr/>
                    <a:lstStyle/>
                    <a:p>
                      <a:pPr algn="ctr" fontAlgn="ctr"/>
                      <a:r>
                        <a:rPr lang="tr-TR" sz="500" b="0" i="0" u="none" strike="noStrike">
                          <a:solidFill>
                            <a:srgbClr val="000000"/>
                          </a:solidFill>
                          <a:effectLst/>
                          <a:latin typeface="Tahoma" panose="020B0604030504040204" pitchFamily="34" charset="0"/>
                        </a:rPr>
                        <a:t>Kapsam Dışı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71994596"/>
                  </a:ext>
                </a:extLst>
              </a:tr>
              <a:tr h="96240">
                <a:tc>
                  <a:txBody>
                    <a:bodyPr/>
                    <a:lstStyle/>
                    <a:p>
                      <a:pPr algn="ctr" fontAlgn="ctr"/>
                      <a:r>
                        <a:rPr lang="tr-TR" sz="600" b="0" i="0" u="none" strike="noStrike">
                          <a:solidFill>
                            <a:srgbClr val="000000"/>
                          </a:solidFill>
                          <a:effectLst/>
                          <a:latin typeface="Calibri" panose="020F0502020204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Paydaş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5">
                  <a:txBody>
                    <a:bodyPr/>
                    <a:lstStyle/>
                    <a:p>
                      <a:pPr algn="ctr" fontAlgn="ctr"/>
                      <a:r>
                        <a:rPr lang="tr-TR" sz="500" b="0" i="0" u="none" strike="noStrike">
                          <a:solidFill>
                            <a:srgbClr val="000000"/>
                          </a:solidFill>
                          <a:effectLst/>
                          <a:latin typeface="Tahoma" panose="020B0604030504040204" pitchFamily="34" charset="0"/>
                        </a:rPr>
                        <a:t>Kapsam Dışı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0070977"/>
                  </a:ext>
                </a:extLst>
              </a:tr>
              <a:tr h="132905">
                <a:tc>
                  <a:txBody>
                    <a:bodyPr/>
                    <a:lstStyle/>
                    <a:p>
                      <a:pPr algn="ctr" fontAlgn="ctr"/>
                      <a:r>
                        <a:rPr lang="tr-TR" sz="600" b="0" i="0" u="none" strike="noStrike">
                          <a:solidFill>
                            <a:srgbClr val="000000"/>
                          </a:solidFill>
                          <a:effectLst/>
                          <a:latin typeface="Calibri" panose="020F0502020204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Patent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5">
                  <a:txBody>
                    <a:bodyPr/>
                    <a:lstStyle/>
                    <a:p>
                      <a:pPr algn="ctr" fontAlgn="ctr"/>
                      <a:r>
                        <a:rPr lang="tr-TR" sz="500" b="0" i="0" u="none" strike="noStrike">
                          <a:solidFill>
                            <a:srgbClr val="000000"/>
                          </a:solidFill>
                          <a:effectLst/>
                          <a:latin typeface="Tahoma" panose="020B0604030504040204" pitchFamily="34" charset="0"/>
                        </a:rPr>
                        <a:t>Kapsam Dışı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41888849"/>
                  </a:ext>
                </a:extLst>
              </a:tr>
              <a:tr h="215397">
                <a:tc>
                  <a:txBody>
                    <a:bodyPr/>
                    <a:lstStyle/>
                    <a:p>
                      <a:pPr algn="ctr" fontAlgn="ctr"/>
                      <a:r>
                        <a:rPr lang="tr-TR" sz="600" b="0" i="0" u="none" strike="noStrike">
                          <a:solidFill>
                            <a:srgbClr val="00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Teknoparkta Şirket Açan Akademik Personel Sayısı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5">
                  <a:txBody>
                    <a:bodyPr/>
                    <a:lstStyle/>
                    <a:p>
                      <a:pPr algn="ctr" fontAlgn="ctr"/>
                      <a:r>
                        <a:rPr lang="tr-TR" sz="500" b="0" i="0" u="none" strike="noStrike">
                          <a:solidFill>
                            <a:srgbClr val="000000"/>
                          </a:solidFill>
                          <a:effectLst/>
                          <a:latin typeface="Tahoma" panose="020B0604030504040204" pitchFamily="34" charset="0"/>
                        </a:rPr>
                        <a:t>Kapsam Dışı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03772918"/>
                  </a:ext>
                </a:extLst>
              </a:tr>
              <a:tr h="155819">
                <a:tc>
                  <a:txBody>
                    <a:bodyPr/>
                    <a:lstStyle/>
                    <a:p>
                      <a:pPr algn="ctr" fontAlgn="ctr"/>
                      <a:r>
                        <a:rPr lang="tr-TR" sz="600" b="0" i="0" u="none" strike="noStrike">
                          <a:solidFill>
                            <a:srgbClr val="000000"/>
                          </a:solidFill>
                          <a:effectLst/>
                          <a:latin typeface="Calibri" panose="020F0502020204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Öğrenci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%76.5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81,36%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81,36%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40926649"/>
                  </a:ext>
                </a:extLst>
              </a:tr>
              <a:tr h="302472">
                <a:tc>
                  <a:txBody>
                    <a:bodyPr/>
                    <a:lstStyle/>
                    <a:p>
                      <a:pPr algn="ctr" fontAlgn="ctr"/>
                      <a:r>
                        <a:rPr lang="tr-TR" sz="600" b="0" i="0" u="none" strike="noStrike">
                          <a:solidFill>
                            <a:srgbClr val="000000"/>
                          </a:solidFill>
                          <a:effectLst/>
                          <a:latin typeface="Calibri" panose="020F0502020204030204" pitchFamily="34"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Gerçekleşen Katılımcı Sayısının Planlanan Katılımcı Sayısına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5">
                  <a:txBody>
                    <a:bodyPr/>
                    <a:lstStyle/>
                    <a:p>
                      <a:pPr algn="ctr" fontAlgn="ctr"/>
                      <a:r>
                        <a:rPr lang="tr-TR" sz="500" b="0" i="0" u="none" strike="noStrike" dirty="0">
                          <a:solidFill>
                            <a:srgbClr val="000000"/>
                          </a:solidFill>
                          <a:effectLst/>
                          <a:latin typeface="Tahoma" panose="020B0604030504040204" pitchFamily="34" charset="0"/>
                        </a:rPr>
                        <a:t>2021'de değerlendirilecek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8402034"/>
                  </a:ext>
                </a:extLst>
              </a:tr>
              <a:tr h="151236">
                <a:tc>
                  <a:txBody>
                    <a:bodyPr/>
                    <a:lstStyle/>
                    <a:p>
                      <a:pPr algn="ctr" fontAlgn="ctr"/>
                      <a:r>
                        <a:rPr lang="tr-TR" sz="600" b="0" i="0" u="none" strike="noStrike">
                          <a:solidFill>
                            <a:srgbClr val="000000"/>
                          </a:solidFill>
                          <a:effectLst/>
                          <a:latin typeface="Calibri" panose="020F0502020204030204" pitchFamily="34"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Organizasyon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5">
                  <a:txBody>
                    <a:bodyPr/>
                    <a:lstStyle/>
                    <a:p>
                      <a:pPr algn="ctr" fontAlgn="ctr"/>
                      <a:r>
                        <a:rPr lang="tr-TR" sz="500" b="0" i="0" u="none" strike="noStrike">
                          <a:solidFill>
                            <a:srgbClr val="000000"/>
                          </a:solidFill>
                          <a:effectLst/>
                          <a:latin typeface="Tahoma" panose="020B0604030504040204" pitchFamily="34" charset="0"/>
                        </a:rPr>
                        <a:t>2021'de değerlendirilecek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74470838"/>
                  </a:ext>
                </a:extLst>
              </a:tr>
              <a:tr h="215397">
                <a:tc>
                  <a:txBody>
                    <a:bodyPr/>
                    <a:lstStyle/>
                    <a:p>
                      <a:pPr algn="ctr" fontAlgn="ctr"/>
                      <a:r>
                        <a:rPr lang="tr-TR" sz="600" b="0" i="0" u="none" strike="noStrike">
                          <a:solidFill>
                            <a:srgbClr val="000000"/>
                          </a:solidFill>
                          <a:effectLst/>
                          <a:latin typeface="Calibri" panose="020F0502020204030204" pitchFamily="34"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Dereceye Girilen Yarışma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5">
                  <a:txBody>
                    <a:bodyPr/>
                    <a:lstStyle/>
                    <a:p>
                      <a:pPr algn="ctr" fontAlgn="ctr"/>
                      <a:r>
                        <a:rPr lang="tr-TR" sz="500" b="0" i="0" u="none" strike="noStrike" dirty="0">
                          <a:solidFill>
                            <a:srgbClr val="000000"/>
                          </a:solidFill>
                          <a:effectLst/>
                          <a:latin typeface="Tahoma" panose="020B0604030504040204" pitchFamily="34" charset="0"/>
                        </a:rPr>
                        <a:t>2021'de değerlendirilecek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EECE1"/>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89838989"/>
                  </a:ext>
                </a:extLst>
              </a:tr>
              <a:tr h="215397">
                <a:tc>
                  <a:txBody>
                    <a:bodyPr/>
                    <a:lstStyle/>
                    <a:p>
                      <a:pPr algn="ctr" fontAlgn="ctr"/>
                      <a:r>
                        <a:rPr lang="tr-TR" sz="600" b="0" i="0" u="none" strike="noStrike">
                          <a:solidFill>
                            <a:srgbClr val="000000"/>
                          </a:solidFill>
                          <a:effectLst/>
                          <a:latin typeface="Calibri" panose="020F050202020403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Öğretim Üyesi Başına Düşen Başvurulan Proje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249289861"/>
                  </a:ext>
                </a:extLst>
              </a:tr>
              <a:tr h="284139">
                <a:tc>
                  <a:txBody>
                    <a:bodyPr/>
                    <a:lstStyle/>
                    <a:p>
                      <a:pPr algn="ctr" fontAlgn="ctr"/>
                      <a:r>
                        <a:rPr lang="tr-TR" sz="600" b="0" i="0" u="none" strike="noStrike">
                          <a:solidFill>
                            <a:srgbClr val="000000"/>
                          </a:solidFill>
                          <a:effectLst/>
                          <a:latin typeface="Calibri" panose="020F050202020403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Öğretim Üyesi Başına Düşen Endeksli Yayın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0,45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39,5%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718116906"/>
                  </a:ext>
                </a:extLst>
              </a:tr>
              <a:tr h="192483">
                <a:tc>
                  <a:txBody>
                    <a:bodyPr/>
                    <a:lstStyle/>
                    <a:p>
                      <a:pPr algn="ctr" fontAlgn="ctr"/>
                      <a:r>
                        <a:rPr lang="tr-TR" sz="600" b="0" i="0" u="none" strike="noStrike">
                          <a:solidFill>
                            <a:srgbClr val="000000"/>
                          </a:solidFill>
                          <a:effectLst/>
                          <a:latin typeface="Calibri" panose="020F050202020403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Öğretim Üyesi Başına Düşen Atıf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2,73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945297600"/>
                  </a:ext>
                </a:extLst>
              </a:tr>
              <a:tr h="288722">
                <a:tc>
                  <a:txBody>
                    <a:bodyPr/>
                    <a:lstStyle/>
                    <a:p>
                      <a:pPr algn="ctr" fontAlgn="ctr"/>
                      <a:r>
                        <a:rPr lang="tr-TR" sz="600" b="0" i="0" u="none" strike="noStrike">
                          <a:solidFill>
                            <a:srgbClr val="000000"/>
                          </a:solidFill>
                          <a:effectLst/>
                          <a:latin typeface="Calibri" panose="020F050202020403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Öğretim Üyesi Başına Düşen Yürütülmekte olan Araştırma Projesi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121,2%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542211941"/>
                  </a:ext>
                </a:extLst>
              </a:tr>
              <a:tr h="219980">
                <a:tc>
                  <a:txBody>
                    <a:bodyPr/>
                    <a:lstStyle/>
                    <a:p>
                      <a:pPr algn="ctr" fontAlgn="ctr"/>
                      <a:r>
                        <a:rPr lang="tr-TR" sz="600" b="0" i="0" u="none" strike="noStrike">
                          <a:solidFill>
                            <a:srgbClr val="000000"/>
                          </a:solidFill>
                          <a:effectLst/>
                          <a:latin typeface="Calibri" panose="020F050202020403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Öğretim Üyesi Başına Düşen  Yayınlanmış Kitap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60,6%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620247762"/>
                  </a:ext>
                </a:extLst>
              </a:tr>
              <a:tr h="146653">
                <a:tc>
                  <a:txBody>
                    <a:bodyPr/>
                    <a:lstStyle/>
                    <a:p>
                      <a:pPr algn="ctr" fontAlgn="ctr"/>
                      <a:r>
                        <a:rPr lang="tr-TR" sz="600" b="0" i="0" u="none" strike="noStrike">
                          <a:solidFill>
                            <a:srgbClr val="000000"/>
                          </a:solidFill>
                          <a:effectLst/>
                          <a:latin typeface="Calibri" panose="020F050202020403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Danışmanlık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74,60%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77,12%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117527915"/>
                  </a:ext>
                </a:extLst>
              </a:tr>
              <a:tr h="192483">
                <a:tc>
                  <a:txBody>
                    <a:bodyPr/>
                    <a:lstStyle/>
                    <a:p>
                      <a:pPr algn="ctr" fontAlgn="ctr"/>
                      <a:r>
                        <a:rPr lang="tr-TR" sz="600" b="0" i="0" u="none" strike="noStrike">
                          <a:solidFill>
                            <a:srgbClr val="000000"/>
                          </a:solidFill>
                          <a:effectLst/>
                          <a:latin typeface="Calibri" panose="020F0502020204030204" pitchFamily="34" charset="0"/>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Öğretim Üyesi Başına Düşen Toplam Yayın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268767933"/>
                  </a:ext>
                </a:extLst>
              </a:tr>
              <a:tr h="215397">
                <a:tc>
                  <a:txBody>
                    <a:bodyPr/>
                    <a:lstStyle/>
                    <a:p>
                      <a:pPr algn="ctr" fontAlgn="ctr"/>
                      <a:r>
                        <a:rPr lang="tr-TR" sz="600" b="0" i="0" u="none" strike="noStrike">
                          <a:solidFill>
                            <a:srgbClr val="000000"/>
                          </a:solidFill>
                          <a:effectLst/>
                          <a:latin typeface="Calibri" panose="020F0502020204030204" pitchFamily="34" charset="0"/>
                        </a:rPr>
                        <a:t>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Öğretim Üyesi Başına Düşen Kitap Bölümü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51,9%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359797834"/>
                  </a:ext>
                </a:extLst>
              </a:tr>
            </a:tbl>
          </a:graphicData>
        </a:graphic>
      </p:graphicFrame>
    </p:spTree>
    <p:extLst>
      <p:ext uri="{BB962C8B-B14F-4D97-AF65-F5344CB8AC3E}">
        <p14:creationId xmlns:p14="http://schemas.microsoft.com/office/powerpoint/2010/main" val="3041654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03648" y="332656"/>
            <a:ext cx="6984776" cy="1200329"/>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SÜREÇ PERFORMANS GÖSTERGELERİ (SPİK )</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12</a:t>
            </a:fld>
            <a:endParaRPr lang="tr-TR"/>
          </a:p>
        </p:txBody>
      </p:sp>
      <p:pic>
        <p:nvPicPr>
          <p:cNvPr id="6" name="Resim 5"/>
          <p:cNvPicPr/>
          <p:nvPr/>
        </p:nvPicPr>
        <p:blipFill>
          <a:blip r:embed="rId2"/>
          <a:stretch>
            <a:fillRect/>
          </a:stretch>
        </p:blipFill>
        <p:spPr>
          <a:xfrm>
            <a:off x="107504" y="188640"/>
            <a:ext cx="2736304" cy="576064"/>
          </a:xfrm>
          <a:prstGeom prst="rect">
            <a:avLst/>
          </a:prstGeom>
        </p:spPr>
      </p:pic>
      <p:graphicFrame>
        <p:nvGraphicFramePr>
          <p:cNvPr id="16" name="Tablo 15"/>
          <p:cNvGraphicFramePr>
            <a:graphicFrameLocks noGrp="1"/>
          </p:cNvGraphicFramePr>
          <p:nvPr>
            <p:extLst>
              <p:ext uri="{D42A27DB-BD31-4B8C-83A1-F6EECF244321}">
                <p14:modId xmlns:p14="http://schemas.microsoft.com/office/powerpoint/2010/main" val="93355314"/>
              </p:ext>
            </p:extLst>
          </p:nvPr>
        </p:nvGraphicFramePr>
        <p:xfrm>
          <a:off x="107504" y="1412776"/>
          <a:ext cx="8955417" cy="4752522"/>
        </p:xfrm>
        <a:graphic>
          <a:graphicData uri="http://schemas.openxmlformats.org/drawingml/2006/table">
            <a:tbl>
              <a:tblPr/>
              <a:tblGrid>
                <a:gridCol w="351481">
                  <a:extLst>
                    <a:ext uri="{9D8B030D-6E8A-4147-A177-3AD203B41FA5}">
                      <a16:colId xmlns:a16="http://schemas.microsoft.com/office/drawing/2014/main" val="1617043816"/>
                    </a:ext>
                  </a:extLst>
                </a:gridCol>
                <a:gridCol w="1281437">
                  <a:extLst>
                    <a:ext uri="{9D8B030D-6E8A-4147-A177-3AD203B41FA5}">
                      <a16:colId xmlns:a16="http://schemas.microsoft.com/office/drawing/2014/main" val="3718206671"/>
                    </a:ext>
                  </a:extLst>
                </a:gridCol>
                <a:gridCol w="477793">
                  <a:extLst>
                    <a:ext uri="{9D8B030D-6E8A-4147-A177-3AD203B41FA5}">
                      <a16:colId xmlns:a16="http://schemas.microsoft.com/office/drawing/2014/main" val="352339204"/>
                    </a:ext>
                  </a:extLst>
                </a:gridCol>
                <a:gridCol w="512575">
                  <a:extLst>
                    <a:ext uri="{9D8B030D-6E8A-4147-A177-3AD203B41FA5}">
                      <a16:colId xmlns:a16="http://schemas.microsoft.com/office/drawing/2014/main" val="3788448808"/>
                    </a:ext>
                  </a:extLst>
                </a:gridCol>
                <a:gridCol w="499761">
                  <a:extLst>
                    <a:ext uri="{9D8B030D-6E8A-4147-A177-3AD203B41FA5}">
                      <a16:colId xmlns:a16="http://schemas.microsoft.com/office/drawing/2014/main" val="1292685065"/>
                    </a:ext>
                  </a:extLst>
                </a:gridCol>
                <a:gridCol w="314868">
                  <a:extLst>
                    <a:ext uri="{9D8B030D-6E8A-4147-A177-3AD203B41FA5}">
                      <a16:colId xmlns:a16="http://schemas.microsoft.com/office/drawing/2014/main" val="745324665"/>
                    </a:ext>
                  </a:extLst>
                </a:gridCol>
                <a:gridCol w="292900">
                  <a:extLst>
                    <a:ext uri="{9D8B030D-6E8A-4147-A177-3AD203B41FA5}">
                      <a16:colId xmlns:a16="http://schemas.microsoft.com/office/drawing/2014/main" val="2441559409"/>
                    </a:ext>
                  </a:extLst>
                </a:gridCol>
                <a:gridCol w="292900">
                  <a:extLst>
                    <a:ext uri="{9D8B030D-6E8A-4147-A177-3AD203B41FA5}">
                      <a16:colId xmlns:a16="http://schemas.microsoft.com/office/drawing/2014/main" val="3692957942"/>
                    </a:ext>
                  </a:extLst>
                </a:gridCol>
                <a:gridCol w="351481">
                  <a:extLst>
                    <a:ext uri="{9D8B030D-6E8A-4147-A177-3AD203B41FA5}">
                      <a16:colId xmlns:a16="http://schemas.microsoft.com/office/drawing/2014/main" val="1853303143"/>
                    </a:ext>
                  </a:extLst>
                </a:gridCol>
                <a:gridCol w="410059">
                  <a:extLst>
                    <a:ext uri="{9D8B030D-6E8A-4147-A177-3AD203B41FA5}">
                      <a16:colId xmlns:a16="http://schemas.microsoft.com/office/drawing/2014/main" val="1595335193"/>
                    </a:ext>
                  </a:extLst>
                </a:gridCol>
                <a:gridCol w="410059">
                  <a:extLst>
                    <a:ext uri="{9D8B030D-6E8A-4147-A177-3AD203B41FA5}">
                      <a16:colId xmlns:a16="http://schemas.microsoft.com/office/drawing/2014/main" val="2180253151"/>
                    </a:ext>
                  </a:extLst>
                </a:gridCol>
                <a:gridCol w="410059">
                  <a:extLst>
                    <a:ext uri="{9D8B030D-6E8A-4147-A177-3AD203B41FA5}">
                      <a16:colId xmlns:a16="http://schemas.microsoft.com/office/drawing/2014/main" val="3999711141"/>
                    </a:ext>
                  </a:extLst>
                </a:gridCol>
                <a:gridCol w="417383">
                  <a:extLst>
                    <a:ext uri="{9D8B030D-6E8A-4147-A177-3AD203B41FA5}">
                      <a16:colId xmlns:a16="http://schemas.microsoft.com/office/drawing/2014/main" val="3298194138"/>
                    </a:ext>
                  </a:extLst>
                </a:gridCol>
                <a:gridCol w="402738">
                  <a:extLst>
                    <a:ext uri="{9D8B030D-6E8A-4147-A177-3AD203B41FA5}">
                      <a16:colId xmlns:a16="http://schemas.microsoft.com/office/drawing/2014/main" val="1519740130"/>
                    </a:ext>
                  </a:extLst>
                </a:gridCol>
                <a:gridCol w="410059">
                  <a:extLst>
                    <a:ext uri="{9D8B030D-6E8A-4147-A177-3AD203B41FA5}">
                      <a16:colId xmlns:a16="http://schemas.microsoft.com/office/drawing/2014/main" val="2054219334"/>
                    </a:ext>
                  </a:extLst>
                </a:gridCol>
                <a:gridCol w="367956">
                  <a:extLst>
                    <a:ext uri="{9D8B030D-6E8A-4147-A177-3AD203B41FA5}">
                      <a16:colId xmlns:a16="http://schemas.microsoft.com/office/drawing/2014/main" val="3235345085"/>
                    </a:ext>
                  </a:extLst>
                </a:gridCol>
                <a:gridCol w="475963">
                  <a:extLst>
                    <a:ext uri="{9D8B030D-6E8A-4147-A177-3AD203B41FA5}">
                      <a16:colId xmlns:a16="http://schemas.microsoft.com/office/drawing/2014/main" val="1238738083"/>
                    </a:ext>
                  </a:extLst>
                </a:gridCol>
                <a:gridCol w="512575">
                  <a:extLst>
                    <a:ext uri="{9D8B030D-6E8A-4147-A177-3AD203B41FA5}">
                      <a16:colId xmlns:a16="http://schemas.microsoft.com/office/drawing/2014/main" val="3706822522"/>
                    </a:ext>
                  </a:extLst>
                </a:gridCol>
                <a:gridCol w="373447">
                  <a:extLst>
                    <a:ext uri="{9D8B030D-6E8A-4147-A177-3AD203B41FA5}">
                      <a16:colId xmlns:a16="http://schemas.microsoft.com/office/drawing/2014/main" val="2041027586"/>
                    </a:ext>
                  </a:extLst>
                </a:gridCol>
                <a:gridCol w="389923">
                  <a:extLst>
                    <a:ext uri="{9D8B030D-6E8A-4147-A177-3AD203B41FA5}">
                      <a16:colId xmlns:a16="http://schemas.microsoft.com/office/drawing/2014/main" val="2674479622"/>
                    </a:ext>
                  </a:extLst>
                </a:gridCol>
              </a:tblGrid>
              <a:tr h="114324">
                <a:tc rowSpan="2" gridSpan="3">
                  <a:txBody>
                    <a:bodyPr/>
                    <a:lstStyle/>
                    <a:p>
                      <a:pPr algn="l" fontAlgn="ctr"/>
                      <a:r>
                        <a:rPr lang="tr-TR" sz="600" b="1" i="0" u="none" strike="noStrike">
                          <a:solidFill>
                            <a:srgbClr val="FFFFFF"/>
                          </a:solidFill>
                          <a:effectLst/>
                          <a:latin typeface="Calibri" panose="020F0502020204030204" pitchFamily="34" charset="0"/>
                        </a:rPr>
                        <a:t>SÜREÇ ADI:</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a:noFill/>
                    </a:lnT>
                    <a:lnB w="6350" cap="flat" cmpd="sng" algn="ctr">
                      <a:solidFill>
                        <a:srgbClr val="EEECE1"/>
                      </a:solidFill>
                      <a:prstDash val="solid"/>
                      <a:round/>
                      <a:headEnd type="none" w="med" len="med"/>
                      <a:tailEnd type="none" w="med" len="med"/>
                    </a:lnB>
                    <a:solidFill>
                      <a:srgbClr val="002060"/>
                    </a:solidFill>
                  </a:tcPr>
                </a:tc>
                <a:tc rowSpan="2" hMerge="1">
                  <a:txBody>
                    <a:bodyPr/>
                    <a:lstStyle/>
                    <a:p>
                      <a:endParaRPr lang="tr-TR"/>
                    </a:p>
                  </a:txBody>
                  <a:tcPr/>
                </a:tc>
                <a:tc rowSpan="2" hMerge="1">
                  <a:txBody>
                    <a:bodyPr/>
                    <a:lstStyle/>
                    <a:p>
                      <a:endParaRPr lang="tr-TR"/>
                    </a:p>
                  </a:txBody>
                  <a:tcPr/>
                </a:tc>
                <a:tc gridSpan="2">
                  <a:txBody>
                    <a:bodyPr/>
                    <a:lstStyle/>
                    <a:p>
                      <a:pPr algn="ctr" fontAlgn="b"/>
                      <a:r>
                        <a:rPr lang="tr-TR" sz="600" b="1" i="0" u="none" strike="noStrike">
                          <a:solidFill>
                            <a:srgbClr val="FFFFFF"/>
                          </a:solidFill>
                          <a:effectLst/>
                          <a:latin typeface="Calibri" panose="020F0502020204030204" pitchFamily="34" charset="0"/>
                        </a:rPr>
                        <a:t>Süreç No</a:t>
                      </a:r>
                    </a:p>
                  </a:txBody>
                  <a:tcPr marL="0" marR="0" marT="0" marB="0" anchor="b">
                    <a:lnL w="6350" cap="flat" cmpd="sng" algn="ctr">
                      <a:solidFill>
                        <a:srgbClr val="EEECE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tr-TR"/>
                    </a:p>
                  </a:txBody>
                  <a:tcPr/>
                </a:tc>
                <a:tc rowSpan="2" gridSpan="12">
                  <a:txBody>
                    <a:bodyPr/>
                    <a:lstStyle/>
                    <a:p>
                      <a:pPr algn="ctr" fontAlgn="ctr"/>
                      <a:r>
                        <a:rPr lang="tr-TR" sz="600" b="1" i="0" u="none" strike="noStrike">
                          <a:solidFill>
                            <a:srgbClr val="000000"/>
                          </a:solidFill>
                          <a:effectLst/>
                          <a:latin typeface="Calibri" panose="020F0502020204030204" pitchFamily="34" charset="0"/>
                        </a:rPr>
                        <a:t>2020 GERÇEKLEŞEN GÖSTERGELERİ</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BACC6"/>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3">
                  <a:txBody>
                    <a:bodyPr/>
                    <a:lstStyle/>
                    <a:p>
                      <a:pPr algn="ctr" fontAlgn="ctr"/>
                      <a:r>
                        <a:rPr lang="tr-TR" sz="600" b="1" i="0" u="none" strike="noStrike">
                          <a:solidFill>
                            <a:srgbClr val="000000"/>
                          </a:solidFill>
                          <a:effectLst/>
                          <a:latin typeface="Calibri" panose="020F0502020204030204" pitchFamily="34" charset="0"/>
                        </a:rPr>
                        <a:t>Toplam/           Ortalama</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3">
                  <a:txBody>
                    <a:bodyPr/>
                    <a:lstStyle/>
                    <a:p>
                      <a:pPr algn="ctr" fontAlgn="ctr"/>
                      <a:r>
                        <a:rPr lang="tr-TR" sz="600" b="1" i="0" u="none" strike="noStrike">
                          <a:solidFill>
                            <a:srgbClr val="000000"/>
                          </a:solidFill>
                          <a:effectLst/>
                          <a:latin typeface="Calibri" panose="020F0502020204030204" pitchFamily="34" charset="0"/>
                        </a:rPr>
                        <a:t> Başarı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3">
                  <a:txBody>
                    <a:bodyPr/>
                    <a:lstStyle/>
                    <a:p>
                      <a:pPr algn="ctr" fontAlgn="ctr"/>
                      <a:r>
                        <a:rPr lang="tr-TR" sz="600" b="1" i="0" u="none" strike="noStrike">
                          <a:solidFill>
                            <a:srgbClr val="000000"/>
                          </a:solidFill>
                          <a:effectLst/>
                          <a:latin typeface="Calibri" panose="020F0502020204030204" pitchFamily="34" charset="0"/>
                        </a:rPr>
                        <a:t>DF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582867"/>
                  </a:ext>
                </a:extLst>
              </a:tr>
              <a:tr h="114324">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ctr" fontAlgn="ctr"/>
                      <a:r>
                        <a:rPr lang="tr-TR" sz="600" b="1" i="0" u="none" strike="noStrike">
                          <a:solidFill>
                            <a:srgbClr val="FFFFFF"/>
                          </a:solidFill>
                          <a:effectLst/>
                          <a:latin typeface="Calibri" panose="020F0502020204030204" pitchFamily="34" charset="0"/>
                        </a:rPr>
                        <a:t> </a:t>
                      </a:r>
                    </a:p>
                  </a:txBody>
                  <a:tcPr marL="0" marR="0" marT="0" marB="0" anchor="ctr">
                    <a:lnL w="6350" cap="flat" cmpd="sng" algn="ctr">
                      <a:solidFill>
                        <a:srgbClr val="EEECE1"/>
                      </a:solidFill>
                      <a:prstDash val="solid"/>
                      <a:round/>
                      <a:headEnd type="none" w="med" len="med"/>
                      <a:tailEnd type="none" w="med" len="med"/>
                    </a:lnL>
                    <a:lnR>
                      <a:noFill/>
                    </a:lnR>
                    <a:lnT>
                      <a:noFill/>
                    </a:lnT>
                    <a:lnB w="6350" cap="flat" cmpd="sng" algn="ctr">
                      <a:solidFill>
                        <a:srgbClr val="EEECE1"/>
                      </a:solidFill>
                      <a:prstDash val="solid"/>
                      <a:round/>
                      <a:headEnd type="none" w="med" len="med"/>
                      <a:tailEnd type="none" w="med" len="med"/>
                    </a:lnB>
                    <a:solidFill>
                      <a:srgbClr val="002060"/>
                    </a:solidFill>
                  </a:tcPr>
                </a:tc>
                <a:tc hMerge="1">
                  <a:txBody>
                    <a:bodyPr/>
                    <a:lstStyle/>
                    <a:p>
                      <a:endParaRPr lang="tr-TR"/>
                    </a:p>
                  </a:txBody>
                  <a:tcPr/>
                </a:tc>
                <a:tc gridSpan="12"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4256282575"/>
                  </a:ext>
                </a:extLst>
              </a:tr>
              <a:tr h="461695">
                <a:tc>
                  <a:txBody>
                    <a:bodyPr/>
                    <a:lstStyle/>
                    <a:p>
                      <a:pPr algn="ctr" fontAlgn="ctr"/>
                      <a:r>
                        <a:rPr lang="tr-TR" sz="600" b="1" i="0" u="none" strike="noStrike">
                          <a:solidFill>
                            <a:srgbClr val="FFFFFF"/>
                          </a:solidFill>
                          <a:effectLst/>
                          <a:latin typeface="Calibri" panose="020F0502020204030204" pitchFamily="34" charset="0"/>
                        </a:rPr>
                        <a:t>Sıra No</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Performans Kriteri</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a:noFill/>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İlgili Olduğu Stratejik Faaliyet No</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a:noFill/>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2019 Gerçekleşen</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a:noFill/>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2020</a:t>
                      </a:r>
                      <a:br>
                        <a:rPr lang="tr-TR" sz="600" b="1" i="0" u="none" strike="noStrike">
                          <a:solidFill>
                            <a:srgbClr val="FFFFFF"/>
                          </a:solidFill>
                          <a:effectLst/>
                          <a:latin typeface="Calibri" panose="020F0502020204030204" pitchFamily="34" charset="0"/>
                        </a:rPr>
                      </a:br>
                      <a:r>
                        <a:rPr lang="tr-TR" sz="600" b="1" i="0" u="none" strike="noStrike">
                          <a:solidFill>
                            <a:srgbClr val="FFFFFF"/>
                          </a:solidFill>
                          <a:effectLst/>
                          <a:latin typeface="Calibri" panose="020F0502020204030204" pitchFamily="34" charset="0"/>
                        </a:rPr>
                        <a:t>Hedef</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a:noFill/>
                    </a:lnB>
                    <a:solidFill>
                      <a:srgbClr val="002060"/>
                    </a:solidFill>
                  </a:tcPr>
                </a:tc>
                <a:tc>
                  <a:txBody>
                    <a:bodyPr/>
                    <a:lstStyle/>
                    <a:p>
                      <a:pPr algn="ctr" fontAlgn="ctr"/>
                      <a:r>
                        <a:rPr lang="tr-TR" sz="600" b="0" i="0" u="none" strike="noStrike">
                          <a:solidFill>
                            <a:srgbClr val="000000"/>
                          </a:solidFill>
                          <a:effectLst/>
                          <a:latin typeface="Calibri" panose="020F0502020204030204" pitchFamily="34" charset="0"/>
                        </a:rPr>
                        <a:t>Ocak</a:t>
                      </a:r>
                    </a:p>
                  </a:txBody>
                  <a:tcPr marL="0" marR="0" marT="0" marB="0" vert="vert270" anchor="ctr">
                    <a:lnL w="635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Şubat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Mart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Nisan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Mayıs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Haziran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Temmuz</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Ağustos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Eylül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Ekim</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Kasım</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Aralık</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707179415"/>
                  </a:ext>
                </a:extLst>
              </a:tr>
              <a:tr h="219855">
                <a:tc>
                  <a:txBody>
                    <a:bodyPr/>
                    <a:lstStyle/>
                    <a:p>
                      <a:pPr algn="ctr" fontAlgn="ctr"/>
                      <a:r>
                        <a:rPr lang="tr-TR" sz="600" b="0" i="0" u="none" strike="noStrike">
                          <a:solidFill>
                            <a:srgbClr val="000000"/>
                          </a:solidFill>
                          <a:effectLst/>
                          <a:latin typeface="Calibri" panose="020F050202020403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Personel Performans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FFF"/>
                    </a:solidFill>
                  </a:tcPr>
                </a:tc>
                <a:tc gridSpan="15">
                  <a:txBody>
                    <a:bodyPr/>
                    <a:lstStyle/>
                    <a:p>
                      <a:pPr algn="ctr" fontAlgn="ctr"/>
                      <a:r>
                        <a:rPr lang="tr-TR" sz="500" b="0" i="0" u="none" strike="noStrike">
                          <a:solidFill>
                            <a:srgbClr val="000000"/>
                          </a:solidFill>
                          <a:effectLst/>
                          <a:latin typeface="Tahoma" panose="020B0604030504040204" pitchFamily="34" charset="0"/>
                        </a:rPr>
                        <a:t>Değerlendirme Dışı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331379"/>
                  </a:ext>
                </a:extLst>
              </a:tr>
              <a:tr h="313292">
                <a:tc>
                  <a:txBody>
                    <a:bodyPr/>
                    <a:lstStyle/>
                    <a:p>
                      <a:pPr algn="ctr" fontAlgn="ctr"/>
                      <a:r>
                        <a:rPr lang="tr-TR" sz="600" b="0" i="0" u="none" strike="noStrike">
                          <a:solidFill>
                            <a:srgbClr val="000000"/>
                          </a:solidFill>
                          <a:effectLst/>
                          <a:latin typeface="Calibri" panose="020F050202020403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Gerçekleşen Katılımcı Sayısı/Planlanan Katılımcı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128%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50345731"/>
                  </a:ext>
                </a:extLst>
              </a:tr>
              <a:tr h="357264">
                <a:tc>
                  <a:txBody>
                    <a:bodyPr/>
                    <a:lstStyle/>
                    <a:p>
                      <a:pPr algn="ctr" fontAlgn="ctr"/>
                      <a:r>
                        <a:rPr lang="tr-TR" sz="600" b="0" i="0" u="none" strike="noStrike">
                          <a:solidFill>
                            <a:srgbClr val="000000"/>
                          </a:solidFill>
                          <a:effectLst/>
                          <a:latin typeface="Calibri" panose="020F0502020204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Öğrenci Memnuniyet oranı (Etkinliklerden)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87,50%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83,65%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358792219"/>
                  </a:ext>
                </a:extLst>
              </a:tr>
              <a:tr h="296804">
                <a:tc>
                  <a:txBody>
                    <a:bodyPr/>
                    <a:lstStyle/>
                    <a:p>
                      <a:pPr algn="ctr" fontAlgn="ctr"/>
                      <a:r>
                        <a:rPr lang="tr-TR" sz="600" b="0"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Mezun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77,66%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61,82%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69,74%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887243817"/>
                  </a:ext>
                </a:extLst>
              </a:tr>
              <a:tr h="202266">
                <a:tc>
                  <a:txBody>
                    <a:bodyPr/>
                    <a:lstStyle/>
                    <a:p>
                      <a:pPr algn="ctr" fontAlgn="ctr"/>
                      <a:r>
                        <a:rPr lang="tr-TR" sz="600" b="0" i="0" u="none" strike="noStrike">
                          <a:solidFill>
                            <a:srgbClr val="000000"/>
                          </a:solidFill>
                          <a:effectLst/>
                          <a:latin typeface="Calibri" panose="020F050202020403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İşveren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5">
                  <a:txBody>
                    <a:bodyPr/>
                    <a:lstStyle/>
                    <a:p>
                      <a:pPr algn="ctr" fontAlgn="ctr"/>
                      <a:r>
                        <a:rPr lang="tr-TR" sz="500" b="0" i="0" u="none" strike="noStrike">
                          <a:solidFill>
                            <a:srgbClr val="000000"/>
                          </a:solidFill>
                          <a:effectLst/>
                          <a:latin typeface="Tahoma" panose="020B0604030504040204" pitchFamily="34" charset="0"/>
                        </a:rPr>
                        <a:t>Değerlendirme Dışı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96042137"/>
                  </a:ext>
                </a:extLst>
              </a:tr>
              <a:tr h="186877">
                <a:tc>
                  <a:txBody>
                    <a:bodyPr/>
                    <a:lstStyle/>
                    <a:p>
                      <a:pPr algn="ctr" fontAlgn="ctr"/>
                      <a:r>
                        <a:rPr lang="tr-TR" sz="600" b="0" i="0" u="none" strike="noStrike">
                          <a:solidFill>
                            <a:srgbClr val="000000"/>
                          </a:solidFill>
                          <a:effectLst/>
                          <a:latin typeface="Calibri" panose="020F0502020204030204" pitchFamily="34" charset="0"/>
                        </a:rPr>
                        <a:t>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Ortak Yayın Sayısı Artış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2.4.3.-2.4.4.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0,55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320,9%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424968911"/>
                  </a:ext>
                </a:extLst>
              </a:tr>
              <a:tr h="285811">
                <a:tc>
                  <a:txBody>
                    <a:bodyPr/>
                    <a:lstStyle/>
                    <a:p>
                      <a:pPr algn="ctr" fontAlgn="ctr"/>
                      <a:r>
                        <a:rPr lang="tr-TR" sz="600" b="0" i="0" u="none" strike="noStrike">
                          <a:solidFill>
                            <a:srgbClr val="000000"/>
                          </a:solidFill>
                          <a:effectLst/>
                          <a:latin typeface="Calibri" panose="020F0502020204030204" pitchFamily="34" charset="0"/>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Üniversitelerle Yapılan Ortak Proje Sayısı Artış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0,09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16498542"/>
                  </a:ext>
                </a:extLst>
              </a:tr>
              <a:tr h="230847">
                <a:tc>
                  <a:txBody>
                    <a:bodyPr/>
                    <a:lstStyle/>
                    <a:p>
                      <a:pPr algn="ctr" fontAlgn="ctr"/>
                      <a:r>
                        <a:rPr lang="tr-TR" sz="600" b="0" i="0" u="none" strike="noStrike">
                          <a:solidFill>
                            <a:srgbClr val="000000"/>
                          </a:solidFill>
                          <a:effectLst/>
                          <a:latin typeface="Calibri" panose="020F0502020204030204" pitchFamily="34" charset="0"/>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Öğrencilerin Dahil Edildiği Projelerin Başarı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0,15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8339427"/>
                  </a:ext>
                </a:extLst>
              </a:tr>
              <a:tr h="230847">
                <a:tc>
                  <a:txBody>
                    <a:bodyPr/>
                    <a:lstStyle/>
                    <a:p>
                      <a:pPr algn="ctr" fontAlgn="ctr"/>
                      <a:r>
                        <a:rPr lang="tr-TR" sz="600" b="0" i="0" u="none" strike="noStrike">
                          <a:solidFill>
                            <a:srgbClr val="000000"/>
                          </a:solidFill>
                          <a:effectLst/>
                          <a:latin typeface="Calibri" panose="020F0502020204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Öğrencilerin Dahil Edildiği Projelerden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88928890"/>
                  </a:ext>
                </a:extLst>
              </a:tr>
              <a:tr h="175884">
                <a:tc>
                  <a:txBody>
                    <a:bodyPr/>
                    <a:lstStyle/>
                    <a:p>
                      <a:pPr algn="ctr" fontAlgn="ctr"/>
                      <a:r>
                        <a:rPr lang="tr-TR" sz="600" b="0"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Online Derslerin Başarı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2.6.1.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83,19%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50277587"/>
                  </a:ext>
                </a:extLst>
              </a:tr>
              <a:tr h="230847">
                <a:tc>
                  <a:txBody>
                    <a:bodyPr/>
                    <a:lstStyle/>
                    <a:p>
                      <a:pPr algn="ctr" fontAlgn="ctr"/>
                      <a:r>
                        <a:rPr lang="tr-TR" sz="600" b="0" i="0" u="none" strike="noStrike">
                          <a:solidFill>
                            <a:srgbClr val="000000"/>
                          </a:solidFill>
                          <a:effectLst/>
                          <a:latin typeface="Calibri" panose="020F050202020403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Kullanıcı Memnuniyet Oranı (Gastronomi Eğitim Mutfağından)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KD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5">
                  <a:txBody>
                    <a:bodyPr/>
                    <a:lstStyle/>
                    <a:p>
                      <a:pPr algn="ctr" fontAlgn="ctr"/>
                      <a:r>
                        <a:rPr lang="tr-TR" sz="500" b="0" i="0" u="none" strike="noStrike">
                          <a:solidFill>
                            <a:srgbClr val="000000"/>
                          </a:solidFill>
                          <a:effectLst/>
                          <a:latin typeface="Tahoma" panose="020B0604030504040204" pitchFamily="34" charset="0"/>
                        </a:rPr>
                        <a:t>Kapsam Dışı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46498234"/>
                  </a:ext>
                </a:extLst>
              </a:tr>
              <a:tr h="230847">
                <a:tc>
                  <a:txBody>
                    <a:bodyPr/>
                    <a:lstStyle/>
                    <a:p>
                      <a:pPr algn="ctr" fontAlgn="ctr"/>
                      <a:r>
                        <a:rPr lang="tr-TR" sz="600" b="0" i="0" u="none" strike="noStrike">
                          <a:solidFill>
                            <a:srgbClr val="000000"/>
                          </a:solidFill>
                          <a:effectLst/>
                          <a:latin typeface="Calibri" panose="020F0502020204030204" pitchFamily="34" charset="0"/>
                        </a:rPr>
                        <a:t>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Süreç  Memnuniyet oranı (İç Müşteri)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1.14.1.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83,62%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88,00%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115,8%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21778516"/>
                  </a:ext>
                </a:extLst>
              </a:tr>
              <a:tr h="230847">
                <a:tc>
                  <a:txBody>
                    <a:bodyPr/>
                    <a:lstStyle/>
                    <a:p>
                      <a:pPr algn="ctr" fontAlgn="ctr"/>
                      <a:r>
                        <a:rPr lang="tr-TR" sz="600" b="0" i="0" u="none" strike="noStrike">
                          <a:solidFill>
                            <a:srgbClr val="000000"/>
                          </a:solidFill>
                          <a:effectLst/>
                          <a:latin typeface="Calibri" panose="020F050202020403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Major Hata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1.3.1.-1.3.3.-1.3.5.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1"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607658323"/>
                  </a:ext>
                </a:extLst>
              </a:tr>
              <a:tr h="230847">
                <a:tc>
                  <a:txBody>
                    <a:bodyPr/>
                    <a:lstStyle/>
                    <a:p>
                      <a:pPr algn="ctr" fontAlgn="ctr"/>
                      <a:r>
                        <a:rPr lang="tr-TR" sz="600" b="0" i="0" u="none" strike="noStrike">
                          <a:solidFill>
                            <a:srgbClr val="000000"/>
                          </a:solidFill>
                          <a:effectLst/>
                          <a:latin typeface="Calibri" panose="020F050202020403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Düzeltici Faaliyet Kapanma Hızı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1.3.1.-1.3.3.-1.3.5.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62,5%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37,5%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1" i="0" u="none" strike="noStrike">
                          <a:solidFill>
                            <a:srgbClr val="000000"/>
                          </a:solidFill>
                          <a:effectLst/>
                          <a:latin typeface="Tahoma" panose="020B060403050404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40201395"/>
                  </a:ext>
                </a:extLst>
              </a:tr>
              <a:tr h="214359">
                <a:tc>
                  <a:txBody>
                    <a:bodyPr/>
                    <a:lstStyle/>
                    <a:p>
                      <a:pPr algn="ctr" fontAlgn="ctr"/>
                      <a:r>
                        <a:rPr lang="tr-TR" sz="600" b="0" i="0" u="none" strike="noStrike">
                          <a:solidFill>
                            <a:srgbClr val="000000"/>
                          </a:solidFill>
                          <a:effectLst/>
                          <a:latin typeface="Calibri" panose="020F0502020204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Risk Azaltma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29,2%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58,3%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265%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103853295"/>
                  </a:ext>
                </a:extLst>
              </a:tr>
              <a:tr h="230847">
                <a:tc>
                  <a:txBody>
                    <a:bodyPr/>
                    <a:lstStyle/>
                    <a:p>
                      <a:pPr algn="ctr" fontAlgn="ctr"/>
                      <a:r>
                        <a:rPr lang="tr-TR" sz="600" b="0" i="0" u="none" strike="noStrike">
                          <a:solidFill>
                            <a:srgbClr val="000000"/>
                          </a:solidFill>
                          <a:effectLst/>
                          <a:latin typeface="Calibri" panose="020F0502020204030204" pitchFamily="34" charset="0"/>
                        </a:rPr>
                        <a:t>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Kalite Hedefleri Gerçekleşme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600" b="0" i="0" u="none" strike="noStrike">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1" i="0" u="none" strike="noStrike">
                          <a:solidFill>
                            <a:srgbClr val="000000"/>
                          </a:solidFill>
                          <a:effectLst/>
                          <a:latin typeface="Tahoma" panose="020B060403050404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dirty="0">
                          <a:solidFill>
                            <a:srgbClr val="000000"/>
                          </a:solidFill>
                          <a:effectLst/>
                          <a:latin typeface="Tahoma" panose="020B0604030504040204" pitchFamily="34" charset="0"/>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713763"/>
                  </a:ext>
                </a:extLst>
              </a:tr>
              <a:tr h="193838">
                <a:tc>
                  <a:txBody>
                    <a:bodyPr/>
                    <a:lstStyle/>
                    <a:p>
                      <a:pPr algn="ctr" fontAlgn="ctr"/>
                      <a:r>
                        <a:rPr lang="tr-TR" sz="600" b="0" i="0" u="none" strike="noStrike">
                          <a:solidFill>
                            <a:srgbClr val="000000"/>
                          </a:solidFill>
                          <a:effectLst/>
                          <a:latin typeface="Calibri" panose="020F0502020204030204" pitchFamily="34" charset="0"/>
                        </a:rPr>
                        <a:t>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KYS İç Denetim Puanı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1" i="0" u="none" strike="noStrike">
                          <a:solidFill>
                            <a:srgbClr val="000000"/>
                          </a:solidFill>
                          <a:effectLst/>
                          <a:latin typeface="Tahoma" panose="020B0604030504040204" pitchFamily="34" charset="0"/>
                        </a:rPr>
                        <a:t>98%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dirty="0">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100360498"/>
                  </a:ext>
                </a:extLst>
              </a:tr>
            </a:tbl>
          </a:graphicData>
        </a:graphic>
      </p:graphicFrame>
    </p:spTree>
    <p:extLst>
      <p:ext uri="{BB962C8B-B14F-4D97-AF65-F5344CB8AC3E}">
        <p14:creationId xmlns:p14="http://schemas.microsoft.com/office/powerpoint/2010/main" val="2203821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ayt Numarası Yer Tutucusu 6"/>
          <p:cNvSpPr>
            <a:spLocks noGrp="1"/>
          </p:cNvSpPr>
          <p:nvPr>
            <p:ph type="sldNum" sz="quarter" idx="12"/>
          </p:nvPr>
        </p:nvSpPr>
        <p:spPr/>
        <p:txBody>
          <a:bodyPr/>
          <a:lstStyle/>
          <a:p>
            <a:fld id="{439F893C-C32F-4835-A1E5-850973405C58}" type="slidenum">
              <a:rPr lang="tr-TR" smtClean="0"/>
              <a:t>13</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sp>
        <p:nvSpPr>
          <p:cNvPr id="8" name="Metin kutusu 4"/>
          <p:cNvSpPr txBox="1"/>
          <p:nvPr/>
        </p:nvSpPr>
        <p:spPr>
          <a:xfrm>
            <a:off x="2267744" y="210400"/>
            <a:ext cx="6984776" cy="1200329"/>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SÜREÇ PERFORMANS GÖSTERGELERİ (SPİK )</a:t>
            </a:r>
            <a:endParaRPr lang="tr-TR" sz="3600" b="1" dirty="0">
              <a:solidFill>
                <a:srgbClr val="FF0000"/>
              </a:solidFill>
              <a:effectLst>
                <a:outerShdw blurRad="38100" dist="38100" dir="2700000" algn="tl">
                  <a:srgbClr val="000000">
                    <a:alpha val="43137"/>
                  </a:srgbClr>
                </a:outerShdw>
              </a:effectLst>
            </a:endParaRPr>
          </a:p>
        </p:txBody>
      </p:sp>
      <p:graphicFrame>
        <p:nvGraphicFramePr>
          <p:cNvPr id="2" name="Tablo 1"/>
          <p:cNvGraphicFramePr>
            <a:graphicFrameLocks noGrp="1"/>
          </p:cNvGraphicFramePr>
          <p:nvPr>
            <p:extLst>
              <p:ext uri="{D42A27DB-BD31-4B8C-83A1-F6EECF244321}">
                <p14:modId xmlns:p14="http://schemas.microsoft.com/office/powerpoint/2010/main" val="3579900063"/>
              </p:ext>
            </p:extLst>
          </p:nvPr>
        </p:nvGraphicFramePr>
        <p:xfrm>
          <a:off x="251520" y="1700808"/>
          <a:ext cx="8723247" cy="4320478"/>
        </p:xfrm>
        <a:graphic>
          <a:graphicData uri="http://schemas.openxmlformats.org/drawingml/2006/table">
            <a:tbl>
              <a:tblPr/>
              <a:tblGrid>
                <a:gridCol w="342368">
                  <a:extLst>
                    <a:ext uri="{9D8B030D-6E8A-4147-A177-3AD203B41FA5}">
                      <a16:colId xmlns:a16="http://schemas.microsoft.com/office/drawing/2014/main" val="3859092558"/>
                    </a:ext>
                  </a:extLst>
                </a:gridCol>
                <a:gridCol w="1248216">
                  <a:extLst>
                    <a:ext uri="{9D8B030D-6E8A-4147-A177-3AD203B41FA5}">
                      <a16:colId xmlns:a16="http://schemas.microsoft.com/office/drawing/2014/main" val="3537324491"/>
                    </a:ext>
                  </a:extLst>
                </a:gridCol>
                <a:gridCol w="465406">
                  <a:extLst>
                    <a:ext uri="{9D8B030D-6E8A-4147-A177-3AD203B41FA5}">
                      <a16:colId xmlns:a16="http://schemas.microsoft.com/office/drawing/2014/main" val="3196342759"/>
                    </a:ext>
                  </a:extLst>
                </a:gridCol>
                <a:gridCol w="499286">
                  <a:extLst>
                    <a:ext uri="{9D8B030D-6E8A-4147-A177-3AD203B41FA5}">
                      <a16:colId xmlns:a16="http://schemas.microsoft.com/office/drawing/2014/main" val="307132283"/>
                    </a:ext>
                  </a:extLst>
                </a:gridCol>
                <a:gridCol w="486804">
                  <a:extLst>
                    <a:ext uri="{9D8B030D-6E8A-4147-A177-3AD203B41FA5}">
                      <a16:colId xmlns:a16="http://schemas.microsoft.com/office/drawing/2014/main" val="1107756111"/>
                    </a:ext>
                  </a:extLst>
                </a:gridCol>
                <a:gridCol w="306704">
                  <a:extLst>
                    <a:ext uri="{9D8B030D-6E8A-4147-A177-3AD203B41FA5}">
                      <a16:colId xmlns:a16="http://schemas.microsoft.com/office/drawing/2014/main" val="2177681895"/>
                    </a:ext>
                  </a:extLst>
                </a:gridCol>
                <a:gridCol w="285307">
                  <a:extLst>
                    <a:ext uri="{9D8B030D-6E8A-4147-A177-3AD203B41FA5}">
                      <a16:colId xmlns:a16="http://schemas.microsoft.com/office/drawing/2014/main" val="4128381853"/>
                    </a:ext>
                  </a:extLst>
                </a:gridCol>
                <a:gridCol w="285307">
                  <a:extLst>
                    <a:ext uri="{9D8B030D-6E8A-4147-A177-3AD203B41FA5}">
                      <a16:colId xmlns:a16="http://schemas.microsoft.com/office/drawing/2014/main" val="2861462287"/>
                    </a:ext>
                  </a:extLst>
                </a:gridCol>
                <a:gridCol w="342368">
                  <a:extLst>
                    <a:ext uri="{9D8B030D-6E8A-4147-A177-3AD203B41FA5}">
                      <a16:colId xmlns:a16="http://schemas.microsoft.com/office/drawing/2014/main" val="3744502982"/>
                    </a:ext>
                  </a:extLst>
                </a:gridCol>
                <a:gridCol w="399429">
                  <a:extLst>
                    <a:ext uri="{9D8B030D-6E8A-4147-A177-3AD203B41FA5}">
                      <a16:colId xmlns:a16="http://schemas.microsoft.com/office/drawing/2014/main" val="2535381499"/>
                    </a:ext>
                  </a:extLst>
                </a:gridCol>
                <a:gridCol w="399429">
                  <a:extLst>
                    <a:ext uri="{9D8B030D-6E8A-4147-A177-3AD203B41FA5}">
                      <a16:colId xmlns:a16="http://schemas.microsoft.com/office/drawing/2014/main" val="3559604063"/>
                    </a:ext>
                  </a:extLst>
                </a:gridCol>
                <a:gridCol w="399429">
                  <a:extLst>
                    <a:ext uri="{9D8B030D-6E8A-4147-A177-3AD203B41FA5}">
                      <a16:colId xmlns:a16="http://schemas.microsoft.com/office/drawing/2014/main" val="3316999827"/>
                    </a:ext>
                  </a:extLst>
                </a:gridCol>
                <a:gridCol w="406562">
                  <a:extLst>
                    <a:ext uri="{9D8B030D-6E8A-4147-A177-3AD203B41FA5}">
                      <a16:colId xmlns:a16="http://schemas.microsoft.com/office/drawing/2014/main" val="1925253141"/>
                    </a:ext>
                  </a:extLst>
                </a:gridCol>
                <a:gridCol w="392297">
                  <a:extLst>
                    <a:ext uri="{9D8B030D-6E8A-4147-A177-3AD203B41FA5}">
                      <a16:colId xmlns:a16="http://schemas.microsoft.com/office/drawing/2014/main" val="308839327"/>
                    </a:ext>
                  </a:extLst>
                </a:gridCol>
                <a:gridCol w="399429">
                  <a:extLst>
                    <a:ext uri="{9D8B030D-6E8A-4147-A177-3AD203B41FA5}">
                      <a16:colId xmlns:a16="http://schemas.microsoft.com/office/drawing/2014/main" val="3953120178"/>
                    </a:ext>
                  </a:extLst>
                </a:gridCol>
                <a:gridCol w="358416">
                  <a:extLst>
                    <a:ext uri="{9D8B030D-6E8A-4147-A177-3AD203B41FA5}">
                      <a16:colId xmlns:a16="http://schemas.microsoft.com/office/drawing/2014/main" val="474989734"/>
                    </a:ext>
                  </a:extLst>
                </a:gridCol>
                <a:gridCol w="463623">
                  <a:extLst>
                    <a:ext uri="{9D8B030D-6E8A-4147-A177-3AD203B41FA5}">
                      <a16:colId xmlns:a16="http://schemas.microsoft.com/office/drawing/2014/main" val="1109936718"/>
                    </a:ext>
                  </a:extLst>
                </a:gridCol>
                <a:gridCol w="499286">
                  <a:extLst>
                    <a:ext uri="{9D8B030D-6E8A-4147-A177-3AD203B41FA5}">
                      <a16:colId xmlns:a16="http://schemas.microsoft.com/office/drawing/2014/main" val="1542669474"/>
                    </a:ext>
                  </a:extLst>
                </a:gridCol>
                <a:gridCol w="363766">
                  <a:extLst>
                    <a:ext uri="{9D8B030D-6E8A-4147-A177-3AD203B41FA5}">
                      <a16:colId xmlns:a16="http://schemas.microsoft.com/office/drawing/2014/main" val="4088748104"/>
                    </a:ext>
                  </a:extLst>
                </a:gridCol>
                <a:gridCol w="379815">
                  <a:extLst>
                    <a:ext uri="{9D8B030D-6E8A-4147-A177-3AD203B41FA5}">
                      <a16:colId xmlns:a16="http://schemas.microsoft.com/office/drawing/2014/main" val="3355440657"/>
                    </a:ext>
                  </a:extLst>
                </a:gridCol>
              </a:tblGrid>
              <a:tr h="121485">
                <a:tc rowSpan="2" gridSpan="3">
                  <a:txBody>
                    <a:bodyPr/>
                    <a:lstStyle/>
                    <a:p>
                      <a:pPr algn="l" fontAlgn="ctr"/>
                      <a:r>
                        <a:rPr lang="tr-TR" sz="600" b="1" i="0" u="none" strike="noStrike">
                          <a:solidFill>
                            <a:srgbClr val="FFFFFF"/>
                          </a:solidFill>
                          <a:effectLst/>
                          <a:latin typeface="Calibri" panose="020F0502020204030204" pitchFamily="34" charset="0"/>
                        </a:rPr>
                        <a:t>SÜREÇ ADI:</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a:noFill/>
                    </a:lnT>
                    <a:lnB w="6350" cap="flat" cmpd="sng" algn="ctr">
                      <a:solidFill>
                        <a:srgbClr val="EEECE1"/>
                      </a:solidFill>
                      <a:prstDash val="solid"/>
                      <a:round/>
                      <a:headEnd type="none" w="med" len="med"/>
                      <a:tailEnd type="none" w="med" len="med"/>
                    </a:lnB>
                    <a:solidFill>
                      <a:srgbClr val="002060"/>
                    </a:solidFill>
                  </a:tcPr>
                </a:tc>
                <a:tc rowSpan="2" hMerge="1">
                  <a:txBody>
                    <a:bodyPr/>
                    <a:lstStyle/>
                    <a:p>
                      <a:endParaRPr lang="tr-TR"/>
                    </a:p>
                  </a:txBody>
                  <a:tcPr/>
                </a:tc>
                <a:tc rowSpan="2" hMerge="1">
                  <a:txBody>
                    <a:bodyPr/>
                    <a:lstStyle/>
                    <a:p>
                      <a:endParaRPr lang="tr-TR"/>
                    </a:p>
                  </a:txBody>
                  <a:tcPr/>
                </a:tc>
                <a:tc gridSpan="2">
                  <a:txBody>
                    <a:bodyPr/>
                    <a:lstStyle/>
                    <a:p>
                      <a:pPr algn="ctr" fontAlgn="b"/>
                      <a:r>
                        <a:rPr lang="tr-TR" sz="600" b="1" i="0" u="none" strike="noStrike">
                          <a:solidFill>
                            <a:srgbClr val="FFFFFF"/>
                          </a:solidFill>
                          <a:effectLst/>
                          <a:latin typeface="Calibri" panose="020F0502020204030204" pitchFamily="34" charset="0"/>
                        </a:rPr>
                        <a:t>Süreç No</a:t>
                      </a:r>
                    </a:p>
                  </a:txBody>
                  <a:tcPr marL="0" marR="0" marT="0" marB="0" anchor="b">
                    <a:lnL w="6350" cap="flat" cmpd="sng" algn="ctr">
                      <a:solidFill>
                        <a:srgbClr val="EEECE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002060"/>
                    </a:solidFill>
                  </a:tcPr>
                </a:tc>
                <a:tc hMerge="1">
                  <a:txBody>
                    <a:bodyPr/>
                    <a:lstStyle/>
                    <a:p>
                      <a:endParaRPr lang="tr-TR"/>
                    </a:p>
                  </a:txBody>
                  <a:tcPr/>
                </a:tc>
                <a:tc rowSpan="2" gridSpan="12">
                  <a:txBody>
                    <a:bodyPr/>
                    <a:lstStyle/>
                    <a:p>
                      <a:pPr algn="ctr" fontAlgn="ctr"/>
                      <a:r>
                        <a:rPr lang="tr-TR" sz="600" b="1" i="0" u="none" strike="noStrike">
                          <a:solidFill>
                            <a:srgbClr val="000000"/>
                          </a:solidFill>
                          <a:effectLst/>
                          <a:latin typeface="Calibri" panose="020F0502020204030204" pitchFamily="34" charset="0"/>
                        </a:rPr>
                        <a:t>2020 GERÇEKLEŞEN GÖSTERGELERİ</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4BACC6"/>
                    </a:solidFill>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3">
                  <a:txBody>
                    <a:bodyPr/>
                    <a:lstStyle/>
                    <a:p>
                      <a:pPr algn="ctr" fontAlgn="ctr"/>
                      <a:r>
                        <a:rPr lang="tr-TR" sz="600" b="1" i="0" u="none" strike="noStrike">
                          <a:solidFill>
                            <a:srgbClr val="000000"/>
                          </a:solidFill>
                          <a:effectLst/>
                          <a:latin typeface="Calibri" panose="020F0502020204030204" pitchFamily="34" charset="0"/>
                        </a:rPr>
                        <a:t>Toplam/           Ortalama</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3">
                  <a:txBody>
                    <a:bodyPr/>
                    <a:lstStyle/>
                    <a:p>
                      <a:pPr algn="ctr" fontAlgn="ctr"/>
                      <a:r>
                        <a:rPr lang="tr-TR" sz="600" b="1" i="0" u="none" strike="noStrike">
                          <a:solidFill>
                            <a:srgbClr val="000000"/>
                          </a:solidFill>
                          <a:effectLst/>
                          <a:latin typeface="Calibri" panose="020F0502020204030204" pitchFamily="34" charset="0"/>
                        </a:rPr>
                        <a:t> Başarı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rowSpan="3">
                  <a:txBody>
                    <a:bodyPr/>
                    <a:lstStyle/>
                    <a:p>
                      <a:pPr algn="ctr" fontAlgn="ctr"/>
                      <a:r>
                        <a:rPr lang="tr-TR" sz="600" b="1" i="0" u="none" strike="noStrike">
                          <a:solidFill>
                            <a:srgbClr val="000000"/>
                          </a:solidFill>
                          <a:effectLst/>
                          <a:latin typeface="Calibri" panose="020F0502020204030204" pitchFamily="34" charset="0"/>
                        </a:rPr>
                        <a:t>DF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970534"/>
                  </a:ext>
                </a:extLst>
              </a:tr>
              <a:tr h="121485">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gridSpan="2">
                  <a:txBody>
                    <a:bodyPr/>
                    <a:lstStyle/>
                    <a:p>
                      <a:pPr algn="ctr" fontAlgn="ctr"/>
                      <a:r>
                        <a:rPr lang="tr-TR" sz="600" b="1" i="0" u="none" strike="noStrike">
                          <a:solidFill>
                            <a:srgbClr val="FFFFFF"/>
                          </a:solidFill>
                          <a:effectLst/>
                          <a:latin typeface="Calibri" panose="020F0502020204030204" pitchFamily="34" charset="0"/>
                        </a:rPr>
                        <a:t> </a:t>
                      </a:r>
                    </a:p>
                  </a:txBody>
                  <a:tcPr marL="0" marR="0" marT="0" marB="0" anchor="ctr">
                    <a:lnL w="6350" cap="flat" cmpd="sng" algn="ctr">
                      <a:solidFill>
                        <a:srgbClr val="EEECE1"/>
                      </a:solidFill>
                      <a:prstDash val="solid"/>
                      <a:round/>
                      <a:headEnd type="none" w="med" len="med"/>
                      <a:tailEnd type="none" w="med" len="med"/>
                    </a:lnL>
                    <a:lnR>
                      <a:noFill/>
                    </a:lnR>
                    <a:lnT>
                      <a:noFill/>
                    </a:lnT>
                    <a:lnB w="6350" cap="flat" cmpd="sng" algn="ctr">
                      <a:solidFill>
                        <a:srgbClr val="EEECE1"/>
                      </a:solidFill>
                      <a:prstDash val="solid"/>
                      <a:round/>
                      <a:headEnd type="none" w="med" len="med"/>
                      <a:tailEnd type="none" w="med" len="med"/>
                    </a:lnB>
                    <a:solidFill>
                      <a:srgbClr val="002060"/>
                    </a:solidFill>
                  </a:tcPr>
                </a:tc>
                <a:tc hMerge="1">
                  <a:txBody>
                    <a:bodyPr/>
                    <a:lstStyle/>
                    <a:p>
                      <a:endParaRPr lang="tr-TR"/>
                    </a:p>
                  </a:txBody>
                  <a:tcPr/>
                </a:tc>
                <a:tc gridSpan="12"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741476766"/>
                  </a:ext>
                </a:extLst>
              </a:tr>
              <a:tr h="490610">
                <a:tc>
                  <a:txBody>
                    <a:bodyPr/>
                    <a:lstStyle/>
                    <a:p>
                      <a:pPr algn="ctr" fontAlgn="ctr"/>
                      <a:r>
                        <a:rPr lang="tr-TR" sz="600" b="1" i="0" u="none" strike="noStrike">
                          <a:solidFill>
                            <a:srgbClr val="FFFFFF"/>
                          </a:solidFill>
                          <a:effectLst/>
                          <a:latin typeface="Calibri" panose="020F0502020204030204" pitchFamily="34" charset="0"/>
                        </a:rPr>
                        <a:t>Sıra No</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EEECE1"/>
                      </a:solidFill>
                      <a:prstDash val="solid"/>
                      <a:round/>
                      <a:headEnd type="none" w="med" len="med"/>
                      <a:tailEnd type="none" w="med" len="med"/>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Performans Kriteri</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a:noFill/>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İlgili Olduğu Stratejik Faaliyet No</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a:noFill/>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2019 Gerçekleşen</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a:noFill/>
                    </a:lnB>
                    <a:solidFill>
                      <a:srgbClr val="002060"/>
                    </a:solidFill>
                  </a:tcPr>
                </a:tc>
                <a:tc>
                  <a:txBody>
                    <a:bodyPr/>
                    <a:lstStyle/>
                    <a:p>
                      <a:pPr algn="ctr" fontAlgn="ctr"/>
                      <a:r>
                        <a:rPr lang="tr-TR" sz="600" b="1" i="0" u="none" strike="noStrike">
                          <a:solidFill>
                            <a:srgbClr val="FFFFFF"/>
                          </a:solidFill>
                          <a:effectLst/>
                          <a:latin typeface="Calibri" panose="020F0502020204030204" pitchFamily="34" charset="0"/>
                        </a:rPr>
                        <a:t>2020</a:t>
                      </a:r>
                      <a:br>
                        <a:rPr lang="tr-TR" sz="600" b="1" i="0" u="none" strike="noStrike">
                          <a:solidFill>
                            <a:srgbClr val="FFFFFF"/>
                          </a:solidFill>
                          <a:effectLst/>
                          <a:latin typeface="Calibri" panose="020F0502020204030204" pitchFamily="34" charset="0"/>
                        </a:rPr>
                      </a:br>
                      <a:r>
                        <a:rPr lang="tr-TR" sz="600" b="1" i="0" u="none" strike="noStrike">
                          <a:solidFill>
                            <a:srgbClr val="FFFFFF"/>
                          </a:solidFill>
                          <a:effectLst/>
                          <a:latin typeface="Calibri" panose="020F0502020204030204" pitchFamily="34" charset="0"/>
                        </a:rPr>
                        <a:t>Hedef</a:t>
                      </a:r>
                    </a:p>
                  </a:txBody>
                  <a:tcPr marL="0" marR="0" marT="0" marB="0" anchor="ctr">
                    <a:lnL w="6350" cap="flat" cmpd="sng" algn="ctr">
                      <a:solidFill>
                        <a:srgbClr val="EEECE1"/>
                      </a:solidFill>
                      <a:prstDash val="solid"/>
                      <a:round/>
                      <a:headEnd type="none" w="med" len="med"/>
                      <a:tailEnd type="none" w="med" len="med"/>
                    </a:lnL>
                    <a:lnR w="6350" cap="flat" cmpd="sng" algn="ctr">
                      <a:solidFill>
                        <a:srgbClr val="EEECE1"/>
                      </a:solidFill>
                      <a:prstDash val="solid"/>
                      <a:round/>
                      <a:headEnd type="none" w="med" len="med"/>
                      <a:tailEnd type="none" w="med" len="med"/>
                    </a:lnR>
                    <a:lnT w="6350" cap="flat" cmpd="sng" algn="ctr">
                      <a:solidFill>
                        <a:srgbClr val="EEECE1"/>
                      </a:solidFill>
                      <a:prstDash val="solid"/>
                      <a:round/>
                      <a:headEnd type="none" w="med" len="med"/>
                      <a:tailEnd type="none" w="med" len="med"/>
                    </a:lnT>
                    <a:lnB>
                      <a:noFill/>
                    </a:lnB>
                    <a:solidFill>
                      <a:srgbClr val="002060"/>
                    </a:solidFill>
                  </a:tcPr>
                </a:tc>
                <a:tc>
                  <a:txBody>
                    <a:bodyPr/>
                    <a:lstStyle/>
                    <a:p>
                      <a:pPr algn="ctr" fontAlgn="ctr"/>
                      <a:r>
                        <a:rPr lang="tr-TR" sz="600" b="0" i="0" u="none" strike="noStrike">
                          <a:solidFill>
                            <a:srgbClr val="000000"/>
                          </a:solidFill>
                          <a:effectLst/>
                          <a:latin typeface="Calibri" panose="020F0502020204030204" pitchFamily="34" charset="0"/>
                        </a:rPr>
                        <a:t>Ocak</a:t>
                      </a:r>
                    </a:p>
                  </a:txBody>
                  <a:tcPr marL="0" marR="0" marT="0" marB="0" vert="vert270" anchor="ctr">
                    <a:lnL w="6350" cap="flat" cmpd="sng" algn="ctr">
                      <a:solidFill>
                        <a:srgbClr val="EEECE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Şubat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Mart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Nisan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Mayıs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Haziran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Temmuz</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Ağustos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Eylül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Ekim</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Kasım</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a:txBody>
                    <a:bodyPr/>
                    <a:lstStyle/>
                    <a:p>
                      <a:pPr algn="ctr" fontAlgn="ctr"/>
                      <a:r>
                        <a:rPr lang="tr-TR" sz="600" b="0" i="0" u="none" strike="noStrike">
                          <a:solidFill>
                            <a:srgbClr val="000000"/>
                          </a:solidFill>
                          <a:effectLst/>
                          <a:latin typeface="Calibri" panose="020F0502020204030204" pitchFamily="34" charset="0"/>
                        </a:rPr>
                        <a:t>Aralık</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vMerge="1">
                  <a:txBody>
                    <a:bodyPr/>
                    <a:lstStyle/>
                    <a:p>
                      <a:endParaRPr lang="tr-TR"/>
                    </a:p>
                  </a:txBody>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762800409"/>
                  </a:ext>
                </a:extLst>
              </a:tr>
              <a:tr h="172492">
                <a:tc>
                  <a:txBody>
                    <a:bodyPr/>
                    <a:lstStyle/>
                    <a:p>
                      <a:pPr algn="ctr" fontAlgn="ctr"/>
                      <a:r>
                        <a:rPr lang="tr-TR" sz="600" b="0" i="0" u="none" strike="noStrike">
                          <a:solidFill>
                            <a:srgbClr val="000000"/>
                          </a:solidFill>
                          <a:effectLst/>
                          <a:latin typeface="Calibri" panose="020F0502020204030204" pitchFamily="34" charset="0"/>
                        </a:rPr>
                        <a:t>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EEECE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Şikayet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7981914"/>
                  </a:ext>
                </a:extLst>
              </a:tr>
              <a:tr h="256986">
                <a:tc>
                  <a:txBody>
                    <a:bodyPr/>
                    <a:lstStyle/>
                    <a:p>
                      <a:pPr algn="ctr" fontAlgn="ctr"/>
                      <a:r>
                        <a:rPr lang="tr-TR" sz="600" b="0" i="0" u="none" strike="noStrike">
                          <a:solidFill>
                            <a:srgbClr val="000000"/>
                          </a:solidFill>
                          <a:effectLst/>
                          <a:latin typeface="Calibri" panose="020F0502020204030204" pitchFamily="34" charset="0"/>
                        </a:rPr>
                        <a:t>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Şikayet Çözüm Memnuniyet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1"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022606"/>
                  </a:ext>
                </a:extLst>
              </a:tr>
              <a:tr h="191572">
                <a:tc>
                  <a:txBody>
                    <a:bodyPr/>
                    <a:lstStyle/>
                    <a:p>
                      <a:pPr algn="ctr" fontAlgn="ctr"/>
                      <a:r>
                        <a:rPr lang="tr-TR" sz="600" b="0" i="0" u="none" strike="noStrike">
                          <a:solidFill>
                            <a:srgbClr val="000000"/>
                          </a:solidFill>
                          <a:effectLst/>
                          <a:latin typeface="Calibri" panose="020F0502020204030204" pitchFamily="34" charset="0"/>
                        </a:rPr>
                        <a:t>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Tekrarlayan Şikayet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500" b="1"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616186638"/>
                  </a:ext>
                </a:extLst>
              </a:tr>
              <a:tr h="172492">
                <a:tc>
                  <a:txBody>
                    <a:bodyPr/>
                    <a:lstStyle/>
                    <a:p>
                      <a:pPr algn="ctr" fontAlgn="ctr"/>
                      <a:r>
                        <a:rPr lang="tr-TR" sz="600" b="0" i="0" u="none" strike="noStrike">
                          <a:solidFill>
                            <a:srgbClr val="000000"/>
                          </a:solidFill>
                          <a:effectLst/>
                          <a:latin typeface="Calibri" panose="020F050202020403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Çevre Kazası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221110913"/>
                  </a:ext>
                </a:extLst>
              </a:tr>
              <a:tr h="186899">
                <a:tc>
                  <a:txBody>
                    <a:bodyPr/>
                    <a:lstStyle/>
                    <a:p>
                      <a:pPr algn="ctr" fontAlgn="ctr"/>
                      <a:r>
                        <a:rPr lang="tr-TR" sz="600" b="0" i="0" u="none" strike="noStrike">
                          <a:solidFill>
                            <a:srgbClr val="000000"/>
                          </a:solidFill>
                          <a:effectLst/>
                          <a:latin typeface="Calibri" panose="020F0502020204030204" pitchFamily="34" charset="0"/>
                        </a:rPr>
                        <a:t>43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İş Kazası Sayısı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Tahoma" panose="020B0604030504040204" pitchFamily="34" charset="0"/>
                        </a:rPr>
                        <a:t>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85830597"/>
                  </a:ext>
                </a:extLst>
              </a:tr>
              <a:tr h="191572">
                <a:tc>
                  <a:txBody>
                    <a:bodyPr/>
                    <a:lstStyle/>
                    <a:p>
                      <a:pPr algn="ctr" fontAlgn="ctr"/>
                      <a:r>
                        <a:rPr lang="tr-TR" sz="600" b="0" i="0" u="none" strike="noStrike">
                          <a:solidFill>
                            <a:srgbClr val="000000"/>
                          </a:solidFill>
                          <a:effectLst/>
                          <a:latin typeface="Calibri" panose="020F0502020204030204" pitchFamily="34" charset="0"/>
                        </a:rPr>
                        <a:t>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dirty="0">
                          <a:solidFill>
                            <a:srgbClr val="000000"/>
                          </a:solidFill>
                          <a:effectLst/>
                          <a:latin typeface="Calibri" panose="020F0502020204030204" pitchFamily="34" charset="0"/>
                        </a:rPr>
                        <a:t>İş Kazası Ağırlık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0,143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0,519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0" i="0" u="none" strike="noStrike">
                          <a:solidFill>
                            <a:srgbClr val="000000"/>
                          </a:solidFill>
                          <a:effectLst/>
                          <a:latin typeface="Calibri" panose="020F0502020204030204" pitchFamily="34" charset="0"/>
                        </a:rPr>
                        <a:t>0,741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0,397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98828020"/>
                  </a:ext>
                </a:extLst>
              </a:tr>
              <a:tr h="186899">
                <a:tc>
                  <a:txBody>
                    <a:bodyPr/>
                    <a:lstStyle/>
                    <a:p>
                      <a:pPr algn="ctr" fontAlgn="ctr"/>
                      <a:r>
                        <a:rPr lang="tr-TR" sz="6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Öneri Sayısı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431552"/>
                  </a:ext>
                </a:extLst>
              </a:tr>
              <a:tr h="214934">
                <a:tc>
                  <a:txBody>
                    <a:bodyPr/>
                    <a:lstStyle/>
                    <a:p>
                      <a:pPr algn="ctr" fontAlgn="ctr"/>
                      <a:r>
                        <a:rPr lang="tr-TR" sz="600" b="0" i="0" u="none" strike="noStrike">
                          <a:solidFill>
                            <a:srgbClr val="000000"/>
                          </a:solidFill>
                          <a:effectLst/>
                          <a:latin typeface="Calibri" panose="020F050202020403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Önerilerin Hayata Geçirilme oranı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DD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4697905"/>
                  </a:ext>
                </a:extLst>
              </a:tr>
              <a:tr h="271782">
                <a:tc>
                  <a:txBody>
                    <a:bodyPr/>
                    <a:lstStyle/>
                    <a:p>
                      <a:pPr algn="ctr" fontAlgn="ctr"/>
                      <a:r>
                        <a:rPr lang="tr-TR" sz="600" b="0" i="0" u="none" strike="noStrike">
                          <a:solidFill>
                            <a:srgbClr val="000000"/>
                          </a:solidFill>
                          <a:effectLst/>
                          <a:latin typeface="Calibri" panose="020F0502020204030204" pitchFamily="34" charset="0"/>
                        </a:rPr>
                        <a:t>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Şikayete Geri Dönüş/Cevap Verme Süresi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2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&lt;=3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058877275"/>
                  </a:ext>
                </a:extLst>
              </a:tr>
              <a:tr h="271782">
                <a:tc>
                  <a:txBody>
                    <a:bodyPr/>
                    <a:lstStyle/>
                    <a:p>
                      <a:pPr algn="ctr" fontAlgn="ctr"/>
                      <a:r>
                        <a:rPr lang="tr-TR" sz="600" b="0" i="0" u="none" strike="noStrike">
                          <a:solidFill>
                            <a:srgbClr val="000000"/>
                          </a:solidFill>
                          <a:effectLst/>
                          <a:latin typeface="Calibri" panose="020F050202020403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Şikayetin Çözümü İçin Öngörülen Süre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&lt;=14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2169557921"/>
                  </a:ext>
                </a:extLst>
              </a:tr>
              <a:tr h="210261">
                <a:tc>
                  <a:txBody>
                    <a:bodyPr/>
                    <a:lstStyle/>
                    <a:p>
                      <a:pPr algn="ctr" fontAlgn="ctr"/>
                      <a:r>
                        <a:rPr lang="tr-TR" sz="600" b="0" i="0" u="none" strike="noStrike">
                          <a:solidFill>
                            <a:srgbClr val="000000"/>
                          </a:solidFill>
                          <a:effectLst/>
                          <a:latin typeface="Calibri" panose="020F050202020403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600" b="0" i="0" u="none" strike="noStrike">
                          <a:solidFill>
                            <a:srgbClr val="000000"/>
                          </a:solidFill>
                          <a:effectLst/>
                          <a:latin typeface="Calibri" panose="020F0502020204030204" pitchFamily="34" charset="0"/>
                        </a:rPr>
                        <a:t>Çözümün Gerçekleştirildiği Süre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1.3.2.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1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&lt;=14 gün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39282745"/>
                  </a:ext>
                </a:extLst>
              </a:tr>
              <a:tr h="116811">
                <a:tc gridSpan="10">
                  <a:txBody>
                    <a:bodyPr/>
                    <a:lstStyle/>
                    <a:p>
                      <a:pPr algn="ctr" fontAlgn="b"/>
                      <a:r>
                        <a:rPr lang="tr-TR" sz="600" b="1" i="0" u="none" strike="noStrike">
                          <a:solidFill>
                            <a:srgbClr val="FFFFFF"/>
                          </a:solidFill>
                          <a:effectLst/>
                          <a:latin typeface="Calibri" panose="020F0502020204030204" pitchFamily="34" charset="0"/>
                        </a:rPr>
                        <a:t>2020  GENEL SONUÇ</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BACC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10">
                  <a:txBody>
                    <a:bodyPr/>
                    <a:lstStyle/>
                    <a:p>
                      <a:pPr algn="ctr" fontAlgn="b"/>
                      <a:r>
                        <a:rPr lang="tr-TR" sz="600" b="1" i="0" u="none" strike="noStrike">
                          <a:solidFill>
                            <a:srgbClr val="FFFFFF"/>
                          </a:solidFill>
                          <a:effectLst/>
                          <a:latin typeface="Calibri" panose="020F0502020204030204" pitchFamily="34" charset="0"/>
                        </a:rPr>
                        <a:t>SEMBOLLERİN ANLAMLARI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70240441"/>
                  </a:ext>
                </a:extLst>
              </a:tr>
              <a:tr h="336418">
                <a:tc>
                  <a:txBody>
                    <a:bodyPr/>
                    <a:lstStyle/>
                    <a:p>
                      <a:pPr algn="l" fontAlgn="b"/>
                      <a:r>
                        <a:rPr lang="tr-TR" sz="600" b="1" i="0" u="none" strike="noStrike">
                          <a:solidFill>
                            <a:srgbClr val="000000"/>
                          </a:solidFill>
                          <a:effectLst/>
                          <a:latin typeface="Calibri" panose="020F0502020204030204" pitchFamily="34" charset="0"/>
                        </a:rPr>
                        <a:t>TOPLAM HEDEF SAYISI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31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b"/>
                      <a:r>
                        <a:rPr lang="tr-TR" sz="600" b="1" i="0" u="none" strike="noStrike">
                          <a:solidFill>
                            <a:srgbClr val="000000"/>
                          </a:solidFill>
                          <a:effectLst/>
                          <a:latin typeface="Calibri" panose="020F0502020204030204" pitchFamily="34" charset="0"/>
                        </a:rPr>
                        <a:t> </a:t>
                      </a:r>
                      <a:endParaRPr lang="tr-TR" sz="6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tr-TR" sz="600" b="1" i="0" u="none" strike="noStrike">
                          <a:solidFill>
                            <a:srgbClr val="000000"/>
                          </a:solidFill>
                          <a:effectLst/>
                          <a:latin typeface="Calibri" panose="020F0502020204030204" pitchFamily="34" charset="0"/>
                        </a:rPr>
                        <a:t> </a:t>
                      </a:r>
                      <a:endParaRPr lang="tr-TR" sz="6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87272319"/>
                  </a:ext>
                </a:extLst>
              </a:tr>
              <a:tr h="116811">
                <a:tc gridSpan="2">
                  <a:txBody>
                    <a:bodyPr/>
                    <a:lstStyle/>
                    <a:p>
                      <a:pPr algn="l" fontAlgn="b"/>
                      <a:r>
                        <a:rPr lang="tr-TR" sz="600" b="1" i="0" u="none" strike="noStrike">
                          <a:solidFill>
                            <a:srgbClr val="000000"/>
                          </a:solidFill>
                          <a:effectLst/>
                          <a:latin typeface="Calibri" panose="020F0502020204030204" pitchFamily="34" charset="0"/>
                        </a:rPr>
                        <a:t>TUTAN HEDEF SAYISI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600" b="1" i="0" u="none" strike="noStrike">
                          <a:solidFill>
                            <a:srgbClr val="000000"/>
                          </a:solidFill>
                          <a:effectLst/>
                          <a:latin typeface="Calibri" panose="020F0502020204030204" pitchFamily="34" charset="0"/>
                        </a:rPr>
                        <a:t>25</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gridSpan="3">
                  <a:txBody>
                    <a:bodyPr/>
                    <a:lstStyle/>
                    <a:p>
                      <a:pPr algn="ctr" fontAlgn="ctr"/>
                      <a:r>
                        <a:rPr lang="tr-TR" sz="600" b="1" i="0" u="none" strike="noStrike">
                          <a:solidFill>
                            <a:srgbClr val="000000"/>
                          </a:solidFill>
                          <a:effectLst/>
                          <a:latin typeface="Calibri" panose="020F0502020204030204" pitchFamily="34" charset="0"/>
                        </a:rPr>
                        <a:t>Mükemmel</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ctr"/>
                      <a:endParaRPr lang="tr-TR" sz="600" b="1"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endParaRPr lang="tr-TR" sz="6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tr-TR" sz="6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ctr" fontAlgn="ctr"/>
                      <a:r>
                        <a:rPr lang="tr-TR" sz="600" b="1" i="0" u="none" strike="noStrike">
                          <a:solidFill>
                            <a:srgbClr val="000000"/>
                          </a:solidFill>
                          <a:effectLst/>
                          <a:latin typeface="Calibri" panose="020F0502020204030204" pitchFamily="34" charset="0"/>
                        </a:rPr>
                        <a:t>İyileştirilmeli</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extLst>
                  <a:ext uri="{0D108BD9-81ED-4DB2-BD59-A6C34878D82A}">
                    <a16:rowId xmlns:a16="http://schemas.microsoft.com/office/drawing/2014/main" val="2997145584"/>
                  </a:ext>
                </a:extLst>
              </a:tr>
              <a:tr h="116811">
                <a:tc gridSpan="2">
                  <a:txBody>
                    <a:bodyPr/>
                    <a:lstStyle/>
                    <a:p>
                      <a:pPr algn="l" fontAlgn="b"/>
                      <a:r>
                        <a:rPr lang="tr-TR" sz="600" b="1" i="0" u="none" strike="noStrike">
                          <a:solidFill>
                            <a:srgbClr val="000000"/>
                          </a:solidFill>
                          <a:effectLst/>
                          <a:latin typeface="Calibri" panose="020F0502020204030204" pitchFamily="34" charset="0"/>
                        </a:rPr>
                        <a:t>TUTMAYAN HEDEF SAYISI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600" b="1" i="0" u="none" strike="noStrike">
                          <a:solidFill>
                            <a:srgbClr val="000000"/>
                          </a:solidFill>
                          <a:effectLst/>
                          <a:latin typeface="Calibri" panose="020F0502020204030204" pitchFamily="34" charset="0"/>
                        </a:rPr>
                        <a:t>6</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600" b="1" i="0" u="none" strike="noStrike">
                          <a:solidFill>
                            <a:srgbClr val="000000"/>
                          </a:solidFill>
                          <a:effectLst/>
                          <a:latin typeface="Calibri" panose="020F0502020204030204" pitchFamily="34" charset="0"/>
                        </a:rPr>
                        <a:t>100-90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tr-TR" sz="600" b="1" i="0" u="none" strike="noStrike">
                          <a:solidFill>
                            <a:srgbClr val="000000"/>
                          </a:solidFill>
                          <a:effectLst/>
                          <a:latin typeface="Calibri" panose="020F0502020204030204" pitchFamily="34" charset="0"/>
                        </a:rPr>
                        <a:t>   79-60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2103706813"/>
                  </a:ext>
                </a:extLst>
              </a:tr>
              <a:tr h="116811">
                <a:tc gridSpan="2">
                  <a:txBody>
                    <a:bodyPr/>
                    <a:lstStyle/>
                    <a:p>
                      <a:pPr algn="l" fontAlgn="b"/>
                      <a:r>
                        <a:rPr lang="tr-TR" sz="600" b="1" i="0" u="none" strike="noStrike">
                          <a:solidFill>
                            <a:srgbClr val="000000"/>
                          </a:solidFill>
                          <a:effectLst/>
                          <a:latin typeface="Calibri" panose="020F0502020204030204" pitchFamily="34" charset="0"/>
                        </a:rPr>
                        <a:t>ORTALAMA PERFORMANS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600" b="1" i="0" u="none" strike="noStrike">
                          <a:solidFill>
                            <a:srgbClr val="000000"/>
                          </a:solidFill>
                          <a:effectLst/>
                          <a:latin typeface="Calibri" panose="020F0502020204030204" pitchFamily="34" charset="0"/>
                        </a:rPr>
                        <a:t>81%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859931454"/>
                  </a:ext>
                </a:extLst>
              </a:tr>
              <a:tr h="116811">
                <a:tc gridSpan="2">
                  <a:txBody>
                    <a:bodyPr/>
                    <a:lstStyle/>
                    <a:p>
                      <a:pPr algn="l" fontAlgn="b"/>
                      <a:r>
                        <a:rPr lang="tr-TR" sz="600" b="1" i="0" u="none" strike="noStrike">
                          <a:solidFill>
                            <a:srgbClr val="000000"/>
                          </a:solidFill>
                          <a:effectLst/>
                          <a:latin typeface="Calibri" panose="020F0502020204030204" pitchFamily="34" charset="0"/>
                        </a:rPr>
                        <a:t>SONUÇ</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tr-TR"/>
                    </a:p>
                  </a:txBody>
                  <a:tcPr/>
                </a:tc>
                <a:tc gridSpan="3">
                  <a:txBody>
                    <a:bodyPr/>
                    <a:lstStyle/>
                    <a:p>
                      <a:pPr algn="ctr" fontAlgn="ctr"/>
                      <a:r>
                        <a:rPr lang="tr-TR" sz="600" b="1" i="0" u="none" strike="noStrike">
                          <a:solidFill>
                            <a:srgbClr val="000000"/>
                          </a:solidFill>
                          <a:effectLst/>
                          <a:latin typeface="Calibri" panose="020F0502020204030204" pitchFamily="34" charset="0"/>
                        </a:rPr>
                        <a:t>Başarılı</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tc hMerge="1">
                  <a:txBody>
                    <a:bodyPr/>
                    <a:lstStyle/>
                    <a:p>
                      <a:endParaRPr lang="tr-TR"/>
                    </a:p>
                  </a:txBody>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endParaRPr lang="tr-TR" sz="6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a:txBody>
                    <a:bodyPr/>
                    <a:lstStyle/>
                    <a:p>
                      <a:pPr algn="ctr" fontAlgn="ctr"/>
                      <a:endParaRPr lang="tr-TR" sz="600" b="1" i="0" u="none" strike="noStrike">
                        <a:solidFill>
                          <a:srgbClr val="000000"/>
                        </a:solidFill>
                        <a:effectLst/>
                        <a:latin typeface="Calibri" panose="020F0502020204030204" pitchFamily="34" charset="0"/>
                      </a:endParaRPr>
                    </a:p>
                  </a:txBody>
                  <a:tcPr marL="0" marR="0" marT="0" marB="0" anchor="ctr">
                    <a:lnL>
                      <a:noFill/>
                    </a:lnL>
                    <a:lnR>
                      <a:noFill/>
                    </a:lnR>
                    <a:lnT>
                      <a:noFill/>
                    </a:lnT>
                    <a:lnB>
                      <a:noFill/>
                    </a:lnB>
                  </a:tcPr>
                </a:tc>
                <a:tc gridSpan="2">
                  <a:txBody>
                    <a:bodyPr/>
                    <a:lstStyle/>
                    <a:p>
                      <a:pPr algn="ctr" fontAlgn="ctr"/>
                      <a:r>
                        <a:rPr lang="tr-TR" sz="600" b="1" i="0" u="none" strike="noStrike">
                          <a:solidFill>
                            <a:srgbClr val="000000"/>
                          </a:solidFill>
                          <a:effectLst/>
                          <a:latin typeface="Calibri" panose="020F0502020204030204" pitchFamily="34" charset="0"/>
                        </a:rPr>
                        <a:t>  Başarısız</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hMerge="1">
                  <a:txBody>
                    <a:bodyPr/>
                    <a:lstStyle/>
                    <a:p>
                      <a:endParaRPr lang="tr-TR"/>
                    </a:p>
                  </a:txBody>
                  <a:tcPr/>
                </a:tc>
                <a:extLst>
                  <a:ext uri="{0D108BD9-81ED-4DB2-BD59-A6C34878D82A}">
                    <a16:rowId xmlns:a16="http://schemas.microsoft.com/office/drawing/2014/main" val="2608761294"/>
                  </a:ext>
                </a:extLst>
              </a:tr>
              <a:tr h="338754">
                <a:tc gridSpan="2">
                  <a:txBody>
                    <a:bodyPr/>
                    <a:lstStyle/>
                    <a:p>
                      <a:pPr algn="l" fontAlgn="b"/>
                      <a:r>
                        <a:rPr lang="tr-TR" sz="600" b="1" i="0" u="none" strike="noStrike">
                          <a:solidFill>
                            <a:srgbClr val="000000"/>
                          </a:solidFill>
                          <a:effectLst/>
                          <a:latin typeface="Calibri" panose="020F0502020204030204" pitchFamily="34" charset="0"/>
                        </a:rPr>
                        <a:t>SEMBOL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tr-TR" sz="6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600" b="1" i="0" u="none" strike="noStrike">
                          <a:solidFill>
                            <a:srgbClr val="000000"/>
                          </a:solidFill>
                          <a:effectLst/>
                          <a:latin typeface="Calibri" panose="020F0502020204030204" pitchFamily="34" charset="0"/>
                        </a:rPr>
                        <a:t>  89-80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tr-TR" sz="600" b="1" i="0" u="none" strike="noStrike">
                          <a:solidFill>
                            <a:srgbClr val="000000"/>
                          </a:solidFill>
                          <a:effectLst/>
                          <a:latin typeface="Calibri" panose="020F0502020204030204" pitchFamily="34"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ctr" fontAlgn="ctr"/>
                      <a:r>
                        <a:rPr lang="tr-TR" sz="600" b="1" i="0" u="none" strike="noStrike" dirty="0">
                          <a:solidFill>
                            <a:srgbClr val="000000"/>
                          </a:solidFill>
                          <a:effectLst/>
                          <a:latin typeface="Calibri" panose="020F0502020204030204" pitchFamily="34" charset="0"/>
                        </a:rPr>
                        <a:t>59-0</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967106883"/>
                  </a:ext>
                </a:extLst>
              </a:tr>
            </a:tbl>
          </a:graphicData>
        </a:graphic>
      </p:graphicFrame>
      <p:pic>
        <p:nvPicPr>
          <p:cNvPr id="10" name="Resim 9">
            <a:extLst>
              <a:ext uri="{FF2B5EF4-FFF2-40B4-BE49-F238E27FC236}">
                <a16:creationId xmlns:a16="http://schemas.microsoft.com/office/drawing/2014/main" id="{00000000-0008-0000-0100-0000030000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9801" y="5679943"/>
            <a:ext cx="446026" cy="400280"/>
          </a:xfrm>
          <a:prstGeom prst="rect">
            <a:avLst/>
          </a:prstGeom>
          <a:noFill/>
          <a:extLst>
            <a:ext uri="{909E8E84-426E-40DD-AFC4-6F175D3DCCD1}">
              <a14:hiddenFill xmlns:a14="http://schemas.microsoft.com/office/drawing/2010/main">
                <a:solidFill>
                  <a:srgbClr val="FFFFFF"/>
                </a:solidFill>
              </a14:hiddenFill>
            </a:ext>
          </a:extLst>
        </p:spPr>
      </p:pic>
      <p:pic>
        <p:nvPicPr>
          <p:cNvPr id="11" name="Resim 10">
            <a:extLst>
              <a:ext uri="{FF2B5EF4-FFF2-40B4-BE49-F238E27FC236}">
                <a16:creationId xmlns:a16="http://schemas.microsoft.com/office/drawing/2014/main" id="{00000000-0008-0000-0100-00000400000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483615"/>
            <a:ext cx="432048" cy="396468"/>
          </a:xfrm>
          <a:prstGeom prst="rect">
            <a:avLst/>
          </a:prstGeom>
          <a:noFill/>
          <a:extLst>
            <a:ext uri="{909E8E84-426E-40DD-AFC4-6F175D3DCCD1}">
              <a14:hiddenFill xmlns:a14="http://schemas.microsoft.com/office/drawing/2010/main">
                <a:solidFill>
                  <a:srgbClr val="FFFFFF"/>
                </a:solidFill>
              </a14:hiddenFill>
            </a:ext>
          </a:extLst>
        </p:spPr>
      </p:pic>
      <p:pic>
        <p:nvPicPr>
          <p:cNvPr id="12" name="Resim 11">
            <a:extLst>
              <a:ext uri="{FF2B5EF4-FFF2-40B4-BE49-F238E27FC236}">
                <a16:creationId xmlns:a16="http://schemas.microsoft.com/office/drawing/2014/main" id="{00000000-0008-0000-0100-0000050000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9091" y="4892068"/>
            <a:ext cx="505750" cy="434590"/>
          </a:xfrm>
          <a:prstGeom prst="rect">
            <a:avLst/>
          </a:prstGeom>
          <a:noFill/>
          <a:extLst>
            <a:ext uri="{909E8E84-426E-40DD-AFC4-6F175D3DCCD1}">
              <a14:hiddenFill xmlns:a14="http://schemas.microsoft.com/office/drawing/2010/main">
                <a:solidFill>
                  <a:srgbClr val="FFFFFF"/>
                </a:solidFill>
              </a14:hiddenFill>
            </a:ext>
          </a:extLst>
        </p:spPr>
      </p:pic>
      <p:pic>
        <p:nvPicPr>
          <p:cNvPr id="13" name="Resim 12">
            <a:extLst>
              <a:ext uri="{FF2B5EF4-FFF2-40B4-BE49-F238E27FC236}">
                <a16:creationId xmlns:a16="http://schemas.microsoft.com/office/drawing/2014/main" id="{89D90F27-2D9B-4594-9755-0427ED846C8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2284" y="4975937"/>
            <a:ext cx="327848" cy="350721"/>
          </a:xfrm>
          <a:prstGeom prst="rect">
            <a:avLst/>
          </a:prstGeom>
          <a:noFill/>
          <a:extLst>
            <a:ext uri="{909E8E84-426E-40DD-AFC4-6F175D3DCCD1}">
              <a14:hiddenFill xmlns:a14="http://schemas.microsoft.com/office/drawing/2010/main">
                <a:solidFill>
                  <a:srgbClr val="FFFFFF"/>
                </a:solidFill>
              </a14:hiddenFill>
            </a:ext>
          </a:extLst>
        </p:spPr>
      </p:pic>
      <p:pic>
        <p:nvPicPr>
          <p:cNvPr id="14" name="Resim 13">
            <a:extLst>
              <a:ext uri="{FF2B5EF4-FFF2-40B4-BE49-F238E27FC236}">
                <a16:creationId xmlns:a16="http://schemas.microsoft.com/office/drawing/2014/main" id="{F838DF8B-E958-463F-8EB1-04AF315B4A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2284" y="5495868"/>
            <a:ext cx="446026" cy="400280"/>
          </a:xfrm>
          <a:prstGeom prst="rect">
            <a:avLst/>
          </a:prstGeom>
          <a:noFill/>
          <a:extLst>
            <a:ext uri="{909E8E84-426E-40DD-AFC4-6F175D3DCCD1}">
              <a14:hiddenFill xmlns:a14="http://schemas.microsoft.com/office/drawing/2010/main">
                <a:solidFill>
                  <a:srgbClr val="FFFFFF"/>
                </a:solidFill>
              </a14:hiddenFill>
            </a:ext>
          </a:extLst>
        </p:spPr>
      </p:pic>
      <p:pic>
        <p:nvPicPr>
          <p:cNvPr id="15" name="Resim 14">
            <a:extLst>
              <a:ext uri="{FF2B5EF4-FFF2-40B4-BE49-F238E27FC236}">
                <a16:creationId xmlns:a16="http://schemas.microsoft.com/office/drawing/2014/main" id="{5122A07C-8134-4D16-937C-C0B36C721AB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5483615"/>
            <a:ext cx="432048" cy="396468"/>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a:extLst>
              <a:ext uri="{FF2B5EF4-FFF2-40B4-BE49-F238E27FC236}">
                <a16:creationId xmlns:a16="http://schemas.microsoft.com/office/drawing/2014/main" id="{99298E14-0071-4A19-8E06-50ED3A960FA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49091" y="4892068"/>
            <a:ext cx="505750" cy="434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188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03648" y="332656"/>
            <a:ext cx="6984776" cy="1200329"/>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SÜREÇ PERFORMANS GÖSTERGELERİ (SPİK )</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14</a:t>
            </a:fld>
            <a:endParaRPr lang="tr-TR"/>
          </a:p>
        </p:txBody>
      </p:sp>
      <p:pic>
        <p:nvPicPr>
          <p:cNvPr id="6" name="Resim 5"/>
          <p:cNvPicPr/>
          <p:nvPr/>
        </p:nvPicPr>
        <p:blipFill>
          <a:blip r:embed="rId2"/>
          <a:stretch>
            <a:fillRect/>
          </a:stretch>
        </p:blipFill>
        <p:spPr>
          <a:xfrm>
            <a:off x="107504" y="188640"/>
            <a:ext cx="2736304" cy="576064"/>
          </a:xfrm>
          <a:prstGeom prst="rect">
            <a:avLst/>
          </a:prstGeom>
        </p:spPr>
      </p:pic>
      <p:sp>
        <p:nvSpPr>
          <p:cNvPr id="8" name="Rectangle 7"/>
          <p:cNvSpPr/>
          <p:nvPr/>
        </p:nvSpPr>
        <p:spPr>
          <a:xfrm>
            <a:off x="467544" y="1492335"/>
            <a:ext cx="6478248" cy="369332"/>
          </a:xfrm>
          <a:prstGeom prst="rect">
            <a:avLst/>
          </a:prstGeom>
        </p:spPr>
        <p:txBody>
          <a:bodyPr wrap="none">
            <a:spAutoFit/>
          </a:bodyPr>
          <a:lstStyle/>
          <a:p>
            <a:r>
              <a:rPr lang="tr-TR" b="1" dirty="0"/>
              <a:t>GM-SP-0001 Spik karnesinde </a:t>
            </a:r>
            <a:r>
              <a:rPr lang="tr-TR" b="1" dirty="0" smtClean="0"/>
              <a:t>tutmayan hedefler </a:t>
            </a:r>
            <a:r>
              <a:rPr lang="tr-TR" b="1" dirty="0"/>
              <a:t>ve ilgili sebepleri:</a:t>
            </a:r>
            <a:endParaRPr lang="tr-TR" dirty="0"/>
          </a:p>
        </p:txBody>
      </p:sp>
      <p:sp>
        <p:nvSpPr>
          <p:cNvPr id="12" name="Rectangle 11"/>
          <p:cNvSpPr/>
          <p:nvPr/>
        </p:nvSpPr>
        <p:spPr>
          <a:xfrm>
            <a:off x="343565" y="2197940"/>
            <a:ext cx="8044859" cy="4724370"/>
          </a:xfrm>
          <a:prstGeom prst="rect">
            <a:avLst/>
          </a:prstGeom>
        </p:spPr>
        <p:txBody>
          <a:bodyPr wrap="square">
            <a:spAutoFit/>
          </a:bodyPr>
          <a:lstStyle/>
          <a:p>
            <a:pPr fontAlgn="ctr"/>
            <a:r>
              <a:rPr lang="tr-TR" sz="1400" b="1" dirty="0"/>
              <a:t>14 Öğretim Üyesi Başına Düşen Başvurulan Proje </a:t>
            </a:r>
            <a:r>
              <a:rPr lang="tr-TR" sz="1400" b="1" dirty="0" smtClean="0"/>
              <a:t>Sayısı:</a:t>
            </a:r>
          </a:p>
          <a:p>
            <a:pPr fontAlgn="ctr"/>
            <a:endParaRPr lang="tr-TR" sz="1400" b="1" dirty="0" smtClean="0"/>
          </a:p>
          <a:p>
            <a:pPr fontAlgn="ctr"/>
            <a:endParaRPr lang="tr-TR" sz="1400" b="1" dirty="0"/>
          </a:p>
          <a:p>
            <a:pPr fontAlgn="ctr"/>
            <a:r>
              <a:rPr lang="tr-TR" sz="1400" b="1" dirty="0"/>
              <a:t>15 Öğretim Üyesi Başına Düşen Endeksli Yayın </a:t>
            </a:r>
            <a:r>
              <a:rPr lang="tr-TR" sz="1400" b="1" dirty="0" smtClean="0"/>
              <a:t>sayısı:</a:t>
            </a:r>
          </a:p>
          <a:p>
            <a:pPr fontAlgn="ctr"/>
            <a:r>
              <a:rPr lang="tr-TR" sz="1400" dirty="0"/>
              <a:t>Akademisyen sayısının yetersizliği sebebiyle akademisyenlerin üzerindeki  idari ve ders yükünün fazla olması </a:t>
            </a:r>
            <a:r>
              <a:rPr lang="tr-TR" sz="1400" dirty="0" err="1"/>
              <a:t>nın</a:t>
            </a:r>
            <a:r>
              <a:rPr lang="tr-TR" sz="1400" dirty="0"/>
              <a:t>  yayın hazırlığı için yeterli zamana sahip olmamalarına yol </a:t>
            </a:r>
            <a:r>
              <a:rPr lang="tr-TR" sz="1400" dirty="0" smtClean="0"/>
              <a:t>açması</a:t>
            </a:r>
          </a:p>
          <a:p>
            <a:pPr fontAlgn="ctr"/>
            <a:endParaRPr lang="tr-TR" sz="1400" b="1" dirty="0"/>
          </a:p>
          <a:p>
            <a:pPr fontAlgn="ctr"/>
            <a:r>
              <a:rPr lang="tr-TR" sz="1400" b="1" dirty="0"/>
              <a:t>18 Öğretim Üyesi Başına Düşen  Yayınlanmış Kitap </a:t>
            </a:r>
            <a:r>
              <a:rPr lang="tr-TR" sz="1400" b="1" dirty="0" smtClean="0"/>
              <a:t>Sayısı:</a:t>
            </a:r>
          </a:p>
          <a:p>
            <a:pPr fontAlgn="ctr"/>
            <a:r>
              <a:rPr lang="tr-TR" sz="1400" dirty="0"/>
              <a:t>Kitap için gereken hazırlık sürecinin uzun olmasına istinaden öğretim elemanları sayısının az olması ve  Akademisyenlerin ders ve iş yükünün fazla olması</a:t>
            </a:r>
          </a:p>
          <a:p>
            <a:pPr fontAlgn="ctr"/>
            <a:endParaRPr lang="tr-TR" sz="1400" b="1" dirty="0"/>
          </a:p>
          <a:p>
            <a:pPr fontAlgn="ctr"/>
            <a:r>
              <a:rPr lang="tr-TR" sz="1400" b="1" dirty="0"/>
              <a:t>21 Öğretim Üyesi Başına Düşen Kitap Bölümü </a:t>
            </a:r>
            <a:r>
              <a:rPr lang="tr-TR" sz="1400" b="1" dirty="0" smtClean="0"/>
              <a:t>sayısı:</a:t>
            </a:r>
          </a:p>
          <a:p>
            <a:pPr fontAlgn="ctr"/>
            <a:r>
              <a:rPr lang="tr-TR" sz="1400" dirty="0"/>
              <a:t>Kitap için gereken hazırlık sürecinin uzun olmasına istinaden öğretim elemanları sayısının az olması ve  Akademisyenlerin ders ve iş yükünün fazla olması</a:t>
            </a:r>
          </a:p>
          <a:p>
            <a:pPr fontAlgn="ctr"/>
            <a:endParaRPr lang="tr-TR" sz="1400" b="1" dirty="0"/>
          </a:p>
          <a:p>
            <a:pPr fontAlgn="ctr"/>
            <a:r>
              <a:rPr lang="tr-TR" sz="1400" b="1" dirty="0"/>
              <a:t>25 Mezun Memnuniyet </a:t>
            </a:r>
            <a:r>
              <a:rPr lang="tr-TR" sz="1400" b="1" dirty="0" smtClean="0"/>
              <a:t>oranı:</a:t>
            </a:r>
          </a:p>
          <a:p>
            <a:pPr fontAlgn="ctr"/>
            <a:endParaRPr lang="tr-TR" sz="1400" b="1" dirty="0" smtClean="0"/>
          </a:p>
          <a:p>
            <a:pPr fontAlgn="ctr"/>
            <a:endParaRPr lang="tr-TR" sz="1400" b="1" dirty="0"/>
          </a:p>
          <a:p>
            <a:pPr fontAlgn="ctr"/>
            <a:r>
              <a:rPr lang="tr-TR" sz="1400" b="1" dirty="0"/>
              <a:t>28 Üniversitelerle Yapılan Ortak Proje Sayısı Artış </a:t>
            </a:r>
            <a:r>
              <a:rPr lang="tr-TR" sz="1400" b="1" dirty="0" smtClean="0"/>
              <a:t>oranı:</a:t>
            </a:r>
          </a:p>
          <a:p>
            <a:pPr fontAlgn="ctr"/>
            <a:r>
              <a:rPr lang="tr-TR" sz="1400" dirty="0"/>
              <a:t>Akademisyenlerin yoğun ders programına sahip olması sebebiyle proje hazırlığı ve network için yeterli zamanı ayıramaması sonucunda ortak proje konularının geliştirilememiş olması </a:t>
            </a:r>
          </a:p>
          <a:p>
            <a:pPr fontAlgn="ctr"/>
            <a:endParaRPr lang="tr-TR" sz="7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552964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KALİTE FAALİYET PLANLARI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15</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2073284520"/>
              </p:ext>
            </p:extLst>
          </p:nvPr>
        </p:nvGraphicFramePr>
        <p:xfrm>
          <a:off x="107504" y="1700808"/>
          <a:ext cx="8837195" cy="4464499"/>
        </p:xfrm>
        <a:graphic>
          <a:graphicData uri="http://schemas.openxmlformats.org/drawingml/2006/table">
            <a:tbl>
              <a:tblPr/>
              <a:tblGrid>
                <a:gridCol w="1149696">
                  <a:extLst>
                    <a:ext uri="{9D8B030D-6E8A-4147-A177-3AD203B41FA5}">
                      <a16:colId xmlns:a16="http://schemas.microsoft.com/office/drawing/2014/main" val="3688989753"/>
                    </a:ext>
                  </a:extLst>
                </a:gridCol>
                <a:gridCol w="25400">
                  <a:extLst>
                    <a:ext uri="{9D8B030D-6E8A-4147-A177-3AD203B41FA5}">
                      <a16:colId xmlns:a16="http://schemas.microsoft.com/office/drawing/2014/main" val="1193513250"/>
                    </a:ext>
                  </a:extLst>
                </a:gridCol>
                <a:gridCol w="1758645">
                  <a:extLst>
                    <a:ext uri="{9D8B030D-6E8A-4147-A177-3AD203B41FA5}">
                      <a16:colId xmlns:a16="http://schemas.microsoft.com/office/drawing/2014/main" val="1732984565"/>
                    </a:ext>
                  </a:extLst>
                </a:gridCol>
                <a:gridCol w="473635">
                  <a:extLst>
                    <a:ext uri="{9D8B030D-6E8A-4147-A177-3AD203B41FA5}">
                      <a16:colId xmlns:a16="http://schemas.microsoft.com/office/drawing/2014/main" val="2547241453"/>
                    </a:ext>
                  </a:extLst>
                </a:gridCol>
                <a:gridCol w="383704">
                  <a:extLst>
                    <a:ext uri="{9D8B030D-6E8A-4147-A177-3AD203B41FA5}">
                      <a16:colId xmlns:a16="http://schemas.microsoft.com/office/drawing/2014/main" val="2328902391"/>
                    </a:ext>
                  </a:extLst>
                </a:gridCol>
                <a:gridCol w="567563">
                  <a:extLst>
                    <a:ext uri="{9D8B030D-6E8A-4147-A177-3AD203B41FA5}">
                      <a16:colId xmlns:a16="http://schemas.microsoft.com/office/drawing/2014/main" val="3577232360"/>
                    </a:ext>
                  </a:extLst>
                </a:gridCol>
                <a:gridCol w="401691">
                  <a:extLst>
                    <a:ext uri="{9D8B030D-6E8A-4147-A177-3AD203B41FA5}">
                      <a16:colId xmlns:a16="http://schemas.microsoft.com/office/drawing/2014/main" val="3773919482"/>
                    </a:ext>
                  </a:extLst>
                </a:gridCol>
                <a:gridCol w="77940">
                  <a:extLst>
                    <a:ext uri="{9D8B030D-6E8A-4147-A177-3AD203B41FA5}">
                      <a16:colId xmlns:a16="http://schemas.microsoft.com/office/drawing/2014/main" val="2525518353"/>
                    </a:ext>
                  </a:extLst>
                </a:gridCol>
                <a:gridCol w="77940">
                  <a:extLst>
                    <a:ext uri="{9D8B030D-6E8A-4147-A177-3AD203B41FA5}">
                      <a16:colId xmlns:a16="http://schemas.microsoft.com/office/drawing/2014/main" val="908372400"/>
                    </a:ext>
                  </a:extLst>
                </a:gridCol>
                <a:gridCol w="77940">
                  <a:extLst>
                    <a:ext uri="{9D8B030D-6E8A-4147-A177-3AD203B41FA5}">
                      <a16:colId xmlns:a16="http://schemas.microsoft.com/office/drawing/2014/main" val="218771393"/>
                    </a:ext>
                  </a:extLst>
                </a:gridCol>
                <a:gridCol w="77940">
                  <a:extLst>
                    <a:ext uri="{9D8B030D-6E8A-4147-A177-3AD203B41FA5}">
                      <a16:colId xmlns:a16="http://schemas.microsoft.com/office/drawing/2014/main" val="2352171695"/>
                    </a:ext>
                  </a:extLst>
                </a:gridCol>
                <a:gridCol w="77940">
                  <a:extLst>
                    <a:ext uri="{9D8B030D-6E8A-4147-A177-3AD203B41FA5}">
                      <a16:colId xmlns:a16="http://schemas.microsoft.com/office/drawing/2014/main" val="3740953175"/>
                    </a:ext>
                  </a:extLst>
                </a:gridCol>
                <a:gridCol w="77940">
                  <a:extLst>
                    <a:ext uri="{9D8B030D-6E8A-4147-A177-3AD203B41FA5}">
                      <a16:colId xmlns:a16="http://schemas.microsoft.com/office/drawing/2014/main" val="572326463"/>
                    </a:ext>
                  </a:extLst>
                </a:gridCol>
                <a:gridCol w="77940">
                  <a:extLst>
                    <a:ext uri="{9D8B030D-6E8A-4147-A177-3AD203B41FA5}">
                      <a16:colId xmlns:a16="http://schemas.microsoft.com/office/drawing/2014/main" val="4271459744"/>
                    </a:ext>
                  </a:extLst>
                </a:gridCol>
                <a:gridCol w="77940">
                  <a:extLst>
                    <a:ext uri="{9D8B030D-6E8A-4147-A177-3AD203B41FA5}">
                      <a16:colId xmlns:a16="http://schemas.microsoft.com/office/drawing/2014/main" val="2481795418"/>
                    </a:ext>
                  </a:extLst>
                </a:gridCol>
                <a:gridCol w="77940">
                  <a:extLst>
                    <a:ext uri="{9D8B030D-6E8A-4147-A177-3AD203B41FA5}">
                      <a16:colId xmlns:a16="http://schemas.microsoft.com/office/drawing/2014/main" val="1633823618"/>
                    </a:ext>
                  </a:extLst>
                </a:gridCol>
                <a:gridCol w="101921">
                  <a:extLst>
                    <a:ext uri="{9D8B030D-6E8A-4147-A177-3AD203B41FA5}">
                      <a16:colId xmlns:a16="http://schemas.microsoft.com/office/drawing/2014/main" val="1267640893"/>
                    </a:ext>
                  </a:extLst>
                </a:gridCol>
                <a:gridCol w="77940">
                  <a:extLst>
                    <a:ext uri="{9D8B030D-6E8A-4147-A177-3AD203B41FA5}">
                      <a16:colId xmlns:a16="http://schemas.microsoft.com/office/drawing/2014/main" val="1556420671"/>
                    </a:ext>
                  </a:extLst>
                </a:gridCol>
                <a:gridCol w="77940">
                  <a:extLst>
                    <a:ext uri="{9D8B030D-6E8A-4147-A177-3AD203B41FA5}">
                      <a16:colId xmlns:a16="http://schemas.microsoft.com/office/drawing/2014/main" val="3713593314"/>
                    </a:ext>
                  </a:extLst>
                </a:gridCol>
                <a:gridCol w="77940">
                  <a:extLst>
                    <a:ext uri="{9D8B030D-6E8A-4147-A177-3AD203B41FA5}">
                      <a16:colId xmlns:a16="http://schemas.microsoft.com/office/drawing/2014/main" val="463827384"/>
                    </a:ext>
                  </a:extLst>
                </a:gridCol>
                <a:gridCol w="77940">
                  <a:extLst>
                    <a:ext uri="{9D8B030D-6E8A-4147-A177-3AD203B41FA5}">
                      <a16:colId xmlns:a16="http://schemas.microsoft.com/office/drawing/2014/main" val="113523829"/>
                    </a:ext>
                  </a:extLst>
                </a:gridCol>
                <a:gridCol w="77940">
                  <a:extLst>
                    <a:ext uri="{9D8B030D-6E8A-4147-A177-3AD203B41FA5}">
                      <a16:colId xmlns:a16="http://schemas.microsoft.com/office/drawing/2014/main" val="2992701190"/>
                    </a:ext>
                  </a:extLst>
                </a:gridCol>
                <a:gridCol w="77940">
                  <a:extLst>
                    <a:ext uri="{9D8B030D-6E8A-4147-A177-3AD203B41FA5}">
                      <a16:colId xmlns:a16="http://schemas.microsoft.com/office/drawing/2014/main" val="4178234245"/>
                    </a:ext>
                  </a:extLst>
                </a:gridCol>
                <a:gridCol w="77940">
                  <a:extLst>
                    <a:ext uri="{9D8B030D-6E8A-4147-A177-3AD203B41FA5}">
                      <a16:colId xmlns:a16="http://schemas.microsoft.com/office/drawing/2014/main" val="3172219224"/>
                    </a:ext>
                  </a:extLst>
                </a:gridCol>
                <a:gridCol w="77940">
                  <a:extLst>
                    <a:ext uri="{9D8B030D-6E8A-4147-A177-3AD203B41FA5}">
                      <a16:colId xmlns:a16="http://schemas.microsoft.com/office/drawing/2014/main" val="4116702993"/>
                    </a:ext>
                  </a:extLst>
                </a:gridCol>
                <a:gridCol w="77940">
                  <a:extLst>
                    <a:ext uri="{9D8B030D-6E8A-4147-A177-3AD203B41FA5}">
                      <a16:colId xmlns:a16="http://schemas.microsoft.com/office/drawing/2014/main" val="2440202932"/>
                    </a:ext>
                  </a:extLst>
                </a:gridCol>
                <a:gridCol w="77940">
                  <a:extLst>
                    <a:ext uri="{9D8B030D-6E8A-4147-A177-3AD203B41FA5}">
                      <a16:colId xmlns:a16="http://schemas.microsoft.com/office/drawing/2014/main" val="1407424697"/>
                    </a:ext>
                  </a:extLst>
                </a:gridCol>
                <a:gridCol w="77940">
                  <a:extLst>
                    <a:ext uri="{9D8B030D-6E8A-4147-A177-3AD203B41FA5}">
                      <a16:colId xmlns:a16="http://schemas.microsoft.com/office/drawing/2014/main" val="2781612955"/>
                    </a:ext>
                  </a:extLst>
                </a:gridCol>
                <a:gridCol w="77940">
                  <a:extLst>
                    <a:ext uri="{9D8B030D-6E8A-4147-A177-3AD203B41FA5}">
                      <a16:colId xmlns:a16="http://schemas.microsoft.com/office/drawing/2014/main" val="1757259327"/>
                    </a:ext>
                  </a:extLst>
                </a:gridCol>
                <a:gridCol w="77940">
                  <a:extLst>
                    <a:ext uri="{9D8B030D-6E8A-4147-A177-3AD203B41FA5}">
                      <a16:colId xmlns:a16="http://schemas.microsoft.com/office/drawing/2014/main" val="1974352553"/>
                    </a:ext>
                  </a:extLst>
                </a:gridCol>
                <a:gridCol w="77940">
                  <a:extLst>
                    <a:ext uri="{9D8B030D-6E8A-4147-A177-3AD203B41FA5}">
                      <a16:colId xmlns:a16="http://schemas.microsoft.com/office/drawing/2014/main" val="2979126882"/>
                    </a:ext>
                  </a:extLst>
                </a:gridCol>
                <a:gridCol w="77940">
                  <a:extLst>
                    <a:ext uri="{9D8B030D-6E8A-4147-A177-3AD203B41FA5}">
                      <a16:colId xmlns:a16="http://schemas.microsoft.com/office/drawing/2014/main" val="1695856424"/>
                    </a:ext>
                  </a:extLst>
                </a:gridCol>
                <a:gridCol w="77940">
                  <a:extLst>
                    <a:ext uri="{9D8B030D-6E8A-4147-A177-3AD203B41FA5}">
                      <a16:colId xmlns:a16="http://schemas.microsoft.com/office/drawing/2014/main" val="2359141728"/>
                    </a:ext>
                  </a:extLst>
                </a:gridCol>
                <a:gridCol w="77940">
                  <a:extLst>
                    <a:ext uri="{9D8B030D-6E8A-4147-A177-3AD203B41FA5}">
                      <a16:colId xmlns:a16="http://schemas.microsoft.com/office/drawing/2014/main" val="345290352"/>
                    </a:ext>
                  </a:extLst>
                </a:gridCol>
                <a:gridCol w="77940">
                  <a:extLst>
                    <a:ext uri="{9D8B030D-6E8A-4147-A177-3AD203B41FA5}">
                      <a16:colId xmlns:a16="http://schemas.microsoft.com/office/drawing/2014/main" val="336384958"/>
                    </a:ext>
                  </a:extLst>
                </a:gridCol>
                <a:gridCol w="77940">
                  <a:extLst>
                    <a:ext uri="{9D8B030D-6E8A-4147-A177-3AD203B41FA5}">
                      <a16:colId xmlns:a16="http://schemas.microsoft.com/office/drawing/2014/main" val="326361911"/>
                    </a:ext>
                  </a:extLst>
                </a:gridCol>
                <a:gridCol w="77940">
                  <a:extLst>
                    <a:ext uri="{9D8B030D-6E8A-4147-A177-3AD203B41FA5}">
                      <a16:colId xmlns:a16="http://schemas.microsoft.com/office/drawing/2014/main" val="826317067"/>
                    </a:ext>
                  </a:extLst>
                </a:gridCol>
                <a:gridCol w="77940">
                  <a:extLst>
                    <a:ext uri="{9D8B030D-6E8A-4147-A177-3AD203B41FA5}">
                      <a16:colId xmlns:a16="http://schemas.microsoft.com/office/drawing/2014/main" val="4275593018"/>
                    </a:ext>
                  </a:extLst>
                </a:gridCol>
                <a:gridCol w="77940">
                  <a:extLst>
                    <a:ext uri="{9D8B030D-6E8A-4147-A177-3AD203B41FA5}">
                      <a16:colId xmlns:a16="http://schemas.microsoft.com/office/drawing/2014/main" val="3511739292"/>
                    </a:ext>
                  </a:extLst>
                </a:gridCol>
                <a:gridCol w="77940">
                  <a:extLst>
                    <a:ext uri="{9D8B030D-6E8A-4147-A177-3AD203B41FA5}">
                      <a16:colId xmlns:a16="http://schemas.microsoft.com/office/drawing/2014/main" val="772343107"/>
                    </a:ext>
                  </a:extLst>
                </a:gridCol>
                <a:gridCol w="77940">
                  <a:extLst>
                    <a:ext uri="{9D8B030D-6E8A-4147-A177-3AD203B41FA5}">
                      <a16:colId xmlns:a16="http://schemas.microsoft.com/office/drawing/2014/main" val="2758408494"/>
                    </a:ext>
                  </a:extLst>
                </a:gridCol>
                <a:gridCol w="77940">
                  <a:extLst>
                    <a:ext uri="{9D8B030D-6E8A-4147-A177-3AD203B41FA5}">
                      <a16:colId xmlns:a16="http://schemas.microsoft.com/office/drawing/2014/main" val="743310127"/>
                    </a:ext>
                  </a:extLst>
                </a:gridCol>
                <a:gridCol w="77940">
                  <a:extLst>
                    <a:ext uri="{9D8B030D-6E8A-4147-A177-3AD203B41FA5}">
                      <a16:colId xmlns:a16="http://schemas.microsoft.com/office/drawing/2014/main" val="278216027"/>
                    </a:ext>
                  </a:extLst>
                </a:gridCol>
                <a:gridCol w="77940">
                  <a:extLst>
                    <a:ext uri="{9D8B030D-6E8A-4147-A177-3AD203B41FA5}">
                      <a16:colId xmlns:a16="http://schemas.microsoft.com/office/drawing/2014/main" val="2707073252"/>
                    </a:ext>
                  </a:extLst>
                </a:gridCol>
                <a:gridCol w="77940">
                  <a:extLst>
                    <a:ext uri="{9D8B030D-6E8A-4147-A177-3AD203B41FA5}">
                      <a16:colId xmlns:a16="http://schemas.microsoft.com/office/drawing/2014/main" val="342000965"/>
                    </a:ext>
                  </a:extLst>
                </a:gridCol>
                <a:gridCol w="77940">
                  <a:extLst>
                    <a:ext uri="{9D8B030D-6E8A-4147-A177-3AD203B41FA5}">
                      <a16:colId xmlns:a16="http://schemas.microsoft.com/office/drawing/2014/main" val="1081290279"/>
                    </a:ext>
                  </a:extLst>
                </a:gridCol>
                <a:gridCol w="77940">
                  <a:extLst>
                    <a:ext uri="{9D8B030D-6E8A-4147-A177-3AD203B41FA5}">
                      <a16:colId xmlns:a16="http://schemas.microsoft.com/office/drawing/2014/main" val="638349071"/>
                    </a:ext>
                  </a:extLst>
                </a:gridCol>
                <a:gridCol w="77940">
                  <a:extLst>
                    <a:ext uri="{9D8B030D-6E8A-4147-A177-3AD203B41FA5}">
                      <a16:colId xmlns:a16="http://schemas.microsoft.com/office/drawing/2014/main" val="1964337631"/>
                    </a:ext>
                  </a:extLst>
                </a:gridCol>
                <a:gridCol w="77940">
                  <a:extLst>
                    <a:ext uri="{9D8B030D-6E8A-4147-A177-3AD203B41FA5}">
                      <a16:colId xmlns:a16="http://schemas.microsoft.com/office/drawing/2014/main" val="1302611975"/>
                    </a:ext>
                  </a:extLst>
                </a:gridCol>
                <a:gridCol w="77940">
                  <a:extLst>
                    <a:ext uri="{9D8B030D-6E8A-4147-A177-3AD203B41FA5}">
                      <a16:colId xmlns:a16="http://schemas.microsoft.com/office/drawing/2014/main" val="1188297821"/>
                    </a:ext>
                  </a:extLst>
                </a:gridCol>
                <a:gridCol w="77940">
                  <a:extLst>
                    <a:ext uri="{9D8B030D-6E8A-4147-A177-3AD203B41FA5}">
                      <a16:colId xmlns:a16="http://schemas.microsoft.com/office/drawing/2014/main" val="443589186"/>
                    </a:ext>
                  </a:extLst>
                </a:gridCol>
                <a:gridCol w="77940">
                  <a:extLst>
                    <a:ext uri="{9D8B030D-6E8A-4147-A177-3AD203B41FA5}">
                      <a16:colId xmlns:a16="http://schemas.microsoft.com/office/drawing/2014/main" val="3807273967"/>
                    </a:ext>
                  </a:extLst>
                </a:gridCol>
                <a:gridCol w="77940">
                  <a:extLst>
                    <a:ext uri="{9D8B030D-6E8A-4147-A177-3AD203B41FA5}">
                      <a16:colId xmlns:a16="http://schemas.microsoft.com/office/drawing/2014/main" val="1522905093"/>
                    </a:ext>
                  </a:extLst>
                </a:gridCol>
                <a:gridCol w="77940">
                  <a:extLst>
                    <a:ext uri="{9D8B030D-6E8A-4147-A177-3AD203B41FA5}">
                      <a16:colId xmlns:a16="http://schemas.microsoft.com/office/drawing/2014/main" val="1066071634"/>
                    </a:ext>
                  </a:extLst>
                </a:gridCol>
                <a:gridCol w="77940">
                  <a:extLst>
                    <a:ext uri="{9D8B030D-6E8A-4147-A177-3AD203B41FA5}">
                      <a16:colId xmlns:a16="http://schemas.microsoft.com/office/drawing/2014/main" val="3045339408"/>
                    </a:ext>
                  </a:extLst>
                </a:gridCol>
                <a:gridCol w="77940">
                  <a:extLst>
                    <a:ext uri="{9D8B030D-6E8A-4147-A177-3AD203B41FA5}">
                      <a16:colId xmlns:a16="http://schemas.microsoft.com/office/drawing/2014/main" val="1470382887"/>
                    </a:ext>
                  </a:extLst>
                </a:gridCol>
                <a:gridCol w="77940">
                  <a:extLst>
                    <a:ext uri="{9D8B030D-6E8A-4147-A177-3AD203B41FA5}">
                      <a16:colId xmlns:a16="http://schemas.microsoft.com/office/drawing/2014/main" val="3113586724"/>
                    </a:ext>
                  </a:extLst>
                </a:gridCol>
                <a:gridCol w="77940">
                  <a:extLst>
                    <a:ext uri="{9D8B030D-6E8A-4147-A177-3AD203B41FA5}">
                      <a16:colId xmlns:a16="http://schemas.microsoft.com/office/drawing/2014/main" val="2256647279"/>
                    </a:ext>
                  </a:extLst>
                </a:gridCol>
                <a:gridCol w="77940">
                  <a:extLst>
                    <a:ext uri="{9D8B030D-6E8A-4147-A177-3AD203B41FA5}">
                      <a16:colId xmlns:a16="http://schemas.microsoft.com/office/drawing/2014/main" val="2599219192"/>
                    </a:ext>
                  </a:extLst>
                </a:gridCol>
              </a:tblGrid>
              <a:tr h="407561">
                <a:tc>
                  <a:txBody>
                    <a:bodyPr/>
                    <a:lstStyle/>
                    <a:p>
                      <a:pPr algn="l" fontAlgn="b"/>
                      <a:r>
                        <a:rPr lang="tr-TR" sz="900" b="1" i="0" u="none" strike="noStrike" dirty="0">
                          <a:solidFill>
                            <a:srgbClr val="FFFFFF"/>
                          </a:solidFill>
                          <a:effectLst/>
                          <a:latin typeface="Verdana" panose="020B0604030504040204" pitchFamily="34" charset="0"/>
                        </a:rPr>
                        <a:t>   </a:t>
                      </a:r>
                      <a:endParaRPr lang="tr-TR" sz="900" b="1" i="0" u="none" strike="noStrike" dirty="0" smtClean="0">
                        <a:solidFill>
                          <a:srgbClr val="FFFFFF"/>
                        </a:solidFill>
                        <a:effectLst/>
                        <a:latin typeface="Verdana" panose="020B0604030504040204" pitchFamily="34" charset="0"/>
                      </a:endParaRPr>
                    </a:p>
                    <a:p>
                      <a:pPr algn="l" fontAlgn="b"/>
                      <a:r>
                        <a:rPr lang="tr-TR" sz="900" b="1" i="0" u="none" strike="noStrike" dirty="0" smtClean="0">
                          <a:solidFill>
                            <a:srgbClr val="FFFFFF"/>
                          </a:solidFill>
                          <a:effectLst/>
                          <a:latin typeface="Verdana" panose="020B0604030504040204" pitchFamily="34" charset="0"/>
                        </a:rPr>
                        <a:t>FAALİYETİN </a:t>
                      </a:r>
                      <a:r>
                        <a:rPr lang="tr-TR" sz="900" b="1" i="0" u="none" strike="noStrike" dirty="0">
                          <a:solidFill>
                            <a:srgbClr val="FFFFFF"/>
                          </a:solidFill>
                          <a:effectLst/>
                          <a:latin typeface="Verdana" panose="020B0604030504040204" pitchFamily="34" charset="0"/>
                        </a:rPr>
                        <a:t>ADI</a:t>
                      </a:r>
                      <a:endParaRPr lang="tr-TR" sz="6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b"/>
                      <a:r>
                        <a:rPr lang="tr-TR" sz="900" b="1"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b"/>
                      <a:r>
                        <a:rPr lang="tr-TR" sz="900" b="1"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Sorumlu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Kaynak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Takip          Göstergesi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000000"/>
                          </a:solidFill>
                          <a:effectLst/>
                          <a:latin typeface="Verdana" panose="020B0604030504040204" pitchFamily="34" charset="0"/>
                        </a:rPr>
                        <a:t>Termin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gridSpan="5">
                  <a:txBody>
                    <a:bodyPr/>
                    <a:lstStyle/>
                    <a:p>
                      <a:pPr algn="ctr" fontAlgn="ctr"/>
                      <a:r>
                        <a:rPr lang="tr-TR" sz="400" b="1" i="0" u="none" strike="noStrike">
                          <a:solidFill>
                            <a:srgbClr val="000000"/>
                          </a:solidFill>
                          <a:effectLst/>
                          <a:latin typeface="Verdana" panose="020B0604030504040204" pitchFamily="34" charset="0"/>
                        </a:rPr>
                        <a:t>OCAK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ŞUBAT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MART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NİSAN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solidFill>
                            <a:srgbClr val="000000"/>
                          </a:solidFill>
                          <a:effectLst/>
                          <a:latin typeface="Verdana" panose="020B0604030504040204" pitchFamily="34" charset="0"/>
                        </a:rPr>
                        <a:t>MAYIS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HAZİRAN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TEMMUZ</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solidFill>
                            <a:srgbClr val="000000"/>
                          </a:solidFill>
                          <a:effectLst/>
                          <a:latin typeface="Verdana" panose="020B0604030504040204" pitchFamily="34" charset="0"/>
                        </a:rPr>
                        <a:t>AĞUSTOS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EYLÜL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EKİM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KASIM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solidFill>
                            <a:srgbClr val="000000"/>
                          </a:solidFill>
                          <a:effectLst/>
                          <a:latin typeface="Verdana" panose="020B0604030504040204" pitchFamily="34" charset="0"/>
                        </a:rPr>
                        <a:t>ARALIK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56874136"/>
                  </a:ext>
                </a:extLst>
              </a:tr>
              <a:tr h="130423">
                <a:tc>
                  <a:txBody>
                    <a:bodyPr/>
                    <a:lstStyle/>
                    <a:p>
                      <a:pPr algn="l" fontAlgn="ctr"/>
                      <a:r>
                        <a:rPr lang="tr-TR" sz="8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8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8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50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51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52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extLst>
                  <a:ext uri="{0D108BD9-81ED-4DB2-BD59-A6C34878D82A}">
                    <a16:rowId xmlns:a16="http://schemas.microsoft.com/office/drawing/2014/main" val="2890292099"/>
                  </a:ext>
                </a:extLst>
              </a:tr>
              <a:tr h="205734">
                <a:tc gridSpan="3">
                  <a:txBody>
                    <a:bodyPr/>
                    <a:lstStyle/>
                    <a:p>
                      <a:pPr algn="l" fontAlgn="ctr"/>
                      <a:r>
                        <a:rPr lang="tr-TR" sz="600" b="1" i="0" u="none" strike="noStrike">
                          <a:solidFill>
                            <a:srgbClr val="000000"/>
                          </a:solidFill>
                          <a:effectLst/>
                          <a:latin typeface="Verdana" panose="020B0604030504040204" pitchFamily="34" charset="0"/>
                        </a:rPr>
                        <a:t>1. Öğrenci Memnuniyet Anketi Sonucu Aksiyon Gerçekleşme Oranı (1.1.2)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36609397"/>
                  </a:ext>
                </a:extLst>
              </a:tr>
              <a:tr h="105581">
                <a:tc rowSpan="2" gridSpan="3">
                  <a:txBody>
                    <a:bodyPr/>
                    <a:lstStyle/>
                    <a:p>
                      <a:pPr algn="l" fontAlgn="ctr"/>
                      <a:r>
                        <a:rPr lang="da-DK" sz="500" b="0" i="0" u="none" strike="noStrike">
                          <a:solidFill>
                            <a:srgbClr val="000000"/>
                          </a:solidFill>
                          <a:effectLst/>
                          <a:latin typeface="Verdana" panose="020B0604030504040204" pitchFamily="34" charset="0"/>
                        </a:rPr>
                        <a:t>1.1 Hedeflenen aksiyonların gerçekleşme durumunun takibi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500" b="0" i="0" u="none" strike="noStrike">
                          <a:solidFill>
                            <a:srgbClr val="000000"/>
                          </a:solidFill>
                          <a:effectLst/>
                          <a:latin typeface="Verdana" panose="020B060403050404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İG-KT-EK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AAP Formları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544505204"/>
                  </a:ext>
                </a:extLst>
              </a:tr>
              <a:tr h="10558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6457224"/>
                  </a:ext>
                </a:extLst>
              </a:tr>
              <a:tr h="205734">
                <a:tc gridSpan="3">
                  <a:txBody>
                    <a:bodyPr/>
                    <a:lstStyle/>
                    <a:p>
                      <a:pPr algn="l" fontAlgn="ctr"/>
                      <a:r>
                        <a:rPr lang="tr-TR" sz="600" b="1" i="0" u="none" strike="noStrike">
                          <a:solidFill>
                            <a:srgbClr val="000000"/>
                          </a:solidFill>
                          <a:effectLst/>
                          <a:latin typeface="Verdana" panose="020B0604030504040204" pitchFamily="34" charset="0"/>
                        </a:rPr>
                        <a:t>2. Kullanıcı Memnuniyet Oranı (Laboratuvar Cihazlarından) (1.7.3) GSMF için performans kriteri değildir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KD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600" b="0" i="0" u="none" strike="noStrike">
                          <a:solidFill>
                            <a:srgbClr val="000000"/>
                          </a:solidFill>
                          <a:effectLst/>
                          <a:latin typeface="Calibri" panose="020F0502020204030204" pitchFamily="34" charset="0"/>
                        </a:rPr>
                        <a:t>Kapsam Dışı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58981976"/>
                  </a:ext>
                </a:extLst>
              </a:tr>
              <a:tr h="205734">
                <a:tc gridSpan="3">
                  <a:txBody>
                    <a:bodyPr/>
                    <a:lstStyle/>
                    <a:p>
                      <a:pPr algn="l" fontAlgn="ctr"/>
                      <a:r>
                        <a:rPr lang="tr-TR" sz="600" b="1" i="0" u="none" strike="noStrike">
                          <a:solidFill>
                            <a:srgbClr val="000000"/>
                          </a:solidFill>
                          <a:effectLst/>
                          <a:latin typeface="Verdana" panose="020B0604030504040204" pitchFamily="34" charset="0"/>
                        </a:rPr>
                        <a:t>3. Kullanıcı Memnuniyet Oranı (Kurulan Yeni Laboratuvarlardan) (1.7.11)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600" b="0" i="0" u="none" strike="noStrike">
                          <a:solidFill>
                            <a:srgbClr val="000000"/>
                          </a:solidFill>
                          <a:effectLst/>
                          <a:latin typeface="Calibri" panose="020F0502020204030204" pitchFamily="34" charset="0"/>
                        </a:rPr>
                        <a:t>2021'de değerlendirilecektir.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6A6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55611225"/>
                  </a:ext>
                </a:extLst>
              </a:tr>
              <a:tr h="205734">
                <a:tc gridSpan="3">
                  <a:txBody>
                    <a:bodyPr/>
                    <a:lstStyle/>
                    <a:p>
                      <a:pPr algn="l" fontAlgn="ctr"/>
                      <a:r>
                        <a:rPr lang="tr-TR" sz="600" b="1" i="0" u="none" strike="noStrike">
                          <a:solidFill>
                            <a:srgbClr val="000000"/>
                          </a:solidFill>
                          <a:effectLst/>
                          <a:latin typeface="Verdana" panose="020B0604030504040204" pitchFamily="34" charset="0"/>
                        </a:rPr>
                        <a:t>4. Kalibrasyon Planına Uyum Oranı (1.7.6) GSFM için performans kriteri değildir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KD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600" b="0" i="0" u="none" strike="noStrike">
                          <a:solidFill>
                            <a:srgbClr val="000000"/>
                          </a:solidFill>
                          <a:effectLst/>
                          <a:latin typeface="Calibri" panose="020F0502020204030204" pitchFamily="34" charset="0"/>
                        </a:rPr>
                        <a:t>Kapsam Dışı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9720121"/>
                  </a:ext>
                </a:extLst>
              </a:tr>
              <a:tr h="205734">
                <a:tc gridSpan="3">
                  <a:txBody>
                    <a:bodyPr/>
                    <a:lstStyle/>
                    <a:p>
                      <a:pPr algn="l" fontAlgn="ctr"/>
                      <a:r>
                        <a:rPr lang="tr-TR" sz="600" b="1" i="0" u="none" strike="noStrike">
                          <a:solidFill>
                            <a:srgbClr val="000000"/>
                          </a:solidFill>
                          <a:effectLst/>
                          <a:latin typeface="Verdana" panose="020B0604030504040204" pitchFamily="34" charset="0"/>
                        </a:rPr>
                        <a:t>5. Akademik Araştırma Sonuçlarının İlgili Kurumlar Tarafından Kullanılma Oranı (1.12.11)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600" b="0" i="0" u="none" strike="noStrike">
                          <a:solidFill>
                            <a:srgbClr val="000000"/>
                          </a:solidFill>
                          <a:effectLst/>
                          <a:latin typeface="Calibri" panose="020F0502020204030204" pitchFamily="34" charset="0"/>
                        </a:rPr>
                        <a:t>2021'de değerlendirilecektir.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6A6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50495158"/>
                  </a:ext>
                </a:extLst>
              </a:tr>
              <a:tr h="205734">
                <a:tc gridSpan="3">
                  <a:txBody>
                    <a:bodyPr/>
                    <a:lstStyle/>
                    <a:p>
                      <a:pPr algn="l" fontAlgn="ctr"/>
                      <a:r>
                        <a:rPr lang="tr-TR" sz="600" b="1" i="0" u="none" strike="noStrike">
                          <a:solidFill>
                            <a:srgbClr val="000000"/>
                          </a:solidFill>
                          <a:effectLst/>
                          <a:latin typeface="Verdana" panose="020B0604030504040204" pitchFamily="34" charset="0"/>
                        </a:rPr>
                        <a:t>6. Proje Başarı Oranı (2.1.10) GSFM için performans kriteri değildir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KD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600" b="0" i="0" u="none" strike="noStrike">
                          <a:solidFill>
                            <a:srgbClr val="000000"/>
                          </a:solidFill>
                          <a:effectLst/>
                          <a:latin typeface="Calibri" panose="020F0502020204030204" pitchFamily="34" charset="0"/>
                        </a:rPr>
                        <a:t>Kapsam Dışı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63043757"/>
                  </a:ext>
                </a:extLst>
              </a:tr>
              <a:tr h="205734">
                <a:tc gridSpan="3">
                  <a:txBody>
                    <a:bodyPr/>
                    <a:lstStyle/>
                    <a:p>
                      <a:pPr algn="l" fontAlgn="ctr"/>
                      <a:r>
                        <a:rPr lang="tr-TR" sz="600" b="1" i="0" u="none" strike="noStrike">
                          <a:solidFill>
                            <a:srgbClr val="000000"/>
                          </a:solidFill>
                          <a:effectLst/>
                          <a:latin typeface="Verdana" panose="020B0604030504040204" pitchFamily="34" charset="0"/>
                        </a:rPr>
                        <a:t>7. Paydaş Memnuniyet Oranı (2.1.10) GSFM için performans kriteri değildir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KD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600" b="0" i="0" u="none" strike="noStrike">
                          <a:solidFill>
                            <a:srgbClr val="000000"/>
                          </a:solidFill>
                          <a:effectLst/>
                          <a:latin typeface="Calibri" panose="020F0502020204030204" pitchFamily="34" charset="0"/>
                        </a:rPr>
                        <a:t>Kapsam Dışı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99733430"/>
                  </a:ext>
                </a:extLst>
              </a:tr>
              <a:tr h="102867">
                <a:tc gridSpan="3">
                  <a:txBody>
                    <a:bodyPr/>
                    <a:lstStyle/>
                    <a:p>
                      <a:pPr algn="l" fontAlgn="ctr"/>
                      <a:r>
                        <a:rPr lang="tr-TR" sz="600" b="1" i="0" u="none" strike="noStrike">
                          <a:solidFill>
                            <a:srgbClr val="000000"/>
                          </a:solidFill>
                          <a:effectLst/>
                          <a:latin typeface="Verdana" panose="020B0604030504040204" pitchFamily="34" charset="0"/>
                        </a:rPr>
                        <a:t>8. Patent Sayısı (2.5.1) GSMF için performans kriteri değildir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KD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600" b="0" i="0" u="none" strike="noStrike">
                          <a:solidFill>
                            <a:srgbClr val="000000"/>
                          </a:solidFill>
                          <a:effectLst/>
                          <a:latin typeface="Calibri" panose="020F0502020204030204" pitchFamily="34" charset="0"/>
                        </a:rPr>
                        <a:t>Kapsam Dışı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1794285"/>
                  </a:ext>
                </a:extLst>
              </a:tr>
              <a:tr h="205734">
                <a:tc gridSpan="3">
                  <a:txBody>
                    <a:bodyPr/>
                    <a:lstStyle/>
                    <a:p>
                      <a:pPr algn="l" fontAlgn="ctr"/>
                      <a:r>
                        <a:rPr lang="tr-TR" sz="600" b="1" i="0" u="none" strike="noStrike">
                          <a:solidFill>
                            <a:srgbClr val="000000"/>
                          </a:solidFill>
                          <a:effectLst/>
                          <a:latin typeface="Verdana" panose="020B0604030504040204" pitchFamily="34" charset="0"/>
                        </a:rPr>
                        <a:t>9. Teknoparkta Şirket Açan Akademik Personel Sayısı (2.5.1) GSMF için performans kriteri değildir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KD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600" b="0" i="0" u="none" strike="noStrike">
                          <a:solidFill>
                            <a:srgbClr val="000000"/>
                          </a:solidFill>
                          <a:effectLst/>
                          <a:latin typeface="Calibri" panose="020F0502020204030204" pitchFamily="34" charset="0"/>
                        </a:rPr>
                        <a:t>Kapsam Dışı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10731981"/>
                  </a:ext>
                </a:extLst>
              </a:tr>
              <a:tr h="124213">
                <a:tc rowSpan="2" gridSpan="3">
                  <a:txBody>
                    <a:bodyPr/>
                    <a:lstStyle/>
                    <a:p>
                      <a:pPr algn="l" fontAlgn="ctr"/>
                      <a:r>
                        <a:rPr lang="tr-TR" sz="600" b="1" i="0" u="none" strike="noStrike">
                          <a:solidFill>
                            <a:srgbClr val="000000"/>
                          </a:solidFill>
                          <a:effectLst/>
                          <a:latin typeface="Verdana" panose="020B0604030504040204" pitchFamily="34" charset="0"/>
                        </a:rPr>
                        <a:t>10. Öğrenci Memnuniyet Oranı (1.1.1)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gridSpan="52">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val="4272095539"/>
                  </a:ext>
                </a:extLst>
              </a:tr>
              <a:tr h="124213">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3125246181"/>
                  </a:ext>
                </a:extLst>
              </a:tr>
              <a:tr h="105581">
                <a:tc rowSpan="2" gridSpan="3">
                  <a:txBody>
                    <a:bodyPr/>
                    <a:lstStyle/>
                    <a:p>
                      <a:pPr algn="l" fontAlgn="ctr"/>
                      <a:r>
                        <a:rPr lang="da-DK" sz="500" b="0" i="0" u="none" strike="noStrike">
                          <a:solidFill>
                            <a:srgbClr val="000000"/>
                          </a:solidFill>
                          <a:effectLst/>
                          <a:latin typeface="Verdana" panose="020B0604030504040204" pitchFamily="34" charset="0"/>
                        </a:rPr>
                        <a:t>10.1. Öğrencilere Memnuniyet Anketi Uygulanması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500" b="0" i="0" u="none" strike="noStrike">
                          <a:solidFill>
                            <a:srgbClr val="000000"/>
                          </a:solidFill>
                          <a:effectLst/>
                          <a:latin typeface="Verdana" panose="020B060403050404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İG-KT-EK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Anket Analizi Raporu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71435146"/>
                  </a:ext>
                </a:extLst>
              </a:tr>
              <a:tr h="10558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544265283"/>
                  </a:ext>
                </a:extLst>
              </a:tr>
              <a:tr h="105581">
                <a:tc rowSpan="2" gridSpan="3">
                  <a:txBody>
                    <a:bodyPr/>
                    <a:lstStyle/>
                    <a:p>
                      <a:pPr algn="l" fontAlgn="ctr"/>
                      <a:r>
                        <a:rPr lang="tr-TR" sz="500" b="0" i="0" u="none" strike="noStrike">
                          <a:solidFill>
                            <a:srgbClr val="000000"/>
                          </a:solidFill>
                          <a:effectLst/>
                          <a:latin typeface="Verdana" panose="020B0604030504040204" pitchFamily="34" charset="0"/>
                        </a:rPr>
                        <a:t>10.2 Memnuniyet anketleri sonuçlarının değerlendirilmesi için fakülte toplantısı düzenlenmesi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500" b="0" i="0" u="none" strike="noStrike">
                          <a:solidFill>
                            <a:srgbClr val="000000"/>
                          </a:solidFill>
                          <a:effectLst/>
                          <a:latin typeface="Verdana" panose="020B060403050404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İG-KT-EK-FS-TK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Toplantı Tutanakları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6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914424132"/>
                  </a:ext>
                </a:extLst>
              </a:tr>
              <a:tr h="17886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205788956"/>
                  </a:ext>
                </a:extLst>
              </a:tr>
              <a:tr h="205734">
                <a:tc gridSpan="3">
                  <a:txBody>
                    <a:bodyPr/>
                    <a:lstStyle/>
                    <a:p>
                      <a:pPr algn="l" fontAlgn="ctr"/>
                      <a:r>
                        <a:rPr lang="tr-TR" sz="600" b="1" i="0" u="none" strike="noStrike">
                          <a:solidFill>
                            <a:srgbClr val="000000"/>
                          </a:solidFill>
                          <a:effectLst/>
                          <a:latin typeface="Verdana" panose="020B0604030504040204" pitchFamily="34" charset="0"/>
                        </a:rPr>
                        <a:t>11. Gerçekleşen Katılımcı Sayısının Planlanan Katılımcı Sayısına Oranı (1.9.5)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600" b="0" i="0" u="none" strike="noStrike">
                          <a:solidFill>
                            <a:srgbClr val="000000"/>
                          </a:solidFill>
                          <a:effectLst/>
                          <a:latin typeface="Calibri" panose="020F0502020204030204" pitchFamily="34" charset="0"/>
                        </a:rPr>
                        <a:t>2021'de değerlendirilecektir.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6A6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00944339"/>
                  </a:ext>
                </a:extLst>
              </a:tr>
              <a:tr h="102867">
                <a:tc gridSpan="3">
                  <a:txBody>
                    <a:bodyPr/>
                    <a:lstStyle/>
                    <a:p>
                      <a:pPr algn="l" fontAlgn="ctr"/>
                      <a:r>
                        <a:rPr lang="tr-TR" sz="600" b="1" i="0" u="none" strike="noStrike">
                          <a:solidFill>
                            <a:srgbClr val="000000"/>
                          </a:solidFill>
                          <a:effectLst/>
                          <a:latin typeface="Verdana" panose="020B0604030504040204" pitchFamily="34" charset="0"/>
                        </a:rPr>
                        <a:t>12. Organizasyon Memnuniyet Oranı (1.9.5)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600" b="0" i="0" u="none" strike="noStrike">
                          <a:solidFill>
                            <a:srgbClr val="000000"/>
                          </a:solidFill>
                          <a:effectLst/>
                          <a:latin typeface="Calibri" panose="020F0502020204030204" pitchFamily="34" charset="0"/>
                        </a:rPr>
                        <a:t>2021'de değerlendirilecektir.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6A6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30127516"/>
                  </a:ext>
                </a:extLst>
              </a:tr>
              <a:tr h="130423">
                <a:tc rowSpan="2" gridSpan="3">
                  <a:txBody>
                    <a:bodyPr/>
                    <a:lstStyle/>
                    <a:p>
                      <a:pPr algn="l" fontAlgn="ctr"/>
                      <a:r>
                        <a:rPr lang="tr-TR" sz="600" b="1" i="0" u="none" strike="noStrike">
                          <a:solidFill>
                            <a:srgbClr val="000000"/>
                          </a:solidFill>
                          <a:effectLst/>
                          <a:latin typeface="Verdana" panose="020B0604030504040204" pitchFamily="34" charset="0"/>
                        </a:rPr>
                        <a:t>13. Dereceye Girilen Yarışma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gridSpan="52">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extLst>
                  <a:ext uri="{0D108BD9-81ED-4DB2-BD59-A6C34878D82A}">
                    <a16:rowId xmlns:a16="http://schemas.microsoft.com/office/drawing/2014/main" val="4013515832"/>
                  </a:ext>
                </a:extLst>
              </a:tr>
              <a:tr h="130423">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gridSpan="52"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extLst>
                  <a:ext uri="{0D108BD9-81ED-4DB2-BD59-A6C34878D82A}">
                    <a16:rowId xmlns:a16="http://schemas.microsoft.com/office/drawing/2014/main" val="1781658435"/>
                  </a:ext>
                </a:extLst>
              </a:tr>
              <a:tr h="141603">
                <a:tc rowSpan="2" gridSpan="3">
                  <a:txBody>
                    <a:bodyPr/>
                    <a:lstStyle/>
                    <a:p>
                      <a:pPr algn="l" fontAlgn="ctr"/>
                      <a:r>
                        <a:rPr lang="tr-TR" sz="600" b="0" i="0" u="none" strike="noStrike">
                          <a:solidFill>
                            <a:srgbClr val="000000"/>
                          </a:solidFill>
                          <a:effectLst/>
                          <a:latin typeface="Verdana" panose="020B0604030504040204" pitchFamily="34" charset="0"/>
                        </a:rPr>
                        <a:t>13.1 Ulusal ve uluslararası yarışmalara katılımların sağlanması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500" b="0" i="0" u="none" strike="noStrike">
                          <a:solidFill>
                            <a:srgbClr val="000000"/>
                          </a:solidFill>
                          <a:effectLst/>
                          <a:latin typeface="Verdana" panose="020B0604030504040204" pitchFamily="34" charset="0"/>
                        </a:rPr>
                        <a:t>Bölüm Başkanı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İG-KT-EK-FS-TK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Katılım Sertifikası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90109219"/>
                  </a:ext>
                </a:extLst>
              </a:tr>
              <a:tr h="141603">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99189210"/>
                  </a:ext>
                </a:extLst>
              </a:tr>
              <a:tr h="102867">
                <a:tc gridSpan="3">
                  <a:txBody>
                    <a:bodyPr/>
                    <a:lstStyle/>
                    <a:p>
                      <a:pPr algn="l" fontAlgn="ctr"/>
                      <a:r>
                        <a:rPr lang="tr-TR" sz="600" b="1" i="0" u="none" strike="noStrike">
                          <a:solidFill>
                            <a:srgbClr val="000000"/>
                          </a:solidFill>
                          <a:effectLst/>
                          <a:latin typeface="Verdana" panose="020B0604030504040204" pitchFamily="34" charset="0"/>
                        </a:rPr>
                        <a:t>14. Öğretim Üyesi Başına Düşen Başvurulan Proje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00004518"/>
                  </a:ext>
                </a:extLst>
              </a:tr>
              <a:tr h="105581">
                <a:tc rowSpan="2" gridSpan="3">
                  <a:txBody>
                    <a:bodyPr/>
                    <a:lstStyle/>
                    <a:p>
                      <a:pPr algn="l" fontAlgn="ctr"/>
                      <a:r>
                        <a:rPr lang="tr-TR" sz="500" b="0" i="0" u="none" strike="noStrike">
                          <a:solidFill>
                            <a:srgbClr val="000000"/>
                          </a:solidFill>
                          <a:effectLst/>
                          <a:latin typeface="Verdana" panose="020B0604030504040204" pitchFamily="34" charset="0"/>
                        </a:rPr>
                        <a:t>14.1 Periyodik proje bilgilendirme toplantıları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500" b="0" i="0" u="none" strike="noStrike">
                          <a:solidFill>
                            <a:srgbClr val="000000"/>
                          </a:solidFill>
                          <a:effectLst/>
                          <a:latin typeface="Verdana" panose="020B060403050404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500" b="0" i="0" u="none" strike="noStrike">
                          <a:solidFill>
                            <a:srgbClr val="000000"/>
                          </a:solidFill>
                          <a:effectLst/>
                          <a:latin typeface="Verdana" panose="020B0604030504040204" pitchFamily="34" charset="0"/>
                        </a:rPr>
                        <a:t>Fotoğraf ve Toplantı Tutanakları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2120659508"/>
                  </a:ext>
                </a:extLst>
              </a:tr>
              <a:tr h="16147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dirty="0">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090009112"/>
                  </a:ext>
                </a:extLst>
              </a:tr>
            </a:tbl>
          </a:graphicData>
        </a:graphic>
      </p:graphicFrame>
    </p:spTree>
    <p:extLst>
      <p:ext uri="{BB962C8B-B14F-4D97-AF65-F5344CB8AC3E}">
        <p14:creationId xmlns:p14="http://schemas.microsoft.com/office/powerpoint/2010/main" val="17356659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KALİTE FAALİYET PLANLARI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16</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3252869100"/>
              </p:ext>
            </p:extLst>
          </p:nvPr>
        </p:nvGraphicFramePr>
        <p:xfrm>
          <a:off x="251520" y="1052736"/>
          <a:ext cx="8640940" cy="5668739"/>
        </p:xfrm>
        <a:graphic>
          <a:graphicData uri="http://schemas.openxmlformats.org/drawingml/2006/table">
            <a:tbl>
              <a:tblPr/>
              <a:tblGrid>
                <a:gridCol w="1116020">
                  <a:extLst>
                    <a:ext uri="{9D8B030D-6E8A-4147-A177-3AD203B41FA5}">
                      <a16:colId xmlns:a16="http://schemas.microsoft.com/office/drawing/2014/main" val="2444484219"/>
                    </a:ext>
                  </a:extLst>
                </a:gridCol>
                <a:gridCol w="32980">
                  <a:extLst>
                    <a:ext uri="{9D8B030D-6E8A-4147-A177-3AD203B41FA5}">
                      <a16:colId xmlns:a16="http://schemas.microsoft.com/office/drawing/2014/main" val="1609267715"/>
                    </a:ext>
                  </a:extLst>
                </a:gridCol>
                <a:gridCol w="1719592">
                  <a:extLst>
                    <a:ext uri="{9D8B030D-6E8A-4147-A177-3AD203B41FA5}">
                      <a16:colId xmlns:a16="http://schemas.microsoft.com/office/drawing/2014/main" val="4159091143"/>
                    </a:ext>
                  </a:extLst>
                </a:gridCol>
                <a:gridCol w="463118">
                  <a:extLst>
                    <a:ext uri="{9D8B030D-6E8A-4147-A177-3AD203B41FA5}">
                      <a16:colId xmlns:a16="http://schemas.microsoft.com/office/drawing/2014/main" val="2718834416"/>
                    </a:ext>
                  </a:extLst>
                </a:gridCol>
                <a:gridCol w="375183">
                  <a:extLst>
                    <a:ext uri="{9D8B030D-6E8A-4147-A177-3AD203B41FA5}">
                      <a16:colId xmlns:a16="http://schemas.microsoft.com/office/drawing/2014/main" val="1517606697"/>
                    </a:ext>
                  </a:extLst>
                </a:gridCol>
                <a:gridCol w="554959">
                  <a:extLst>
                    <a:ext uri="{9D8B030D-6E8A-4147-A177-3AD203B41FA5}">
                      <a16:colId xmlns:a16="http://schemas.microsoft.com/office/drawing/2014/main" val="1134121882"/>
                    </a:ext>
                  </a:extLst>
                </a:gridCol>
                <a:gridCol w="392771">
                  <a:extLst>
                    <a:ext uri="{9D8B030D-6E8A-4147-A177-3AD203B41FA5}">
                      <a16:colId xmlns:a16="http://schemas.microsoft.com/office/drawing/2014/main" val="1355847906"/>
                    </a:ext>
                  </a:extLst>
                </a:gridCol>
                <a:gridCol w="76209">
                  <a:extLst>
                    <a:ext uri="{9D8B030D-6E8A-4147-A177-3AD203B41FA5}">
                      <a16:colId xmlns:a16="http://schemas.microsoft.com/office/drawing/2014/main" val="181834331"/>
                    </a:ext>
                  </a:extLst>
                </a:gridCol>
                <a:gridCol w="76209">
                  <a:extLst>
                    <a:ext uri="{9D8B030D-6E8A-4147-A177-3AD203B41FA5}">
                      <a16:colId xmlns:a16="http://schemas.microsoft.com/office/drawing/2014/main" val="2232981105"/>
                    </a:ext>
                  </a:extLst>
                </a:gridCol>
                <a:gridCol w="76209">
                  <a:extLst>
                    <a:ext uri="{9D8B030D-6E8A-4147-A177-3AD203B41FA5}">
                      <a16:colId xmlns:a16="http://schemas.microsoft.com/office/drawing/2014/main" val="2638638672"/>
                    </a:ext>
                  </a:extLst>
                </a:gridCol>
                <a:gridCol w="76209">
                  <a:extLst>
                    <a:ext uri="{9D8B030D-6E8A-4147-A177-3AD203B41FA5}">
                      <a16:colId xmlns:a16="http://schemas.microsoft.com/office/drawing/2014/main" val="2383117574"/>
                    </a:ext>
                  </a:extLst>
                </a:gridCol>
                <a:gridCol w="76209">
                  <a:extLst>
                    <a:ext uri="{9D8B030D-6E8A-4147-A177-3AD203B41FA5}">
                      <a16:colId xmlns:a16="http://schemas.microsoft.com/office/drawing/2014/main" val="1825529155"/>
                    </a:ext>
                  </a:extLst>
                </a:gridCol>
                <a:gridCol w="76209">
                  <a:extLst>
                    <a:ext uri="{9D8B030D-6E8A-4147-A177-3AD203B41FA5}">
                      <a16:colId xmlns:a16="http://schemas.microsoft.com/office/drawing/2014/main" val="2063251282"/>
                    </a:ext>
                  </a:extLst>
                </a:gridCol>
                <a:gridCol w="76209">
                  <a:extLst>
                    <a:ext uri="{9D8B030D-6E8A-4147-A177-3AD203B41FA5}">
                      <a16:colId xmlns:a16="http://schemas.microsoft.com/office/drawing/2014/main" val="1408803401"/>
                    </a:ext>
                  </a:extLst>
                </a:gridCol>
                <a:gridCol w="76209">
                  <a:extLst>
                    <a:ext uri="{9D8B030D-6E8A-4147-A177-3AD203B41FA5}">
                      <a16:colId xmlns:a16="http://schemas.microsoft.com/office/drawing/2014/main" val="497487558"/>
                    </a:ext>
                  </a:extLst>
                </a:gridCol>
                <a:gridCol w="76209">
                  <a:extLst>
                    <a:ext uri="{9D8B030D-6E8A-4147-A177-3AD203B41FA5}">
                      <a16:colId xmlns:a16="http://schemas.microsoft.com/office/drawing/2014/main" val="2602060848"/>
                    </a:ext>
                  </a:extLst>
                </a:gridCol>
                <a:gridCol w="99658">
                  <a:extLst>
                    <a:ext uri="{9D8B030D-6E8A-4147-A177-3AD203B41FA5}">
                      <a16:colId xmlns:a16="http://schemas.microsoft.com/office/drawing/2014/main" val="971534405"/>
                    </a:ext>
                  </a:extLst>
                </a:gridCol>
                <a:gridCol w="76209">
                  <a:extLst>
                    <a:ext uri="{9D8B030D-6E8A-4147-A177-3AD203B41FA5}">
                      <a16:colId xmlns:a16="http://schemas.microsoft.com/office/drawing/2014/main" val="829316605"/>
                    </a:ext>
                  </a:extLst>
                </a:gridCol>
                <a:gridCol w="76209">
                  <a:extLst>
                    <a:ext uri="{9D8B030D-6E8A-4147-A177-3AD203B41FA5}">
                      <a16:colId xmlns:a16="http://schemas.microsoft.com/office/drawing/2014/main" val="4112320319"/>
                    </a:ext>
                  </a:extLst>
                </a:gridCol>
                <a:gridCol w="76209">
                  <a:extLst>
                    <a:ext uri="{9D8B030D-6E8A-4147-A177-3AD203B41FA5}">
                      <a16:colId xmlns:a16="http://schemas.microsoft.com/office/drawing/2014/main" val="40859656"/>
                    </a:ext>
                  </a:extLst>
                </a:gridCol>
                <a:gridCol w="76209">
                  <a:extLst>
                    <a:ext uri="{9D8B030D-6E8A-4147-A177-3AD203B41FA5}">
                      <a16:colId xmlns:a16="http://schemas.microsoft.com/office/drawing/2014/main" val="946274119"/>
                    </a:ext>
                  </a:extLst>
                </a:gridCol>
                <a:gridCol w="76209">
                  <a:extLst>
                    <a:ext uri="{9D8B030D-6E8A-4147-A177-3AD203B41FA5}">
                      <a16:colId xmlns:a16="http://schemas.microsoft.com/office/drawing/2014/main" val="3259830357"/>
                    </a:ext>
                  </a:extLst>
                </a:gridCol>
                <a:gridCol w="76209">
                  <a:extLst>
                    <a:ext uri="{9D8B030D-6E8A-4147-A177-3AD203B41FA5}">
                      <a16:colId xmlns:a16="http://schemas.microsoft.com/office/drawing/2014/main" val="1839452549"/>
                    </a:ext>
                  </a:extLst>
                </a:gridCol>
                <a:gridCol w="76209">
                  <a:extLst>
                    <a:ext uri="{9D8B030D-6E8A-4147-A177-3AD203B41FA5}">
                      <a16:colId xmlns:a16="http://schemas.microsoft.com/office/drawing/2014/main" val="2386269993"/>
                    </a:ext>
                  </a:extLst>
                </a:gridCol>
                <a:gridCol w="76209">
                  <a:extLst>
                    <a:ext uri="{9D8B030D-6E8A-4147-A177-3AD203B41FA5}">
                      <a16:colId xmlns:a16="http://schemas.microsoft.com/office/drawing/2014/main" val="2804681373"/>
                    </a:ext>
                  </a:extLst>
                </a:gridCol>
                <a:gridCol w="76209">
                  <a:extLst>
                    <a:ext uri="{9D8B030D-6E8A-4147-A177-3AD203B41FA5}">
                      <a16:colId xmlns:a16="http://schemas.microsoft.com/office/drawing/2014/main" val="1867313210"/>
                    </a:ext>
                  </a:extLst>
                </a:gridCol>
                <a:gridCol w="76209">
                  <a:extLst>
                    <a:ext uri="{9D8B030D-6E8A-4147-A177-3AD203B41FA5}">
                      <a16:colId xmlns:a16="http://schemas.microsoft.com/office/drawing/2014/main" val="3705465303"/>
                    </a:ext>
                  </a:extLst>
                </a:gridCol>
                <a:gridCol w="76209">
                  <a:extLst>
                    <a:ext uri="{9D8B030D-6E8A-4147-A177-3AD203B41FA5}">
                      <a16:colId xmlns:a16="http://schemas.microsoft.com/office/drawing/2014/main" val="1591697406"/>
                    </a:ext>
                  </a:extLst>
                </a:gridCol>
                <a:gridCol w="76209">
                  <a:extLst>
                    <a:ext uri="{9D8B030D-6E8A-4147-A177-3AD203B41FA5}">
                      <a16:colId xmlns:a16="http://schemas.microsoft.com/office/drawing/2014/main" val="2074987684"/>
                    </a:ext>
                  </a:extLst>
                </a:gridCol>
                <a:gridCol w="76209">
                  <a:extLst>
                    <a:ext uri="{9D8B030D-6E8A-4147-A177-3AD203B41FA5}">
                      <a16:colId xmlns:a16="http://schemas.microsoft.com/office/drawing/2014/main" val="3189288813"/>
                    </a:ext>
                  </a:extLst>
                </a:gridCol>
                <a:gridCol w="76209">
                  <a:extLst>
                    <a:ext uri="{9D8B030D-6E8A-4147-A177-3AD203B41FA5}">
                      <a16:colId xmlns:a16="http://schemas.microsoft.com/office/drawing/2014/main" val="2704484132"/>
                    </a:ext>
                  </a:extLst>
                </a:gridCol>
                <a:gridCol w="76209">
                  <a:extLst>
                    <a:ext uri="{9D8B030D-6E8A-4147-A177-3AD203B41FA5}">
                      <a16:colId xmlns:a16="http://schemas.microsoft.com/office/drawing/2014/main" val="3822970498"/>
                    </a:ext>
                  </a:extLst>
                </a:gridCol>
                <a:gridCol w="76209">
                  <a:extLst>
                    <a:ext uri="{9D8B030D-6E8A-4147-A177-3AD203B41FA5}">
                      <a16:colId xmlns:a16="http://schemas.microsoft.com/office/drawing/2014/main" val="892998039"/>
                    </a:ext>
                  </a:extLst>
                </a:gridCol>
                <a:gridCol w="76209">
                  <a:extLst>
                    <a:ext uri="{9D8B030D-6E8A-4147-A177-3AD203B41FA5}">
                      <a16:colId xmlns:a16="http://schemas.microsoft.com/office/drawing/2014/main" val="2197021193"/>
                    </a:ext>
                  </a:extLst>
                </a:gridCol>
                <a:gridCol w="76209">
                  <a:extLst>
                    <a:ext uri="{9D8B030D-6E8A-4147-A177-3AD203B41FA5}">
                      <a16:colId xmlns:a16="http://schemas.microsoft.com/office/drawing/2014/main" val="2095126545"/>
                    </a:ext>
                  </a:extLst>
                </a:gridCol>
                <a:gridCol w="76209">
                  <a:extLst>
                    <a:ext uri="{9D8B030D-6E8A-4147-A177-3AD203B41FA5}">
                      <a16:colId xmlns:a16="http://schemas.microsoft.com/office/drawing/2014/main" val="3178319573"/>
                    </a:ext>
                  </a:extLst>
                </a:gridCol>
                <a:gridCol w="76209">
                  <a:extLst>
                    <a:ext uri="{9D8B030D-6E8A-4147-A177-3AD203B41FA5}">
                      <a16:colId xmlns:a16="http://schemas.microsoft.com/office/drawing/2014/main" val="369037318"/>
                    </a:ext>
                  </a:extLst>
                </a:gridCol>
                <a:gridCol w="76209">
                  <a:extLst>
                    <a:ext uri="{9D8B030D-6E8A-4147-A177-3AD203B41FA5}">
                      <a16:colId xmlns:a16="http://schemas.microsoft.com/office/drawing/2014/main" val="1573595821"/>
                    </a:ext>
                  </a:extLst>
                </a:gridCol>
                <a:gridCol w="76209">
                  <a:extLst>
                    <a:ext uri="{9D8B030D-6E8A-4147-A177-3AD203B41FA5}">
                      <a16:colId xmlns:a16="http://schemas.microsoft.com/office/drawing/2014/main" val="342704165"/>
                    </a:ext>
                  </a:extLst>
                </a:gridCol>
                <a:gridCol w="76209">
                  <a:extLst>
                    <a:ext uri="{9D8B030D-6E8A-4147-A177-3AD203B41FA5}">
                      <a16:colId xmlns:a16="http://schemas.microsoft.com/office/drawing/2014/main" val="2512855117"/>
                    </a:ext>
                  </a:extLst>
                </a:gridCol>
                <a:gridCol w="76209">
                  <a:extLst>
                    <a:ext uri="{9D8B030D-6E8A-4147-A177-3AD203B41FA5}">
                      <a16:colId xmlns:a16="http://schemas.microsoft.com/office/drawing/2014/main" val="118554198"/>
                    </a:ext>
                  </a:extLst>
                </a:gridCol>
                <a:gridCol w="76209">
                  <a:extLst>
                    <a:ext uri="{9D8B030D-6E8A-4147-A177-3AD203B41FA5}">
                      <a16:colId xmlns:a16="http://schemas.microsoft.com/office/drawing/2014/main" val="2563145853"/>
                    </a:ext>
                  </a:extLst>
                </a:gridCol>
                <a:gridCol w="76209">
                  <a:extLst>
                    <a:ext uri="{9D8B030D-6E8A-4147-A177-3AD203B41FA5}">
                      <a16:colId xmlns:a16="http://schemas.microsoft.com/office/drawing/2014/main" val="3582655393"/>
                    </a:ext>
                  </a:extLst>
                </a:gridCol>
                <a:gridCol w="76209">
                  <a:extLst>
                    <a:ext uri="{9D8B030D-6E8A-4147-A177-3AD203B41FA5}">
                      <a16:colId xmlns:a16="http://schemas.microsoft.com/office/drawing/2014/main" val="3026965436"/>
                    </a:ext>
                  </a:extLst>
                </a:gridCol>
                <a:gridCol w="76209">
                  <a:extLst>
                    <a:ext uri="{9D8B030D-6E8A-4147-A177-3AD203B41FA5}">
                      <a16:colId xmlns:a16="http://schemas.microsoft.com/office/drawing/2014/main" val="4116467543"/>
                    </a:ext>
                  </a:extLst>
                </a:gridCol>
                <a:gridCol w="76209">
                  <a:extLst>
                    <a:ext uri="{9D8B030D-6E8A-4147-A177-3AD203B41FA5}">
                      <a16:colId xmlns:a16="http://schemas.microsoft.com/office/drawing/2014/main" val="3787198302"/>
                    </a:ext>
                  </a:extLst>
                </a:gridCol>
                <a:gridCol w="76209">
                  <a:extLst>
                    <a:ext uri="{9D8B030D-6E8A-4147-A177-3AD203B41FA5}">
                      <a16:colId xmlns:a16="http://schemas.microsoft.com/office/drawing/2014/main" val="3647522095"/>
                    </a:ext>
                  </a:extLst>
                </a:gridCol>
                <a:gridCol w="76209">
                  <a:extLst>
                    <a:ext uri="{9D8B030D-6E8A-4147-A177-3AD203B41FA5}">
                      <a16:colId xmlns:a16="http://schemas.microsoft.com/office/drawing/2014/main" val="3749130944"/>
                    </a:ext>
                  </a:extLst>
                </a:gridCol>
                <a:gridCol w="76209">
                  <a:extLst>
                    <a:ext uri="{9D8B030D-6E8A-4147-A177-3AD203B41FA5}">
                      <a16:colId xmlns:a16="http://schemas.microsoft.com/office/drawing/2014/main" val="624528510"/>
                    </a:ext>
                  </a:extLst>
                </a:gridCol>
                <a:gridCol w="76209">
                  <a:extLst>
                    <a:ext uri="{9D8B030D-6E8A-4147-A177-3AD203B41FA5}">
                      <a16:colId xmlns:a16="http://schemas.microsoft.com/office/drawing/2014/main" val="1587426799"/>
                    </a:ext>
                  </a:extLst>
                </a:gridCol>
                <a:gridCol w="76209">
                  <a:extLst>
                    <a:ext uri="{9D8B030D-6E8A-4147-A177-3AD203B41FA5}">
                      <a16:colId xmlns:a16="http://schemas.microsoft.com/office/drawing/2014/main" val="3597869110"/>
                    </a:ext>
                  </a:extLst>
                </a:gridCol>
                <a:gridCol w="76209">
                  <a:extLst>
                    <a:ext uri="{9D8B030D-6E8A-4147-A177-3AD203B41FA5}">
                      <a16:colId xmlns:a16="http://schemas.microsoft.com/office/drawing/2014/main" val="2907500385"/>
                    </a:ext>
                  </a:extLst>
                </a:gridCol>
                <a:gridCol w="76209">
                  <a:extLst>
                    <a:ext uri="{9D8B030D-6E8A-4147-A177-3AD203B41FA5}">
                      <a16:colId xmlns:a16="http://schemas.microsoft.com/office/drawing/2014/main" val="3078031557"/>
                    </a:ext>
                  </a:extLst>
                </a:gridCol>
                <a:gridCol w="76209">
                  <a:extLst>
                    <a:ext uri="{9D8B030D-6E8A-4147-A177-3AD203B41FA5}">
                      <a16:colId xmlns:a16="http://schemas.microsoft.com/office/drawing/2014/main" val="1476965248"/>
                    </a:ext>
                  </a:extLst>
                </a:gridCol>
                <a:gridCol w="76209">
                  <a:extLst>
                    <a:ext uri="{9D8B030D-6E8A-4147-A177-3AD203B41FA5}">
                      <a16:colId xmlns:a16="http://schemas.microsoft.com/office/drawing/2014/main" val="3698882310"/>
                    </a:ext>
                  </a:extLst>
                </a:gridCol>
                <a:gridCol w="76209">
                  <a:extLst>
                    <a:ext uri="{9D8B030D-6E8A-4147-A177-3AD203B41FA5}">
                      <a16:colId xmlns:a16="http://schemas.microsoft.com/office/drawing/2014/main" val="4183176855"/>
                    </a:ext>
                  </a:extLst>
                </a:gridCol>
                <a:gridCol w="76209">
                  <a:extLst>
                    <a:ext uri="{9D8B030D-6E8A-4147-A177-3AD203B41FA5}">
                      <a16:colId xmlns:a16="http://schemas.microsoft.com/office/drawing/2014/main" val="491562513"/>
                    </a:ext>
                  </a:extLst>
                </a:gridCol>
                <a:gridCol w="76209">
                  <a:extLst>
                    <a:ext uri="{9D8B030D-6E8A-4147-A177-3AD203B41FA5}">
                      <a16:colId xmlns:a16="http://schemas.microsoft.com/office/drawing/2014/main" val="10392080"/>
                    </a:ext>
                  </a:extLst>
                </a:gridCol>
                <a:gridCol w="76209">
                  <a:extLst>
                    <a:ext uri="{9D8B030D-6E8A-4147-A177-3AD203B41FA5}">
                      <a16:colId xmlns:a16="http://schemas.microsoft.com/office/drawing/2014/main" val="2046648246"/>
                    </a:ext>
                  </a:extLst>
                </a:gridCol>
              </a:tblGrid>
              <a:tr h="195208">
                <a:tc>
                  <a:txBody>
                    <a:bodyPr/>
                    <a:lstStyle/>
                    <a:p>
                      <a:pPr algn="l" fontAlgn="b"/>
                      <a:r>
                        <a:rPr lang="tr-TR" sz="700" b="1" i="0" u="none" strike="noStrike">
                          <a:solidFill>
                            <a:srgbClr val="FFFFFF"/>
                          </a:solidFill>
                          <a:effectLst/>
                          <a:latin typeface="Verdana" panose="020B0604030504040204" pitchFamily="34" charset="0"/>
                        </a:rPr>
                        <a:t>   FAALİYETİN ADI</a:t>
                      </a:r>
                      <a:endParaRPr lang="tr-TR" sz="500" b="0" i="0" u="none" strike="noStrike">
                        <a:solidFill>
                          <a:srgbClr val="000000"/>
                        </a:solidFill>
                        <a:effectLst/>
                        <a:latin typeface="Calibri" panose="020F0502020204030204" pitchFamily="34" charset="0"/>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b"/>
                      <a:r>
                        <a:rPr lang="tr-TR" sz="700" b="1"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b"/>
                      <a:r>
                        <a:rPr lang="tr-TR" sz="700" b="1"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ctr"/>
                      <a:r>
                        <a:rPr lang="tr-TR" sz="400" b="1" i="0" u="none" strike="noStrike">
                          <a:solidFill>
                            <a:srgbClr val="FFFFFF"/>
                          </a:solidFill>
                          <a:effectLst/>
                          <a:latin typeface="Verdana" panose="020B0604030504040204" pitchFamily="34" charset="0"/>
                        </a:rPr>
                        <a:t>Sorumlu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FFFFFF"/>
                          </a:solidFill>
                          <a:effectLst/>
                          <a:latin typeface="Verdana" panose="020B0604030504040204" pitchFamily="34" charset="0"/>
                        </a:rPr>
                        <a:t>Kaynak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FFFFFF"/>
                          </a:solidFill>
                          <a:effectLst/>
                          <a:latin typeface="Verdana" panose="020B0604030504040204" pitchFamily="34" charset="0"/>
                        </a:rPr>
                        <a:t>Takip          Göstergesi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000000"/>
                          </a:solidFill>
                          <a:effectLst/>
                          <a:latin typeface="Verdana" panose="020B0604030504040204" pitchFamily="34" charset="0"/>
                        </a:rPr>
                        <a:t>Termin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gridSpan="5">
                  <a:txBody>
                    <a:bodyPr/>
                    <a:lstStyle/>
                    <a:p>
                      <a:pPr algn="ctr" fontAlgn="ctr"/>
                      <a:r>
                        <a:rPr lang="tr-TR" sz="300" b="1" i="0" u="none" strike="noStrike">
                          <a:solidFill>
                            <a:srgbClr val="000000"/>
                          </a:solidFill>
                          <a:effectLst/>
                          <a:latin typeface="Verdana" panose="020B0604030504040204" pitchFamily="34" charset="0"/>
                        </a:rPr>
                        <a:t>OCAK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ŞUBAT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MART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NİSAN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300" b="1" i="0" u="none" strike="noStrike">
                          <a:solidFill>
                            <a:srgbClr val="000000"/>
                          </a:solidFill>
                          <a:effectLst/>
                          <a:latin typeface="Verdana" panose="020B0604030504040204" pitchFamily="34" charset="0"/>
                        </a:rPr>
                        <a:t>MAYIS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HAZİRAN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TEMMUZ</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300" b="1" i="0" u="none" strike="noStrike">
                          <a:solidFill>
                            <a:srgbClr val="000000"/>
                          </a:solidFill>
                          <a:effectLst/>
                          <a:latin typeface="Verdana" panose="020B0604030504040204" pitchFamily="34" charset="0"/>
                        </a:rPr>
                        <a:t>AĞUSTOS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EYLÜL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EKİM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KASIM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300" b="1" i="0" u="none" strike="noStrike">
                          <a:solidFill>
                            <a:srgbClr val="000000"/>
                          </a:solidFill>
                          <a:effectLst/>
                          <a:latin typeface="Verdana" panose="020B0604030504040204" pitchFamily="34" charset="0"/>
                        </a:rPr>
                        <a:t>ARALIK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21702971"/>
                  </a:ext>
                </a:extLst>
              </a:tr>
              <a:tr h="96911">
                <a:tc>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extLst>
                  <a:ext uri="{0D108BD9-81ED-4DB2-BD59-A6C34878D82A}">
                    <a16:rowId xmlns:a16="http://schemas.microsoft.com/office/drawing/2014/main" val="1053353658"/>
                  </a:ext>
                </a:extLst>
              </a:tr>
              <a:tr h="190614">
                <a:tc gridSpan="3">
                  <a:txBody>
                    <a:bodyPr/>
                    <a:lstStyle/>
                    <a:p>
                      <a:pPr algn="l" fontAlgn="ctr"/>
                      <a:r>
                        <a:rPr lang="tr-TR" sz="600" b="1" i="0" u="none" strike="noStrike">
                          <a:solidFill>
                            <a:srgbClr val="000000"/>
                          </a:solidFill>
                          <a:effectLst/>
                          <a:latin typeface="Verdana" panose="020B0604030504040204" pitchFamily="34" charset="0"/>
                        </a:rPr>
                        <a:t>15. Öğretim Üyesi Başına Düşen Endeksli Yayın sayısı (2.4.2)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48902306"/>
                  </a:ext>
                </a:extLst>
              </a:tr>
              <a:tr h="78768">
                <a:tc rowSpan="2" gridSpan="3">
                  <a:txBody>
                    <a:bodyPr/>
                    <a:lstStyle/>
                    <a:p>
                      <a:pPr algn="l" fontAlgn="ctr"/>
                      <a:r>
                        <a:rPr lang="tr-TR" sz="600" b="0" i="0" u="none" strike="noStrike">
                          <a:solidFill>
                            <a:srgbClr val="000000"/>
                          </a:solidFill>
                          <a:effectLst/>
                          <a:latin typeface="Verdana" panose="020B0604030504040204" pitchFamily="34" charset="0"/>
                        </a:rPr>
                        <a:t>15.1 Diğer akademisyenleri teşvik için Fakülte Panosuna Öğretim Üyelerimizin Yayınladığı Endeksli Makalelerin Özetlerinin  Pano-Dolaplarda Sergilenmesi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Dekan-Fakülte Sekreterliği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Fotoğraflar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12733445"/>
                  </a:ext>
                </a:extLst>
              </a:tr>
              <a:tr h="302459">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859466671"/>
                  </a:ext>
                </a:extLst>
              </a:tr>
              <a:tr h="106142">
                <a:tc rowSpan="2" gridSpan="3">
                  <a:txBody>
                    <a:bodyPr/>
                    <a:lstStyle/>
                    <a:p>
                      <a:pPr algn="l" fontAlgn="ctr"/>
                      <a:r>
                        <a:rPr lang="tr-TR" sz="600" b="0" i="0" u="none" strike="noStrike">
                          <a:solidFill>
                            <a:srgbClr val="000000"/>
                          </a:solidFill>
                          <a:effectLst/>
                          <a:latin typeface="Verdana" panose="020B0604030504040204" pitchFamily="34" charset="0"/>
                        </a:rPr>
                        <a:t>15.2 Dekanın, öğretim üye ve elemanları ile Eğitim Öğretim yılının başında akademik ve bilimsel çalışma ve araştırmaları ile ilgili toplantı yapması ve hedef belirlemesi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Dekan-Fakülte Sekreterliği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Verdana" panose="020B0604030504040204" pitchFamily="34" charset="0"/>
                        </a:rPr>
                        <a:t>İG-KT-TK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a:txBody>
                    <a:bodyPr/>
                    <a:lstStyle/>
                    <a:p>
                      <a:pPr algn="ctr" fontAlgn="ctr"/>
                      <a:r>
                        <a:rPr lang="tr-TR" sz="600" b="0" i="0" u="none" strike="noStrike">
                          <a:solidFill>
                            <a:srgbClr val="000000"/>
                          </a:solidFill>
                          <a:effectLst/>
                          <a:latin typeface="Verdana" panose="020B0604030504040204" pitchFamily="34" charset="0"/>
                        </a:rPr>
                        <a:t>Toplantı tutanağı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962977202"/>
                  </a:ext>
                </a:extLst>
              </a:tr>
              <a:tr h="275085">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173755"/>
                  </a:ext>
                </a:extLst>
              </a:tr>
              <a:tr h="95307">
                <a:tc gridSpan="3">
                  <a:txBody>
                    <a:bodyPr/>
                    <a:lstStyle/>
                    <a:p>
                      <a:pPr algn="l" fontAlgn="ctr"/>
                      <a:r>
                        <a:rPr lang="tr-TR" sz="600" b="1" i="0" u="none" strike="noStrike">
                          <a:solidFill>
                            <a:srgbClr val="000000"/>
                          </a:solidFill>
                          <a:effectLst/>
                          <a:latin typeface="Verdana" panose="020B0604030504040204" pitchFamily="34" charset="0"/>
                        </a:rPr>
                        <a:t>16. Öğretim Üyesi Başına Düşen Atıf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53064460"/>
                  </a:ext>
                </a:extLst>
              </a:tr>
              <a:tr h="115371">
                <a:tc rowSpan="2" gridSpan="3">
                  <a:txBody>
                    <a:bodyPr/>
                    <a:lstStyle/>
                    <a:p>
                      <a:pPr algn="l" fontAlgn="ctr"/>
                      <a:r>
                        <a:rPr lang="tr-TR" sz="600" b="0" i="0" u="none" strike="noStrike">
                          <a:solidFill>
                            <a:srgbClr val="000000"/>
                          </a:solidFill>
                          <a:effectLst/>
                          <a:latin typeface="Verdana" panose="020B0604030504040204" pitchFamily="34" charset="0"/>
                        </a:rPr>
                        <a:t>16.1 Akademik Personel Performans Degerlendirme kapsaminda yayinlarin Üniversite acik erisim portalina yüklenmesi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Dekanlık-Fakülte Sekreterliği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KT-İG-EK-TK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Web Sitesi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236537028"/>
                  </a:ext>
                </a:extLst>
              </a:tr>
              <a:tr h="265856">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88648949"/>
                  </a:ext>
                </a:extLst>
              </a:tr>
              <a:tr h="143060">
                <a:tc rowSpan="2" gridSpan="3">
                  <a:txBody>
                    <a:bodyPr/>
                    <a:lstStyle/>
                    <a:p>
                      <a:pPr algn="l" fontAlgn="ctr"/>
                      <a:r>
                        <a:rPr lang="tr-TR" sz="600" b="0" i="0" u="none" strike="noStrike">
                          <a:solidFill>
                            <a:srgbClr val="000000"/>
                          </a:solidFill>
                          <a:effectLst/>
                          <a:latin typeface="Verdana" panose="020B0604030504040204" pitchFamily="34" charset="0"/>
                        </a:rPr>
                        <a:t>16.2 Dekanın, öğretim üye ve elemanları ile Eğitim Öğretim yılının başında akademik ve bilimsel çalışma, araştırmaları ile ilgili toplantı yapması ve hedef belirlemesi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Dekan-Fakülte Sekreterliği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Toplantı tutanağı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2572801412"/>
                  </a:ext>
                </a:extLst>
              </a:tr>
              <a:tr h="23816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66608941"/>
                  </a:ext>
                </a:extLst>
              </a:tr>
              <a:tr h="147675">
                <a:tc rowSpan="2" gridSpan="3">
                  <a:txBody>
                    <a:bodyPr/>
                    <a:lstStyle/>
                    <a:p>
                      <a:pPr algn="l" fontAlgn="ctr"/>
                      <a:r>
                        <a:rPr lang="tr-TR" sz="600" b="1" i="0" u="none" strike="noStrike">
                          <a:solidFill>
                            <a:srgbClr val="000000"/>
                          </a:solidFill>
                          <a:effectLst/>
                          <a:latin typeface="Verdana" panose="020B0604030504040204" pitchFamily="34" charset="0"/>
                        </a:rPr>
                        <a:t>17. Öğretim Üyesi Başına Düşen Yürütülmekte Olan Araştırma Projesi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83187976"/>
                  </a:ext>
                </a:extLst>
              </a:tr>
              <a:tr h="9229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53184501"/>
                  </a:ext>
                </a:extLst>
              </a:tr>
              <a:tr h="78768">
                <a:tc rowSpan="2" gridSpan="3">
                  <a:txBody>
                    <a:bodyPr/>
                    <a:lstStyle/>
                    <a:p>
                      <a:pPr algn="l" fontAlgn="ctr"/>
                      <a:r>
                        <a:rPr lang="tr-TR" sz="600" b="0" i="0" u="none" strike="noStrike" dirty="0">
                          <a:solidFill>
                            <a:srgbClr val="000000"/>
                          </a:solidFill>
                          <a:effectLst/>
                          <a:latin typeface="Verdana" panose="020B0604030504040204" pitchFamily="34" charset="0"/>
                        </a:rPr>
                        <a:t>17.1 Proje yürütmekte olan öğretim üyesi/</a:t>
                      </a:r>
                      <a:r>
                        <a:rPr lang="tr-TR" sz="600" b="0" i="0" u="none" strike="noStrike" dirty="0" err="1">
                          <a:solidFill>
                            <a:srgbClr val="000000"/>
                          </a:solidFill>
                          <a:effectLst/>
                          <a:latin typeface="Verdana" panose="020B0604030504040204" pitchFamily="34" charset="0"/>
                        </a:rPr>
                        <a:t>leri</a:t>
                      </a:r>
                      <a:r>
                        <a:rPr lang="tr-TR" sz="600" b="0" i="0" u="none" strike="noStrike" dirty="0">
                          <a:solidFill>
                            <a:srgbClr val="000000"/>
                          </a:solidFill>
                          <a:effectLst/>
                          <a:latin typeface="Verdana" panose="020B0604030504040204" pitchFamily="34" charset="0"/>
                        </a:rPr>
                        <a:t> ile bilgilendirme toplantısı/</a:t>
                      </a:r>
                      <a:r>
                        <a:rPr lang="tr-TR" sz="600" b="0" i="0" u="none" strike="noStrike" dirty="0" err="1">
                          <a:solidFill>
                            <a:srgbClr val="000000"/>
                          </a:solidFill>
                          <a:effectLst/>
                          <a:latin typeface="Verdana" panose="020B0604030504040204" pitchFamily="34" charset="0"/>
                        </a:rPr>
                        <a:t>ları</a:t>
                      </a:r>
                      <a:endParaRPr lang="tr-TR" sz="600" b="0" i="0" u="none" strike="noStrike" dirty="0">
                        <a:solidFill>
                          <a:srgbClr val="000000"/>
                        </a:solidFill>
                        <a:effectLst/>
                        <a:latin typeface="Verdana" panose="020B060403050404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Bölüm Başkanı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Yoklama Formu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3587163766"/>
                  </a:ext>
                </a:extLst>
              </a:tr>
              <a:tr h="111845">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04569779"/>
                  </a:ext>
                </a:extLst>
              </a:tr>
              <a:tr h="152291">
                <a:tc rowSpan="2" gridSpan="3">
                  <a:txBody>
                    <a:bodyPr/>
                    <a:lstStyle/>
                    <a:p>
                      <a:pPr algn="l" fontAlgn="ctr"/>
                      <a:r>
                        <a:rPr lang="tr-TR" sz="600" b="0" i="0" u="none" strike="noStrike">
                          <a:solidFill>
                            <a:srgbClr val="000000"/>
                          </a:solidFill>
                          <a:effectLst/>
                          <a:latin typeface="Verdana" panose="020B0604030504040204" pitchFamily="34" charset="0"/>
                        </a:rPr>
                        <a:t>17.1 Ortak projelerin geliştirilmesi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Öğretim Üyesi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KT-İG-EK-TK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Proje Başvurusu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23204308"/>
                  </a:ext>
                </a:extLst>
              </a:tr>
              <a:tr h="143060">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82143212"/>
                  </a:ext>
                </a:extLst>
              </a:tr>
              <a:tr h="190614">
                <a:tc gridSpan="3">
                  <a:txBody>
                    <a:bodyPr/>
                    <a:lstStyle/>
                    <a:p>
                      <a:pPr algn="l" fontAlgn="ctr"/>
                      <a:r>
                        <a:rPr lang="tr-TR" sz="600" b="1" i="0" u="none" strike="noStrike">
                          <a:solidFill>
                            <a:srgbClr val="000000"/>
                          </a:solidFill>
                          <a:effectLst/>
                          <a:latin typeface="Verdana" panose="020B0604030504040204" pitchFamily="34" charset="0"/>
                        </a:rPr>
                        <a:t>18. Öğretim Üyesi Başına Düşen  Yayınlanmış Kitap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40663183"/>
                  </a:ext>
                </a:extLst>
              </a:tr>
              <a:tr h="78768">
                <a:tc rowSpan="2" gridSpan="3">
                  <a:txBody>
                    <a:bodyPr/>
                    <a:lstStyle/>
                    <a:p>
                      <a:pPr algn="l" fontAlgn="ctr"/>
                      <a:r>
                        <a:rPr lang="tr-TR" sz="600" b="0" i="0" u="none" strike="noStrike">
                          <a:solidFill>
                            <a:srgbClr val="000000"/>
                          </a:solidFill>
                          <a:effectLst/>
                          <a:latin typeface="Verdana" panose="020B0604030504040204" pitchFamily="34" charset="0"/>
                        </a:rPr>
                        <a:t>18.1 Dekanın, öğretim üye ve elemanları ile Eğitim Öğretim yılının başında akademik ve bilimsel çalışma ve araştırmaları ile ilgili toplantı yapması ve hedef belirlemesi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KT-İG-EK-TK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Toplantı tutanağı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4205814246"/>
                  </a:ext>
                </a:extLst>
              </a:tr>
              <a:tr h="20715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37894412"/>
                  </a:ext>
                </a:extLst>
              </a:tr>
              <a:tr h="78768">
                <a:tc rowSpan="2" gridSpan="3">
                  <a:txBody>
                    <a:bodyPr/>
                    <a:lstStyle/>
                    <a:p>
                      <a:pPr algn="l" fontAlgn="ctr"/>
                      <a:r>
                        <a:rPr lang="tr-TR" sz="600" b="0" i="0" u="none" strike="noStrike">
                          <a:solidFill>
                            <a:srgbClr val="000000"/>
                          </a:solidFill>
                          <a:effectLst/>
                          <a:latin typeface="Verdana" panose="020B0604030504040204" pitchFamily="34" charset="0"/>
                        </a:rPr>
                        <a:t>18.2 Kitap Projeleri olumlu sonuçlanmış öğretim üyesi/leri ile kitap yayınlama süreci hakkında bilgilendirme toplantısı/ları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Toplantı Tutanağı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3890657968"/>
                  </a:ext>
                </a:extLst>
              </a:tr>
              <a:tr h="216899">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33216337"/>
                  </a:ext>
                </a:extLst>
              </a:tr>
              <a:tr h="119986">
                <a:tc rowSpan="2" gridSpan="3">
                  <a:txBody>
                    <a:bodyPr/>
                    <a:lstStyle/>
                    <a:p>
                      <a:pPr algn="l" fontAlgn="ctr"/>
                      <a:r>
                        <a:rPr lang="tr-TR" sz="600" b="0" i="0" u="none" strike="noStrike">
                          <a:solidFill>
                            <a:srgbClr val="000000"/>
                          </a:solidFill>
                          <a:effectLst/>
                          <a:latin typeface="Verdana" panose="020B0604030504040204" pitchFamily="34" charset="0"/>
                        </a:rPr>
                        <a:t>18.3 Öğretim üyelerinin yayınladığı kitapların üniversite websayfasında duyurulması ve  Eğitim Binasında Pano- Dolaplarda Sergilenmesi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KT-İG-EK-FS-TK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Web Sitesi/Fotoğraf</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2224849288"/>
                  </a:ext>
                </a:extLst>
              </a:tr>
              <a:tr h="165935">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384681305"/>
                  </a:ext>
                </a:extLst>
              </a:tr>
              <a:tr h="161519">
                <a:tc gridSpan="3">
                  <a:txBody>
                    <a:bodyPr/>
                    <a:lstStyle/>
                    <a:p>
                      <a:pPr algn="l" fontAlgn="ctr"/>
                      <a:r>
                        <a:rPr lang="tr-TR" sz="600" b="1" i="0" u="none" strike="noStrike">
                          <a:solidFill>
                            <a:srgbClr val="000000"/>
                          </a:solidFill>
                          <a:effectLst/>
                          <a:latin typeface="Verdana" panose="020B0604030504040204" pitchFamily="34" charset="0"/>
                        </a:rPr>
                        <a:t>19. Danışmanlık Memnuniyet Oranı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5512183"/>
                  </a:ext>
                </a:extLst>
              </a:tr>
              <a:tr h="142137">
                <a:tc rowSpan="2" gridSpan="3">
                  <a:txBody>
                    <a:bodyPr/>
                    <a:lstStyle/>
                    <a:p>
                      <a:pPr algn="l" fontAlgn="ctr"/>
                      <a:r>
                        <a:rPr lang="tr-TR" sz="600" b="0" i="0" u="none" strike="noStrike">
                          <a:solidFill>
                            <a:srgbClr val="000000"/>
                          </a:solidFill>
                          <a:effectLst/>
                          <a:latin typeface="Verdana" panose="020B0604030504040204" pitchFamily="34" charset="0"/>
                        </a:rPr>
                        <a:t>19.1.  Öğrencilerle Yapılan Değerlendirme Toplantıları (Danışmanlıkla ilgili görüşlerin de alınması)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Memnuniyet/ Şikayet Edilen Konu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69825037"/>
                  </a:ext>
                </a:extLst>
              </a:tr>
              <a:tr h="239090">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64665976"/>
                  </a:ext>
                </a:extLst>
              </a:tr>
              <a:tr h="78768">
                <a:tc rowSpan="2" gridSpan="3">
                  <a:txBody>
                    <a:bodyPr/>
                    <a:lstStyle/>
                    <a:p>
                      <a:pPr algn="l" fontAlgn="ctr"/>
                      <a:r>
                        <a:rPr lang="tr-TR" sz="600" b="0" i="0" u="none" strike="noStrike">
                          <a:solidFill>
                            <a:srgbClr val="000000"/>
                          </a:solidFill>
                          <a:effectLst/>
                          <a:latin typeface="Verdana" panose="020B0604030504040204" pitchFamily="34" charset="0"/>
                        </a:rPr>
                        <a:t>19.2 Öğrencilere Danışmanlık Memnuniyeti Anketi Uygulanması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Öğretim Üyesi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İG-KT-EK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Anket Analizi Raporu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40478415"/>
                  </a:ext>
                </a:extLst>
              </a:tr>
              <a:tr h="20715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753101634"/>
                  </a:ext>
                </a:extLst>
              </a:tr>
              <a:tr h="78768">
                <a:tc rowSpan="2" gridSpan="3">
                  <a:txBody>
                    <a:bodyPr/>
                    <a:lstStyle/>
                    <a:p>
                      <a:pPr algn="l" fontAlgn="ctr"/>
                      <a:r>
                        <a:rPr lang="tr-TR" sz="600" b="0" i="0" u="none" strike="noStrike">
                          <a:solidFill>
                            <a:srgbClr val="000000"/>
                          </a:solidFill>
                          <a:effectLst/>
                          <a:latin typeface="Verdana" panose="020B0604030504040204" pitchFamily="34" charset="0"/>
                        </a:rPr>
                        <a:t>19.3 Memnuniyet anketleri sonuçlarının değerlendirilmesi için bölüm toplantıları düzenlenmesi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Öğretim Üyesi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Fotoğraf ve Toplantı Tutanakları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921207427"/>
                  </a:ext>
                </a:extLst>
              </a:tr>
              <a:tr h="20715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43683263"/>
                  </a:ext>
                </a:extLst>
              </a:tr>
              <a:tr h="78768">
                <a:tc rowSpan="2" gridSpan="3">
                  <a:txBody>
                    <a:bodyPr/>
                    <a:lstStyle/>
                    <a:p>
                      <a:pPr algn="l" fontAlgn="ctr"/>
                      <a:r>
                        <a:rPr lang="tr-TR" sz="600" b="0" i="0" u="none" strike="noStrike">
                          <a:solidFill>
                            <a:srgbClr val="000000"/>
                          </a:solidFill>
                          <a:effectLst/>
                          <a:latin typeface="Verdana" panose="020B0604030504040204" pitchFamily="34" charset="0"/>
                        </a:rPr>
                        <a:t>19.4 Anket Sonucu Çıkan Uygunsuzlukların Giderilmesi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Öğretim Üyesi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Aksiyon Planı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1833154512"/>
                  </a:ext>
                </a:extLst>
              </a:tr>
              <a:tr h="20715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60127125"/>
                  </a:ext>
                </a:extLst>
              </a:tr>
              <a:tr h="142137">
                <a:tc rowSpan="2" gridSpan="3">
                  <a:txBody>
                    <a:bodyPr/>
                    <a:lstStyle/>
                    <a:p>
                      <a:pPr algn="l" fontAlgn="ctr"/>
                      <a:r>
                        <a:rPr lang="tr-TR" sz="600" b="0" i="0" u="none" strike="noStrike">
                          <a:solidFill>
                            <a:srgbClr val="000000"/>
                          </a:solidFill>
                          <a:effectLst/>
                          <a:latin typeface="Verdana" panose="020B0604030504040204" pitchFamily="34" charset="0"/>
                        </a:rPr>
                        <a:t>19.5 Bölümler tarafından yapılan Danışmanlık Aksiyon Planlarının Takibinin Yapılması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Dekanlık-Fakülte Sekreterliği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İG-KT-EK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dirty="0">
                          <a:solidFill>
                            <a:srgbClr val="000000"/>
                          </a:solidFill>
                          <a:effectLst/>
                          <a:latin typeface="Verdana" panose="020B0604030504040204" pitchFamily="34" charset="0"/>
                        </a:rPr>
                        <a:t>Anket Aksiyon Planları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3717223949"/>
                  </a:ext>
                </a:extLst>
              </a:tr>
              <a:tr h="239090">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dirty="0">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86781696"/>
                  </a:ext>
                </a:extLst>
              </a:tr>
            </a:tbl>
          </a:graphicData>
        </a:graphic>
      </p:graphicFrame>
    </p:spTree>
    <p:extLst>
      <p:ext uri="{BB962C8B-B14F-4D97-AF65-F5344CB8AC3E}">
        <p14:creationId xmlns:p14="http://schemas.microsoft.com/office/powerpoint/2010/main" val="27309538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KALİTE FAALİYET PLANLARI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17</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1143053517"/>
              </p:ext>
            </p:extLst>
          </p:nvPr>
        </p:nvGraphicFramePr>
        <p:xfrm>
          <a:off x="251520" y="1196752"/>
          <a:ext cx="8640939" cy="4931565"/>
        </p:xfrm>
        <a:graphic>
          <a:graphicData uri="http://schemas.openxmlformats.org/drawingml/2006/table">
            <a:tbl>
              <a:tblPr/>
              <a:tblGrid>
                <a:gridCol w="359551">
                  <a:extLst>
                    <a:ext uri="{9D8B030D-6E8A-4147-A177-3AD203B41FA5}">
                      <a16:colId xmlns:a16="http://schemas.microsoft.com/office/drawing/2014/main" val="3117327798"/>
                    </a:ext>
                  </a:extLst>
                </a:gridCol>
                <a:gridCol w="759097">
                  <a:extLst>
                    <a:ext uri="{9D8B030D-6E8A-4147-A177-3AD203B41FA5}">
                      <a16:colId xmlns:a16="http://schemas.microsoft.com/office/drawing/2014/main" val="1715127221"/>
                    </a:ext>
                  </a:extLst>
                </a:gridCol>
                <a:gridCol w="30352">
                  <a:extLst>
                    <a:ext uri="{9D8B030D-6E8A-4147-A177-3AD203B41FA5}">
                      <a16:colId xmlns:a16="http://schemas.microsoft.com/office/drawing/2014/main" val="2410224739"/>
                    </a:ext>
                  </a:extLst>
                </a:gridCol>
                <a:gridCol w="1719591">
                  <a:extLst>
                    <a:ext uri="{9D8B030D-6E8A-4147-A177-3AD203B41FA5}">
                      <a16:colId xmlns:a16="http://schemas.microsoft.com/office/drawing/2014/main" val="2113741655"/>
                    </a:ext>
                  </a:extLst>
                </a:gridCol>
                <a:gridCol w="463117">
                  <a:extLst>
                    <a:ext uri="{9D8B030D-6E8A-4147-A177-3AD203B41FA5}">
                      <a16:colId xmlns:a16="http://schemas.microsoft.com/office/drawing/2014/main" val="2936197591"/>
                    </a:ext>
                  </a:extLst>
                </a:gridCol>
                <a:gridCol w="375183">
                  <a:extLst>
                    <a:ext uri="{9D8B030D-6E8A-4147-A177-3AD203B41FA5}">
                      <a16:colId xmlns:a16="http://schemas.microsoft.com/office/drawing/2014/main" val="2010907173"/>
                    </a:ext>
                  </a:extLst>
                </a:gridCol>
                <a:gridCol w="554960">
                  <a:extLst>
                    <a:ext uri="{9D8B030D-6E8A-4147-A177-3AD203B41FA5}">
                      <a16:colId xmlns:a16="http://schemas.microsoft.com/office/drawing/2014/main" val="3586055083"/>
                    </a:ext>
                  </a:extLst>
                </a:gridCol>
                <a:gridCol w="392771">
                  <a:extLst>
                    <a:ext uri="{9D8B030D-6E8A-4147-A177-3AD203B41FA5}">
                      <a16:colId xmlns:a16="http://schemas.microsoft.com/office/drawing/2014/main" val="3387464499"/>
                    </a:ext>
                  </a:extLst>
                </a:gridCol>
                <a:gridCol w="76209">
                  <a:extLst>
                    <a:ext uri="{9D8B030D-6E8A-4147-A177-3AD203B41FA5}">
                      <a16:colId xmlns:a16="http://schemas.microsoft.com/office/drawing/2014/main" val="36620948"/>
                    </a:ext>
                  </a:extLst>
                </a:gridCol>
                <a:gridCol w="76209">
                  <a:extLst>
                    <a:ext uri="{9D8B030D-6E8A-4147-A177-3AD203B41FA5}">
                      <a16:colId xmlns:a16="http://schemas.microsoft.com/office/drawing/2014/main" val="3868880625"/>
                    </a:ext>
                  </a:extLst>
                </a:gridCol>
                <a:gridCol w="76209">
                  <a:extLst>
                    <a:ext uri="{9D8B030D-6E8A-4147-A177-3AD203B41FA5}">
                      <a16:colId xmlns:a16="http://schemas.microsoft.com/office/drawing/2014/main" val="1248807981"/>
                    </a:ext>
                  </a:extLst>
                </a:gridCol>
                <a:gridCol w="76209">
                  <a:extLst>
                    <a:ext uri="{9D8B030D-6E8A-4147-A177-3AD203B41FA5}">
                      <a16:colId xmlns:a16="http://schemas.microsoft.com/office/drawing/2014/main" val="2303698983"/>
                    </a:ext>
                  </a:extLst>
                </a:gridCol>
                <a:gridCol w="76209">
                  <a:extLst>
                    <a:ext uri="{9D8B030D-6E8A-4147-A177-3AD203B41FA5}">
                      <a16:colId xmlns:a16="http://schemas.microsoft.com/office/drawing/2014/main" val="3365641864"/>
                    </a:ext>
                  </a:extLst>
                </a:gridCol>
                <a:gridCol w="76209">
                  <a:extLst>
                    <a:ext uri="{9D8B030D-6E8A-4147-A177-3AD203B41FA5}">
                      <a16:colId xmlns:a16="http://schemas.microsoft.com/office/drawing/2014/main" val="4280183125"/>
                    </a:ext>
                  </a:extLst>
                </a:gridCol>
                <a:gridCol w="76209">
                  <a:extLst>
                    <a:ext uri="{9D8B030D-6E8A-4147-A177-3AD203B41FA5}">
                      <a16:colId xmlns:a16="http://schemas.microsoft.com/office/drawing/2014/main" val="968882106"/>
                    </a:ext>
                  </a:extLst>
                </a:gridCol>
                <a:gridCol w="76209">
                  <a:extLst>
                    <a:ext uri="{9D8B030D-6E8A-4147-A177-3AD203B41FA5}">
                      <a16:colId xmlns:a16="http://schemas.microsoft.com/office/drawing/2014/main" val="1473467447"/>
                    </a:ext>
                  </a:extLst>
                </a:gridCol>
                <a:gridCol w="76209">
                  <a:extLst>
                    <a:ext uri="{9D8B030D-6E8A-4147-A177-3AD203B41FA5}">
                      <a16:colId xmlns:a16="http://schemas.microsoft.com/office/drawing/2014/main" val="4003777386"/>
                    </a:ext>
                  </a:extLst>
                </a:gridCol>
                <a:gridCol w="99658">
                  <a:extLst>
                    <a:ext uri="{9D8B030D-6E8A-4147-A177-3AD203B41FA5}">
                      <a16:colId xmlns:a16="http://schemas.microsoft.com/office/drawing/2014/main" val="981731967"/>
                    </a:ext>
                  </a:extLst>
                </a:gridCol>
                <a:gridCol w="76209">
                  <a:extLst>
                    <a:ext uri="{9D8B030D-6E8A-4147-A177-3AD203B41FA5}">
                      <a16:colId xmlns:a16="http://schemas.microsoft.com/office/drawing/2014/main" val="2156641309"/>
                    </a:ext>
                  </a:extLst>
                </a:gridCol>
                <a:gridCol w="76209">
                  <a:extLst>
                    <a:ext uri="{9D8B030D-6E8A-4147-A177-3AD203B41FA5}">
                      <a16:colId xmlns:a16="http://schemas.microsoft.com/office/drawing/2014/main" val="723868211"/>
                    </a:ext>
                  </a:extLst>
                </a:gridCol>
                <a:gridCol w="76209">
                  <a:extLst>
                    <a:ext uri="{9D8B030D-6E8A-4147-A177-3AD203B41FA5}">
                      <a16:colId xmlns:a16="http://schemas.microsoft.com/office/drawing/2014/main" val="2074645223"/>
                    </a:ext>
                  </a:extLst>
                </a:gridCol>
                <a:gridCol w="76209">
                  <a:extLst>
                    <a:ext uri="{9D8B030D-6E8A-4147-A177-3AD203B41FA5}">
                      <a16:colId xmlns:a16="http://schemas.microsoft.com/office/drawing/2014/main" val="1917482567"/>
                    </a:ext>
                  </a:extLst>
                </a:gridCol>
                <a:gridCol w="76209">
                  <a:extLst>
                    <a:ext uri="{9D8B030D-6E8A-4147-A177-3AD203B41FA5}">
                      <a16:colId xmlns:a16="http://schemas.microsoft.com/office/drawing/2014/main" val="3183489243"/>
                    </a:ext>
                  </a:extLst>
                </a:gridCol>
                <a:gridCol w="76209">
                  <a:extLst>
                    <a:ext uri="{9D8B030D-6E8A-4147-A177-3AD203B41FA5}">
                      <a16:colId xmlns:a16="http://schemas.microsoft.com/office/drawing/2014/main" val="2250651168"/>
                    </a:ext>
                  </a:extLst>
                </a:gridCol>
                <a:gridCol w="76209">
                  <a:extLst>
                    <a:ext uri="{9D8B030D-6E8A-4147-A177-3AD203B41FA5}">
                      <a16:colId xmlns:a16="http://schemas.microsoft.com/office/drawing/2014/main" val="4281774334"/>
                    </a:ext>
                  </a:extLst>
                </a:gridCol>
                <a:gridCol w="76209">
                  <a:extLst>
                    <a:ext uri="{9D8B030D-6E8A-4147-A177-3AD203B41FA5}">
                      <a16:colId xmlns:a16="http://schemas.microsoft.com/office/drawing/2014/main" val="2989385283"/>
                    </a:ext>
                  </a:extLst>
                </a:gridCol>
                <a:gridCol w="76209">
                  <a:extLst>
                    <a:ext uri="{9D8B030D-6E8A-4147-A177-3AD203B41FA5}">
                      <a16:colId xmlns:a16="http://schemas.microsoft.com/office/drawing/2014/main" val="1800682654"/>
                    </a:ext>
                  </a:extLst>
                </a:gridCol>
                <a:gridCol w="76209">
                  <a:extLst>
                    <a:ext uri="{9D8B030D-6E8A-4147-A177-3AD203B41FA5}">
                      <a16:colId xmlns:a16="http://schemas.microsoft.com/office/drawing/2014/main" val="1719553504"/>
                    </a:ext>
                  </a:extLst>
                </a:gridCol>
                <a:gridCol w="76209">
                  <a:extLst>
                    <a:ext uri="{9D8B030D-6E8A-4147-A177-3AD203B41FA5}">
                      <a16:colId xmlns:a16="http://schemas.microsoft.com/office/drawing/2014/main" val="1143102562"/>
                    </a:ext>
                  </a:extLst>
                </a:gridCol>
                <a:gridCol w="76209">
                  <a:extLst>
                    <a:ext uri="{9D8B030D-6E8A-4147-A177-3AD203B41FA5}">
                      <a16:colId xmlns:a16="http://schemas.microsoft.com/office/drawing/2014/main" val="2224834220"/>
                    </a:ext>
                  </a:extLst>
                </a:gridCol>
                <a:gridCol w="76209">
                  <a:extLst>
                    <a:ext uri="{9D8B030D-6E8A-4147-A177-3AD203B41FA5}">
                      <a16:colId xmlns:a16="http://schemas.microsoft.com/office/drawing/2014/main" val="2238210296"/>
                    </a:ext>
                  </a:extLst>
                </a:gridCol>
                <a:gridCol w="76209">
                  <a:extLst>
                    <a:ext uri="{9D8B030D-6E8A-4147-A177-3AD203B41FA5}">
                      <a16:colId xmlns:a16="http://schemas.microsoft.com/office/drawing/2014/main" val="3309594266"/>
                    </a:ext>
                  </a:extLst>
                </a:gridCol>
                <a:gridCol w="76209">
                  <a:extLst>
                    <a:ext uri="{9D8B030D-6E8A-4147-A177-3AD203B41FA5}">
                      <a16:colId xmlns:a16="http://schemas.microsoft.com/office/drawing/2014/main" val="3398867327"/>
                    </a:ext>
                  </a:extLst>
                </a:gridCol>
                <a:gridCol w="76209">
                  <a:extLst>
                    <a:ext uri="{9D8B030D-6E8A-4147-A177-3AD203B41FA5}">
                      <a16:colId xmlns:a16="http://schemas.microsoft.com/office/drawing/2014/main" val="2385799436"/>
                    </a:ext>
                  </a:extLst>
                </a:gridCol>
                <a:gridCol w="76209">
                  <a:extLst>
                    <a:ext uri="{9D8B030D-6E8A-4147-A177-3AD203B41FA5}">
                      <a16:colId xmlns:a16="http://schemas.microsoft.com/office/drawing/2014/main" val="3495924270"/>
                    </a:ext>
                  </a:extLst>
                </a:gridCol>
                <a:gridCol w="76209">
                  <a:extLst>
                    <a:ext uri="{9D8B030D-6E8A-4147-A177-3AD203B41FA5}">
                      <a16:colId xmlns:a16="http://schemas.microsoft.com/office/drawing/2014/main" val="1590486361"/>
                    </a:ext>
                  </a:extLst>
                </a:gridCol>
                <a:gridCol w="76209">
                  <a:extLst>
                    <a:ext uri="{9D8B030D-6E8A-4147-A177-3AD203B41FA5}">
                      <a16:colId xmlns:a16="http://schemas.microsoft.com/office/drawing/2014/main" val="2729667973"/>
                    </a:ext>
                  </a:extLst>
                </a:gridCol>
                <a:gridCol w="76209">
                  <a:extLst>
                    <a:ext uri="{9D8B030D-6E8A-4147-A177-3AD203B41FA5}">
                      <a16:colId xmlns:a16="http://schemas.microsoft.com/office/drawing/2014/main" val="3034131318"/>
                    </a:ext>
                  </a:extLst>
                </a:gridCol>
                <a:gridCol w="76209">
                  <a:extLst>
                    <a:ext uri="{9D8B030D-6E8A-4147-A177-3AD203B41FA5}">
                      <a16:colId xmlns:a16="http://schemas.microsoft.com/office/drawing/2014/main" val="2519046472"/>
                    </a:ext>
                  </a:extLst>
                </a:gridCol>
                <a:gridCol w="76209">
                  <a:extLst>
                    <a:ext uri="{9D8B030D-6E8A-4147-A177-3AD203B41FA5}">
                      <a16:colId xmlns:a16="http://schemas.microsoft.com/office/drawing/2014/main" val="4149003072"/>
                    </a:ext>
                  </a:extLst>
                </a:gridCol>
                <a:gridCol w="76209">
                  <a:extLst>
                    <a:ext uri="{9D8B030D-6E8A-4147-A177-3AD203B41FA5}">
                      <a16:colId xmlns:a16="http://schemas.microsoft.com/office/drawing/2014/main" val="2973805425"/>
                    </a:ext>
                  </a:extLst>
                </a:gridCol>
                <a:gridCol w="76209">
                  <a:extLst>
                    <a:ext uri="{9D8B030D-6E8A-4147-A177-3AD203B41FA5}">
                      <a16:colId xmlns:a16="http://schemas.microsoft.com/office/drawing/2014/main" val="2912754685"/>
                    </a:ext>
                  </a:extLst>
                </a:gridCol>
                <a:gridCol w="76209">
                  <a:extLst>
                    <a:ext uri="{9D8B030D-6E8A-4147-A177-3AD203B41FA5}">
                      <a16:colId xmlns:a16="http://schemas.microsoft.com/office/drawing/2014/main" val="1393225657"/>
                    </a:ext>
                  </a:extLst>
                </a:gridCol>
                <a:gridCol w="76209">
                  <a:extLst>
                    <a:ext uri="{9D8B030D-6E8A-4147-A177-3AD203B41FA5}">
                      <a16:colId xmlns:a16="http://schemas.microsoft.com/office/drawing/2014/main" val="3643022912"/>
                    </a:ext>
                  </a:extLst>
                </a:gridCol>
                <a:gridCol w="76209">
                  <a:extLst>
                    <a:ext uri="{9D8B030D-6E8A-4147-A177-3AD203B41FA5}">
                      <a16:colId xmlns:a16="http://schemas.microsoft.com/office/drawing/2014/main" val="288615762"/>
                    </a:ext>
                  </a:extLst>
                </a:gridCol>
                <a:gridCol w="76209">
                  <a:extLst>
                    <a:ext uri="{9D8B030D-6E8A-4147-A177-3AD203B41FA5}">
                      <a16:colId xmlns:a16="http://schemas.microsoft.com/office/drawing/2014/main" val="1002142830"/>
                    </a:ext>
                  </a:extLst>
                </a:gridCol>
                <a:gridCol w="76209">
                  <a:extLst>
                    <a:ext uri="{9D8B030D-6E8A-4147-A177-3AD203B41FA5}">
                      <a16:colId xmlns:a16="http://schemas.microsoft.com/office/drawing/2014/main" val="3265827467"/>
                    </a:ext>
                  </a:extLst>
                </a:gridCol>
                <a:gridCol w="76209">
                  <a:extLst>
                    <a:ext uri="{9D8B030D-6E8A-4147-A177-3AD203B41FA5}">
                      <a16:colId xmlns:a16="http://schemas.microsoft.com/office/drawing/2014/main" val="3213882542"/>
                    </a:ext>
                  </a:extLst>
                </a:gridCol>
                <a:gridCol w="76209">
                  <a:extLst>
                    <a:ext uri="{9D8B030D-6E8A-4147-A177-3AD203B41FA5}">
                      <a16:colId xmlns:a16="http://schemas.microsoft.com/office/drawing/2014/main" val="617285258"/>
                    </a:ext>
                  </a:extLst>
                </a:gridCol>
                <a:gridCol w="76209">
                  <a:extLst>
                    <a:ext uri="{9D8B030D-6E8A-4147-A177-3AD203B41FA5}">
                      <a16:colId xmlns:a16="http://schemas.microsoft.com/office/drawing/2014/main" val="2575563239"/>
                    </a:ext>
                  </a:extLst>
                </a:gridCol>
                <a:gridCol w="76209">
                  <a:extLst>
                    <a:ext uri="{9D8B030D-6E8A-4147-A177-3AD203B41FA5}">
                      <a16:colId xmlns:a16="http://schemas.microsoft.com/office/drawing/2014/main" val="4162122176"/>
                    </a:ext>
                  </a:extLst>
                </a:gridCol>
                <a:gridCol w="76209">
                  <a:extLst>
                    <a:ext uri="{9D8B030D-6E8A-4147-A177-3AD203B41FA5}">
                      <a16:colId xmlns:a16="http://schemas.microsoft.com/office/drawing/2014/main" val="1015756447"/>
                    </a:ext>
                  </a:extLst>
                </a:gridCol>
                <a:gridCol w="76209">
                  <a:extLst>
                    <a:ext uri="{9D8B030D-6E8A-4147-A177-3AD203B41FA5}">
                      <a16:colId xmlns:a16="http://schemas.microsoft.com/office/drawing/2014/main" val="2465640873"/>
                    </a:ext>
                  </a:extLst>
                </a:gridCol>
                <a:gridCol w="76209">
                  <a:extLst>
                    <a:ext uri="{9D8B030D-6E8A-4147-A177-3AD203B41FA5}">
                      <a16:colId xmlns:a16="http://schemas.microsoft.com/office/drawing/2014/main" val="2887955588"/>
                    </a:ext>
                  </a:extLst>
                </a:gridCol>
                <a:gridCol w="76209">
                  <a:extLst>
                    <a:ext uri="{9D8B030D-6E8A-4147-A177-3AD203B41FA5}">
                      <a16:colId xmlns:a16="http://schemas.microsoft.com/office/drawing/2014/main" val="769659714"/>
                    </a:ext>
                  </a:extLst>
                </a:gridCol>
                <a:gridCol w="76209">
                  <a:extLst>
                    <a:ext uri="{9D8B030D-6E8A-4147-A177-3AD203B41FA5}">
                      <a16:colId xmlns:a16="http://schemas.microsoft.com/office/drawing/2014/main" val="1076694679"/>
                    </a:ext>
                  </a:extLst>
                </a:gridCol>
                <a:gridCol w="76209">
                  <a:extLst>
                    <a:ext uri="{9D8B030D-6E8A-4147-A177-3AD203B41FA5}">
                      <a16:colId xmlns:a16="http://schemas.microsoft.com/office/drawing/2014/main" val="2833158757"/>
                    </a:ext>
                  </a:extLst>
                </a:gridCol>
                <a:gridCol w="76209">
                  <a:extLst>
                    <a:ext uri="{9D8B030D-6E8A-4147-A177-3AD203B41FA5}">
                      <a16:colId xmlns:a16="http://schemas.microsoft.com/office/drawing/2014/main" val="409211711"/>
                    </a:ext>
                  </a:extLst>
                </a:gridCol>
                <a:gridCol w="76209">
                  <a:extLst>
                    <a:ext uri="{9D8B030D-6E8A-4147-A177-3AD203B41FA5}">
                      <a16:colId xmlns:a16="http://schemas.microsoft.com/office/drawing/2014/main" val="923627859"/>
                    </a:ext>
                  </a:extLst>
                </a:gridCol>
                <a:gridCol w="76209">
                  <a:extLst>
                    <a:ext uri="{9D8B030D-6E8A-4147-A177-3AD203B41FA5}">
                      <a16:colId xmlns:a16="http://schemas.microsoft.com/office/drawing/2014/main" val="3247883716"/>
                    </a:ext>
                  </a:extLst>
                </a:gridCol>
              </a:tblGrid>
              <a:tr h="218992">
                <a:tc gridSpan="2">
                  <a:txBody>
                    <a:bodyPr/>
                    <a:lstStyle/>
                    <a:p>
                      <a:pPr algn="l" fontAlgn="b"/>
                      <a:r>
                        <a:rPr lang="tr-TR" sz="700" b="1" i="0" u="none" strike="noStrike" dirty="0">
                          <a:solidFill>
                            <a:srgbClr val="FFFFFF"/>
                          </a:solidFill>
                          <a:effectLst/>
                          <a:latin typeface="Verdana" panose="020B0604030504040204" pitchFamily="34" charset="0"/>
                        </a:rPr>
                        <a:t>   </a:t>
                      </a:r>
                      <a:endParaRPr lang="tr-TR" sz="700" b="1" i="0" u="none" strike="noStrike" dirty="0" smtClean="0">
                        <a:solidFill>
                          <a:srgbClr val="FFFFFF"/>
                        </a:solidFill>
                        <a:effectLst/>
                        <a:latin typeface="Verdana" panose="020B0604030504040204" pitchFamily="34" charset="0"/>
                      </a:endParaRPr>
                    </a:p>
                    <a:p>
                      <a:pPr algn="l" fontAlgn="b"/>
                      <a:r>
                        <a:rPr lang="tr-TR" sz="700" b="1" i="0" u="none" strike="noStrike" dirty="0" smtClean="0">
                          <a:solidFill>
                            <a:srgbClr val="FFFFFF"/>
                          </a:solidFill>
                          <a:effectLst/>
                          <a:latin typeface="Verdana" panose="020B0604030504040204" pitchFamily="34" charset="0"/>
                        </a:rPr>
                        <a:t>FAALİYETİN </a:t>
                      </a:r>
                      <a:r>
                        <a:rPr lang="tr-TR" sz="700" b="1" i="0" u="none" strike="noStrike" dirty="0">
                          <a:solidFill>
                            <a:srgbClr val="FFFFFF"/>
                          </a:solidFill>
                          <a:effectLst/>
                          <a:latin typeface="Verdana" panose="020B0604030504040204" pitchFamily="34" charset="0"/>
                        </a:rPr>
                        <a:t>ADI</a:t>
                      </a:r>
                      <a:endParaRPr lang="tr-TR" sz="6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hMerge="1">
                  <a:txBody>
                    <a:bodyPr/>
                    <a:lstStyle/>
                    <a:p>
                      <a:pPr algn="l" fontAlgn="b"/>
                      <a:endParaRPr lang="tr-TR" sz="700" b="1" i="0" u="none" strike="noStrike">
                        <a:solidFill>
                          <a:srgbClr val="FFFFFF"/>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b"/>
                      <a:r>
                        <a:rPr lang="tr-TR" sz="700" b="1"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b"/>
                      <a:r>
                        <a:rPr lang="tr-TR" sz="700" b="1" i="0" u="none" strike="noStrike" dirty="0">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Sorumlu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Kaynak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Takip          Göstergesi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000000"/>
                          </a:solidFill>
                          <a:effectLst/>
                          <a:latin typeface="Verdana" panose="020B0604030504040204" pitchFamily="34" charset="0"/>
                        </a:rPr>
                        <a:t>Termin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gridSpan="5">
                  <a:txBody>
                    <a:bodyPr/>
                    <a:lstStyle/>
                    <a:p>
                      <a:pPr algn="ctr" fontAlgn="ctr"/>
                      <a:r>
                        <a:rPr lang="tr-TR" sz="400" b="1" i="0" u="none" strike="noStrike">
                          <a:solidFill>
                            <a:srgbClr val="000000"/>
                          </a:solidFill>
                          <a:effectLst/>
                          <a:latin typeface="Verdana" panose="020B0604030504040204" pitchFamily="34" charset="0"/>
                        </a:rPr>
                        <a:t>OCAK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ŞUBAT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MART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NİSAN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solidFill>
                            <a:srgbClr val="000000"/>
                          </a:solidFill>
                          <a:effectLst/>
                          <a:latin typeface="Verdana" panose="020B0604030504040204" pitchFamily="34" charset="0"/>
                        </a:rPr>
                        <a:t>MAYIS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HAZİRAN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TEMMUZ</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solidFill>
                            <a:srgbClr val="000000"/>
                          </a:solidFill>
                          <a:effectLst/>
                          <a:latin typeface="Verdana" panose="020B0604030504040204" pitchFamily="34" charset="0"/>
                        </a:rPr>
                        <a:t>AĞUSTOS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EYLÜL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EKİM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KASIM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solidFill>
                            <a:srgbClr val="000000"/>
                          </a:solidFill>
                          <a:effectLst/>
                          <a:latin typeface="Verdana" panose="020B0604030504040204" pitchFamily="34" charset="0"/>
                        </a:rPr>
                        <a:t>ARALIK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15029665"/>
                  </a:ext>
                </a:extLst>
              </a:tr>
              <a:tr h="115961">
                <a:tc gridSpan="2">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hMerge="1">
                  <a:txBody>
                    <a:bodyPr/>
                    <a:lstStyle/>
                    <a:p>
                      <a:pPr algn="l" fontAlgn="ctr"/>
                      <a:endParaRPr lang="tr-TR" sz="600" b="1" i="0" u="none" strike="noStrike">
                        <a:solidFill>
                          <a:srgbClr val="FFFFFF"/>
                        </a:solidFill>
                        <a:effectLst/>
                        <a:latin typeface="Verdana" panose="020B060403050404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extLst>
                  <a:ext uri="{0D108BD9-81ED-4DB2-BD59-A6C34878D82A}">
                    <a16:rowId xmlns:a16="http://schemas.microsoft.com/office/drawing/2014/main" val="3877949694"/>
                  </a:ext>
                </a:extLst>
              </a:tr>
              <a:tr h="231922">
                <a:tc gridSpan="4">
                  <a:txBody>
                    <a:bodyPr/>
                    <a:lstStyle/>
                    <a:p>
                      <a:pPr algn="l" fontAlgn="ctr"/>
                      <a:r>
                        <a:rPr lang="tr-TR" sz="600" b="1" i="0" u="none" strike="noStrike" dirty="0">
                          <a:solidFill>
                            <a:srgbClr val="000000"/>
                          </a:solidFill>
                          <a:effectLst/>
                          <a:latin typeface="Verdana" panose="020B0604030504040204" pitchFamily="34" charset="0"/>
                        </a:rPr>
                        <a:t>20. Öğretim Üyesi Başına Düşen Toplam Yayın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02573125"/>
                  </a:ext>
                </a:extLst>
              </a:tr>
              <a:tr h="93874">
                <a:tc rowSpan="2" gridSpan="4">
                  <a:txBody>
                    <a:bodyPr/>
                    <a:lstStyle/>
                    <a:p>
                      <a:pPr algn="l" fontAlgn="ctr"/>
                      <a:r>
                        <a:rPr lang="tr-TR" sz="600" b="0" i="0" u="none" strike="noStrike">
                          <a:solidFill>
                            <a:srgbClr val="000000"/>
                          </a:solidFill>
                          <a:effectLst/>
                          <a:latin typeface="Verdana" panose="020B0604030504040204" pitchFamily="34" charset="0"/>
                        </a:rPr>
                        <a:t>20.1 Dekanın, öğretim üye ve elemanları ile Eğitim Öğretim yılının başında akademik ve bilimsel çalışma ve araştırmaları ile ilgili toplantı yapması ve hedef belirlemesi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Dekan-Fakülte Sekreterliği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Toplantı tutanağı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1573852269"/>
                  </a:ext>
                </a:extLst>
              </a:tr>
              <a:tr h="138048">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67903281"/>
                  </a:ext>
                </a:extLst>
              </a:tr>
              <a:tr h="88352">
                <a:tc gridSpan="4">
                  <a:txBody>
                    <a:bodyPr/>
                    <a:lstStyle/>
                    <a:p>
                      <a:pPr algn="l" fontAlgn="ctr"/>
                      <a:r>
                        <a:rPr lang="tr-TR" sz="600" b="1" i="0" u="none" strike="noStrike" dirty="0">
                          <a:solidFill>
                            <a:srgbClr val="000000"/>
                          </a:solidFill>
                          <a:effectLst/>
                          <a:latin typeface="Verdana" panose="020B0604030504040204" pitchFamily="34" charset="0"/>
                        </a:rPr>
                        <a:t>21. Öğretim Üyesi Başına Düşen Kitap Bölümü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58914950"/>
                  </a:ext>
                </a:extLst>
              </a:tr>
              <a:tr h="143570">
                <a:tc rowSpan="2" gridSpan="4">
                  <a:txBody>
                    <a:bodyPr/>
                    <a:lstStyle/>
                    <a:p>
                      <a:pPr algn="l" fontAlgn="ctr"/>
                      <a:r>
                        <a:rPr lang="tr-TR" sz="600" b="0" i="0" u="none" strike="noStrike">
                          <a:solidFill>
                            <a:srgbClr val="000000"/>
                          </a:solidFill>
                          <a:effectLst/>
                          <a:latin typeface="Verdana" panose="020B0604030504040204" pitchFamily="34" charset="0"/>
                        </a:rPr>
                        <a:t>21.1 Dekanın, öğretim üye ve elemanları ile Eğitim Öğretim yılının başında akademik ve bilimsel çalışma ve araştırmaları ile ilgili toplantı yapması ve hedef belirlemesi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Dekan-Fakülte Sekreterliği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Toplantı tutanağı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Verdana" panose="020B060403050404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3387648229"/>
                  </a:ext>
                </a:extLst>
              </a:tr>
              <a:tr h="93874">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Verdana" panose="020B060403050404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52644367"/>
                  </a:ext>
                </a:extLst>
              </a:tr>
              <a:tr h="88352">
                <a:tc gridSpan="4">
                  <a:txBody>
                    <a:bodyPr/>
                    <a:lstStyle/>
                    <a:p>
                      <a:pPr algn="l" fontAlgn="ctr"/>
                      <a:r>
                        <a:rPr lang="it-IT" sz="600" b="1" i="0" u="none" strike="noStrike" dirty="0">
                          <a:solidFill>
                            <a:srgbClr val="000000"/>
                          </a:solidFill>
                          <a:effectLst/>
                          <a:latin typeface="Verdana" panose="020B0604030504040204" pitchFamily="34" charset="0"/>
                        </a:rPr>
                        <a:t>22. Personel Performans Oranı (1.8.3)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500" b="0" i="0" u="none" strike="noStrike">
                          <a:solidFill>
                            <a:srgbClr val="000000"/>
                          </a:solidFill>
                          <a:effectLst/>
                          <a:latin typeface="Calibri" panose="020F0502020204030204" pitchFamily="34" charset="0"/>
                        </a:rPr>
                        <a:t>Değerlendirme Dışı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51479930"/>
                  </a:ext>
                </a:extLst>
              </a:tr>
              <a:tr h="176702">
                <a:tc gridSpan="4">
                  <a:txBody>
                    <a:bodyPr/>
                    <a:lstStyle/>
                    <a:p>
                      <a:pPr algn="l" fontAlgn="ctr"/>
                      <a:r>
                        <a:rPr lang="tr-TR" sz="600" b="1" i="0" u="none" strike="noStrike" dirty="0">
                          <a:solidFill>
                            <a:srgbClr val="000000"/>
                          </a:solidFill>
                          <a:effectLst/>
                          <a:latin typeface="Verdana" panose="020B0604030504040204" pitchFamily="34" charset="0"/>
                        </a:rPr>
                        <a:t>23. Gerçekleşen Katılımcı Sayısı/Planlanan Katılımcı Sayısı (2.1.6)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32112438"/>
                  </a:ext>
                </a:extLst>
              </a:tr>
              <a:tr h="93874">
                <a:tc rowSpan="2" gridSpan="4">
                  <a:txBody>
                    <a:bodyPr/>
                    <a:lstStyle/>
                    <a:p>
                      <a:pPr algn="l" fontAlgn="ctr"/>
                      <a:r>
                        <a:rPr lang="tr-TR" sz="600" b="0" i="0" u="none" strike="noStrike">
                          <a:solidFill>
                            <a:srgbClr val="000000"/>
                          </a:solidFill>
                          <a:effectLst/>
                          <a:latin typeface="Verdana" panose="020B0604030504040204" pitchFamily="34" charset="0"/>
                        </a:rPr>
                        <a:t>23.1 Davetli Uzman Bireylerin bölümlerde gerçekleştirdikleri etkinliklere katılım düzeyinin Dekanlığa iletilmesi ve değerlendirilmesi-aksiyon planlanması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Toplantı Tutanağı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1625544082"/>
                  </a:ext>
                </a:extLst>
              </a:tr>
              <a:tr h="182224">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03603849"/>
                  </a:ext>
                </a:extLst>
              </a:tr>
              <a:tr h="88352">
                <a:tc gridSpan="4">
                  <a:txBody>
                    <a:bodyPr/>
                    <a:lstStyle/>
                    <a:p>
                      <a:pPr algn="l" fontAlgn="ctr"/>
                      <a:r>
                        <a:rPr lang="tr-TR" sz="600" b="1" i="0" u="none" strike="noStrike">
                          <a:solidFill>
                            <a:srgbClr val="000000"/>
                          </a:solidFill>
                          <a:effectLst/>
                          <a:latin typeface="Verdana" panose="020B0604030504040204" pitchFamily="34" charset="0"/>
                        </a:rPr>
                        <a:t>24. Öğrenci Memnuniyet Oranı (Etkinliklerden) (2.1.6)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68905204"/>
                  </a:ext>
                </a:extLst>
              </a:tr>
              <a:tr h="93874">
                <a:tc rowSpan="2" gridSpan="4">
                  <a:txBody>
                    <a:bodyPr/>
                    <a:lstStyle/>
                    <a:p>
                      <a:pPr algn="l" fontAlgn="ctr"/>
                      <a:r>
                        <a:rPr lang="tr-TR" sz="600" b="0" i="0" u="none" strike="noStrike">
                          <a:solidFill>
                            <a:srgbClr val="000000"/>
                          </a:solidFill>
                          <a:effectLst/>
                          <a:latin typeface="Verdana" panose="020B0604030504040204" pitchFamily="34" charset="0"/>
                        </a:rPr>
                        <a:t>24.1 Davetli Uzman Bireylerin Bölümlerde gerçekleştirdikleri etkinliklere ait memnuniyet anketlerinin Dekanlığa iletilmesi ve değerlendirilmesi-aksiyon planlanması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Anket Analiz Formu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3640928149"/>
                  </a:ext>
                </a:extLst>
              </a:tr>
              <a:tr h="171180">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07810233"/>
                  </a:ext>
                </a:extLst>
              </a:tr>
              <a:tr h="88352">
                <a:tc gridSpan="4">
                  <a:txBody>
                    <a:bodyPr/>
                    <a:lstStyle/>
                    <a:p>
                      <a:pPr algn="l" fontAlgn="ctr"/>
                      <a:r>
                        <a:rPr lang="tr-TR" sz="600" b="1" i="0" u="none" strike="noStrike">
                          <a:solidFill>
                            <a:srgbClr val="000000"/>
                          </a:solidFill>
                          <a:effectLst/>
                          <a:latin typeface="Verdana" panose="020B0604030504040204" pitchFamily="34" charset="0"/>
                        </a:rPr>
                        <a:t>25. Mezun Memnuniyet Oranı (2.2.6)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9347957"/>
                  </a:ext>
                </a:extLst>
              </a:tr>
              <a:tr h="93874">
                <a:tc rowSpan="2" gridSpan="4">
                  <a:txBody>
                    <a:bodyPr/>
                    <a:lstStyle/>
                    <a:p>
                      <a:pPr algn="l" fontAlgn="ctr"/>
                      <a:r>
                        <a:rPr lang="tr-TR" sz="600" b="0" i="0" u="none" strike="noStrike">
                          <a:solidFill>
                            <a:srgbClr val="000000"/>
                          </a:solidFill>
                          <a:effectLst/>
                          <a:latin typeface="Verdana" panose="020B0604030504040204" pitchFamily="34" charset="0"/>
                        </a:rPr>
                        <a:t>25.1 Mezunların memnun olmadıkları konuların Bölüm Başkanlarıyla değerlendirilmesi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Toplantı Tutanağı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FFFFFF"/>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5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5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5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5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endParaRPr lang="tr-TR" sz="5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4248737043"/>
                  </a:ext>
                </a:extLst>
              </a:tr>
              <a:tr h="160136">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540788667"/>
                  </a:ext>
                </a:extLst>
              </a:tr>
              <a:tr h="88352">
                <a:tc gridSpan="4">
                  <a:txBody>
                    <a:bodyPr/>
                    <a:lstStyle/>
                    <a:p>
                      <a:pPr algn="l" fontAlgn="ctr"/>
                      <a:r>
                        <a:rPr lang="tr-TR" sz="600" b="1" i="0" u="none" strike="noStrike">
                          <a:solidFill>
                            <a:srgbClr val="000000"/>
                          </a:solidFill>
                          <a:effectLst/>
                          <a:latin typeface="Verdana" panose="020B0604030504040204" pitchFamily="34" charset="0"/>
                        </a:rPr>
                        <a:t>26. İşveren Memnuniyet Oranı (2.2.6)</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500" b="0" i="0" u="none" strike="noStrike">
                          <a:solidFill>
                            <a:srgbClr val="000000"/>
                          </a:solidFill>
                          <a:effectLst/>
                          <a:latin typeface="Calibri" panose="020F0502020204030204" pitchFamily="34" charset="0"/>
                        </a:rPr>
                        <a:t>2021'de değerlendirilecektir.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6A6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52613103"/>
                  </a:ext>
                </a:extLst>
              </a:tr>
              <a:tr h="93874">
                <a:tc rowSpan="2" gridSpan="4">
                  <a:txBody>
                    <a:bodyPr/>
                    <a:lstStyle/>
                    <a:p>
                      <a:pPr algn="l" fontAlgn="ctr"/>
                      <a:r>
                        <a:rPr lang="tr-TR" sz="600" b="0" i="0" u="none" strike="noStrike">
                          <a:solidFill>
                            <a:srgbClr val="000000"/>
                          </a:solidFill>
                          <a:effectLst/>
                          <a:latin typeface="Verdana" panose="020B0604030504040204" pitchFamily="34" charset="0"/>
                        </a:rPr>
                        <a:t>26.1 İşverenlerin memnun olmadıkları konuların Bölüm Başkanlarıyla değerlendirilmesi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Toplantı Tutanağı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41458726"/>
                  </a:ext>
                </a:extLst>
              </a:tr>
              <a:tr h="176702">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0971509"/>
                  </a:ext>
                </a:extLst>
              </a:tr>
              <a:tr h="88352">
                <a:tc gridSpan="4">
                  <a:txBody>
                    <a:bodyPr/>
                    <a:lstStyle/>
                    <a:p>
                      <a:pPr algn="l" fontAlgn="ctr"/>
                      <a:r>
                        <a:rPr lang="tr-TR" sz="600" b="1" i="0" u="none" strike="noStrike" dirty="0">
                          <a:solidFill>
                            <a:srgbClr val="000000"/>
                          </a:solidFill>
                          <a:effectLst/>
                          <a:latin typeface="Verdana" panose="020B0604030504040204" pitchFamily="34" charset="0"/>
                        </a:rPr>
                        <a:t>27. Ortak Yayın Sayısı Artış Oranı (2.4.3 - 2.4.4)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27633325"/>
                  </a:ext>
                </a:extLst>
              </a:tr>
              <a:tr h="93874">
                <a:tc rowSpan="2" gridSpan="4">
                  <a:txBody>
                    <a:bodyPr/>
                    <a:lstStyle/>
                    <a:p>
                      <a:pPr algn="l" fontAlgn="ctr"/>
                      <a:r>
                        <a:rPr lang="tr-TR" sz="600" b="0" i="0" u="none" strike="noStrike">
                          <a:solidFill>
                            <a:srgbClr val="000000"/>
                          </a:solidFill>
                          <a:effectLst/>
                          <a:latin typeface="Verdana" panose="020B0604030504040204" pitchFamily="34" charset="0"/>
                        </a:rPr>
                        <a:t>27.1 Dekanın, öğretim üye ve elemanları ile Eğitim Öğretim yılının başında akademik ve bilimsel çalışma ve araştırmaları ile ilgili toplantı yapması ve hedef belirlemesi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Dekan-Fakülte Sekreterliği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Toplantı tutanağı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2899872956"/>
                  </a:ext>
                </a:extLst>
              </a:tr>
              <a:tr h="193268">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37291698"/>
                  </a:ext>
                </a:extLst>
              </a:tr>
              <a:tr h="88352">
                <a:tc gridSpan="4">
                  <a:txBody>
                    <a:bodyPr/>
                    <a:lstStyle/>
                    <a:p>
                      <a:pPr algn="l" fontAlgn="ctr"/>
                      <a:r>
                        <a:rPr lang="tr-TR" sz="600" b="1" i="0" u="none" strike="noStrike" dirty="0">
                          <a:solidFill>
                            <a:srgbClr val="000000"/>
                          </a:solidFill>
                          <a:effectLst/>
                          <a:latin typeface="Verdana" panose="020B0604030504040204" pitchFamily="34" charset="0"/>
                        </a:rPr>
                        <a:t>28. Üniversitelerle Yapılan Ortak Proje Sayısı Artış Oranı (2.4.4)</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44381712"/>
                  </a:ext>
                </a:extLst>
              </a:tr>
              <a:tr h="93874">
                <a:tc rowSpan="2" gridSpan="4">
                  <a:txBody>
                    <a:bodyPr/>
                    <a:lstStyle/>
                    <a:p>
                      <a:pPr algn="l" fontAlgn="ctr"/>
                      <a:r>
                        <a:rPr lang="tr-TR" sz="600" b="0" i="0" u="none" strike="noStrike" dirty="0">
                          <a:solidFill>
                            <a:srgbClr val="000000"/>
                          </a:solidFill>
                          <a:effectLst/>
                          <a:latin typeface="Verdana" panose="020B0604030504040204" pitchFamily="34" charset="0"/>
                        </a:rPr>
                        <a:t>27.1 Dekanın, öğretim üye ve elemanları ile Eğitim Öğretim yılının başında akademik ve bilimsel çalışma ve araştırmaları ile ilgili toplantı yapması ve hedef belirlemesi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Dekan-Fakülte Sekreterliği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Toplantı tutanağı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000000"/>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2636656337"/>
                  </a:ext>
                </a:extLst>
              </a:tr>
              <a:tr h="231922">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000000"/>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3917264"/>
                  </a:ext>
                </a:extLst>
              </a:tr>
              <a:tr h="88352">
                <a:tc gridSpan="4">
                  <a:txBody>
                    <a:bodyPr/>
                    <a:lstStyle/>
                    <a:p>
                      <a:pPr algn="l" fontAlgn="ctr"/>
                      <a:r>
                        <a:rPr lang="tr-TR" sz="600" b="1" i="0" u="none" strike="noStrike" dirty="0">
                          <a:solidFill>
                            <a:srgbClr val="000000"/>
                          </a:solidFill>
                          <a:effectLst/>
                          <a:latin typeface="Verdana" panose="020B0604030504040204" pitchFamily="34" charset="0"/>
                        </a:rPr>
                        <a:t>29. Öğrencilerin Dahil Edildiği Projelerin Başarı Oranı (2.4.5)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8133416"/>
                  </a:ext>
                </a:extLst>
              </a:tr>
              <a:tr h="375493">
                <a:tc gridSpan="4">
                  <a:txBody>
                    <a:bodyPr/>
                    <a:lstStyle/>
                    <a:p>
                      <a:pPr algn="l" fontAlgn="ctr"/>
                      <a:r>
                        <a:rPr lang="tr-TR" sz="600" b="0" i="0" u="none" strike="noStrike" dirty="0">
                          <a:solidFill>
                            <a:srgbClr val="000000"/>
                          </a:solidFill>
                          <a:effectLst/>
                          <a:latin typeface="Verdana" panose="020B0604030504040204" pitchFamily="34" charset="0"/>
                        </a:rPr>
                        <a:t>29.1 Bölüm başkanlıkları tarafından Dekanlığın bilgilendirilmesi, Bölüm başkanlıklarıyla konunun toplantıyla ele alınarak değerlendirilmesi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Bölüm Başkanlıkları - 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rowSpan="2">
                  <a:txBody>
                    <a:bodyPr/>
                    <a:lstStyle/>
                    <a:p>
                      <a:pPr algn="ctr" fontAlgn="ctr"/>
                      <a:r>
                        <a:rPr lang="tr-TR" sz="600" b="0" i="0" u="none" strike="noStrike">
                          <a:solidFill>
                            <a:srgbClr val="000000"/>
                          </a:solidFill>
                          <a:effectLst/>
                          <a:latin typeface="Verdana" panose="020B0604030504040204" pitchFamily="34" charset="0"/>
                        </a:rPr>
                        <a:t>İG-KT-TK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Toplantı tutanağı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1942648807"/>
                  </a:ext>
                </a:extLst>
              </a:tr>
              <a:tr h="93874">
                <a:tc>
                  <a:txBody>
                    <a:bodyPr/>
                    <a:lstStyle/>
                    <a:p>
                      <a:pPr algn="l" fontAlgn="ctr"/>
                      <a:r>
                        <a:rPr lang="tr-TR" sz="600" b="1"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w="6350" cap="flat" cmpd="sng" algn="ctr">
                      <a:solidFill>
                        <a:srgbClr val="000000"/>
                      </a:solidFill>
                      <a:prstDash val="dot"/>
                      <a:round/>
                      <a:headEnd type="none" w="med" len="med"/>
                      <a:tailEnd type="none" w="med" len="med"/>
                    </a:lnB>
                  </a:tcPr>
                </a:tc>
                <a:tc gridSpan="2">
                  <a:txBody>
                    <a:bodyPr/>
                    <a:lstStyle/>
                    <a:p>
                      <a:pPr algn="l" fontAlgn="ctr"/>
                      <a:endParaRPr lang="tr-TR" sz="600" b="1" i="0" u="none" strike="noStrike" kern="1200">
                        <a:solidFill>
                          <a:srgbClr val="000000"/>
                        </a:solidFill>
                        <a:effectLst/>
                        <a:latin typeface="Verdana" panose="020B0604030504040204" pitchFamily="34" charset="0"/>
                        <a:ea typeface="+mn-ea"/>
                        <a:cs typeface="+mn-cs"/>
                      </a:endParaRPr>
                    </a:p>
                  </a:txBody>
                  <a:tcPr marL="0" marR="0" marT="0" marB="0" anchor="ctr">
                    <a:lnL>
                      <a:noFill/>
                    </a:lnL>
                    <a:lnR>
                      <a:noFill/>
                    </a:lnR>
                    <a:lnT>
                      <a:noFill/>
                    </a:lnT>
                    <a:lnB w="6350" cap="flat" cmpd="sng" algn="ctr">
                      <a:solidFill>
                        <a:srgbClr val="000000"/>
                      </a:solidFill>
                      <a:prstDash val="dot"/>
                      <a:round/>
                      <a:headEnd type="none" w="med" len="med"/>
                      <a:tailEnd type="none" w="med" len="med"/>
                    </a:lnB>
                  </a:tcPr>
                </a:tc>
                <a:tc hMerge="1">
                  <a:txBody>
                    <a:bodyPr/>
                    <a:lstStyle/>
                    <a:p>
                      <a:endParaRPr lang="tr-TR"/>
                    </a:p>
                  </a:txBody>
                  <a:tcPr/>
                </a:tc>
                <a:tc>
                  <a:txBody>
                    <a:bodyPr/>
                    <a:lstStyle/>
                    <a:p>
                      <a:pPr algn="l" fontAlgn="ctr"/>
                      <a:r>
                        <a:rPr lang="tr-TR" sz="600" b="1" i="0" u="none" strike="noStrike" kern="1200">
                          <a:solidFill>
                            <a:srgbClr val="000000"/>
                          </a:solidFill>
                          <a:effectLst/>
                          <a:latin typeface="Verdana" panose="020B0604030504040204" pitchFamily="34" charset="0"/>
                          <a:ea typeface="+mn-ea"/>
                          <a:cs typeface="+mn-cs"/>
                        </a:rPr>
                        <a:t> </a:t>
                      </a:r>
                    </a:p>
                  </a:txBody>
                  <a:tcPr marL="0" marR="0" marT="0" marB="0" anchor="ctr">
                    <a:lnL>
                      <a:noFill/>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vMerge="1">
                  <a:txBody>
                    <a:bodyPr/>
                    <a:lstStyle/>
                    <a:p>
                      <a:endParaRPr lang="tr-TR"/>
                    </a:p>
                  </a:txBody>
                  <a:tcPr/>
                </a:tc>
                <a:tc vMerge="1">
                  <a:txBody>
                    <a:bodyPr/>
                    <a:lstStyle/>
                    <a:p>
                      <a:endParaRPr lang="tr-TR"/>
                    </a:p>
                  </a:txBody>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760937493"/>
                  </a:ext>
                </a:extLst>
              </a:tr>
              <a:tr h="176702">
                <a:tc gridSpan="4">
                  <a:txBody>
                    <a:bodyPr/>
                    <a:lstStyle/>
                    <a:p>
                      <a:pPr algn="l" fontAlgn="ctr"/>
                      <a:r>
                        <a:rPr lang="tr-TR" sz="600" b="1" i="0" u="none" strike="noStrike" kern="1200" dirty="0">
                          <a:solidFill>
                            <a:srgbClr val="000000"/>
                          </a:solidFill>
                          <a:effectLst/>
                          <a:latin typeface="Verdana" panose="020B0604030504040204" pitchFamily="34" charset="0"/>
                          <a:ea typeface="+mn-ea"/>
                          <a:cs typeface="+mn-cs"/>
                        </a:rPr>
                        <a:t>30. Öğrencilerin Dahil Edildiği Projelerden Memnuniyet Oranı (2.4.5)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500" b="0" i="0" u="none" strike="noStrike">
                          <a:solidFill>
                            <a:srgbClr val="000000"/>
                          </a:solidFill>
                          <a:effectLst/>
                          <a:latin typeface="Calibri" panose="020F0502020204030204" pitchFamily="34" charset="0"/>
                        </a:rPr>
                        <a:t>2020'de değerlendirilecektir.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6526075"/>
                  </a:ext>
                </a:extLst>
              </a:tr>
              <a:tr h="110439">
                <a:tc rowSpan="2" gridSpan="4">
                  <a:txBody>
                    <a:bodyPr/>
                    <a:lstStyle/>
                    <a:p>
                      <a:pPr algn="l" fontAlgn="ctr"/>
                      <a:r>
                        <a:rPr lang="tr-TR" sz="600" b="1" i="0" u="none" strike="noStrike" kern="1200" dirty="0">
                          <a:solidFill>
                            <a:srgbClr val="000000"/>
                          </a:solidFill>
                          <a:effectLst/>
                          <a:latin typeface="Verdana" panose="020B0604030504040204" pitchFamily="34" charset="0"/>
                          <a:ea typeface="+mn-ea"/>
                          <a:cs typeface="+mn-cs"/>
                        </a:rPr>
                        <a:t>30.1 Öğrenci memnuniyet oranının anket ile takip edilmesi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Verdana" panose="020B0604030504040204" pitchFamily="34" charset="0"/>
                        </a:rPr>
                        <a:t>Dekan-Fakülte Sekreterliği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Verdana" panose="020B0604030504040204" pitchFamily="34" charset="0"/>
                        </a:rPr>
                        <a:t>İG-KT-TK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dirty="0">
                          <a:solidFill>
                            <a:srgbClr val="000000"/>
                          </a:solidFill>
                          <a:effectLst/>
                          <a:latin typeface="Verdana" panose="020B0604030504040204" pitchFamily="34" charset="0"/>
                        </a:rPr>
                        <a:t>Anket Sonucu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865806206"/>
                  </a:ext>
                </a:extLst>
              </a:tr>
              <a:tr h="110439">
                <a:tc gridSpan="4" vMerge="1">
                  <a:txBody>
                    <a:bodyPr/>
                    <a:lstStyle/>
                    <a:p>
                      <a:endParaRPr lang="tr-TR"/>
                    </a:p>
                  </a:txBody>
                  <a:tcPr/>
                </a:tc>
                <a:tc hMerge="1"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961503472"/>
                  </a:ext>
                </a:extLst>
              </a:tr>
              <a:tr h="176702">
                <a:tc gridSpan="4">
                  <a:txBody>
                    <a:bodyPr/>
                    <a:lstStyle/>
                    <a:p>
                      <a:pPr algn="l" fontAlgn="ctr"/>
                      <a:r>
                        <a:rPr lang="tr-TR" sz="600" b="1" i="0" u="none" strike="noStrike" kern="1200">
                          <a:solidFill>
                            <a:srgbClr val="000000"/>
                          </a:solidFill>
                          <a:effectLst/>
                          <a:latin typeface="Verdana" panose="020B0604030504040204" pitchFamily="34" charset="0"/>
                          <a:ea typeface="+mn-ea"/>
                          <a:cs typeface="+mn-cs"/>
                        </a:rPr>
                        <a:t>31. Online Derslerin Başarı Oranı (2.6.1) GSMF için performans kriteri değildir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KD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2">
                  <a:txBody>
                    <a:bodyPr/>
                    <a:lstStyle/>
                    <a:p>
                      <a:pPr algn="ctr" fontAlgn="ctr"/>
                      <a:r>
                        <a:rPr lang="tr-TR" sz="500" b="0" i="0" u="none" strike="noStrike">
                          <a:solidFill>
                            <a:srgbClr val="000000"/>
                          </a:solidFill>
                          <a:effectLst/>
                          <a:latin typeface="Calibri" panose="020F0502020204030204" pitchFamily="34" charset="0"/>
                        </a:rPr>
                        <a:t>2021'de değerlendirilecektir.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A6A6A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5667145"/>
                  </a:ext>
                </a:extLst>
              </a:tr>
              <a:tr h="110439">
                <a:tc gridSpan="4">
                  <a:txBody>
                    <a:bodyPr/>
                    <a:lstStyle/>
                    <a:p>
                      <a:pPr algn="l" fontAlgn="t"/>
                      <a:r>
                        <a:rPr lang="tr-TR" sz="600" b="1" i="0" u="none" strike="noStrike" kern="1200" dirty="0">
                          <a:solidFill>
                            <a:srgbClr val="000000"/>
                          </a:solidFill>
                          <a:effectLst/>
                          <a:latin typeface="Verdana" panose="020B0604030504040204" pitchFamily="34" charset="0"/>
                          <a:ea typeface="+mn-ea"/>
                          <a:cs typeface="+mn-cs"/>
                        </a:rPr>
                        <a:t>32. Kullanıcı Memnuniyet Oranı (Gastronomi Mutfağından)</a:t>
                      </a: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4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ctr" fontAlgn="ctr"/>
                      <a:r>
                        <a:rPr lang="tr-TR" sz="500" b="0" i="0" u="none" strike="noStrike" dirty="0">
                          <a:solidFill>
                            <a:srgbClr val="000000"/>
                          </a:solidFill>
                          <a:effectLst/>
                          <a:latin typeface="Calibri" panose="020F0502020204030204" pitchFamily="34" charset="0"/>
                        </a:rPr>
                        <a:t>KD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500" b="0" i="0" u="none" strike="noStrike" dirty="0">
                          <a:solidFill>
                            <a:srgbClr val="000000"/>
                          </a:solidFill>
                          <a:effectLst/>
                          <a:latin typeface="Calibri" panose="020F050202020403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12485415"/>
                  </a:ext>
                </a:extLst>
              </a:tr>
            </a:tbl>
          </a:graphicData>
        </a:graphic>
      </p:graphicFrame>
    </p:spTree>
    <p:extLst>
      <p:ext uri="{BB962C8B-B14F-4D97-AF65-F5344CB8AC3E}">
        <p14:creationId xmlns:p14="http://schemas.microsoft.com/office/powerpoint/2010/main" val="3047409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KALİTE FAALİYET PLANLARI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18</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2795930897"/>
              </p:ext>
            </p:extLst>
          </p:nvPr>
        </p:nvGraphicFramePr>
        <p:xfrm>
          <a:off x="323532" y="1196750"/>
          <a:ext cx="8363261" cy="5328588"/>
        </p:xfrm>
        <a:graphic>
          <a:graphicData uri="http://schemas.openxmlformats.org/drawingml/2006/table">
            <a:tbl>
              <a:tblPr/>
              <a:tblGrid>
                <a:gridCol w="1082103">
                  <a:extLst>
                    <a:ext uri="{9D8B030D-6E8A-4147-A177-3AD203B41FA5}">
                      <a16:colId xmlns:a16="http://schemas.microsoft.com/office/drawing/2014/main" val="965768741"/>
                    </a:ext>
                  </a:extLst>
                </a:gridCol>
                <a:gridCol w="29975">
                  <a:extLst>
                    <a:ext uri="{9D8B030D-6E8A-4147-A177-3AD203B41FA5}">
                      <a16:colId xmlns:a16="http://schemas.microsoft.com/office/drawing/2014/main" val="2136488758"/>
                    </a:ext>
                  </a:extLst>
                </a:gridCol>
                <a:gridCol w="1664332">
                  <a:extLst>
                    <a:ext uri="{9D8B030D-6E8A-4147-A177-3AD203B41FA5}">
                      <a16:colId xmlns:a16="http://schemas.microsoft.com/office/drawing/2014/main" val="2882433518"/>
                    </a:ext>
                  </a:extLst>
                </a:gridCol>
                <a:gridCol w="448234">
                  <a:extLst>
                    <a:ext uri="{9D8B030D-6E8A-4147-A177-3AD203B41FA5}">
                      <a16:colId xmlns:a16="http://schemas.microsoft.com/office/drawing/2014/main" val="3627129744"/>
                    </a:ext>
                  </a:extLst>
                </a:gridCol>
                <a:gridCol w="363127">
                  <a:extLst>
                    <a:ext uri="{9D8B030D-6E8A-4147-A177-3AD203B41FA5}">
                      <a16:colId xmlns:a16="http://schemas.microsoft.com/office/drawing/2014/main" val="2805038419"/>
                    </a:ext>
                  </a:extLst>
                </a:gridCol>
                <a:gridCol w="537125">
                  <a:extLst>
                    <a:ext uri="{9D8B030D-6E8A-4147-A177-3AD203B41FA5}">
                      <a16:colId xmlns:a16="http://schemas.microsoft.com/office/drawing/2014/main" val="895165759"/>
                    </a:ext>
                  </a:extLst>
                </a:gridCol>
                <a:gridCol w="380149">
                  <a:extLst>
                    <a:ext uri="{9D8B030D-6E8A-4147-A177-3AD203B41FA5}">
                      <a16:colId xmlns:a16="http://schemas.microsoft.com/office/drawing/2014/main" val="2354794090"/>
                    </a:ext>
                  </a:extLst>
                </a:gridCol>
                <a:gridCol w="73760">
                  <a:extLst>
                    <a:ext uri="{9D8B030D-6E8A-4147-A177-3AD203B41FA5}">
                      <a16:colId xmlns:a16="http://schemas.microsoft.com/office/drawing/2014/main" val="2944285899"/>
                    </a:ext>
                  </a:extLst>
                </a:gridCol>
                <a:gridCol w="73760">
                  <a:extLst>
                    <a:ext uri="{9D8B030D-6E8A-4147-A177-3AD203B41FA5}">
                      <a16:colId xmlns:a16="http://schemas.microsoft.com/office/drawing/2014/main" val="3265217979"/>
                    </a:ext>
                  </a:extLst>
                </a:gridCol>
                <a:gridCol w="73760">
                  <a:extLst>
                    <a:ext uri="{9D8B030D-6E8A-4147-A177-3AD203B41FA5}">
                      <a16:colId xmlns:a16="http://schemas.microsoft.com/office/drawing/2014/main" val="1629838835"/>
                    </a:ext>
                  </a:extLst>
                </a:gridCol>
                <a:gridCol w="73760">
                  <a:extLst>
                    <a:ext uri="{9D8B030D-6E8A-4147-A177-3AD203B41FA5}">
                      <a16:colId xmlns:a16="http://schemas.microsoft.com/office/drawing/2014/main" val="2777555694"/>
                    </a:ext>
                  </a:extLst>
                </a:gridCol>
                <a:gridCol w="73760">
                  <a:extLst>
                    <a:ext uri="{9D8B030D-6E8A-4147-A177-3AD203B41FA5}">
                      <a16:colId xmlns:a16="http://schemas.microsoft.com/office/drawing/2014/main" val="2773522213"/>
                    </a:ext>
                  </a:extLst>
                </a:gridCol>
                <a:gridCol w="73760">
                  <a:extLst>
                    <a:ext uri="{9D8B030D-6E8A-4147-A177-3AD203B41FA5}">
                      <a16:colId xmlns:a16="http://schemas.microsoft.com/office/drawing/2014/main" val="450735268"/>
                    </a:ext>
                  </a:extLst>
                </a:gridCol>
                <a:gridCol w="73760">
                  <a:extLst>
                    <a:ext uri="{9D8B030D-6E8A-4147-A177-3AD203B41FA5}">
                      <a16:colId xmlns:a16="http://schemas.microsoft.com/office/drawing/2014/main" val="1084447496"/>
                    </a:ext>
                  </a:extLst>
                </a:gridCol>
                <a:gridCol w="73760">
                  <a:extLst>
                    <a:ext uri="{9D8B030D-6E8A-4147-A177-3AD203B41FA5}">
                      <a16:colId xmlns:a16="http://schemas.microsoft.com/office/drawing/2014/main" val="1259069410"/>
                    </a:ext>
                  </a:extLst>
                </a:gridCol>
                <a:gridCol w="73760">
                  <a:extLst>
                    <a:ext uri="{9D8B030D-6E8A-4147-A177-3AD203B41FA5}">
                      <a16:colId xmlns:a16="http://schemas.microsoft.com/office/drawing/2014/main" val="3134061933"/>
                    </a:ext>
                  </a:extLst>
                </a:gridCol>
                <a:gridCol w="96456">
                  <a:extLst>
                    <a:ext uri="{9D8B030D-6E8A-4147-A177-3AD203B41FA5}">
                      <a16:colId xmlns:a16="http://schemas.microsoft.com/office/drawing/2014/main" val="1018796200"/>
                    </a:ext>
                  </a:extLst>
                </a:gridCol>
                <a:gridCol w="73760">
                  <a:extLst>
                    <a:ext uri="{9D8B030D-6E8A-4147-A177-3AD203B41FA5}">
                      <a16:colId xmlns:a16="http://schemas.microsoft.com/office/drawing/2014/main" val="3058979349"/>
                    </a:ext>
                  </a:extLst>
                </a:gridCol>
                <a:gridCol w="73760">
                  <a:extLst>
                    <a:ext uri="{9D8B030D-6E8A-4147-A177-3AD203B41FA5}">
                      <a16:colId xmlns:a16="http://schemas.microsoft.com/office/drawing/2014/main" val="1573716282"/>
                    </a:ext>
                  </a:extLst>
                </a:gridCol>
                <a:gridCol w="73760">
                  <a:extLst>
                    <a:ext uri="{9D8B030D-6E8A-4147-A177-3AD203B41FA5}">
                      <a16:colId xmlns:a16="http://schemas.microsoft.com/office/drawing/2014/main" val="4191936143"/>
                    </a:ext>
                  </a:extLst>
                </a:gridCol>
                <a:gridCol w="73760">
                  <a:extLst>
                    <a:ext uri="{9D8B030D-6E8A-4147-A177-3AD203B41FA5}">
                      <a16:colId xmlns:a16="http://schemas.microsoft.com/office/drawing/2014/main" val="2583349724"/>
                    </a:ext>
                  </a:extLst>
                </a:gridCol>
                <a:gridCol w="73760">
                  <a:extLst>
                    <a:ext uri="{9D8B030D-6E8A-4147-A177-3AD203B41FA5}">
                      <a16:colId xmlns:a16="http://schemas.microsoft.com/office/drawing/2014/main" val="2537562676"/>
                    </a:ext>
                  </a:extLst>
                </a:gridCol>
                <a:gridCol w="73760">
                  <a:extLst>
                    <a:ext uri="{9D8B030D-6E8A-4147-A177-3AD203B41FA5}">
                      <a16:colId xmlns:a16="http://schemas.microsoft.com/office/drawing/2014/main" val="3772640035"/>
                    </a:ext>
                  </a:extLst>
                </a:gridCol>
                <a:gridCol w="73760">
                  <a:extLst>
                    <a:ext uri="{9D8B030D-6E8A-4147-A177-3AD203B41FA5}">
                      <a16:colId xmlns:a16="http://schemas.microsoft.com/office/drawing/2014/main" val="4202111259"/>
                    </a:ext>
                  </a:extLst>
                </a:gridCol>
                <a:gridCol w="73760">
                  <a:extLst>
                    <a:ext uri="{9D8B030D-6E8A-4147-A177-3AD203B41FA5}">
                      <a16:colId xmlns:a16="http://schemas.microsoft.com/office/drawing/2014/main" val="80879674"/>
                    </a:ext>
                  </a:extLst>
                </a:gridCol>
                <a:gridCol w="73760">
                  <a:extLst>
                    <a:ext uri="{9D8B030D-6E8A-4147-A177-3AD203B41FA5}">
                      <a16:colId xmlns:a16="http://schemas.microsoft.com/office/drawing/2014/main" val="2776202422"/>
                    </a:ext>
                  </a:extLst>
                </a:gridCol>
                <a:gridCol w="73760">
                  <a:extLst>
                    <a:ext uri="{9D8B030D-6E8A-4147-A177-3AD203B41FA5}">
                      <a16:colId xmlns:a16="http://schemas.microsoft.com/office/drawing/2014/main" val="98253532"/>
                    </a:ext>
                  </a:extLst>
                </a:gridCol>
                <a:gridCol w="73760">
                  <a:extLst>
                    <a:ext uri="{9D8B030D-6E8A-4147-A177-3AD203B41FA5}">
                      <a16:colId xmlns:a16="http://schemas.microsoft.com/office/drawing/2014/main" val="184342859"/>
                    </a:ext>
                  </a:extLst>
                </a:gridCol>
                <a:gridCol w="73760">
                  <a:extLst>
                    <a:ext uri="{9D8B030D-6E8A-4147-A177-3AD203B41FA5}">
                      <a16:colId xmlns:a16="http://schemas.microsoft.com/office/drawing/2014/main" val="546069708"/>
                    </a:ext>
                  </a:extLst>
                </a:gridCol>
                <a:gridCol w="73760">
                  <a:extLst>
                    <a:ext uri="{9D8B030D-6E8A-4147-A177-3AD203B41FA5}">
                      <a16:colId xmlns:a16="http://schemas.microsoft.com/office/drawing/2014/main" val="1623965458"/>
                    </a:ext>
                  </a:extLst>
                </a:gridCol>
                <a:gridCol w="73760">
                  <a:extLst>
                    <a:ext uri="{9D8B030D-6E8A-4147-A177-3AD203B41FA5}">
                      <a16:colId xmlns:a16="http://schemas.microsoft.com/office/drawing/2014/main" val="1763208195"/>
                    </a:ext>
                  </a:extLst>
                </a:gridCol>
                <a:gridCol w="73760">
                  <a:extLst>
                    <a:ext uri="{9D8B030D-6E8A-4147-A177-3AD203B41FA5}">
                      <a16:colId xmlns:a16="http://schemas.microsoft.com/office/drawing/2014/main" val="1147996296"/>
                    </a:ext>
                  </a:extLst>
                </a:gridCol>
                <a:gridCol w="73760">
                  <a:extLst>
                    <a:ext uri="{9D8B030D-6E8A-4147-A177-3AD203B41FA5}">
                      <a16:colId xmlns:a16="http://schemas.microsoft.com/office/drawing/2014/main" val="4185241816"/>
                    </a:ext>
                  </a:extLst>
                </a:gridCol>
                <a:gridCol w="73760">
                  <a:extLst>
                    <a:ext uri="{9D8B030D-6E8A-4147-A177-3AD203B41FA5}">
                      <a16:colId xmlns:a16="http://schemas.microsoft.com/office/drawing/2014/main" val="2428788326"/>
                    </a:ext>
                  </a:extLst>
                </a:gridCol>
                <a:gridCol w="73760">
                  <a:extLst>
                    <a:ext uri="{9D8B030D-6E8A-4147-A177-3AD203B41FA5}">
                      <a16:colId xmlns:a16="http://schemas.microsoft.com/office/drawing/2014/main" val="2269921333"/>
                    </a:ext>
                  </a:extLst>
                </a:gridCol>
                <a:gridCol w="73760">
                  <a:extLst>
                    <a:ext uri="{9D8B030D-6E8A-4147-A177-3AD203B41FA5}">
                      <a16:colId xmlns:a16="http://schemas.microsoft.com/office/drawing/2014/main" val="1169260737"/>
                    </a:ext>
                  </a:extLst>
                </a:gridCol>
                <a:gridCol w="73760">
                  <a:extLst>
                    <a:ext uri="{9D8B030D-6E8A-4147-A177-3AD203B41FA5}">
                      <a16:colId xmlns:a16="http://schemas.microsoft.com/office/drawing/2014/main" val="4286551303"/>
                    </a:ext>
                  </a:extLst>
                </a:gridCol>
                <a:gridCol w="73760">
                  <a:extLst>
                    <a:ext uri="{9D8B030D-6E8A-4147-A177-3AD203B41FA5}">
                      <a16:colId xmlns:a16="http://schemas.microsoft.com/office/drawing/2014/main" val="1023982635"/>
                    </a:ext>
                  </a:extLst>
                </a:gridCol>
                <a:gridCol w="73760">
                  <a:extLst>
                    <a:ext uri="{9D8B030D-6E8A-4147-A177-3AD203B41FA5}">
                      <a16:colId xmlns:a16="http://schemas.microsoft.com/office/drawing/2014/main" val="1774749788"/>
                    </a:ext>
                  </a:extLst>
                </a:gridCol>
                <a:gridCol w="73760">
                  <a:extLst>
                    <a:ext uri="{9D8B030D-6E8A-4147-A177-3AD203B41FA5}">
                      <a16:colId xmlns:a16="http://schemas.microsoft.com/office/drawing/2014/main" val="1743457744"/>
                    </a:ext>
                  </a:extLst>
                </a:gridCol>
                <a:gridCol w="73760">
                  <a:extLst>
                    <a:ext uri="{9D8B030D-6E8A-4147-A177-3AD203B41FA5}">
                      <a16:colId xmlns:a16="http://schemas.microsoft.com/office/drawing/2014/main" val="278848973"/>
                    </a:ext>
                  </a:extLst>
                </a:gridCol>
                <a:gridCol w="73760">
                  <a:extLst>
                    <a:ext uri="{9D8B030D-6E8A-4147-A177-3AD203B41FA5}">
                      <a16:colId xmlns:a16="http://schemas.microsoft.com/office/drawing/2014/main" val="943384818"/>
                    </a:ext>
                  </a:extLst>
                </a:gridCol>
                <a:gridCol w="73760">
                  <a:extLst>
                    <a:ext uri="{9D8B030D-6E8A-4147-A177-3AD203B41FA5}">
                      <a16:colId xmlns:a16="http://schemas.microsoft.com/office/drawing/2014/main" val="1297753004"/>
                    </a:ext>
                  </a:extLst>
                </a:gridCol>
                <a:gridCol w="73760">
                  <a:extLst>
                    <a:ext uri="{9D8B030D-6E8A-4147-A177-3AD203B41FA5}">
                      <a16:colId xmlns:a16="http://schemas.microsoft.com/office/drawing/2014/main" val="3996483421"/>
                    </a:ext>
                  </a:extLst>
                </a:gridCol>
                <a:gridCol w="73760">
                  <a:extLst>
                    <a:ext uri="{9D8B030D-6E8A-4147-A177-3AD203B41FA5}">
                      <a16:colId xmlns:a16="http://schemas.microsoft.com/office/drawing/2014/main" val="94149393"/>
                    </a:ext>
                  </a:extLst>
                </a:gridCol>
                <a:gridCol w="73760">
                  <a:extLst>
                    <a:ext uri="{9D8B030D-6E8A-4147-A177-3AD203B41FA5}">
                      <a16:colId xmlns:a16="http://schemas.microsoft.com/office/drawing/2014/main" val="3029612112"/>
                    </a:ext>
                  </a:extLst>
                </a:gridCol>
                <a:gridCol w="73760">
                  <a:extLst>
                    <a:ext uri="{9D8B030D-6E8A-4147-A177-3AD203B41FA5}">
                      <a16:colId xmlns:a16="http://schemas.microsoft.com/office/drawing/2014/main" val="3512491746"/>
                    </a:ext>
                  </a:extLst>
                </a:gridCol>
                <a:gridCol w="73760">
                  <a:extLst>
                    <a:ext uri="{9D8B030D-6E8A-4147-A177-3AD203B41FA5}">
                      <a16:colId xmlns:a16="http://schemas.microsoft.com/office/drawing/2014/main" val="1667228845"/>
                    </a:ext>
                  </a:extLst>
                </a:gridCol>
                <a:gridCol w="73760">
                  <a:extLst>
                    <a:ext uri="{9D8B030D-6E8A-4147-A177-3AD203B41FA5}">
                      <a16:colId xmlns:a16="http://schemas.microsoft.com/office/drawing/2014/main" val="1112556692"/>
                    </a:ext>
                  </a:extLst>
                </a:gridCol>
                <a:gridCol w="73760">
                  <a:extLst>
                    <a:ext uri="{9D8B030D-6E8A-4147-A177-3AD203B41FA5}">
                      <a16:colId xmlns:a16="http://schemas.microsoft.com/office/drawing/2014/main" val="2808124915"/>
                    </a:ext>
                  </a:extLst>
                </a:gridCol>
                <a:gridCol w="73760">
                  <a:extLst>
                    <a:ext uri="{9D8B030D-6E8A-4147-A177-3AD203B41FA5}">
                      <a16:colId xmlns:a16="http://schemas.microsoft.com/office/drawing/2014/main" val="2985744543"/>
                    </a:ext>
                  </a:extLst>
                </a:gridCol>
                <a:gridCol w="73760">
                  <a:extLst>
                    <a:ext uri="{9D8B030D-6E8A-4147-A177-3AD203B41FA5}">
                      <a16:colId xmlns:a16="http://schemas.microsoft.com/office/drawing/2014/main" val="2650566680"/>
                    </a:ext>
                  </a:extLst>
                </a:gridCol>
                <a:gridCol w="73760">
                  <a:extLst>
                    <a:ext uri="{9D8B030D-6E8A-4147-A177-3AD203B41FA5}">
                      <a16:colId xmlns:a16="http://schemas.microsoft.com/office/drawing/2014/main" val="2073069966"/>
                    </a:ext>
                  </a:extLst>
                </a:gridCol>
                <a:gridCol w="73760">
                  <a:extLst>
                    <a:ext uri="{9D8B030D-6E8A-4147-A177-3AD203B41FA5}">
                      <a16:colId xmlns:a16="http://schemas.microsoft.com/office/drawing/2014/main" val="1880164069"/>
                    </a:ext>
                  </a:extLst>
                </a:gridCol>
                <a:gridCol w="73760">
                  <a:extLst>
                    <a:ext uri="{9D8B030D-6E8A-4147-A177-3AD203B41FA5}">
                      <a16:colId xmlns:a16="http://schemas.microsoft.com/office/drawing/2014/main" val="4212552"/>
                    </a:ext>
                  </a:extLst>
                </a:gridCol>
                <a:gridCol w="73760">
                  <a:extLst>
                    <a:ext uri="{9D8B030D-6E8A-4147-A177-3AD203B41FA5}">
                      <a16:colId xmlns:a16="http://schemas.microsoft.com/office/drawing/2014/main" val="820030669"/>
                    </a:ext>
                  </a:extLst>
                </a:gridCol>
                <a:gridCol w="73760">
                  <a:extLst>
                    <a:ext uri="{9D8B030D-6E8A-4147-A177-3AD203B41FA5}">
                      <a16:colId xmlns:a16="http://schemas.microsoft.com/office/drawing/2014/main" val="2496117045"/>
                    </a:ext>
                  </a:extLst>
                </a:gridCol>
                <a:gridCol w="73760">
                  <a:extLst>
                    <a:ext uri="{9D8B030D-6E8A-4147-A177-3AD203B41FA5}">
                      <a16:colId xmlns:a16="http://schemas.microsoft.com/office/drawing/2014/main" val="661535802"/>
                    </a:ext>
                  </a:extLst>
                </a:gridCol>
                <a:gridCol w="73760">
                  <a:extLst>
                    <a:ext uri="{9D8B030D-6E8A-4147-A177-3AD203B41FA5}">
                      <a16:colId xmlns:a16="http://schemas.microsoft.com/office/drawing/2014/main" val="330143182"/>
                    </a:ext>
                  </a:extLst>
                </a:gridCol>
              </a:tblGrid>
              <a:tr h="272039">
                <a:tc>
                  <a:txBody>
                    <a:bodyPr/>
                    <a:lstStyle/>
                    <a:p>
                      <a:pPr algn="l" fontAlgn="b"/>
                      <a:r>
                        <a:rPr lang="tr-TR" sz="700" b="1" i="0" u="none" strike="noStrike" dirty="0">
                          <a:solidFill>
                            <a:srgbClr val="FFFFFF"/>
                          </a:solidFill>
                          <a:effectLst/>
                          <a:latin typeface="Verdana" panose="020B0604030504040204" pitchFamily="34" charset="0"/>
                        </a:rPr>
                        <a:t>   </a:t>
                      </a:r>
                      <a:endParaRPr lang="tr-TR" sz="700" b="1" i="0" u="none" strike="noStrike" dirty="0" smtClean="0">
                        <a:solidFill>
                          <a:srgbClr val="FFFFFF"/>
                        </a:solidFill>
                        <a:effectLst/>
                        <a:latin typeface="Verdana" panose="020B0604030504040204" pitchFamily="34" charset="0"/>
                      </a:endParaRPr>
                    </a:p>
                    <a:p>
                      <a:pPr algn="l" fontAlgn="b"/>
                      <a:r>
                        <a:rPr lang="tr-TR" sz="700" b="1" i="0" u="none" strike="noStrike" dirty="0" smtClean="0">
                          <a:solidFill>
                            <a:srgbClr val="FFFFFF"/>
                          </a:solidFill>
                          <a:effectLst/>
                          <a:latin typeface="Verdana" panose="020B0604030504040204" pitchFamily="34" charset="0"/>
                        </a:rPr>
                        <a:t>FAALİYETİN </a:t>
                      </a:r>
                      <a:r>
                        <a:rPr lang="tr-TR" sz="700" b="1" i="0" u="none" strike="noStrike" dirty="0">
                          <a:solidFill>
                            <a:srgbClr val="FFFFFF"/>
                          </a:solidFill>
                          <a:effectLst/>
                          <a:latin typeface="Verdana" panose="020B0604030504040204" pitchFamily="34" charset="0"/>
                        </a:rPr>
                        <a:t>ADI</a:t>
                      </a:r>
                      <a:endParaRPr lang="tr-TR" sz="5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b"/>
                      <a:r>
                        <a:rPr lang="tr-TR" sz="700" b="1"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b"/>
                      <a:r>
                        <a:rPr lang="tr-TR" sz="700" b="1"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ctr"/>
                      <a:r>
                        <a:rPr lang="tr-TR" sz="400" b="1" i="0" u="none" strike="noStrike">
                          <a:solidFill>
                            <a:srgbClr val="FFFFFF"/>
                          </a:solidFill>
                          <a:effectLst/>
                          <a:latin typeface="Verdana" panose="020B0604030504040204" pitchFamily="34" charset="0"/>
                        </a:rPr>
                        <a:t>Sorumlu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FFFFFF"/>
                          </a:solidFill>
                          <a:effectLst/>
                          <a:latin typeface="Verdana" panose="020B0604030504040204" pitchFamily="34" charset="0"/>
                        </a:rPr>
                        <a:t>Kaynak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FFFFFF"/>
                          </a:solidFill>
                          <a:effectLst/>
                          <a:latin typeface="Verdana" panose="020B0604030504040204" pitchFamily="34" charset="0"/>
                        </a:rPr>
                        <a:t>Takip          Göstergesi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000000"/>
                          </a:solidFill>
                          <a:effectLst/>
                          <a:latin typeface="Verdana" panose="020B0604030504040204" pitchFamily="34" charset="0"/>
                        </a:rPr>
                        <a:t>Termin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gridSpan="5">
                  <a:txBody>
                    <a:bodyPr/>
                    <a:lstStyle/>
                    <a:p>
                      <a:pPr algn="ctr" fontAlgn="ctr"/>
                      <a:r>
                        <a:rPr lang="tr-TR" sz="300" b="1" i="0" u="none" strike="noStrike">
                          <a:solidFill>
                            <a:srgbClr val="000000"/>
                          </a:solidFill>
                          <a:effectLst/>
                          <a:latin typeface="Verdana" panose="020B0604030504040204" pitchFamily="34" charset="0"/>
                        </a:rPr>
                        <a:t>OCAK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ŞUBAT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MART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NİSAN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300" b="1" i="0" u="none" strike="noStrike">
                          <a:solidFill>
                            <a:srgbClr val="000000"/>
                          </a:solidFill>
                          <a:effectLst/>
                          <a:latin typeface="Verdana" panose="020B0604030504040204" pitchFamily="34" charset="0"/>
                        </a:rPr>
                        <a:t>MAYIS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HAZİRAN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TEMMUZ</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300" b="1" i="0" u="none" strike="noStrike">
                          <a:solidFill>
                            <a:srgbClr val="000000"/>
                          </a:solidFill>
                          <a:effectLst/>
                          <a:latin typeface="Verdana" panose="020B0604030504040204" pitchFamily="34" charset="0"/>
                        </a:rPr>
                        <a:t>AĞUSTOS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EYLÜL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EKİM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300" b="1" i="0" u="none" strike="noStrike">
                          <a:solidFill>
                            <a:srgbClr val="000000"/>
                          </a:solidFill>
                          <a:effectLst/>
                          <a:latin typeface="Verdana" panose="020B0604030504040204" pitchFamily="34" charset="0"/>
                        </a:rPr>
                        <a:t>KASIM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300" b="1" i="0" u="none" strike="noStrike">
                          <a:solidFill>
                            <a:srgbClr val="000000"/>
                          </a:solidFill>
                          <a:effectLst/>
                          <a:latin typeface="Verdana" panose="020B0604030504040204" pitchFamily="34" charset="0"/>
                        </a:rPr>
                        <a:t>ARALIK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03396839"/>
                  </a:ext>
                </a:extLst>
              </a:tr>
              <a:tr h="126384">
                <a:tc>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6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400" b="1"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19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29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39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49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400" b="0" i="0" u="none" strike="noStrike">
                          <a:solidFill>
                            <a:srgbClr val="000000"/>
                          </a:solidFill>
                          <a:effectLst/>
                          <a:latin typeface="Verdana" panose="020B0604030504040204" pitchFamily="34" charset="0"/>
                        </a:rPr>
                        <a:t>52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extLst>
                  <a:ext uri="{0D108BD9-81ED-4DB2-BD59-A6C34878D82A}">
                    <a16:rowId xmlns:a16="http://schemas.microsoft.com/office/drawing/2014/main" val="2851055760"/>
                  </a:ext>
                </a:extLst>
              </a:tr>
              <a:tr h="96461">
                <a:tc gridSpan="3">
                  <a:txBody>
                    <a:bodyPr/>
                    <a:lstStyle/>
                    <a:p>
                      <a:pPr algn="l" fontAlgn="ctr"/>
                      <a:r>
                        <a:rPr lang="tr-TR" sz="600" b="1" i="0" u="none" strike="noStrike">
                          <a:solidFill>
                            <a:srgbClr val="000000"/>
                          </a:solidFill>
                          <a:effectLst/>
                          <a:latin typeface="Verdana" panose="020B0604030504040204" pitchFamily="34" charset="0"/>
                        </a:rPr>
                        <a:t>33. Süreç  Memnuniyet Oranı (İç Müşteri)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88887973"/>
                  </a:ext>
                </a:extLst>
              </a:tr>
              <a:tr h="102311">
                <a:tc rowSpan="2" gridSpan="3">
                  <a:txBody>
                    <a:bodyPr/>
                    <a:lstStyle/>
                    <a:p>
                      <a:pPr algn="l" fontAlgn="ctr"/>
                      <a:r>
                        <a:rPr lang="tr-TR" sz="600" b="0" i="0" u="none" strike="noStrike">
                          <a:solidFill>
                            <a:srgbClr val="000000"/>
                          </a:solidFill>
                          <a:effectLst/>
                          <a:latin typeface="Verdana" panose="020B0604030504040204" pitchFamily="34" charset="0"/>
                        </a:rPr>
                        <a:t>33.1 İç Müşteri Memnuniyet Anketinin yapılması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Anket formları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867624015"/>
                  </a:ext>
                </a:extLst>
              </a:tr>
              <a:tr h="10231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661407371"/>
                  </a:ext>
                </a:extLst>
              </a:tr>
              <a:tr h="102311">
                <a:tc rowSpan="2" gridSpan="3">
                  <a:txBody>
                    <a:bodyPr/>
                    <a:lstStyle/>
                    <a:p>
                      <a:pPr algn="l" fontAlgn="ctr"/>
                      <a:r>
                        <a:rPr lang="tr-TR" sz="600" b="0" i="0" u="none" strike="noStrike">
                          <a:solidFill>
                            <a:srgbClr val="000000"/>
                          </a:solidFill>
                          <a:effectLst/>
                          <a:latin typeface="Verdana" panose="020B0604030504040204" pitchFamily="34" charset="0"/>
                        </a:rPr>
                        <a:t>33.2 Anket sonucu çıkan uygunsuzluklar için AAP hazırlanması ve uygulamaların takibi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Analiz Formları ve AAP'ler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FFFFFF"/>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a:noFill/>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2836026784"/>
                  </a:ext>
                </a:extLst>
              </a:tr>
              <a:tr h="288878">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endParaRPr lang="tr-TR" sz="500" b="0" i="0" u="none" strike="noStrike">
                        <a:solidFill>
                          <a:srgbClr val="000000"/>
                        </a:solidFill>
                        <a:effectLst/>
                        <a:latin typeface="Verdana" panose="020B060403050404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50680123"/>
                  </a:ext>
                </a:extLst>
              </a:tr>
              <a:tr h="96461">
                <a:tc gridSpan="3">
                  <a:txBody>
                    <a:bodyPr/>
                    <a:lstStyle/>
                    <a:p>
                      <a:pPr algn="l" fontAlgn="ctr"/>
                      <a:r>
                        <a:rPr lang="tr-TR" sz="600" b="1" i="0" u="none" strike="noStrike">
                          <a:solidFill>
                            <a:srgbClr val="000000"/>
                          </a:solidFill>
                          <a:effectLst/>
                          <a:latin typeface="Verdana" panose="020B0604030504040204" pitchFamily="34" charset="0"/>
                        </a:rPr>
                        <a:t>34. Major Hata Sayısı - 38. KYS İç Denetim Puanı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8570251"/>
                  </a:ext>
                </a:extLst>
              </a:tr>
              <a:tr h="270823">
                <a:tc rowSpan="2" gridSpan="3">
                  <a:txBody>
                    <a:bodyPr/>
                    <a:lstStyle/>
                    <a:p>
                      <a:pPr algn="l" fontAlgn="ctr"/>
                      <a:r>
                        <a:rPr lang="tr-TR" sz="600" b="0" i="0" u="none" strike="noStrike">
                          <a:solidFill>
                            <a:srgbClr val="000000"/>
                          </a:solidFill>
                          <a:effectLst/>
                          <a:latin typeface="Verdana" panose="020B0604030504040204" pitchFamily="34" charset="0"/>
                        </a:rPr>
                        <a:t>34.1 - 38.1 İç denetimler öncesi yapılan işlerin denetim check listeleri ile kıyaslanması ve kıyaslama sonucu var olan uygunsuzlukların giderilmesi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İG-KT-FS-EK-TK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K Dosyası Birim Güncellemeleri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FFFFFF"/>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40825100"/>
                  </a:ext>
                </a:extLst>
              </a:tr>
              <a:tr h="17453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tr-TR" sz="5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34276826"/>
                  </a:ext>
                </a:extLst>
              </a:tr>
              <a:tr h="192586">
                <a:tc rowSpan="2" gridSpan="3">
                  <a:txBody>
                    <a:bodyPr/>
                    <a:lstStyle/>
                    <a:p>
                      <a:pPr algn="l" fontAlgn="ctr"/>
                      <a:r>
                        <a:rPr lang="tr-TR" sz="600" b="0" i="0" u="none" strike="noStrike">
                          <a:solidFill>
                            <a:srgbClr val="000000"/>
                          </a:solidFill>
                          <a:effectLst/>
                          <a:latin typeface="Verdana" panose="020B0604030504040204" pitchFamily="34" charset="0"/>
                        </a:rPr>
                        <a:t>34.2 -38.2 KYS gerekliliği olan işlerin düzenli takibi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K Dosyası Birim Güncellemeleri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FFFFFF"/>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116214245"/>
                  </a:ext>
                </a:extLst>
              </a:tr>
              <a:tr h="210640">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10062438"/>
                  </a:ext>
                </a:extLst>
              </a:tr>
              <a:tr h="180549">
                <a:tc rowSpan="2" gridSpan="3">
                  <a:txBody>
                    <a:bodyPr/>
                    <a:lstStyle/>
                    <a:p>
                      <a:pPr algn="l" fontAlgn="ctr"/>
                      <a:r>
                        <a:rPr lang="tr-TR" sz="600" b="0" i="0" u="none" strike="noStrike">
                          <a:solidFill>
                            <a:srgbClr val="000000"/>
                          </a:solidFill>
                          <a:effectLst/>
                          <a:latin typeface="Verdana" panose="020B0604030504040204" pitchFamily="34" charset="0"/>
                        </a:rPr>
                        <a:t>34.3. İç denetim sonucu çıkan uygunsuzlukların giderilmesi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İG-KT-FS-EK-TK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Düzeltici Faaliyet Formları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FFFFFF"/>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extLst>
                  <a:ext uri="{0D108BD9-81ED-4DB2-BD59-A6C34878D82A}">
                    <a16:rowId xmlns:a16="http://schemas.microsoft.com/office/drawing/2014/main" val="2445512334"/>
                  </a:ext>
                </a:extLst>
              </a:tr>
              <a:tr h="18656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067702528"/>
                  </a:ext>
                </a:extLst>
              </a:tr>
              <a:tr h="96461">
                <a:tc gridSpan="3">
                  <a:txBody>
                    <a:bodyPr/>
                    <a:lstStyle/>
                    <a:p>
                      <a:pPr algn="l" fontAlgn="ctr"/>
                      <a:r>
                        <a:rPr lang="tr-TR" sz="600" b="1" i="0" u="none" strike="noStrike">
                          <a:solidFill>
                            <a:srgbClr val="000000"/>
                          </a:solidFill>
                          <a:effectLst/>
                          <a:latin typeface="Verdana" panose="020B0604030504040204" pitchFamily="34" charset="0"/>
                        </a:rPr>
                        <a:t>35. Düzeltici Faaliyet Kapanma Hızı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78503988"/>
                  </a:ext>
                </a:extLst>
              </a:tr>
              <a:tr h="102311">
                <a:tc rowSpan="2" gridSpan="3">
                  <a:txBody>
                    <a:bodyPr/>
                    <a:lstStyle/>
                    <a:p>
                      <a:pPr algn="l" fontAlgn="ctr"/>
                      <a:r>
                        <a:rPr lang="tr-TR" sz="600" b="0" i="0" u="none" strike="noStrike">
                          <a:solidFill>
                            <a:srgbClr val="000000"/>
                          </a:solidFill>
                          <a:effectLst/>
                          <a:latin typeface="Verdana" panose="020B0604030504040204" pitchFamily="34" charset="0"/>
                        </a:rPr>
                        <a:t>35.1 Açılan düzeltici faaliyetlerin kök nedenlerinin tespiti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Düzeltici Faaliyet Formları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836753396"/>
                  </a:ext>
                </a:extLst>
              </a:tr>
              <a:tr h="180549">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551495717"/>
                  </a:ext>
                </a:extLst>
              </a:tr>
              <a:tr h="174531">
                <a:tc rowSpan="2" gridSpan="3">
                  <a:txBody>
                    <a:bodyPr/>
                    <a:lstStyle/>
                    <a:p>
                      <a:pPr algn="l" fontAlgn="ctr"/>
                      <a:r>
                        <a:rPr lang="tr-TR" sz="600" b="0" i="0" u="none" strike="noStrike">
                          <a:solidFill>
                            <a:srgbClr val="000000"/>
                          </a:solidFill>
                          <a:effectLst/>
                          <a:latin typeface="Verdana" panose="020B0604030504040204" pitchFamily="34" charset="0"/>
                        </a:rPr>
                        <a:t>35.2 Aksiyonların geliştirilmesi ve ilgili uygunsuzlukların giderilmesi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İG-KT-FS-EK-TK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Düzeltici Faaliyet Formları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FFFFFF"/>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018025182"/>
                  </a:ext>
                </a:extLst>
              </a:tr>
              <a:tr h="17453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12748085"/>
                  </a:ext>
                </a:extLst>
              </a:tr>
              <a:tr h="96461">
                <a:tc gridSpan="3">
                  <a:txBody>
                    <a:bodyPr/>
                    <a:lstStyle/>
                    <a:p>
                      <a:pPr algn="l" fontAlgn="ctr"/>
                      <a:r>
                        <a:rPr lang="tr-TR" sz="600" b="1" i="0" u="none" strike="noStrike">
                          <a:solidFill>
                            <a:srgbClr val="000000"/>
                          </a:solidFill>
                          <a:effectLst/>
                          <a:latin typeface="Verdana" panose="020B0604030504040204" pitchFamily="34" charset="0"/>
                        </a:rPr>
                        <a:t>36. Risk Azaltma Oranı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71877688"/>
                  </a:ext>
                </a:extLst>
              </a:tr>
              <a:tr h="102311">
                <a:tc rowSpan="2" gridSpan="3">
                  <a:txBody>
                    <a:bodyPr/>
                    <a:lstStyle/>
                    <a:p>
                      <a:pPr algn="l" fontAlgn="ctr"/>
                      <a:r>
                        <a:rPr lang="tr-TR" sz="600" b="0" i="0" u="none" strike="noStrike">
                          <a:solidFill>
                            <a:srgbClr val="000000"/>
                          </a:solidFill>
                          <a:effectLst/>
                          <a:latin typeface="Verdana" panose="020B0604030504040204" pitchFamily="34" charset="0"/>
                        </a:rPr>
                        <a:t>36.1 Risk analizlerinin hazırlanması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Risk Analizleri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FFFFFF"/>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14876156"/>
                  </a:ext>
                </a:extLst>
              </a:tr>
              <a:tr h="132403">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18204954"/>
                  </a:ext>
                </a:extLst>
              </a:tr>
              <a:tr h="102311">
                <a:tc rowSpan="2" gridSpan="3">
                  <a:txBody>
                    <a:bodyPr/>
                    <a:lstStyle/>
                    <a:p>
                      <a:pPr algn="l" fontAlgn="ctr"/>
                      <a:r>
                        <a:rPr lang="tr-TR" sz="600" b="0" i="0" u="none" strike="noStrike">
                          <a:solidFill>
                            <a:srgbClr val="000000"/>
                          </a:solidFill>
                          <a:effectLst/>
                          <a:latin typeface="Verdana" panose="020B0604030504040204" pitchFamily="34" charset="0"/>
                        </a:rPr>
                        <a:t>36.2 RÖF değeri 100 üzeri çıkan riskler için aksiyon geliştirilmesi ve takibi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İG-KT-FS-EK-TK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Risk Analizleri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FFFFFF"/>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1835352"/>
                  </a:ext>
                </a:extLst>
              </a:tr>
              <a:tr h="186567">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175487160"/>
                  </a:ext>
                </a:extLst>
              </a:tr>
              <a:tr h="102311">
                <a:tc rowSpan="2" gridSpan="3">
                  <a:txBody>
                    <a:bodyPr/>
                    <a:lstStyle/>
                    <a:p>
                      <a:pPr algn="l" fontAlgn="ctr"/>
                      <a:r>
                        <a:rPr lang="tr-TR" sz="600" b="0" i="0" u="none" strike="noStrike">
                          <a:solidFill>
                            <a:srgbClr val="000000"/>
                          </a:solidFill>
                          <a:effectLst/>
                          <a:latin typeface="Verdana" panose="020B0604030504040204" pitchFamily="34" charset="0"/>
                        </a:rPr>
                        <a:t>36.3 Gelen şikayet ve açılan düzeltici faaliyetlerin risk analizlerine yansıtılması ve aksiyonların geliştirilmesi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İG-KT-FS-EK-TK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Risk Analizleri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FFFFFF"/>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3998094"/>
                  </a:ext>
                </a:extLst>
              </a:tr>
              <a:tr h="10231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656794988"/>
                  </a:ext>
                </a:extLst>
              </a:tr>
              <a:tr h="96461">
                <a:tc gridSpan="3">
                  <a:txBody>
                    <a:bodyPr/>
                    <a:lstStyle/>
                    <a:p>
                      <a:pPr algn="l" fontAlgn="ctr"/>
                      <a:r>
                        <a:rPr lang="tr-TR" sz="600" b="1" i="0" u="none" strike="noStrike">
                          <a:solidFill>
                            <a:srgbClr val="000000"/>
                          </a:solidFill>
                          <a:effectLst/>
                          <a:latin typeface="Verdana" panose="020B0604030504040204" pitchFamily="34" charset="0"/>
                        </a:rPr>
                        <a:t>37. Kalite Hedefleri Gerçekleşme Oranı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09936947"/>
                  </a:ext>
                </a:extLst>
              </a:tr>
              <a:tr h="102311">
                <a:tc rowSpan="2" gridSpan="3">
                  <a:txBody>
                    <a:bodyPr/>
                    <a:lstStyle/>
                    <a:p>
                      <a:pPr algn="l" fontAlgn="ctr"/>
                      <a:r>
                        <a:rPr lang="tr-TR" sz="600" b="0" i="0" u="none" strike="noStrike">
                          <a:solidFill>
                            <a:srgbClr val="000000"/>
                          </a:solidFill>
                          <a:effectLst/>
                          <a:latin typeface="Verdana" panose="020B0604030504040204" pitchFamily="34" charset="0"/>
                        </a:rPr>
                        <a:t>37.1 Tüm SPİK göstergelerinin aylık kontrolü ve tutmama ihtimali olan göstergelere ait acil eylemler gerçekleştirilmesi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İG-KT-FS-EK-TK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SPİK Karneleri-Birim İçi Toplantı Kayıtları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tr-TR" sz="300" b="0" i="0" u="none" strike="noStrike">
                          <a:solidFill>
                            <a:srgbClr val="FFFFFF"/>
                          </a:solidFill>
                          <a:effectLst/>
                          <a:latin typeface="Calibri" panose="020F0502020204030204" pitchFamily="34" charset="0"/>
                        </a:rPr>
                        <a:t>P</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934860824"/>
                  </a:ext>
                </a:extLst>
              </a:tr>
              <a:tr h="180549">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520686363"/>
                  </a:ext>
                </a:extLst>
              </a:tr>
              <a:tr h="192924">
                <a:tc gridSpan="3">
                  <a:txBody>
                    <a:bodyPr/>
                    <a:lstStyle/>
                    <a:p>
                      <a:pPr algn="l" fontAlgn="ctr"/>
                      <a:r>
                        <a:rPr lang="tr-TR" sz="600" b="1" i="0" u="none" strike="noStrike">
                          <a:solidFill>
                            <a:srgbClr val="000000"/>
                          </a:solidFill>
                          <a:effectLst/>
                          <a:latin typeface="Verdana" panose="020B0604030504040204" pitchFamily="34" charset="0"/>
                        </a:rPr>
                        <a:t>39. Şikayet Sayısı - 40. Şikayet Çözüm Memnuniyet Oranı      41. Tekrarlayan Şikayet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31402606"/>
                  </a:ext>
                </a:extLst>
              </a:tr>
              <a:tr h="150457">
                <a:tc rowSpan="2" gridSpan="3">
                  <a:txBody>
                    <a:bodyPr/>
                    <a:lstStyle/>
                    <a:p>
                      <a:pPr algn="l" fontAlgn="ctr"/>
                      <a:r>
                        <a:rPr lang="tr-TR" sz="600" b="0" i="0" u="none" strike="noStrike">
                          <a:solidFill>
                            <a:srgbClr val="000000"/>
                          </a:solidFill>
                          <a:effectLst/>
                          <a:latin typeface="Verdana" panose="020B0604030504040204" pitchFamily="34" charset="0"/>
                        </a:rPr>
                        <a:t>40.1.-41.1.-42.1. Yazılımdan gelen şikayetlerin kök nedenlerinin bulunması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Şikayet Yazılım Kayıtları-DF Formları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411151072"/>
                  </a:ext>
                </a:extLst>
              </a:tr>
              <a:tr h="24073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437883602"/>
                  </a:ext>
                </a:extLst>
              </a:tr>
              <a:tr h="102311">
                <a:tc rowSpan="2" gridSpan="3">
                  <a:txBody>
                    <a:bodyPr/>
                    <a:lstStyle/>
                    <a:p>
                      <a:pPr algn="l" fontAlgn="ctr"/>
                      <a:r>
                        <a:rPr lang="tr-TR" sz="600" b="0" i="0" u="none" strike="noStrike">
                          <a:solidFill>
                            <a:srgbClr val="000000"/>
                          </a:solidFill>
                          <a:effectLst/>
                          <a:latin typeface="Verdana" panose="020B0604030504040204" pitchFamily="34" charset="0"/>
                        </a:rPr>
                        <a:t>40.2.-41.2.-42.2. Şikayetlerin çözümlenmesi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İG-KT-FS-EK-TK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Şikayet Yazılım Kayıtları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991035041"/>
                  </a:ext>
                </a:extLst>
              </a:tr>
              <a:tr h="10231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200298462"/>
                  </a:ext>
                </a:extLst>
              </a:tr>
              <a:tr h="102311">
                <a:tc rowSpan="2" gridSpan="3">
                  <a:txBody>
                    <a:bodyPr/>
                    <a:lstStyle/>
                    <a:p>
                      <a:pPr algn="l" fontAlgn="ctr"/>
                      <a:r>
                        <a:rPr lang="tr-TR" sz="600" b="0" i="0" u="none" strike="noStrike">
                          <a:solidFill>
                            <a:srgbClr val="000000"/>
                          </a:solidFill>
                          <a:effectLst/>
                          <a:latin typeface="Verdana" panose="020B0604030504040204" pitchFamily="34" charset="0"/>
                        </a:rPr>
                        <a:t>40.3.-41.3.-42.3. Şikayet çözüm memnuniyetlerinin ölçümlenmesi ve ölçüm sonucu şikayetin kapatılması/yeni aksiyonların yapılması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İG-KT-FS-EK-TK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dirty="0">
                          <a:solidFill>
                            <a:srgbClr val="000000"/>
                          </a:solidFill>
                          <a:effectLst/>
                          <a:latin typeface="Calibri" panose="020F0502020204030204" pitchFamily="34" charset="0"/>
                        </a:rPr>
                        <a:t>Şikayet Yazılım Kayıtları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27338300"/>
                  </a:ext>
                </a:extLst>
              </a:tr>
              <a:tr h="10231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500" b="0" i="0" u="none" strike="noStrike" dirty="0">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1960344997"/>
                  </a:ext>
                </a:extLst>
              </a:tr>
            </a:tbl>
          </a:graphicData>
        </a:graphic>
      </p:graphicFrame>
    </p:spTree>
    <p:extLst>
      <p:ext uri="{BB962C8B-B14F-4D97-AF65-F5344CB8AC3E}">
        <p14:creationId xmlns:p14="http://schemas.microsoft.com/office/powerpoint/2010/main" val="484899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KALİTE FAALİYET PLANLARI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19</a:t>
            </a:fld>
            <a:endParaRPr lang="tr-TR"/>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786927787"/>
              </p:ext>
            </p:extLst>
          </p:nvPr>
        </p:nvGraphicFramePr>
        <p:xfrm>
          <a:off x="251520" y="1268760"/>
          <a:ext cx="8568949" cy="4824539"/>
        </p:xfrm>
        <a:graphic>
          <a:graphicData uri="http://schemas.openxmlformats.org/drawingml/2006/table">
            <a:tbl>
              <a:tblPr/>
              <a:tblGrid>
                <a:gridCol w="1112981">
                  <a:extLst>
                    <a:ext uri="{9D8B030D-6E8A-4147-A177-3AD203B41FA5}">
                      <a16:colId xmlns:a16="http://schemas.microsoft.com/office/drawing/2014/main" val="1566192002"/>
                    </a:ext>
                  </a:extLst>
                </a:gridCol>
                <a:gridCol w="26447">
                  <a:extLst>
                    <a:ext uri="{9D8B030D-6E8A-4147-A177-3AD203B41FA5}">
                      <a16:colId xmlns:a16="http://schemas.microsoft.com/office/drawing/2014/main" val="3725498742"/>
                    </a:ext>
                  </a:extLst>
                </a:gridCol>
                <a:gridCol w="1705267">
                  <a:extLst>
                    <a:ext uri="{9D8B030D-6E8A-4147-A177-3AD203B41FA5}">
                      <a16:colId xmlns:a16="http://schemas.microsoft.com/office/drawing/2014/main" val="1155370381"/>
                    </a:ext>
                  </a:extLst>
                </a:gridCol>
                <a:gridCol w="459259">
                  <a:extLst>
                    <a:ext uri="{9D8B030D-6E8A-4147-A177-3AD203B41FA5}">
                      <a16:colId xmlns:a16="http://schemas.microsoft.com/office/drawing/2014/main" val="4133952137"/>
                    </a:ext>
                  </a:extLst>
                </a:gridCol>
                <a:gridCol w="372058">
                  <a:extLst>
                    <a:ext uri="{9D8B030D-6E8A-4147-A177-3AD203B41FA5}">
                      <a16:colId xmlns:a16="http://schemas.microsoft.com/office/drawing/2014/main" val="2037398750"/>
                    </a:ext>
                  </a:extLst>
                </a:gridCol>
                <a:gridCol w="550336">
                  <a:extLst>
                    <a:ext uri="{9D8B030D-6E8A-4147-A177-3AD203B41FA5}">
                      <a16:colId xmlns:a16="http://schemas.microsoft.com/office/drawing/2014/main" val="4147518468"/>
                    </a:ext>
                  </a:extLst>
                </a:gridCol>
                <a:gridCol w="389499">
                  <a:extLst>
                    <a:ext uri="{9D8B030D-6E8A-4147-A177-3AD203B41FA5}">
                      <a16:colId xmlns:a16="http://schemas.microsoft.com/office/drawing/2014/main" val="2189578705"/>
                    </a:ext>
                  </a:extLst>
                </a:gridCol>
                <a:gridCol w="75574">
                  <a:extLst>
                    <a:ext uri="{9D8B030D-6E8A-4147-A177-3AD203B41FA5}">
                      <a16:colId xmlns:a16="http://schemas.microsoft.com/office/drawing/2014/main" val="1942728872"/>
                    </a:ext>
                  </a:extLst>
                </a:gridCol>
                <a:gridCol w="75574">
                  <a:extLst>
                    <a:ext uri="{9D8B030D-6E8A-4147-A177-3AD203B41FA5}">
                      <a16:colId xmlns:a16="http://schemas.microsoft.com/office/drawing/2014/main" val="1271179326"/>
                    </a:ext>
                  </a:extLst>
                </a:gridCol>
                <a:gridCol w="75574">
                  <a:extLst>
                    <a:ext uri="{9D8B030D-6E8A-4147-A177-3AD203B41FA5}">
                      <a16:colId xmlns:a16="http://schemas.microsoft.com/office/drawing/2014/main" val="3418997220"/>
                    </a:ext>
                  </a:extLst>
                </a:gridCol>
                <a:gridCol w="75574">
                  <a:extLst>
                    <a:ext uri="{9D8B030D-6E8A-4147-A177-3AD203B41FA5}">
                      <a16:colId xmlns:a16="http://schemas.microsoft.com/office/drawing/2014/main" val="4250735648"/>
                    </a:ext>
                  </a:extLst>
                </a:gridCol>
                <a:gridCol w="75574">
                  <a:extLst>
                    <a:ext uri="{9D8B030D-6E8A-4147-A177-3AD203B41FA5}">
                      <a16:colId xmlns:a16="http://schemas.microsoft.com/office/drawing/2014/main" val="617773061"/>
                    </a:ext>
                  </a:extLst>
                </a:gridCol>
                <a:gridCol w="75574">
                  <a:extLst>
                    <a:ext uri="{9D8B030D-6E8A-4147-A177-3AD203B41FA5}">
                      <a16:colId xmlns:a16="http://schemas.microsoft.com/office/drawing/2014/main" val="4035467155"/>
                    </a:ext>
                  </a:extLst>
                </a:gridCol>
                <a:gridCol w="75574">
                  <a:extLst>
                    <a:ext uri="{9D8B030D-6E8A-4147-A177-3AD203B41FA5}">
                      <a16:colId xmlns:a16="http://schemas.microsoft.com/office/drawing/2014/main" val="422449458"/>
                    </a:ext>
                  </a:extLst>
                </a:gridCol>
                <a:gridCol w="75574">
                  <a:extLst>
                    <a:ext uri="{9D8B030D-6E8A-4147-A177-3AD203B41FA5}">
                      <a16:colId xmlns:a16="http://schemas.microsoft.com/office/drawing/2014/main" val="3805358141"/>
                    </a:ext>
                  </a:extLst>
                </a:gridCol>
                <a:gridCol w="75574">
                  <a:extLst>
                    <a:ext uri="{9D8B030D-6E8A-4147-A177-3AD203B41FA5}">
                      <a16:colId xmlns:a16="http://schemas.microsoft.com/office/drawing/2014/main" val="3547557734"/>
                    </a:ext>
                  </a:extLst>
                </a:gridCol>
                <a:gridCol w="98828">
                  <a:extLst>
                    <a:ext uri="{9D8B030D-6E8A-4147-A177-3AD203B41FA5}">
                      <a16:colId xmlns:a16="http://schemas.microsoft.com/office/drawing/2014/main" val="3523896471"/>
                    </a:ext>
                  </a:extLst>
                </a:gridCol>
                <a:gridCol w="75574">
                  <a:extLst>
                    <a:ext uri="{9D8B030D-6E8A-4147-A177-3AD203B41FA5}">
                      <a16:colId xmlns:a16="http://schemas.microsoft.com/office/drawing/2014/main" val="1292820339"/>
                    </a:ext>
                  </a:extLst>
                </a:gridCol>
                <a:gridCol w="75574">
                  <a:extLst>
                    <a:ext uri="{9D8B030D-6E8A-4147-A177-3AD203B41FA5}">
                      <a16:colId xmlns:a16="http://schemas.microsoft.com/office/drawing/2014/main" val="3319268018"/>
                    </a:ext>
                  </a:extLst>
                </a:gridCol>
                <a:gridCol w="75574">
                  <a:extLst>
                    <a:ext uri="{9D8B030D-6E8A-4147-A177-3AD203B41FA5}">
                      <a16:colId xmlns:a16="http://schemas.microsoft.com/office/drawing/2014/main" val="2452656740"/>
                    </a:ext>
                  </a:extLst>
                </a:gridCol>
                <a:gridCol w="75574">
                  <a:extLst>
                    <a:ext uri="{9D8B030D-6E8A-4147-A177-3AD203B41FA5}">
                      <a16:colId xmlns:a16="http://schemas.microsoft.com/office/drawing/2014/main" val="2500858002"/>
                    </a:ext>
                  </a:extLst>
                </a:gridCol>
                <a:gridCol w="75574">
                  <a:extLst>
                    <a:ext uri="{9D8B030D-6E8A-4147-A177-3AD203B41FA5}">
                      <a16:colId xmlns:a16="http://schemas.microsoft.com/office/drawing/2014/main" val="655106047"/>
                    </a:ext>
                  </a:extLst>
                </a:gridCol>
                <a:gridCol w="75574">
                  <a:extLst>
                    <a:ext uri="{9D8B030D-6E8A-4147-A177-3AD203B41FA5}">
                      <a16:colId xmlns:a16="http://schemas.microsoft.com/office/drawing/2014/main" val="3213511127"/>
                    </a:ext>
                  </a:extLst>
                </a:gridCol>
                <a:gridCol w="75574">
                  <a:extLst>
                    <a:ext uri="{9D8B030D-6E8A-4147-A177-3AD203B41FA5}">
                      <a16:colId xmlns:a16="http://schemas.microsoft.com/office/drawing/2014/main" val="2549750235"/>
                    </a:ext>
                  </a:extLst>
                </a:gridCol>
                <a:gridCol w="75574">
                  <a:extLst>
                    <a:ext uri="{9D8B030D-6E8A-4147-A177-3AD203B41FA5}">
                      <a16:colId xmlns:a16="http://schemas.microsoft.com/office/drawing/2014/main" val="3435354408"/>
                    </a:ext>
                  </a:extLst>
                </a:gridCol>
                <a:gridCol w="75574">
                  <a:extLst>
                    <a:ext uri="{9D8B030D-6E8A-4147-A177-3AD203B41FA5}">
                      <a16:colId xmlns:a16="http://schemas.microsoft.com/office/drawing/2014/main" val="2005512423"/>
                    </a:ext>
                  </a:extLst>
                </a:gridCol>
                <a:gridCol w="75574">
                  <a:extLst>
                    <a:ext uri="{9D8B030D-6E8A-4147-A177-3AD203B41FA5}">
                      <a16:colId xmlns:a16="http://schemas.microsoft.com/office/drawing/2014/main" val="1380674715"/>
                    </a:ext>
                  </a:extLst>
                </a:gridCol>
                <a:gridCol w="75574">
                  <a:extLst>
                    <a:ext uri="{9D8B030D-6E8A-4147-A177-3AD203B41FA5}">
                      <a16:colId xmlns:a16="http://schemas.microsoft.com/office/drawing/2014/main" val="1489601776"/>
                    </a:ext>
                  </a:extLst>
                </a:gridCol>
                <a:gridCol w="75574">
                  <a:extLst>
                    <a:ext uri="{9D8B030D-6E8A-4147-A177-3AD203B41FA5}">
                      <a16:colId xmlns:a16="http://schemas.microsoft.com/office/drawing/2014/main" val="3506130377"/>
                    </a:ext>
                  </a:extLst>
                </a:gridCol>
                <a:gridCol w="75574">
                  <a:extLst>
                    <a:ext uri="{9D8B030D-6E8A-4147-A177-3AD203B41FA5}">
                      <a16:colId xmlns:a16="http://schemas.microsoft.com/office/drawing/2014/main" val="1302130600"/>
                    </a:ext>
                  </a:extLst>
                </a:gridCol>
                <a:gridCol w="75574">
                  <a:extLst>
                    <a:ext uri="{9D8B030D-6E8A-4147-A177-3AD203B41FA5}">
                      <a16:colId xmlns:a16="http://schemas.microsoft.com/office/drawing/2014/main" val="3234709731"/>
                    </a:ext>
                  </a:extLst>
                </a:gridCol>
                <a:gridCol w="75574">
                  <a:extLst>
                    <a:ext uri="{9D8B030D-6E8A-4147-A177-3AD203B41FA5}">
                      <a16:colId xmlns:a16="http://schemas.microsoft.com/office/drawing/2014/main" val="12896909"/>
                    </a:ext>
                  </a:extLst>
                </a:gridCol>
                <a:gridCol w="75574">
                  <a:extLst>
                    <a:ext uri="{9D8B030D-6E8A-4147-A177-3AD203B41FA5}">
                      <a16:colId xmlns:a16="http://schemas.microsoft.com/office/drawing/2014/main" val="1365780998"/>
                    </a:ext>
                  </a:extLst>
                </a:gridCol>
                <a:gridCol w="75574">
                  <a:extLst>
                    <a:ext uri="{9D8B030D-6E8A-4147-A177-3AD203B41FA5}">
                      <a16:colId xmlns:a16="http://schemas.microsoft.com/office/drawing/2014/main" val="1940425777"/>
                    </a:ext>
                  </a:extLst>
                </a:gridCol>
                <a:gridCol w="75574">
                  <a:extLst>
                    <a:ext uri="{9D8B030D-6E8A-4147-A177-3AD203B41FA5}">
                      <a16:colId xmlns:a16="http://schemas.microsoft.com/office/drawing/2014/main" val="2814543147"/>
                    </a:ext>
                  </a:extLst>
                </a:gridCol>
                <a:gridCol w="75574">
                  <a:extLst>
                    <a:ext uri="{9D8B030D-6E8A-4147-A177-3AD203B41FA5}">
                      <a16:colId xmlns:a16="http://schemas.microsoft.com/office/drawing/2014/main" val="3363241511"/>
                    </a:ext>
                  </a:extLst>
                </a:gridCol>
                <a:gridCol w="75574">
                  <a:extLst>
                    <a:ext uri="{9D8B030D-6E8A-4147-A177-3AD203B41FA5}">
                      <a16:colId xmlns:a16="http://schemas.microsoft.com/office/drawing/2014/main" val="438924888"/>
                    </a:ext>
                  </a:extLst>
                </a:gridCol>
                <a:gridCol w="75574">
                  <a:extLst>
                    <a:ext uri="{9D8B030D-6E8A-4147-A177-3AD203B41FA5}">
                      <a16:colId xmlns:a16="http://schemas.microsoft.com/office/drawing/2014/main" val="121541943"/>
                    </a:ext>
                  </a:extLst>
                </a:gridCol>
                <a:gridCol w="75574">
                  <a:extLst>
                    <a:ext uri="{9D8B030D-6E8A-4147-A177-3AD203B41FA5}">
                      <a16:colId xmlns:a16="http://schemas.microsoft.com/office/drawing/2014/main" val="3995089206"/>
                    </a:ext>
                  </a:extLst>
                </a:gridCol>
                <a:gridCol w="75574">
                  <a:extLst>
                    <a:ext uri="{9D8B030D-6E8A-4147-A177-3AD203B41FA5}">
                      <a16:colId xmlns:a16="http://schemas.microsoft.com/office/drawing/2014/main" val="2903541038"/>
                    </a:ext>
                  </a:extLst>
                </a:gridCol>
                <a:gridCol w="75574">
                  <a:extLst>
                    <a:ext uri="{9D8B030D-6E8A-4147-A177-3AD203B41FA5}">
                      <a16:colId xmlns:a16="http://schemas.microsoft.com/office/drawing/2014/main" val="4195215898"/>
                    </a:ext>
                  </a:extLst>
                </a:gridCol>
                <a:gridCol w="75574">
                  <a:extLst>
                    <a:ext uri="{9D8B030D-6E8A-4147-A177-3AD203B41FA5}">
                      <a16:colId xmlns:a16="http://schemas.microsoft.com/office/drawing/2014/main" val="651829860"/>
                    </a:ext>
                  </a:extLst>
                </a:gridCol>
                <a:gridCol w="75574">
                  <a:extLst>
                    <a:ext uri="{9D8B030D-6E8A-4147-A177-3AD203B41FA5}">
                      <a16:colId xmlns:a16="http://schemas.microsoft.com/office/drawing/2014/main" val="2204034684"/>
                    </a:ext>
                  </a:extLst>
                </a:gridCol>
                <a:gridCol w="75574">
                  <a:extLst>
                    <a:ext uri="{9D8B030D-6E8A-4147-A177-3AD203B41FA5}">
                      <a16:colId xmlns:a16="http://schemas.microsoft.com/office/drawing/2014/main" val="4255765857"/>
                    </a:ext>
                  </a:extLst>
                </a:gridCol>
                <a:gridCol w="75574">
                  <a:extLst>
                    <a:ext uri="{9D8B030D-6E8A-4147-A177-3AD203B41FA5}">
                      <a16:colId xmlns:a16="http://schemas.microsoft.com/office/drawing/2014/main" val="2850007005"/>
                    </a:ext>
                  </a:extLst>
                </a:gridCol>
                <a:gridCol w="75574">
                  <a:extLst>
                    <a:ext uri="{9D8B030D-6E8A-4147-A177-3AD203B41FA5}">
                      <a16:colId xmlns:a16="http://schemas.microsoft.com/office/drawing/2014/main" val="389198898"/>
                    </a:ext>
                  </a:extLst>
                </a:gridCol>
                <a:gridCol w="75574">
                  <a:extLst>
                    <a:ext uri="{9D8B030D-6E8A-4147-A177-3AD203B41FA5}">
                      <a16:colId xmlns:a16="http://schemas.microsoft.com/office/drawing/2014/main" val="1942273290"/>
                    </a:ext>
                  </a:extLst>
                </a:gridCol>
                <a:gridCol w="75574">
                  <a:extLst>
                    <a:ext uri="{9D8B030D-6E8A-4147-A177-3AD203B41FA5}">
                      <a16:colId xmlns:a16="http://schemas.microsoft.com/office/drawing/2014/main" val="2218924303"/>
                    </a:ext>
                  </a:extLst>
                </a:gridCol>
                <a:gridCol w="75574">
                  <a:extLst>
                    <a:ext uri="{9D8B030D-6E8A-4147-A177-3AD203B41FA5}">
                      <a16:colId xmlns:a16="http://schemas.microsoft.com/office/drawing/2014/main" val="2002236496"/>
                    </a:ext>
                  </a:extLst>
                </a:gridCol>
                <a:gridCol w="75574">
                  <a:extLst>
                    <a:ext uri="{9D8B030D-6E8A-4147-A177-3AD203B41FA5}">
                      <a16:colId xmlns:a16="http://schemas.microsoft.com/office/drawing/2014/main" val="3052596275"/>
                    </a:ext>
                  </a:extLst>
                </a:gridCol>
                <a:gridCol w="75574">
                  <a:extLst>
                    <a:ext uri="{9D8B030D-6E8A-4147-A177-3AD203B41FA5}">
                      <a16:colId xmlns:a16="http://schemas.microsoft.com/office/drawing/2014/main" val="106041518"/>
                    </a:ext>
                  </a:extLst>
                </a:gridCol>
                <a:gridCol w="75574">
                  <a:extLst>
                    <a:ext uri="{9D8B030D-6E8A-4147-A177-3AD203B41FA5}">
                      <a16:colId xmlns:a16="http://schemas.microsoft.com/office/drawing/2014/main" val="1472296313"/>
                    </a:ext>
                  </a:extLst>
                </a:gridCol>
                <a:gridCol w="75574">
                  <a:extLst>
                    <a:ext uri="{9D8B030D-6E8A-4147-A177-3AD203B41FA5}">
                      <a16:colId xmlns:a16="http://schemas.microsoft.com/office/drawing/2014/main" val="3694711338"/>
                    </a:ext>
                  </a:extLst>
                </a:gridCol>
                <a:gridCol w="75574">
                  <a:extLst>
                    <a:ext uri="{9D8B030D-6E8A-4147-A177-3AD203B41FA5}">
                      <a16:colId xmlns:a16="http://schemas.microsoft.com/office/drawing/2014/main" val="2703116163"/>
                    </a:ext>
                  </a:extLst>
                </a:gridCol>
                <a:gridCol w="75574">
                  <a:extLst>
                    <a:ext uri="{9D8B030D-6E8A-4147-A177-3AD203B41FA5}">
                      <a16:colId xmlns:a16="http://schemas.microsoft.com/office/drawing/2014/main" val="2922259138"/>
                    </a:ext>
                  </a:extLst>
                </a:gridCol>
                <a:gridCol w="75574">
                  <a:extLst>
                    <a:ext uri="{9D8B030D-6E8A-4147-A177-3AD203B41FA5}">
                      <a16:colId xmlns:a16="http://schemas.microsoft.com/office/drawing/2014/main" val="2505402239"/>
                    </a:ext>
                  </a:extLst>
                </a:gridCol>
                <a:gridCol w="75574">
                  <a:extLst>
                    <a:ext uri="{9D8B030D-6E8A-4147-A177-3AD203B41FA5}">
                      <a16:colId xmlns:a16="http://schemas.microsoft.com/office/drawing/2014/main" val="2515081933"/>
                    </a:ext>
                  </a:extLst>
                </a:gridCol>
                <a:gridCol w="75574">
                  <a:extLst>
                    <a:ext uri="{9D8B030D-6E8A-4147-A177-3AD203B41FA5}">
                      <a16:colId xmlns:a16="http://schemas.microsoft.com/office/drawing/2014/main" val="789048907"/>
                    </a:ext>
                  </a:extLst>
                </a:gridCol>
                <a:gridCol w="75574">
                  <a:extLst>
                    <a:ext uri="{9D8B030D-6E8A-4147-A177-3AD203B41FA5}">
                      <a16:colId xmlns:a16="http://schemas.microsoft.com/office/drawing/2014/main" val="1732215856"/>
                    </a:ext>
                  </a:extLst>
                </a:gridCol>
              </a:tblGrid>
              <a:tr h="717461">
                <a:tc>
                  <a:txBody>
                    <a:bodyPr/>
                    <a:lstStyle/>
                    <a:p>
                      <a:pPr algn="l" fontAlgn="b"/>
                      <a:r>
                        <a:rPr lang="tr-TR" sz="800" b="1" i="0" u="none" strike="noStrike" dirty="0">
                          <a:solidFill>
                            <a:srgbClr val="FFFFFF"/>
                          </a:solidFill>
                          <a:effectLst/>
                          <a:latin typeface="Verdana" panose="020B0604030504040204" pitchFamily="34" charset="0"/>
                        </a:rPr>
                        <a:t>   </a:t>
                      </a:r>
                      <a:endParaRPr lang="tr-TR" sz="800" b="1" i="0" u="none" strike="noStrike" dirty="0" smtClean="0">
                        <a:solidFill>
                          <a:srgbClr val="FFFFFF"/>
                        </a:solidFill>
                        <a:effectLst/>
                        <a:latin typeface="Verdana" panose="020B0604030504040204" pitchFamily="34" charset="0"/>
                      </a:endParaRPr>
                    </a:p>
                    <a:p>
                      <a:pPr algn="l" fontAlgn="b"/>
                      <a:r>
                        <a:rPr lang="tr-TR" sz="800" b="1" i="0" u="none" strike="noStrike" dirty="0" smtClean="0">
                          <a:solidFill>
                            <a:srgbClr val="FFFFFF"/>
                          </a:solidFill>
                          <a:effectLst/>
                          <a:latin typeface="Verdana" panose="020B0604030504040204" pitchFamily="34" charset="0"/>
                        </a:rPr>
                        <a:t>FAALİYETİN </a:t>
                      </a:r>
                      <a:r>
                        <a:rPr lang="tr-TR" sz="800" b="1" i="0" u="none" strike="noStrike" dirty="0">
                          <a:solidFill>
                            <a:srgbClr val="FFFFFF"/>
                          </a:solidFill>
                          <a:effectLst/>
                          <a:latin typeface="Verdana" panose="020B0604030504040204" pitchFamily="34" charset="0"/>
                        </a:rPr>
                        <a:t>ADI</a:t>
                      </a:r>
                      <a:endParaRPr lang="tr-TR" sz="600" b="0" i="0" u="none" strike="noStrike" dirty="0">
                        <a:solidFill>
                          <a:srgbClr val="000000"/>
                        </a:solidFill>
                        <a:effectLst/>
                        <a:latin typeface="Calibri" panose="020F0502020204030204" pitchFamily="34" charset="0"/>
                      </a:endParaRPr>
                    </a:p>
                  </a:txBody>
                  <a:tcPr marL="0" marR="0" marT="0"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b"/>
                      <a:r>
                        <a:rPr lang="tr-TR" sz="800" b="1"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b"/>
                      <a:r>
                        <a:rPr lang="tr-TR" sz="800" b="1"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a:noFill/>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Sorumlu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Kaynak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Takip          Göstergesi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000000"/>
                          </a:solidFill>
                          <a:effectLst/>
                          <a:latin typeface="Verdana" panose="020B0604030504040204" pitchFamily="34" charset="0"/>
                        </a:rPr>
                        <a:t>Termin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gridSpan="5">
                  <a:txBody>
                    <a:bodyPr/>
                    <a:lstStyle/>
                    <a:p>
                      <a:pPr algn="ctr" fontAlgn="ctr"/>
                      <a:r>
                        <a:rPr lang="tr-TR" sz="400" b="1" i="0" u="none" strike="noStrike">
                          <a:solidFill>
                            <a:srgbClr val="000000"/>
                          </a:solidFill>
                          <a:effectLst/>
                          <a:latin typeface="Verdana" panose="020B0604030504040204" pitchFamily="34" charset="0"/>
                        </a:rPr>
                        <a:t>OCAK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ŞUBAT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MART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NİSAN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solidFill>
                            <a:srgbClr val="000000"/>
                          </a:solidFill>
                          <a:effectLst/>
                          <a:latin typeface="Verdana" panose="020B0604030504040204" pitchFamily="34" charset="0"/>
                        </a:rPr>
                        <a:t>MAYIS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HAZİRAN</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TEMMUZ</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solidFill>
                            <a:srgbClr val="000000"/>
                          </a:solidFill>
                          <a:effectLst/>
                          <a:latin typeface="Verdana" panose="020B0604030504040204" pitchFamily="34" charset="0"/>
                        </a:rPr>
                        <a:t>AĞUSTOS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EYLÜL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EKİM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fontAlgn="ctr"/>
                      <a:r>
                        <a:rPr lang="tr-TR" sz="400" b="1" i="0" u="none" strike="noStrike">
                          <a:solidFill>
                            <a:srgbClr val="000000"/>
                          </a:solidFill>
                          <a:effectLst/>
                          <a:latin typeface="Verdana" panose="020B0604030504040204" pitchFamily="34" charset="0"/>
                        </a:rPr>
                        <a:t>KASIM</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algn="ctr" fontAlgn="ctr"/>
                      <a:r>
                        <a:rPr lang="tr-TR" sz="400" b="1" i="0" u="none" strike="noStrike">
                          <a:solidFill>
                            <a:srgbClr val="000000"/>
                          </a:solidFill>
                          <a:effectLst/>
                          <a:latin typeface="Verdana" panose="020B0604030504040204" pitchFamily="34" charset="0"/>
                        </a:rPr>
                        <a:t>ARALIK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92494435"/>
                  </a:ext>
                </a:extLst>
              </a:tr>
              <a:tr h="134524">
                <a:tc>
                  <a:txBody>
                    <a:bodyPr/>
                    <a:lstStyle/>
                    <a:p>
                      <a:pPr algn="l" fontAlgn="ctr"/>
                      <a:r>
                        <a:rPr lang="tr-TR" sz="7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7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7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FFFFFF"/>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2060"/>
                    </a:solidFill>
                  </a:tcPr>
                </a:tc>
                <a:tc>
                  <a:txBody>
                    <a:bodyPr/>
                    <a:lstStyle/>
                    <a:p>
                      <a:pPr algn="l" fontAlgn="ctr"/>
                      <a:r>
                        <a:rPr lang="tr-TR" sz="500" b="1" i="0" u="none" strike="noStrike">
                          <a:solidFill>
                            <a:srgbClr val="000000"/>
                          </a:solidFill>
                          <a:effectLst/>
                          <a:latin typeface="Verdana" panose="020B060403050404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19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29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39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43</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44</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45</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46</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47</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48</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49</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50</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51</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tc>
                  <a:txBody>
                    <a:bodyPr/>
                    <a:lstStyle/>
                    <a:p>
                      <a:pPr algn="ctr" fontAlgn="ctr"/>
                      <a:r>
                        <a:rPr lang="tr-TR" sz="500" b="0" i="0" u="none" strike="noStrike">
                          <a:solidFill>
                            <a:srgbClr val="000000"/>
                          </a:solidFill>
                          <a:effectLst/>
                          <a:latin typeface="Verdana" panose="020B0604030504040204" pitchFamily="34" charset="0"/>
                        </a:rPr>
                        <a:t>52</a:t>
                      </a:r>
                    </a:p>
                  </a:txBody>
                  <a:tcPr marL="0" marR="0" marT="0" marB="0" vert="vert27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33CCCC"/>
                    </a:solidFill>
                  </a:tcPr>
                </a:tc>
                <a:extLst>
                  <a:ext uri="{0D108BD9-81ED-4DB2-BD59-A6C34878D82A}">
                    <a16:rowId xmlns:a16="http://schemas.microsoft.com/office/drawing/2014/main" val="1078133262"/>
                  </a:ext>
                </a:extLst>
              </a:tr>
              <a:tr h="123784">
                <a:tc gridSpan="3">
                  <a:txBody>
                    <a:bodyPr/>
                    <a:lstStyle/>
                    <a:p>
                      <a:pPr algn="l" fontAlgn="ctr"/>
                      <a:r>
                        <a:rPr lang="tr-TR" sz="600" b="1" i="0" u="none" strike="noStrike">
                          <a:solidFill>
                            <a:srgbClr val="000000"/>
                          </a:solidFill>
                          <a:effectLst/>
                          <a:latin typeface="Verdana" panose="020B0604030504040204" pitchFamily="34" charset="0"/>
                        </a:rPr>
                        <a:t>42. Çevre Kazası Sayısı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ctr"/>
                      <a:r>
                        <a:rPr lang="tr-T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65910843"/>
                  </a:ext>
                </a:extLst>
              </a:tr>
              <a:tr h="108901">
                <a:tc rowSpan="2" gridSpan="3">
                  <a:txBody>
                    <a:bodyPr/>
                    <a:lstStyle/>
                    <a:p>
                      <a:pPr algn="l" fontAlgn="ctr"/>
                      <a:r>
                        <a:rPr lang="tr-TR" sz="600" b="0" i="0" u="none" strike="noStrike">
                          <a:solidFill>
                            <a:srgbClr val="000000"/>
                          </a:solidFill>
                          <a:effectLst/>
                          <a:latin typeface="Verdana" panose="020B0604030504040204" pitchFamily="34" charset="0"/>
                        </a:rPr>
                        <a:t>41.1 Tehlikeli ve tehlikesiz atıkların talimatlara göre ayrıştırılması ve ilgili geri dönüşüm yönetim uyumunun sağlanması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Çevre Kazası Bildirim Formları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475121700"/>
                  </a:ext>
                </a:extLst>
              </a:tr>
              <a:tr h="10890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566836462"/>
                  </a:ext>
                </a:extLst>
              </a:tr>
              <a:tr h="106101">
                <a:tc gridSpan="3">
                  <a:txBody>
                    <a:bodyPr/>
                    <a:lstStyle/>
                    <a:p>
                      <a:pPr algn="l" fontAlgn="ctr"/>
                      <a:r>
                        <a:rPr lang="tr-TR" sz="600" b="1" i="0" u="none" strike="noStrike">
                          <a:solidFill>
                            <a:srgbClr val="000000"/>
                          </a:solidFill>
                          <a:effectLst/>
                          <a:latin typeface="Verdana" panose="020B0604030504040204" pitchFamily="34" charset="0"/>
                        </a:rPr>
                        <a:t>43. İş Kazası Sayısı - 44. İş Kazası Ağırlık Oranı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58293297"/>
                  </a:ext>
                </a:extLst>
              </a:tr>
              <a:tr h="108901">
                <a:tc rowSpan="2" gridSpan="3">
                  <a:txBody>
                    <a:bodyPr/>
                    <a:lstStyle/>
                    <a:p>
                      <a:pPr algn="l" fontAlgn="ctr"/>
                      <a:r>
                        <a:rPr lang="tr-TR" sz="600" b="0" i="0" u="none" strike="noStrike">
                          <a:solidFill>
                            <a:srgbClr val="000000"/>
                          </a:solidFill>
                          <a:effectLst/>
                          <a:latin typeface="Verdana" panose="020B0604030504040204" pitchFamily="34" charset="0"/>
                        </a:rPr>
                        <a:t>42.1 - 43.1 İş Sağlığı Güvenliği ile ilgili iç yönergelere uyum sağlanması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İş Kazası Bildirim Formları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621551539"/>
                  </a:ext>
                </a:extLst>
              </a:tr>
              <a:tr h="10890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898316779"/>
                  </a:ext>
                </a:extLst>
              </a:tr>
              <a:tr h="108901">
                <a:tc rowSpan="2" gridSpan="3">
                  <a:txBody>
                    <a:bodyPr/>
                    <a:lstStyle/>
                    <a:p>
                      <a:pPr algn="l" fontAlgn="ctr"/>
                      <a:r>
                        <a:rPr lang="tr-TR" sz="600" b="0" i="0" u="none" strike="noStrike">
                          <a:solidFill>
                            <a:srgbClr val="000000"/>
                          </a:solidFill>
                          <a:effectLst/>
                          <a:latin typeface="Verdana" panose="020B0604030504040204" pitchFamily="34" charset="0"/>
                        </a:rPr>
                        <a:t>42.2 - 43.2 Birim/bölüm ile ilgili hazırlanan iş sağlığı risklerine karşı aksiyonlar geliştirilmesi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İş Kazası Bildirim Formları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121334840"/>
                  </a:ext>
                </a:extLst>
              </a:tr>
              <a:tr h="10890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404204119"/>
                  </a:ext>
                </a:extLst>
              </a:tr>
              <a:tr h="108901">
                <a:tc rowSpan="2" gridSpan="3">
                  <a:txBody>
                    <a:bodyPr/>
                    <a:lstStyle/>
                    <a:p>
                      <a:pPr algn="l" fontAlgn="ctr"/>
                      <a:r>
                        <a:rPr lang="tr-TR" sz="600" b="0" i="0" u="none" strike="noStrike">
                          <a:solidFill>
                            <a:srgbClr val="000000"/>
                          </a:solidFill>
                          <a:effectLst/>
                          <a:latin typeface="Verdana" panose="020B0604030504040204" pitchFamily="34" charset="0"/>
                        </a:rPr>
                        <a:t>42.3 - 43.3 Kurum içinde isg riski taşıyan konular hakkında yetkililere bilgi akışının sağlanması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E-postalar,İç Yazışmalar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0000"/>
                    </a:solidFill>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2732989566"/>
                  </a:ext>
                </a:extLst>
              </a:tr>
              <a:tr h="217801">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00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000000"/>
                    </a:solidFill>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extLst>
                  <a:ext uri="{0D108BD9-81ED-4DB2-BD59-A6C34878D82A}">
                    <a16:rowId xmlns:a16="http://schemas.microsoft.com/office/drawing/2014/main" val="3850997883"/>
                  </a:ext>
                </a:extLst>
              </a:tr>
              <a:tr h="106101">
                <a:tc gridSpan="3">
                  <a:txBody>
                    <a:bodyPr/>
                    <a:lstStyle/>
                    <a:p>
                      <a:pPr algn="l" fontAlgn="ctr"/>
                      <a:r>
                        <a:rPr lang="tr-TR" sz="600" b="1" i="0" u="none" strike="noStrike">
                          <a:solidFill>
                            <a:srgbClr val="000000"/>
                          </a:solidFill>
                          <a:effectLst/>
                          <a:latin typeface="Verdana" panose="020B0604030504040204" pitchFamily="34" charset="0"/>
                        </a:rPr>
                        <a:t>45. Öneri Sayısı - 46. Önerilerin Hayata Geçirilme Oranı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DD</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FFFFFF"/>
                          </a:solidFill>
                          <a:effectLst/>
                          <a:latin typeface="Calibri" panose="020F0502020204030204" pitchFamily="34" charset="0"/>
                        </a:rPr>
                        <a:t>DD</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88214813"/>
                  </a:ext>
                </a:extLst>
              </a:tr>
              <a:tr h="108901">
                <a:tc rowSpan="2" gridSpan="3">
                  <a:txBody>
                    <a:bodyPr/>
                    <a:lstStyle/>
                    <a:p>
                      <a:pPr algn="l" fontAlgn="ctr"/>
                      <a:r>
                        <a:rPr lang="tr-TR" sz="600" b="0" i="0" u="none" strike="noStrike">
                          <a:solidFill>
                            <a:srgbClr val="000000"/>
                          </a:solidFill>
                          <a:effectLst/>
                          <a:latin typeface="Verdana" panose="020B0604030504040204" pitchFamily="34" charset="0"/>
                        </a:rPr>
                        <a:t>44.1. Kurum içi verimliliğin sağlanabilmesi adına  öneriler verilmesi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E-postalar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392537991"/>
                  </a:ext>
                </a:extLst>
              </a:tr>
              <a:tr h="185772">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234514031"/>
                  </a:ext>
                </a:extLst>
              </a:tr>
              <a:tr h="108901">
                <a:tc rowSpan="2" gridSpan="3">
                  <a:txBody>
                    <a:bodyPr/>
                    <a:lstStyle/>
                    <a:p>
                      <a:pPr algn="l" fontAlgn="ctr"/>
                      <a:r>
                        <a:rPr lang="tr-TR" sz="600" b="0" i="0" u="none" strike="noStrike">
                          <a:solidFill>
                            <a:srgbClr val="000000"/>
                          </a:solidFill>
                          <a:effectLst/>
                          <a:latin typeface="Verdana" panose="020B0604030504040204" pitchFamily="34" charset="0"/>
                        </a:rPr>
                        <a:t>44.2. Verilen önerilerin takip edilmesi ve uygulamaya alınması için aksiyonlar geliştirilmesi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GSMF Dekanlık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İG-KT-EK-FS-TK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E-postalar,İç Yazışmalar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2738557320"/>
                  </a:ext>
                </a:extLst>
              </a:tr>
              <a:tr h="256236">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6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313081800"/>
                  </a:ext>
                </a:extLst>
              </a:tr>
              <a:tr h="106101">
                <a:tc gridSpan="3">
                  <a:txBody>
                    <a:bodyPr/>
                    <a:lstStyle/>
                    <a:p>
                      <a:pPr algn="l" fontAlgn="ctr"/>
                      <a:r>
                        <a:rPr lang="tr-TR" sz="600" b="1" i="0" u="none" strike="noStrike">
                          <a:solidFill>
                            <a:srgbClr val="000000"/>
                          </a:solidFill>
                          <a:effectLst/>
                          <a:latin typeface="Verdana" panose="020B0604030504040204" pitchFamily="34" charset="0"/>
                        </a:rPr>
                        <a:t>47.Şikayete Geri Dönüş/Cevap Verme Süresi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50785759"/>
                  </a:ext>
                </a:extLst>
              </a:tr>
              <a:tr h="115307">
                <a:tc rowSpan="2" gridSpan="3">
                  <a:txBody>
                    <a:bodyPr/>
                    <a:lstStyle/>
                    <a:p>
                      <a:pPr algn="l" fontAlgn="ctr"/>
                      <a:r>
                        <a:rPr lang="tr-TR" sz="600" b="0" i="0" u="none" strike="noStrike">
                          <a:solidFill>
                            <a:srgbClr val="000000"/>
                          </a:solidFill>
                          <a:effectLst/>
                          <a:latin typeface="Verdana" panose="020B0604030504040204" pitchFamily="34" charset="0"/>
                        </a:rPr>
                        <a:t>47.1. Şikayet sahibine "şikayetiniz alınmıştır" şeklinde geri bildirim yapılması</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Şikayet Yönetim Sistemi</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466516322"/>
                  </a:ext>
                </a:extLst>
              </a:tr>
              <a:tr h="160148">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3223484072"/>
                  </a:ext>
                </a:extLst>
              </a:tr>
              <a:tr h="106101">
                <a:tc gridSpan="3">
                  <a:txBody>
                    <a:bodyPr/>
                    <a:lstStyle/>
                    <a:p>
                      <a:pPr algn="l" fontAlgn="ctr"/>
                      <a:r>
                        <a:rPr lang="tr-TR" sz="600" b="1" i="0" u="none" strike="noStrike">
                          <a:solidFill>
                            <a:srgbClr val="000000"/>
                          </a:solidFill>
                          <a:effectLst/>
                          <a:latin typeface="Verdana" panose="020B0604030504040204" pitchFamily="34" charset="0"/>
                        </a:rPr>
                        <a:t>48. Şikayetin Çözümü İçin Öngörülen Süre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00152818"/>
                  </a:ext>
                </a:extLst>
              </a:tr>
              <a:tr h="121712">
                <a:tc rowSpan="2" gridSpan="3">
                  <a:txBody>
                    <a:bodyPr/>
                    <a:lstStyle/>
                    <a:p>
                      <a:pPr algn="l" fontAlgn="ctr"/>
                      <a:r>
                        <a:rPr lang="tr-TR" sz="600" b="0" i="0" u="none" strike="noStrike">
                          <a:solidFill>
                            <a:srgbClr val="000000"/>
                          </a:solidFill>
                          <a:effectLst/>
                          <a:latin typeface="Verdana" panose="020B0604030504040204" pitchFamily="34" charset="0"/>
                        </a:rPr>
                        <a:t>48.1.KY-PR-0004 DF Prosedürüne uygun DF gerçekleştirmek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Düzeltici Faaliyet Formu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33665873"/>
                  </a:ext>
                </a:extLst>
              </a:tr>
              <a:tr h="256236">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177627529"/>
                  </a:ext>
                </a:extLst>
              </a:tr>
              <a:tr h="256236">
                <a:tc rowSpan="2" gridSpan="3">
                  <a:txBody>
                    <a:bodyPr/>
                    <a:lstStyle/>
                    <a:p>
                      <a:pPr algn="l" fontAlgn="ctr"/>
                      <a:r>
                        <a:rPr lang="tr-TR" sz="600" b="0" i="0" u="none" strike="noStrike">
                          <a:solidFill>
                            <a:srgbClr val="000000"/>
                          </a:solidFill>
                          <a:effectLst/>
                          <a:latin typeface="Verdana" panose="020B0604030504040204" pitchFamily="34" charset="0"/>
                        </a:rPr>
                        <a:t>48.2. Gerekiyor ise KY-FR-0009 Kök-Neden gerçekleştirmek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Neden-Sonuç Formu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973251666"/>
                  </a:ext>
                </a:extLst>
              </a:tr>
              <a:tr h="256236">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00328918"/>
                  </a:ext>
                </a:extLst>
              </a:tr>
              <a:tr h="106101">
                <a:tc gridSpan="3">
                  <a:txBody>
                    <a:bodyPr/>
                    <a:lstStyle/>
                    <a:p>
                      <a:pPr algn="l" fontAlgn="ctr"/>
                      <a:r>
                        <a:rPr lang="tr-TR" sz="600" b="1" i="0" u="none" strike="noStrike">
                          <a:solidFill>
                            <a:srgbClr val="000000"/>
                          </a:solidFill>
                          <a:effectLst/>
                          <a:latin typeface="Verdana" panose="020B0604030504040204" pitchFamily="34" charset="0"/>
                        </a:rPr>
                        <a:t>49. Çözümün Gerçekleştirildiği Süre</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gridSpan="53">
                  <a:txBody>
                    <a:bodyPr/>
                    <a:lstStyle/>
                    <a:p>
                      <a:pPr algn="ctr" fontAlgn="b"/>
                      <a:r>
                        <a:rPr lang="tr-TR" sz="300" b="0" i="0" u="none" strike="noStrike">
                          <a:solidFill>
                            <a:srgbClr val="FFFFFF"/>
                          </a:solidFill>
                          <a:effectLst/>
                          <a:latin typeface="Calibri" panose="020F050202020403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57010737"/>
                  </a:ext>
                </a:extLst>
              </a:tr>
              <a:tr h="256236">
                <a:tc rowSpan="2" gridSpan="3">
                  <a:txBody>
                    <a:bodyPr/>
                    <a:lstStyle/>
                    <a:p>
                      <a:pPr algn="l" fontAlgn="ctr"/>
                      <a:r>
                        <a:rPr lang="tr-TR" sz="600" b="0" i="0" u="none" strike="noStrike">
                          <a:solidFill>
                            <a:srgbClr val="000000"/>
                          </a:solidFill>
                          <a:effectLst/>
                          <a:latin typeface="Verdana" panose="020B0604030504040204" pitchFamily="34" charset="0"/>
                        </a:rPr>
                        <a:t>49.1.Şikayet çözülene kadar ele alınma süreci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FFFFF"/>
                    </a:solidFill>
                  </a:tcPr>
                </a:tc>
                <a:tc rowSpan="2" hMerge="1">
                  <a:txBody>
                    <a:bodyPr/>
                    <a:lstStyle/>
                    <a:p>
                      <a:endParaRPr lang="tr-TR"/>
                    </a:p>
                  </a:txBody>
                  <a:tcPr/>
                </a:tc>
                <a:tc rowSpan="2" hMerge="1">
                  <a:txBody>
                    <a:bodyPr/>
                    <a:lstStyle/>
                    <a:p>
                      <a:endParaRPr lang="tr-TR"/>
                    </a:p>
                  </a:txBody>
                  <a:tcPr/>
                </a:tc>
                <a:tc rowSpan="2">
                  <a:txBody>
                    <a:bodyPr/>
                    <a:lstStyle/>
                    <a:p>
                      <a:pPr algn="ctr" fontAlgn="ctr"/>
                      <a:r>
                        <a:rPr lang="tr-TR" sz="6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a:solidFill>
                            <a:srgbClr val="000000"/>
                          </a:solidFill>
                          <a:effectLst/>
                          <a:latin typeface="Calibri" panose="020F0502020204030204" pitchFamily="34" charset="0"/>
                        </a:rPr>
                        <a:t>İG-KT-EK-TK</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rowSpan="2">
                  <a:txBody>
                    <a:bodyPr/>
                    <a:lstStyle/>
                    <a:p>
                      <a:pPr algn="ctr" fontAlgn="ctr"/>
                      <a:r>
                        <a:rPr lang="tr-TR" sz="600" b="0" i="0" u="none" strike="noStrike" dirty="0">
                          <a:solidFill>
                            <a:srgbClr val="000000"/>
                          </a:solidFill>
                          <a:effectLst/>
                          <a:latin typeface="Calibri" panose="020F0502020204030204" pitchFamily="34" charset="0"/>
                        </a:rPr>
                        <a:t>Düzeltici Faaliyet Formu</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0000"/>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4171418536"/>
                  </a:ext>
                </a:extLst>
              </a:tr>
              <a:tr h="256236">
                <a:tc gridSpan="3" vMerge="1">
                  <a:txBody>
                    <a:bodyPr/>
                    <a:lstStyle/>
                    <a:p>
                      <a:endParaRPr lang="tr-TR"/>
                    </a:p>
                  </a:txBody>
                  <a:tcPr/>
                </a:tc>
                <a:tc hMerge="1" vMerge="1">
                  <a:txBody>
                    <a:bodyPr/>
                    <a:lstStyle/>
                    <a:p>
                      <a:endParaRPr lang="tr-TR"/>
                    </a:p>
                  </a:txBody>
                  <a:tcPr/>
                </a:tc>
                <a:tc hMerge="1"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300" b="0" i="0" u="none" strike="noStrike">
                          <a:solidFill>
                            <a:srgbClr val="FFFFFF"/>
                          </a:solidFill>
                          <a:effectLst/>
                          <a:latin typeface="Calibri" panose="020F0502020204030204" pitchFamily="34" charset="0"/>
                        </a:rPr>
                        <a:t>G</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r>
                        <a:rPr lang="tr-TR" sz="600" b="0" i="0" u="none" strike="noStrike" dirty="0">
                          <a:solidFill>
                            <a:srgbClr val="FFFFFF"/>
                          </a:solidFill>
                          <a:effectLst/>
                          <a:latin typeface="Verdana" panose="020B0604030504040204" pitchFamily="34" charset="0"/>
                        </a:rPr>
                        <a:t> </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val="1686786243"/>
                  </a:ext>
                </a:extLst>
              </a:tr>
            </a:tbl>
          </a:graphicData>
        </a:graphic>
      </p:graphicFrame>
    </p:spTree>
    <p:extLst>
      <p:ext uri="{BB962C8B-B14F-4D97-AF65-F5344CB8AC3E}">
        <p14:creationId xmlns:p14="http://schemas.microsoft.com/office/powerpoint/2010/main" val="42137557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390724" y="116601"/>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SWOT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2</a:t>
            </a:fld>
            <a:endParaRPr lang="tr-TR"/>
          </a:p>
        </p:txBody>
      </p:sp>
      <p:pic>
        <p:nvPicPr>
          <p:cNvPr id="9" name="Resim 8"/>
          <p:cNvPicPr/>
          <p:nvPr/>
        </p:nvPicPr>
        <p:blipFill>
          <a:blip r:embed="rId2"/>
          <a:stretch>
            <a:fillRect/>
          </a:stretch>
        </p:blipFill>
        <p:spPr>
          <a:xfrm>
            <a:off x="191708" y="119561"/>
            <a:ext cx="2736304" cy="576064"/>
          </a:xfrm>
          <a:prstGeom prst="rect">
            <a:avLst/>
          </a:prstGeom>
        </p:spPr>
      </p:pic>
      <p:graphicFrame>
        <p:nvGraphicFramePr>
          <p:cNvPr id="17" name="Tablo 2"/>
          <p:cNvGraphicFramePr>
            <a:graphicFrameLocks noGrp="1"/>
          </p:cNvGraphicFramePr>
          <p:nvPr>
            <p:extLst>
              <p:ext uri="{D42A27DB-BD31-4B8C-83A1-F6EECF244321}">
                <p14:modId xmlns:p14="http://schemas.microsoft.com/office/powerpoint/2010/main" val="1744529841"/>
              </p:ext>
            </p:extLst>
          </p:nvPr>
        </p:nvGraphicFramePr>
        <p:xfrm>
          <a:off x="642392" y="695625"/>
          <a:ext cx="8291264" cy="6311821"/>
        </p:xfrm>
        <a:graphic>
          <a:graphicData uri="http://schemas.openxmlformats.org/drawingml/2006/table">
            <a:tbl>
              <a:tblPr firstRow="1" bandRow="1">
                <a:tableStyleId>{F5AB1C69-6EDB-4FF4-983F-18BD219EF322}</a:tableStyleId>
              </a:tblPr>
              <a:tblGrid>
                <a:gridCol w="4089898">
                  <a:extLst>
                    <a:ext uri="{9D8B030D-6E8A-4147-A177-3AD203B41FA5}">
                      <a16:colId xmlns:a16="http://schemas.microsoft.com/office/drawing/2014/main" val="20000"/>
                    </a:ext>
                  </a:extLst>
                </a:gridCol>
                <a:gridCol w="4201366">
                  <a:extLst>
                    <a:ext uri="{9D8B030D-6E8A-4147-A177-3AD203B41FA5}">
                      <a16:colId xmlns:a16="http://schemas.microsoft.com/office/drawing/2014/main" val="20001"/>
                    </a:ext>
                  </a:extLst>
                </a:gridCol>
              </a:tblGrid>
              <a:tr h="342554">
                <a:tc>
                  <a:txBody>
                    <a:bodyPr/>
                    <a:lstStyle/>
                    <a:p>
                      <a:pPr algn="l"/>
                      <a:r>
                        <a:rPr lang="tr-TR" sz="2000" noProof="0" dirty="0" smtClean="0"/>
                        <a:t>Güçlü</a:t>
                      </a:r>
                      <a:r>
                        <a:rPr lang="tr-TR" sz="2000" baseline="0" noProof="0" dirty="0" smtClean="0"/>
                        <a:t> Tanımı</a:t>
                      </a:r>
                      <a:endParaRPr lang="tr-TR" sz="2000" noProof="0" dirty="0"/>
                    </a:p>
                  </a:txBody>
                  <a:tcPr/>
                </a:tc>
                <a:tc>
                  <a:txBody>
                    <a:bodyPr/>
                    <a:lstStyle/>
                    <a:p>
                      <a:pPr algn="ctr"/>
                      <a:r>
                        <a:rPr lang="tr-TR" sz="2000" noProof="0"/>
                        <a:t>Durumu</a:t>
                      </a:r>
                    </a:p>
                  </a:txBody>
                  <a:tcPr/>
                </a:tc>
                <a:extLst>
                  <a:ext uri="{0D108BD9-81ED-4DB2-BD59-A6C34878D82A}">
                    <a16:rowId xmlns:a16="http://schemas.microsoft.com/office/drawing/2014/main" val="10000"/>
                  </a:ext>
                </a:extLst>
              </a:tr>
              <a:tr h="403490">
                <a:tc>
                  <a:txBody>
                    <a:bodyPr/>
                    <a:lstStyle/>
                    <a:p>
                      <a:pPr algn="l" fontAlgn="t"/>
                      <a:r>
                        <a:rPr lang="tr-TR" sz="1000" b="0" i="0" u="none" strike="noStrike" noProof="0" dirty="0" smtClean="0">
                          <a:solidFill>
                            <a:srgbClr val="000000"/>
                          </a:solidFill>
                          <a:effectLst/>
                          <a:latin typeface="Arial" panose="020B0604020202020204" pitchFamily="34" charset="0"/>
                        </a:rPr>
                        <a:t>G1-Dış paydaşlar ile etkin iletişim sağlanabilmesi (Meslek odaları, yerel yönetimler, diğer üniversiteler ile ortak çalışmalar ve etkinlikler, kurum dışı akademisyenlerin yarı zamanlı ders vermesi)</a:t>
                      </a: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a:latin typeface="Wingdings" panose="05000000000000000000" pitchFamily="2" charset="2"/>
                        </a:rPr>
                        <a:t>J </a:t>
                      </a:r>
                      <a:r>
                        <a:rPr lang="tr-TR" sz="1100" b="0" i="0" u="none" strike="noStrike" noProof="0">
                          <a:solidFill>
                            <a:srgbClr val="000000"/>
                          </a:solidFill>
                          <a:effectLst/>
                          <a:latin typeface="Arial" panose="020B0604020202020204" pitchFamily="34" charset="0"/>
                        </a:rPr>
                        <a:t>(Hala</a:t>
                      </a:r>
                      <a:r>
                        <a:rPr lang="tr-TR" sz="1100" b="0" i="0" u="none" strike="noStrike" baseline="0" noProof="0">
                          <a:solidFill>
                            <a:srgbClr val="000000"/>
                          </a:solidFill>
                          <a:effectLst/>
                          <a:latin typeface="Arial" panose="020B0604020202020204" pitchFamily="34" charset="0"/>
                        </a:rPr>
                        <a:t> güçlü)</a:t>
                      </a:r>
                      <a:r>
                        <a:rPr lang="tr-TR" sz="1100" noProof="0">
                          <a:latin typeface="Wingdings" panose="05000000000000000000" pitchFamily="2" charset="2"/>
                        </a:rPr>
                        <a:t> </a:t>
                      </a:r>
                    </a:p>
                  </a:txBody>
                  <a:tcPr/>
                </a:tc>
                <a:extLst>
                  <a:ext uri="{0D108BD9-81ED-4DB2-BD59-A6C34878D82A}">
                    <a16:rowId xmlns:a16="http://schemas.microsoft.com/office/drawing/2014/main" val="10001"/>
                  </a:ext>
                </a:extLst>
              </a:tr>
              <a:tr h="223978">
                <a:tc>
                  <a:txBody>
                    <a:bodyPr/>
                    <a:lstStyle/>
                    <a:p>
                      <a:pPr algn="l" fontAlgn="t"/>
                      <a:r>
                        <a:rPr lang="tr-TR" sz="1000" b="0" i="0" u="none" strike="noStrike" noProof="0" dirty="0" smtClean="0">
                          <a:solidFill>
                            <a:srgbClr val="000000"/>
                          </a:solidFill>
                          <a:effectLst/>
                          <a:latin typeface="Arial" panose="020B0604020202020204" pitchFamily="34" charset="0"/>
                        </a:rPr>
                        <a:t>G2-Akademik kadronun uzmanlık alanlarındaki çeşitlilik</a:t>
                      </a: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dirty="0">
                          <a:latin typeface="Wingdings" panose="05000000000000000000" pitchFamily="2" charset="2"/>
                        </a:rPr>
                        <a:t>J </a:t>
                      </a:r>
                      <a:r>
                        <a:rPr lang="tr-TR" sz="1100" b="0" i="0" u="none" strike="noStrike" noProof="0" dirty="0">
                          <a:solidFill>
                            <a:srgbClr val="000000"/>
                          </a:solidFill>
                          <a:effectLst/>
                          <a:latin typeface="Arial" panose="020B0604020202020204" pitchFamily="34" charset="0"/>
                        </a:rPr>
                        <a:t>(Hala</a:t>
                      </a:r>
                      <a:r>
                        <a:rPr lang="tr-TR" sz="1100" b="0" i="0" u="none" strike="noStrike" baseline="0" noProof="0" dirty="0">
                          <a:solidFill>
                            <a:srgbClr val="000000"/>
                          </a:solidFill>
                          <a:effectLst/>
                          <a:latin typeface="Arial" panose="020B0604020202020204" pitchFamily="34" charset="0"/>
                        </a:rPr>
                        <a:t> güçlü)</a:t>
                      </a:r>
                      <a:r>
                        <a:rPr lang="tr-TR" sz="1100" noProof="0" dirty="0">
                          <a:latin typeface="Wingdings" panose="05000000000000000000" pitchFamily="2" charset="2"/>
                        </a:rPr>
                        <a:t> </a:t>
                      </a:r>
                    </a:p>
                  </a:txBody>
                  <a:tcPr/>
                </a:tc>
                <a:extLst>
                  <a:ext uri="{0D108BD9-81ED-4DB2-BD59-A6C34878D82A}">
                    <a16:rowId xmlns:a16="http://schemas.microsoft.com/office/drawing/2014/main" val="2749583179"/>
                  </a:ext>
                </a:extLst>
              </a:tr>
              <a:tr h="403490">
                <a:tc>
                  <a:txBody>
                    <a:bodyPr/>
                    <a:lstStyle/>
                    <a:p>
                      <a:pPr algn="l" fontAlgn="t"/>
                      <a:r>
                        <a:rPr lang="tr-TR" sz="1000" b="0" i="0" u="none" strike="noStrike" noProof="0" dirty="0" smtClean="0">
                          <a:solidFill>
                            <a:srgbClr val="000000"/>
                          </a:solidFill>
                          <a:effectLst/>
                          <a:latin typeface="Arial" panose="020B0604020202020204" pitchFamily="34" charset="0"/>
                        </a:rPr>
                        <a:t>G3- Öğrenci odaklı olunması, öğrenciler ile öğretim üyeleri arasındaki iletişimin güçlü olması (Öğrenci öğretim üyesine </a:t>
                      </a:r>
                      <a:r>
                        <a:rPr lang="tr-TR" sz="1000" b="0" i="0" u="none" strike="noStrike" noProof="0" dirty="0" err="1" smtClean="0">
                          <a:solidFill>
                            <a:srgbClr val="000000"/>
                          </a:solidFill>
                          <a:effectLst/>
                          <a:latin typeface="Arial" panose="020B0604020202020204" pitchFamily="34" charset="0"/>
                        </a:rPr>
                        <a:t>erişebiliriyor</a:t>
                      </a:r>
                      <a:r>
                        <a:rPr lang="tr-TR" sz="1000" b="0" i="0" u="none" strike="noStrike" noProof="0" dirty="0" smtClean="0">
                          <a:solidFill>
                            <a:srgbClr val="000000"/>
                          </a:solidFill>
                          <a:effectLst/>
                          <a:latin typeface="Arial" panose="020B0604020202020204" pitchFamily="34" charset="0"/>
                        </a:rPr>
                        <a:t>, öğretim üyesinin haftalık ders programı ve ofis saatleri belirli)</a:t>
                      </a: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dirty="0">
                          <a:latin typeface="Wingdings" panose="05000000000000000000" pitchFamily="2" charset="2"/>
                        </a:rPr>
                        <a:t>J </a:t>
                      </a:r>
                      <a:r>
                        <a:rPr lang="tr-TR" sz="1100" b="0" i="0" u="none" strike="noStrike" noProof="0" dirty="0">
                          <a:solidFill>
                            <a:srgbClr val="000000"/>
                          </a:solidFill>
                          <a:effectLst/>
                          <a:latin typeface="Arial" panose="020B0604020202020204" pitchFamily="34" charset="0"/>
                        </a:rPr>
                        <a:t>(Hala</a:t>
                      </a:r>
                      <a:r>
                        <a:rPr lang="tr-TR" sz="1100" b="0" i="0" u="none" strike="noStrike" baseline="0" noProof="0" dirty="0">
                          <a:solidFill>
                            <a:srgbClr val="000000"/>
                          </a:solidFill>
                          <a:effectLst/>
                          <a:latin typeface="Arial" panose="020B0604020202020204" pitchFamily="34" charset="0"/>
                        </a:rPr>
                        <a:t> güçlü)</a:t>
                      </a:r>
                      <a:r>
                        <a:rPr lang="tr-TR" sz="1100" noProof="0" dirty="0">
                          <a:latin typeface="Wingdings" panose="05000000000000000000" pitchFamily="2" charset="2"/>
                        </a:rPr>
                        <a:t> </a:t>
                      </a:r>
                    </a:p>
                  </a:txBody>
                  <a:tcPr/>
                </a:tc>
                <a:extLst>
                  <a:ext uri="{0D108BD9-81ED-4DB2-BD59-A6C34878D82A}">
                    <a16:rowId xmlns:a16="http://schemas.microsoft.com/office/drawing/2014/main" val="2581817691"/>
                  </a:ext>
                </a:extLst>
              </a:tr>
              <a:tr h="271738">
                <a:tc>
                  <a:txBody>
                    <a:bodyPr/>
                    <a:lstStyle/>
                    <a:p>
                      <a:pPr algn="l" fontAlgn="t"/>
                      <a:r>
                        <a:rPr lang="tr-TR" sz="1000" b="0" i="0" u="none" strike="noStrike" noProof="0" dirty="0" smtClean="0">
                          <a:solidFill>
                            <a:srgbClr val="000000"/>
                          </a:solidFill>
                          <a:effectLst/>
                          <a:latin typeface="Arial" panose="020B0604020202020204" pitchFamily="34" charset="0"/>
                        </a:rPr>
                        <a:t>G4-Deneyimli, farklı kültürlerden, genç, dinamik ve ulaşılabilir akademik kadro ile yeniliklere çok hızlı adapte olabilme becerisi </a:t>
                      </a: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dirty="0">
                          <a:latin typeface="Wingdings" panose="05000000000000000000" pitchFamily="2" charset="2"/>
                        </a:rPr>
                        <a:t>J </a:t>
                      </a:r>
                      <a:r>
                        <a:rPr lang="tr-TR" sz="1100" b="0" i="0" u="none" strike="noStrike" noProof="0" dirty="0">
                          <a:solidFill>
                            <a:srgbClr val="000000"/>
                          </a:solidFill>
                          <a:effectLst/>
                          <a:latin typeface="Arial" panose="020B0604020202020204" pitchFamily="34" charset="0"/>
                        </a:rPr>
                        <a:t>(Hala</a:t>
                      </a:r>
                      <a:r>
                        <a:rPr lang="tr-TR" sz="1100" b="0" i="0" u="none" strike="noStrike" baseline="0" noProof="0" dirty="0">
                          <a:solidFill>
                            <a:srgbClr val="000000"/>
                          </a:solidFill>
                          <a:effectLst/>
                          <a:latin typeface="Arial" panose="020B0604020202020204" pitchFamily="34" charset="0"/>
                        </a:rPr>
                        <a:t> güçlü)</a:t>
                      </a:r>
                      <a:r>
                        <a:rPr lang="tr-TR" sz="1100" noProof="0" dirty="0">
                          <a:latin typeface="Wingdings" panose="05000000000000000000" pitchFamily="2" charset="2"/>
                        </a:rPr>
                        <a:t> </a:t>
                      </a:r>
                    </a:p>
                  </a:txBody>
                  <a:tcPr/>
                </a:tc>
                <a:extLst>
                  <a:ext uri="{0D108BD9-81ED-4DB2-BD59-A6C34878D82A}">
                    <a16:rowId xmlns:a16="http://schemas.microsoft.com/office/drawing/2014/main" val="900824453"/>
                  </a:ext>
                </a:extLst>
              </a:tr>
              <a:tr h="223978">
                <a:tc>
                  <a:txBody>
                    <a:bodyPr/>
                    <a:lstStyle/>
                    <a:p>
                      <a:pPr algn="l" fontAlgn="t"/>
                      <a:r>
                        <a:rPr lang="tr-TR" sz="1000" b="0" i="0" u="none" strike="noStrike" noProof="0" dirty="0" smtClean="0">
                          <a:solidFill>
                            <a:srgbClr val="000000"/>
                          </a:solidFill>
                          <a:effectLst/>
                          <a:latin typeface="Arial" panose="020B0604020202020204" pitchFamily="34" charset="0"/>
                        </a:rPr>
                        <a:t>G5- Dekanlık ve Bölümlere ait Komisyonların varlığı</a:t>
                      </a:r>
                    </a:p>
                  </a:txBody>
                  <a:tcPr marL="9525" marR="9525" marT="9525" marB="0"/>
                </a:tc>
                <a:tc>
                  <a:txBody>
                    <a:bodyPr/>
                    <a:lstStyle/>
                    <a:p>
                      <a:pPr algn="ctr"/>
                      <a:r>
                        <a:rPr lang="tr-TR" sz="1100" noProof="0" dirty="0">
                          <a:latin typeface="Wingdings" panose="05000000000000000000" pitchFamily="2" charset="2"/>
                        </a:rPr>
                        <a:t>J </a:t>
                      </a:r>
                      <a:r>
                        <a:rPr lang="tr-TR" sz="1100" b="0" i="0" u="none" strike="noStrike" noProof="0" dirty="0">
                          <a:solidFill>
                            <a:srgbClr val="000000"/>
                          </a:solidFill>
                          <a:effectLst/>
                          <a:latin typeface="Arial" panose="020B0604020202020204" pitchFamily="34" charset="0"/>
                        </a:rPr>
                        <a:t>(Hala</a:t>
                      </a:r>
                      <a:r>
                        <a:rPr lang="tr-TR" sz="1100" b="0" i="0" u="none" strike="noStrike" baseline="0" noProof="0" dirty="0">
                          <a:solidFill>
                            <a:srgbClr val="000000"/>
                          </a:solidFill>
                          <a:effectLst/>
                          <a:latin typeface="Arial" panose="020B0604020202020204" pitchFamily="34" charset="0"/>
                        </a:rPr>
                        <a:t> güçlü)</a:t>
                      </a:r>
                      <a:r>
                        <a:rPr lang="tr-TR" sz="1100" noProof="0" dirty="0">
                          <a:latin typeface="Wingdings" panose="05000000000000000000" pitchFamily="2" charset="2"/>
                        </a:rPr>
                        <a:t> </a:t>
                      </a:r>
                    </a:p>
                  </a:txBody>
                  <a:tcPr/>
                </a:tc>
                <a:extLst>
                  <a:ext uri="{0D108BD9-81ED-4DB2-BD59-A6C34878D82A}">
                    <a16:rowId xmlns:a16="http://schemas.microsoft.com/office/drawing/2014/main" val="87641397"/>
                  </a:ext>
                </a:extLst>
              </a:tr>
              <a:tr h="403490">
                <a:tc>
                  <a:txBody>
                    <a:bodyPr/>
                    <a:lstStyle/>
                    <a:p>
                      <a:pPr algn="l" fontAlgn="t"/>
                      <a:r>
                        <a:rPr lang="tr-TR" sz="1000" b="0" i="0" u="none" strike="noStrike" noProof="0" dirty="0" smtClean="0">
                          <a:solidFill>
                            <a:srgbClr val="000000"/>
                          </a:solidFill>
                          <a:effectLst/>
                          <a:latin typeface="Arial" panose="020B0604020202020204" pitchFamily="34" charset="0"/>
                        </a:rPr>
                        <a:t>G6- Bölümlerin yeniden yapılandırılma potansiyeli ile lisans müfredatının evrensel değerlere göre güncellenmesi</a:t>
                      </a:r>
                    </a:p>
                    <a:p>
                      <a:pPr algn="l" fontAlgn="t"/>
                      <a:endParaRPr lang="tr-TR" sz="1000" b="0" i="0" u="none" strike="noStrike" noProof="0" dirty="0">
                        <a:solidFill>
                          <a:srgbClr val="000000"/>
                        </a:solidFill>
                        <a:effectLst/>
                        <a:latin typeface="Arial" panose="020B0604020202020204" pitchFamily="34" charset="0"/>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a:latin typeface="Wingdings" panose="05000000000000000000" pitchFamily="2" charset="2"/>
                        </a:rPr>
                        <a:t>J </a:t>
                      </a:r>
                      <a:r>
                        <a:rPr lang="tr-TR" sz="1100" b="0" i="0" u="none" strike="noStrike" noProof="0">
                          <a:solidFill>
                            <a:srgbClr val="000000"/>
                          </a:solidFill>
                          <a:effectLst/>
                          <a:latin typeface="Arial" panose="020B0604020202020204" pitchFamily="34" charset="0"/>
                        </a:rPr>
                        <a:t>(Hala</a:t>
                      </a:r>
                      <a:r>
                        <a:rPr lang="tr-TR" sz="1100" b="0" i="0" u="none" strike="noStrike" baseline="0" noProof="0">
                          <a:solidFill>
                            <a:srgbClr val="000000"/>
                          </a:solidFill>
                          <a:effectLst/>
                          <a:latin typeface="Arial" panose="020B0604020202020204" pitchFamily="34" charset="0"/>
                        </a:rPr>
                        <a:t> güçlü)</a:t>
                      </a:r>
                      <a:r>
                        <a:rPr lang="tr-TR" sz="1100" noProof="0">
                          <a:latin typeface="Wingdings" panose="05000000000000000000" pitchFamily="2" charset="2"/>
                        </a:rPr>
                        <a:t> </a:t>
                      </a:r>
                    </a:p>
                  </a:txBody>
                  <a:tcPr/>
                </a:tc>
                <a:extLst>
                  <a:ext uri="{0D108BD9-81ED-4DB2-BD59-A6C34878D82A}">
                    <a16:rowId xmlns:a16="http://schemas.microsoft.com/office/drawing/2014/main" val="751650143"/>
                  </a:ext>
                </a:extLst>
              </a:tr>
              <a:tr h="535241">
                <a:tc>
                  <a:txBody>
                    <a:bodyPr/>
                    <a:lstStyle/>
                    <a:p>
                      <a:pPr algn="l" fontAlgn="t"/>
                      <a:r>
                        <a:rPr lang="tr-TR" sz="1000" b="0" i="0" u="none" strike="noStrike" noProof="0" dirty="0" smtClean="0">
                          <a:solidFill>
                            <a:srgbClr val="000000"/>
                          </a:solidFill>
                          <a:effectLst/>
                          <a:latin typeface="Arial" panose="020B0604020202020204" pitchFamily="34" charset="0"/>
                        </a:rPr>
                        <a:t>G7-Kurum imajı tanıtım potansiyeli (yapılan söyleşi, konferans, workshop ve sergilerin web sayfası ve sosyal medya hesaplarında paylaşılması) </a:t>
                      </a:r>
                    </a:p>
                    <a:p>
                      <a:pPr algn="l" fontAlgn="t"/>
                      <a:endParaRPr lang="tr-TR" sz="1000" b="0" i="0" u="none" strike="noStrike" noProof="0" dirty="0">
                        <a:solidFill>
                          <a:srgbClr val="000000"/>
                        </a:solidFill>
                        <a:effectLst/>
                        <a:latin typeface="Arial" panose="020B0604020202020204" pitchFamily="34" charset="0"/>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a:latin typeface="Wingdings" panose="05000000000000000000" pitchFamily="2" charset="2"/>
                        </a:rPr>
                        <a:t>J </a:t>
                      </a:r>
                      <a:r>
                        <a:rPr lang="tr-TR" sz="1100" b="0" i="0" u="none" strike="noStrike" noProof="0">
                          <a:solidFill>
                            <a:srgbClr val="000000"/>
                          </a:solidFill>
                          <a:effectLst/>
                          <a:latin typeface="Arial" panose="020B0604020202020204" pitchFamily="34" charset="0"/>
                        </a:rPr>
                        <a:t>(Hala</a:t>
                      </a:r>
                      <a:r>
                        <a:rPr lang="tr-TR" sz="1100" b="0" i="0" u="none" strike="noStrike" baseline="0" noProof="0">
                          <a:solidFill>
                            <a:srgbClr val="000000"/>
                          </a:solidFill>
                          <a:effectLst/>
                          <a:latin typeface="Arial" panose="020B0604020202020204" pitchFamily="34" charset="0"/>
                        </a:rPr>
                        <a:t> güçlü)</a:t>
                      </a:r>
                      <a:r>
                        <a:rPr lang="tr-TR" sz="1100" noProof="0">
                          <a:latin typeface="Wingdings" panose="05000000000000000000" pitchFamily="2" charset="2"/>
                        </a:rPr>
                        <a:t> </a:t>
                      </a:r>
                    </a:p>
                  </a:txBody>
                  <a:tcPr/>
                </a:tc>
                <a:extLst>
                  <a:ext uri="{0D108BD9-81ED-4DB2-BD59-A6C34878D82A}">
                    <a16:rowId xmlns:a16="http://schemas.microsoft.com/office/drawing/2014/main" val="1004027923"/>
                  </a:ext>
                </a:extLst>
              </a:tr>
              <a:tr h="403490">
                <a:tc>
                  <a:txBody>
                    <a:bodyPr/>
                    <a:lstStyle/>
                    <a:p>
                      <a:pPr algn="l" fontAlgn="t"/>
                      <a:r>
                        <a:rPr lang="tr-TR" sz="1000" b="0" i="0" u="none" strike="noStrike" noProof="0" dirty="0" smtClean="0">
                          <a:solidFill>
                            <a:srgbClr val="000000"/>
                          </a:solidFill>
                          <a:effectLst/>
                          <a:latin typeface="Arial" panose="020B0604020202020204" pitchFamily="34" charset="0"/>
                        </a:rPr>
                        <a:t>G8-Akademik çalışmalar, uygulamalar, yarışmalar ve etkinlikler konusunda destek verilmesi</a:t>
                      </a:r>
                    </a:p>
                    <a:p>
                      <a:pPr algn="l" fontAlgn="t"/>
                      <a:endParaRPr lang="tr-TR" sz="1000" b="0" i="0" u="none" strike="noStrike" noProof="0" dirty="0">
                        <a:solidFill>
                          <a:srgbClr val="000000"/>
                        </a:solidFill>
                        <a:effectLst/>
                        <a:latin typeface="Arial" panose="020B0604020202020204" pitchFamily="34" charset="0"/>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a:latin typeface="Wingdings" panose="05000000000000000000" pitchFamily="2" charset="2"/>
                        </a:rPr>
                        <a:t>J </a:t>
                      </a:r>
                      <a:r>
                        <a:rPr lang="tr-TR" sz="1100" b="0" i="0" u="none" strike="noStrike" noProof="0">
                          <a:solidFill>
                            <a:srgbClr val="000000"/>
                          </a:solidFill>
                          <a:effectLst/>
                          <a:latin typeface="Arial" panose="020B0604020202020204" pitchFamily="34" charset="0"/>
                        </a:rPr>
                        <a:t>(Hala</a:t>
                      </a:r>
                      <a:r>
                        <a:rPr lang="tr-TR" sz="1100" b="0" i="0" u="none" strike="noStrike" baseline="0" noProof="0">
                          <a:solidFill>
                            <a:srgbClr val="000000"/>
                          </a:solidFill>
                          <a:effectLst/>
                          <a:latin typeface="Arial" panose="020B0604020202020204" pitchFamily="34" charset="0"/>
                        </a:rPr>
                        <a:t> güçlü)</a:t>
                      </a:r>
                      <a:r>
                        <a:rPr lang="tr-TR" sz="1100" noProof="0">
                          <a:latin typeface="Wingdings" panose="05000000000000000000" pitchFamily="2" charset="2"/>
                        </a:rPr>
                        <a:t> </a:t>
                      </a:r>
                    </a:p>
                  </a:txBody>
                  <a:tcPr/>
                </a:tc>
                <a:extLst>
                  <a:ext uri="{0D108BD9-81ED-4DB2-BD59-A6C34878D82A}">
                    <a16:rowId xmlns:a16="http://schemas.microsoft.com/office/drawing/2014/main" val="119177090"/>
                  </a:ext>
                </a:extLst>
              </a:tr>
              <a:tr h="403490">
                <a:tc>
                  <a:txBody>
                    <a:bodyPr/>
                    <a:lstStyle/>
                    <a:p>
                      <a:pPr algn="l" fontAlgn="t"/>
                      <a:r>
                        <a:rPr lang="tr-TR" sz="1000" b="0" i="0" u="none" strike="noStrike" noProof="0" dirty="0" smtClean="0">
                          <a:solidFill>
                            <a:srgbClr val="000000"/>
                          </a:solidFill>
                          <a:effectLst/>
                          <a:latin typeface="Arial" panose="020B0604020202020204" pitchFamily="34" charset="0"/>
                        </a:rPr>
                        <a:t>G9-Derslerden elde edilen ürünler ve yapılan etkinliklerin bölümler arası ilişkilere ve dinamik kampüs ortamının oluşmasındaki etkisi </a:t>
                      </a:r>
                    </a:p>
                    <a:p>
                      <a:pPr algn="l" fontAlgn="t"/>
                      <a:endParaRPr lang="tr-TR" sz="1000" b="0" i="0" u="none" strike="noStrike" noProof="0" dirty="0">
                        <a:solidFill>
                          <a:srgbClr val="000000"/>
                        </a:solidFill>
                        <a:effectLst/>
                        <a:latin typeface="Arial" panose="020B0604020202020204" pitchFamily="34" charset="0"/>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a:latin typeface="Wingdings" panose="05000000000000000000" pitchFamily="2" charset="2"/>
                        </a:rPr>
                        <a:t>J </a:t>
                      </a:r>
                      <a:r>
                        <a:rPr lang="tr-TR" sz="1100" b="0" i="0" u="none" strike="noStrike" noProof="0">
                          <a:solidFill>
                            <a:srgbClr val="000000"/>
                          </a:solidFill>
                          <a:effectLst/>
                          <a:latin typeface="Arial" panose="020B0604020202020204" pitchFamily="34" charset="0"/>
                        </a:rPr>
                        <a:t>(Hala</a:t>
                      </a:r>
                      <a:r>
                        <a:rPr lang="tr-TR" sz="1100" b="0" i="0" u="none" strike="noStrike" baseline="0" noProof="0">
                          <a:solidFill>
                            <a:srgbClr val="000000"/>
                          </a:solidFill>
                          <a:effectLst/>
                          <a:latin typeface="Arial" panose="020B0604020202020204" pitchFamily="34" charset="0"/>
                        </a:rPr>
                        <a:t> güçlü)</a:t>
                      </a:r>
                      <a:r>
                        <a:rPr lang="tr-TR" sz="1100" noProof="0">
                          <a:latin typeface="Wingdings" panose="05000000000000000000" pitchFamily="2" charset="2"/>
                        </a:rPr>
                        <a:t> </a:t>
                      </a:r>
                    </a:p>
                  </a:txBody>
                  <a:tcPr/>
                </a:tc>
                <a:extLst>
                  <a:ext uri="{0D108BD9-81ED-4DB2-BD59-A6C34878D82A}">
                    <a16:rowId xmlns:a16="http://schemas.microsoft.com/office/drawing/2014/main" val="1166666426"/>
                  </a:ext>
                </a:extLst>
              </a:tr>
              <a:tr h="271738">
                <a:tc>
                  <a:txBody>
                    <a:bodyPr/>
                    <a:lstStyle/>
                    <a:p>
                      <a:pPr algn="l" fontAlgn="t"/>
                      <a:r>
                        <a:rPr lang="tr-TR" sz="1000" b="0" i="0" u="none" strike="noStrike" noProof="0" dirty="0" smtClean="0">
                          <a:solidFill>
                            <a:srgbClr val="000000"/>
                          </a:solidFill>
                          <a:effectLst/>
                          <a:latin typeface="Arial" panose="020B0604020202020204" pitchFamily="34" charset="0"/>
                        </a:rPr>
                        <a:t>G10-Disiplinlerarası çalışma potansiyelinin yüksek olması</a:t>
                      </a:r>
                    </a:p>
                    <a:p>
                      <a:pPr algn="l" fontAlgn="t"/>
                      <a:endParaRPr lang="tr-TR" sz="1000" b="0" i="0" u="none" strike="noStrike" noProof="0" dirty="0">
                        <a:solidFill>
                          <a:srgbClr val="000000"/>
                        </a:solidFill>
                        <a:effectLst/>
                        <a:latin typeface="Arial" panose="020B0604020202020204" pitchFamily="34" charset="0"/>
                      </a:endParaRPr>
                    </a:p>
                  </a:txBody>
                  <a:tcPr marL="9525" marR="9525" marT="9525" marB="0"/>
                </a:tc>
                <a:tc>
                  <a:txBody>
                    <a:bodyPr/>
                    <a:lstStyle/>
                    <a:p>
                      <a:pPr algn="ctr"/>
                      <a:r>
                        <a:rPr lang="tr-TR" sz="1100" noProof="0">
                          <a:latin typeface="Wingdings" panose="05000000000000000000" pitchFamily="2" charset="2"/>
                        </a:rPr>
                        <a:t>J </a:t>
                      </a:r>
                      <a:r>
                        <a:rPr lang="tr-TR" sz="1100" b="0" i="0" u="none" strike="noStrike" noProof="0">
                          <a:solidFill>
                            <a:srgbClr val="000000"/>
                          </a:solidFill>
                          <a:effectLst/>
                          <a:latin typeface="Arial" panose="020B0604020202020204" pitchFamily="34" charset="0"/>
                        </a:rPr>
                        <a:t>(Hala</a:t>
                      </a:r>
                      <a:r>
                        <a:rPr lang="tr-TR" sz="1100" b="0" i="0" u="none" strike="noStrike" baseline="0" noProof="0">
                          <a:solidFill>
                            <a:srgbClr val="000000"/>
                          </a:solidFill>
                          <a:effectLst/>
                          <a:latin typeface="Arial" panose="020B0604020202020204" pitchFamily="34" charset="0"/>
                        </a:rPr>
                        <a:t> güçlü)</a:t>
                      </a:r>
                      <a:r>
                        <a:rPr lang="tr-TR" sz="1100" noProof="0">
                          <a:latin typeface="Wingdings" panose="05000000000000000000" pitchFamily="2" charset="2"/>
                        </a:rPr>
                        <a:t> </a:t>
                      </a:r>
                    </a:p>
                  </a:txBody>
                  <a:tcPr/>
                </a:tc>
                <a:extLst>
                  <a:ext uri="{0D108BD9-81ED-4DB2-BD59-A6C34878D82A}">
                    <a16:rowId xmlns:a16="http://schemas.microsoft.com/office/drawing/2014/main" val="1455343057"/>
                  </a:ext>
                </a:extLst>
              </a:tr>
              <a:tr h="271738">
                <a:tc>
                  <a:txBody>
                    <a:bodyPr/>
                    <a:lstStyle/>
                    <a:p>
                      <a:pPr algn="l" fontAlgn="t"/>
                      <a:r>
                        <a:rPr lang="tr-TR" sz="1000" b="0" i="0" u="none" strike="noStrike" kern="1200" noProof="0" dirty="0" smtClean="0">
                          <a:solidFill>
                            <a:srgbClr val="000000"/>
                          </a:solidFill>
                          <a:effectLst/>
                          <a:latin typeface="Arial" panose="020B0604020202020204" pitchFamily="34" charset="0"/>
                          <a:ea typeface="+mn-ea"/>
                          <a:cs typeface="+mn-cs"/>
                        </a:rPr>
                        <a:t>G11-Eğitim programının profesyonel pratiklere uygun olması</a:t>
                      </a:r>
                    </a:p>
                    <a:p>
                      <a:pPr algn="l" fontAlgn="t"/>
                      <a:endParaRPr lang="tr-TR" sz="1000" b="0" i="0" u="none" strike="noStrike" kern="1200" noProof="0" dirty="0">
                        <a:solidFill>
                          <a:srgbClr val="000000"/>
                        </a:solidFill>
                        <a:effectLst/>
                        <a:latin typeface="Arial" panose="020B0604020202020204" pitchFamily="34" charset="0"/>
                        <a:ea typeface="+mn-ea"/>
                        <a:cs typeface="+mn-cs"/>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dirty="0">
                          <a:latin typeface="Wingdings" panose="05000000000000000000" pitchFamily="2" charset="2"/>
                        </a:rPr>
                        <a:t>J </a:t>
                      </a:r>
                      <a:r>
                        <a:rPr lang="tr-TR" sz="1100" b="0" i="0" u="none" strike="noStrike" noProof="0" dirty="0">
                          <a:solidFill>
                            <a:srgbClr val="000000"/>
                          </a:solidFill>
                          <a:effectLst/>
                          <a:latin typeface="Arial" panose="020B0604020202020204" pitchFamily="34" charset="0"/>
                        </a:rPr>
                        <a:t>(Hala</a:t>
                      </a:r>
                      <a:r>
                        <a:rPr lang="tr-TR" sz="1100" b="0" i="0" u="none" strike="noStrike" baseline="0" noProof="0" dirty="0">
                          <a:solidFill>
                            <a:srgbClr val="000000"/>
                          </a:solidFill>
                          <a:effectLst/>
                          <a:latin typeface="Arial" panose="020B0604020202020204" pitchFamily="34" charset="0"/>
                        </a:rPr>
                        <a:t> güçlü)</a:t>
                      </a:r>
                      <a:r>
                        <a:rPr lang="tr-TR" sz="1100" noProof="0" dirty="0">
                          <a:latin typeface="Wingdings" panose="05000000000000000000" pitchFamily="2" charset="2"/>
                        </a:rPr>
                        <a:t> </a:t>
                      </a:r>
                    </a:p>
                  </a:txBody>
                  <a:tcPr/>
                </a:tc>
                <a:extLst>
                  <a:ext uri="{0D108BD9-81ED-4DB2-BD59-A6C34878D82A}">
                    <a16:rowId xmlns:a16="http://schemas.microsoft.com/office/drawing/2014/main" val="1109347068"/>
                  </a:ext>
                </a:extLst>
              </a:tr>
              <a:tr h="40349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b="0" i="0" u="none" strike="noStrike" kern="1200" noProof="0" dirty="0" smtClean="0">
                          <a:solidFill>
                            <a:srgbClr val="000000"/>
                          </a:solidFill>
                          <a:effectLst/>
                          <a:latin typeface="Arial" panose="020B0604020202020204" pitchFamily="34" charset="0"/>
                          <a:ea typeface="+mn-ea"/>
                          <a:cs typeface="+mn-cs"/>
                        </a:rPr>
                        <a:t>G12-Uluslararası yarışmalar, konferanslar, projeler ve bilimsel etkinliklere ev sahipliği yapılamaması</a:t>
                      </a:r>
                    </a:p>
                    <a:p>
                      <a:pPr algn="l" fontAlgn="t"/>
                      <a:endParaRPr lang="tr-TR" sz="1000" b="0" i="0" u="none" strike="noStrike" kern="1200" noProof="0" dirty="0">
                        <a:solidFill>
                          <a:srgbClr val="000000"/>
                        </a:solidFill>
                        <a:effectLst/>
                        <a:latin typeface="Arial" panose="020B0604020202020204" pitchFamily="34" charset="0"/>
                        <a:ea typeface="+mn-ea"/>
                        <a:cs typeface="+mn-cs"/>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dirty="0" smtClean="0">
                          <a:latin typeface="Wingdings" panose="05000000000000000000" pitchFamily="2" charset="2"/>
                        </a:rPr>
                        <a:t>J </a:t>
                      </a:r>
                      <a:r>
                        <a:rPr lang="tr-TR" sz="1100" b="0" i="0" u="none" strike="noStrike" noProof="0" dirty="0" smtClean="0">
                          <a:solidFill>
                            <a:srgbClr val="000000"/>
                          </a:solidFill>
                          <a:effectLst/>
                          <a:latin typeface="Arial" panose="020B0604020202020204" pitchFamily="34" charset="0"/>
                        </a:rPr>
                        <a:t>(Zayıftan</a:t>
                      </a:r>
                      <a:r>
                        <a:rPr lang="tr-TR" sz="1100" b="0" i="0" u="none" strike="noStrike" baseline="0" noProof="0" dirty="0" smtClean="0">
                          <a:solidFill>
                            <a:srgbClr val="000000"/>
                          </a:solidFill>
                          <a:effectLst/>
                          <a:latin typeface="Arial" panose="020B0604020202020204" pitchFamily="34" charset="0"/>
                        </a:rPr>
                        <a:t> güçlüye döndü)</a:t>
                      </a:r>
                      <a:r>
                        <a:rPr lang="tr-TR" sz="1100" noProof="0" dirty="0" smtClean="0">
                          <a:latin typeface="Wingdings" panose="05000000000000000000" pitchFamily="2" charset="2"/>
                        </a:rPr>
                        <a:t> </a:t>
                      </a:r>
                    </a:p>
                  </a:txBody>
                  <a:tcPr/>
                </a:tc>
                <a:extLst>
                  <a:ext uri="{0D108BD9-81ED-4DB2-BD59-A6C34878D82A}">
                    <a16:rowId xmlns:a16="http://schemas.microsoft.com/office/drawing/2014/main" val="787044359"/>
                  </a:ext>
                </a:extLst>
              </a:tr>
              <a:tr h="368905">
                <a:tc>
                  <a:txBody>
                    <a:bodyPr/>
                    <a:lstStyle/>
                    <a:p>
                      <a:pPr algn="l" fontAlgn="t"/>
                      <a:r>
                        <a:rPr lang="tr-TR" sz="1000" b="0" i="0" u="none" strike="noStrike" kern="1200" noProof="0" dirty="0" smtClean="0">
                          <a:solidFill>
                            <a:srgbClr val="000000"/>
                          </a:solidFill>
                          <a:effectLst/>
                          <a:latin typeface="Arial" panose="020B0604020202020204" pitchFamily="34" charset="0"/>
                          <a:ea typeface="+mn-ea"/>
                          <a:cs typeface="+mn-cs"/>
                        </a:rPr>
                        <a:t>G13-Gelişime açık olma, </a:t>
                      </a:r>
                      <a:r>
                        <a:rPr lang="tr-TR" sz="1000" b="0" i="0" u="none" strike="noStrike" kern="1200" noProof="0" dirty="0" err="1" smtClean="0">
                          <a:solidFill>
                            <a:srgbClr val="000000"/>
                          </a:solidFill>
                          <a:effectLst/>
                          <a:latin typeface="Arial" panose="020B0604020202020204" pitchFamily="34" charset="0"/>
                          <a:ea typeface="+mn-ea"/>
                          <a:cs typeface="+mn-cs"/>
                        </a:rPr>
                        <a:t>inovatif</a:t>
                      </a:r>
                      <a:r>
                        <a:rPr lang="tr-TR" sz="1000" b="0" i="0" u="none" strike="noStrike" kern="1200" noProof="0" dirty="0" smtClean="0">
                          <a:solidFill>
                            <a:srgbClr val="000000"/>
                          </a:solidFill>
                          <a:effectLst/>
                          <a:latin typeface="Arial" panose="020B0604020202020204" pitchFamily="34" charset="0"/>
                          <a:ea typeface="+mn-ea"/>
                          <a:cs typeface="+mn-cs"/>
                        </a:rPr>
                        <a:t> ve öncü yaklaşım geliştirebilme potansiyeli</a:t>
                      </a:r>
                      <a:endParaRPr lang="tr-TR" sz="1000" b="0" i="0" u="none" strike="noStrike" kern="1200" noProof="0" dirty="0">
                        <a:solidFill>
                          <a:srgbClr val="000000"/>
                        </a:solidFill>
                        <a:effectLst/>
                        <a:latin typeface="Arial" panose="020B0604020202020204" pitchFamily="34" charset="0"/>
                        <a:ea typeface="+mn-ea"/>
                        <a:cs typeface="+mn-cs"/>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dirty="0" smtClean="0">
                          <a:latin typeface="Wingdings" panose="05000000000000000000" pitchFamily="2" charset="2"/>
                        </a:rPr>
                        <a:t>J </a:t>
                      </a:r>
                      <a:r>
                        <a:rPr lang="tr-TR" sz="1100" b="0" i="0" u="none" strike="noStrike" noProof="0" dirty="0" smtClean="0">
                          <a:solidFill>
                            <a:srgbClr val="000000"/>
                          </a:solidFill>
                          <a:effectLst/>
                          <a:latin typeface="Arial" panose="020B0604020202020204" pitchFamily="34" charset="0"/>
                        </a:rPr>
                        <a:t>(G</a:t>
                      </a:r>
                      <a:r>
                        <a:rPr lang="tr-TR" sz="1100" b="0" i="0" u="none" strike="noStrike" baseline="0" noProof="0" dirty="0" smtClean="0">
                          <a:solidFill>
                            <a:srgbClr val="000000"/>
                          </a:solidFill>
                          <a:effectLst/>
                          <a:latin typeface="Arial" panose="020B0604020202020204" pitchFamily="34" charset="0"/>
                        </a:rPr>
                        <a:t>üçlü)</a:t>
                      </a:r>
                      <a:r>
                        <a:rPr lang="tr-TR" sz="1100" noProof="0" dirty="0" smtClean="0">
                          <a:latin typeface="Wingdings" panose="05000000000000000000" pitchFamily="2" charset="2"/>
                        </a:rPr>
                        <a:t> </a:t>
                      </a:r>
                    </a:p>
                  </a:txBody>
                  <a:tcPr/>
                </a:tc>
                <a:extLst>
                  <a:ext uri="{0D108BD9-81ED-4DB2-BD59-A6C34878D82A}">
                    <a16:rowId xmlns:a16="http://schemas.microsoft.com/office/drawing/2014/main" val="3943805891"/>
                  </a:ext>
                </a:extLst>
              </a:tr>
              <a:tr h="297161">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b="0" i="0" u="none" strike="noStrike" noProof="0" dirty="0" smtClean="0">
                          <a:solidFill>
                            <a:srgbClr val="000000"/>
                          </a:solidFill>
                          <a:effectLst/>
                          <a:latin typeface="Arial" panose="020B0604020202020204" pitchFamily="34" charset="0"/>
                        </a:rPr>
                        <a:t>G14- 24 saat açık tasarım stüdyosunun olmaması</a:t>
                      </a: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dirty="0" smtClean="0">
                          <a:latin typeface="Wingdings" panose="05000000000000000000" pitchFamily="2" charset="2"/>
                        </a:rPr>
                        <a:t>J </a:t>
                      </a:r>
                      <a:r>
                        <a:rPr lang="tr-TR" sz="1100" b="0" i="0" u="none" strike="noStrike" noProof="0" dirty="0" smtClean="0">
                          <a:solidFill>
                            <a:srgbClr val="000000"/>
                          </a:solidFill>
                          <a:effectLst/>
                          <a:latin typeface="Arial" panose="020B0604020202020204" pitchFamily="34" charset="0"/>
                        </a:rPr>
                        <a:t>(Zayıftan</a:t>
                      </a:r>
                      <a:r>
                        <a:rPr lang="tr-TR" sz="1100" b="0" i="0" u="none" strike="noStrike" baseline="0" noProof="0" dirty="0" smtClean="0">
                          <a:solidFill>
                            <a:srgbClr val="000000"/>
                          </a:solidFill>
                          <a:effectLst/>
                          <a:latin typeface="Arial" panose="020B0604020202020204" pitchFamily="34" charset="0"/>
                        </a:rPr>
                        <a:t> güçlüye döndü)</a:t>
                      </a:r>
                      <a:r>
                        <a:rPr lang="tr-TR" sz="1100" noProof="0" dirty="0" smtClean="0">
                          <a:latin typeface="Wingdings" panose="05000000000000000000" pitchFamily="2" charset="2"/>
                        </a:rPr>
                        <a:t> </a:t>
                      </a:r>
                    </a:p>
                  </a:txBody>
                  <a:tcPr/>
                </a:tc>
                <a:extLst>
                  <a:ext uri="{0D108BD9-81ED-4DB2-BD59-A6C34878D82A}">
                    <a16:rowId xmlns:a16="http://schemas.microsoft.com/office/drawing/2014/main" val="1123971191"/>
                  </a:ext>
                </a:extLst>
              </a:tr>
              <a:tr h="368905">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000" b="0" i="0" u="none" strike="noStrike" noProof="0" dirty="0" smtClean="0">
                          <a:solidFill>
                            <a:srgbClr val="000000"/>
                          </a:solidFill>
                          <a:effectLst/>
                          <a:latin typeface="Arial" panose="020B0604020202020204" pitchFamily="34" charset="0"/>
                        </a:rPr>
                        <a:t>G15- Uzaktan </a:t>
                      </a:r>
                      <a:r>
                        <a:rPr lang="tr-TR" sz="1000" b="0" i="0" u="none" strike="noStrike" noProof="0" dirty="0" err="1" smtClean="0">
                          <a:solidFill>
                            <a:srgbClr val="000000"/>
                          </a:solidFill>
                          <a:effectLst/>
                          <a:latin typeface="Arial" panose="020B0604020202020204" pitchFamily="34" charset="0"/>
                        </a:rPr>
                        <a:t>egitim</a:t>
                      </a:r>
                      <a:r>
                        <a:rPr lang="tr-TR" sz="1000" b="0" i="0" u="none" strike="noStrike" noProof="0" dirty="0" smtClean="0">
                          <a:solidFill>
                            <a:srgbClr val="000000"/>
                          </a:solidFill>
                          <a:effectLst/>
                          <a:latin typeface="Arial" panose="020B0604020202020204" pitchFamily="34" charset="0"/>
                        </a:rPr>
                        <a:t> sürecinin </a:t>
                      </a:r>
                      <a:r>
                        <a:rPr lang="tr-TR" sz="1000" b="0" i="0" u="none" strike="noStrike" noProof="0" dirty="0" err="1" smtClean="0">
                          <a:solidFill>
                            <a:srgbClr val="000000"/>
                          </a:solidFill>
                          <a:effectLst/>
                          <a:latin typeface="Arial" panose="020B0604020202020204" pitchFamily="34" charset="0"/>
                        </a:rPr>
                        <a:t>basarili</a:t>
                      </a:r>
                      <a:r>
                        <a:rPr lang="tr-TR" sz="1000" b="0" i="0" u="none" strike="noStrike" noProof="0" dirty="0" smtClean="0">
                          <a:solidFill>
                            <a:srgbClr val="000000"/>
                          </a:solidFill>
                          <a:effectLst/>
                          <a:latin typeface="Arial" panose="020B0604020202020204" pitchFamily="34" charset="0"/>
                        </a:rPr>
                        <a:t> yönetimi</a:t>
                      </a: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100" noProof="0" dirty="0" smtClean="0">
                          <a:latin typeface="Wingdings" panose="05000000000000000000" pitchFamily="2" charset="2"/>
                        </a:rPr>
                        <a:t>J </a:t>
                      </a:r>
                      <a:r>
                        <a:rPr lang="tr-TR" sz="1100" b="0" i="0" u="none" strike="noStrike" noProof="0" dirty="0" smtClean="0">
                          <a:solidFill>
                            <a:srgbClr val="000000"/>
                          </a:solidFill>
                          <a:effectLst/>
                          <a:latin typeface="Arial" panose="020B0604020202020204" pitchFamily="34" charset="0"/>
                        </a:rPr>
                        <a:t>(G</a:t>
                      </a:r>
                      <a:r>
                        <a:rPr lang="tr-TR" sz="1100" b="0" i="0" u="none" strike="noStrike" baseline="0" noProof="0" dirty="0" smtClean="0">
                          <a:solidFill>
                            <a:srgbClr val="000000"/>
                          </a:solidFill>
                          <a:effectLst/>
                          <a:latin typeface="Arial" panose="020B0604020202020204" pitchFamily="34" charset="0"/>
                        </a:rPr>
                        <a:t>üçlü)</a:t>
                      </a:r>
                      <a:r>
                        <a:rPr lang="tr-TR" sz="1100" noProof="0" dirty="0" smtClean="0">
                          <a:latin typeface="Wingdings" panose="05000000000000000000" pitchFamily="2" charset="2"/>
                        </a:rPr>
                        <a:t> </a:t>
                      </a:r>
                    </a:p>
                  </a:txBody>
                  <a:tcPr/>
                </a:tc>
                <a:extLst>
                  <a:ext uri="{0D108BD9-81ED-4DB2-BD59-A6C34878D82A}">
                    <a16:rowId xmlns:a16="http://schemas.microsoft.com/office/drawing/2014/main" val="1334032804"/>
                  </a:ext>
                </a:extLst>
              </a:tr>
            </a:tbl>
          </a:graphicData>
        </a:graphic>
      </p:graphicFrame>
    </p:spTree>
    <p:extLst>
      <p:ext uri="{BB962C8B-B14F-4D97-AF65-F5344CB8AC3E}">
        <p14:creationId xmlns:p14="http://schemas.microsoft.com/office/powerpoint/2010/main" val="19388223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20</a:t>
            </a:fld>
            <a:endParaRPr lang="tr-TR"/>
          </a:p>
        </p:txBody>
      </p:sp>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KALİTE FAALİYET PLANLARI</a:t>
            </a:r>
            <a:endParaRPr lang="tr-TR" sz="3600" b="1" dirty="0">
              <a:solidFill>
                <a:srgbClr val="FF0000"/>
              </a:solidFill>
              <a:effectLst>
                <a:outerShdw blurRad="38100" dist="38100" dir="2700000" algn="tl">
                  <a:srgbClr val="000000">
                    <a:alpha val="43137"/>
                  </a:srgbClr>
                </a:outerShdw>
              </a:effectLst>
            </a:endParaRPr>
          </a:p>
        </p:txBody>
      </p:sp>
      <p:pic>
        <p:nvPicPr>
          <p:cNvPr id="6" name="Resim 5"/>
          <p:cNvPicPr/>
          <p:nvPr/>
        </p:nvPicPr>
        <p:blipFill>
          <a:blip r:embed="rId2"/>
          <a:stretch>
            <a:fillRect/>
          </a:stretch>
        </p:blipFill>
        <p:spPr>
          <a:xfrm>
            <a:off x="107504" y="260648"/>
            <a:ext cx="2736304" cy="576064"/>
          </a:xfrm>
          <a:prstGeom prst="rect">
            <a:avLst/>
          </a:prstGeom>
        </p:spPr>
      </p:pic>
      <p:sp>
        <p:nvSpPr>
          <p:cNvPr id="8" name="Rectangle 7"/>
          <p:cNvSpPr/>
          <p:nvPr/>
        </p:nvSpPr>
        <p:spPr>
          <a:xfrm>
            <a:off x="462735" y="1561735"/>
            <a:ext cx="8128992" cy="4524315"/>
          </a:xfrm>
          <a:prstGeom prst="rect">
            <a:avLst/>
          </a:prstGeom>
        </p:spPr>
        <p:txBody>
          <a:bodyPr wrap="square">
            <a:spAutoFit/>
          </a:bodyPr>
          <a:lstStyle/>
          <a:p>
            <a:endParaRPr lang="tr-TR" sz="1600" b="1" dirty="0"/>
          </a:p>
          <a:p>
            <a:r>
              <a:rPr lang="tr-TR" sz="1600" b="1" u="sng" dirty="0" smtClean="0"/>
              <a:t>GM-FP-0001 </a:t>
            </a:r>
            <a:r>
              <a:rPr lang="tr-TR" sz="1600" b="1" u="sng" dirty="0"/>
              <a:t>Kalite Faaliyet Planlarında gerçekleştirilememiş faaliyetler ve sebepleri:</a:t>
            </a:r>
          </a:p>
          <a:p>
            <a:endParaRPr lang="tr-TR" sz="1600" b="1" u="sng" dirty="0"/>
          </a:p>
          <a:p>
            <a:pPr fontAlgn="ctr"/>
            <a:r>
              <a:rPr lang="tr-TR" sz="1600" b="1" dirty="0"/>
              <a:t>28.Şikayet Sayısı-29.Şikayet Çözüm Memnuniyet Oranı 30.Tekrarlayan Şikayet Sayısı</a:t>
            </a:r>
          </a:p>
          <a:p>
            <a:pPr fontAlgn="ctr"/>
            <a:r>
              <a:rPr lang="tr-TR" sz="1600" b="1" dirty="0"/>
              <a:t>38.Şikayete Geri Dönüş/Cevap Verme Süresi</a:t>
            </a:r>
          </a:p>
          <a:p>
            <a:pPr fontAlgn="ctr"/>
            <a:r>
              <a:rPr lang="tr-TR" sz="1600" b="1" dirty="0"/>
              <a:t>39.Şikayetin Çözümü İçin Öngörülen Süre</a:t>
            </a:r>
          </a:p>
          <a:p>
            <a:pPr fontAlgn="ctr"/>
            <a:r>
              <a:rPr lang="tr-TR" sz="1600" b="1" dirty="0"/>
              <a:t>40.Çözümün Gerçekleştirildiği Süre</a:t>
            </a:r>
          </a:p>
          <a:p>
            <a:r>
              <a:rPr lang="tr-TR" sz="1600" dirty="0" smtClean="0"/>
              <a:t>Herhangi </a:t>
            </a:r>
            <a:r>
              <a:rPr lang="tr-TR" sz="1600" dirty="0"/>
              <a:t>bir şikayet olmamıştır</a:t>
            </a:r>
            <a:r>
              <a:rPr lang="tr-TR" sz="1600" dirty="0" smtClean="0"/>
              <a:t>.</a:t>
            </a:r>
          </a:p>
          <a:p>
            <a:endParaRPr lang="tr-TR" sz="1600" dirty="0" smtClean="0"/>
          </a:p>
          <a:p>
            <a:r>
              <a:rPr lang="tr-TR" sz="1600" dirty="0" smtClean="0"/>
              <a:t>Gelecek bahar dönemine takip edilecekler:</a:t>
            </a:r>
            <a:endParaRPr lang="tr-TR" sz="1600" dirty="0"/>
          </a:p>
          <a:p>
            <a:r>
              <a:rPr lang="tr-TR" sz="1600" b="1" dirty="0"/>
              <a:t>20. Öğretim Üyesi Başına Düşen Toplam Yayın </a:t>
            </a:r>
            <a:r>
              <a:rPr lang="tr-TR" sz="1600" b="1" dirty="0"/>
              <a:t>sayısı</a:t>
            </a:r>
          </a:p>
          <a:p>
            <a:r>
              <a:rPr lang="tr-TR" sz="1600" b="1" dirty="0"/>
              <a:t>21. Öğretim Üyesi Başına Düşen Kitap Bölümü sayısı</a:t>
            </a:r>
          </a:p>
          <a:p>
            <a:r>
              <a:rPr lang="tr-TR" sz="1600" b="1" dirty="0"/>
              <a:t>23. Gerçekleşen Katılımcı Sayısı/Planlanan Katılımcı Sayısı (</a:t>
            </a:r>
            <a:r>
              <a:rPr lang="tr-TR" sz="1600" b="1" dirty="0"/>
              <a:t>2.1.6)</a:t>
            </a:r>
          </a:p>
          <a:p>
            <a:r>
              <a:rPr lang="tr-TR" sz="1600" b="1" dirty="0"/>
              <a:t>27. Ortak Yayın Sayısı Artış Oranı </a:t>
            </a:r>
            <a:endParaRPr lang="tr-TR" sz="1600" b="1" dirty="0"/>
          </a:p>
          <a:p>
            <a:r>
              <a:rPr lang="tr-TR" sz="1600" b="1" dirty="0"/>
              <a:t>28</a:t>
            </a:r>
            <a:r>
              <a:rPr lang="tr-TR" sz="1600" b="1" dirty="0"/>
              <a:t>. Üniversitelerle Yapılan Ortak Proje Sayısı Artış Oranı </a:t>
            </a:r>
            <a:endParaRPr lang="tr-TR" sz="1600" b="1" dirty="0"/>
          </a:p>
          <a:p>
            <a:r>
              <a:rPr lang="tr-TR" sz="1600" b="1" dirty="0"/>
              <a:t>30.1 Öğrenci memnuniyet oranının anket ile takip edilmesi</a:t>
            </a:r>
          </a:p>
          <a:p>
            <a:endParaRPr lang="tr-TR" sz="800" b="1" dirty="0">
              <a:solidFill>
                <a:srgbClr val="000000"/>
              </a:solidFill>
              <a:latin typeface="Verdana" panose="020B0604030504040204" pitchFamily="34" charset="0"/>
            </a:endParaRPr>
          </a:p>
          <a:p>
            <a:endParaRPr lang="tr-TR" sz="1600" dirty="0"/>
          </a:p>
        </p:txBody>
      </p:sp>
    </p:spTree>
    <p:extLst>
      <p:ext uri="{BB962C8B-B14F-4D97-AF65-F5344CB8AC3E}">
        <p14:creationId xmlns:p14="http://schemas.microsoft.com/office/powerpoint/2010/main" val="3467363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21</a:t>
            </a:fld>
            <a:endParaRPr lang="tr-TR"/>
          </a:p>
        </p:txBody>
      </p:sp>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pic>
        <p:nvPicPr>
          <p:cNvPr id="6" name="Resim 5"/>
          <p:cNvPicPr/>
          <p:nvPr/>
        </p:nvPicPr>
        <p:blipFill>
          <a:blip r:embed="rId2"/>
          <a:stretch>
            <a:fillRect/>
          </a:stretch>
        </p:blipFill>
        <p:spPr>
          <a:xfrm>
            <a:off x="107504" y="260648"/>
            <a:ext cx="2736304" cy="576064"/>
          </a:xfrm>
          <a:prstGeom prst="rect">
            <a:avLst/>
          </a:prstGeom>
        </p:spPr>
      </p:pic>
      <p:graphicFrame>
        <p:nvGraphicFramePr>
          <p:cNvPr id="3" name="Tablo 2"/>
          <p:cNvGraphicFramePr>
            <a:graphicFrameLocks noGrp="1"/>
          </p:cNvGraphicFramePr>
          <p:nvPr>
            <p:extLst>
              <p:ext uri="{D42A27DB-BD31-4B8C-83A1-F6EECF244321}">
                <p14:modId xmlns:p14="http://schemas.microsoft.com/office/powerpoint/2010/main" val="133235805"/>
              </p:ext>
            </p:extLst>
          </p:nvPr>
        </p:nvGraphicFramePr>
        <p:xfrm>
          <a:off x="107504" y="1150501"/>
          <a:ext cx="8856982" cy="5227320"/>
        </p:xfrm>
        <a:graphic>
          <a:graphicData uri="http://schemas.openxmlformats.org/drawingml/2006/table">
            <a:tbl>
              <a:tblPr/>
              <a:tblGrid>
                <a:gridCol w="822926">
                  <a:extLst>
                    <a:ext uri="{9D8B030D-6E8A-4147-A177-3AD203B41FA5}">
                      <a16:colId xmlns:a16="http://schemas.microsoft.com/office/drawing/2014/main" val="3959962850"/>
                    </a:ext>
                  </a:extLst>
                </a:gridCol>
                <a:gridCol w="612334">
                  <a:extLst>
                    <a:ext uri="{9D8B030D-6E8A-4147-A177-3AD203B41FA5}">
                      <a16:colId xmlns:a16="http://schemas.microsoft.com/office/drawing/2014/main" val="4035081776"/>
                    </a:ext>
                  </a:extLst>
                </a:gridCol>
                <a:gridCol w="152274">
                  <a:extLst>
                    <a:ext uri="{9D8B030D-6E8A-4147-A177-3AD203B41FA5}">
                      <a16:colId xmlns:a16="http://schemas.microsoft.com/office/drawing/2014/main" val="700515020"/>
                    </a:ext>
                  </a:extLst>
                </a:gridCol>
                <a:gridCol w="670652">
                  <a:extLst>
                    <a:ext uri="{9D8B030D-6E8A-4147-A177-3AD203B41FA5}">
                      <a16:colId xmlns:a16="http://schemas.microsoft.com/office/drawing/2014/main" val="1229626861"/>
                    </a:ext>
                  </a:extLst>
                </a:gridCol>
                <a:gridCol w="152274">
                  <a:extLst>
                    <a:ext uri="{9D8B030D-6E8A-4147-A177-3AD203B41FA5}">
                      <a16:colId xmlns:a16="http://schemas.microsoft.com/office/drawing/2014/main" val="2122035262"/>
                    </a:ext>
                  </a:extLst>
                </a:gridCol>
                <a:gridCol w="566977">
                  <a:extLst>
                    <a:ext uri="{9D8B030D-6E8A-4147-A177-3AD203B41FA5}">
                      <a16:colId xmlns:a16="http://schemas.microsoft.com/office/drawing/2014/main" val="2753453373"/>
                    </a:ext>
                  </a:extLst>
                </a:gridCol>
                <a:gridCol w="152274">
                  <a:extLst>
                    <a:ext uri="{9D8B030D-6E8A-4147-A177-3AD203B41FA5}">
                      <a16:colId xmlns:a16="http://schemas.microsoft.com/office/drawing/2014/main" val="2009812139"/>
                    </a:ext>
                  </a:extLst>
                </a:gridCol>
                <a:gridCol w="152274">
                  <a:extLst>
                    <a:ext uri="{9D8B030D-6E8A-4147-A177-3AD203B41FA5}">
                      <a16:colId xmlns:a16="http://schemas.microsoft.com/office/drawing/2014/main" val="1863785449"/>
                    </a:ext>
                  </a:extLst>
                </a:gridCol>
                <a:gridCol w="722490">
                  <a:extLst>
                    <a:ext uri="{9D8B030D-6E8A-4147-A177-3AD203B41FA5}">
                      <a16:colId xmlns:a16="http://schemas.microsoft.com/office/drawing/2014/main" val="3719160664"/>
                    </a:ext>
                  </a:extLst>
                </a:gridCol>
                <a:gridCol w="376634">
                  <a:extLst>
                    <a:ext uri="{9D8B030D-6E8A-4147-A177-3AD203B41FA5}">
                      <a16:colId xmlns:a16="http://schemas.microsoft.com/office/drawing/2014/main" val="3638348950"/>
                    </a:ext>
                  </a:extLst>
                </a:gridCol>
                <a:gridCol w="823734">
                  <a:extLst>
                    <a:ext uri="{9D8B030D-6E8A-4147-A177-3AD203B41FA5}">
                      <a16:colId xmlns:a16="http://schemas.microsoft.com/office/drawing/2014/main" val="2324576069"/>
                    </a:ext>
                  </a:extLst>
                </a:gridCol>
                <a:gridCol w="152274">
                  <a:extLst>
                    <a:ext uri="{9D8B030D-6E8A-4147-A177-3AD203B41FA5}">
                      <a16:colId xmlns:a16="http://schemas.microsoft.com/office/drawing/2014/main" val="2746465985"/>
                    </a:ext>
                  </a:extLst>
                </a:gridCol>
                <a:gridCol w="152274">
                  <a:extLst>
                    <a:ext uri="{9D8B030D-6E8A-4147-A177-3AD203B41FA5}">
                      <a16:colId xmlns:a16="http://schemas.microsoft.com/office/drawing/2014/main" val="719310049"/>
                    </a:ext>
                  </a:extLst>
                </a:gridCol>
                <a:gridCol w="259189">
                  <a:extLst>
                    <a:ext uri="{9D8B030D-6E8A-4147-A177-3AD203B41FA5}">
                      <a16:colId xmlns:a16="http://schemas.microsoft.com/office/drawing/2014/main" val="2602053391"/>
                    </a:ext>
                  </a:extLst>
                </a:gridCol>
                <a:gridCol w="583176">
                  <a:extLst>
                    <a:ext uri="{9D8B030D-6E8A-4147-A177-3AD203B41FA5}">
                      <a16:colId xmlns:a16="http://schemas.microsoft.com/office/drawing/2014/main" val="2951732860"/>
                    </a:ext>
                  </a:extLst>
                </a:gridCol>
                <a:gridCol w="722490">
                  <a:extLst>
                    <a:ext uri="{9D8B030D-6E8A-4147-A177-3AD203B41FA5}">
                      <a16:colId xmlns:a16="http://schemas.microsoft.com/office/drawing/2014/main" val="3342431110"/>
                    </a:ext>
                  </a:extLst>
                </a:gridCol>
                <a:gridCol w="376634">
                  <a:extLst>
                    <a:ext uri="{9D8B030D-6E8A-4147-A177-3AD203B41FA5}">
                      <a16:colId xmlns:a16="http://schemas.microsoft.com/office/drawing/2014/main" val="2516991165"/>
                    </a:ext>
                  </a:extLst>
                </a:gridCol>
                <a:gridCol w="583176">
                  <a:extLst>
                    <a:ext uri="{9D8B030D-6E8A-4147-A177-3AD203B41FA5}">
                      <a16:colId xmlns:a16="http://schemas.microsoft.com/office/drawing/2014/main" val="2806958470"/>
                    </a:ext>
                  </a:extLst>
                </a:gridCol>
                <a:gridCol w="152274">
                  <a:extLst>
                    <a:ext uri="{9D8B030D-6E8A-4147-A177-3AD203B41FA5}">
                      <a16:colId xmlns:a16="http://schemas.microsoft.com/office/drawing/2014/main" val="81107835"/>
                    </a:ext>
                  </a:extLst>
                </a:gridCol>
                <a:gridCol w="152274">
                  <a:extLst>
                    <a:ext uri="{9D8B030D-6E8A-4147-A177-3AD203B41FA5}">
                      <a16:colId xmlns:a16="http://schemas.microsoft.com/office/drawing/2014/main" val="365072224"/>
                    </a:ext>
                  </a:extLst>
                </a:gridCol>
                <a:gridCol w="259189">
                  <a:extLst>
                    <a:ext uri="{9D8B030D-6E8A-4147-A177-3AD203B41FA5}">
                      <a16:colId xmlns:a16="http://schemas.microsoft.com/office/drawing/2014/main" val="184099276"/>
                    </a:ext>
                  </a:extLst>
                </a:gridCol>
                <a:gridCol w="259189">
                  <a:extLst>
                    <a:ext uri="{9D8B030D-6E8A-4147-A177-3AD203B41FA5}">
                      <a16:colId xmlns:a16="http://schemas.microsoft.com/office/drawing/2014/main" val="2646935344"/>
                    </a:ext>
                  </a:extLst>
                </a:gridCol>
              </a:tblGrid>
              <a:tr h="46933">
                <a:tc rowSpan="2">
                  <a:txBody>
                    <a:bodyPr/>
                    <a:lstStyle/>
                    <a:p>
                      <a:pPr algn="l" fontAlgn="b"/>
                      <a:r>
                        <a:rPr lang="sv-SE" sz="700" b="1" i="0" u="none" strike="noStrike">
                          <a:solidFill>
                            <a:srgbClr val="000000"/>
                          </a:solidFill>
                          <a:effectLst/>
                          <a:latin typeface="Swis721 Cn BT" panose="020B0506020202030204" pitchFamily="34" charset="0"/>
                        </a:rPr>
                        <a:t>Olası Risk Türü (Potential Risk Mode)</a:t>
                      </a:r>
                      <a:endParaRPr lang="sv-SE" sz="7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Olası Etkileri/Potential Effect(s)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Sebebi/Potential Cause (s)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sv-SE" sz="700" b="1" i="0" u="none" strike="noStrike">
                          <a:solidFill>
                            <a:srgbClr val="000000"/>
                          </a:solidFill>
                          <a:effectLst/>
                          <a:latin typeface="Swis721 Cn BT" panose="020B0506020202030204" pitchFamily="34" charset="0"/>
                        </a:rPr>
                        <a:t>Varolan  Kontroller (Önlemler)  / Current 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R.Ö.F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Sorumlu ve Hedef Tamamlama Tarihi (Responibility Target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Sorumlu ve Hedef Tamamlama Tarihi (Responibility Target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90807337"/>
                  </a:ext>
                </a:extLst>
              </a:tr>
              <a:tr h="14079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a:solidFill>
                            <a:srgbClr val="000000"/>
                          </a:solidFill>
                          <a:effectLst/>
                          <a:latin typeface="Swis721 Cn BT" panose="020B0506020202030204" pitchFamily="34" charset="0"/>
                        </a:rPr>
                        <a:t>Gerçekleşen Faliyetler/                           Action Taken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a:solidFill>
                            <a:srgbClr val="000000"/>
                          </a:solidFill>
                          <a:effectLst/>
                          <a:latin typeface="Swis721 Cn BT" panose="020B0506020202030204" pitchFamily="34" charset="0"/>
                        </a:rPr>
                        <a:t>Gerçekleşen Faliyetler/                           Action Taken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786782921"/>
                  </a:ext>
                </a:extLst>
              </a:tr>
              <a:tr h="399095">
                <a:tc>
                  <a:txBody>
                    <a:bodyPr/>
                    <a:lstStyle/>
                    <a:p>
                      <a:pPr algn="l" fontAlgn="ctr"/>
                      <a:r>
                        <a:rPr lang="tr-TR" sz="700" b="0" i="0" u="none" strike="noStrike">
                          <a:solidFill>
                            <a:srgbClr val="000000"/>
                          </a:solidFill>
                          <a:effectLst/>
                          <a:latin typeface="Swis721 Cn BT" panose="020B0506020202030204" pitchFamily="34" charset="0"/>
                        </a:rPr>
                        <a:t>Fotokopi Odasındaki Cihazların  (Yazıcı, Fotokopi   ve Tarayıcı) Arızası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Ders, sınav materyallerinin gecikmesi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Periyodik bakımın zamanında yapılmaması/yetersizliği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Periyodik kontroller/makina sayılarının arttırılması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IT (01.02.2019)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Sözkonusu periyodik bakımlar ilgili firma tarafından gerçekleştirildi (11.02.2019)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6011467"/>
                  </a:ext>
                </a:extLst>
              </a:tr>
              <a:tr h="273777">
                <a:tc>
                  <a:txBody>
                    <a:bodyPr/>
                    <a:lstStyle/>
                    <a:p>
                      <a:pPr algn="l" fontAlgn="ctr"/>
                      <a:r>
                        <a:rPr lang="tr-TR" sz="700" b="0" i="0" u="none" strike="noStrike">
                          <a:solidFill>
                            <a:srgbClr val="000000"/>
                          </a:solidFill>
                          <a:effectLst/>
                          <a:latin typeface="Swis721 Cn BT" panose="020B0506020202030204" pitchFamily="34" charset="0"/>
                        </a:rPr>
                        <a:t>Derslerin Çakışması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Öğrencilerin istedikleri dersleri alamaması, Eğitimcilerin haftalık ders yüklerinin dengesiz dağılımı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Derslik yetersizliği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Yeni binanın tamamlanması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Üst yönetim (01.02.2019)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Yeni Binada inşası tamamlanan stüdyo ve derslikler bölümlere tahsis edildi. ( 23.09.2019)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000000"/>
                          </a:solidFill>
                          <a:effectLst/>
                          <a:latin typeface="Swis721 Cn BT" panose="020B0506020202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dirty="0">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180020"/>
                  </a:ext>
                </a:extLst>
              </a:tr>
              <a:tr h="555539">
                <a:tc>
                  <a:txBody>
                    <a:bodyPr/>
                    <a:lstStyle/>
                    <a:p>
                      <a:pPr algn="l" fontAlgn="ctr"/>
                      <a:r>
                        <a:rPr lang="tr-TR" sz="700" b="0" i="0" u="none" strike="noStrike" dirty="0">
                          <a:solidFill>
                            <a:srgbClr val="000000"/>
                          </a:solidFill>
                          <a:effectLst/>
                          <a:latin typeface="Swis721 Cn BT" panose="020B0506020202030204" pitchFamily="34" charset="0"/>
                        </a:rPr>
                        <a:t>İletişim ağları ve bilgi yönetimi problemleri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Öğrencilere gerekli duyurularının zamanında yapılamaması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SIS, web sitesi ve Eders sistemlerinin düzgün çalışmaması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Yeni Sistem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Yeni bir öğrenci bilgi sistemine geçilmesi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IT (01.02.2019)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0" i="0" u="none" strike="noStrike">
                          <a:solidFill>
                            <a:srgbClr val="000000"/>
                          </a:solidFill>
                          <a:effectLst/>
                          <a:latin typeface="Swis721 Cn BT" panose="020B0506020202030204" pitchFamily="34" charset="0"/>
                        </a:rPr>
                        <a:t>Yeni ÖBS sistemine geçiş gerçekleştirildi. Yeni sistemin halihazırda mevcut problemlerinin giderilmesi için sürekli olarak iyileştirme çalışmaları yapılıyor.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0" i="0" u="none" strike="noStrike">
                          <a:solidFill>
                            <a:srgbClr val="000000"/>
                          </a:solidFill>
                          <a:effectLst/>
                          <a:latin typeface="Swis721 Cn BT" panose="020B0506020202030204" pitchFamily="34" charset="0"/>
                        </a:rPr>
                        <a:t>Yeni ÖBS'de farkedilen eksiklikler veya aksamalarla ilgili IT ve Öğrenci İşleri'ne rapor iletilmesi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Bölüm Başkanlıkları (31.06.2019)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Rektörlükte Sistemle ilgili sorunların görüşülmesi adına Fakülte Sekreterleri ve Danışman Hocalar IT ve Öğrenci İşleri temsilcileri ile  toplantı yapıldı.</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(16.09.2019)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000000"/>
                          </a:solidFill>
                          <a:effectLst/>
                          <a:latin typeface="Swis721 Cn BT" panose="020B0506020202030204" pitchFamily="34" charset="0"/>
                        </a:rPr>
                        <a:t>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25301850"/>
                  </a:ext>
                </a:extLst>
              </a:tr>
              <a:tr h="545761">
                <a:tc>
                  <a:txBody>
                    <a:bodyPr/>
                    <a:lstStyle/>
                    <a:p>
                      <a:pPr algn="l" fontAlgn="ctr"/>
                      <a:r>
                        <a:rPr lang="tr-TR" sz="700" b="0" i="0" u="none" strike="noStrike">
                          <a:solidFill>
                            <a:srgbClr val="000000"/>
                          </a:solidFill>
                          <a:effectLst/>
                          <a:latin typeface="Swis721 Cn BT" panose="020B0506020202030204" pitchFamily="34" charset="0"/>
                        </a:rPr>
                        <a:t>Önkayıt  sisteminin etkin çalışmaması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a:solidFill>
                            <a:srgbClr val="000000"/>
                          </a:solidFill>
                          <a:effectLst/>
                          <a:latin typeface="Swis721 Cn BT" panose="020B0506020202030204" pitchFamily="34" charset="0"/>
                        </a:rPr>
                        <a:t>Eğitim çizelgesinin problemli ve hatalı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Önkayıt  sisteminin etkin planlanmaması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Yeni Sistem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Ders ön kayıtlarını sağlıklı yapabilecek, öğrenci bilgi sistemi ile entegre yeni bir sisteme geçilmesi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IT (01.02.2019)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0" i="0" u="none" strike="noStrike">
                          <a:solidFill>
                            <a:srgbClr val="000000"/>
                          </a:solidFill>
                          <a:effectLst/>
                          <a:latin typeface="Swis721 Cn BT" panose="020B0506020202030204" pitchFamily="34" charset="0"/>
                        </a:rPr>
                        <a:t>Yeni ÖBS sistemine geçiş gerçekleştirildi. Yeni sistemin halihazırda mevcut problemlerinin giderilmesi için sürekli olarak iyileştirme çalışmaları yapılıyor.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0" i="0" u="none" strike="noStrike">
                          <a:solidFill>
                            <a:srgbClr val="000000"/>
                          </a:solidFill>
                          <a:effectLst/>
                          <a:latin typeface="Swis721 Cn BT" panose="020B0506020202030204" pitchFamily="34" charset="0"/>
                        </a:rPr>
                        <a:t>Yeni ÖBS ile ilgili önkayıt sürecinde farkedilen eksiklikler veya aksamalarla ilgilİ iyileştirme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IT </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(15.01.2020)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Yeni sistemde öngörülemeyecek hatalar kayıtların başlamasıyla gündeme gelmiştir. Kayıt Sistemindeki hatalar ve aksaklıklar adına genel sekreterlik bünyesinde tüm bölümlerle ortak toplantı yapılmıştır. (16.09.2019)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700" b="1"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700" b="1" i="0" u="none" strike="noStrike" dirty="0">
                          <a:solidFill>
                            <a:srgbClr val="000000"/>
                          </a:solidFill>
                          <a:effectLst/>
                          <a:latin typeface="Swis721 Cn BT" panose="020B0506020202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173671192"/>
                  </a:ext>
                </a:extLst>
              </a:tr>
            </a:tbl>
          </a:graphicData>
        </a:graphic>
      </p:graphicFrame>
      <p:sp>
        <p:nvSpPr>
          <p:cNvPr id="10" name="143 Metin kutusu">
            <a:extLst>
              <a:ext uri="{FF2B5EF4-FFF2-40B4-BE49-F238E27FC236}">
                <a16:creationId xmlns:a16="http://schemas.microsoft.com/office/drawing/2014/main" id="{00000000-0008-0000-0200-000002000000}"/>
              </a:ext>
            </a:extLst>
          </p:cNvPr>
          <p:cNvSpPr txBox="1"/>
          <p:nvPr/>
        </p:nvSpPr>
        <p:spPr>
          <a:xfrm>
            <a:off x="457200" y="49958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1" name="143 Metin kutusu">
            <a:extLst>
              <a:ext uri="{FF2B5EF4-FFF2-40B4-BE49-F238E27FC236}">
                <a16:creationId xmlns:a16="http://schemas.microsoft.com/office/drawing/2014/main" id="{00000000-0008-0000-0200-000003000000}"/>
              </a:ext>
            </a:extLst>
          </p:cNvPr>
          <p:cNvSpPr txBox="1"/>
          <p:nvPr/>
        </p:nvSpPr>
        <p:spPr>
          <a:xfrm>
            <a:off x="457200" y="52038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3289420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22</a:t>
            </a:fld>
            <a:endParaRPr lang="tr-TR"/>
          </a:p>
        </p:txBody>
      </p:sp>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pic>
        <p:nvPicPr>
          <p:cNvPr id="6" name="Resim 5"/>
          <p:cNvPicPr/>
          <p:nvPr/>
        </p:nvPicPr>
        <p:blipFill>
          <a:blip r:embed="rId2"/>
          <a:stretch>
            <a:fillRect/>
          </a:stretch>
        </p:blipFill>
        <p:spPr>
          <a:xfrm>
            <a:off x="107504" y="260648"/>
            <a:ext cx="2736304" cy="576064"/>
          </a:xfrm>
          <a:prstGeom prst="rect">
            <a:avLst/>
          </a:prstGeom>
        </p:spPr>
      </p:pic>
      <p:sp>
        <p:nvSpPr>
          <p:cNvPr id="10" name="143 Metin kutusu">
            <a:extLst>
              <a:ext uri="{FF2B5EF4-FFF2-40B4-BE49-F238E27FC236}">
                <a16:creationId xmlns:a16="http://schemas.microsoft.com/office/drawing/2014/main" id="{00000000-0008-0000-0200-000002000000}"/>
              </a:ext>
            </a:extLst>
          </p:cNvPr>
          <p:cNvSpPr txBox="1"/>
          <p:nvPr/>
        </p:nvSpPr>
        <p:spPr>
          <a:xfrm>
            <a:off x="457200" y="49958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1" name="143 Metin kutusu">
            <a:extLst>
              <a:ext uri="{FF2B5EF4-FFF2-40B4-BE49-F238E27FC236}">
                <a16:creationId xmlns:a16="http://schemas.microsoft.com/office/drawing/2014/main" id="{00000000-0008-0000-0200-000003000000}"/>
              </a:ext>
            </a:extLst>
          </p:cNvPr>
          <p:cNvSpPr txBox="1"/>
          <p:nvPr/>
        </p:nvSpPr>
        <p:spPr>
          <a:xfrm>
            <a:off x="457200" y="52038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9" name="143 Metin kutusu">
            <a:extLst>
              <a:ext uri="{FF2B5EF4-FFF2-40B4-BE49-F238E27FC236}">
                <a16:creationId xmlns:a16="http://schemas.microsoft.com/office/drawing/2014/main" id="{00000000-0008-0000-0200-000002000000}"/>
              </a:ext>
            </a:extLst>
          </p:cNvPr>
          <p:cNvSpPr txBox="1"/>
          <p:nvPr/>
        </p:nvSpPr>
        <p:spPr>
          <a:xfrm>
            <a:off x="457200" y="54054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2" name="143 Metin kutusu">
            <a:extLst>
              <a:ext uri="{FF2B5EF4-FFF2-40B4-BE49-F238E27FC236}">
                <a16:creationId xmlns:a16="http://schemas.microsoft.com/office/drawing/2014/main" id="{00000000-0008-0000-0200-000003000000}"/>
              </a:ext>
            </a:extLst>
          </p:cNvPr>
          <p:cNvSpPr txBox="1"/>
          <p:nvPr/>
        </p:nvSpPr>
        <p:spPr>
          <a:xfrm>
            <a:off x="457200" y="56134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graphicFrame>
        <p:nvGraphicFramePr>
          <p:cNvPr id="7" name="Tablo 6"/>
          <p:cNvGraphicFramePr>
            <a:graphicFrameLocks noGrp="1"/>
          </p:cNvGraphicFramePr>
          <p:nvPr>
            <p:extLst>
              <p:ext uri="{D42A27DB-BD31-4B8C-83A1-F6EECF244321}">
                <p14:modId xmlns:p14="http://schemas.microsoft.com/office/powerpoint/2010/main" val="238555614"/>
              </p:ext>
            </p:extLst>
          </p:nvPr>
        </p:nvGraphicFramePr>
        <p:xfrm>
          <a:off x="100658" y="1433819"/>
          <a:ext cx="8928988" cy="4360556"/>
        </p:xfrm>
        <a:graphic>
          <a:graphicData uri="http://schemas.openxmlformats.org/drawingml/2006/table">
            <a:tbl>
              <a:tblPr/>
              <a:tblGrid>
                <a:gridCol w="829614">
                  <a:extLst>
                    <a:ext uri="{9D8B030D-6E8A-4147-A177-3AD203B41FA5}">
                      <a16:colId xmlns:a16="http://schemas.microsoft.com/office/drawing/2014/main" val="1636746187"/>
                    </a:ext>
                  </a:extLst>
                </a:gridCol>
                <a:gridCol w="617312">
                  <a:extLst>
                    <a:ext uri="{9D8B030D-6E8A-4147-A177-3AD203B41FA5}">
                      <a16:colId xmlns:a16="http://schemas.microsoft.com/office/drawing/2014/main" val="2450452193"/>
                    </a:ext>
                  </a:extLst>
                </a:gridCol>
                <a:gridCol w="153512">
                  <a:extLst>
                    <a:ext uri="{9D8B030D-6E8A-4147-A177-3AD203B41FA5}">
                      <a16:colId xmlns:a16="http://schemas.microsoft.com/office/drawing/2014/main" val="1266581497"/>
                    </a:ext>
                  </a:extLst>
                </a:gridCol>
                <a:gridCol w="676104">
                  <a:extLst>
                    <a:ext uri="{9D8B030D-6E8A-4147-A177-3AD203B41FA5}">
                      <a16:colId xmlns:a16="http://schemas.microsoft.com/office/drawing/2014/main" val="3093102041"/>
                    </a:ext>
                  </a:extLst>
                </a:gridCol>
                <a:gridCol w="153512">
                  <a:extLst>
                    <a:ext uri="{9D8B030D-6E8A-4147-A177-3AD203B41FA5}">
                      <a16:colId xmlns:a16="http://schemas.microsoft.com/office/drawing/2014/main" val="3120938043"/>
                    </a:ext>
                  </a:extLst>
                </a:gridCol>
                <a:gridCol w="571586">
                  <a:extLst>
                    <a:ext uri="{9D8B030D-6E8A-4147-A177-3AD203B41FA5}">
                      <a16:colId xmlns:a16="http://schemas.microsoft.com/office/drawing/2014/main" val="1229021171"/>
                    </a:ext>
                  </a:extLst>
                </a:gridCol>
                <a:gridCol w="153512">
                  <a:extLst>
                    <a:ext uri="{9D8B030D-6E8A-4147-A177-3AD203B41FA5}">
                      <a16:colId xmlns:a16="http://schemas.microsoft.com/office/drawing/2014/main" val="296909780"/>
                    </a:ext>
                  </a:extLst>
                </a:gridCol>
                <a:gridCol w="153512">
                  <a:extLst>
                    <a:ext uri="{9D8B030D-6E8A-4147-A177-3AD203B41FA5}">
                      <a16:colId xmlns:a16="http://schemas.microsoft.com/office/drawing/2014/main" val="1692027774"/>
                    </a:ext>
                  </a:extLst>
                </a:gridCol>
                <a:gridCol w="728364">
                  <a:extLst>
                    <a:ext uri="{9D8B030D-6E8A-4147-A177-3AD203B41FA5}">
                      <a16:colId xmlns:a16="http://schemas.microsoft.com/office/drawing/2014/main" val="1001992717"/>
                    </a:ext>
                  </a:extLst>
                </a:gridCol>
                <a:gridCol w="379696">
                  <a:extLst>
                    <a:ext uri="{9D8B030D-6E8A-4147-A177-3AD203B41FA5}">
                      <a16:colId xmlns:a16="http://schemas.microsoft.com/office/drawing/2014/main" val="883856974"/>
                    </a:ext>
                  </a:extLst>
                </a:gridCol>
                <a:gridCol w="830431">
                  <a:extLst>
                    <a:ext uri="{9D8B030D-6E8A-4147-A177-3AD203B41FA5}">
                      <a16:colId xmlns:a16="http://schemas.microsoft.com/office/drawing/2014/main" val="1952964230"/>
                    </a:ext>
                  </a:extLst>
                </a:gridCol>
                <a:gridCol w="153512">
                  <a:extLst>
                    <a:ext uri="{9D8B030D-6E8A-4147-A177-3AD203B41FA5}">
                      <a16:colId xmlns:a16="http://schemas.microsoft.com/office/drawing/2014/main" val="3230266591"/>
                    </a:ext>
                  </a:extLst>
                </a:gridCol>
                <a:gridCol w="153512">
                  <a:extLst>
                    <a:ext uri="{9D8B030D-6E8A-4147-A177-3AD203B41FA5}">
                      <a16:colId xmlns:a16="http://schemas.microsoft.com/office/drawing/2014/main" val="2512521525"/>
                    </a:ext>
                  </a:extLst>
                </a:gridCol>
                <a:gridCol w="261297">
                  <a:extLst>
                    <a:ext uri="{9D8B030D-6E8A-4147-A177-3AD203B41FA5}">
                      <a16:colId xmlns:a16="http://schemas.microsoft.com/office/drawing/2014/main" val="3561768767"/>
                    </a:ext>
                  </a:extLst>
                </a:gridCol>
                <a:gridCol w="587917">
                  <a:extLst>
                    <a:ext uri="{9D8B030D-6E8A-4147-A177-3AD203B41FA5}">
                      <a16:colId xmlns:a16="http://schemas.microsoft.com/office/drawing/2014/main" val="2099281012"/>
                    </a:ext>
                  </a:extLst>
                </a:gridCol>
                <a:gridCol w="728364">
                  <a:extLst>
                    <a:ext uri="{9D8B030D-6E8A-4147-A177-3AD203B41FA5}">
                      <a16:colId xmlns:a16="http://schemas.microsoft.com/office/drawing/2014/main" val="3949553289"/>
                    </a:ext>
                  </a:extLst>
                </a:gridCol>
                <a:gridCol w="379696">
                  <a:extLst>
                    <a:ext uri="{9D8B030D-6E8A-4147-A177-3AD203B41FA5}">
                      <a16:colId xmlns:a16="http://schemas.microsoft.com/office/drawing/2014/main" val="3562276636"/>
                    </a:ext>
                  </a:extLst>
                </a:gridCol>
                <a:gridCol w="587917">
                  <a:extLst>
                    <a:ext uri="{9D8B030D-6E8A-4147-A177-3AD203B41FA5}">
                      <a16:colId xmlns:a16="http://schemas.microsoft.com/office/drawing/2014/main" val="2972509863"/>
                    </a:ext>
                  </a:extLst>
                </a:gridCol>
                <a:gridCol w="153512">
                  <a:extLst>
                    <a:ext uri="{9D8B030D-6E8A-4147-A177-3AD203B41FA5}">
                      <a16:colId xmlns:a16="http://schemas.microsoft.com/office/drawing/2014/main" val="1143853193"/>
                    </a:ext>
                  </a:extLst>
                </a:gridCol>
                <a:gridCol w="153512">
                  <a:extLst>
                    <a:ext uri="{9D8B030D-6E8A-4147-A177-3AD203B41FA5}">
                      <a16:colId xmlns:a16="http://schemas.microsoft.com/office/drawing/2014/main" val="413672445"/>
                    </a:ext>
                  </a:extLst>
                </a:gridCol>
                <a:gridCol w="261297">
                  <a:extLst>
                    <a:ext uri="{9D8B030D-6E8A-4147-A177-3AD203B41FA5}">
                      <a16:colId xmlns:a16="http://schemas.microsoft.com/office/drawing/2014/main" val="3682422166"/>
                    </a:ext>
                  </a:extLst>
                </a:gridCol>
                <a:gridCol w="261297">
                  <a:extLst>
                    <a:ext uri="{9D8B030D-6E8A-4147-A177-3AD203B41FA5}">
                      <a16:colId xmlns:a16="http://schemas.microsoft.com/office/drawing/2014/main" val="1184783114"/>
                    </a:ext>
                  </a:extLst>
                </a:gridCol>
              </a:tblGrid>
              <a:tr h="111809">
                <a:tc rowSpan="2">
                  <a:txBody>
                    <a:bodyPr/>
                    <a:lstStyle/>
                    <a:p>
                      <a:pPr algn="l" fontAlgn="b"/>
                      <a:r>
                        <a:rPr lang="sv-SE" sz="700" b="1" i="0" u="none" strike="noStrike">
                          <a:solidFill>
                            <a:srgbClr val="000000"/>
                          </a:solidFill>
                          <a:effectLst/>
                          <a:latin typeface="Swis721 Cn BT" panose="020B0506020202030204" pitchFamily="34" charset="0"/>
                        </a:rPr>
                        <a:t>Olası Risk Türü (Potential Risk Mode)</a:t>
                      </a:r>
                      <a:endParaRPr lang="sv-SE" sz="7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Olası Etkileri/Potential Effect(s)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Sebebi/Potential Cause (s)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sv-SE" sz="700" b="1" i="0" u="none" strike="noStrike">
                          <a:solidFill>
                            <a:srgbClr val="000000"/>
                          </a:solidFill>
                          <a:effectLst/>
                          <a:latin typeface="Swis721 Cn BT" panose="020B0506020202030204" pitchFamily="34" charset="0"/>
                        </a:rPr>
                        <a:t>Varolan  Kontroller (Önlemler)  / Current 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R.Ö.F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Sorumlu ve Hedef Tamamlama Tarihi (Responibility Target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Sorumlu ve Hedef Tamamlama Tarihi (Responibility Target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62781259"/>
                  </a:ext>
                </a:extLst>
              </a:tr>
              <a:tr h="89447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a:solidFill>
                            <a:srgbClr val="000000"/>
                          </a:solidFill>
                          <a:effectLst/>
                          <a:latin typeface="Swis721 Cn BT" panose="020B0506020202030204" pitchFamily="34" charset="0"/>
                        </a:rPr>
                        <a:t>Gerçekleşen Faliyetler/                           Action Taken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a:solidFill>
                            <a:srgbClr val="000000"/>
                          </a:solidFill>
                          <a:effectLst/>
                          <a:latin typeface="Swis721 Cn BT" panose="020B0506020202030204" pitchFamily="34" charset="0"/>
                        </a:rPr>
                        <a:t>Gerçekleşen Faliyetler/                           Action Taken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706521287"/>
                  </a:ext>
                </a:extLst>
              </a:tr>
              <a:tr h="1900755">
                <a:tc>
                  <a:txBody>
                    <a:bodyPr/>
                    <a:lstStyle/>
                    <a:p>
                      <a:pPr algn="l" fontAlgn="ctr"/>
                      <a:r>
                        <a:rPr lang="tr-TR" sz="700" b="0" i="0" u="none" strike="noStrike">
                          <a:solidFill>
                            <a:srgbClr val="000000"/>
                          </a:solidFill>
                          <a:effectLst/>
                          <a:latin typeface="Swis721 Cn BT" panose="020B0506020202030204" pitchFamily="34" charset="0"/>
                        </a:rPr>
                        <a:t>Kayıt sistemindeki hatalar, ve eksiklikler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a:solidFill>
                            <a:srgbClr val="000000"/>
                          </a:solidFill>
                          <a:effectLst/>
                          <a:latin typeface="Swis721 Cn BT" panose="020B0506020202030204" pitchFamily="34" charset="0"/>
                        </a:rPr>
                        <a:t>Kayıt sürecinin uzaması veya öğrencinin derse girememesi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SIS'in aksaklıkları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Yeni Sistem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Yeni bir öğrenci bilgi sistemine geçilmesi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IT (01.02.2019)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0" i="0" u="none" strike="noStrike">
                          <a:solidFill>
                            <a:srgbClr val="000000"/>
                          </a:solidFill>
                          <a:effectLst/>
                          <a:latin typeface="Swis721 Cn BT" panose="020B0506020202030204" pitchFamily="34" charset="0"/>
                        </a:rPr>
                        <a:t>Sistem hataları kısmen giderilmiştir.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0" i="0" u="none" strike="noStrike">
                          <a:solidFill>
                            <a:srgbClr val="000000"/>
                          </a:solidFill>
                          <a:effectLst/>
                          <a:latin typeface="Swis721 Cn BT" panose="020B0506020202030204" pitchFamily="34" charset="0"/>
                        </a:rPr>
                        <a:t>Yeni ÖBS ile ilgili önkayıt sürecinde farkedilen eksiklikler veya aksamalarla ilgili danışmanlara ve öğrencilere genel bilgilendirme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IT/Üst Yönetim 15.01.2020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Yeni sistemde öngörülemeyecek hatalar kayıtların başlamasıyla gündeme gelmiştir. Kayıt Sistemindeki hatalar ve aksaklıklar adına genel sekreterlik bünyesinde tüm bölümlerle ortak toplantı yapılmıştır. (16.09.2019)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700" b="1"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tr-TR" sz="700" b="1" i="0" u="none" strike="noStrike">
                          <a:solidFill>
                            <a:srgbClr val="000000"/>
                          </a:solidFill>
                          <a:effectLst/>
                          <a:latin typeface="Swis721 Cn BT" panose="020B0506020202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061837248"/>
                  </a:ext>
                </a:extLst>
              </a:tr>
              <a:tr h="1453519">
                <a:tc>
                  <a:txBody>
                    <a:bodyPr/>
                    <a:lstStyle/>
                    <a:p>
                      <a:pPr algn="l" fontAlgn="ctr"/>
                      <a:r>
                        <a:rPr lang="tr-TR" sz="700" b="0" i="0" u="none" strike="noStrike">
                          <a:solidFill>
                            <a:srgbClr val="000000"/>
                          </a:solidFill>
                          <a:effectLst/>
                          <a:latin typeface="Swis721 Cn BT" panose="020B0506020202030204" pitchFamily="34" charset="0"/>
                        </a:rPr>
                        <a:t>Kayıt sürecinin uzun olmasından ötürü eğitimin aksaması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6 haftadan önce ders öğrenci listelerinin netleşmemesi, bu sebeple akademik başarı düşüklüğü, müfredatın yetişmemesi riski, danışmanlık yüklerinin artması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Ön Kayıt/ Kayıt sistemlerinin iyi planlanmaması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Yeni Sistem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Ön Kayıt sisteminin değiştirilmesi/Akademik takvimdeki kayıt süreçlerinin ders başlangıç tarihinden önceye alınması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IT / Senato (01.02.2019)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0" i="0" u="none" strike="noStrike">
                          <a:solidFill>
                            <a:srgbClr val="000000"/>
                          </a:solidFill>
                          <a:effectLst/>
                          <a:latin typeface="Swis721 Cn BT" panose="020B0506020202030204" pitchFamily="34" charset="0"/>
                        </a:rPr>
                        <a:t>Yeni sisteme geçişle birlikte mevcut akademik takvime uyumlu şekilde kayıt süreçlerinin tamamlanmasına imkan tanındı.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Sistemin daha hızlı ve kolaylaştırıcı olmasını sağlamak amacıyla kayıt sürecinde yaşanan problemlerin IT ile paylaşılması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Başkanlıkları</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(31.06.2019)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Bölümlerde yaşanan sıkıntılar IT ve öğrenci işleri ile paylaşılarak iyileştirme çalışmaları devam etmiştir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000000"/>
                          </a:solidFill>
                          <a:effectLst/>
                          <a:latin typeface="Swis721 Cn BT" panose="020B0506020202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679271"/>
                  </a:ext>
                </a:extLst>
              </a:tr>
            </a:tbl>
          </a:graphicData>
        </a:graphic>
      </p:graphicFrame>
      <p:sp>
        <p:nvSpPr>
          <p:cNvPr id="13" name="143 Metin kutusu">
            <a:extLst>
              <a:ext uri="{FF2B5EF4-FFF2-40B4-BE49-F238E27FC236}">
                <a16:creationId xmlns:a16="http://schemas.microsoft.com/office/drawing/2014/main" id="{00000000-0008-0000-0200-000002000000}"/>
              </a:ext>
            </a:extLst>
          </p:cNvPr>
          <p:cNvSpPr txBox="1"/>
          <p:nvPr/>
        </p:nvSpPr>
        <p:spPr>
          <a:xfrm>
            <a:off x="457200" y="553402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a:extLst>
              <a:ext uri="{FF2B5EF4-FFF2-40B4-BE49-F238E27FC236}">
                <a16:creationId xmlns:a16="http://schemas.microsoft.com/office/drawing/2014/main" id="{00000000-0008-0000-0200-000003000000}"/>
              </a:ext>
            </a:extLst>
          </p:cNvPr>
          <p:cNvSpPr txBox="1"/>
          <p:nvPr/>
        </p:nvSpPr>
        <p:spPr>
          <a:xfrm>
            <a:off x="457200" y="574198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4050893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23</a:t>
            </a:fld>
            <a:endParaRPr lang="tr-TR"/>
          </a:p>
        </p:txBody>
      </p:sp>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pic>
        <p:nvPicPr>
          <p:cNvPr id="6" name="Resim 5"/>
          <p:cNvPicPr/>
          <p:nvPr/>
        </p:nvPicPr>
        <p:blipFill>
          <a:blip r:embed="rId2"/>
          <a:stretch>
            <a:fillRect/>
          </a:stretch>
        </p:blipFill>
        <p:spPr>
          <a:xfrm>
            <a:off x="107504" y="260648"/>
            <a:ext cx="2736304" cy="576064"/>
          </a:xfrm>
          <a:prstGeom prst="rect">
            <a:avLst/>
          </a:prstGeom>
        </p:spPr>
      </p:pic>
      <p:sp>
        <p:nvSpPr>
          <p:cNvPr id="10" name="143 Metin kutusu">
            <a:extLst>
              <a:ext uri="{FF2B5EF4-FFF2-40B4-BE49-F238E27FC236}">
                <a16:creationId xmlns:a16="http://schemas.microsoft.com/office/drawing/2014/main" id="{00000000-0008-0000-0200-000002000000}"/>
              </a:ext>
            </a:extLst>
          </p:cNvPr>
          <p:cNvSpPr txBox="1"/>
          <p:nvPr/>
        </p:nvSpPr>
        <p:spPr>
          <a:xfrm>
            <a:off x="457200" y="49958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1" name="143 Metin kutusu">
            <a:extLst>
              <a:ext uri="{FF2B5EF4-FFF2-40B4-BE49-F238E27FC236}">
                <a16:creationId xmlns:a16="http://schemas.microsoft.com/office/drawing/2014/main" id="{00000000-0008-0000-0200-000003000000}"/>
              </a:ext>
            </a:extLst>
          </p:cNvPr>
          <p:cNvSpPr txBox="1"/>
          <p:nvPr/>
        </p:nvSpPr>
        <p:spPr>
          <a:xfrm>
            <a:off x="457200" y="52038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9" name="143 Metin kutusu">
            <a:extLst>
              <a:ext uri="{FF2B5EF4-FFF2-40B4-BE49-F238E27FC236}">
                <a16:creationId xmlns:a16="http://schemas.microsoft.com/office/drawing/2014/main" id="{00000000-0008-0000-0200-000002000000}"/>
              </a:ext>
            </a:extLst>
          </p:cNvPr>
          <p:cNvSpPr txBox="1"/>
          <p:nvPr/>
        </p:nvSpPr>
        <p:spPr>
          <a:xfrm>
            <a:off x="457200" y="54054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2" name="143 Metin kutusu">
            <a:extLst>
              <a:ext uri="{FF2B5EF4-FFF2-40B4-BE49-F238E27FC236}">
                <a16:creationId xmlns:a16="http://schemas.microsoft.com/office/drawing/2014/main" id="{00000000-0008-0000-0200-000003000000}"/>
              </a:ext>
            </a:extLst>
          </p:cNvPr>
          <p:cNvSpPr txBox="1"/>
          <p:nvPr/>
        </p:nvSpPr>
        <p:spPr>
          <a:xfrm>
            <a:off x="457200" y="56134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a:extLst>
              <a:ext uri="{FF2B5EF4-FFF2-40B4-BE49-F238E27FC236}">
                <a16:creationId xmlns:a16="http://schemas.microsoft.com/office/drawing/2014/main" id="{00000000-0008-0000-0200-000002000000}"/>
              </a:ext>
            </a:extLst>
          </p:cNvPr>
          <p:cNvSpPr txBox="1"/>
          <p:nvPr/>
        </p:nvSpPr>
        <p:spPr>
          <a:xfrm>
            <a:off x="457200" y="553402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a:extLst>
              <a:ext uri="{FF2B5EF4-FFF2-40B4-BE49-F238E27FC236}">
                <a16:creationId xmlns:a16="http://schemas.microsoft.com/office/drawing/2014/main" id="{00000000-0008-0000-0200-000003000000}"/>
              </a:ext>
            </a:extLst>
          </p:cNvPr>
          <p:cNvSpPr txBox="1"/>
          <p:nvPr/>
        </p:nvSpPr>
        <p:spPr>
          <a:xfrm>
            <a:off x="457200" y="574198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a:extLst>
              <a:ext uri="{FF2B5EF4-FFF2-40B4-BE49-F238E27FC236}">
                <a16:creationId xmlns:a16="http://schemas.microsoft.com/office/drawing/2014/main" id="{00000000-0008-0000-0200-000002000000}"/>
              </a:ext>
            </a:extLst>
          </p:cNvPr>
          <p:cNvSpPr txBox="1"/>
          <p:nvPr/>
        </p:nvSpPr>
        <p:spPr>
          <a:xfrm>
            <a:off x="457200" y="566737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6" name="143 Metin kutusu">
            <a:extLst>
              <a:ext uri="{FF2B5EF4-FFF2-40B4-BE49-F238E27FC236}">
                <a16:creationId xmlns:a16="http://schemas.microsoft.com/office/drawing/2014/main" id="{00000000-0008-0000-0200-000003000000}"/>
              </a:ext>
            </a:extLst>
          </p:cNvPr>
          <p:cNvSpPr txBox="1"/>
          <p:nvPr/>
        </p:nvSpPr>
        <p:spPr>
          <a:xfrm>
            <a:off x="457200" y="587533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graphicFrame>
        <p:nvGraphicFramePr>
          <p:cNvPr id="8" name="Tablo 7"/>
          <p:cNvGraphicFramePr>
            <a:graphicFrameLocks noGrp="1"/>
          </p:cNvGraphicFramePr>
          <p:nvPr>
            <p:extLst>
              <p:ext uri="{D42A27DB-BD31-4B8C-83A1-F6EECF244321}">
                <p14:modId xmlns:p14="http://schemas.microsoft.com/office/powerpoint/2010/main" val="1334458961"/>
              </p:ext>
            </p:extLst>
          </p:nvPr>
        </p:nvGraphicFramePr>
        <p:xfrm>
          <a:off x="104106" y="1196752"/>
          <a:ext cx="8932388" cy="4480560"/>
        </p:xfrm>
        <a:graphic>
          <a:graphicData uri="http://schemas.openxmlformats.org/drawingml/2006/table">
            <a:tbl>
              <a:tblPr/>
              <a:tblGrid>
                <a:gridCol w="651470">
                  <a:extLst>
                    <a:ext uri="{9D8B030D-6E8A-4147-A177-3AD203B41FA5}">
                      <a16:colId xmlns:a16="http://schemas.microsoft.com/office/drawing/2014/main" val="2496297497"/>
                    </a:ext>
                  </a:extLst>
                </a:gridCol>
                <a:gridCol w="648072">
                  <a:extLst>
                    <a:ext uri="{9D8B030D-6E8A-4147-A177-3AD203B41FA5}">
                      <a16:colId xmlns:a16="http://schemas.microsoft.com/office/drawing/2014/main" val="1494724350"/>
                    </a:ext>
                  </a:extLst>
                </a:gridCol>
                <a:gridCol w="144016">
                  <a:extLst>
                    <a:ext uri="{9D8B030D-6E8A-4147-A177-3AD203B41FA5}">
                      <a16:colId xmlns:a16="http://schemas.microsoft.com/office/drawing/2014/main" val="3764300125"/>
                    </a:ext>
                  </a:extLst>
                </a:gridCol>
                <a:gridCol w="648072">
                  <a:extLst>
                    <a:ext uri="{9D8B030D-6E8A-4147-A177-3AD203B41FA5}">
                      <a16:colId xmlns:a16="http://schemas.microsoft.com/office/drawing/2014/main" val="2068066828"/>
                    </a:ext>
                  </a:extLst>
                </a:gridCol>
                <a:gridCol w="216024">
                  <a:extLst>
                    <a:ext uri="{9D8B030D-6E8A-4147-A177-3AD203B41FA5}">
                      <a16:colId xmlns:a16="http://schemas.microsoft.com/office/drawing/2014/main" val="2326575534"/>
                    </a:ext>
                  </a:extLst>
                </a:gridCol>
                <a:gridCol w="432048">
                  <a:extLst>
                    <a:ext uri="{9D8B030D-6E8A-4147-A177-3AD203B41FA5}">
                      <a16:colId xmlns:a16="http://schemas.microsoft.com/office/drawing/2014/main" val="3447850826"/>
                    </a:ext>
                  </a:extLst>
                </a:gridCol>
                <a:gridCol w="216024">
                  <a:extLst>
                    <a:ext uri="{9D8B030D-6E8A-4147-A177-3AD203B41FA5}">
                      <a16:colId xmlns:a16="http://schemas.microsoft.com/office/drawing/2014/main" val="21833004"/>
                    </a:ext>
                  </a:extLst>
                </a:gridCol>
                <a:gridCol w="216024">
                  <a:extLst>
                    <a:ext uri="{9D8B030D-6E8A-4147-A177-3AD203B41FA5}">
                      <a16:colId xmlns:a16="http://schemas.microsoft.com/office/drawing/2014/main" val="2395945797"/>
                    </a:ext>
                  </a:extLst>
                </a:gridCol>
                <a:gridCol w="648072">
                  <a:extLst>
                    <a:ext uri="{9D8B030D-6E8A-4147-A177-3AD203B41FA5}">
                      <a16:colId xmlns:a16="http://schemas.microsoft.com/office/drawing/2014/main" val="1652131865"/>
                    </a:ext>
                  </a:extLst>
                </a:gridCol>
                <a:gridCol w="504056">
                  <a:extLst>
                    <a:ext uri="{9D8B030D-6E8A-4147-A177-3AD203B41FA5}">
                      <a16:colId xmlns:a16="http://schemas.microsoft.com/office/drawing/2014/main" val="2663891664"/>
                    </a:ext>
                  </a:extLst>
                </a:gridCol>
                <a:gridCol w="648072">
                  <a:extLst>
                    <a:ext uri="{9D8B030D-6E8A-4147-A177-3AD203B41FA5}">
                      <a16:colId xmlns:a16="http://schemas.microsoft.com/office/drawing/2014/main" val="1098607849"/>
                    </a:ext>
                  </a:extLst>
                </a:gridCol>
                <a:gridCol w="216024">
                  <a:extLst>
                    <a:ext uri="{9D8B030D-6E8A-4147-A177-3AD203B41FA5}">
                      <a16:colId xmlns:a16="http://schemas.microsoft.com/office/drawing/2014/main" val="1231893909"/>
                    </a:ext>
                  </a:extLst>
                </a:gridCol>
                <a:gridCol w="216024">
                  <a:extLst>
                    <a:ext uri="{9D8B030D-6E8A-4147-A177-3AD203B41FA5}">
                      <a16:colId xmlns:a16="http://schemas.microsoft.com/office/drawing/2014/main" val="3810873127"/>
                    </a:ext>
                  </a:extLst>
                </a:gridCol>
                <a:gridCol w="216024">
                  <a:extLst>
                    <a:ext uri="{9D8B030D-6E8A-4147-A177-3AD203B41FA5}">
                      <a16:colId xmlns:a16="http://schemas.microsoft.com/office/drawing/2014/main" val="3246429475"/>
                    </a:ext>
                  </a:extLst>
                </a:gridCol>
                <a:gridCol w="216024">
                  <a:extLst>
                    <a:ext uri="{9D8B030D-6E8A-4147-A177-3AD203B41FA5}">
                      <a16:colId xmlns:a16="http://schemas.microsoft.com/office/drawing/2014/main" val="4016394550"/>
                    </a:ext>
                  </a:extLst>
                </a:gridCol>
                <a:gridCol w="504056">
                  <a:extLst>
                    <a:ext uri="{9D8B030D-6E8A-4147-A177-3AD203B41FA5}">
                      <a16:colId xmlns:a16="http://schemas.microsoft.com/office/drawing/2014/main" val="2018173674"/>
                    </a:ext>
                  </a:extLst>
                </a:gridCol>
                <a:gridCol w="432048">
                  <a:extLst>
                    <a:ext uri="{9D8B030D-6E8A-4147-A177-3AD203B41FA5}">
                      <a16:colId xmlns:a16="http://schemas.microsoft.com/office/drawing/2014/main" val="3392482450"/>
                    </a:ext>
                  </a:extLst>
                </a:gridCol>
                <a:gridCol w="638939">
                  <a:extLst>
                    <a:ext uri="{9D8B030D-6E8A-4147-A177-3AD203B41FA5}">
                      <a16:colId xmlns:a16="http://schemas.microsoft.com/office/drawing/2014/main" val="3590412824"/>
                    </a:ext>
                  </a:extLst>
                </a:gridCol>
                <a:gridCol w="154347">
                  <a:extLst>
                    <a:ext uri="{9D8B030D-6E8A-4147-A177-3AD203B41FA5}">
                      <a16:colId xmlns:a16="http://schemas.microsoft.com/office/drawing/2014/main" val="836376552"/>
                    </a:ext>
                  </a:extLst>
                </a:gridCol>
                <a:gridCol w="154347">
                  <a:extLst>
                    <a:ext uri="{9D8B030D-6E8A-4147-A177-3AD203B41FA5}">
                      <a16:colId xmlns:a16="http://schemas.microsoft.com/office/drawing/2014/main" val="22066552"/>
                    </a:ext>
                  </a:extLst>
                </a:gridCol>
                <a:gridCol w="154347">
                  <a:extLst>
                    <a:ext uri="{9D8B030D-6E8A-4147-A177-3AD203B41FA5}">
                      <a16:colId xmlns:a16="http://schemas.microsoft.com/office/drawing/2014/main" val="543658495"/>
                    </a:ext>
                  </a:extLst>
                </a:gridCol>
                <a:gridCol w="154347">
                  <a:extLst>
                    <a:ext uri="{9D8B030D-6E8A-4147-A177-3AD203B41FA5}">
                      <a16:colId xmlns:a16="http://schemas.microsoft.com/office/drawing/2014/main" val="1091551801"/>
                    </a:ext>
                  </a:extLst>
                </a:gridCol>
                <a:gridCol w="615881">
                  <a:extLst>
                    <a:ext uri="{9D8B030D-6E8A-4147-A177-3AD203B41FA5}">
                      <a16:colId xmlns:a16="http://schemas.microsoft.com/office/drawing/2014/main" val="4101461092"/>
                    </a:ext>
                  </a:extLst>
                </a:gridCol>
                <a:gridCol w="288030">
                  <a:extLst>
                    <a:ext uri="{9D8B030D-6E8A-4147-A177-3AD203B41FA5}">
                      <a16:colId xmlns:a16="http://schemas.microsoft.com/office/drawing/2014/main" val="4083987098"/>
                    </a:ext>
                  </a:extLst>
                </a:gridCol>
              </a:tblGrid>
              <a:tr h="46183">
                <a:tc rowSpan="2">
                  <a:txBody>
                    <a:bodyPr/>
                    <a:lstStyle/>
                    <a:p>
                      <a:pPr algn="l" fontAlgn="b"/>
                      <a:r>
                        <a:rPr lang="sv-SE" sz="700" b="1" i="0" u="none" strike="noStrike" dirty="0">
                          <a:solidFill>
                            <a:srgbClr val="000000"/>
                          </a:solidFill>
                          <a:effectLst/>
                          <a:latin typeface="Swis721 Cn BT" panose="020B0506020202030204" pitchFamily="34" charset="0"/>
                        </a:rPr>
                        <a:t>Olası Risk Türü (Potential Risk Mode)</a:t>
                      </a:r>
                      <a:endParaRPr lang="sv-SE"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Olası Etkileri/Potential Effect(s)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Sebebi/Potential Cause (s)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sv-SE" sz="700" b="1" i="0" u="none" strike="noStrike">
                          <a:solidFill>
                            <a:srgbClr val="000000"/>
                          </a:solidFill>
                          <a:effectLst/>
                          <a:latin typeface="Swis721 Cn BT" panose="020B0506020202030204" pitchFamily="34" charset="0"/>
                        </a:rPr>
                        <a:t>Varolan  Kontroller (Önlemler)  / Current 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R.Ö.F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dirty="0">
                          <a:solidFill>
                            <a:srgbClr val="000000"/>
                          </a:solidFill>
                          <a:effectLst/>
                          <a:latin typeface="Swis721 Cn BT" panose="020B0506020202030204" pitchFamily="34" charset="0"/>
                        </a:rPr>
                        <a:t>Sorumlu ve Hedef Tamamlama </a:t>
                      </a:r>
                      <a:r>
                        <a:rPr lang="tr-TR" sz="700" b="1" i="0" u="none" strike="noStrike" dirty="0" smtClean="0">
                          <a:solidFill>
                            <a:srgbClr val="000000"/>
                          </a:solidFill>
                          <a:effectLst/>
                          <a:latin typeface="Swis721 Cn BT" panose="020B0506020202030204" pitchFamily="34" charset="0"/>
                        </a:rPr>
                        <a:t>Tarihi</a:t>
                      </a:r>
                      <a:endParaRPr lang="tr-TR" sz="700" b="1" i="0" u="none" strike="noStrike" dirty="0">
                        <a:solidFill>
                          <a:srgbClr val="000000"/>
                        </a:solidFill>
                        <a:effectLst/>
                        <a:latin typeface="Swis721 Cn BT" panose="020B05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dirty="0">
                          <a:solidFill>
                            <a:srgbClr val="000000"/>
                          </a:solidFill>
                          <a:effectLst/>
                          <a:latin typeface="Swis721 Cn BT" panose="020B0506020202030204" pitchFamily="34" charset="0"/>
                        </a:rPr>
                        <a:t>Sorumlu ve Hedef Tamamlama </a:t>
                      </a:r>
                      <a:r>
                        <a:rPr lang="tr-TR" sz="700" b="1" i="0" u="none" strike="noStrike" dirty="0" smtClean="0">
                          <a:solidFill>
                            <a:srgbClr val="000000"/>
                          </a:solidFill>
                          <a:effectLst/>
                          <a:latin typeface="Swis721 Cn BT" panose="020B0506020202030204" pitchFamily="34" charset="0"/>
                        </a:rPr>
                        <a:t>Tarihi</a:t>
                      </a:r>
                      <a:endParaRPr lang="tr-TR" sz="700" b="1" i="0" u="none" strike="noStrike" dirty="0">
                        <a:solidFill>
                          <a:srgbClr val="000000"/>
                        </a:solidFill>
                        <a:effectLst/>
                        <a:latin typeface="Swis721 Cn BT" panose="020B05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dirty="0">
                          <a:solidFill>
                            <a:srgbClr val="000000"/>
                          </a:solidFill>
                          <a:effectLst/>
                          <a:latin typeface="Swis721 Cn BT" panose="020B0506020202030204" pitchFamily="34" charset="0"/>
                        </a:rPr>
                        <a:t>Sorumlu ve Hedef Tamamlama </a:t>
                      </a:r>
                      <a:r>
                        <a:rPr lang="tr-TR" sz="700" b="1" i="0" u="none" strike="noStrike" dirty="0" smtClean="0">
                          <a:solidFill>
                            <a:srgbClr val="000000"/>
                          </a:solidFill>
                          <a:effectLst/>
                          <a:latin typeface="Swis721 Cn BT" panose="020B0506020202030204" pitchFamily="34" charset="0"/>
                        </a:rPr>
                        <a:t>Tarihi</a:t>
                      </a:r>
                      <a:endParaRPr lang="tr-TR" sz="700" b="1" i="0" u="none" strike="noStrike" dirty="0">
                        <a:solidFill>
                          <a:srgbClr val="000000"/>
                        </a:solidFill>
                        <a:effectLst/>
                        <a:latin typeface="Swis721 Cn BT" panose="020B05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4251812095"/>
                  </a:ext>
                </a:extLst>
              </a:tr>
              <a:tr h="323283">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dirty="0">
                          <a:solidFill>
                            <a:srgbClr val="000000"/>
                          </a:solidFill>
                          <a:effectLst/>
                          <a:latin typeface="Swis721 Cn BT" panose="020B0506020202030204" pitchFamily="34" charset="0"/>
                        </a:rPr>
                        <a:t>Gerçekleşen </a:t>
                      </a:r>
                      <a:r>
                        <a:rPr lang="tr-TR" sz="700" b="1" i="0" u="none" strike="noStrike" dirty="0" err="1">
                          <a:solidFill>
                            <a:srgbClr val="000000"/>
                          </a:solidFill>
                          <a:effectLst/>
                          <a:latin typeface="Swis721 Cn BT" panose="020B0506020202030204" pitchFamily="34" charset="0"/>
                        </a:rPr>
                        <a:t>Faliyetler</a:t>
                      </a:r>
                      <a:r>
                        <a:rPr lang="tr-TR" sz="700" b="1" i="0" u="none" strike="noStrike" dirty="0">
                          <a:solidFill>
                            <a:srgbClr val="000000"/>
                          </a:solidFill>
                          <a:effectLst/>
                          <a:latin typeface="Swis721 Cn BT" panose="020B0506020202030204" pitchFamily="34" charset="0"/>
                        </a:rPr>
                        <a:t>/                           Action </a:t>
                      </a:r>
                      <a:r>
                        <a:rPr lang="tr-TR" sz="700" b="1" i="0" u="none" strike="noStrike" dirty="0" err="1">
                          <a:solidFill>
                            <a:srgbClr val="000000"/>
                          </a:solidFill>
                          <a:effectLst/>
                          <a:latin typeface="Swis721 Cn BT" panose="020B0506020202030204" pitchFamily="34" charset="0"/>
                        </a:rPr>
                        <a:t>Taken</a:t>
                      </a:r>
                      <a:endParaRPr lang="tr-TR" sz="700" b="1" i="0" u="none" strike="noStrike" dirty="0">
                        <a:solidFill>
                          <a:srgbClr val="000000"/>
                        </a:solidFill>
                        <a:effectLst/>
                        <a:latin typeface="Swis721 Cn BT" panose="020B05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a:solidFill>
                            <a:srgbClr val="000000"/>
                          </a:solidFill>
                          <a:effectLst/>
                          <a:latin typeface="Swis721 Cn BT" panose="020B0506020202030204" pitchFamily="34" charset="0"/>
                        </a:rPr>
                        <a:t>Gerçekleşen Faliyetler/                           Action Taken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1101112530"/>
                  </a:ext>
                </a:extLst>
              </a:tr>
              <a:tr h="436015">
                <a:tc>
                  <a:txBody>
                    <a:bodyPr/>
                    <a:lstStyle/>
                    <a:p>
                      <a:pPr algn="l" fontAlgn="ctr"/>
                      <a:r>
                        <a:rPr lang="tr-TR" sz="700" b="0" i="0" u="none" strike="noStrike">
                          <a:solidFill>
                            <a:srgbClr val="000000"/>
                          </a:solidFill>
                          <a:effectLst/>
                          <a:latin typeface="Swis721 Cn BT" panose="020B0506020202030204" pitchFamily="34" charset="0"/>
                        </a:rPr>
                        <a:t>Araştırma ve proje başvurularının yapılmaması  riski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effectLst/>
                          <a:latin typeface="Swis721 Cn BT" panose="020B0506020202030204" pitchFamily="34" charset="0"/>
                        </a:rPr>
                        <a:t>Proje sayılarının azalması, nitelikli projelerin hazırlanamaması, sunulamaması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Akademisyenlerdeki idari ve ders yükü fazlalığı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Akademik ve idari kadronun artırılması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Üst yönetim (31.12.2019)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Yeni öğretim elemanları alınmıştır.</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03.02.2019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Bölümlerden Fakülteye bildirilecek akademisyen ihtiyacının üst yönetime iletilecektir.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Üst Yönetim (01.02.2020)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smtClean="0">
                          <a:solidFill>
                            <a:srgbClr val="000000"/>
                          </a:solidFill>
                          <a:effectLst/>
                          <a:latin typeface="Swis721 Cn BT" panose="020B0506020202030204" pitchFamily="34" charset="0"/>
                        </a:rPr>
                        <a:t>üst </a:t>
                      </a:r>
                      <a:r>
                        <a:rPr lang="tr-TR" sz="700" b="0" i="0" u="none" strike="noStrike" dirty="0">
                          <a:solidFill>
                            <a:srgbClr val="000000"/>
                          </a:solidFill>
                          <a:effectLst/>
                          <a:latin typeface="Swis721 Cn BT" panose="020B0506020202030204" pitchFamily="34" charset="0"/>
                        </a:rPr>
                        <a:t>yönetim 2020 </a:t>
                      </a:r>
                      <a:r>
                        <a:rPr lang="tr-TR" sz="700" b="0" i="0" u="none" strike="noStrike" dirty="0" err="1">
                          <a:solidFill>
                            <a:srgbClr val="000000"/>
                          </a:solidFill>
                          <a:effectLst/>
                          <a:latin typeface="Swis721 Cn BT" panose="020B0506020202030204" pitchFamily="34" charset="0"/>
                        </a:rPr>
                        <a:t>Agustos</a:t>
                      </a:r>
                      <a:r>
                        <a:rPr lang="tr-TR" sz="700" b="0" i="0" u="none" strike="noStrike" dirty="0">
                          <a:solidFill>
                            <a:srgbClr val="000000"/>
                          </a:solidFill>
                          <a:effectLst/>
                          <a:latin typeface="Swis721 Cn BT" panose="020B0506020202030204" pitchFamily="34" charset="0"/>
                        </a:rPr>
                        <a:t> </a:t>
                      </a:r>
                      <a:r>
                        <a:rPr lang="tr-TR" sz="700" b="0" i="0" u="none" strike="noStrike" dirty="0" err="1">
                          <a:solidFill>
                            <a:srgbClr val="000000"/>
                          </a:solidFill>
                          <a:effectLst/>
                          <a:latin typeface="Swis721 Cn BT" panose="020B0506020202030204" pitchFamily="34" charset="0"/>
                        </a:rPr>
                        <a:t>ayinda</a:t>
                      </a:r>
                      <a:r>
                        <a:rPr lang="tr-TR" sz="700" b="0" i="0" u="none" strike="noStrike" dirty="0">
                          <a:solidFill>
                            <a:srgbClr val="000000"/>
                          </a:solidFill>
                          <a:effectLst/>
                          <a:latin typeface="Swis721 Cn BT" panose="020B0506020202030204" pitchFamily="34" charset="0"/>
                        </a:rPr>
                        <a:t> ilgili ilana </a:t>
                      </a:r>
                      <a:r>
                        <a:rPr lang="tr-TR" sz="700" b="0" i="0" u="none" strike="noStrike" dirty="0" err="1">
                          <a:solidFill>
                            <a:srgbClr val="000000"/>
                          </a:solidFill>
                          <a:effectLst/>
                          <a:latin typeface="Swis721 Cn BT" panose="020B0506020202030204" pitchFamily="34" charset="0"/>
                        </a:rPr>
                        <a:t>cikmis</a:t>
                      </a:r>
                      <a:r>
                        <a:rPr lang="tr-TR" sz="700" b="0" i="0" u="none" strike="noStrike" dirty="0">
                          <a:solidFill>
                            <a:srgbClr val="000000"/>
                          </a:solidFill>
                          <a:effectLst/>
                          <a:latin typeface="Swis721 Cn BT" panose="020B0506020202030204" pitchFamily="34" charset="0"/>
                        </a:rPr>
                        <a:t> ama </a:t>
                      </a:r>
                      <a:r>
                        <a:rPr lang="tr-TR" sz="700" b="0" i="0" u="none" strike="noStrike" dirty="0" err="1">
                          <a:solidFill>
                            <a:srgbClr val="000000"/>
                          </a:solidFill>
                          <a:effectLst/>
                          <a:latin typeface="Swis721 Cn BT" panose="020B0506020202030204" pitchFamily="34" charset="0"/>
                        </a:rPr>
                        <a:t>hic</a:t>
                      </a:r>
                      <a:r>
                        <a:rPr lang="tr-TR" sz="700" b="0" i="0" u="none" strike="noStrike" dirty="0">
                          <a:solidFill>
                            <a:srgbClr val="000000"/>
                          </a:solidFill>
                          <a:effectLst/>
                          <a:latin typeface="Swis721 Cn BT" panose="020B0506020202030204" pitchFamily="34" charset="0"/>
                        </a:rPr>
                        <a:t> </a:t>
                      </a:r>
                      <a:r>
                        <a:rPr lang="tr-TR" sz="700" b="0" i="0" u="none" strike="noStrike" dirty="0" err="1">
                          <a:solidFill>
                            <a:srgbClr val="000000"/>
                          </a:solidFill>
                          <a:effectLst/>
                          <a:latin typeface="Swis721 Cn BT" panose="020B0506020202030204" pitchFamily="34" charset="0"/>
                        </a:rPr>
                        <a:t>basvuru</a:t>
                      </a:r>
                      <a:r>
                        <a:rPr lang="tr-TR" sz="700" b="0" i="0" u="none" strike="noStrike" dirty="0">
                          <a:solidFill>
                            <a:srgbClr val="000000"/>
                          </a:solidFill>
                          <a:effectLst/>
                          <a:latin typeface="Swis721 Cn BT" panose="020B0506020202030204" pitchFamily="34" charset="0"/>
                        </a:rPr>
                        <a:t> </a:t>
                      </a:r>
                      <a:r>
                        <a:rPr lang="tr-TR" sz="700" b="0" i="0" u="none" strike="noStrike" dirty="0" err="1">
                          <a:solidFill>
                            <a:srgbClr val="000000"/>
                          </a:solidFill>
                          <a:effectLst/>
                          <a:latin typeface="Swis721 Cn BT" panose="020B0506020202030204" pitchFamily="34" charset="0"/>
                        </a:rPr>
                        <a:t>gerceklesmediginden</a:t>
                      </a:r>
                      <a:r>
                        <a:rPr lang="tr-TR" sz="700" b="0" i="0" u="none" strike="noStrike" dirty="0">
                          <a:solidFill>
                            <a:srgbClr val="000000"/>
                          </a:solidFill>
                          <a:effectLst/>
                          <a:latin typeface="Swis721 Cn BT" panose="020B0506020202030204" pitchFamily="34" charset="0"/>
                        </a:rPr>
                        <a:t> akademisyen alimi </a:t>
                      </a:r>
                      <a:r>
                        <a:rPr lang="tr-TR" sz="700" b="0" i="0" u="none" strike="noStrike" dirty="0" err="1">
                          <a:solidFill>
                            <a:srgbClr val="000000"/>
                          </a:solidFill>
                          <a:effectLst/>
                          <a:latin typeface="Swis721 Cn BT" panose="020B0506020202030204" pitchFamily="34" charset="0"/>
                        </a:rPr>
                        <a:t>yapilamamistir</a:t>
                      </a:r>
                      <a:r>
                        <a:rPr lang="tr-TR" sz="700" b="0" i="0" u="none" strike="noStrike" dirty="0">
                          <a:solidFill>
                            <a:srgbClr val="000000"/>
                          </a:solidFill>
                          <a:effectLst/>
                          <a:latin typeface="Swis721 Cn BT" panose="020B0506020202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solidFill>
                            <a:srgbClr val="000000"/>
                          </a:solidFill>
                          <a:effectLst/>
                          <a:latin typeface="Swis721 Cn BT" panose="020B0506020202030204" pitchFamily="34" charset="0"/>
                        </a:rPr>
                        <a:t>2021 </a:t>
                      </a:r>
                      <a:r>
                        <a:rPr lang="tr-TR" sz="700" b="0" i="0" u="none" strike="noStrike" dirty="0" err="1">
                          <a:solidFill>
                            <a:srgbClr val="000000"/>
                          </a:solidFill>
                          <a:effectLst/>
                          <a:latin typeface="Swis721 Cn BT" panose="020B0506020202030204" pitchFamily="34" charset="0"/>
                        </a:rPr>
                        <a:t>yilinin</a:t>
                      </a:r>
                      <a:r>
                        <a:rPr lang="tr-TR" sz="700" b="0" i="0" u="none" strike="noStrike" dirty="0">
                          <a:solidFill>
                            <a:srgbClr val="000000"/>
                          </a:solidFill>
                          <a:effectLst/>
                          <a:latin typeface="Swis721 Cn BT" panose="020B0506020202030204" pitchFamily="34" charset="0"/>
                        </a:rPr>
                        <a:t> ilk döneminde, daha önceki ilanda belirlenen kadro </a:t>
                      </a:r>
                      <a:r>
                        <a:rPr lang="tr-TR" sz="700" b="0" i="0" u="none" strike="noStrike" dirty="0" err="1">
                          <a:solidFill>
                            <a:srgbClr val="000000"/>
                          </a:solidFill>
                          <a:effectLst/>
                          <a:latin typeface="Swis721 Cn BT" panose="020B0506020202030204" pitchFamily="34" charset="0"/>
                        </a:rPr>
                        <a:t>sayisinin</a:t>
                      </a:r>
                      <a:r>
                        <a:rPr lang="tr-TR" sz="700" b="0" i="0" u="none" strike="noStrike" dirty="0">
                          <a:solidFill>
                            <a:srgbClr val="000000"/>
                          </a:solidFill>
                          <a:effectLst/>
                          <a:latin typeface="Swis721 Cn BT" panose="020B0506020202030204" pitchFamily="34" charset="0"/>
                        </a:rPr>
                        <a:t> </a:t>
                      </a:r>
                      <a:r>
                        <a:rPr lang="tr-TR" sz="700" b="0" i="0" u="none" strike="noStrike" dirty="0" err="1">
                          <a:solidFill>
                            <a:srgbClr val="000000"/>
                          </a:solidFill>
                          <a:effectLst/>
                          <a:latin typeface="Swis721 Cn BT" panose="020B0506020202030204" pitchFamily="34" charset="0"/>
                        </a:rPr>
                        <a:t>artirilarak</a:t>
                      </a:r>
                      <a:r>
                        <a:rPr lang="tr-TR" sz="700" b="0" i="0" u="none" strike="noStrike" dirty="0">
                          <a:solidFill>
                            <a:srgbClr val="000000"/>
                          </a:solidFill>
                          <a:effectLst/>
                          <a:latin typeface="Swis721 Cn BT" panose="020B0506020202030204" pitchFamily="34" charset="0"/>
                        </a:rPr>
                        <a:t> yeniden ilana </a:t>
                      </a:r>
                      <a:r>
                        <a:rPr lang="tr-TR" sz="700" b="0" i="0" u="none" strike="noStrike" dirty="0" err="1">
                          <a:solidFill>
                            <a:srgbClr val="000000"/>
                          </a:solidFill>
                          <a:effectLst/>
                          <a:latin typeface="Swis721 Cn BT" panose="020B0506020202030204" pitchFamily="34" charset="0"/>
                        </a:rPr>
                        <a:t>cikilmasi</a:t>
                      </a:r>
                      <a:r>
                        <a:rPr lang="tr-TR" sz="700" b="0" i="0" u="none" strike="noStrike" dirty="0">
                          <a:solidFill>
                            <a:srgbClr val="000000"/>
                          </a:solidFill>
                          <a:effectLst/>
                          <a:latin typeface="Swis721 Cn BT" panose="020B0506020202030204" pitchFamily="34" charset="0"/>
                        </a:rPr>
                        <a:t> </a:t>
                      </a:r>
                      <a:r>
                        <a:rPr lang="tr-TR" sz="700" b="0" i="0" u="none" strike="noStrike" dirty="0" smtClean="0">
                          <a:solidFill>
                            <a:srgbClr val="000000"/>
                          </a:solidFill>
                          <a:effectLst/>
                          <a:latin typeface="Swis721 Cn BT" panose="020B0506020202030204" pitchFamily="34" charset="0"/>
                        </a:rPr>
                        <a:t>gerekmektedir</a:t>
                      </a:r>
                      <a:endParaRPr lang="tr-TR" sz="700" b="0" i="0" u="none" strike="noStrike" dirty="0">
                        <a:solidFill>
                          <a:srgbClr val="000000"/>
                        </a:solidFill>
                        <a:effectLst/>
                        <a:latin typeface="Swis721 Cn BT" panose="020B05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solidFill>
                            <a:srgbClr val="000000"/>
                          </a:solidFill>
                          <a:effectLst/>
                          <a:latin typeface="Swis721 Cn BT" panose="020B0506020202030204" pitchFamily="34" charset="0"/>
                        </a:rPr>
                        <a:t>Üst Yönetim (31.12.2021)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0281475"/>
                  </a:ext>
                </a:extLst>
              </a:tr>
              <a:tr h="244867">
                <a:tc>
                  <a:txBody>
                    <a:bodyPr/>
                    <a:lstStyle/>
                    <a:p>
                      <a:pPr algn="l" fontAlgn="ctr"/>
                      <a:r>
                        <a:rPr lang="tr-TR" sz="700" b="0" i="0" u="none" strike="noStrike">
                          <a:solidFill>
                            <a:srgbClr val="000000"/>
                          </a:solidFill>
                          <a:effectLst/>
                          <a:latin typeface="Swis721 Cn BT" panose="020B0506020202030204" pitchFamily="34" charset="0"/>
                        </a:rPr>
                        <a:t>Z1(2018)-Kampus içinde öğrenci ihtiyacına yönelik kırtasiye-ozalit firmalarının sayısal azlığı ve rekabet gücünün olmaması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Ders materyallerinin elde edilmesinde yaşanan güçlük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Kampus içinde hizmet veren kırtasiye ve ozalit merkezinin çalışma saatlerinin ve ürünlerinin bölüm ihtiyaçlarını karşılamaması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Öğrencilerin ihtiyaçlarını karşılamak için şehir merkezine gitmeleri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ihtiyaçlarının yönetime bildirilmesi,  işletmelerin ürün ve hizmetlerinin yönetim tarafından yeniden gözden geçirilmesi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Başkanlıkları (20.09.2018)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Liste hazırlandı, kırtasiye aktif olmadığı için bildirilemedi. (20.09.2018)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857089"/>
                  </a:ext>
                </a:extLst>
              </a:tr>
              <a:tr h="194355">
                <a:tc>
                  <a:txBody>
                    <a:bodyPr/>
                    <a:lstStyle/>
                    <a:p>
                      <a:pPr algn="l" fontAlgn="ctr"/>
                      <a:r>
                        <a:rPr lang="tr-TR" sz="700" b="0" i="0" u="none" strike="noStrike">
                          <a:solidFill>
                            <a:srgbClr val="000000"/>
                          </a:solidFill>
                          <a:effectLst/>
                          <a:latin typeface="Swis721 Cn BT" panose="020B0506020202030204" pitchFamily="34" charset="0"/>
                        </a:rPr>
                        <a:t>Z2(2019)-Uluslararası yarışmalar, konferanslar, projeler ve bilimsel etkinliklere ev sahipliği yapılamaması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Üniversite imajının etkisinin azalması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Bütçe ayrılmaması/eksikliği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Bölüm içinde oluşturulan komite üyelerinin organizasyonu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Fakülte/ Bölüm bütçesinin  tanımlanması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dirty="0">
                          <a:solidFill>
                            <a:srgbClr val="000000"/>
                          </a:solidFill>
                          <a:effectLst/>
                          <a:latin typeface="Swis721 Cn BT" panose="020B0506020202030204" pitchFamily="34" charset="0"/>
                        </a:rPr>
                        <a:t>Dekanlık (01.02.2019)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solidFill>
                            <a:srgbClr val="000000"/>
                          </a:solidFill>
                          <a:effectLst/>
                          <a:latin typeface="Swis721 Cn BT" panose="020B0506020202030204" pitchFamily="34" charset="0"/>
                        </a:rPr>
                        <a:t>Bütçenin tanımlanması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FF0000"/>
                          </a:solidFill>
                          <a:effectLst/>
                          <a:latin typeface="Swis721 Cn BT" panose="020B0506020202030204" pitchFamily="34" charset="0"/>
                        </a:rPr>
                        <a:t>200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6719681"/>
                  </a:ext>
                </a:extLst>
              </a:tr>
              <a:tr h="194355">
                <a:tc>
                  <a:txBody>
                    <a:bodyPr/>
                    <a:lstStyle/>
                    <a:p>
                      <a:pPr marL="0" algn="l" defTabSz="914400" rtl="0" eaLnBrk="1" fontAlgn="b" latinLnBrk="0" hangingPunct="1"/>
                      <a:r>
                        <a:rPr lang="tr-TR" sz="700" b="0" i="0" u="none" strike="noStrike" kern="1200" dirty="0">
                          <a:solidFill>
                            <a:srgbClr val="000000"/>
                          </a:solidFill>
                          <a:effectLst/>
                          <a:latin typeface="Swis721 Cn BT" panose="020B0506020202030204" pitchFamily="34" charset="0"/>
                          <a:ea typeface="+mn-ea"/>
                          <a:cs typeface="+mn-cs"/>
                        </a:rPr>
                        <a:t>Z1-Bilgisayar donanım ve yazılım eksikliği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Bilimsel araştırmaların gerektirdiği çalışmaların yapılamaması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Altyapı ve donatı eksikliği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Yazılım ve donanım satın alınması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Üst yönetim (31.12.2018)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tr-TR" sz="700" b="0" i="0" u="none" strike="noStrike" kern="1200" dirty="0">
                          <a:solidFill>
                            <a:srgbClr val="000000"/>
                          </a:solidFill>
                          <a:effectLst/>
                          <a:latin typeface="Swis721 Cn BT" panose="020B0506020202030204" pitchFamily="34" charset="0"/>
                          <a:ea typeface="+mn-ea"/>
                          <a:cs typeface="+mn-cs"/>
                        </a:rPr>
                        <a:t>IT departmanı ihtiyaç listesi hazırladı. </a:t>
                      </a:r>
                      <a:r>
                        <a:rPr lang="tr-TR" sz="700" b="0" i="0" u="none" strike="noStrike" kern="1200" dirty="0" err="1">
                          <a:solidFill>
                            <a:srgbClr val="000000"/>
                          </a:solidFill>
                          <a:effectLst/>
                          <a:latin typeface="Swis721 Cn BT" panose="020B0506020202030204" pitchFamily="34" charset="0"/>
                          <a:ea typeface="+mn-ea"/>
                          <a:cs typeface="+mn-cs"/>
                        </a:rPr>
                        <a:t>Labatuvarlara</a:t>
                      </a:r>
                      <a:r>
                        <a:rPr lang="tr-TR" sz="700" b="0" i="0" u="none" strike="noStrike" kern="1200" dirty="0">
                          <a:solidFill>
                            <a:srgbClr val="000000"/>
                          </a:solidFill>
                          <a:effectLst/>
                          <a:latin typeface="Swis721 Cn BT" panose="020B0506020202030204" pitchFamily="34" charset="0"/>
                          <a:ea typeface="+mn-ea"/>
                          <a:cs typeface="+mn-cs"/>
                        </a:rPr>
                        <a:t> program kuruldu.</a:t>
                      </a:r>
                      <a:br>
                        <a:rPr lang="tr-TR" sz="700" b="0" i="0" u="none" strike="noStrike" kern="1200" dirty="0">
                          <a:solidFill>
                            <a:srgbClr val="000000"/>
                          </a:solidFill>
                          <a:effectLst/>
                          <a:latin typeface="Swis721 Cn BT" panose="020B0506020202030204" pitchFamily="34" charset="0"/>
                          <a:ea typeface="+mn-ea"/>
                          <a:cs typeface="+mn-cs"/>
                        </a:rPr>
                      </a:br>
                      <a:r>
                        <a:rPr lang="tr-TR" sz="700" b="0" i="0" u="none" strike="noStrike" kern="1200" dirty="0">
                          <a:solidFill>
                            <a:srgbClr val="000000"/>
                          </a:solidFill>
                          <a:effectLst/>
                          <a:latin typeface="Swis721 Cn BT" panose="020B0506020202030204" pitchFamily="34" charset="0"/>
                          <a:ea typeface="+mn-ea"/>
                          <a:cs typeface="+mn-cs"/>
                        </a:rPr>
                        <a:t>(19.07.2019)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r>
                        <a:rPr lang="tr-TR" sz="700" b="0" i="0" u="none" strike="noStrike" kern="1200">
                          <a:solidFill>
                            <a:srgbClr val="000000"/>
                          </a:solidFill>
                          <a:effectLst/>
                          <a:latin typeface="Swis721 Cn BT" panose="020B0506020202030204" pitchFamily="34"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b" latinLnBrk="0" hangingPunct="1"/>
                      <a:endParaRPr lang="tr-TR" sz="700" b="0" i="0" u="none" strike="noStrike" kern="1200" dirty="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0282815"/>
                  </a:ext>
                </a:extLst>
              </a:tr>
              <a:tr h="194355">
                <a:tc>
                  <a:txBody>
                    <a:bodyPr/>
                    <a:lstStyle/>
                    <a:p>
                      <a:pPr algn="l" fontAlgn="ctr"/>
                      <a:r>
                        <a:rPr lang="tr-TR" sz="700" b="0" i="0" u="none" strike="noStrike" kern="1200">
                          <a:solidFill>
                            <a:srgbClr val="000000"/>
                          </a:solidFill>
                          <a:effectLst/>
                          <a:latin typeface="Swis721 Cn BT" panose="020B0506020202030204" pitchFamily="34" charset="0"/>
                          <a:ea typeface="+mn-ea"/>
                          <a:cs typeface="+mn-cs"/>
                        </a:rPr>
                        <a:t>Z2-Akreditasyon bulunmaması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Bölümün tercih edilme oranını düşürmesi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Akreditasyon için gerekli koşulların sağlanamaması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Eğitim programın güncellenmesi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MİAK Akreditasyonun kriterlerinin sağlanması ve başvurulması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Dekanlık</a:t>
                      </a:r>
                      <a:br>
                        <a:rPr lang="tr-TR" sz="700" b="0" i="0" u="none" strike="noStrike" kern="1200">
                          <a:solidFill>
                            <a:srgbClr val="000000"/>
                          </a:solidFill>
                          <a:effectLst/>
                          <a:latin typeface="Swis721 Cn BT" panose="020B0506020202030204" pitchFamily="34" charset="0"/>
                          <a:ea typeface="+mn-ea"/>
                          <a:cs typeface="+mn-cs"/>
                        </a:rPr>
                      </a:br>
                      <a:r>
                        <a:rPr lang="tr-TR" sz="700" b="0" i="0" u="none" strike="noStrike" kern="1200">
                          <a:solidFill>
                            <a:srgbClr val="000000"/>
                          </a:solidFill>
                          <a:effectLst/>
                          <a:latin typeface="Swis721 Cn BT" panose="020B0506020202030204" pitchFamily="34" charset="0"/>
                          <a:ea typeface="+mn-ea"/>
                          <a:cs typeface="+mn-cs"/>
                        </a:rPr>
                        <a:t>(01.09.2020)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kern="1200">
                          <a:solidFill>
                            <a:srgbClr val="000000"/>
                          </a:solidFill>
                          <a:effectLst/>
                          <a:latin typeface="Swis721 Cn BT" panose="020B0506020202030204" pitchFamily="34" charset="0"/>
                          <a:ea typeface="+mn-ea"/>
                          <a:cs typeface="+mn-cs"/>
                        </a:rPr>
                        <a:t>Pandemi nedeniyle 2021 Güz dönemine ertelenmistir.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kern="1200" dirty="0">
                          <a:solidFill>
                            <a:srgbClr val="FF0000"/>
                          </a:solidFill>
                          <a:effectLst/>
                          <a:latin typeface="Swis721 Cn BT" panose="020B0506020202030204" pitchFamily="34" charset="0"/>
                          <a:ea typeface="+mn-ea"/>
                          <a:cs typeface="+mn-cs"/>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MİAK Akreditasyonun kriterlerinin sağlanması ve başvurulması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dirty="0" err="1">
                          <a:solidFill>
                            <a:srgbClr val="000000"/>
                          </a:solidFill>
                          <a:effectLst/>
                          <a:latin typeface="Swis721 Cn BT" panose="020B0506020202030204" pitchFamily="34" charset="0"/>
                          <a:ea typeface="+mn-ea"/>
                          <a:cs typeface="+mn-cs"/>
                        </a:rPr>
                        <a:t>Dekanlik</a:t>
                      </a:r>
                      <a:r>
                        <a:rPr lang="tr-TR" sz="700" b="0" i="0" u="none" strike="noStrike" kern="1200" dirty="0">
                          <a:solidFill>
                            <a:srgbClr val="000000"/>
                          </a:solidFill>
                          <a:effectLst/>
                          <a:latin typeface="Swis721 Cn BT" panose="020B0506020202030204" pitchFamily="34" charset="0"/>
                          <a:ea typeface="+mn-ea"/>
                          <a:cs typeface="+mn-cs"/>
                        </a:rPr>
                        <a:t> (2021 Güz)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700" b="0" i="0" u="none" strike="noStrike" kern="1200" dirty="0">
                        <a:solidFill>
                          <a:srgbClr val="000000"/>
                        </a:solidFill>
                        <a:effectLst/>
                        <a:latin typeface="Swis721 Cn BT" panose="020B0506020202030204" pitchFamily="34"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0554682"/>
                  </a:ext>
                </a:extLst>
              </a:tr>
            </a:tbl>
          </a:graphicData>
        </a:graphic>
      </p:graphicFrame>
      <p:sp>
        <p:nvSpPr>
          <p:cNvPr id="17" name="143 Metin kutusu">
            <a:extLst>
              <a:ext uri="{FF2B5EF4-FFF2-40B4-BE49-F238E27FC236}">
                <a16:creationId xmlns:a16="http://schemas.microsoft.com/office/drawing/2014/main" id="{00000000-0008-0000-0200-000002000000}"/>
              </a:ext>
            </a:extLst>
          </p:cNvPr>
          <p:cNvSpPr txBox="1"/>
          <p:nvPr/>
        </p:nvSpPr>
        <p:spPr>
          <a:xfrm>
            <a:off x="457200" y="52117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8" name="143 Metin kutusu">
            <a:extLst>
              <a:ext uri="{FF2B5EF4-FFF2-40B4-BE49-F238E27FC236}">
                <a16:creationId xmlns:a16="http://schemas.microsoft.com/office/drawing/2014/main" id="{00000000-0008-0000-0200-000003000000}"/>
              </a:ext>
            </a:extLst>
          </p:cNvPr>
          <p:cNvSpPr txBox="1"/>
          <p:nvPr/>
        </p:nvSpPr>
        <p:spPr>
          <a:xfrm>
            <a:off x="457200" y="54197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3753806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24</a:t>
            </a:fld>
            <a:endParaRPr lang="tr-TR"/>
          </a:p>
        </p:txBody>
      </p:sp>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pic>
        <p:nvPicPr>
          <p:cNvPr id="6" name="Resim 5"/>
          <p:cNvPicPr/>
          <p:nvPr/>
        </p:nvPicPr>
        <p:blipFill>
          <a:blip r:embed="rId2"/>
          <a:stretch>
            <a:fillRect/>
          </a:stretch>
        </p:blipFill>
        <p:spPr>
          <a:xfrm>
            <a:off x="107504" y="260648"/>
            <a:ext cx="2736304" cy="576064"/>
          </a:xfrm>
          <a:prstGeom prst="rect">
            <a:avLst/>
          </a:prstGeom>
        </p:spPr>
      </p:pic>
      <p:sp>
        <p:nvSpPr>
          <p:cNvPr id="10" name="143 Metin kutusu">
            <a:extLst>
              <a:ext uri="{FF2B5EF4-FFF2-40B4-BE49-F238E27FC236}">
                <a16:creationId xmlns:a16="http://schemas.microsoft.com/office/drawing/2014/main" id="{00000000-0008-0000-0200-000002000000}"/>
              </a:ext>
            </a:extLst>
          </p:cNvPr>
          <p:cNvSpPr txBox="1"/>
          <p:nvPr/>
        </p:nvSpPr>
        <p:spPr>
          <a:xfrm>
            <a:off x="457200" y="49958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1" name="143 Metin kutusu">
            <a:extLst>
              <a:ext uri="{FF2B5EF4-FFF2-40B4-BE49-F238E27FC236}">
                <a16:creationId xmlns:a16="http://schemas.microsoft.com/office/drawing/2014/main" id="{00000000-0008-0000-0200-000003000000}"/>
              </a:ext>
            </a:extLst>
          </p:cNvPr>
          <p:cNvSpPr txBox="1"/>
          <p:nvPr/>
        </p:nvSpPr>
        <p:spPr>
          <a:xfrm>
            <a:off x="457200" y="52038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9" name="143 Metin kutusu">
            <a:extLst>
              <a:ext uri="{FF2B5EF4-FFF2-40B4-BE49-F238E27FC236}">
                <a16:creationId xmlns:a16="http://schemas.microsoft.com/office/drawing/2014/main" id="{00000000-0008-0000-0200-000002000000}"/>
              </a:ext>
            </a:extLst>
          </p:cNvPr>
          <p:cNvSpPr txBox="1"/>
          <p:nvPr/>
        </p:nvSpPr>
        <p:spPr>
          <a:xfrm>
            <a:off x="457200" y="54054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2" name="143 Metin kutusu">
            <a:extLst>
              <a:ext uri="{FF2B5EF4-FFF2-40B4-BE49-F238E27FC236}">
                <a16:creationId xmlns:a16="http://schemas.microsoft.com/office/drawing/2014/main" id="{00000000-0008-0000-0200-000003000000}"/>
              </a:ext>
            </a:extLst>
          </p:cNvPr>
          <p:cNvSpPr txBox="1"/>
          <p:nvPr/>
        </p:nvSpPr>
        <p:spPr>
          <a:xfrm>
            <a:off x="457200" y="56134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a:extLst>
              <a:ext uri="{FF2B5EF4-FFF2-40B4-BE49-F238E27FC236}">
                <a16:creationId xmlns:a16="http://schemas.microsoft.com/office/drawing/2014/main" id="{00000000-0008-0000-0200-000002000000}"/>
              </a:ext>
            </a:extLst>
          </p:cNvPr>
          <p:cNvSpPr txBox="1"/>
          <p:nvPr/>
        </p:nvSpPr>
        <p:spPr>
          <a:xfrm>
            <a:off x="457200" y="553402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a:extLst>
              <a:ext uri="{FF2B5EF4-FFF2-40B4-BE49-F238E27FC236}">
                <a16:creationId xmlns:a16="http://schemas.microsoft.com/office/drawing/2014/main" id="{00000000-0008-0000-0200-000003000000}"/>
              </a:ext>
            </a:extLst>
          </p:cNvPr>
          <p:cNvSpPr txBox="1"/>
          <p:nvPr/>
        </p:nvSpPr>
        <p:spPr>
          <a:xfrm>
            <a:off x="457200" y="574198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a:extLst>
              <a:ext uri="{FF2B5EF4-FFF2-40B4-BE49-F238E27FC236}">
                <a16:creationId xmlns:a16="http://schemas.microsoft.com/office/drawing/2014/main" id="{00000000-0008-0000-0200-000002000000}"/>
              </a:ext>
            </a:extLst>
          </p:cNvPr>
          <p:cNvSpPr txBox="1"/>
          <p:nvPr/>
        </p:nvSpPr>
        <p:spPr>
          <a:xfrm>
            <a:off x="457200" y="566737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6" name="143 Metin kutusu">
            <a:extLst>
              <a:ext uri="{FF2B5EF4-FFF2-40B4-BE49-F238E27FC236}">
                <a16:creationId xmlns:a16="http://schemas.microsoft.com/office/drawing/2014/main" id="{00000000-0008-0000-0200-000003000000}"/>
              </a:ext>
            </a:extLst>
          </p:cNvPr>
          <p:cNvSpPr txBox="1"/>
          <p:nvPr/>
        </p:nvSpPr>
        <p:spPr>
          <a:xfrm>
            <a:off x="457200" y="587533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7" name="143 Metin kutusu">
            <a:extLst>
              <a:ext uri="{FF2B5EF4-FFF2-40B4-BE49-F238E27FC236}">
                <a16:creationId xmlns:a16="http://schemas.microsoft.com/office/drawing/2014/main" id="{00000000-0008-0000-0200-000002000000}"/>
              </a:ext>
            </a:extLst>
          </p:cNvPr>
          <p:cNvSpPr txBox="1"/>
          <p:nvPr/>
        </p:nvSpPr>
        <p:spPr>
          <a:xfrm>
            <a:off x="457200" y="52117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8" name="143 Metin kutusu">
            <a:extLst>
              <a:ext uri="{FF2B5EF4-FFF2-40B4-BE49-F238E27FC236}">
                <a16:creationId xmlns:a16="http://schemas.microsoft.com/office/drawing/2014/main" id="{00000000-0008-0000-0200-000003000000}"/>
              </a:ext>
            </a:extLst>
          </p:cNvPr>
          <p:cNvSpPr txBox="1"/>
          <p:nvPr/>
        </p:nvSpPr>
        <p:spPr>
          <a:xfrm>
            <a:off x="457200" y="54197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graphicFrame>
        <p:nvGraphicFramePr>
          <p:cNvPr id="2" name="Tablo 1"/>
          <p:cNvGraphicFramePr>
            <a:graphicFrameLocks noGrp="1"/>
          </p:cNvGraphicFramePr>
          <p:nvPr>
            <p:extLst>
              <p:ext uri="{D42A27DB-BD31-4B8C-83A1-F6EECF244321}">
                <p14:modId xmlns:p14="http://schemas.microsoft.com/office/powerpoint/2010/main" val="2522121167"/>
              </p:ext>
            </p:extLst>
          </p:nvPr>
        </p:nvGraphicFramePr>
        <p:xfrm>
          <a:off x="179512" y="1027430"/>
          <a:ext cx="8771237" cy="4907280"/>
        </p:xfrm>
        <a:graphic>
          <a:graphicData uri="http://schemas.openxmlformats.org/drawingml/2006/table">
            <a:tbl>
              <a:tblPr/>
              <a:tblGrid>
                <a:gridCol w="1012794">
                  <a:extLst>
                    <a:ext uri="{9D8B030D-6E8A-4147-A177-3AD203B41FA5}">
                      <a16:colId xmlns:a16="http://schemas.microsoft.com/office/drawing/2014/main" val="1148395272"/>
                    </a:ext>
                  </a:extLst>
                </a:gridCol>
                <a:gridCol w="753615">
                  <a:extLst>
                    <a:ext uri="{9D8B030D-6E8A-4147-A177-3AD203B41FA5}">
                      <a16:colId xmlns:a16="http://schemas.microsoft.com/office/drawing/2014/main" val="1138689017"/>
                    </a:ext>
                  </a:extLst>
                </a:gridCol>
                <a:gridCol w="187407">
                  <a:extLst>
                    <a:ext uri="{9D8B030D-6E8A-4147-A177-3AD203B41FA5}">
                      <a16:colId xmlns:a16="http://schemas.microsoft.com/office/drawing/2014/main" val="1888967192"/>
                    </a:ext>
                  </a:extLst>
                </a:gridCol>
                <a:gridCol w="825388">
                  <a:extLst>
                    <a:ext uri="{9D8B030D-6E8A-4147-A177-3AD203B41FA5}">
                      <a16:colId xmlns:a16="http://schemas.microsoft.com/office/drawing/2014/main" val="738357882"/>
                    </a:ext>
                  </a:extLst>
                </a:gridCol>
                <a:gridCol w="187407">
                  <a:extLst>
                    <a:ext uri="{9D8B030D-6E8A-4147-A177-3AD203B41FA5}">
                      <a16:colId xmlns:a16="http://schemas.microsoft.com/office/drawing/2014/main" val="2665621978"/>
                    </a:ext>
                  </a:extLst>
                </a:gridCol>
                <a:gridCol w="697791">
                  <a:extLst>
                    <a:ext uri="{9D8B030D-6E8A-4147-A177-3AD203B41FA5}">
                      <a16:colId xmlns:a16="http://schemas.microsoft.com/office/drawing/2014/main" val="2703808537"/>
                    </a:ext>
                  </a:extLst>
                </a:gridCol>
                <a:gridCol w="187407">
                  <a:extLst>
                    <a:ext uri="{9D8B030D-6E8A-4147-A177-3AD203B41FA5}">
                      <a16:colId xmlns:a16="http://schemas.microsoft.com/office/drawing/2014/main" val="3535118892"/>
                    </a:ext>
                  </a:extLst>
                </a:gridCol>
                <a:gridCol w="187407">
                  <a:extLst>
                    <a:ext uri="{9D8B030D-6E8A-4147-A177-3AD203B41FA5}">
                      <a16:colId xmlns:a16="http://schemas.microsoft.com/office/drawing/2014/main" val="3729804219"/>
                    </a:ext>
                  </a:extLst>
                </a:gridCol>
                <a:gridCol w="889185">
                  <a:extLst>
                    <a:ext uri="{9D8B030D-6E8A-4147-A177-3AD203B41FA5}">
                      <a16:colId xmlns:a16="http://schemas.microsoft.com/office/drawing/2014/main" val="2413810105"/>
                    </a:ext>
                  </a:extLst>
                </a:gridCol>
                <a:gridCol w="463533">
                  <a:extLst>
                    <a:ext uri="{9D8B030D-6E8A-4147-A177-3AD203B41FA5}">
                      <a16:colId xmlns:a16="http://schemas.microsoft.com/office/drawing/2014/main" val="3364655804"/>
                    </a:ext>
                  </a:extLst>
                </a:gridCol>
                <a:gridCol w="1013791">
                  <a:extLst>
                    <a:ext uri="{9D8B030D-6E8A-4147-A177-3AD203B41FA5}">
                      <a16:colId xmlns:a16="http://schemas.microsoft.com/office/drawing/2014/main" val="2551915391"/>
                    </a:ext>
                  </a:extLst>
                </a:gridCol>
                <a:gridCol w="187407">
                  <a:extLst>
                    <a:ext uri="{9D8B030D-6E8A-4147-A177-3AD203B41FA5}">
                      <a16:colId xmlns:a16="http://schemas.microsoft.com/office/drawing/2014/main" val="2144339057"/>
                    </a:ext>
                  </a:extLst>
                </a:gridCol>
                <a:gridCol w="187407">
                  <a:extLst>
                    <a:ext uri="{9D8B030D-6E8A-4147-A177-3AD203B41FA5}">
                      <a16:colId xmlns:a16="http://schemas.microsoft.com/office/drawing/2014/main" val="1306246698"/>
                    </a:ext>
                  </a:extLst>
                </a:gridCol>
                <a:gridCol w="318990">
                  <a:extLst>
                    <a:ext uri="{9D8B030D-6E8A-4147-A177-3AD203B41FA5}">
                      <a16:colId xmlns:a16="http://schemas.microsoft.com/office/drawing/2014/main" val="1339755197"/>
                    </a:ext>
                  </a:extLst>
                </a:gridCol>
                <a:gridCol w="318990">
                  <a:extLst>
                    <a:ext uri="{9D8B030D-6E8A-4147-A177-3AD203B41FA5}">
                      <a16:colId xmlns:a16="http://schemas.microsoft.com/office/drawing/2014/main" val="1667407733"/>
                    </a:ext>
                  </a:extLst>
                </a:gridCol>
                <a:gridCol w="889185">
                  <a:extLst>
                    <a:ext uri="{9D8B030D-6E8A-4147-A177-3AD203B41FA5}">
                      <a16:colId xmlns:a16="http://schemas.microsoft.com/office/drawing/2014/main" val="463485453"/>
                    </a:ext>
                  </a:extLst>
                </a:gridCol>
                <a:gridCol w="463533">
                  <a:extLst>
                    <a:ext uri="{9D8B030D-6E8A-4147-A177-3AD203B41FA5}">
                      <a16:colId xmlns:a16="http://schemas.microsoft.com/office/drawing/2014/main" val="937394594"/>
                    </a:ext>
                  </a:extLst>
                </a:gridCol>
              </a:tblGrid>
              <a:tr h="55794">
                <a:tc rowSpan="2">
                  <a:txBody>
                    <a:bodyPr/>
                    <a:lstStyle/>
                    <a:p>
                      <a:pPr algn="l" fontAlgn="b"/>
                      <a:r>
                        <a:rPr lang="sv-SE" sz="700" b="1" i="0" u="none" strike="noStrike">
                          <a:solidFill>
                            <a:srgbClr val="000000"/>
                          </a:solidFill>
                          <a:effectLst/>
                          <a:latin typeface="Swis721 Cn BT" panose="020B0506020202030204" pitchFamily="34" charset="0"/>
                        </a:rPr>
                        <a:t>Olası Risk Türü (Potential Risk Mode)</a:t>
                      </a:r>
                      <a:endParaRPr lang="sv-SE" sz="7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Olası Etkileri/Potential Effect(s)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Sebebi/Potential Cause (s)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sv-SE" sz="700" b="1" i="0" u="none" strike="noStrike">
                          <a:solidFill>
                            <a:srgbClr val="000000"/>
                          </a:solidFill>
                          <a:effectLst/>
                          <a:latin typeface="Swis721 Cn BT" panose="020B0506020202030204" pitchFamily="34" charset="0"/>
                        </a:rPr>
                        <a:t>Varolan  Kontroller (Önlemler)  / Current 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R.Ö.F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Sorumlu ve Hedef Tamamlama Tarihi (Responibility Target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Sorumlu ve Hedef Tamamlama Tarihi (Responibility Target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642382415"/>
                  </a:ext>
                </a:extLst>
              </a:tr>
              <a:tr h="167382">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a:solidFill>
                            <a:srgbClr val="000000"/>
                          </a:solidFill>
                          <a:effectLst/>
                          <a:latin typeface="Swis721 Cn BT" panose="020B0506020202030204" pitchFamily="34" charset="0"/>
                        </a:rPr>
                        <a:t>Gerçekleşen Faliyetler/                           Action Taken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312080538"/>
                  </a:ext>
                </a:extLst>
              </a:tr>
              <a:tr h="212908">
                <a:tc>
                  <a:txBody>
                    <a:bodyPr/>
                    <a:lstStyle/>
                    <a:p>
                      <a:pPr algn="l" fontAlgn="ctr"/>
                      <a:r>
                        <a:rPr lang="tr-TR" sz="700" b="0" i="0" u="none" strike="noStrike">
                          <a:solidFill>
                            <a:srgbClr val="000000"/>
                          </a:solidFill>
                          <a:effectLst/>
                          <a:latin typeface="Swis721 Cn BT" panose="020B0506020202030204" pitchFamily="34" charset="0"/>
                        </a:rPr>
                        <a:t>Z3- Akademik personelin sayıca yetersiz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Akademisyenlerin bilimsel araştırmalara vakit ayıramaması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Öğrenci sayısının fazla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Yarı zamanlı öğretim elemanı alınması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İhtiyaç duyulan kadro sayısının Bölümler tarafindan belirlenerek Dekanliga bildirilmesi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Bölümler</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(30.06.2020)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Pandemi nedeniyle 2021 Güz dönemine ertelenmistir.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Calibri" panose="020F0502020204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Calibri" panose="020F0502020204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C00000"/>
                          </a:solidFill>
                          <a:effectLst/>
                          <a:latin typeface="Calibri" panose="020F0502020204030204" pitchFamily="34" charset="0"/>
                        </a:rPr>
                        <a:t>225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İhtiyaç duyulan kadro sayısının, online uzaktan eğitim olanaklarının da değerlendirilerek belirlenmesi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Dekanlık</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(31.12.2021)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6299914"/>
                  </a:ext>
                </a:extLst>
              </a:tr>
              <a:tr h="183074">
                <a:tc>
                  <a:txBody>
                    <a:bodyPr/>
                    <a:lstStyle/>
                    <a:p>
                      <a:pPr algn="l" fontAlgn="ctr"/>
                      <a:r>
                        <a:rPr lang="tr-TR" sz="700" b="0" i="0" u="none" strike="noStrike">
                          <a:solidFill>
                            <a:srgbClr val="000000"/>
                          </a:solidFill>
                          <a:effectLst/>
                          <a:latin typeface="Swis721 Cn BT" panose="020B0506020202030204" pitchFamily="34" charset="0"/>
                        </a:rPr>
                        <a:t>Z4- Bilgisayarlı grafik tasarım, fiziksel çevre kontrolü laboratuvarlarının ve maket atölyesinin bulunmaması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Öğrencilerin meslekleri için gerekli programları etkin öğrenememeleri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Altyapı ve donatı eksikliği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FF0000"/>
                          </a:solidFill>
                          <a:effectLst/>
                          <a:latin typeface="Swis721 Cn BT" panose="020B0506020202030204" pitchFamily="34" charset="0"/>
                        </a:rPr>
                        <a:t>600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Yeni eğitim binasnda laboratuvar ve atölyelerin kurulması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Üst yönetim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Pandemi nedeniyle 2021 Güz dönemine ertelenmistir, zira uzaktan eğitim yapılmaktadır.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C0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C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C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C00000"/>
                          </a:solidFill>
                          <a:effectLst/>
                          <a:latin typeface="Swis721 Cn BT" panose="020B050602020203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Yeni eğitim binasnda laboratuvar ve atölyelerin yeniden yüz yüze eğitime geçilene kadar kurulması.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Üst Yönetim (2021 Güz)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1703817"/>
                  </a:ext>
                </a:extLst>
              </a:tr>
              <a:tr h="159826">
                <a:tc>
                  <a:txBody>
                    <a:bodyPr/>
                    <a:lstStyle/>
                    <a:p>
                      <a:pPr algn="l" fontAlgn="ctr"/>
                      <a:r>
                        <a:rPr lang="tr-TR" sz="700" b="0" i="0" u="none" strike="noStrike">
                          <a:solidFill>
                            <a:srgbClr val="000000"/>
                          </a:solidFill>
                          <a:effectLst/>
                          <a:latin typeface="Swis721 Cn BT" panose="020B0506020202030204" pitchFamily="34" charset="0"/>
                        </a:rPr>
                        <a:t>Z5-Erasmus anlaşmalı üniversite sayısının yetersiz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Yeterli sayıda öğrencinin farklı eğitim kültürleri ile tanışamaması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Yurtdışındaki üniversiteler ile iletişimin zayıf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Erasmus Ofisi'nin  yeni anlaşmalar yapmaya çalışması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9784795"/>
                  </a:ext>
                </a:extLst>
              </a:tr>
              <a:tr h="322558">
                <a:tc>
                  <a:txBody>
                    <a:bodyPr/>
                    <a:lstStyle/>
                    <a:p>
                      <a:pPr algn="l" fontAlgn="ctr"/>
                      <a:r>
                        <a:rPr lang="tr-TR" sz="700" b="0" i="0" u="none" strike="noStrike">
                          <a:solidFill>
                            <a:srgbClr val="000000"/>
                          </a:solidFill>
                          <a:effectLst/>
                          <a:latin typeface="Swis721 Cn BT" panose="020B0506020202030204" pitchFamily="34" charset="0"/>
                        </a:rPr>
                        <a:t>Z6- Ofis ortam şartlarının, mevcut altyapı ve çevre koşullarının yeterli olmaması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effectLst/>
                          <a:latin typeface="Swis721 Cn BT" panose="020B0506020202030204" pitchFamily="34" charset="0"/>
                        </a:rPr>
                        <a:t>Ofis ortamında klimaların çalışmaması veya açılmayan sabit pencereler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Altyapı ve donatı eksikliği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Yeni eğitim binasnda fiziki koşulların sağlanması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Üst yönetim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KATLANILMASI ZORUNLU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420554"/>
                  </a:ext>
                </a:extLst>
              </a:tr>
              <a:tr h="194116">
                <a:tc>
                  <a:txBody>
                    <a:bodyPr/>
                    <a:lstStyle/>
                    <a:p>
                      <a:pPr algn="l" fontAlgn="t"/>
                      <a:r>
                        <a:rPr lang="tr-TR" sz="700" b="0" i="0" u="none" strike="noStrike">
                          <a:solidFill>
                            <a:srgbClr val="000000"/>
                          </a:solidFill>
                          <a:effectLst/>
                          <a:latin typeface="Swis721 Cn BT" panose="020B0506020202030204" pitchFamily="34" charset="0"/>
                        </a:rPr>
                        <a:t>T1-Yatay geçiş ile öğrenci sayısındaki artışın öğretim üyesi başına düşen öğrenci sayısının artmasına sebep olması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Öğrenci sayısının çokluğundan dolayı dersin kalitesinin düşmesi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Öğretim üyelerinin ders yükünün fazla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Akademik kadronun artırılması / 'Yarı zamanlı öğretim elemanı alınması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Üst yönetim (31.12.2021)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299053"/>
                  </a:ext>
                </a:extLst>
              </a:tr>
              <a:tr h="369053">
                <a:tc>
                  <a:txBody>
                    <a:bodyPr/>
                    <a:lstStyle/>
                    <a:p>
                      <a:pPr algn="l" fontAlgn="ctr"/>
                      <a:r>
                        <a:rPr lang="tr-TR" sz="700" b="0" i="0" u="none" strike="noStrike">
                          <a:solidFill>
                            <a:srgbClr val="000000"/>
                          </a:solidFill>
                          <a:effectLst/>
                          <a:latin typeface="Swis721 Cn BT" panose="020B0506020202030204" pitchFamily="34" charset="0"/>
                        </a:rPr>
                        <a:t>T2- Yabancı öğrencilerin döneme geç kayıt olmaları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Bölüme geç başlayan öğrencinin bölüme entegrasyonunda zorluk yaşaması, öğrencinin akademik program süresini uzatması ve mağdur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Yabancı öğrencilerin vize sürecinin uzaması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Hocalarin geri bildirimi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FF0000"/>
                          </a:solidFill>
                          <a:effectLst/>
                          <a:latin typeface="Swis721 Cn BT" panose="020B0506020202030204" pitchFamily="34" charset="0"/>
                        </a:rPr>
                        <a:t>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dirty="0">
                          <a:solidFill>
                            <a:srgbClr val="000000"/>
                          </a:solidFill>
                          <a:effectLst/>
                          <a:latin typeface="Swis721 Cn BT" panose="020B0506020202030204" pitchFamily="34" charset="0"/>
                        </a:rPr>
                        <a:t>Yabancı öğrencilere geldikleri hafta içerisinde detaylı oryantasyon düzenlenmesi ve kaçırdıkları sürecin telafi edilmesi için hocalardan destek istenmesi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Dekanlık (01.03.2020)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Oryantasyon düzenlendi (5 Ekim 2020). Uzaktan egitim nedeniyle tüm ögrenciler derslere zamaninda basladi.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KATLANILMASI ZORUNLU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tr-TR" sz="700" b="0" i="0" u="none" strike="noStrike" dirty="0">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0370673"/>
                  </a:ext>
                </a:extLst>
              </a:tr>
              <a:tr h="369053">
                <a:tc>
                  <a:txBody>
                    <a:bodyPr/>
                    <a:lstStyle/>
                    <a:p>
                      <a:pPr algn="l" fontAlgn="ctr"/>
                      <a:r>
                        <a:rPr lang="tr-TR" sz="700" b="0" i="0" u="none" strike="noStrike" kern="1200" dirty="0">
                          <a:solidFill>
                            <a:srgbClr val="000000"/>
                          </a:solidFill>
                          <a:effectLst/>
                          <a:latin typeface="Swis721 Cn BT" panose="020B0506020202030204" pitchFamily="34" charset="0"/>
                          <a:ea typeface="+mn-ea"/>
                          <a:cs typeface="+mn-cs"/>
                        </a:rPr>
                        <a:t>T3- Kentte sanatsal etkinliğin çok az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kern="1200">
                          <a:solidFill>
                            <a:srgbClr val="000000"/>
                          </a:solidFill>
                          <a:effectLst/>
                          <a:latin typeface="Swis721 Cn BT" panose="020B0506020202030204" pitchFamily="34" charset="0"/>
                          <a:ea typeface="+mn-ea"/>
                          <a:cs typeface="+mn-cs"/>
                        </a:rPr>
                        <a:t>Öğrencinin yaşadığı çevrede kentsel ilişkiler kuramaması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 Tüm eğitim ve etkinliklerin üniversite bünyesinde şehir dışında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Öğrencilere şehir dışı teknik ve mesleki geziler düzenlemek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a:solidFill>
                            <a:srgbClr val="000000"/>
                          </a:solidFill>
                          <a:effectLst/>
                          <a:latin typeface="Swis721 Cn BT" panose="020B0506020202030204" pitchFamily="34"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kern="1200" dirty="0">
                          <a:solidFill>
                            <a:srgbClr val="FF0000"/>
                          </a:solidFill>
                          <a:effectLst/>
                          <a:latin typeface="Swis721 Cn BT" panose="020B0506020202030204" pitchFamily="34" charset="0"/>
                          <a:ea typeface="+mn-ea"/>
                          <a:cs typeface="+mn-cs"/>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dirty="0">
                          <a:solidFill>
                            <a:srgbClr val="000000"/>
                          </a:solidFill>
                          <a:effectLst/>
                          <a:latin typeface="Swis721 Cn BT" panose="020B0506020202030204" pitchFamily="34" charset="0"/>
                          <a:ea typeface="+mn-ea"/>
                          <a:cs typeface="+mn-cs"/>
                        </a:rPr>
                        <a:t>Şehir merkezinde seminer, kongre, sergi gibi periyodik ve kalıcı etkinliklerin düzenlenmesi Mimarlar odası ve İç Mimarlar odası ile iletişim kurulması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kern="1200" dirty="0">
                          <a:solidFill>
                            <a:srgbClr val="000000"/>
                          </a:solidFill>
                          <a:effectLst/>
                          <a:latin typeface="Swis721 Cn BT" panose="020B0506020202030204" pitchFamily="34" charset="0"/>
                          <a:ea typeface="+mn-ea"/>
                          <a:cs typeface="+mn-cs"/>
                        </a:rPr>
                        <a:t>Bölüm Başkanlıkları (31.12.2021)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700" b="0" i="0" u="none" strike="noStrike" kern="1200">
                        <a:solidFill>
                          <a:srgbClr val="000000"/>
                        </a:solidFill>
                        <a:effectLst/>
                        <a:latin typeface="Swis721 Cn BT" panose="020B0506020202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0" i="0" u="none" strike="noStrike" kern="1200" dirty="0">
                        <a:solidFill>
                          <a:srgbClr val="000000"/>
                        </a:solidFill>
                        <a:effectLst/>
                        <a:latin typeface="Swis721 Cn BT" panose="020B0506020202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tr-TR" sz="700" b="0" i="0" u="none" strike="noStrike" kern="1200" dirty="0">
                        <a:solidFill>
                          <a:srgbClr val="000000"/>
                        </a:solidFill>
                        <a:effectLst/>
                        <a:latin typeface="Swis721 Cn BT" panose="020B0506020202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9204392"/>
                  </a:ext>
                </a:extLst>
              </a:tr>
            </a:tbl>
          </a:graphicData>
        </a:graphic>
      </p:graphicFrame>
      <p:sp>
        <p:nvSpPr>
          <p:cNvPr id="19" name="143 Metin kutusu">
            <a:extLst>
              <a:ext uri="{FF2B5EF4-FFF2-40B4-BE49-F238E27FC236}">
                <a16:creationId xmlns:a16="http://schemas.microsoft.com/office/drawing/2014/main" id="{00000000-0008-0000-0200-000002000000}"/>
              </a:ext>
            </a:extLst>
          </p:cNvPr>
          <p:cNvSpPr txBox="1"/>
          <p:nvPr/>
        </p:nvSpPr>
        <p:spPr>
          <a:xfrm>
            <a:off x="457200" y="513397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0" name="143 Metin kutusu">
            <a:extLst>
              <a:ext uri="{FF2B5EF4-FFF2-40B4-BE49-F238E27FC236}">
                <a16:creationId xmlns:a16="http://schemas.microsoft.com/office/drawing/2014/main" id="{00000000-0008-0000-0200-000003000000}"/>
              </a:ext>
            </a:extLst>
          </p:cNvPr>
          <p:cNvSpPr txBox="1"/>
          <p:nvPr/>
        </p:nvSpPr>
        <p:spPr>
          <a:xfrm>
            <a:off x="457200" y="534193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2123288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25</a:t>
            </a:fld>
            <a:endParaRPr lang="tr-TR"/>
          </a:p>
        </p:txBody>
      </p:sp>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pic>
        <p:nvPicPr>
          <p:cNvPr id="6" name="Resim 5"/>
          <p:cNvPicPr/>
          <p:nvPr/>
        </p:nvPicPr>
        <p:blipFill>
          <a:blip r:embed="rId2"/>
          <a:stretch>
            <a:fillRect/>
          </a:stretch>
        </p:blipFill>
        <p:spPr>
          <a:xfrm>
            <a:off x="107504" y="260648"/>
            <a:ext cx="2736304" cy="576064"/>
          </a:xfrm>
          <a:prstGeom prst="rect">
            <a:avLst/>
          </a:prstGeom>
        </p:spPr>
      </p:pic>
      <p:sp>
        <p:nvSpPr>
          <p:cNvPr id="10" name="143 Metin kutusu">
            <a:extLst>
              <a:ext uri="{FF2B5EF4-FFF2-40B4-BE49-F238E27FC236}">
                <a16:creationId xmlns:a16="http://schemas.microsoft.com/office/drawing/2014/main" id="{00000000-0008-0000-0200-000002000000}"/>
              </a:ext>
            </a:extLst>
          </p:cNvPr>
          <p:cNvSpPr txBox="1"/>
          <p:nvPr/>
        </p:nvSpPr>
        <p:spPr>
          <a:xfrm>
            <a:off x="457200" y="49958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1" name="143 Metin kutusu">
            <a:extLst>
              <a:ext uri="{FF2B5EF4-FFF2-40B4-BE49-F238E27FC236}">
                <a16:creationId xmlns:a16="http://schemas.microsoft.com/office/drawing/2014/main" id="{00000000-0008-0000-0200-000003000000}"/>
              </a:ext>
            </a:extLst>
          </p:cNvPr>
          <p:cNvSpPr txBox="1"/>
          <p:nvPr/>
        </p:nvSpPr>
        <p:spPr>
          <a:xfrm>
            <a:off x="457200" y="52038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9" name="143 Metin kutusu">
            <a:extLst>
              <a:ext uri="{FF2B5EF4-FFF2-40B4-BE49-F238E27FC236}">
                <a16:creationId xmlns:a16="http://schemas.microsoft.com/office/drawing/2014/main" id="{00000000-0008-0000-0200-000002000000}"/>
              </a:ext>
            </a:extLst>
          </p:cNvPr>
          <p:cNvSpPr txBox="1"/>
          <p:nvPr/>
        </p:nvSpPr>
        <p:spPr>
          <a:xfrm>
            <a:off x="457200" y="54054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2" name="143 Metin kutusu">
            <a:extLst>
              <a:ext uri="{FF2B5EF4-FFF2-40B4-BE49-F238E27FC236}">
                <a16:creationId xmlns:a16="http://schemas.microsoft.com/office/drawing/2014/main" id="{00000000-0008-0000-0200-000003000000}"/>
              </a:ext>
            </a:extLst>
          </p:cNvPr>
          <p:cNvSpPr txBox="1"/>
          <p:nvPr/>
        </p:nvSpPr>
        <p:spPr>
          <a:xfrm>
            <a:off x="457200" y="56134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a:extLst>
              <a:ext uri="{FF2B5EF4-FFF2-40B4-BE49-F238E27FC236}">
                <a16:creationId xmlns:a16="http://schemas.microsoft.com/office/drawing/2014/main" id="{00000000-0008-0000-0200-000002000000}"/>
              </a:ext>
            </a:extLst>
          </p:cNvPr>
          <p:cNvSpPr txBox="1"/>
          <p:nvPr/>
        </p:nvSpPr>
        <p:spPr>
          <a:xfrm>
            <a:off x="457200" y="553402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a:extLst>
              <a:ext uri="{FF2B5EF4-FFF2-40B4-BE49-F238E27FC236}">
                <a16:creationId xmlns:a16="http://schemas.microsoft.com/office/drawing/2014/main" id="{00000000-0008-0000-0200-000003000000}"/>
              </a:ext>
            </a:extLst>
          </p:cNvPr>
          <p:cNvSpPr txBox="1"/>
          <p:nvPr/>
        </p:nvSpPr>
        <p:spPr>
          <a:xfrm>
            <a:off x="457200" y="574198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a:extLst>
              <a:ext uri="{FF2B5EF4-FFF2-40B4-BE49-F238E27FC236}">
                <a16:creationId xmlns:a16="http://schemas.microsoft.com/office/drawing/2014/main" id="{00000000-0008-0000-0200-000002000000}"/>
              </a:ext>
            </a:extLst>
          </p:cNvPr>
          <p:cNvSpPr txBox="1"/>
          <p:nvPr/>
        </p:nvSpPr>
        <p:spPr>
          <a:xfrm>
            <a:off x="457200" y="566737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6" name="143 Metin kutusu">
            <a:extLst>
              <a:ext uri="{FF2B5EF4-FFF2-40B4-BE49-F238E27FC236}">
                <a16:creationId xmlns:a16="http://schemas.microsoft.com/office/drawing/2014/main" id="{00000000-0008-0000-0200-000003000000}"/>
              </a:ext>
            </a:extLst>
          </p:cNvPr>
          <p:cNvSpPr txBox="1"/>
          <p:nvPr/>
        </p:nvSpPr>
        <p:spPr>
          <a:xfrm>
            <a:off x="457200" y="587533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7" name="143 Metin kutusu">
            <a:extLst>
              <a:ext uri="{FF2B5EF4-FFF2-40B4-BE49-F238E27FC236}">
                <a16:creationId xmlns:a16="http://schemas.microsoft.com/office/drawing/2014/main" id="{00000000-0008-0000-0200-000002000000}"/>
              </a:ext>
            </a:extLst>
          </p:cNvPr>
          <p:cNvSpPr txBox="1"/>
          <p:nvPr/>
        </p:nvSpPr>
        <p:spPr>
          <a:xfrm>
            <a:off x="457200" y="52117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8" name="143 Metin kutusu">
            <a:extLst>
              <a:ext uri="{FF2B5EF4-FFF2-40B4-BE49-F238E27FC236}">
                <a16:creationId xmlns:a16="http://schemas.microsoft.com/office/drawing/2014/main" id="{00000000-0008-0000-0200-000003000000}"/>
              </a:ext>
            </a:extLst>
          </p:cNvPr>
          <p:cNvSpPr txBox="1"/>
          <p:nvPr/>
        </p:nvSpPr>
        <p:spPr>
          <a:xfrm>
            <a:off x="457200" y="54197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9" name="143 Metin kutusu">
            <a:extLst>
              <a:ext uri="{FF2B5EF4-FFF2-40B4-BE49-F238E27FC236}">
                <a16:creationId xmlns:a16="http://schemas.microsoft.com/office/drawing/2014/main" id="{00000000-0008-0000-0200-000002000000}"/>
              </a:ext>
            </a:extLst>
          </p:cNvPr>
          <p:cNvSpPr txBox="1"/>
          <p:nvPr/>
        </p:nvSpPr>
        <p:spPr>
          <a:xfrm>
            <a:off x="457200" y="513397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0" name="143 Metin kutusu">
            <a:extLst>
              <a:ext uri="{FF2B5EF4-FFF2-40B4-BE49-F238E27FC236}">
                <a16:creationId xmlns:a16="http://schemas.microsoft.com/office/drawing/2014/main" id="{00000000-0008-0000-0200-000003000000}"/>
              </a:ext>
            </a:extLst>
          </p:cNvPr>
          <p:cNvSpPr txBox="1"/>
          <p:nvPr/>
        </p:nvSpPr>
        <p:spPr>
          <a:xfrm>
            <a:off x="457200" y="534193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graphicFrame>
        <p:nvGraphicFramePr>
          <p:cNvPr id="3" name="Tablo 2"/>
          <p:cNvGraphicFramePr>
            <a:graphicFrameLocks noGrp="1"/>
          </p:cNvGraphicFramePr>
          <p:nvPr>
            <p:extLst>
              <p:ext uri="{D42A27DB-BD31-4B8C-83A1-F6EECF244321}">
                <p14:modId xmlns:p14="http://schemas.microsoft.com/office/powerpoint/2010/main" val="4023911850"/>
              </p:ext>
            </p:extLst>
          </p:nvPr>
        </p:nvGraphicFramePr>
        <p:xfrm>
          <a:off x="179512" y="1087408"/>
          <a:ext cx="8712964" cy="5120640"/>
        </p:xfrm>
        <a:graphic>
          <a:graphicData uri="http://schemas.openxmlformats.org/drawingml/2006/table">
            <a:tbl>
              <a:tblPr/>
              <a:tblGrid>
                <a:gridCol w="809544">
                  <a:extLst>
                    <a:ext uri="{9D8B030D-6E8A-4147-A177-3AD203B41FA5}">
                      <a16:colId xmlns:a16="http://schemas.microsoft.com/office/drawing/2014/main" val="4182418103"/>
                    </a:ext>
                  </a:extLst>
                </a:gridCol>
                <a:gridCol w="602378">
                  <a:extLst>
                    <a:ext uri="{9D8B030D-6E8A-4147-A177-3AD203B41FA5}">
                      <a16:colId xmlns:a16="http://schemas.microsoft.com/office/drawing/2014/main" val="2123499294"/>
                    </a:ext>
                  </a:extLst>
                </a:gridCol>
                <a:gridCol w="149798">
                  <a:extLst>
                    <a:ext uri="{9D8B030D-6E8A-4147-A177-3AD203B41FA5}">
                      <a16:colId xmlns:a16="http://schemas.microsoft.com/office/drawing/2014/main" val="3489293440"/>
                    </a:ext>
                  </a:extLst>
                </a:gridCol>
                <a:gridCol w="659746">
                  <a:extLst>
                    <a:ext uri="{9D8B030D-6E8A-4147-A177-3AD203B41FA5}">
                      <a16:colId xmlns:a16="http://schemas.microsoft.com/office/drawing/2014/main" val="2587787377"/>
                    </a:ext>
                  </a:extLst>
                </a:gridCol>
                <a:gridCol w="149798">
                  <a:extLst>
                    <a:ext uri="{9D8B030D-6E8A-4147-A177-3AD203B41FA5}">
                      <a16:colId xmlns:a16="http://schemas.microsoft.com/office/drawing/2014/main" val="2651945383"/>
                    </a:ext>
                  </a:extLst>
                </a:gridCol>
                <a:gridCol w="557757">
                  <a:extLst>
                    <a:ext uri="{9D8B030D-6E8A-4147-A177-3AD203B41FA5}">
                      <a16:colId xmlns:a16="http://schemas.microsoft.com/office/drawing/2014/main" val="1721824468"/>
                    </a:ext>
                  </a:extLst>
                </a:gridCol>
                <a:gridCol w="149798">
                  <a:extLst>
                    <a:ext uri="{9D8B030D-6E8A-4147-A177-3AD203B41FA5}">
                      <a16:colId xmlns:a16="http://schemas.microsoft.com/office/drawing/2014/main" val="3272132359"/>
                    </a:ext>
                  </a:extLst>
                </a:gridCol>
                <a:gridCol w="149798">
                  <a:extLst>
                    <a:ext uri="{9D8B030D-6E8A-4147-A177-3AD203B41FA5}">
                      <a16:colId xmlns:a16="http://schemas.microsoft.com/office/drawing/2014/main" val="1402056394"/>
                    </a:ext>
                  </a:extLst>
                </a:gridCol>
                <a:gridCol w="710742">
                  <a:extLst>
                    <a:ext uri="{9D8B030D-6E8A-4147-A177-3AD203B41FA5}">
                      <a16:colId xmlns:a16="http://schemas.microsoft.com/office/drawing/2014/main" val="3360578531"/>
                    </a:ext>
                  </a:extLst>
                </a:gridCol>
                <a:gridCol w="370510">
                  <a:extLst>
                    <a:ext uri="{9D8B030D-6E8A-4147-A177-3AD203B41FA5}">
                      <a16:colId xmlns:a16="http://schemas.microsoft.com/office/drawing/2014/main" val="4085131822"/>
                    </a:ext>
                  </a:extLst>
                </a:gridCol>
                <a:gridCol w="810340">
                  <a:extLst>
                    <a:ext uri="{9D8B030D-6E8A-4147-A177-3AD203B41FA5}">
                      <a16:colId xmlns:a16="http://schemas.microsoft.com/office/drawing/2014/main" val="3731579266"/>
                    </a:ext>
                  </a:extLst>
                </a:gridCol>
                <a:gridCol w="149798">
                  <a:extLst>
                    <a:ext uri="{9D8B030D-6E8A-4147-A177-3AD203B41FA5}">
                      <a16:colId xmlns:a16="http://schemas.microsoft.com/office/drawing/2014/main" val="2747684842"/>
                    </a:ext>
                  </a:extLst>
                </a:gridCol>
                <a:gridCol w="149798">
                  <a:extLst>
                    <a:ext uri="{9D8B030D-6E8A-4147-A177-3AD203B41FA5}">
                      <a16:colId xmlns:a16="http://schemas.microsoft.com/office/drawing/2014/main" val="1428551057"/>
                    </a:ext>
                  </a:extLst>
                </a:gridCol>
                <a:gridCol w="254975">
                  <a:extLst>
                    <a:ext uri="{9D8B030D-6E8A-4147-A177-3AD203B41FA5}">
                      <a16:colId xmlns:a16="http://schemas.microsoft.com/office/drawing/2014/main" val="3487814391"/>
                    </a:ext>
                  </a:extLst>
                </a:gridCol>
                <a:gridCol w="573693">
                  <a:extLst>
                    <a:ext uri="{9D8B030D-6E8A-4147-A177-3AD203B41FA5}">
                      <a16:colId xmlns:a16="http://schemas.microsoft.com/office/drawing/2014/main" val="4267366010"/>
                    </a:ext>
                  </a:extLst>
                </a:gridCol>
                <a:gridCol w="710742">
                  <a:extLst>
                    <a:ext uri="{9D8B030D-6E8A-4147-A177-3AD203B41FA5}">
                      <a16:colId xmlns:a16="http://schemas.microsoft.com/office/drawing/2014/main" val="147066627"/>
                    </a:ext>
                  </a:extLst>
                </a:gridCol>
                <a:gridCol w="370510">
                  <a:extLst>
                    <a:ext uri="{9D8B030D-6E8A-4147-A177-3AD203B41FA5}">
                      <a16:colId xmlns:a16="http://schemas.microsoft.com/office/drawing/2014/main" val="2640450241"/>
                    </a:ext>
                  </a:extLst>
                </a:gridCol>
                <a:gridCol w="573693">
                  <a:extLst>
                    <a:ext uri="{9D8B030D-6E8A-4147-A177-3AD203B41FA5}">
                      <a16:colId xmlns:a16="http://schemas.microsoft.com/office/drawing/2014/main" val="173045644"/>
                    </a:ext>
                  </a:extLst>
                </a:gridCol>
                <a:gridCol w="149798">
                  <a:extLst>
                    <a:ext uri="{9D8B030D-6E8A-4147-A177-3AD203B41FA5}">
                      <a16:colId xmlns:a16="http://schemas.microsoft.com/office/drawing/2014/main" val="1462902272"/>
                    </a:ext>
                  </a:extLst>
                </a:gridCol>
                <a:gridCol w="149798">
                  <a:extLst>
                    <a:ext uri="{9D8B030D-6E8A-4147-A177-3AD203B41FA5}">
                      <a16:colId xmlns:a16="http://schemas.microsoft.com/office/drawing/2014/main" val="3808703807"/>
                    </a:ext>
                  </a:extLst>
                </a:gridCol>
                <a:gridCol w="254975">
                  <a:extLst>
                    <a:ext uri="{9D8B030D-6E8A-4147-A177-3AD203B41FA5}">
                      <a16:colId xmlns:a16="http://schemas.microsoft.com/office/drawing/2014/main" val="2404707229"/>
                    </a:ext>
                  </a:extLst>
                </a:gridCol>
                <a:gridCol w="254975">
                  <a:extLst>
                    <a:ext uri="{9D8B030D-6E8A-4147-A177-3AD203B41FA5}">
                      <a16:colId xmlns:a16="http://schemas.microsoft.com/office/drawing/2014/main" val="808574878"/>
                    </a:ext>
                  </a:extLst>
                </a:gridCol>
              </a:tblGrid>
              <a:tr h="46933">
                <a:tc rowSpan="2">
                  <a:txBody>
                    <a:bodyPr/>
                    <a:lstStyle/>
                    <a:p>
                      <a:pPr algn="l" fontAlgn="b"/>
                      <a:endParaRPr lang="sv-SE" sz="700" b="1" i="0" u="none" strike="noStrike" dirty="0">
                        <a:solidFill>
                          <a:srgbClr val="000000"/>
                        </a:solidFill>
                        <a:effectLst/>
                        <a:latin typeface="Swis721 Cn BT" panose="020B0506020202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Olası Etkileri/Potential Effect(s)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Sebebi/Potential Cause (s)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sv-SE" sz="700" b="1" i="0" u="none" strike="noStrike">
                          <a:solidFill>
                            <a:srgbClr val="000000"/>
                          </a:solidFill>
                          <a:effectLst/>
                          <a:latin typeface="Swis721 Cn BT" panose="020B0506020202030204" pitchFamily="34" charset="0"/>
                        </a:rPr>
                        <a:t>Varolan  Kontroller (Önlemler)  / Current 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R.Ö.F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Sorumlu ve Hedef Tamamlama Tarihi (Responibility Target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Sorumlu ve Hedef Tamamlama Tarihi (Responibility Target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14103949"/>
                  </a:ext>
                </a:extLst>
              </a:tr>
              <a:tr h="14079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a:solidFill>
                            <a:srgbClr val="000000"/>
                          </a:solidFill>
                          <a:effectLst/>
                          <a:latin typeface="Swis721 Cn BT" panose="020B0506020202030204" pitchFamily="34" charset="0"/>
                        </a:rPr>
                        <a:t>Gerçekleşen Faliyetler/                           Action Taken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a:solidFill>
                            <a:srgbClr val="000000"/>
                          </a:solidFill>
                          <a:effectLst/>
                          <a:latin typeface="Swis721 Cn BT" panose="020B0506020202030204" pitchFamily="34" charset="0"/>
                        </a:rPr>
                        <a:t>Gerçekleşen Faliyetler/                           Action Taken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686476023"/>
                  </a:ext>
                </a:extLst>
              </a:tr>
              <a:tr h="246888">
                <a:tc>
                  <a:txBody>
                    <a:bodyPr/>
                    <a:lstStyle/>
                    <a:p>
                      <a:pPr algn="l" fontAlgn="ctr"/>
                      <a:r>
                        <a:rPr lang="tr-TR" sz="700" b="0" i="0" u="none" strike="noStrike">
                          <a:solidFill>
                            <a:srgbClr val="000000"/>
                          </a:solidFill>
                          <a:effectLst/>
                          <a:latin typeface="Swis721 Cn BT" panose="020B0506020202030204" pitchFamily="34" charset="0"/>
                        </a:rPr>
                        <a:t>T4- Sanayi sektörü ile olan iletişim kurmak için gereken prosedür sebebiyle etkileşim ve iletişimin kısıtlı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Öğrencilerin yararlanabileceği durumlardan haberdar olmamak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Karşılıklı girişimlerin olmaması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OSB yönetim kurulu aracığılıyla firmalara yönelik iletişim kurmaya çalışmak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Doğru bağlantılar ile anlaşmalı ve iletişimde olan kuruluşların sayısının arttırılması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Dekanlık ve Bölüm Başkanlıkları</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15.12.2019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BAKSİFED ile olası işbirlikleri için görüşmeler yapıldı. </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(2-3 Mayıs 2019 Ansiad sunumu)</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(9.10.2019)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154124"/>
                  </a:ext>
                </a:extLst>
              </a:tr>
              <a:tr h="259110">
                <a:tc>
                  <a:txBody>
                    <a:bodyPr/>
                    <a:lstStyle/>
                    <a:p>
                      <a:pPr algn="l" fontAlgn="t"/>
                      <a:r>
                        <a:rPr lang="tr-TR" sz="700" b="0" i="0" u="none" strike="noStrike" dirty="0">
                          <a:solidFill>
                            <a:srgbClr val="000000"/>
                          </a:solidFill>
                          <a:effectLst/>
                          <a:latin typeface="Swis721 Cn BT" panose="020B0506020202030204" pitchFamily="34" charset="0"/>
                        </a:rPr>
                        <a:t>T5- </a:t>
                      </a:r>
                      <a:r>
                        <a:rPr lang="tr-TR" sz="700" b="0" i="0" u="none" strike="noStrike" dirty="0" err="1">
                          <a:solidFill>
                            <a:srgbClr val="000000"/>
                          </a:solidFill>
                          <a:effectLst/>
                          <a:latin typeface="Swis721 Cn BT" panose="020B0506020202030204" pitchFamily="34" charset="0"/>
                        </a:rPr>
                        <a:t>Koronavirüs</a:t>
                      </a:r>
                      <a:r>
                        <a:rPr lang="tr-TR" sz="700" b="0" i="0" u="none" strike="noStrike" dirty="0">
                          <a:solidFill>
                            <a:srgbClr val="000000"/>
                          </a:solidFill>
                          <a:effectLst/>
                          <a:latin typeface="Swis721 Cn BT" panose="020B0506020202030204" pitchFamily="34" charset="0"/>
                        </a:rPr>
                        <a:t> </a:t>
                      </a:r>
                      <a:r>
                        <a:rPr lang="tr-TR" sz="700" b="0" i="0" u="none" strike="noStrike" dirty="0" err="1">
                          <a:solidFill>
                            <a:srgbClr val="000000"/>
                          </a:solidFill>
                          <a:effectLst/>
                          <a:latin typeface="Swis721 Cn BT" panose="020B0506020202030204" pitchFamily="34" charset="0"/>
                        </a:rPr>
                        <a:t>pandemisi</a:t>
                      </a:r>
                      <a:r>
                        <a:rPr lang="tr-TR" sz="700" b="0" i="0" u="none" strike="noStrike" dirty="0">
                          <a:solidFill>
                            <a:srgbClr val="000000"/>
                          </a:solidFill>
                          <a:effectLst/>
                          <a:latin typeface="Swis721 Cn BT" panose="020B0506020202030204" pitchFamily="34" charset="0"/>
                        </a:rPr>
                        <a:t> sürecinde geliştirilen uzaktan eğitim yöntemlerinin yeni başlayan öğrencilerin bölümlere adaptasyonunda güçlük yaratması</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Bölüme  başlayan öğrencinin bölüme entegrasyonunda zorluk yaşaması, öğrencinin akademik program süresini uzatması ve mağdur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Öğrencilerin danışmanları ile iletişimin zayıf olması ve maillerini takip etmemesi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Hocalarin geri bildirimi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Öğrenciler ile dönem başı yapılan toplantılara ek dönem sonu birebir toplantılar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Dekanlık ve Bölüm Başkanlıkları</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31.12.2021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2976693"/>
                  </a:ext>
                </a:extLst>
              </a:tr>
              <a:tr h="506650">
                <a:tc>
                  <a:txBody>
                    <a:bodyPr/>
                    <a:lstStyle/>
                    <a:p>
                      <a:pPr algn="l" fontAlgn="ctr"/>
                      <a:r>
                        <a:rPr lang="tr-TR" sz="700" b="0" i="0" u="none" strike="noStrike">
                          <a:solidFill>
                            <a:srgbClr val="000000"/>
                          </a:solidFill>
                          <a:effectLst/>
                          <a:latin typeface="Swis721 Cn BT" panose="020B0506020202030204" pitchFamily="34" charset="0"/>
                        </a:rPr>
                        <a:t>Deneyimli, farklı kültürlerden, genç, dinamik ve ulaşılabilir akademik kadro ile yeniliklere çok hızlı adapte olabilme becerisi (G4)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Kadrolu öğretim üyelerinin sözleşmelerinin her yıl yenilenmeme riski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Eğitim öğretimin aksaması, öğretim üyelerinin ders saatinin artması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420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Yarı zamanlı öğretim üyeleri ile anlaşmak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Başkanlıkları (01.02.2019)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Tasarım ve uygulama derslerinde akademi dışı alanlarda proje üreten, vizyon ve misyona uyum sağlayan yarı zamanlı öğretim elemanları görev almaktadır.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Tam zamanlı ve yarı zamanlı öğretim elemanı sayısının arttırılması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Üst Yönetim</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(31.12.2019)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Mimarlık ve İç Mimarlık ve Çevre Tasarımı Bölümlerine yeni öğretim görevlisi alımı yapılmıştır. (Mimarlık 07.05.2019) </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(İç Mimarlık 16.09.2019)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700" b="1" i="0" u="none" strike="noStrike">
                          <a:solidFill>
                            <a:srgbClr val="000000"/>
                          </a:solidFill>
                          <a:effectLst/>
                          <a:latin typeface="Swis721 Cn BT" panose="020B0506020202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2107813"/>
                  </a:ext>
                </a:extLst>
              </a:tr>
              <a:tr h="437554">
                <a:tc>
                  <a:txBody>
                    <a:bodyPr/>
                    <a:lstStyle/>
                    <a:p>
                      <a:pPr algn="l" fontAlgn="ctr"/>
                      <a:r>
                        <a:rPr lang="tr-TR" sz="700" b="0" i="0" u="none" strike="noStrike">
                          <a:solidFill>
                            <a:srgbClr val="000000"/>
                          </a:solidFill>
                          <a:effectLst/>
                          <a:latin typeface="Swis721 Cn BT" panose="020B0506020202030204" pitchFamily="34" charset="0"/>
                        </a:rPr>
                        <a:t>Deneyimli, farklı kültürlerden, genç, dinamik ve ulaşılabilir akademik kadro ile yeniliklere çok hızlı adapte olabilme becerisi (G4)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Öğrencilerin yeni müfredata ve uygulamalara geç adaptasyonu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Okulun yeni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Danışmanlık  Sistemi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252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Öğrencileri yenilenen müfredat ve yönerge, uygulamalardan haberdar etmek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Başkanlıkları (01.02.2019)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Öğrenciler müfredat ile ilgili bilgilendirildi</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26.09.2018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9562022"/>
                  </a:ext>
                </a:extLst>
              </a:tr>
              <a:tr h="437554">
                <a:tc>
                  <a:txBody>
                    <a:bodyPr/>
                    <a:lstStyle/>
                    <a:p>
                      <a:pPr algn="l" fontAlgn="ctr"/>
                      <a:r>
                        <a:rPr lang="tr-TR" sz="700" b="0" i="0" u="none" strike="noStrike">
                          <a:solidFill>
                            <a:srgbClr val="000000"/>
                          </a:solidFill>
                          <a:effectLst/>
                          <a:latin typeface="Swis721 Cn BT" panose="020B0506020202030204" pitchFamily="34" charset="0"/>
                        </a:rPr>
                        <a:t>Ulusal ve uluslararası ortak çalışmalara katılabilme potansiyeli (F3)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Öğretim üyelerinin ders programı ile çakışması sonucu derslerde verimin düşmesi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Öğretim üyelerinin ders yükünün fazla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Ulusal ve Uluslararası projeler için TTO'dan bilgilendirme almak için toplantı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Başkanlıkları (31.12.2019)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Tto ile İç Mimarlık Bölümü Bilgilendirme Toplantısı gerçekleştirmiştir. (08.10.2019)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700" b="0" i="0" u="none" strike="noStrike" dirty="0">
                          <a:solidFill>
                            <a:srgbClr val="000000"/>
                          </a:solidFill>
                          <a:effectLst/>
                          <a:latin typeface="Swis721 Cn BT" panose="020B0506020202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4094469"/>
                  </a:ext>
                </a:extLst>
              </a:tr>
            </a:tbl>
          </a:graphicData>
        </a:graphic>
      </p:graphicFrame>
      <p:sp>
        <p:nvSpPr>
          <p:cNvPr id="21" name="143 Metin kutusu">
            <a:extLst>
              <a:ext uri="{FF2B5EF4-FFF2-40B4-BE49-F238E27FC236}">
                <a16:creationId xmlns:a16="http://schemas.microsoft.com/office/drawing/2014/main" id="{00000000-0008-0000-0200-000002000000}"/>
              </a:ext>
            </a:extLst>
          </p:cNvPr>
          <p:cNvSpPr txBox="1"/>
          <p:nvPr/>
        </p:nvSpPr>
        <p:spPr>
          <a:xfrm>
            <a:off x="457200" y="493871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2" name="143 Metin kutusu">
            <a:extLst>
              <a:ext uri="{FF2B5EF4-FFF2-40B4-BE49-F238E27FC236}">
                <a16:creationId xmlns:a16="http://schemas.microsoft.com/office/drawing/2014/main" id="{00000000-0008-0000-0200-000003000000}"/>
              </a:ext>
            </a:extLst>
          </p:cNvPr>
          <p:cNvSpPr txBox="1"/>
          <p:nvPr/>
        </p:nvSpPr>
        <p:spPr>
          <a:xfrm>
            <a:off x="457200" y="514667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1778214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26</a:t>
            </a:fld>
            <a:endParaRPr lang="tr-TR"/>
          </a:p>
        </p:txBody>
      </p:sp>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pic>
        <p:nvPicPr>
          <p:cNvPr id="6" name="Resim 5"/>
          <p:cNvPicPr/>
          <p:nvPr/>
        </p:nvPicPr>
        <p:blipFill>
          <a:blip r:embed="rId2"/>
          <a:stretch>
            <a:fillRect/>
          </a:stretch>
        </p:blipFill>
        <p:spPr>
          <a:xfrm>
            <a:off x="107504" y="260648"/>
            <a:ext cx="2736304" cy="576064"/>
          </a:xfrm>
          <a:prstGeom prst="rect">
            <a:avLst/>
          </a:prstGeom>
        </p:spPr>
      </p:pic>
      <p:sp>
        <p:nvSpPr>
          <p:cNvPr id="10" name="143 Metin kutusu">
            <a:extLst>
              <a:ext uri="{FF2B5EF4-FFF2-40B4-BE49-F238E27FC236}">
                <a16:creationId xmlns:a16="http://schemas.microsoft.com/office/drawing/2014/main" id="{00000000-0008-0000-0200-000002000000}"/>
              </a:ext>
            </a:extLst>
          </p:cNvPr>
          <p:cNvSpPr txBox="1"/>
          <p:nvPr/>
        </p:nvSpPr>
        <p:spPr>
          <a:xfrm>
            <a:off x="457200" y="49958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1" name="143 Metin kutusu">
            <a:extLst>
              <a:ext uri="{FF2B5EF4-FFF2-40B4-BE49-F238E27FC236}">
                <a16:creationId xmlns:a16="http://schemas.microsoft.com/office/drawing/2014/main" id="{00000000-0008-0000-0200-000003000000}"/>
              </a:ext>
            </a:extLst>
          </p:cNvPr>
          <p:cNvSpPr txBox="1"/>
          <p:nvPr/>
        </p:nvSpPr>
        <p:spPr>
          <a:xfrm>
            <a:off x="457200" y="52038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9" name="143 Metin kutusu">
            <a:extLst>
              <a:ext uri="{FF2B5EF4-FFF2-40B4-BE49-F238E27FC236}">
                <a16:creationId xmlns:a16="http://schemas.microsoft.com/office/drawing/2014/main" id="{00000000-0008-0000-0200-000002000000}"/>
              </a:ext>
            </a:extLst>
          </p:cNvPr>
          <p:cNvSpPr txBox="1"/>
          <p:nvPr/>
        </p:nvSpPr>
        <p:spPr>
          <a:xfrm>
            <a:off x="457200" y="54054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2" name="143 Metin kutusu">
            <a:extLst>
              <a:ext uri="{FF2B5EF4-FFF2-40B4-BE49-F238E27FC236}">
                <a16:creationId xmlns:a16="http://schemas.microsoft.com/office/drawing/2014/main" id="{00000000-0008-0000-0200-000003000000}"/>
              </a:ext>
            </a:extLst>
          </p:cNvPr>
          <p:cNvSpPr txBox="1"/>
          <p:nvPr/>
        </p:nvSpPr>
        <p:spPr>
          <a:xfrm>
            <a:off x="457200" y="56134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a:extLst>
              <a:ext uri="{FF2B5EF4-FFF2-40B4-BE49-F238E27FC236}">
                <a16:creationId xmlns:a16="http://schemas.microsoft.com/office/drawing/2014/main" id="{00000000-0008-0000-0200-000002000000}"/>
              </a:ext>
            </a:extLst>
          </p:cNvPr>
          <p:cNvSpPr txBox="1"/>
          <p:nvPr/>
        </p:nvSpPr>
        <p:spPr>
          <a:xfrm>
            <a:off x="457200" y="553402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a:extLst>
              <a:ext uri="{FF2B5EF4-FFF2-40B4-BE49-F238E27FC236}">
                <a16:creationId xmlns:a16="http://schemas.microsoft.com/office/drawing/2014/main" id="{00000000-0008-0000-0200-000003000000}"/>
              </a:ext>
            </a:extLst>
          </p:cNvPr>
          <p:cNvSpPr txBox="1"/>
          <p:nvPr/>
        </p:nvSpPr>
        <p:spPr>
          <a:xfrm>
            <a:off x="457200" y="574198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a:extLst>
              <a:ext uri="{FF2B5EF4-FFF2-40B4-BE49-F238E27FC236}">
                <a16:creationId xmlns:a16="http://schemas.microsoft.com/office/drawing/2014/main" id="{00000000-0008-0000-0200-000002000000}"/>
              </a:ext>
            </a:extLst>
          </p:cNvPr>
          <p:cNvSpPr txBox="1"/>
          <p:nvPr/>
        </p:nvSpPr>
        <p:spPr>
          <a:xfrm>
            <a:off x="457200" y="566737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6" name="143 Metin kutusu">
            <a:extLst>
              <a:ext uri="{FF2B5EF4-FFF2-40B4-BE49-F238E27FC236}">
                <a16:creationId xmlns:a16="http://schemas.microsoft.com/office/drawing/2014/main" id="{00000000-0008-0000-0200-000003000000}"/>
              </a:ext>
            </a:extLst>
          </p:cNvPr>
          <p:cNvSpPr txBox="1"/>
          <p:nvPr/>
        </p:nvSpPr>
        <p:spPr>
          <a:xfrm>
            <a:off x="457200" y="587533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7" name="143 Metin kutusu">
            <a:extLst>
              <a:ext uri="{FF2B5EF4-FFF2-40B4-BE49-F238E27FC236}">
                <a16:creationId xmlns:a16="http://schemas.microsoft.com/office/drawing/2014/main" id="{00000000-0008-0000-0200-000002000000}"/>
              </a:ext>
            </a:extLst>
          </p:cNvPr>
          <p:cNvSpPr txBox="1"/>
          <p:nvPr/>
        </p:nvSpPr>
        <p:spPr>
          <a:xfrm>
            <a:off x="457200" y="52117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8" name="143 Metin kutusu">
            <a:extLst>
              <a:ext uri="{FF2B5EF4-FFF2-40B4-BE49-F238E27FC236}">
                <a16:creationId xmlns:a16="http://schemas.microsoft.com/office/drawing/2014/main" id="{00000000-0008-0000-0200-000003000000}"/>
              </a:ext>
            </a:extLst>
          </p:cNvPr>
          <p:cNvSpPr txBox="1"/>
          <p:nvPr/>
        </p:nvSpPr>
        <p:spPr>
          <a:xfrm>
            <a:off x="457200" y="54197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9" name="143 Metin kutusu">
            <a:extLst>
              <a:ext uri="{FF2B5EF4-FFF2-40B4-BE49-F238E27FC236}">
                <a16:creationId xmlns:a16="http://schemas.microsoft.com/office/drawing/2014/main" id="{00000000-0008-0000-0200-000002000000}"/>
              </a:ext>
            </a:extLst>
          </p:cNvPr>
          <p:cNvSpPr txBox="1"/>
          <p:nvPr/>
        </p:nvSpPr>
        <p:spPr>
          <a:xfrm>
            <a:off x="457200" y="513397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0" name="143 Metin kutusu">
            <a:extLst>
              <a:ext uri="{FF2B5EF4-FFF2-40B4-BE49-F238E27FC236}">
                <a16:creationId xmlns:a16="http://schemas.microsoft.com/office/drawing/2014/main" id="{00000000-0008-0000-0200-000003000000}"/>
              </a:ext>
            </a:extLst>
          </p:cNvPr>
          <p:cNvSpPr txBox="1"/>
          <p:nvPr/>
        </p:nvSpPr>
        <p:spPr>
          <a:xfrm>
            <a:off x="457200" y="534193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1" name="143 Metin kutusu">
            <a:extLst>
              <a:ext uri="{FF2B5EF4-FFF2-40B4-BE49-F238E27FC236}">
                <a16:creationId xmlns:a16="http://schemas.microsoft.com/office/drawing/2014/main" id="{00000000-0008-0000-0200-000002000000}"/>
              </a:ext>
            </a:extLst>
          </p:cNvPr>
          <p:cNvSpPr txBox="1"/>
          <p:nvPr/>
        </p:nvSpPr>
        <p:spPr>
          <a:xfrm>
            <a:off x="457200" y="493871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2" name="143 Metin kutusu">
            <a:extLst>
              <a:ext uri="{FF2B5EF4-FFF2-40B4-BE49-F238E27FC236}">
                <a16:creationId xmlns:a16="http://schemas.microsoft.com/office/drawing/2014/main" id="{00000000-0008-0000-0200-000003000000}"/>
              </a:ext>
            </a:extLst>
          </p:cNvPr>
          <p:cNvSpPr txBox="1"/>
          <p:nvPr/>
        </p:nvSpPr>
        <p:spPr>
          <a:xfrm>
            <a:off x="457200" y="514667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graphicFrame>
        <p:nvGraphicFramePr>
          <p:cNvPr id="2" name="Tablo 1"/>
          <p:cNvGraphicFramePr>
            <a:graphicFrameLocks noGrp="1"/>
          </p:cNvGraphicFramePr>
          <p:nvPr>
            <p:extLst>
              <p:ext uri="{D42A27DB-BD31-4B8C-83A1-F6EECF244321}">
                <p14:modId xmlns:p14="http://schemas.microsoft.com/office/powerpoint/2010/main" val="1263827552"/>
              </p:ext>
            </p:extLst>
          </p:nvPr>
        </p:nvGraphicFramePr>
        <p:xfrm>
          <a:off x="251520" y="1044844"/>
          <a:ext cx="8784973" cy="5589050"/>
        </p:xfrm>
        <a:graphic>
          <a:graphicData uri="http://schemas.openxmlformats.org/drawingml/2006/table">
            <a:tbl>
              <a:tblPr/>
              <a:tblGrid>
                <a:gridCol w="1728192">
                  <a:extLst>
                    <a:ext uri="{9D8B030D-6E8A-4147-A177-3AD203B41FA5}">
                      <a16:colId xmlns:a16="http://schemas.microsoft.com/office/drawing/2014/main" val="2790495308"/>
                    </a:ext>
                  </a:extLst>
                </a:gridCol>
                <a:gridCol w="1080120">
                  <a:extLst>
                    <a:ext uri="{9D8B030D-6E8A-4147-A177-3AD203B41FA5}">
                      <a16:colId xmlns:a16="http://schemas.microsoft.com/office/drawing/2014/main" val="2338376770"/>
                    </a:ext>
                  </a:extLst>
                </a:gridCol>
                <a:gridCol w="144016">
                  <a:extLst>
                    <a:ext uri="{9D8B030D-6E8A-4147-A177-3AD203B41FA5}">
                      <a16:colId xmlns:a16="http://schemas.microsoft.com/office/drawing/2014/main" val="3639855120"/>
                    </a:ext>
                  </a:extLst>
                </a:gridCol>
                <a:gridCol w="936104">
                  <a:extLst>
                    <a:ext uri="{9D8B030D-6E8A-4147-A177-3AD203B41FA5}">
                      <a16:colId xmlns:a16="http://schemas.microsoft.com/office/drawing/2014/main" val="1790623041"/>
                    </a:ext>
                  </a:extLst>
                </a:gridCol>
                <a:gridCol w="144016">
                  <a:extLst>
                    <a:ext uri="{9D8B030D-6E8A-4147-A177-3AD203B41FA5}">
                      <a16:colId xmlns:a16="http://schemas.microsoft.com/office/drawing/2014/main" val="857860203"/>
                    </a:ext>
                  </a:extLst>
                </a:gridCol>
                <a:gridCol w="720080">
                  <a:extLst>
                    <a:ext uri="{9D8B030D-6E8A-4147-A177-3AD203B41FA5}">
                      <a16:colId xmlns:a16="http://schemas.microsoft.com/office/drawing/2014/main" val="755587954"/>
                    </a:ext>
                  </a:extLst>
                </a:gridCol>
                <a:gridCol w="144016">
                  <a:extLst>
                    <a:ext uri="{9D8B030D-6E8A-4147-A177-3AD203B41FA5}">
                      <a16:colId xmlns:a16="http://schemas.microsoft.com/office/drawing/2014/main" val="2913186169"/>
                    </a:ext>
                  </a:extLst>
                </a:gridCol>
                <a:gridCol w="216024">
                  <a:extLst>
                    <a:ext uri="{9D8B030D-6E8A-4147-A177-3AD203B41FA5}">
                      <a16:colId xmlns:a16="http://schemas.microsoft.com/office/drawing/2014/main" val="1088984168"/>
                    </a:ext>
                  </a:extLst>
                </a:gridCol>
                <a:gridCol w="1080120">
                  <a:extLst>
                    <a:ext uri="{9D8B030D-6E8A-4147-A177-3AD203B41FA5}">
                      <a16:colId xmlns:a16="http://schemas.microsoft.com/office/drawing/2014/main" val="3662453557"/>
                    </a:ext>
                  </a:extLst>
                </a:gridCol>
                <a:gridCol w="720080">
                  <a:extLst>
                    <a:ext uri="{9D8B030D-6E8A-4147-A177-3AD203B41FA5}">
                      <a16:colId xmlns:a16="http://schemas.microsoft.com/office/drawing/2014/main" val="2357667616"/>
                    </a:ext>
                  </a:extLst>
                </a:gridCol>
                <a:gridCol w="1080120">
                  <a:extLst>
                    <a:ext uri="{9D8B030D-6E8A-4147-A177-3AD203B41FA5}">
                      <a16:colId xmlns:a16="http://schemas.microsoft.com/office/drawing/2014/main" val="1020792560"/>
                    </a:ext>
                  </a:extLst>
                </a:gridCol>
                <a:gridCol w="216024">
                  <a:extLst>
                    <a:ext uri="{9D8B030D-6E8A-4147-A177-3AD203B41FA5}">
                      <a16:colId xmlns:a16="http://schemas.microsoft.com/office/drawing/2014/main" val="2853207984"/>
                    </a:ext>
                  </a:extLst>
                </a:gridCol>
                <a:gridCol w="144016">
                  <a:extLst>
                    <a:ext uri="{9D8B030D-6E8A-4147-A177-3AD203B41FA5}">
                      <a16:colId xmlns:a16="http://schemas.microsoft.com/office/drawing/2014/main" val="728245249"/>
                    </a:ext>
                  </a:extLst>
                </a:gridCol>
                <a:gridCol w="216024">
                  <a:extLst>
                    <a:ext uri="{9D8B030D-6E8A-4147-A177-3AD203B41FA5}">
                      <a16:colId xmlns:a16="http://schemas.microsoft.com/office/drawing/2014/main" val="208095001"/>
                    </a:ext>
                  </a:extLst>
                </a:gridCol>
                <a:gridCol w="216021">
                  <a:extLst>
                    <a:ext uri="{9D8B030D-6E8A-4147-A177-3AD203B41FA5}">
                      <a16:colId xmlns:a16="http://schemas.microsoft.com/office/drawing/2014/main" val="2007134098"/>
                    </a:ext>
                  </a:extLst>
                </a:gridCol>
              </a:tblGrid>
              <a:tr h="56078">
                <a:tc rowSpan="2">
                  <a:txBody>
                    <a:bodyPr/>
                    <a:lstStyle/>
                    <a:p>
                      <a:pPr algn="l" fontAlgn="b"/>
                      <a:r>
                        <a:rPr lang="sv-SE" sz="700" b="1" i="0" u="none" strike="noStrike" dirty="0">
                          <a:solidFill>
                            <a:srgbClr val="000000"/>
                          </a:solidFill>
                          <a:effectLst/>
                          <a:latin typeface="Swis721 Cn BT" panose="020B0506020202030204" pitchFamily="34" charset="0"/>
                        </a:rPr>
                        <a:t>Olası Risk Türü (Potential Risk Mode)</a:t>
                      </a:r>
                      <a:endParaRPr lang="sv-SE" sz="7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Olası Etkileri/Potential Effect(s)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Sebebi/Potential Cause (s)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sv-SE" sz="700" b="1" i="0" u="none" strike="noStrike">
                          <a:solidFill>
                            <a:srgbClr val="000000"/>
                          </a:solidFill>
                          <a:effectLst/>
                          <a:latin typeface="Swis721 Cn BT" panose="020B0506020202030204" pitchFamily="34" charset="0"/>
                        </a:rPr>
                        <a:t>Varolan  Kontroller (Önlemler)  / Current 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R.Ö.F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dirty="0">
                          <a:solidFill>
                            <a:srgbClr val="000000"/>
                          </a:solidFill>
                          <a:effectLst/>
                          <a:latin typeface="Swis721 Cn BT" panose="020B0506020202030204" pitchFamily="34" charset="0"/>
                        </a:rPr>
                        <a:t>Sorumlu ve Hedef Tamamlama Tarihi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24371725"/>
                  </a:ext>
                </a:extLst>
              </a:tr>
              <a:tr h="168234">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a:solidFill>
                            <a:srgbClr val="000000"/>
                          </a:solidFill>
                          <a:effectLst/>
                          <a:latin typeface="Swis721 Cn BT" panose="020B0506020202030204" pitchFamily="34" charset="0"/>
                        </a:rPr>
                        <a:t>Gerçekleşen Faliyetler/                           Action Taken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3194529627"/>
                  </a:ext>
                </a:extLst>
              </a:tr>
              <a:tr h="312518">
                <a:tc>
                  <a:txBody>
                    <a:bodyPr/>
                    <a:lstStyle/>
                    <a:p>
                      <a:pPr algn="l" fontAlgn="t"/>
                      <a:r>
                        <a:rPr lang="tr-TR" sz="700" b="0" i="0" u="none" strike="noStrike">
                          <a:solidFill>
                            <a:srgbClr val="000000"/>
                          </a:solidFill>
                          <a:effectLst/>
                          <a:latin typeface="Swis721 Cn BT" panose="020B0506020202030204" pitchFamily="34" charset="0"/>
                        </a:rPr>
                        <a:t>Fakülte Yönetim Kurulu toplantısı iş akışında yer alan gündem oluşturma, görüş alımı,toplantı çağrısı vb.. adımların gerçekleştirilmemesi (Df-0022)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Süreç planlamada aksaklıkların yaşanması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Fakülte yönetiminde yaşanan değişiklik ve ortaya çıkan yoğunluk sebebiyle eğitimlere yeterli katılım sağlanamaması sonucunda yaşanan adaptasyon eksikliği ve tecrübesizlik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Fakülte Sekreteri ile Fakülte Yönetim Kuruluiş akışı gündemli görüşme yapılması, gerçekleşecek toplantılarda iş akışında yer alan adımlara dikkat edilmesi, Fakülte sekreterinin iş akışlarını takip etmesi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Dekan Yardımcısı /Fakülte Sekreteri</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31.12.2019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Toplantı gerçekleştirilerek iş akışları konuşuldu.</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21.11.2018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8022976"/>
                  </a:ext>
                </a:extLst>
              </a:tr>
              <a:tr h="280390">
                <a:tc>
                  <a:txBody>
                    <a:bodyPr/>
                    <a:lstStyle/>
                    <a:p>
                      <a:pPr algn="l" fontAlgn="t"/>
                      <a:r>
                        <a:rPr lang="tr-TR" sz="700" b="0" i="0" u="none" strike="noStrike">
                          <a:solidFill>
                            <a:srgbClr val="000000"/>
                          </a:solidFill>
                          <a:effectLst/>
                          <a:latin typeface="Swis721 Cn BT" panose="020B0506020202030204" pitchFamily="34" charset="0"/>
                        </a:rPr>
                        <a:t>Bölüm sekreterliğine vermiş olduğum dilekçeyi teslim ettğime dair kod verilmemişir.  (Şikayet No :222)</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Öğrenci eğitim planında aksaklıklar yaşanması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Süreç akışının öğrenciye iletilememesi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Danışmanlık  Sistemi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Şikayet vb. öğrencinin tüm soru ve sorunlarında izleyeceği adımlar görsel bir şema ile fakülte sekreteri kapısına ve panolara asılması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Dekan Yardımcısı /Fakülte Sekreteri</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13.09.2019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Şikayet vb. öğrencinin tüm soru ve sorunlarında izleyeceği adımlar görsel bir şema ile fakülte sekreteri kapısına ve panolara asılmıştır. (13.09.2019)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004383"/>
                  </a:ext>
                </a:extLst>
              </a:tr>
              <a:tr h="420585">
                <a:tc>
                  <a:txBody>
                    <a:bodyPr/>
                    <a:lstStyle/>
                    <a:p>
                      <a:pPr algn="l" fontAlgn="ctr"/>
                      <a:r>
                        <a:rPr lang="tr-TR" sz="700" b="0" i="0" u="none" strike="noStrike">
                          <a:solidFill>
                            <a:srgbClr val="000000"/>
                          </a:solidFill>
                          <a:effectLst/>
                          <a:latin typeface="Swis721 Cn BT" panose="020B0506020202030204" pitchFamily="34" charset="0"/>
                        </a:rPr>
                        <a:t>Birimlerde bazı dokümanların kullanımı ile ilgili farkındalıklarının yeterli seviyede olmadığı tespit edilmiştir. Örneğin; spiklerin ilgili alanların doldurulmaması veya yanlış doldurulması vb.(Dfi-1)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Sürecin uzaması ve yanlış aktarımı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Sürecin tek bir elden yönetilemiyor oluşu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komisyonlarının oluşturulması ve periyodik toplantılar ve mail ile bilgilendirmeler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Komisyonu üyelerinin Bölümdeki diğer personelin KYS'ye katılmalarını sağlamak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Komisyonu</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(15.12..2019)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Bölümlerdeki tüm personelin KYS eğitimine katılması sağlanmış, katılamayan personele bölümlerin kalite komisyonları tarafından eğitim verilmiştir (27.12.2019)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4830614"/>
                  </a:ext>
                </a:extLst>
              </a:tr>
              <a:tr h="441030">
                <a:tc>
                  <a:txBody>
                    <a:bodyPr/>
                    <a:lstStyle/>
                    <a:p>
                      <a:pPr algn="l" fontAlgn="ctr"/>
                      <a:r>
                        <a:rPr lang="tr-TR" sz="700" b="0" i="0" u="none" strike="noStrike">
                          <a:solidFill>
                            <a:srgbClr val="000000"/>
                          </a:solidFill>
                          <a:effectLst/>
                          <a:latin typeface="Swis721 Cn BT" panose="020B0506020202030204" pitchFamily="34" charset="0"/>
                        </a:rPr>
                        <a:t>Birimlerde kalite hedeflerine ulaşmayı sağlayacak bütçe ile uyumlu  plan ve stratejilerin belirlendiğine dair bulgular görülememiştir. Örneğin, Sepam Süreci, Karşılaştırmalı Hukuk Süreci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Gerçekleşemeyecek Hedefler ile boşuna işgücü ve zaman kaybı yaşanması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Bütçelemelerin mevcut ekonomik imkanlara göre ele alınmayışı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Hedeflerinin süreç içerisinde yeniden gözden geçirilmesi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Hedeflerinin sadece mevcut bütçe ile değil kalıcı sponsorlukla çözümü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koordinatörlüğü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2489390"/>
                  </a:ext>
                </a:extLst>
              </a:tr>
              <a:tr h="662422">
                <a:tc>
                  <a:txBody>
                    <a:bodyPr/>
                    <a:lstStyle/>
                    <a:p>
                      <a:pPr algn="l" fontAlgn="ctr"/>
                      <a:r>
                        <a:rPr lang="tr-TR" sz="700" b="0" i="0" u="none" strike="noStrike">
                          <a:solidFill>
                            <a:srgbClr val="000000"/>
                          </a:solidFill>
                          <a:effectLst/>
                          <a:latin typeface="Swis721 Cn BT" panose="020B0506020202030204" pitchFamily="34" charset="0"/>
                        </a:rPr>
                        <a:t>Risk değerlendirme sisteminde yapılan önleyici faaliyetlerden sonra hesaplanan RÖF değerinin hala limit üzerinde olması durumunda nasıl bir faaliyet izleneceğine dair belirli bir metodun oluşturulmadığı tespit edilmiştir. Örneğin; Bilgi işlem Süreci riskleri, Mezunlar ve Kariyer Süreci, SKS Birimi (Aksiyon sonunda RÖF değeri 100 ün üstünde kalan riskler için 2.aksiyon gerekliliği)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solidFill>
                            <a:srgbClr val="000000"/>
                          </a:solidFill>
                          <a:effectLst/>
                          <a:latin typeface="Swis721 Cn BT" panose="020B0506020202030204" pitchFamily="34" charset="0"/>
                        </a:rPr>
                        <a:t>Risklerin ortadan kaldırılmasında engel teşkil etmesi ile kısır döngü oluşturması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Koordinatörlüğünün tüm birimlere ulaşamamış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Dış denetim öncesi yeniden gözden geçirmelerin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koordinatörlüğü</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4332798"/>
                  </a:ext>
                </a:extLst>
              </a:tr>
              <a:tr h="887902">
                <a:tc>
                  <a:txBody>
                    <a:bodyPr/>
                    <a:lstStyle/>
                    <a:p>
                      <a:pPr algn="l" fontAlgn="ctr"/>
                      <a:r>
                        <a:rPr lang="tr-TR" sz="700" b="0" i="0" u="none" strike="noStrike">
                          <a:solidFill>
                            <a:srgbClr val="000000"/>
                          </a:solidFill>
                          <a:effectLst/>
                          <a:latin typeface="Swis721 Cn BT" panose="020B0506020202030204" pitchFamily="34" charset="0"/>
                        </a:rPr>
                        <a:t>18. ve 19. sorulardada fakültenin konumu ve fiziksel yapısının yeterliliği sorulmaktadır. Tüm fakültelerin aynı binada bulunması öncelikle başlıca bir sorundur (Hem sınıf hem de ofislerin yeterliliği açısından). Bununla birlikte malesef tüm atölyelerimiz aslında sınıf olmayan yerlerden dönüştürüldüğü için hem iletişim sıkıntısı hem de mekan içindeki fiziksel koşullardan dolayı sorun olmaktadır. Işık almayan, tavanları akıtan, nefes alamadığımız atölyelerimiz bulunmaktadır. Bu da hem öğrencilerin hem de bizim verimimizi düşürmektedir.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Öğrencilerin ve öğretim üyelerinin performans ve verimliliğinin düşmesi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Fakülte sayısı ile mekan alanı oranının yetersiz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Geçici sınıflıklar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Yeni binanın tamamlanması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Üst yönetim (01.02.2019)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Yeni Binada inşası tamamlanan stüdyo ve derslikler bölümlere tahsis edildi. ( 23.09.2019)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788145"/>
                  </a:ext>
                </a:extLst>
              </a:tr>
              <a:tr h="560780">
                <a:tc>
                  <a:txBody>
                    <a:bodyPr/>
                    <a:lstStyle/>
                    <a:p>
                      <a:pPr algn="l" fontAlgn="ctr"/>
                      <a:r>
                        <a:rPr lang="tr-TR" sz="700" b="0" i="0" u="none" strike="noStrike">
                          <a:solidFill>
                            <a:srgbClr val="000000"/>
                          </a:solidFill>
                          <a:effectLst/>
                          <a:latin typeface="Swis721 Cn BT" panose="020B0506020202030204" pitchFamily="34" charset="0"/>
                        </a:rPr>
                        <a:t>Fakülte binasında fiziksel olarak eksikler var. Ofis sayısı yeterli değil. Sergi alanı yok ve stüdyolar yetersizdir.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Öğrencilerin ve öğretim üyelerinin performans ve verimliliğinin düşmesi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Fakülte sayısı ile mekan alanı oranının yetersiz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Geçici sınıflıklar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Yeni binanın tamamlanması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Üst yönetim (01.02.2019)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Yeni Binada inşası tamamlanan stüdyo ve derslikler bölümlere tahsis edildi. ( 23.09.2019)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000000"/>
                          </a:solidFill>
                          <a:effectLst/>
                          <a:latin typeface="Swis721 Cn BT" panose="020B0506020202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2195212"/>
                  </a:ext>
                </a:extLst>
              </a:tr>
            </a:tbl>
          </a:graphicData>
        </a:graphic>
      </p:graphicFrame>
      <p:sp>
        <p:nvSpPr>
          <p:cNvPr id="23" name="143 Metin kutusu">
            <a:extLst>
              <a:ext uri="{FF2B5EF4-FFF2-40B4-BE49-F238E27FC236}">
                <a16:creationId xmlns:a16="http://schemas.microsoft.com/office/drawing/2014/main" id="{00000000-0008-0000-0200-000002000000}"/>
              </a:ext>
            </a:extLst>
          </p:cNvPr>
          <p:cNvSpPr txBox="1"/>
          <p:nvPr/>
        </p:nvSpPr>
        <p:spPr>
          <a:xfrm>
            <a:off x="1096963" y="37036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4" name="143 Metin kutusu">
            <a:extLst>
              <a:ext uri="{FF2B5EF4-FFF2-40B4-BE49-F238E27FC236}">
                <a16:creationId xmlns:a16="http://schemas.microsoft.com/office/drawing/2014/main" id="{00000000-0008-0000-0200-000003000000}"/>
              </a:ext>
            </a:extLst>
          </p:cNvPr>
          <p:cNvSpPr txBox="1"/>
          <p:nvPr/>
        </p:nvSpPr>
        <p:spPr>
          <a:xfrm>
            <a:off x="1096963" y="39116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1211981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27</a:t>
            </a:fld>
            <a:endParaRPr lang="tr-TR"/>
          </a:p>
        </p:txBody>
      </p:sp>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pic>
        <p:nvPicPr>
          <p:cNvPr id="6" name="Resim 5"/>
          <p:cNvPicPr/>
          <p:nvPr/>
        </p:nvPicPr>
        <p:blipFill>
          <a:blip r:embed="rId2"/>
          <a:stretch>
            <a:fillRect/>
          </a:stretch>
        </p:blipFill>
        <p:spPr>
          <a:xfrm>
            <a:off x="107504" y="260648"/>
            <a:ext cx="2736304" cy="576064"/>
          </a:xfrm>
          <a:prstGeom prst="rect">
            <a:avLst/>
          </a:prstGeom>
        </p:spPr>
      </p:pic>
      <p:sp>
        <p:nvSpPr>
          <p:cNvPr id="10" name="143 Metin kutusu">
            <a:extLst>
              <a:ext uri="{FF2B5EF4-FFF2-40B4-BE49-F238E27FC236}">
                <a16:creationId xmlns:a16="http://schemas.microsoft.com/office/drawing/2014/main" id="{00000000-0008-0000-0200-000002000000}"/>
              </a:ext>
            </a:extLst>
          </p:cNvPr>
          <p:cNvSpPr txBox="1"/>
          <p:nvPr/>
        </p:nvSpPr>
        <p:spPr>
          <a:xfrm>
            <a:off x="457200" y="49958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1" name="143 Metin kutusu">
            <a:extLst>
              <a:ext uri="{FF2B5EF4-FFF2-40B4-BE49-F238E27FC236}">
                <a16:creationId xmlns:a16="http://schemas.microsoft.com/office/drawing/2014/main" id="{00000000-0008-0000-0200-000003000000}"/>
              </a:ext>
            </a:extLst>
          </p:cNvPr>
          <p:cNvSpPr txBox="1"/>
          <p:nvPr/>
        </p:nvSpPr>
        <p:spPr>
          <a:xfrm>
            <a:off x="457200" y="52038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9" name="143 Metin kutusu">
            <a:extLst>
              <a:ext uri="{FF2B5EF4-FFF2-40B4-BE49-F238E27FC236}">
                <a16:creationId xmlns:a16="http://schemas.microsoft.com/office/drawing/2014/main" id="{00000000-0008-0000-0200-000002000000}"/>
              </a:ext>
            </a:extLst>
          </p:cNvPr>
          <p:cNvSpPr txBox="1"/>
          <p:nvPr/>
        </p:nvSpPr>
        <p:spPr>
          <a:xfrm>
            <a:off x="457200" y="54054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2" name="143 Metin kutusu">
            <a:extLst>
              <a:ext uri="{FF2B5EF4-FFF2-40B4-BE49-F238E27FC236}">
                <a16:creationId xmlns:a16="http://schemas.microsoft.com/office/drawing/2014/main" id="{00000000-0008-0000-0200-000003000000}"/>
              </a:ext>
            </a:extLst>
          </p:cNvPr>
          <p:cNvSpPr txBox="1"/>
          <p:nvPr/>
        </p:nvSpPr>
        <p:spPr>
          <a:xfrm>
            <a:off x="457200" y="56134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a:extLst>
              <a:ext uri="{FF2B5EF4-FFF2-40B4-BE49-F238E27FC236}">
                <a16:creationId xmlns:a16="http://schemas.microsoft.com/office/drawing/2014/main" id="{00000000-0008-0000-0200-000002000000}"/>
              </a:ext>
            </a:extLst>
          </p:cNvPr>
          <p:cNvSpPr txBox="1"/>
          <p:nvPr/>
        </p:nvSpPr>
        <p:spPr>
          <a:xfrm>
            <a:off x="457200" y="553402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a:extLst>
              <a:ext uri="{FF2B5EF4-FFF2-40B4-BE49-F238E27FC236}">
                <a16:creationId xmlns:a16="http://schemas.microsoft.com/office/drawing/2014/main" id="{00000000-0008-0000-0200-000003000000}"/>
              </a:ext>
            </a:extLst>
          </p:cNvPr>
          <p:cNvSpPr txBox="1"/>
          <p:nvPr/>
        </p:nvSpPr>
        <p:spPr>
          <a:xfrm>
            <a:off x="457200" y="574198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a:extLst>
              <a:ext uri="{FF2B5EF4-FFF2-40B4-BE49-F238E27FC236}">
                <a16:creationId xmlns:a16="http://schemas.microsoft.com/office/drawing/2014/main" id="{00000000-0008-0000-0200-000002000000}"/>
              </a:ext>
            </a:extLst>
          </p:cNvPr>
          <p:cNvSpPr txBox="1"/>
          <p:nvPr/>
        </p:nvSpPr>
        <p:spPr>
          <a:xfrm>
            <a:off x="457200" y="566737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6" name="143 Metin kutusu">
            <a:extLst>
              <a:ext uri="{FF2B5EF4-FFF2-40B4-BE49-F238E27FC236}">
                <a16:creationId xmlns:a16="http://schemas.microsoft.com/office/drawing/2014/main" id="{00000000-0008-0000-0200-000003000000}"/>
              </a:ext>
            </a:extLst>
          </p:cNvPr>
          <p:cNvSpPr txBox="1"/>
          <p:nvPr/>
        </p:nvSpPr>
        <p:spPr>
          <a:xfrm>
            <a:off x="457200" y="587533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7" name="143 Metin kutusu">
            <a:extLst>
              <a:ext uri="{FF2B5EF4-FFF2-40B4-BE49-F238E27FC236}">
                <a16:creationId xmlns:a16="http://schemas.microsoft.com/office/drawing/2014/main" id="{00000000-0008-0000-0200-000002000000}"/>
              </a:ext>
            </a:extLst>
          </p:cNvPr>
          <p:cNvSpPr txBox="1"/>
          <p:nvPr/>
        </p:nvSpPr>
        <p:spPr>
          <a:xfrm>
            <a:off x="457200" y="52117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8" name="143 Metin kutusu">
            <a:extLst>
              <a:ext uri="{FF2B5EF4-FFF2-40B4-BE49-F238E27FC236}">
                <a16:creationId xmlns:a16="http://schemas.microsoft.com/office/drawing/2014/main" id="{00000000-0008-0000-0200-000003000000}"/>
              </a:ext>
            </a:extLst>
          </p:cNvPr>
          <p:cNvSpPr txBox="1"/>
          <p:nvPr/>
        </p:nvSpPr>
        <p:spPr>
          <a:xfrm>
            <a:off x="457200" y="54197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9" name="143 Metin kutusu">
            <a:extLst>
              <a:ext uri="{FF2B5EF4-FFF2-40B4-BE49-F238E27FC236}">
                <a16:creationId xmlns:a16="http://schemas.microsoft.com/office/drawing/2014/main" id="{00000000-0008-0000-0200-000002000000}"/>
              </a:ext>
            </a:extLst>
          </p:cNvPr>
          <p:cNvSpPr txBox="1"/>
          <p:nvPr/>
        </p:nvSpPr>
        <p:spPr>
          <a:xfrm>
            <a:off x="457200" y="513397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0" name="143 Metin kutusu">
            <a:extLst>
              <a:ext uri="{FF2B5EF4-FFF2-40B4-BE49-F238E27FC236}">
                <a16:creationId xmlns:a16="http://schemas.microsoft.com/office/drawing/2014/main" id="{00000000-0008-0000-0200-000003000000}"/>
              </a:ext>
            </a:extLst>
          </p:cNvPr>
          <p:cNvSpPr txBox="1"/>
          <p:nvPr/>
        </p:nvSpPr>
        <p:spPr>
          <a:xfrm>
            <a:off x="457200" y="534193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1" name="143 Metin kutusu">
            <a:extLst>
              <a:ext uri="{FF2B5EF4-FFF2-40B4-BE49-F238E27FC236}">
                <a16:creationId xmlns:a16="http://schemas.microsoft.com/office/drawing/2014/main" id="{00000000-0008-0000-0200-000002000000}"/>
              </a:ext>
            </a:extLst>
          </p:cNvPr>
          <p:cNvSpPr txBox="1"/>
          <p:nvPr/>
        </p:nvSpPr>
        <p:spPr>
          <a:xfrm>
            <a:off x="457200" y="493871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2" name="143 Metin kutusu">
            <a:extLst>
              <a:ext uri="{FF2B5EF4-FFF2-40B4-BE49-F238E27FC236}">
                <a16:creationId xmlns:a16="http://schemas.microsoft.com/office/drawing/2014/main" id="{00000000-0008-0000-0200-000003000000}"/>
              </a:ext>
            </a:extLst>
          </p:cNvPr>
          <p:cNvSpPr txBox="1"/>
          <p:nvPr/>
        </p:nvSpPr>
        <p:spPr>
          <a:xfrm>
            <a:off x="457200" y="514667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3" name="143 Metin kutusu">
            <a:extLst>
              <a:ext uri="{FF2B5EF4-FFF2-40B4-BE49-F238E27FC236}">
                <a16:creationId xmlns:a16="http://schemas.microsoft.com/office/drawing/2014/main" id="{00000000-0008-0000-0200-000002000000}"/>
              </a:ext>
            </a:extLst>
          </p:cNvPr>
          <p:cNvSpPr txBox="1"/>
          <p:nvPr/>
        </p:nvSpPr>
        <p:spPr>
          <a:xfrm>
            <a:off x="1096963" y="37036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4" name="143 Metin kutusu">
            <a:extLst>
              <a:ext uri="{FF2B5EF4-FFF2-40B4-BE49-F238E27FC236}">
                <a16:creationId xmlns:a16="http://schemas.microsoft.com/office/drawing/2014/main" id="{00000000-0008-0000-0200-000003000000}"/>
              </a:ext>
            </a:extLst>
          </p:cNvPr>
          <p:cNvSpPr txBox="1"/>
          <p:nvPr/>
        </p:nvSpPr>
        <p:spPr>
          <a:xfrm>
            <a:off x="1096963" y="39116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graphicFrame>
        <p:nvGraphicFramePr>
          <p:cNvPr id="3" name="Tablo 2"/>
          <p:cNvGraphicFramePr>
            <a:graphicFrameLocks noGrp="1"/>
          </p:cNvGraphicFramePr>
          <p:nvPr>
            <p:extLst>
              <p:ext uri="{D42A27DB-BD31-4B8C-83A1-F6EECF244321}">
                <p14:modId xmlns:p14="http://schemas.microsoft.com/office/powerpoint/2010/main" val="2957439317"/>
              </p:ext>
            </p:extLst>
          </p:nvPr>
        </p:nvGraphicFramePr>
        <p:xfrm>
          <a:off x="251520" y="949642"/>
          <a:ext cx="8773765" cy="5632729"/>
        </p:xfrm>
        <a:graphic>
          <a:graphicData uri="http://schemas.openxmlformats.org/drawingml/2006/table">
            <a:tbl>
              <a:tblPr/>
              <a:tblGrid>
                <a:gridCol w="1197815">
                  <a:extLst>
                    <a:ext uri="{9D8B030D-6E8A-4147-A177-3AD203B41FA5}">
                      <a16:colId xmlns:a16="http://schemas.microsoft.com/office/drawing/2014/main" val="1742216487"/>
                    </a:ext>
                  </a:extLst>
                </a:gridCol>
                <a:gridCol w="891288">
                  <a:extLst>
                    <a:ext uri="{9D8B030D-6E8A-4147-A177-3AD203B41FA5}">
                      <a16:colId xmlns:a16="http://schemas.microsoft.com/office/drawing/2014/main" val="1320423753"/>
                    </a:ext>
                  </a:extLst>
                </a:gridCol>
                <a:gridCol w="221644">
                  <a:extLst>
                    <a:ext uri="{9D8B030D-6E8A-4147-A177-3AD203B41FA5}">
                      <a16:colId xmlns:a16="http://schemas.microsoft.com/office/drawing/2014/main" val="509863543"/>
                    </a:ext>
                  </a:extLst>
                </a:gridCol>
                <a:gridCol w="1073629">
                  <a:extLst>
                    <a:ext uri="{9D8B030D-6E8A-4147-A177-3AD203B41FA5}">
                      <a16:colId xmlns:a16="http://schemas.microsoft.com/office/drawing/2014/main" val="2099182519"/>
                    </a:ext>
                  </a:extLst>
                </a:gridCol>
                <a:gridCol w="124187">
                  <a:extLst>
                    <a:ext uri="{9D8B030D-6E8A-4147-A177-3AD203B41FA5}">
                      <a16:colId xmlns:a16="http://schemas.microsoft.com/office/drawing/2014/main" val="3745420977"/>
                    </a:ext>
                  </a:extLst>
                </a:gridCol>
                <a:gridCol w="883925">
                  <a:extLst>
                    <a:ext uri="{9D8B030D-6E8A-4147-A177-3AD203B41FA5}">
                      <a16:colId xmlns:a16="http://schemas.microsoft.com/office/drawing/2014/main" val="1913494678"/>
                    </a:ext>
                  </a:extLst>
                </a:gridCol>
                <a:gridCol w="162985">
                  <a:extLst>
                    <a:ext uri="{9D8B030D-6E8A-4147-A177-3AD203B41FA5}">
                      <a16:colId xmlns:a16="http://schemas.microsoft.com/office/drawing/2014/main" val="2483104264"/>
                    </a:ext>
                  </a:extLst>
                </a:gridCol>
                <a:gridCol w="221644">
                  <a:extLst>
                    <a:ext uri="{9D8B030D-6E8A-4147-A177-3AD203B41FA5}">
                      <a16:colId xmlns:a16="http://schemas.microsoft.com/office/drawing/2014/main" val="930682101"/>
                    </a:ext>
                  </a:extLst>
                </a:gridCol>
                <a:gridCol w="1051625">
                  <a:extLst>
                    <a:ext uri="{9D8B030D-6E8A-4147-A177-3AD203B41FA5}">
                      <a16:colId xmlns:a16="http://schemas.microsoft.com/office/drawing/2014/main" val="2771766383"/>
                    </a:ext>
                  </a:extLst>
                </a:gridCol>
                <a:gridCol w="548213">
                  <a:extLst>
                    <a:ext uri="{9D8B030D-6E8A-4147-A177-3AD203B41FA5}">
                      <a16:colId xmlns:a16="http://schemas.microsoft.com/office/drawing/2014/main" val="3759872703"/>
                    </a:ext>
                  </a:extLst>
                </a:gridCol>
                <a:gridCol w="1198994">
                  <a:extLst>
                    <a:ext uri="{9D8B030D-6E8A-4147-A177-3AD203B41FA5}">
                      <a16:colId xmlns:a16="http://schemas.microsoft.com/office/drawing/2014/main" val="3970763719"/>
                    </a:ext>
                  </a:extLst>
                </a:gridCol>
                <a:gridCol w="221644">
                  <a:extLst>
                    <a:ext uri="{9D8B030D-6E8A-4147-A177-3AD203B41FA5}">
                      <a16:colId xmlns:a16="http://schemas.microsoft.com/office/drawing/2014/main" val="2876310960"/>
                    </a:ext>
                  </a:extLst>
                </a:gridCol>
                <a:gridCol w="221644">
                  <a:extLst>
                    <a:ext uri="{9D8B030D-6E8A-4147-A177-3AD203B41FA5}">
                      <a16:colId xmlns:a16="http://schemas.microsoft.com/office/drawing/2014/main" val="2091388981"/>
                    </a:ext>
                  </a:extLst>
                </a:gridCol>
                <a:gridCol w="377264">
                  <a:extLst>
                    <a:ext uri="{9D8B030D-6E8A-4147-A177-3AD203B41FA5}">
                      <a16:colId xmlns:a16="http://schemas.microsoft.com/office/drawing/2014/main" val="2182713074"/>
                    </a:ext>
                  </a:extLst>
                </a:gridCol>
                <a:gridCol w="377264">
                  <a:extLst>
                    <a:ext uri="{9D8B030D-6E8A-4147-A177-3AD203B41FA5}">
                      <a16:colId xmlns:a16="http://schemas.microsoft.com/office/drawing/2014/main" val="304092890"/>
                    </a:ext>
                  </a:extLst>
                </a:gridCol>
              </a:tblGrid>
              <a:tr h="66390">
                <a:tc rowSpan="2">
                  <a:txBody>
                    <a:bodyPr/>
                    <a:lstStyle/>
                    <a:p>
                      <a:pPr algn="l" fontAlgn="b"/>
                      <a:r>
                        <a:rPr lang="sv-SE" sz="700" b="1" i="0" u="none" strike="noStrike">
                          <a:solidFill>
                            <a:srgbClr val="000000"/>
                          </a:solidFill>
                          <a:effectLst/>
                          <a:latin typeface="Swis721 Cn BT" panose="020B0506020202030204" pitchFamily="34" charset="0"/>
                        </a:rPr>
                        <a:t>Olası Risk Türü (Potential Risk Mode)</a:t>
                      </a:r>
                      <a:endParaRPr lang="sv-SE" sz="7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Olası Etkileri/Potential Effect(s)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Sebebi/Potential Cause (s)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sv-SE" sz="700" b="1" i="0" u="none" strike="noStrike">
                          <a:solidFill>
                            <a:srgbClr val="000000"/>
                          </a:solidFill>
                          <a:effectLst/>
                          <a:latin typeface="Swis721 Cn BT" panose="020B0506020202030204" pitchFamily="34" charset="0"/>
                        </a:rPr>
                        <a:t>Varolan  Kontroller (Önlemler)  / Current 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R.Ö.F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Sorumlu ve Hedef Tamamlama Tarihi (Responibility Target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9494637"/>
                  </a:ext>
                </a:extLst>
              </a:tr>
              <a:tr h="19917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a:solidFill>
                            <a:srgbClr val="000000"/>
                          </a:solidFill>
                          <a:effectLst/>
                          <a:latin typeface="Swis721 Cn BT" panose="020B0506020202030204" pitchFamily="34" charset="0"/>
                        </a:rPr>
                        <a:t>Gerçekleşen Faliyetler/                           Action Taken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506729927"/>
                  </a:ext>
                </a:extLst>
              </a:tr>
              <a:tr h="871369">
                <a:tc>
                  <a:txBody>
                    <a:bodyPr/>
                    <a:lstStyle/>
                    <a:p>
                      <a:pPr algn="l" fontAlgn="ctr"/>
                      <a:r>
                        <a:rPr lang="tr-TR" sz="700" b="0" i="0" u="none" strike="noStrike">
                          <a:solidFill>
                            <a:srgbClr val="000000"/>
                          </a:solidFill>
                          <a:effectLst/>
                          <a:latin typeface="Swis721 Cn BT" panose="020B0506020202030204" pitchFamily="34" charset="0"/>
                        </a:rPr>
                        <a:t>GM-SW-0001 2018/Z2-Z4-Z6-Z8 zayıf yön olmaktan çıkmıştır. 2018-T5 çıkmıştır. Swottan çıkarılmış olan (Z)ayıf yön ve (T)ehditlerin röf değerleri yeniden hesaplanması gerekmektedir. Z8 ve T5 maddeleri 2018 ve 2019 riskinde görünmemektedir. Stratejik hedeflerin gerçekleştirilmesi konusunda; Toplantı tut. No:20 / tarih: 07.08.2019 designfest etkinliği sponsor görüşmeleri  yapılmıştır, ancak diğer hedeflerle ilgili bir gelişme yoktur (İÇ DENETİM DF 2019/277)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KYS sürecinin aksaması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KYS sürecinin başlangıcında, belgeler hazırlanırken sürecin üniversitemizde yeni başlamış olması ve buna bağlı deneyim eksikliği sebebiyle stratejik planda sorumlu kısmında hatalı birim tanımlanmıştır.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Tüm belgelerin kontrollerinin sağlanması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Dış denetim öncesinde tüm belgelerin güncellenmesi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Komisyonu</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(24.01.2020)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Tüm belgeler detaylı olarak incelenip güncellendi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087366"/>
                  </a:ext>
                </a:extLst>
              </a:tr>
              <a:tr h="363071">
                <a:tc>
                  <a:txBody>
                    <a:bodyPr/>
                    <a:lstStyle/>
                    <a:p>
                      <a:pPr algn="l" fontAlgn="ctr"/>
                      <a:r>
                        <a:rPr lang="tr-TR" sz="700" b="0" i="0" u="none" strike="noStrike">
                          <a:solidFill>
                            <a:srgbClr val="000000"/>
                          </a:solidFill>
                          <a:effectLst/>
                          <a:latin typeface="Swis721 Cn BT" panose="020B0506020202030204" pitchFamily="34" charset="0"/>
                        </a:rPr>
                        <a:t>Paydaş Analizinde; (GM-PA-0001) Mütevelli Heyeti, Rektörlük ve Genel Sekreterlik iç paydaş olarak alınmış, stratejik ortaklar temel ortak yazılmış (İÇ DENETİM DF 2019/278)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KYS sürecinin aksaması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solidFill>
                            <a:srgbClr val="000000"/>
                          </a:solidFill>
                          <a:effectLst/>
                          <a:latin typeface="Swis721 Cn BT" panose="020B0506020202030204" pitchFamily="34" charset="0"/>
                        </a:rPr>
                        <a:t>Akademik ve idari eğitimlerin ortak verilmesi sebebiyle her odaklanılamaması ve eğitimlerde bu konunun eksik kalmasına sebep olduğu için üniversiteye ait dış paydaş olarak düşünülmemesi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Paydaş Analizi belgesinin düzeltilmesi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Dış denetim öncesinde tüm belgelerin güncellenmesi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Komisyonu</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(24.01.2020)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Tüm belgeler detaylı olarak incelenip güncellendi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4970618"/>
                  </a:ext>
                </a:extLst>
              </a:tr>
              <a:tr h="363071">
                <a:tc>
                  <a:txBody>
                    <a:bodyPr/>
                    <a:lstStyle/>
                    <a:p>
                      <a:pPr algn="l" fontAlgn="ctr"/>
                      <a:r>
                        <a:rPr lang="tr-TR" sz="700" b="0" i="0" u="none" strike="noStrike">
                          <a:solidFill>
                            <a:srgbClr val="000000"/>
                          </a:solidFill>
                          <a:effectLst/>
                          <a:latin typeface="Swis721 Cn BT" panose="020B0506020202030204" pitchFamily="34" charset="0"/>
                        </a:rPr>
                        <a:t>Kaplumbağa şemasında yer alan performans göstergeleri sayısı ile spik üzerinde yer alan madde sayısı birbirini tutmamaktadır  (İÇ DENETİM DF 2019/279)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KYS sürecinin aksaması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Kalite Süreç temsilcilerinde yaşanan değişiklikler sebebiyle birimler arası iletişimsizlik yaşanması ve Kaplumbağa Şeması 2019 belgesi hazırlanırken diğer süreçlerin bilgilendirilmemesi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Tüm belgelerin kontrollerinin sağlanması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Dış denetim öncesinde tüm belgelerin güncellenmesi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Komisyonu</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(24.01.2020)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Tüm belgeler detaylı olarak incelenip güncellendi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882179"/>
                  </a:ext>
                </a:extLst>
              </a:tr>
              <a:tr h="725449">
                <a:tc>
                  <a:txBody>
                    <a:bodyPr/>
                    <a:lstStyle/>
                    <a:p>
                      <a:pPr algn="l" fontAlgn="ctr"/>
                      <a:r>
                        <a:rPr lang="tr-TR" sz="700" b="0" i="0" u="none" strike="noStrike">
                          <a:solidFill>
                            <a:srgbClr val="000000"/>
                          </a:solidFill>
                          <a:effectLst/>
                          <a:latin typeface="Swis721 Cn BT" panose="020B0506020202030204" pitchFamily="34" charset="0"/>
                        </a:rPr>
                        <a:t>GM-RA-0001 risk analizinde; madde 15'de gerçekleşmeyen termin tarihi için yeni röf değeri hesaplanmış. Madde 17 ise yeniden  devam etmeli.(İÇ DENETİM DF 2019/280)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KYS sürecinin aksaması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Birimlerin kendi iç süreçlerindeki yoğunluğun, birimler arası koordinasyonda iletişim problemine sebep olması nedeniyle süreçte bilgi eksikliği yaşanması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Risk Analizi Belgelesinin güncellenmesi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Dış denetim öncesinde tüm belgelerin güncellenmesi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Komisyonu</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(24.01.2020)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Tüm belgeler detaylı olarak incelenip güncellendi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9839996"/>
                  </a:ext>
                </a:extLst>
              </a:tr>
              <a:tr h="508299">
                <a:tc>
                  <a:txBody>
                    <a:bodyPr/>
                    <a:lstStyle/>
                    <a:p>
                      <a:pPr algn="l" fontAlgn="ctr"/>
                      <a:r>
                        <a:rPr lang="tr-TR" sz="700" b="0" i="0" u="none" strike="noStrike">
                          <a:solidFill>
                            <a:srgbClr val="000000"/>
                          </a:solidFill>
                          <a:effectLst/>
                          <a:latin typeface="Swis721 Cn BT" panose="020B0506020202030204" pitchFamily="34" charset="0"/>
                        </a:rPr>
                        <a:t>Risk Analizinde; T1- yatay dikey geçiş yönergesi terrmin tarihi geçmiş durumdadır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KYS sürecinin aksaması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Ubs sistemine yüklenmesinin yeterli görülmesi sebebiyle güncellenen veya yeni Yayımlanan yönergelerin toplu duyurusunun yapılmaması sonucu Öngörülen yönergenin fakülte değil üst yönetim çapında ele alınması gerekliliğinin geç farkedilmesi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Risk Analizi Belgelesinin güncellenmesi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Dış denetim öncesinde tüm belgelerin güncellenmesi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Kalite Komisyonu</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(24.01.2020)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Tüm belgeler detaylı olarak incelenip güncellendi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000000"/>
                          </a:solidFill>
                          <a:effectLst/>
                          <a:latin typeface="Swis721 Cn BT" panose="020B0506020202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6237055"/>
                  </a:ext>
                </a:extLst>
              </a:tr>
            </a:tbl>
          </a:graphicData>
        </a:graphic>
      </p:graphicFrame>
      <p:sp>
        <p:nvSpPr>
          <p:cNvPr id="25" name="143 Metin kutusu">
            <a:extLst>
              <a:ext uri="{FF2B5EF4-FFF2-40B4-BE49-F238E27FC236}">
                <a16:creationId xmlns:a16="http://schemas.microsoft.com/office/drawing/2014/main" id="{00000000-0008-0000-0200-000002000000}"/>
              </a:ext>
            </a:extLst>
          </p:cNvPr>
          <p:cNvSpPr txBox="1"/>
          <p:nvPr/>
        </p:nvSpPr>
        <p:spPr>
          <a:xfrm>
            <a:off x="457200" y="44275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6" name="143 Metin kutusu">
            <a:extLst>
              <a:ext uri="{FF2B5EF4-FFF2-40B4-BE49-F238E27FC236}">
                <a16:creationId xmlns:a16="http://schemas.microsoft.com/office/drawing/2014/main" id="{00000000-0008-0000-0200-000003000000}"/>
              </a:ext>
            </a:extLst>
          </p:cNvPr>
          <p:cNvSpPr txBox="1"/>
          <p:nvPr/>
        </p:nvSpPr>
        <p:spPr>
          <a:xfrm>
            <a:off x="457200" y="46355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13038706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28</a:t>
            </a:fld>
            <a:endParaRPr lang="tr-TR"/>
          </a:p>
        </p:txBody>
      </p:sp>
      <p:sp>
        <p:nvSpPr>
          <p:cNvPr id="5" name="Metin kutusu 4"/>
          <p:cNvSpPr txBox="1"/>
          <p:nvPr/>
        </p:nvSpPr>
        <p:spPr>
          <a:xfrm>
            <a:off x="2164133" y="225514"/>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pic>
        <p:nvPicPr>
          <p:cNvPr id="6" name="Resim 5"/>
          <p:cNvPicPr/>
          <p:nvPr/>
        </p:nvPicPr>
        <p:blipFill>
          <a:blip r:embed="rId2"/>
          <a:stretch>
            <a:fillRect/>
          </a:stretch>
        </p:blipFill>
        <p:spPr>
          <a:xfrm>
            <a:off x="107504" y="260648"/>
            <a:ext cx="2736304" cy="576064"/>
          </a:xfrm>
          <a:prstGeom prst="rect">
            <a:avLst/>
          </a:prstGeom>
        </p:spPr>
      </p:pic>
      <p:sp>
        <p:nvSpPr>
          <p:cNvPr id="10" name="143 Metin kutusu">
            <a:extLst>
              <a:ext uri="{FF2B5EF4-FFF2-40B4-BE49-F238E27FC236}">
                <a16:creationId xmlns:a16="http://schemas.microsoft.com/office/drawing/2014/main" id="{00000000-0008-0000-0200-000002000000}"/>
              </a:ext>
            </a:extLst>
          </p:cNvPr>
          <p:cNvSpPr txBox="1"/>
          <p:nvPr/>
        </p:nvSpPr>
        <p:spPr>
          <a:xfrm>
            <a:off x="457200" y="49958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1" name="143 Metin kutusu">
            <a:extLst>
              <a:ext uri="{FF2B5EF4-FFF2-40B4-BE49-F238E27FC236}">
                <a16:creationId xmlns:a16="http://schemas.microsoft.com/office/drawing/2014/main" id="{00000000-0008-0000-0200-000003000000}"/>
              </a:ext>
            </a:extLst>
          </p:cNvPr>
          <p:cNvSpPr txBox="1"/>
          <p:nvPr/>
        </p:nvSpPr>
        <p:spPr>
          <a:xfrm>
            <a:off x="457200" y="52038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9" name="143 Metin kutusu">
            <a:extLst>
              <a:ext uri="{FF2B5EF4-FFF2-40B4-BE49-F238E27FC236}">
                <a16:creationId xmlns:a16="http://schemas.microsoft.com/office/drawing/2014/main" id="{00000000-0008-0000-0200-000002000000}"/>
              </a:ext>
            </a:extLst>
          </p:cNvPr>
          <p:cNvSpPr txBox="1"/>
          <p:nvPr/>
        </p:nvSpPr>
        <p:spPr>
          <a:xfrm>
            <a:off x="457200" y="54054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2" name="143 Metin kutusu">
            <a:extLst>
              <a:ext uri="{FF2B5EF4-FFF2-40B4-BE49-F238E27FC236}">
                <a16:creationId xmlns:a16="http://schemas.microsoft.com/office/drawing/2014/main" id="{00000000-0008-0000-0200-000003000000}"/>
              </a:ext>
            </a:extLst>
          </p:cNvPr>
          <p:cNvSpPr txBox="1"/>
          <p:nvPr/>
        </p:nvSpPr>
        <p:spPr>
          <a:xfrm>
            <a:off x="457200" y="56134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a:extLst>
              <a:ext uri="{FF2B5EF4-FFF2-40B4-BE49-F238E27FC236}">
                <a16:creationId xmlns:a16="http://schemas.microsoft.com/office/drawing/2014/main" id="{00000000-0008-0000-0200-000002000000}"/>
              </a:ext>
            </a:extLst>
          </p:cNvPr>
          <p:cNvSpPr txBox="1"/>
          <p:nvPr/>
        </p:nvSpPr>
        <p:spPr>
          <a:xfrm>
            <a:off x="457200" y="553402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a:extLst>
              <a:ext uri="{FF2B5EF4-FFF2-40B4-BE49-F238E27FC236}">
                <a16:creationId xmlns:a16="http://schemas.microsoft.com/office/drawing/2014/main" id="{00000000-0008-0000-0200-000003000000}"/>
              </a:ext>
            </a:extLst>
          </p:cNvPr>
          <p:cNvSpPr txBox="1"/>
          <p:nvPr/>
        </p:nvSpPr>
        <p:spPr>
          <a:xfrm>
            <a:off x="457200" y="574198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a:extLst>
              <a:ext uri="{FF2B5EF4-FFF2-40B4-BE49-F238E27FC236}">
                <a16:creationId xmlns:a16="http://schemas.microsoft.com/office/drawing/2014/main" id="{00000000-0008-0000-0200-000002000000}"/>
              </a:ext>
            </a:extLst>
          </p:cNvPr>
          <p:cNvSpPr txBox="1"/>
          <p:nvPr/>
        </p:nvSpPr>
        <p:spPr>
          <a:xfrm>
            <a:off x="457200" y="566737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6" name="143 Metin kutusu">
            <a:extLst>
              <a:ext uri="{FF2B5EF4-FFF2-40B4-BE49-F238E27FC236}">
                <a16:creationId xmlns:a16="http://schemas.microsoft.com/office/drawing/2014/main" id="{00000000-0008-0000-0200-000003000000}"/>
              </a:ext>
            </a:extLst>
          </p:cNvPr>
          <p:cNvSpPr txBox="1"/>
          <p:nvPr/>
        </p:nvSpPr>
        <p:spPr>
          <a:xfrm>
            <a:off x="457200" y="587533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7" name="143 Metin kutusu">
            <a:extLst>
              <a:ext uri="{FF2B5EF4-FFF2-40B4-BE49-F238E27FC236}">
                <a16:creationId xmlns:a16="http://schemas.microsoft.com/office/drawing/2014/main" id="{00000000-0008-0000-0200-000002000000}"/>
              </a:ext>
            </a:extLst>
          </p:cNvPr>
          <p:cNvSpPr txBox="1"/>
          <p:nvPr/>
        </p:nvSpPr>
        <p:spPr>
          <a:xfrm>
            <a:off x="457200" y="521176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8" name="143 Metin kutusu">
            <a:extLst>
              <a:ext uri="{FF2B5EF4-FFF2-40B4-BE49-F238E27FC236}">
                <a16:creationId xmlns:a16="http://schemas.microsoft.com/office/drawing/2014/main" id="{00000000-0008-0000-0200-000003000000}"/>
              </a:ext>
            </a:extLst>
          </p:cNvPr>
          <p:cNvSpPr txBox="1"/>
          <p:nvPr/>
        </p:nvSpPr>
        <p:spPr>
          <a:xfrm>
            <a:off x="457200" y="541972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9" name="143 Metin kutusu">
            <a:extLst>
              <a:ext uri="{FF2B5EF4-FFF2-40B4-BE49-F238E27FC236}">
                <a16:creationId xmlns:a16="http://schemas.microsoft.com/office/drawing/2014/main" id="{00000000-0008-0000-0200-000002000000}"/>
              </a:ext>
            </a:extLst>
          </p:cNvPr>
          <p:cNvSpPr txBox="1"/>
          <p:nvPr/>
        </p:nvSpPr>
        <p:spPr>
          <a:xfrm>
            <a:off x="457200" y="5133975"/>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0" name="143 Metin kutusu">
            <a:extLst>
              <a:ext uri="{FF2B5EF4-FFF2-40B4-BE49-F238E27FC236}">
                <a16:creationId xmlns:a16="http://schemas.microsoft.com/office/drawing/2014/main" id="{00000000-0008-0000-0200-000003000000}"/>
              </a:ext>
            </a:extLst>
          </p:cNvPr>
          <p:cNvSpPr txBox="1"/>
          <p:nvPr/>
        </p:nvSpPr>
        <p:spPr>
          <a:xfrm>
            <a:off x="457200" y="5341938"/>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1" name="143 Metin kutusu">
            <a:extLst>
              <a:ext uri="{FF2B5EF4-FFF2-40B4-BE49-F238E27FC236}">
                <a16:creationId xmlns:a16="http://schemas.microsoft.com/office/drawing/2014/main" id="{00000000-0008-0000-0200-000002000000}"/>
              </a:ext>
            </a:extLst>
          </p:cNvPr>
          <p:cNvSpPr txBox="1"/>
          <p:nvPr/>
        </p:nvSpPr>
        <p:spPr>
          <a:xfrm>
            <a:off x="457200" y="4938713"/>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2" name="143 Metin kutusu">
            <a:extLst>
              <a:ext uri="{FF2B5EF4-FFF2-40B4-BE49-F238E27FC236}">
                <a16:creationId xmlns:a16="http://schemas.microsoft.com/office/drawing/2014/main" id="{00000000-0008-0000-0200-000003000000}"/>
              </a:ext>
            </a:extLst>
          </p:cNvPr>
          <p:cNvSpPr txBox="1"/>
          <p:nvPr/>
        </p:nvSpPr>
        <p:spPr>
          <a:xfrm>
            <a:off x="457200" y="5146675"/>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3" name="143 Metin kutusu">
            <a:extLst>
              <a:ext uri="{FF2B5EF4-FFF2-40B4-BE49-F238E27FC236}">
                <a16:creationId xmlns:a16="http://schemas.microsoft.com/office/drawing/2014/main" id="{00000000-0008-0000-0200-000002000000}"/>
              </a:ext>
            </a:extLst>
          </p:cNvPr>
          <p:cNvSpPr txBox="1"/>
          <p:nvPr/>
        </p:nvSpPr>
        <p:spPr>
          <a:xfrm>
            <a:off x="1096963" y="37036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4" name="143 Metin kutusu">
            <a:extLst>
              <a:ext uri="{FF2B5EF4-FFF2-40B4-BE49-F238E27FC236}">
                <a16:creationId xmlns:a16="http://schemas.microsoft.com/office/drawing/2014/main" id="{00000000-0008-0000-0200-000003000000}"/>
              </a:ext>
            </a:extLst>
          </p:cNvPr>
          <p:cNvSpPr txBox="1"/>
          <p:nvPr/>
        </p:nvSpPr>
        <p:spPr>
          <a:xfrm>
            <a:off x="1096963" y="39116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5" name="143 Metin kutusu">
            <a:extLst>
              <a:ext uri="{FF2B5EF4-FFF2-40B4-BE49-F238E27FC236}">
                <a16:creationId xmlns:a16="http://schemas.microsoft.com/office/drawing/2014/main" id="{00000000-0008-0000-0200-000002000000}"/>
              </a:ext>
            </a:extLst>
          </p:cNvPr>
          <p:cNvSpPr txBox="1"/>
          <p:nvPr/>
        </p:nvSpPr>
        <p:spPr>
          <a:xfrm>
            <a:off x="457200" y="4427538"/>
            <a:ext cx="266700" cy="27146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6" name="143 Metin kutusu">
            <a:extLst>
              <a:ext uri="{FF2B5EF4-FFF2-40B4-BE49-F238E27FC236}">
                <a16:creationId xmlns:a16="http://schemas.microsoft.com/office/drawing/2014/main" id="{00000000-0008-0000-0200-000003000000}"/>
              </a:ext>
            </a:extLst>
          </p:cNvPr>
          <p:cNvSpPr txBox="1"/>
          <p:nvPr/>
        </p:nvSpPr>
        <p:spPr>
          <a:xfrm>
            <a:off x="457200" y="4635500"/>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graphicFrame>
        <p:nvGraphicFramePr>
          <p:cNvPr id="2" name="Tablo 1"/>
          <p:cNvGraphicFramePr>
            <a:graphicFrameLocks noGrp="1"/>
          </p:cNvGraphicFramePr>
          <p:nvPr>
            <p:extLst>
              <p:ext uri="{D42A27DB-BD31-4B8C-83A1-F6EECF244321}">
                <p14:modId xmlns:p14="http://schemas.microsoft.com/office/powerpoint/2010/main" val="4173017599"/>
              </p:ext>
            </p:extLst>
          </p:nvPr>
        </p:nvGraphicFramePr>
        <p:xfrm>
          <a:off x="251520" y="949642"/>
          <a:ext cx="8712969" cy="5760720"/>
        </p:xfrm>
        <a:graphic>
          <a:graphicData uri="http://schemas.openxmlformats.org/drawingml/2006/table">
            <a:tbl>
              <a:tblPr/>
              <a:tblGrid>
                <a:gridCol w="1189515">
                  <a:extLst>
                    <a:ext uri="{9D8B030D-6E8A-4147-A177-3AD203B41FA5}">
                      <a16:colId xmlns:a16="http://schemas.microsoft.com/office/drawing/2014/main" val="607819806"/>
                    </a:ext>
                  </a:extLst>
                </a:gridCol>
                <a:gridCol w="826709">
                  <a:extLst>
                    <a:ext uri="{9D8B030D-6E8A-4147-A177-3AD203B41FA5}">
                      <a16:colId xmlns:a16="http://schemas.microsoft.com/office/drawing/2014/main" val="1920534255"/>
                    </a:ext>
                  </a:extLst>
                </a:gridCol>
                <a:gridCol w="144016">
                  <a:extLst>
                    <a:ext uri="{9D8B030D-6E8A-4147-A177-3AD203B41FA5}">
                      <a16:colId xmlns:a16="http://schemas.microsoft.com/office/drawing/2014/main" val="2535832410"/>
                    </a:ext>
                  </a:extLst>
                </a:gridCol>
                <a:gridCol w="1152128">
                  <a:extLst>
                    <a:ext uri="{9D8B030D-6E8A-4147-A177-3AD203B41FA5}">
                      <a16:colId xmlns:a16="http://schemas.microsoft.com/office/drawing/2014/main" val="2922382194"/>
                    </a:ext>
                  </a:extLst>
                </a:gridCol>
                <a:gridCol w="171883">
                  <a:extLst>
                    <a:ext uri="{9D8B030D-6E8A-4147-A177-3AD203B41FA5}">
                      <a16:colId xmlns:a16="http://schemas.microsoft.com/office/drawing/2014/main" val="4031216703"/>
                    </a:ext>
                  </a:extLst>
                </a:gridCol>
                <a:gridCol w="819548">
                  <a:extLst>
                    <a:ext uri="{9D8B030D-6E8A-4147-A177-3AD203B41FA5}">
                      <a16:colId xmlns:a16="http://schemas.microsoft.com/office/drawing/2014/main" val="922883927"/>
                    </a:ext>
                  </a:extLst>
                </a:gridCol>
                <a:gridCol w="220108">
                  <a:extLst>
                    <a:ext uri="{9D8B030D-6E8A-4147-A177-3AD203B41FA5}">
                      <a16:colId xmlns:a16="http://schemas.microsoft.com/office/drawing/2014/main" val="201160851"/>
                    </a:ext>
                  </a:extLst>
                </a:gridCol>
                <a:gridCol w="220108">
                  <a:extLst>
                    <a:ext uri="{9D8B030D-6E8A-4147-A177-3AD203B41FA5}">
                      <a16:colId xmlns:a16="http://schemas.microsoft.com/office/drawing/2014/main" val="3109621928"/>
                    </a:ext>
                  </a:extLst>
                </a:gridCol>
                <a:gridCol w="1044338">
                  <a:extLst>
                    <a:ext uri="{9D8B030D-6E8A-4147-A177-3AD203B41FA5}">
                      <a16:colId xmlns:a16="http://schemas.microsoft.com/office/drawing/2014/main" val="4066590480"/>
                    </a:ext>
                  </a:extLst>
                </a:gridCol>
                <a:gridCol w="544414">
                  <a:extLst>
                    <a:ext uri="{9D8B030D-6E8A-4147-A177-3AD203B41FA5}">
                      <a16:colId xmlns:a16="http://schemas.microsoft.com/office/drawing/2014/main" val="4135584580"/>
                    </a:ext>
                  </a:extLst>
                </a:gridCol>
                <a:gridCol w="1190686">
                  <a:extLst>
                    <a:ext uri="{9D8B030D-6E8A-4147-A177-3AD203B41FA5}">
                      <a16:colId xmlns:a16="http://schemas.microsoft.com/office/drawing/2014/main" val="548103568"/>
                    </a:ext>
                  </a:extLst>
                </a:gridCol>
                <a:gridCol w="220108">
                  <a:extLst>
                    <a:ext uri="{9D8B030D-6E8A-4147-A177-3AD203B41FA5}">
                      <a16:colId xmlns:a16="http://schemas.microsoft.com/office/drawing/2014/main" val="3990237587"/>
                    </a:ext>
                  </a:extLst>
                </a:gridCol>
                <a:gridCol w="220108">
                  <a:extLst>
                    <a:ext uri="{9D8B030D-6E8A-4147-A177-3AD203B41FA5}">
                      <a16:colId xmlns:a16="http://schemas.microsoft.com/office/drawing/2014/main" val="4147775794"/>
                    </a:ext>
                  </a:extLst>
                </a:gridCol>
                <a:gridCol w="374650">
                  <a:extLst>
                    <a:ext uri="{9D8B030D-6E8A-4147-A177-3AD203B41FA5}">
                      <a16:colId xmlns:a16="http://schemas.microsoft.com/office/drawing/2014/main" val="2938881970"/>
                    </a:ext>
                  </a:extLst>
                </a:gridCol>
                <a:gridCol w="374650">
                  <a:extLst>
                    <a:ext uri="{9D8B030D-6E8A-4147-A177-3AD203B41FA5}">
                      <a16:colId xmlns:a16="http://schemas.microsoft.com/office/drawing/2014/main" val="227680035"/>
                    </a:ext>
                  </a:extLst>
                </a:gridCol>
              </a:tblGrid>
              <a:tr h="66390">
                <a:tc rowSpan="2">
                  <a:txBody>
                    <a:bodyPr/>
                    <a:lstStyle/>
                    <a:p>
                      <a:pPr algn="l" fontAlgn="b"/>
                      <a:r>
                        <a:rPr lang="sv-SE" sz="700" b="1" i="0" u="none" strike="noStrike">
                          <a:solidFill>
                            <a:srgbClr val="000000"/>
                          </a:solidFill>
                          <a:effectLst/>
                          <a:latin typeface="Swis721 Cn BT" panose="020B0506020202030204" pitchFamily="34" charset="0"/>
                        </a:rPr>
                        <a:t>Olası Risk Türü (Potential Risk Mode)</a:t>
                      </a:r>
                      <a:endParaRPr lang="sv-SE" sz="700" b="0" i="0" u="none" strike="noStrike">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Olası Etkileri/Potential Effect(s)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Riskin Sebebi/Potential Cause (s) Of Risk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sv-SE" sz="700" b="1" i="0" u="none" strike="noStrike">
                          <a:solidFill>
                            <a:srgbClr val="000000"/>
                          </a:solidFill>
                          <a:effectLst/>
                          <a:latin typeface="Swis721 Cn BT" panose="020B0506020202030204" pitchFamily="34" charset="0"/>
                        </a:rPr>
                        <a:t>Varolan  Kontroller (Önlemler)  / Current Controls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R.Ö.F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en-US" sz="700" b="1" i="0" u="none" strike="noStrike">
                          <a:solidFill>
                            <a:srgbClr val="000000"/>
                          </a:solidFill>
                          <a:effectLst/>
                          <a:latin typeface="Swis721 Cn BT" panose="020B0506020202030204" pitchFamily="34" charset="0"/>
                        </a:rPr>
                        <a:t>Önerilen Faaliyetler (Recomended Action (s)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rowSpan="2">
                  <a:txBody>
                    <a:bodyPr/>
                    <a:lstStyle/>
                    <a:p>
                      <a:pPr algn="ctr" fontAlgn="ctr"/>
                      <a:r>
                        <a:rPr lang="tr-TR" sz="700" b="1" i="0" u="none" strike="noStrike">
                          <a:solidFill>
                            <a:srgbClr val="000000"/>
                          </a:solidFill>
                          <a:effectLst/>
                          <a:latin typeface="Swis721 Cn BT" panose="020B0506020202030204" pitchFamily="34" charset="0"/>
                        </a:rPr>
                        <a:t>Sorumlu ve Hedef Tamamlama Tarihi (Responibility Target Completion Date)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gridSpan="5">
                  <a:txBody>
                    <a:bodyPr/>
                    <a:lstStyle/>
                    <a:p>
                      <a:pPr algn="ctr" fontAlgn="ctr"/>
                      <a:r>
                        <a:rPr lang="tr-TR" sz="700" b="1" i="0" u="none" strike="noStrike">
                          <a:solidFill>
                            <a:srgbClr val="000000"/>
                          </a:solidFill>
                          <a:effectLst/>
                          <a:latin typeface="Swis721 Cn BT" panose="020B0506020202030204" pitchFamily="34" charset="0"/>
                        </a:rPr>
                        <a:t>Faaliyetleri Sonuçları/Action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73842034"/>
                  </a:ext>
                </a:extLst>
              </a:tr>
              <a:tr h="199170">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ctr"/>
                      <a:r>
                        <a:rPr lang="tr-TR" sz="700" b="1" i="0" u="none" strike="noStrike">
                          <a:solidFill>
                            <a:srgbClr val="000000"/>
                          </a:solidFill>
                          <a:effectLst/>
                          <a:latin typeface="Swis721 Cn BT" panose="020B0506020202030204" pitchFamily="34" charset="0"/>
                        </a:rPr>
                        <a:t>Gerçekleşen Faliyetler/                           Action Taken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Şiddet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Olasılık </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Keşif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tc>
                  <a:txBody>
                    <a:bodyPr/>
                    <a:lstStyle/>
                    <a:p>
                      <a:pPr algn="ctr" fontAlgn="ctr"/>
                      <a:r>
                        <a:rPr lang="tr-TR" sz="700" b="1" i="0" u="none" strike="noStrike">
                          <a:solidFill>
                            <a:srgbClr val="000000"/>
                          </a:solidFill>
                          <a:effectLst/>
                          <a:latin typeface="Swis721 Cn BT" panose="020B0506020202030204" pitchFamily="34" charset="0"/>
                        </a:rPr>
                        <a:t>R.Ö.F</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56573590"/>
                  </a:ext>
                </a:extLst>
              </a:tr>
              <a:tr h="414938">
                <a:tc>
                  <a:txBody>
                    <a:bodyPr/>
                    <a:lstStyle/>
                    <a:p>
                      <a:pPr algn="l" fontAlgn="ctr"/>
                      <a:r>
                        <a:rPr lang="tr-TR" sz="700" b="0" i="0" u="none" strike="noStrike">
                          <a:solidFill>
                            <a:srgbClr val="000000"/>
                          </a:solidFill>
                          <a:effectLst/>
                          <a:latin typeface="Swis721 Cn BT" panose="020B0506020202030204" pitchFamily="34" charset="0"/>
                        </a:rPr>
                        <a:t>SPİK'TE ÖĞRETIM ÜYESI BAŞINA DÜŞEN YAYINLANMIŞ KİTAP SAYISININ 2019 HEDEFİNİN TUTMAMASI (2019 SPİK KAPAMA DF 2019-0028)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SPİK performans kriteri hedeflerinin tutmaması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Kitap için gereken hazırlık sürecinin uzun olmasına istinaden öğretim elemanları sayısının az olması ve  Akademisyenlerin ders ve iş yükünün fazla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Periyodik araştırma toplantısı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Periyodik araştırma toplantılarının gündemine kitap hazırlığı konusunun eklenmesi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Başkanlıkları</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(30.06.2020)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Pandeminin akademik calisma olanaklarini kisitlamasi (kütüphanelere erisilememsi vb.) nedeniyle belirsiz bir tarihe ertelenmistir. Bölümlerde kitap hazirliklari devam etmektedir.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7867198"/>
                  </a:ext>
                </a:extLst>
              </a:tr>
              <a:tr h="373444">
                <a:tc>
                  <a:txBody>
                    <a:bodyPr/>
                    <a:lstStyle/>
                    <a:p>
                      <a:pPr algn="l" fontAlgn="ctr"/>
                      <a:r>
                        <a:rPr lang="tr-TR" sz="700" b="0" i="0" u="none" strike="noStrike">
                          <a:solidFill>
                            <a:srgbClr val="000000"/>
                          </a:solidFill>
                          <a:effectLst/>
                          <a:latin typeface="Swis721 Cn BT" panose="020B0506020202030204" pitchFamily="34" charset="0"/>
                        </a:rPr>
                        <a:t>ŞİKAYET ÇÖZÜM MEMNUNİYET ORANININ %100'ÜN ALTINDA KALMASI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Şikayet Yönetim Sürecinde Aksaklıklar Yaşanması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Şikayet çözüme ulaştırılmadan önce geçen sürenin beklenenden uzun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YOK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Öğrencinin şikayet sistemi lie ilgili doğru ve detaylı şekilde bilgilendirilmesi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Başkanlıkları</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(30.06.2020)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Oryantasyon programinda ögrencilere bilgilendirme yapildi. Ayrica, 2020 Bahar dönemi icinde fakültenin her bir sinifiyla online toplantilar yapilarak sorunlari dinlendi. Gectigimiz dönem sikayet gelmedi.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000000"/>
                          </a:solidFill>
                          <a:effectLst/>
                          <a:latin typeface="Swis721 Cn BT" panose="020B050602020203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2866962"/>
                  </a:ext>
                </a:extLst>
              </a:tr>
              <a:tr h="217842">
                <a:tc>
                  <a:txBody>
                    <a:bodyPr/>
                    <a:lstStyle/>
                    <a:p>
                      <a:pPr algn="l" fontAlgn="ctr"/>
                      <a:r>
                        <a:rPr lang="tr-TR" sz="700" b="0" i="0" u="none" strike="noStrike">
                          <a:solidFill>
                            <a:srgbClr val="000000"/>
                          </a:solidFill>
                          <a:effectLst/>
                          <a:latin typeface="Swis721 Cn BT" panose="020B0506020202030204" pitchFamily="34" charset="0"/>
                        </a:rPr>
                        <a:t>ÖNERİLERİN HAYATA GEÇİRİLMESİ 2019 HEDEFİNİN ALTINDA KALMASI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Spik performans kriter hedeflerini tutturamama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Yeterli bütçe bulunmaması sebebiyle DesignFest ile ilgili önerilerin hayata geçirilememesi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paydaslardan gelen öneriler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başkanları ile periyodik araştırma toplantılarının düzenlenmesi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Başkanlıkları</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(30.06.2020)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Değerlendirme Dışı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8537218"/>
                  </a:ext>
                </a:extLst>
              </a:tr>
              <a:tr h="435685">
                <a:tc>
                  <a:txBody>
                    <a:bodyPr/>
                    <a:lstStyle/>
                    <a:p>
                      <a:pPr algn="l" fontAlgn="ctr"/>
                      <a:r>
                        <a:rPr lang="tr-TR" sz="700" b="0" i="0" u="none" strike="noStrike">
                          <a:solidFill>
                            <a:srgbClr val="000000"/>
                          </a:solidFill>
                          <a:effectLst/>
                          <a:latin typeface="Swis721 Cn BT" panose="020B0506020202030204" pitchFamily="34" charset="0"/>
                        </a:rPr>
                        <a:t>Seçmeli derslerde belirlenen öğrenci sayısı kotasının aşılması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Kimi seçmeli derslerde yaşanan yığılmadan dolayı kimi seçmeli derslerin seçilmemesi nedeniyle o derslerin kapatılması öğretim üyesinin vermesi gereken ders saatinin altında kalması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Ders seçimi aşamasında danışmanların seçmeli ders kotalarına sistemsel nedenlerle müdehale edememesi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ve Fakülte Kurul toplantıları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Başkanlıkları</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(01.03.2021)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5145816"/>
                  </a:ext>
                </a:extLst>
              </a:tr>
              <a:tr h="217842">
                <a:tc>
                  <a:txBody>
                    <a:bodyPr/>
                    <a:lstStyle/>
                    <a:p>
                      <a:pPr algn="l" fontAlgn="ctr"/>
                      <a:r>
                        <a:rPr lang="tr-TR" sz="700" b="0" i="0" u="none" strike="noStrike">
                          <a:solidFill>
                            <a:srgbClr val="000000"/>
                          </a:solidFill>
                          <a:effectLst/>
                          <a:latin typeface="Swis721 Cn BT" panose="020B0506020202030204" pitchFamily="34" charset="0"/>
                        </a:rPr>
                        <a:t>Seçmeli derslerde belirlenen öğrenci sayısı kotasının aşılması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Öğrenci sayısının çokluğundan dolayı dersin kalitesinin düşmesi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Ders seçimi aşamasında danışmanların seçmeli ders kotalarına sistemsel nedenlerle müdehale edememesi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ve Fakülte Kurul toplantıları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Bölüm Başkanlıkları</a:t>
                      </a:r>
                      <a:br>
                        <a:rPr lang="tr-TR" sz="700" b="0" i="0" u="none" strike="noStrike">
                          <a:solidFill>
                            <a:srgbClr val="000000"/>
                          </a:solidFill>
                          <a:effectLst/>
                          <a:latin typeface="Swis721 Cn BT" panose="020B0506020202030204" pitchFamily="34" charset="0"/>
                        </a:rPr>
                      </a:br>
                      <a:r>
                        <a:rPr lang="tr-TR" sz="700" b="0" i="0" u="none" strike="noStrike">
                          <a:solidFill>
                            <a:srgbClr val="000000"/>
                          </a:solidFill>
                          <a:effectLst/>
                          <a:latin typeface="Swis721 Cn BT" panose="020B0506020202030204" pitchFamily="34" charset="0"/>
                        </a:rPr>
                        <a:t>(01.03.2021)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920626"/>
                  </a:ext>
                </a:extLst>
              </a:tr>
              <a:tr h="363071">
                <a:tc>
                  <a:txBody>
                    <a:bodyPr/>
                    <a:lstStyle/>
                    <a:p>
                      <a:pPr algn="l" fontAlgn="ctr"/>
                      <a:r>
                        <a:rPr lang="tr-TR" sz="700" b="0" i="0" u="none" strike="noStrike">
                          <a:solidFill>
                            <a:srgbClr val="000000"/>
                          </a:solidFill>
                          <a:effectLst/>
                          <a:latin typeface="Swis721 Cn BT" panose="020B0506020202030204" pitchFamily="34" charset="0"/>
                        </a:rPr>
                        <a:t>(Dış Denetim DF) Süreç risk analizi dokümanında tanımlanan risklerin RÖF değerlerini düşürmekle ilgili hangi aksiyonların ne seviyede etkisinin olduğu değerlendirilememektedir.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dirty="0">
                          <a:solidFill>
                            <a:srgbClr val="000000"/>
                          </a:solidFill>
                          <a:effectLst/>
                          <a:latin typeface="Swis721 Cn BT" panose="020B0506020202030204" pitchFamily="34" charset="0"/>
                        </a:rPr>
                        <a:t>Süreçlerin "Risk Analizi" tablolarının "Süreçlerin Risk Yönetimi" prosedürü ile uyumsuz olması, gerçekleştirilecek iç ve dış denetimlerde uygunsuzluk alınma ihtimali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sv-SE" sz="700" b="0" i="0" u="none" strike="noStrike">
                          <a:solidFill>
                            <a:srgbClr val="000000"/>
                          </a:solidFill>
                          <a:effectLst/>
                          <a:latin typeface="Swis721 Cn BT" panose="020B0506020202030204" pitchFamily="34" charset="0"/>
                        </a:rPr>
                        <a:t>"Risk analizi" eğitiminin anlaşılmamış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İç Denetçilik vasfı bulunan bir Akademisyenin konu hakkında deneyimli olması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İç Denetçilik vasfı bulunan bir Akademisyen ile her sürecin kalite sorumlusunun "Risk Analizi" tablosunu birlikte gözden geçirerek varsa hataların giderilmesi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İç Denetçilik vasfı bulunan Akademisyen ve Süreçlerin Kalite Temsilcileri, 10.02.2020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10.02.2020 ve 14.02.2020 tarihlerinde Risk Analizi tablolarının gözden geçirilerek varolan hataarın düzeltilmesi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5376121"/>
                  </a:ext>
                </a:extLst>
              </a:tr>
              <a:tr h="508299">
                <a:tc>
                  <a:txBody>
                    <a:bodyPr/>
                    <a:lstStyle/>
                    <a:p>
                      <a:pPr algn="l" fontAlgn="ctr"/>
                      <a:r>
                        <a:rPr lang="tr-TR" sz="700" b="0" i="0" u="none" strike="noStrike">
                          <a:solidFill>
                            <a:srgbClr val="000000"/>
                          </a:solidFill>
                          <a:effectLst/>
                          <a:latin typeface="Swis721 Cn BT" panose="020B0506020202030204" pitchFamily="34" charset="0"/>
                        </a:rPr>
                        <a:t>(Dış Denetim DF) INOVERA yazılım firmasına ait tedarikçi değerlendirmesi yapıldığına dair yeterli bulguya ulaşılamadı.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Firmanın kendini geliştirme imkanının önü kesilmesi,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Problemli firmaların hizmet yılı aşında tespiti amacıyla Tedarikçi Değerlendirmesinin, ihalenin çok fazla olduğuna dair döneme denk gelmesi sebei ile INOVERA yazılım firmasına ait Tedarikçi Değerlendirilmesi iş yoğunluğu nedeni ile atlanması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Tedarikçi Değerlendirme Veri Tabanı ile yıl sonu değerlendirilmesi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a:solidFill>
                            <a:srgbClr val="FF0000"/>
                          </a:solidFill>
                          <a:effectLst/>
                          <a:latin typeface="Swis721 Cn BT" panose="020B0506020202030204" pitchFamily="34" charset="0"/>
                        </a:rPr>
                        <a:t>140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Tedarikçi Veri Tabanında Değerlendirmenin oylama ile yapılarak ilgili formun eklenmesi, rutin kontroller yapılması.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Satın Alma Md.31.12.2020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700" b="0" i="0" u="none" strike="noStrike">
                          <a:solidFill>
                            <a:srgbClr val="000000"/>
                          </a:solidFill>
                          <a:effectLst/>
                          <a:latin typeface="Swis721 Cn BT" panose="020B0506020202030204" pitchFamily="34" charset="0"/>
                        </a:rPr>
                        <a:t>Değerlendirme ve kontroller yapılmaktadır.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0" i="0" u="none" strike="noStrike">
                          <a:solidFill>
                            <a:srgbClr val="000000"/>
                          </a:solidFill>
                          <a:effectLst/>
                          <a:latin typeface="Swis721 Cn BT" panose="020B0506020202030204" pitchFamily="34"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700" b="1" i="0" u="none" strike="noStrike" dirty="0">
                          <a:solidFill>
                            <a:srgbClr val="000000"/>
                          </a:solidFill>
                          <a:effectLst/>
                          <a:latin typeface="Swis721 Cn BT" panose="020B0506020202030204" pitchFamily="34" charset="0"/>
                        </a:rPr>
                        <a:t>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50622"/>
                  </a:ext>
                </a:extLst>
              </a:tr>
            </a:tbl>
          </a:graphicData>
        </a:graphic>
      </p:graphicFrame>
      <p:sp>
        <p:nvSpPr>
          <p:cNvPr id="27" name="143 Metin kutusu">
            <a:extLst>
              <a:ext uri="{FF2B5EF4-FFF2-40B4-BE49-F238E27FC236}">
                <a16:creationId xmlns:a16="http://schemas.microsoft.com/office/drawing/2014/main" id="{00000000-0008-0000-0200-000002000000}"/>
              </a:ext>
            </a:extLst>
          </p:cNvPr>
          <p:cNvSpPr txBox="1"/>
          <p:nvPr/>
        </p:nvSpPr>
        <p:spPr>
          <a:xfrm>
            <a:off x="457200" y="4578350"/>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28" name="143 Metin kutusu">
            <a:extLst>
              <a:ext uri="{FF2B5EF4-FFF2-40B4-BE49-F238E27FC236}">
                <a16:creationId xmlns:a16="http://schemas.microsoft.com/office/drawing/2014/main" id="{00000000-0008-0000-0200-000003000000}"/>
              </a:ext>
            </a:extLst>
          </p:cNvPr>
          <p:cNvSpPr txBox="1"/>
          <p:nvPr/>
        </p:nvSpPr>
        <p:spPr>
          <a:xfrm>
            <a:off x="457200" y="4786313"/>
            <a:ext cx="266700" cy="26352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1320903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03648" y="332656"/>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RİSK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29</a:t>
            </a:fld>
            <a:endParaRPr lang="tr-TR"/>
          </a:p>
        </p:txBody>
      </p:sp>
      <p:pic>
        <p:nvPicPr>
          <p:cNvPr id="6" name="Resim 5"/>
          <p:cNvPicPr/>
          <p:nvPr/>
        </p:nvPicPr>
        <p:blipFill>
          <a:blip r:embed="rId3"/>
          <a:stretch>
            <a:fillRect/>
          </a:stretch>
        </p:blipFill>
        <p:spPr>
          <a:xfrm>
            <a:off x="107504" y="260648"/>
            <a:ext cx="2736304" cy="576064"/>
          </a:xfrm>
          <a:prstGeom prst="rect">
            <a:avLst/>
          </a:prstGeom>
        </p:spPr>
      </p:pic>
      <p:sp>
        <p:nvSpPr>
          <p:cNvPr id="10" name="TextBox 9"/>
          <p:cNvSpPr txBox="1"/>
          <p:nvPr/>
        </p:nvSpPr>
        <p:spPr>
          <a:xfrm>
            <a:off x="251520" y="1050995"/>
            <a:ext cx="8568952" cy="6401753"/>
          </a:xfrm>
          <a:prstGeom prst="rect">
            <a:avLst/>
          </a:prstGeom>
          <a:noFill/>
        </p:spPr>
        <p:txBody>
          <a:bodyPr wrap="square" rtlCol="0">
            <a:spAutoFit/>
          </a:bodyPr>
          <a:lstStyle/>
          <a:p>
            <a:pPr algn="just"/>
            <a:r>
              <a:rPr lang="tr-TR" sz="1400" b="1" dirty="0"/>
              <a:t>Araştırma ve proje başvurularının yapılmaması  </a:t>
            </a:r>
            <a:r>
              <a:rPr lang="tr-TR" sz="1400" b="1" dirty="0" smtClean="0"/>
              <a:t>riski (RÖF 112)</a:t>
            </a:r>
            <a:r>
              <a:rPr lang="tr-TR" sz="1400" dirty="0"/>
              <a:t>: 2021 </a:t>
            </a:r>
            <a:r>
              <a:rPr lang="tr-TR" sz="1400" dirty="0" err="1"/>
              <a:t>yilinin</a:t>
            </a:r>
            <a:r>
              <a:rPr lang="tr-TR" sz="1400" dirty="0"/>
              <a:t> ilk döneminde, daha önceki ilanda belirlenen kadro </a:t>
            </a:r>
            <a:r>
              <a:rPr lang="tr-TR" sz="1400" dirty="0" err="1"/>
              <a:t>sayisinin</a:t>
            </a:r>
            <a:r>
              <a:rPr lang="tr-TR" sz="1400" dirty="0"/>
              <a:t> </a:t>
            </a:r>
            <a:r>
              <a:rPr lang="tr-TR" sz="1400" dirty="0" err="1"/>
              <a:t>artirilarak</a:t>
            </a:r>
            <a:r>
              <a:rPr lang="tr-TR" sz="1400" dirty="0"/>
              <a:t> yeniden ilana </a:t>
            </a:r>
            <a:r>
              <a:rPr lang="tr-TR" sz="1400" dirty="0" err="1"/>
              <a:t>cikilmasi</a:t>
            </a:r>
            <a:r>
              <a:rPr lang="tr-TR" sz="1400" dirty="0"/>
              <a:t> gerekmektedir. Zira yeni </a:t>
            </a:r>
            <a:r>
              <a:rPr lang="tr-TR" sz="1400" dirty="0" err="1"/>
              <a:t>baslayan</a:t>
            </a:r>
            <a:r>
              <a:rPr lang="tr-TR" sz="1400" dirty="0"/>
              <a:t> </a:t>
            </a:r>
            <a:r>
              <a:rPr lang="tr-TR" sz="1400" dirty="0" err="1"/>
              <a:t>Mimarlik</a:t>
            </a:r>
            <a:r>
              <a:rPr lang="tr-TR" sz="1400" dirty="0"/>
              <a:t> Yüksek Lisans </a:t>
            </a:r>
            <a:r>
              <a:rPr lang="tr-TR" sz="1400" dirty="0" err="1"/>
              <a:t>programiyla</a:t>
            </a:r>
            <a:r>
              <a:rPr lang="tr-TR" sz="1400" dirty="0"/>
              <a:t> </a:t>
            </a:r>
            <a:r>
              <a:rPr lang="tr-TR" sz="1400" dirty="0" err="1"/>
              <a:t>varolan</a:t>
            </a:r>
            <a:r>
              <a:rPr lang="tr-TR" sz="1400" dirty="0"/>
              <a:t> akademisyenlerin ders yükü </a:t>
            </a:r>
            <a:r>
              <a:rPr lang="tr-TR" sz="1400" dirty="0" err="1"/>
              <a:t>artmis</a:t>
            </a:r>
            <a:r>
              <a:rPr lang="tr-TR" sz="1400" dirty="0"/>
              <a:t> </a:t>
            </a:r>
            <a:r>
              <a:rPr lang="tr-TR" sz="1400" dirty="0" err="1"/>
              <a:t>bulunmaktadir</a:t>
            </a:r>
            <a:r>
              <a:rPr lang="tr-TR" sz="1400" dirty="0"/>
              <a:t>. Yeni </a:t>
            </a:r>
            <a:r>
              <a:rPr lang="tr-TR" sz="1400" dirty="0" err="1" smtClean="0"/>
              <a:t>Termin</a:t>
            </a:r>
            <a:r>
              <a:rPr lang="tr-TR" sz="1400" dirty="0" smtClean="0"/>
              <a:t>: </a:t>
            </a:r>
            <a:r>
              <a:rPr lang="tr-TR" sz="1400" b="1" dirty="0" smtClean="0"/>
              <a:t>31.12.2021</a:t>
            </a:r>
          </a:p>
          <a:p>
            <a:pPr algn="just"/>
            <a:endParaRPr lang="tr-TR" sz="1400" dirty="0"/>
          </a:p>
          <a:p>
            <a:pPr algn="just"/>
            <a:r>
              <a:rPr lang="en-GB" sz="1400" b="1" dirty="0"/>
              <a:t>Z2-Akreditasyon </a:t>
            </a:r>
            <a:r>
              <a:rPr lang="en-GB" sz="1400" b="1" dirty="0" err="1"/>
              <a:t>bulunmaması</a:t>
            </a:r>
            <a:r>
              <a:rPr lang="en-GB" sz="1400" b="1" dirty="0"/>
              <a:t> </a:t>
            </a:r>
            <a:r>
              <a:rPr lang="tr-TR" sz="1400" b="1" dirty="0" smtClean="0"/>
              <a:t>(RÖF 168). </a:t>
            </a:r>
            <a:r>
              <a:rPr lang="tr-TR" sz="1400" dirty="0" smtClean="0"/>
              <a:t>MİAK </a:t>
            </a:r>
            <a:r>
              <a:rPr lang="tr-TR" sz="1400" dirty="0"/>
              <a:t>Akreditasyonun kriterlerinin sağlanması ve başvurulması Yeni </a:t>
            </a:r>
            <a:r>
              <a:rPr lang="tr-TR" sz="1400" dirty="0" err="1"/>
              <a:t>Termin</a:t>
            </a:r>
            <a:r>
              <a:rPr lang="tr-TR" sz="1400" dirty="0"/>
              <a:t>: </a:t>
            </a:r>
            <a:r>
              <a:rPr lang="tr-TR" sz="1400" dirty="0" smtClean="0"/>
              <a:t>2021 Güz</a:t>
            </a:r>
          </a:p>
          <a:p>
            <a:pPr algn="just"/>
            <a:endParaRPr lang="tr-TR" sz="1400" dirty="0"/>
          </a:p>
          <a:p>
            <a:pPr algn="just"/>
            <a:r>
              <a:rPr lang="en-GB" sz="1400" b="1" dirty="0"/>
              <a:t>Z3- </a:t>
            </a:r>
            <a:r>
              <a:rPr lang="en-GB" sz="1400" b="1" dirty="0" err="1"/>
              <a:t>Akademik</a:t>
            </a:r>
            <a:r>
              <a:rPr lang="en-GB" sz="1400" b="1" dirty="0"/>
              <a:t> </a:t>
            </a:r>
            <a:r>
              <a:rPr lang="en-GB" sz="1400" b="1" dirty="0" err="1"/>
              <a:t>personelin</a:t>
            </a:r>
            <a:r>
              <a:rPr lang="en-GB" sz="1400" b="1" dirty="0"/>
              <a:t> </a:t>
            </a:r>
            <a:r>
              <a:rPr lang="en-GB" sz="1400" b="1" dirty="0" err="1"/>
              <a:t>sayıca</a:t>
            </a:r>
            <a:r>
              <a:rPr lang="en-GB" sz="1400" b="1" dirty="0"/>
              <a:t> </a:t>
            </a:r>
            <a:r>
              <a:rPr lang="en-GB" sz="1400" b="1" dirty="0" err="1"/>
              <a:t>yetersiz</a:t>
            </a:r>
            <a:r>
              <a:rPr lang="en-GB" sz="1400" b="1" dirty="0"/>
              <a:t> </a:t>
            </a:r>
            <a:r>
              <a:rPr lang="en-GB" sz="1400" b="1" dirty="0" err="1"/>
              <a:t>olması</a:t>
            </a:r>
            <a:r>
              <a:rPr lang="tr-TR" sz="1400" b="1" dirty="0"/>
              <a:t> (RÖF </a:t>
            </a:r>
            <a:r>
              <a:rPr lang="tr-TR" sz="1400" b="1" dirty="0" smtClean="0"/>
              <a:t>225).</a:t>
            </a:r>
            <a:r>
              <a:rPr lang="tr-TR" sz="1400" dirty="0" smtClean="0"/>
              <a:t> İhtiyaç </a:t>
            </a:r>
            <a:r>
              <a:rPr lang="tr-TR" sz="1400" dirty="0"/>
              <a:t>duyulan kadro sayısının, online uzaktan eğitim olanaklarının da değerlendirilerek </a:t>
            </a:r>
            <a:r>
              <a:rPr lang="tr-TR" sz="1400" dirty="0" smtClean="0"/>
              <a:t>belirlenmesi. </a:t>
            </a:r>
            <a:r>
              <a:rPr lang="tr-TR" sz="1400" dirty="0"/>
              <a:t>Yeni </a:t>
            </a:r>
            <a:r>
              <a:rPr lang="tr-TR" sz="1400" dirty="0" err="1"/>
              <a:t>Termin</a:t>
            </a:r>
            <a:r>
              <a:rPr lang="tr-TR" sz="1400" dirty="0"/>
              <a:t>: </a:t>
            </a:r>
            <a:r>
              <a:rPr lang="tr-TR" sz="1400" b="1" dirty="0"/>
              <a:t>31.12.2021</a:t>
            </a:r>
          </a:p>
          <a:p>
            <a:pPr algn="just"/>
            <a:endParaRPr lang="tr-TR" sz="1400" dirty="0" smtClean="0"/>
          </a:p>
          <a:p>
            <a:pPr algn="just"/>
            <a:r>
              <a:rPr lang="en-GB" sz="1400" b="1" dirty="0"/>
              <a:t>Z4- </a:t>
            </a:r>
            <a:r>
              <a:rPr lang="en-GB" sz="1400" b="1" dirty="0" err="1"/>
              <a:t>Bilgisayarlı</a:t>
            </a:r>
            <a:r>
              <a:rPr lang="en-GB" sz="1400" b="1" dirty="0"/>
              <a:t> </a:t>
            </a:r>
            <a:r>
              <a:rPr lang="en-GB" sz="1400" b="1" dirty="0" err="1"/>
              <a:t>grafik</a:t>
            </a:r>
            <a:r>
              <a:rPr lang="en-GB" sz="1400" b="1" dirty="0"/>
              <a:t> </a:t>
            </a:r>
            <a:r>
              <a:rPr lang="en-GB" sz="1400" b="1" dirty="0" err="1"/>
              <a:t>tasarım</a:t>
            </a:r>
            <a:r>
              <a:rPr lang="en-GB" sz="1400" b="1" dirty="0"/>
              <a:t>, </a:t>
            </a:r>
            <a:r>
              <a:rPr lang="en-GB" sz="1400" b="1" dirty="0" err="1"/>
              <a:t>fiziksel</a:t>
            </a:r>
            <a:r>
              <a:rPr lang="en-GB" sz="1400" b="1" dirty="0"/>
              <a:t> </a:t>
            </a:r>
            <a:r>
              <a:rPr lang="en-GB" sz="1400" b="1" dirty="0" err="1"/>
              <a:t>çevre</a:t>
            </a:r>
            <a:r>
              <a:rPr lang="en-GB" sz="1400" b="1" dirty="0"/>
              <a:t> </a:t>
            </a:r>
            <a:r>
              <a:rPr lang="en-GB" sz="1400" b="1" dirty="0" err="1"/>
              <a:t>kontrolü</a:t>
            </a:r>
            <a:r>
              <a:rPr lang="en-GB" sz="1400" b="1" dirty="0"/>
              <a:t> </a:t>
            </a:r>
            <a:r>
              <a:rPr lang="en-GB" sz="1400" b="1" dirty="0" err="1"/>
              <a:t>laboratuvarlarının</a:t>
            </a:r>
            <a:r>
              <a:rPr lang="en-GB" sz="1400" b="1" dirty="0"/>
              <a:t> </a:t>
            </a:r>
            <a:r>
              <a:rPr lang="en-GB" sz="1400" b="1" dirty="0" err="1"/>
              <a:t>ve</a:t>
            </a:r>
            <a:r>
              <a:rPr lang="en-GB" sz="1400" b="1" dirty="0"/>
              <a:t> </a:t>
            </a:r>
            <a:r>
              <a:rPr lang="en-GB" sz="1400" b="1" dirty="0" err="1"/>
              <a:t>maket</a:t>
            </a:r>
            <a:r>
              <a:rPr lang="en-GB" sz="1400" b="1" dirty="0"/>
              <a:t> </a:t>
            </a:r>
            <a:r>
              <a:rPr lang="en-GB" sz="1400" b="1" dirty="0" err="1"/>
              <a:t>atölyesinin</a:t>
            </a:r>
            <a:r>
              <a:rPr lang="en-GB" sz="1400" b="1" dirty="0"/>
              <a:t> </a:t>
            </a:r>
            <a:r>
              <a:rPr lang="en-GB" sz="1400" b="1" dirty="0" err="1"/>
              <a:t>bulunmaması</a:t>
            </a:r>
            <a:r>
              <a:rPr lang="tr-TR" sz="1400" b="1" dirty="0"/>
              <a:t> (RÖF 168).</a:t>
            </a:r>
            <a:r>
              <a:rPr lang="tr-TR" sz="1400" dirty="0"/>
              <a:t> </a:t>
            </a:r>
            <a:r>
              <a:rPr lang="tr-TR" sz="1400" dirty="0" smtClean="0"/>
              <a:t>Yeni </a:t>
            </a:r>
            <a:r>
              <a:rPr lang="tr-TR" sz="1400" dirty="0"/>
              <a:t>eğitim </a:t>
            </a:r>
            <a:r>
              <a:rPr lang="tr-TR" sz="1400" dirty="0" smtClean="0"/>
              <a:t>binasında </a:t>
            </a:r>
            <a:r>
              <a:rPr lang="tr-TR" sz="1400" dirty="0"/>
              <a:t>laboratuvar ve atölyelerin yeniden yüz yüze eğitime geçilene kadar kurulması. Yeni </a:t>
            </a:r>
            <a:r>
              <a:rPr lang="tr-TR" sz="1400" dirty="0" err="1"/>
              <a:t>Termin</a:t>
            </a:r>
            <a:r>
              <a:rPr lang="tr-TR" sz="1400" dirty="0"/>
              <a:t>: 2021 Güz</a:t>
            </a:r>
          </a:p>
          <a:p>
            <a:pPr algn="just"/>
            <a:endParaRPr lang="tr-TR" sz="1400" dirty="0"/>
          </a:p>
          <a:p>
            <a:pPr algn="just"/>
            <a:r>
              <a:rPr lang="tr-TR" sz="1400" b="1" dirty="0"/>
              <a:t>T1-Yatay geçiş ile öğrenci sayısındaki artışın öğretim üyesi başına düşen öğrenci sayısının artmasına sebep olması (RÖF 150). </a:t>
            </a:r>
            <a:r>
              <a:rPr lang="tr-TR" sz="1400" dirty="0"/>
              <a:t>Akademik kadronun artırılması / 'Yarı zamanlı öğretim elemanı alınması Yeni </a:t>
            </a:r>
            <a:r>
              <a:rPr lang="tr-TR" sz="1400" dirty="0" err="1"/>
              <a:t>Termin</a:t>
            </a:r>
            <a:r>
              <a:rPr lang="tr-TR" sz="1400" dirty="0"/>
              <a:t>: </a:t>
            </a:r>
            <a:r>
              <a:rPr lang="tr-TR" sz="1400" b="1" dirty="0"/>
              <a:t>31.12.2021</a:t>
            </a:r>
          </a:p>
          <a:p>
            <a:pPr algn="just"/>
            <a:endParaRPr lang="tr-TR" sz="1400" b="1" dirty="0"/>
          </a:p>
          <a:p>
            <a:pPr algn="just"/>
            <a:r>
              <a:rPr lang="en-GB" sz="1400" b="1" dirty="0"/>
              <a:t>T3- </a:t>
            </a:r>
            <a:r>
              <a:rPr lang="en-GB" sz="1400" b="1" dirty="0" err="1"/>
              <a:t>Kentte</a:t>
            </a:r>
            <a:r>
              <a:rPr lang="en-GB" sz="1400" b="1" dirty="0"/>
              <a:t> </a:t>
            </a:r>
            <a:r>
              <a:rPr lang="en-GB" sz="1400" b="1" dirty="0" err="1"/>
              <a:t>sanatsal</a:t>
            </a:r>
            <a:r>
              <a:rPr lang="en-GB" sz="1400" b="1" dirty="0"/>
              <a:t> </a:t>
            </a:r>
            <a:r>
              <a:rPr lang="en-GB" sz="1400" b="1" dirty="0" err="1"/>
              <a:t>etkinliğin</a:t>
            </a:r>
            <a:r>
              <a:rPr lang="en-GB" sz="1400" b="1" dirty="0"/>
              <a:t> </a:t>
            </a:r>
            <a:r>
              <a:rPr lang="en-GB" sz="1400" b="1" dirty="0" err="1"/>
              <a:t>çok</a:t>
            </a:r>
            <a:r>
              <a:rPr lang="en-GB" sz="1400" b="1" dirty="0"/>
              <a:t> </a:t>
            </a:r>
            <a:r>
              <a:rPr lang="en-GB" sz="1400" b="1" dirty="0" err="1"/>
              <a:t>az</a:t>
            </a:r>
            <a:r>
              <a:rPr lang="en-GB" sz="1400" b="1" dirty="0"/>
              <a:t> </a:t>
            </a:r>
            <a:r>
              <a:rPr lang="en-GB" sz="1400" b="1" dirty="0" err="1"/>
              <a:t>olması</a:t>
            </a:r>
            <a:r>
              <a:rPr lang="tr-TR" sz="1400" b="1" dirty="0"/>
              <a:t> (RÖF </a:t>
            </a:r>
            <a:r>
              <a:rPr lang="tr-TR" sz="1400" b="1" dirty="0" smtClean="0"/>
              <a:t>162). </a:t>
            </a:r>
            <a:r>
              <a:rPr lang="tr-TR" sz="1400" dirty="0"/>
              <a:t>Şehir merkezinde seminer, kongre, sergi gibi periyodik ve kalıcı etkinliklerin düzenlenmesi Mimarlar odası ve İç Mimarlar odası ile iletişim </a:t>
            </a:r>
            <a:r>
              <a:rPr lang="tr-TR" sz="1400" dirty="0" smtClean="0"/>
              <a:t>kurulması </a:t>
            </a:r>
            <a:r>
              <a:rPr lang="tr-TR" sz="1400" dirty="0"/>
              <a:t>Yeni </a:t>
            </a:r>
            <a:r>
              <a:rPr lang="tr-TR" sz="1400" dirty="0" err="1"/>
              <a:t>Termin</a:t>
            </a:r>
            <a:r>
              <a:rPr lang="tr-TR" sz="1400" dirty="0"/>
              <a:t>: </a:t>
            </a:r>
            <a:r>
              <a:rPr lang="tr-TR" sz="1400" b="1" dirty="0" smtClean="0"/>
              <a:t>31.12.2021</a:t>
            </a:r>
          </a:p>
          <a:p>
            <a:pPr algn="just"/>
            <a:endParaRPr lang="tr-TR" sz="1400" b="1" dirty="0"/>
          </a:p>
          <a:p>
            <a:pPr algn="just"/>
            <a:r>
              <a:rPr lang="tr-TR" sz="1400" b="1" dirty="0"/>
              <a:t>T5- </a:t>
            </a:r>
            <a:r>
              <a:rPr lang="tr-TR" sz="1400" b="1" dirty="0" err="1"/>
              <a:t>Koronavirüs</a:t>
            </a:r>
            <a:r>
              <a:rPr lang="tr-TR" sz="1400" b="1" dirty="0"/>
              <a:t> </a:t>
            </a:r>
            <a:r>
              <a:rPr lang="tr-TR" sz="1400" b="1" dirty="0" err="1"/>
              <a:t>pandemisi</a:t>
            </a:r>
            <a:r>
              <a:rPr lang="tr-TR" sz="1400" b="1" dirty="0"/>
              <a:t> sürecinde geliştirilen uzaktan eğitim yöntemlerinin yeni başlayan öğrencilerin bölümlere adaptasyonunda güçlük </a:t>
            </a:r>
            <a:r>
              <a:rPr lang="tr-TR" sz="1400" b="1" dirty="0" smtClean="0"/>
              <a:t>yaratması </a:t>
            </a:r>
            <a:r>
              <a:rPr lang="tr-TR" sz="1400" b="1" dirty="0"/>
              <a:t>(RÖF 120). </a:t>
            </a:r>
            <a:r>
              <a:rPr lang="tr-TR" sz="1400" dirty="0"/>
              <a:t>Öğrenciler ile dönem başı yapılan toplantılara ek dönem sonu birebir toplantılar </a:t>
            </a:r>
            <a:r>
              <a:rPr lang="tr-TR" sz="1400" dirty="0" smtClean="0"/>
              <a:t>yapılması. </a:t>
            </a:r>
            <a:r>
              <a:rPr lang="tr-TR" sz="1400" dirty="0"/>
              <a:t>Yeni </a:t>
            </a:r>
            <a:r>
              <a:rPr lang="tr-TR" sz="1400" dirty="0" err="1"/>
              <a:t>Termin</a:t>
            </a:r>
            <a:r>
              <a:rPr lang="tr-TR" sz="1400" dirty="0"/>
              <a:t>: </a:t>
            </a:r>
            <a:r>
              <a:rPr lang="tr-TR" sz="1400" b="1" dirty="0"/>
              <a:t>31.12.2021</a:t>
            </a:r>
          </a:p>
          <a:p>
            <a:pPr algn="just"/>
            <a:endParaRPr lang="tr-TR" sz="1400" dirty="0" smtClean="0"/>
          </a:p>
          <a:p>
            <a:pPr algn="just"/>
            <a:r>
              <a:rPr lang="tr-TR" sz="1400" b="1" dirty="0"/>
              <a:t>Seçmeli derslerde belirlenen öğrenci sayısı kotasının aşılması (RÖF </a:t>
            </a:r>
            <a:r>
              <a:rPr lang="tr-TR" sz="1400" b="1" dirty="0" smtClean="0"/>
              <a:t>150).</a:t>
            </a:r>
            <a:r>
              <a:rPr lang="tr-TR" sz="1400" dirty="0" smtClean="0"/>
              <a:t> </a:t>
            </a:r>
            <a:r>
              <a:rPr lang="tr-TR" sz="1400" dirty="0"/>
              <a:t>Yeni </a:t>
            </a:r>
            <a:r>
              <a:rPr lang="tr-TR" sz="1400" dirty="0" err="1"/>
              <a:t>Termin</a:t>
            </a:r>
            <a:r>
              <a:rPr lang="tr-TR" sz="1400" dirty="0"/>
              <a:t>: </a:t>
            </a:r>
            <a:r>
              <a:rPr lang="tr-TR" sz="1400" b="1" dirty="0" smtClean="0"/>
              <a:t>01.03.2021</a:t>
            </a:r>
          </a:p>
          <a:p>
            <a:pPr algn="just"/>
            <a:endParaRPr lang="tr-TR" sz="1400" b="1" dirty="0"/>
          </a:p>
          <a:p>
            <a:pPr algn="just"/>
            <a:endParaRPr lang="en-GB" sz="1400" dirty="0"/>
          </a:p>
          <a:p>
            <a:pPr algn="just"/>
            <a:endParaRPr lang="en-GB" sz="1600" dirty="0"/>
          </a:p>
          <a:p>
            <a:pPr algn="just"/>
            <a:endParaRPr lang="en-GB" sz="1600" dirty="0"/>
          </a:p>
        </p:txBody>
      </p:sp>
    </p:spTree>
    <p:extLst>
      <p:ext uri="{BB962C8B-B14F-4D97-AF65-F5344CB8AC3E}">
        <p14:creationId xmlns:p14="http://schemas.microsoft.com/office/powerpoint/2010/main" val="3238730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75656" y="477571"/>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SWOT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3</a:t>
            </a:fld>
            <a:endParaRPr lang="tr-TR"/>
          </a:p>
        </p:txBody>
      </p:sp>
      <p:pic>
        <p:nvPicPr>
          <p:cNvPr id="9" name="Resim 8"/>
          <p:cNvPicPr/>
          <p:nvPr/>
        </p:nvPicPr>
        <p:blipFill>
          <a:blip r:embed="rId2"/>
          <a:stretch>
            <a:fillRect/>
          </a:stretch>
        </p:blipFill>
        <p:spPr>
          <a:xfrm>
            <a:off x="127795" y="367048"/>
            <a:ext cx="2736304" cy="576064"/>
          </a:xfrm>
          <a:prstGeom prst="rect">
            <a:avLst/>
          </a:prstGeom>
        </p:spPr>
      </p:pic>
      <p:graphicFrame>
        <p:nvGraphicFramePr>
          <p:cNvPr id="6" name="Tablo 2"/>
          <p:cNvGraphicFramePr>
            <a:graphicFrameLocks noGrp="1"/>
          </p:cNvGraphicFramePr>
          <p:nvPr>
            <p:extLst>
              <p:ext uri="{D42A27DB-BD31-4B8C-83A1-F6EECF244321}">
                <p14:modId xmlns:p14="http://schemas.microsoft.com/office/powerpoint/2010/main" val="2163810383"/>
              </p:ext>
            </p:extLst>
          </p:nvPr>
        </p:nvGraphicFramePr>
        <p:xfrm>
          <a:off x="539552" y="1519280"/>
          <a:ext cx="8219256" cy="3550300"/>
        </p:xfrm>
        <a:graphic>
          <a:graphicData uri="http://schemas.openxmlformats.org/drawingml/2006/table">
            <a:tbl>
              <a:tblPr firstRow="1" bandRow="1">
                <a:tableStyleId>{F5AB1C69-6EDB-4FF4-983F-18BD219EF322}</a:tableStyleId>
              </a:tblPr>
              <a:tblGrid>
                <a:gridCol w="4109628">
                  <a:extLst>
                    <a:ext uri="{9D8B030D-6E8A-4147-A177-3AD203B41FA5}">
                      <a16:colId xmlns:a16="http://schemas.microsoft.com/office/drawing/2014/main" val="20000"/>
                    </a:ext>
                  </a:extLst>
                </a:gridCol>
                <a:gridCol w="4109628">
                  <a:extLst>
                    <a:ext uri="{9D8B030D-6E8A-4147-A177-3AD203B41FA5}">
                      <a16:colId xmlns:a16="http://schemas.microsoft.com/office/drawing/2014/main" val="20001"/>
                    </a:ext>
                  </a:extLst>
                </a:gridCol>
              </a:tblGrid>
              <a:tr h="497782">
                <a:tc>
                  <a:txBody>
                    <a:bodyPr/>
                    <a:lstStyle/>
                    <a:p>
                      <a:pPr algn="l"/>
                      <a:r>
                        <a:rPr lang="tr-TR" sz="2000" noProof="0" dirty="0" smtClean="0"/>
                        <a:t>Zayıf </a:t>
                      </a:r>
                      <a:r>
                        <a:rPr lang="tr-TR" sz="2000" baseline="0" noProof="0" dirty="0"/>
                        <a:t>Tanımı</a:t>
                      </a:r>
                      <a:endParaRPr lang="tr-TR" sz="2000" noProof="0" dirty="0"/>
                    </a:p>
                  </a:txBody>
                  <a:tcPr>
                    <a:solidFill>
                      <a:schemeClr val="accent1">
                        <a:lumMod val="60000"/>
                        <a:lumOff val="40000"/>
                      </a:schemeClr>
                    </a:solidFill>
                  </a:tcPr>
                </a:tc>
                <a:tc>
                  <a:txBody>
                    <a:bodyPr/>
                    <a:lstStyle/>
                    <a:p>
                      <a:pPr algn="ctr"/>
                      <a:r>
                        <a:rPr lang="tr-TR" sz="2000" noProof="0" dirty="0"/>
                        <a:t>Durumu</a:t>
                      </a:r>
                    </a:p>
                  </a:txBody>
                  <a:tcPr>
                    <a:solidFill>
                      <a:schemeClr val="accent1">
                        <a:lumMod val="60000"/>
                        <a:lumOff val="40000"/>
                      </a:schemeClr>
                    </a:solidFill>
                  </a:tcPr>
                </a:tc>
                <a:extLst>
                  <a:ext uri="{0D108BD9-81ED-4DB2-BD59-A6C34878D82A}">
                    <a16:rowId xmlns:a16="http://schemas.microsoft.com/office/drawing/2014/main" val="10000"/>
                  </a:ext>
                </a:extLst>
              </a:tr>
              <a:tr h="49778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noProof="0" dirty="0" smtClean="0">
                          <a:solidFill>
                            <a:srgbClr val="000000"/>
                          </a:solidFill>
                          <a:effectLst/>
                          <a:latin typeface="Arial" panose="020B0604020202020204" pitchFamily="34" charset="0"/>
                        </a:rPr>
                        <a:t>Z1-</a:t>
                      </a:r>
                      <a:r>
                        <a:rPr lang="tr-TR" sz="1000" b="0" i="0" u="none" strike="noStrike" baseline="0" noProof="0" dirty="0" smtClean="0">
                          <a:solidFill>
                            <a:srgbClr val="000000"/>
                          </a:solidFill>
                          <a:effectLst/>
                          <a:latin typeface="Arial" panose="020B0604020202020204" pitchFamily="34" charset="0"/>
                        </a:rPr>
                        <a:t> </a:t>
                      </a:r>
                      <a:r>
                        <a:rPr lang="tr-TR" sz="1000" b="0" i="0" u="none" strike="noStrike" noProof="0" dirty="0" smtClean="0">
                          <a:solidFill>
                            <a:srgbClr val="000000"/>
                          </a:solidFill>
                          <a:effectLst/>
                          <a:latin typeface="Arial" panose="020B0604020202020204" pitchFamily="34" charset="0"/>
                        </a:rPr>
                        <a:t>Bilgisayar donanım ve yazılım eksikliği</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dirty="0">
                          <a:latin typeface="Wingdings" panose="05000000000000000000" pitchFamily="2" charset="2"/>
                        </a:rPr>
                        <a:t>L </a:t>
                      </a:r>
                      <a:r>
                        <a:rPr lang="tr-TR" sz="1400" b="0" i="0" u="none" strike="noStrike" noProof="0" dirty="0">
                          <a:solidFill>
                            <a:srgbClr val="000000"/>
                          </a:solidFill>
                          <a:effectLst/>
                          <a:latin typeface="Arial" panose="020B0604020202020204" pitchFamily="34" charset="0"/>
                        </a:rPr>
                        <a:t>(Hala</a:t>
                      </a:r>
                      <a:r>
                        <a:rPr lang="tr-TR" sz="1400" b="0" i="0" u="none" strike="noStrike" baseline="0" noProof="0" dirty="0">
                          <a:solidFill>
                            <a:srgbClr val="000000"/>
                          </a:solidFill>
                          <a:effectLst/>
                          <a:latin typeface="Arial" panose="020B0604020202020204" pitchFamily="34" charset="0"/>
                        </a:rPr>
                        <a:t> zayıf)</a:t>
                      </a:r>
                      <a:r>
                        <a:rPr lang="tr-TR" sz="1400" noProof="0" dirty="0">
                          <a:latin typeface="Wingdings" panose="05000000000000000000" pitchFamily="2" charset="2"/>
                        </a:rPr>
                        <a:t> </a:t>
                      </a:r>
                    </a:p>
                  </a:txBody>
                  <a:tcPr/>
                </a:tc>
                <a:extLst>
                  <a:ext uri="{0D108BD9-81ED-4DB2-BD59-A6C34878D82A}">
                    <a16:rowId xmlns:a16="http://schemas.microsoft.com/office/drawing/2014/main" val="10001"/>
                  </a:ext>
                </a:extLst>
              </a:tr>
              <a:tr h="49778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tr-TR" sz="1000" b="0" i="0" u="none" strike="noStrike" noProof="0" dirty="0" smtClean="0">
                          <a:solidFill>
                            <a:srgbClr val="000000"/>
                          </a:solidFill>
                          <a:effectLst/>
                          <a:latin typeface="Arial" panose="020B0604020202020204" pitchFamily="34" charset="0"/>
                        </a:rPr>
                        <a:t>Z2- Akreditasyon bulunmaması </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dirty="0" smtClean="0">
                          <a:latin typeface="Wingdings" panose="05000000000000000000" pitchFamily="2" charset="2"/>
                        </a:rPr>
                        <a:t>L</a:t>
                      </a:r>
                      <a:r>
                        <a:rPr lang="tr-TR" sz="1400" baseline="0" noProof="0" dirty="0" smtClean="0">
                          <a:latin typeface="Wingdings" panose="05000000000000000000" pitchFamily="2" charset="2"/>
                        </a:rPr>
                        <a:t> </a:t>
                      </a:r>
                      <a:r>
                        <a:rPr lang="tr-TR" sz="1400" b="0" i="0" u="none" strike="noStrike" noProof="0" dirty="0" smtClean="0">
                          <a:solidFill>
                            <a:srgbClr val="000000"/>
                          </a:solidFill>
                          <a:effectLst/>
                          <a:latin typeface="Arial" panose="020B0604020202020204" pitchFamily="34" charset="0"/>
                        </a:rPr>
                        <a:t>(Hala</a:t>
                      </a:r>
                      <a:r>
                        <a:rPr lang="tr-TR" sz="1400" b="0" i="0" u="none" strike="noStrike" baseline="0" noProof="0" dirty="0" smtClean="0">
                          <a:solidFill>
                            <a:srgbClr val="000000"/>
                          </a:solidFill>
                          <a:effectLst/>
                          <a:latin typeface="Arial" panose="020B0604020202020204" pitchFamily="34" charset="0"/>
                        </a:rPr>
                        <a:t> zayıf)</a:t>
                      </a:r>
                      <a:r>
                        <a:rPr lang="tr-TR" sz="1400" noProof="0" dirty="0" smtClean="0">
                          <a:latin typeface="Wingdings" panose="05000000000000000000" pitchFamily="2" charset="2"/>
                        </a:rPr>
                        <a:t> </a:t>
                      </a:r>
                      <a:endParaRPr lang="tr-TR" sz="1400" noProof="0" dirty="0">
                        <a:latin typeface="Wingdings" panose="05000000000000000000" pitchFamily="2" charset="2"/>
                      </a:endParaRPr>
                    </a:p>
                  </a:txBody>
                  <a:tcPr/>
                </a:tc>
                <a:extLst>
                  <a:ext uri="{0D108BD9-81ED-4DB2-BD59-A6C34878D82A}">
                    <a16:rowId xmlns:a16="http://schemas.microsoft.com/office/drawing/2014/main" val="2749583179"/>
                  </a:ext>
                </a:extLst>
              </a:tr>
              <a:tr h="497782">
                <a:tc>
                  <a:txBody>
                    <a:bodyPr/>
                    <a:lstStyle/>
                    <a:p>
                      <a:pPr algn="l" fontAlgn="ctr"/>
                      <a:r>
                        <a:rPr lang="tr-TR" sz="1000" b="0" i="0" u="none" strike="noStrike" noProof="0" dirty="0" smtClean="0">
                          <a:solidFill>
                            <a:srgbClr val="000000"/>
                          </a:solidFill>
                          <a:effectLst/>
                          <a:latin typeface="Arial" panose="020B0604020202020204" pitchFamily="34" charset="0"/>
                        </a:rPr>
                        <a:t>Z3- Akademik personelin sayıca yetersiz olması</a:t>
                      </a:r>
                      <a:endParaRPr lang="tr-TR" sz="1000" b="0" i="0" u="none" strike="noStrike" noProof="0"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dirty="0" smtClean="0">
                          <a:latin typeface="Wingdings" panose="05000000000000000000" pitchFamily="2" charset="2"/>
                        </a:rPr>
                        <a:t>L</a:t>
                      </a:r>
                      <a:r>
                        <a:rPr lang="tr-TR" sz="2000" baseline="0" noProof="0" dirty="0" smtClean="0">
                          <a:latin typeface="Wingdings" panose="05000000000000000000" pitchFamily="2" charset="2"/>
                        </a:rPr>
                        <a:t> </a:t>
                      </a:r>
                      <a:r>
                        <a:rPr lang="tr-TR" sz="1400" b="0" i="0" u="none" strike="noStrike" noProof="0" dirty="0" smtClean="0">
                          <a:solidFill>
                            <a:srgbClr val="000000"/>
                          </a:solidFill>
                          <a:effectLst/>
                          <a:latin typeface="Arial" panose="020B0604020202020204" pitchFamily="34" charset="0"/>
                        </a:rPr>
                        <a:t>(Hala</a:t>
                      </a:r>
                      <a:r>
                        <a:rPr lang="tr-TR" sz="1400" b="0" i="0" u="none" strike="noStrike" baseline="0" noProof="0" dirty="0" smtClean="0">
                          <a:solidFill>
                            <a:srgbClr val="000000"/>
                          </a:solidFill>
                          <a:effectLst/>
                          <a:latin typeface="Arial" panose="020B0604020202020204" pitchFamily="34" charset="0"/>
                        </a:rPr>
                        <a:t> </a:t>
                      </a:r>
                      <a:r>
                        <a:rPr lang="tr-TR" sz="1400" b="0" i="0" u="none" strike="noStrike" baseline="0" noProof="0" dirty="0">
                          <a:solidFill>
                            <a:srgbClr val="000000"/>
                          </a:solidFill>
                          <a:effectLst/>
                          <a:latin typeface="Arial" panose="020B0604020202020204" pitchFamily="34" charset="0"/>
                        </a:rPr>
                        <a:t>zayıf)</a:t>
                      </a:r>
                      <a:r>
                        <a:rPr lang="tr-TR" sz="1400" noProof="0" dirty="0">
                          <a:latin typeface="Wingdings" panose="05000000000000000000" pitchFamily="2" charset="2"/>
                        </a:rPr>
                        <a:t> </a:t>
                      </a:r>
                    </a:p>
                  </a:txBody>
                  <a:tcPr/>
                </a:tc>
                <a:extLst>
                  <a:ext uri="{0D108BD9-81ED-4DB2-BD59-A6C34878D82A}">
                    <a16:rowId xmlns:a16="http://schemas.microsoft.com/office/drawing/2014/main" val="2581817691"/>
                  </a:ext>
                </a:extLst>
              </a:tr>
              <a:tr h="497782">
                <a:tc>
                  <a:txBody>
                    <a:bodyPr/>
                    <a:lstStyle/>
                    <a:p>
                      <a:pPr algn="l" fontAlgn="ctr"/>
                      <a:r>
                        <a:rPr lang="tr-TR" sz="1000" b="0" i="0" u="none" strike="noStrike" noProof="0" dirty="0" smtClean="0">
                          <a:solidFill>
                            <a:srgbClr val="000000"/>
                          </a:solidFill>
                          <a:effectLst/>
                          <a:latin typeface="Arial" panose="020B0604020202020204" pitchFamily="34" charset="0"/>
                        </a:rPr>
                        <a:t>Z4- Bilgisayarlı grafik tasarım, fiziksel çevre kontrolü laboratuvarlarının ve maket atölyesinin bulunmaması</a:t>
                      </a:r>
                      <a:endParaRPr lang="tr-TR" sz="1000" b="0" i="0" u="none" strike="noStrike" noProof="0"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dirty="0" smtClean="0">
                          <a:latin typeface="Wingdings" panose="05000000000000000000" pitchFamily="2" charset="2"/>
                        </a:rPr>
                        <a:t>L</a:t>
                      </a:r>
                      <a:r>
                        <a:rPr lang="tr-TR" sz="1400" baseline="0" noProof="0" dirty="0" smtClean="0">
                          <a:latin typeface="Wingdings" panose="05000000000000000000" pitchFamily="2" charset="2"/>
                        </a:rPr>
                        <a:t> </a:t>
                      </a:r>
                      <a:r>
                        <a:rPr lang="tr-TR" sz="1400" b="0" i="0" u="none" strike="noStrike" kern="1200" noProof="0" dirty="0" smtClean="0">
                          <a:solidFill>
                            <a:srgbClr val="000000"/>
                          </a:solidFill>
                          <a:effectLst/>
                          <a:latin typeface="Arial" panose="020B0604020202020204" pitchFamily="34" charset="0"/>
                          <a:ea typeface="+mn-ea"/>
                          <a:cs typeface="+mn-cs"/>
                        </a:rPr>
                        <a:t>(Zayıf) </a:t>
                      </a:r>
                      <a:endParaRPr lang="tr-TR" sz="1400" b="0" i="0" u="none" strike="noStrike" kern="1200" noProof="0" dirty="0">
                        <a:solidFill>
                          <a:srgbClr val="000000"/>
                        </a:solidFill>
                        <a:effectLst/>
                        <a:latin typeface="Arial" panose="020B0604020202020204" pitchFamily="34" charset="0"/>
                        <a:ea typeface="+mn-ea"/>
                        <a:cs typeface="+mn-cs"/>
                      </a:endParaRPr>
                    </a:p>
                  </a:txBody>
                  <a:tcPr/>
                </a:tc>
                <a:extLst>
                  <a:ext uri="{0D108BD9-81ED-4DB2-BD59-A6C34878D82A}">
                    <a16:rowId xmlns:a16="http://schemas.microsoft.com/office/drawing/2014/main" val="900824453"/>
                  </a:ext>
                </a:extLst>
              </a:tr>
              <a:tr h="563608">
                <a:tc>
                  <a:txBody>
                    <a:bodyPr/>
                    <a:lstStyle/>
                    <a:p>
                      <a:pPr algn="l" fontAlgn="ctr"/>
                      <a:r>
                        <a:rPr lang="tr-TR" sz="1000" b="0" i="0" u="none" strike="noStrike" noProof="0" dirty="0" smtClean="0">
                          <a:solidFill>
                            <a:srgbClr val="000000"/>
                          </a:solidFill>
                          <a:effectLst/>
                          <a:latin typeface="Arial" panose="020B0604020202020204" pitchFamily="34" charset="0"/>
                        </a:rPr>
                        <a:t>Z5-Erasmus anlaşmalı üniversite sayısının yetersiz olması</a:t>
                      </a:r>
                      <a:endParaRPr lang="tr-TR" sz="1000" b="0" i="0" u="none" strike="noStrike" noProof="0"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dirty="0" smtClean="0">
                          <a:latin typeface="Wingdings" panose="05000000000000000000" pitchFamily="2" charset="2"/>
                        </a:rPr>
                        <a:t>L</a:t>
                      </a:r>
                      <a:r>
                        <a:rPr lang="tr-TR" sz="1400" b="0" i="0" u="none" strike="noStrike" kern="1200" baseline="0" noProof="0" dirty="0" smtClean="0">
                          <a:solidFill>
                            <a:srgbClr val="000000"/>
                          </a:solidFill>
                          <a:effectLst/>
                          <a:latin typeface="Arial" panose="020B0604020202020204" pitchFamily="34" charset="0"/>
                          <a:ea typeface="+mn-ea"/>
                          <a:cs typeface="+mn-cs"/>
                        </a:rPr>
                        <a:t>    (Zayıf) </a:t>
                      </a:r>
                      <a:endParaRPr lang="tr-TR" sz="1400" b="0" i="0" u="none" strike="noStrike" kern="1200" baseline="0" noProof="0" dirty="0">
                        <a:solidFill>
                          <a:srgbClr val="000000"/>
                        </a:solidFill>
                        <a:effectLst/>
                        <a:latin typeface="Arial" panose="020B0604020202020204" pitchFamily="34" charset="0"/>
                        <a:ea typeface="+mn-ea"/>
                        <a:cs typeface="+mn-cs"/>
                      </a:endParaRPr>
                    </a:p>
                  </a:txBody>
                  <a:tcPr/>
                </a:tc>
                <a:extLst>
                  <a:ext uri="{0D108BD9-81ED-4DB2-BD59-A6C34878D82A}">
                    <a16:rowId xmlns:a16="http://schemas.microsoft.com/office/drawing/2014/main" val="87641397"/>
                  </a:ext>
                </a:extLst>
              </a:tr>
              <a:tr h="497782">
                <a:tc>
                  <a:txBody>
                    <a:bodyPr/>
                    <a:lstStyle/>
                    <a:p>
                      <a:pPr algn="l" fontAlgn="ctr"/>
                      <a:r>
                        <a:rPr lang="tr-TR" sz="1000" b="0" i="0" u="none" strike="noStrike" noProof="0" dirty="0" smtClean="0">
                          <a:solidFill>
                            <a:srgbClr val="000000"/>
                          </a:solidFill>
                          <a:effectLst/>
                          <a:latin typeface="Arial" panose="020B0604020202020204" pitchFamily="34" charset="0"/>
                        </a:rPr>
                        <a:t>Z6- Ofis ortam şartlarının, mevcut altyapı ve çevre koşullarının yeterli olmaması</a:t>
                      </a:r>
                      <a:endParaRPr lang="tr-TR" sz="1000" b="0" i="0" u="none" strike="noStrike" noProof="0"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dirty="0" smtClean="0">
                          <a:latin typeface="Wingdings" panose="05000000000000000000" pitchFamily="2" charset="2"/>
                        </a:rPr>
                        <a:t>L</a:t>
                      </a:r>
                      <a:r>
                        <a:rPr lang="tr-TR" sz="1400" b="0" i="0" u="none" strike="noStrike" kern="1200" baseline="0" noProof="0" dirty="0" smtClean="0">
                          <a:solidFill>
                            <a:srgbClr val="000000"/>
                          </a:solidFill>
                          <a:effectLst/>
                          <a:latin typeface="Arial" panose="020B0604020202020204" pitchFamily="34" charset="0"/>
                          <a:ea typeface="+mn-ea"/>
                          <a:cs typeface="+mn-cs"/>
                        </a:rPr>
                        <a:t>   (Zayıf) </a:t>
                      </a:r>
                      <a:endParaRPr lang="tr-TR" sz="1400" b="0" i="0" u="none" strike="noStrike" kern="1200" baseline="0" noProof="0" dirty="0">
                        <a:solidFill>
                          <a:srgbClr val="000000"/>
                        </a:solidFill>
                        <a:effectLst/>
                        <a:latin typeface="Arial" panose="020B0604020202020204" pitchFamily="34" charset="0"/>
                        <a:ea typeface="+mn-ea"/>
                        <a:cs typeface="+mn-cs"/>
                      </a:endParaRPr>
                    </a:p>
                  </a:txBody>
                  <a:tcPr/>
                </a:tc>
                <a:extLst>
                  <a:ext uri="{0D108BD9-81ED-4DB2-BD59-A6C34878D82A}">
                    <a16:rowId xmlns:a16="http://schemas.microsoft.com/office/drawing/2014/main" val="751650143"/>
                  </a:ext>
                </a:extLst>
              </a:tr>
            </a:tbl>
          </a:graphicData>
        </a:graphic>
      </p:graphicFrame>
    </p:spTree>
    <p:extLst>
      <p:ext uri="{BB962C8B-B14F-4D97-AF65-F5344CB8AC3E}">
        <p14:creationId xmlns:p14="http://schemas.microsoft.com/office/powerpoint/2010/main" val="2476341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827584" y="620688"/>
            <a:ext cx="8136904" cy="584775"/>
          </a:xfrm>
          <a:prstGeom prst="rect">
            <a:avLst/>
          </a:prstGeom>
          <a:noFill/>
        </p:spPr>
        <p:txBody>
          <a:bodyPr wrap="square" rtlCol="0">
            <a:spAutoFit/>
          </a:bodyPr>
          <a:lstStyle/>
          <a:p>
            <a:pPr algn="ctr"/>
            <a:r>
              <a:rPr lang="tr-TR" sz="3200" b="1" dirty="0" smtClean="0">
                <a:solidFill>
                  <a:srgbClr val="FF0000"/>
                </a:solidFill>
                <a:effectLst>
                  <a:outerShdw blurRad="38100" dist="38100" dir="2700000" algn="tl">
                    <a:srgbClr val="000000">
                      <a:alpha val="43137"/>
                    </a:srgbClr>
                  </a:outerShdw>
                </a:effectLst>
              </a:rPr>
              <a:t>MEMNUNİYET ÖLÇÜM SONUÇLARI</a:t>
            </a:r>
            <a:endParaRPr lang="tr-TR" sz="32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30</a:t>
            </a:fld>
            <a:endParaRPr lang="tr-TR"/>
          </a:p>
        </p:txBody>
      </p:sp>
      <p:pic>
        <p:nvPicPr>
          <p:cNvPr id="6" name="Resim 5"/>
          <p:cNvPicPr/>
          <p:nvPr/>
        </p:nvPicPr>
        <p:blipFill>
          <a:blip r:embed="rId2"/>
          <a:stretch>
            <a:fillRect/>
          </a:stretch>
        </p:blipFill>
        <p:spPr>
          <a:xfrm>
            <a:off x="107504" y="132560"/>
            <a:ext cx="2736304" cy="576064"/>
          </a:xfrm>
          <a:prstGeom prst="rect">
            <a:avLst/>
          </a:prstGeom>
        </p:spPr>
      </p:pic>
      <p:graphicFrame>
        <p:nvGraphicFramePr>
          <p:cNvPr id="11" name="Grafik 10"/>
          <p:cNvGraphicFramePr>
            <a:graphicFrameLocks/>
          </p:cNvGraphicFramePr>
          <p:nvPr>
            <p:extLst>
              <p:ext uri="{D42A27DB-BD31-4B8C-83A1-F6EECF244321}">
                <p14:modId xmlns:p14="http://schemas.microsoft.com/office/powerpoint/2010/main" val="1710220443"/>
              </p:ext>
            </p:extLst>
          </p:nvPr>
        </p:nvGraphicFramePr>
        <p:xfrm>
          <a:off x="539552" y="1340768"/>
          <a:ext cx="7848872" cy="47093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3146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9F893C-C32F-4835-A1E5-850973405C58}" type="slidenum">
              <a:rPr lang="tr-TR" smtClean="0"/>
              <a:t>31</a:t>
            </a:fld>
            <a:endParaRPr lang="tr-TR"/>
          </a:p>
        </p:txBody>
      </p:sp>
      <p:sp>
        <p:nvSpPr>
          <p:cNvPr id="7" name="Metin kutusu 4"/>
          <p:cNvSpPr txBox="1"/>
          <p:nvPr/>
        </p:nvSpPr>
        <p:spPr>
          <a:xfrm>
            <a:off x="827584" y="620688"/>
            <a:ext cx="8136904" cy="584775"/>
          </a:xfrm>
          <a:prstGeom prst="rect">
            <a:avLst/>
          </a:prstGeom>
          <a:noFill/>
        </p:spPr>
        <p:txBody>
          <a:bodyPr wrap="square" rtlCol="0">
            <a:spAutoFit/>
          </a:bodyPr>
          <a:lstStyle/>
          <a:p>
            <a:pPr algn="ctr"/>
            <a:r>
              <a:rPr lang="tr-TR" sz="3200" b="1" dirty="0" smtClean="0">
                <a:solidFill>
                  <a:srgbClr val="FF0000"/>
                </a:solidFill>
                <a:effectLst>
                  <a:outerShdw blurRad="38100" dist="38100" dir="2700000" algn="tl">
                    <a:srgbClr val="000000">
                      <a:alpha val="43137"/>
                    </a:srgbClr>
                  </a:outerShdw>
                </a:effectLst>
              </a:rPr>
              <a:t>MEMNUNİYET ÖLÇÜM SONUÇLARI</a:t>
            </a:r>
            <a:endParaRPr lang="tr-TR" sz="3200" b="1" dirty="0">
              <a:solidFill>
                <a:srgbClr val="FF0000"/>
              </a:solidFill>
              <a:effectLst>
                <a:outerShdw blurRad="38100" dist="38100" dir="2700000" algn="tl">
                  <a:srgbClr val="000000">
                    <a:alpha val="43137"/>
                  </a:srgbClr>
                </a:outerShdw>
              </a:effectLst>
            </a:endParaRPr>
          </a:p>
        </p:txBody>
      </p:sp>
      <p:pic>
        <p:nvPicPr>
          <p:cNvPr id="8" name="Resim 5"/>
          <p:cNvPicPr/>
          <p:nvPr/>
        </p:nvPicPr>
        <p:blipFill>
          <a:blip r:embed="rId2"/>
          <a:stretch>
            <a:fillRect/>
          </a:stretch>
        </p:blipFill>
        <p:spPr>
          <a:xfrm>
            <a:off x="107504" y="132560"/>
            <a:ext cx="2736304" cy="576064"/>
          </a:xfrm>
          <a:prstGeom prst="rect">
            <a:avLst/>
          </a:prstGeom>
        </p:spPr>
      </p:pic>
      <p:sp>
        <p:nvSpPr>
          <p:cNvPr id="9" name="Rectangle 2"/>
          <p:cNvSpPr/>
          <p:nvPr/>
        </p:nvSpPr>
        <p:spPr>
          <a:xfrm>
            <a:off x="-11596" y="1267671"/>
            <a:ext cx="8698396" cy="2800767"/>
          </a:xfrm>
          <a:prstGeom prst="rect">
            <a:avLst/>
          </a:prstGeom>
          <a:noFill/>
        </p:spPr>
        <p:txBody>
          <a:bodyPr wrap="square">
            <a:spAutoFit/>
          </a:bodyPr>
          <a:lstStyle/>
          <a:p>
            <a:r>
              <a:rPr lang="tr-TR" b="1" dirty="0" smtClean="0"/>
              <a:t>İdari memnuniyeti Anket Değerlendirmesi düşük </a:t>
            </a:r>
            <a:r>
              <a:rPr lang="tr-TR" b="1" dirty="0"/>
              <a:t>çıkan maddeler için yazılan aksiyonlar</a:t>
            </a:r>
            <a:r>
              <a:rPr lang="tr-TR" b="1" dirty="0" smtClean="0"/>
              <a:t>:</a:t>
            </a:r>
          </a:p>
          <a:p>
            <a:endParaRPr lang="tr-TR" b="1" dirty="0"/>
          </a:p>
          <a:p>
            <a:pPr fontAlgn="b"/>
            <a:r>
              <a:rPr lang="en-GB" sz="1600" b="1" dirty="0">
                <a:solidFill>
                  <a:srgbClr val="000000"/>
                </a:solidFill>
                <a:latin typeface="Calibri" panose="020F0502020204030204" pitchFamily="34" charset="0"/>
              </a:rPr>
              <a:t>19-Fakülte </a:t>
            </a:r>
            <a:r>
              <a:rPr lang="en-GB" sz="1600" b="1" dirty="0" err="1">
                <a:solidFill>
                  <a:srgbClr val="000000"/>
                </a:solidFill>
                <a:latin typeface="Calibri" panose="020F0502020204030204" pitchFamily="34" charset="0"/>
              </a:rPr>
              <a:t>binasını</a:t>
            </a:r>
            <a:r>
              <a:rPr lang="en-GB" sz="1600" b="1" dirty="0">
                <a:solidFill>
                  <a:srgbClr val="000000"/>
                </a:solidFill>
                <a:latin typeface="Calibri" panose="020F0502020204030204" pitchFamily="34" charset="0"/>
              </a:rPr>
              <a:t> </a:t>
            </a:r>
            <a:r>
              <a:rPr lang="en-GB" sz="1600" b="1" dirty="0" err="1">
                <a:solidFill>
                  <a:srgbClr val="000000"/>
                </a:solidFill>
                <a:latin typeface="Calibri" panose="020F0502020204030204" pitchFamily="34" charset="0"/>
              </a:rPr>
              <a:t>fiziksel</a:t>
            </a:r>
            <a:r>
              <a:rPr lang="en-GB" sz="1600" b="1" dirty="0">
                <a:solidFill>
                  <a:srgbClr val="000000"/>
                </a:solidFill>
                <a:latin typeface="Calibri" panose="020F0502020204030204" pitchFamily="34" charset="0"/>
              </a:rPr>
              <a:t> </a:t>
            </a:r>
            <a:r>
              <a:rPr lang="en-GB" sz="1600" b="1" dirty="0" err="1">
                <a:solidFill>
                  <a:srgbClr val="000000"/>
                </a:solidFill>
                <a:latin typeface="Calibri" panose="020F0502020204030204" pitchFamily="34" charset="0"/>
              </a:rPr>
              <a:t>olarak</a:t>
            </a:r>
            <a:r>
              <a:rPr lang="en-GB" sz="1600" b="1" dirty="0">
                <a:solidFill>
                  <a:srgbClr val="000000"/>
                </a:solidFill>
                <a:latin typeface="Calibri" panose="020F0502020204030204" pitchFamily="34" charset="0"/>
              </a:rPr>
              <a:t> </a:t>
            </a:r>
            <a:r>
              <a:rPr lang="en-GB" sz="1600" b="1" dirty="0" err="1">
                <a:solidFill>
                  <a:srgbClr val="000000"/>
                </a:solidFill>
                <a:latin typeface="Calibri" panose="020F0502020204030204" pitchFamily="34" charset="0"/>
              </a:rPr>
              <a:t>yeterli</a:t>
            </a:r>
            <a:r>
              <a:rPr lang="en-GB" sz="1600" b="1" dirty="0">
                <a:solidFill>
                  <a:srgbClr val="000000"/>
                </a:solidFill>
                <a:latin typeface="Calibri" panose="020F0502020204030204" pitchFamily="34" charset="0"/>
              </a:rPr>
              <a:t> </a:t>
            </a:r>
            <a:r>
              <a:rPr lang="en-GB" sz="1600" b="1" dirty="0" err="1" smtClean="0">
                <a:solidFill>
                  <a:srgbClr val="000000"/>
                </a:solidFill>
                <a:latin typeface="Calibri" panose="020F0502020204030204" pitchFamily="34" charset="0"/>
              </a:rPr>
              <a:t>buluyorum</a:t>
            </a:r>
            <a:r>
              <a:rPr lang="tr-TR" sz="1600" b="1" dirty="0" smtClean="0">
                <a:solidFill>
                  <a:srgbClr val="000000"/>
                </a:solidFill>
                <a:latin typeface="Calibri" panose="020F0502020204030204" pitchFamily="34" charset="0"/>
              </a:rPr>
              <a:t>:</a:t>
            </a:r>
          </a:p>
          <a:p>
            <a:pPr fontAlgn="b"/>
            <a:r>
              <a:rPr lang="en-GB" sz="1600" dirty="0">
                <a:solidFill>
                  <a:srgbClr val="000000"/>
                </a:solidFill>
                <a:latin typeface="Calibri" panose="020F0502020204030204" pitchFamily="34" charset="0"/>
              </a:rPr>
              <a:t>Bu </a:t>
            </a:r>
            <a:r>
              <a:rPr lang="en-GB" sz="1600" dirty="0" err="1">
                <a:solidFill>
                  <a:srgbClr val="000000"/>
                </a:solidFill>
                <a:latin typeface="Calibri" panose="020F0502020204030204" pitchFamily="34" charset="0"/>
              </a:rPr>
              <a:t>konu</a:t>
            </a:r>
            <a:r>
              <a:rPr lang="en-GB" sz="1600" dirty="0">
                <a:solidFill>
                  <a:srgbClr val="000000"/>
                </a:solidFill>
                <a:latin typeface="Calibri" panose="020F0502020204030204" pitchFamily="34" charset="0"/>
              </a:rPr>
              <a:t> </a:t>
            </a:r>
            <a:r>
              <a:rPr lang="en-GB" sz="1600" dirty="0" err="1">
                <a:solidFill>
                  <a:srgbClr val="000000"/>
                </a:solidFill>
                <a:latin typeface="Calibri" panose="020F0502020204030204" pitchFamily="34" charset="0"/>
              </a:rPr>
              <a:t>Fakülte</a:t>
            </a:r>
            <a:r>
              <a:rPr lang="en-GB" sz="1600" dirty="0">
                <a:solidFill>
                  <a:srgbClr val="000000"/>
                </a:solidFill>
                <a:latin typeface="Calibri" panose="020F0502020204030204" pitchFamily="34" charset="0"/>
              </a:rPr>
              <a:t> </a:t>
            </a:r>
            <a:r>
              <a:rPr lang="en-GB" sz="1600" dirty="0" err="1">
                <a:solidFill>
                  <a:srgbClr val="000000"/>
                </a:solidFill>
                <a:latin typeface="Calibri" panose="020F0502020204030204" pitchFamily="34" charset="0"/>
              </a:rPr>
              <a:t>değil</a:t>
            </a:r>
            <a:r>
              <a:rPr lang="en-GB" sz="1600" dirty="0">
                <a:solidFill>
                  <a:srgbClr val="000000"/>
                </a:solidFill>
                <a:latin typeface="Calibri" panose="020F0502020204030204" pitchFamily="34" charset="0"/>
              </a:rPr>
              <a:t> </a:t>
            </a:r>
            <a:r>
              <a:rPr lang="en-GB" sz="1600" dirty="0" err="1">
                <a:solidFill>
                  <a:srgbClr val="000000"/>
                </a:solidFill>
                <a:latin typeface="Calibri" panose="020F0502020204030204" pitchFamily="34" charset="0"/>
              </a:rPr>
              <a:t>doğrudan</a:t>
            </a:r>
            <a:r>
              <a:rPr lang="en-GB" sz="1600" dirty="0">
                <a:solidFill>
                  <a:srgbClr val="000000"/>
                </a:solidFill>
                <a:latin typeface="Calibri" panose="020F0502020204030204" pitchFamily="34" charset="0"/>
              </a:rPr>
              <a:t> </a:t>
            </a:r>
            <a:r>
              <a:rPr lang="en-GB" sz="1600" dirty="0" err="1">
                <a:solidFill>
                  <a:srgbClr val="000000"/>
                </a:solidFill>
                <a:latin typeface="Calibri" panose="020F0502020204030204" pitchFamily="34" charset="0"/>
              </a:rPr>
              <a:t>Üniversite</a:t>
            </a:r>
            <a:r>
              <a:rPr lang="en-GB" sz="1600" dirty="0">
                <a:solidFill>
                  <a:srgbClr val="000000"/>
                </a:solidFill>
                <a:latin typeface="Calibri" panose="020F0502020204030204" pitchFamily="34" charset="0"/>
              </a:rPr>
              <a:t> </a:t>
            </a:r>
            <a:r>
              <a:rPr lang="en-GB" sz="1600" dirty="0" err="1">
                <a:solidFill>
                  <a:srgbClr val="000000"/>
                </a:solidFill>
                <a:latin typeface="Calibri" panose="020F0502020204030204" pitchFamily="34" charset="0"/>
              </a:rPr>
              <a:t>Üst</a:t>
            </a:r>
            <a:r>
              <a:rPr lang="en-GB" sz="1600" dirty="0">
                <a:solidFill>
                  <a:srgbClr val="000000"/>
                </a:solidFill>
                <a:latin typeface="Calibri" panose="020F0502020204030204" pitchFamily="34" charset="0"/>
              </a:rPr>
              <a:t> </a:t>
            </a:r>
            <a:r>
              <a:rPr lang="en-GB" sz="1600" dirty="0" err="1">
                <a:solidFill>
                  <a:srgbClr val="000000"/>
                </a:solidFill>
                <a:latin typeface="Calibri" panose="020F0502020204030204" pitchFamily="34" charset="0"/>
              </a:rPr>
              <a:t>Yönetimini</a:t>
            </a:r>
            <a:r>
              <a:rPr lang="en-GB" sz="1600" dirty="0">
                <a:solidFill>
                  <a:srgbClr val="000000"/>
                </a:solidFill>
                <a:latin typeface="Calibri" panose="020F0502020204030204" pitchFamily="34" charset="0"/>
              </a:rPr>
              <a:t> </a:t>
            </a:r>
            <a:r>
              <a:rPr lang="en-GB" sz="1600" dirty="0" err="1">
                <a:solidFill>
                  <a:srgbClr val="000000"/>
                </a:solidFill>
                <a:latin typeface="Calibri" panose="020F0502020204030204" pitchFamily="34" charset="0"/>
              </a:rPr>
              <a:t>ilgilendirmektedir</a:t>
            </a:r>
            <a:r>
              <a:rPr lang="en-GB" sz="1600" dirty="0" smtClean="0">
                <a:solidFill>
                  <a:srgbClr val="000000"/>
                </a:solidFill>
                <a:latin typeface="Calibri" panose="020F0502020204030204" pitchFamily="34" charset="0"/>
              </a:rPr>
              <a:t>.</a:t>
            </a:r>
            <a:r>
              <a:rPr lang="tr-TR" sz="1600" dirty="0" smtClean="0">
                <a:solidFill>
                  <a:srgbClr val="000000"/>
                </a:solidFill>
                <a:latin typeface="Calibri" panose="020F0502020204030204" pitchFamily="34" charset="0"/>
              </a:rPr>
              <a:t> Yeni eğitim binasında açılmayan pencereler, yağmur </a:t>
            </a:r>
            <a:r>
              <a:rPr lang="tr-TR" sz="1600" dirty="0">
                <a:solidFill>
                  <a:srgbClr val="000000"/>
                </a:solidFill>
                <a:latin typeface="Calibri" panose="020F0502020204030204" pitchFamily="34" charset="0"/>
              </a:rPr>
              <a:t>yağdığında su basması, bodrum katının hem soğuk hem de gün ışığından yeterli düzeyde </a:t>
            </a:r>
            <a:r>
              <a:rPr lang="tr-TR" sz="1600" dirty="0" smtClean="0">
                <a:solidFill>
                  <a:srgbClr val="000000"/>
                </a:solidFill>
                <a:latin typeface="Calibri" panose="020F0502020204030204" pitchFamily="34" charset="0"/>
              </a:rPr>
              <a:t>yararlanamamak.</a:t>
            </a:r>
            <a:endParaRPr lang="en-GB" sz="1600" dirty="0">
              <a:solidFill>
                <a:srgbClr val="000000"/>
              </a:solidFill>
              <a:latin typeface="Calibri" panose="020F0502020204030204" pitchFamily="34" charset="0"/>
            </a:endParaRPr>
          </a:p>
          <a:p>
            <a:pPr fontAlgn="b"/>
            <a:endParaRPr lang="en-GB" dirty="0">
              <a:solidFill>
                <a:srgbClr val="000000"/>
              </a:solidFill>
              <a:latin typeface="Calibri" panose="020F0502020204030204" pitchFamily="34" charset="0"/>
            </a:endParaRPr>
          </a:p>
          <a:p>
            <a:endParaRPr lang="tr-TR" b="1" dirty="0">
              <a:solidFill>
                <a:srgbClr val="FF0000"/>
              </a:solidFill>
            </a:endParaRPr>
          </a:p>
          <a:p>
            <a:endParaRPr lang="tr-TR" b="1" dirty="0" smtClean="0"/>
          </a:p>
          <a:p>
            <a:endParaRPr lang="tr-TR" b="1" dirty="0"/>
          </a:p>
        </p:txBody>
      </p:sp>
    </p:spTree>
    <p:extLst>
      <p:ext uri="{BB962C8B-B14F-4D97-AF65-F5344CB8AC3E}">
        <p14:creationId xmlns:p14="http://schemas.microsoft.com/office/powerpoint/2010/main" val="4132970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67744" y="22156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32</a:t>
            </a:fld>
            <a:endParaRPr lang="tr-TR"/>
          </a:p>
        </p:txBody>
      </p:sp>
      <p:pic>
        <p:nvPicPr>
          <p:cNvPr id="65" name="Resim 64"/>
          <p:cNvPicPr/>
          <p:nvPr/>
        </p:nvPicPr>
        <p:blipFill>
          <a:blip r:embed="rId3"/>
          <a:stretch>
            <a:fillRect/>
          </a:stretch>
        </p:blipFill>
        <p:spPr>
          <a:xfrm>
            <a:off x="20434" y="188640"/>
            <a:ext cx="2736304" cy="576064"/>
          </a:xfrm>
          <a:prstGeom prst="rect">
            <a:avLst/>
          </a:prstGeom>
        </p:spPr>
      </p:pic>
      <p:graphicFrame>
        <p:nvGraphicFramePr>
          <p:cNvPr id="103" name="Object 102"/>
          <p:cNvGraphicFramePr>
            <a:graphicFrameLocks noChangeAspect="1"/>
          </p:cNvGraphicFramePr>
          <p:nvPr>
            <p:extLst>
              <p:ext uri="{D42A27DB-BD31-4B8C-83A1-F6EECF244321}">
                <p14:modId xmlns:p14="http://schemas.microsoft.com/office/powerpoint/2010/main" val="2086221141"/>
              </p:ext>
            </p:extLst>
          </p:nvPr>
        </p:nvGraphicFramePr>
        <p:xfrm>
          <a:off x="269514" y="994256"/>
          <a:ext cx="3840480" cy="5852160"/>
        </p:xfrm>
        <a:graphic>
          <a:graphicData uri="http://schemas.openxmlformats.org/presentationml/2006/ole">
            <mc:AlternateContent xmlns:mc="http://schemas.openxmlformats.org/markup-compatibility/2006">
              <mc:Choice xmlns:v="urn:schemas-microsoft-com:vml" Requires="v">
                <p:oleObj spid="_x0000_s18478" name="Worksheet" r:id="rId4" imgW="6781799" imgH="10334729" progId="Excel.Sheet.12">
                  <p:embed/>
                </p:oleObj>
              </mc:Choice>
              <mc:Fallback>
                <p:oleObj name="Worksheet" r:id="rId4" imgW="6781799" imgH="10334729" progId="Excel.Sheet.12">
                  <p:embed/>
                  <p:pic>
                    <p:nvPicPr>
                      <p:cNvPr id="103" name="Object 102"/>
                      <p:cNvPicPr/>
                      <p:nvPr/>
                    </p:nvPicPr>
                    <p:blipFill>
                      <a:blip r:embed="rId5"/>
                      <a:stretch>
                        <a:fillRect/>
                      </a:stretch>
                    </p:blipFill>
                    <p:spPr>
                      <a:xfrm>
                        <a:off x="269514" y="994256"/>
                        <a:ext cx="3840480" cy="5852160"/>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1873847251"/>
              </p:ext>
            </p:extLst>
          </p:nvPr>
        </p:nvGraphicFramePr>
        <p:xfrm>
          <a:off x="4355976" y="994256"/>
          <a:ext cx="3822192" cy="5852160"/>
        </p:xfrm>
        <a:graphic>
          <a:graphicData uri="http://schemas.openxmlformats.org/presentationml/2006/ole">
            <mc:AlternateContent xmlns:mc="http://schemas.openxmlformats.org/markup-compatibility/2006">
              <mc:Choice xmlns:v="urn:schemas-microsoft-com:vml" Requires="v">
                <p:oleObj spid="_x0000_s18479" name="Worksheet" r:id="rId6" imgW="6781799" imgH="10382087" progId="Excel.Sheet.12">
                  <p:embed/>
                </p:oleObj>
              </mc:Choice>
              <mc:Fallback>
                <p:oleObj name="Worksheet" r:id="rId6" imgW="6781799" imgH="10382087" progId="Excel.Sheet.12">
                  <p:embed/>
                  <p:pic>
                    <p:nvPicPr>
                      <p:cNvPr id="0" name=""/>
                      <p:cNvPicPr/>
                      <p:nvPr/>
                    </p:nvPicPr>
                    <p:blipFill>
                      <a:blip r:embed="rId7"/>
                      <a:stretch>
                        <a:fillRect/>
                      </a:stretch>
                    </p:blipFill>
                    <p:spPr>
                      <a:xfrm>
                        <a:off x="4355976" y="994256"/>
                        <a:ext cx="3822192" cy="5852160"/>
                      </a:xfrm>
                      <a:prstGeom prst="rect">
                        <a:avLst/>
                      </a:prstGeom>
                    </p:spPr>
                  </p:pic>
                </p:oleObj>
              </mc:Fallback>
            </mc:AlternateContent>
          </a:graphicData>
        </a:graphic>
      </p:graphicFrame>
      <p:sp>
        <p:nvSpPr>
          <p:cNvPr id="66" name="TextBox 66"/>
          <p:cNvSpPr txBox="1"/>
          <p:nvPr/>
        </p:nvSpPr>
        <p:spPr>
          <a:xfrm>
            <a:off x="6172170" y="683225"/>
            <a:ext cx="2005998" cy="369332"/>
          </a:xfrm>
          <a:prstGeom prst="rect">
            <a:avLst/>
          </a:prstGeom>
          <a:noFill/>
        </p:spPr>
        <p:txBody>
          <a:bodyPr wrap="none" rtlCol="0">
            <a:spAutoFit/>
          </a:bodyPr>
          <a:lstStyle/>
          <a:p>
            <a:r>
              <a:rPr lang="tr-TR" dirty="0" smtClean="0"/>
              <a:t>(</a:t>
            </a:r>
            <a:r>
              <a:rPr lang="tr-TR" dirty="0" err="1" smtClean="0"/>
              <a:t>Termini</a:t>
            </a:r>
            <a:r>
              <a:rPr lang="tr-TR" dirty="0" smtClean="0"/>
              <a:t> 2020 olan)</a:t>
            </a:r>
            <a:endParaRPr lang="en-GB" dirty="0"/>
          </a:p>
        </p:txBody>
      </p:sp>
    </p:spTree>
    <p:extLst>
      <p:ext uri="{BB962C8B-B14F-4D97-AF65-F5344CB8AC3E}">
        <p14:creationId xmlns:p14="http://schemas.microsoft.com/office/powerpoint/2010/main" val="1023390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67744" y="22156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33</a:t>
            </a:fld>
            <a:endParaRPr lang="tr-TR"/>
          </a:p>
        </p:txBody>
      </p:sp>
      <p:pic>
        <p:nvPicPr>
          <p:cNvPr id="65" name="Resim 64"/>
          <p:cNvPicPr/>
          <p:nvPr/>
        </p:nvPicPr>
        <p:blipFill>
          <a:blip r:embed="rId3"/>
          <a:stretch>
            <a:fillRect/>
          </a:stretch>
        </p:blipFill>
        <p:spPr>
          <a:xfrm>
            <a:off x="20434" y="188640"/>
            <a:ext cx="2736304" cy="576064"/>
          </a:xfrm>
          <a:prstGeom prst="rect">
            <a:avLst/>
          </a:prstGeom>
        </p:spPr>
      </p:pic>
      <p:graphicFrame>
        <p:nvGraphicFramePr>
          <p:cNvPr id="122" name="Object 121"/>
          <p:cNvGraphicFramePr>
            <a:graphicFrameLocks noChangeAspect="1"/>
          </p:cNvGraphicFramePr>
          <p:nvPr>
            <p:extLst>
              <p:ext uri="{D42A27DB-BD31-4B8C-83A1-F6EECF244321}">
                <p14:modId xmlns:p14="http://schemas.microsoft.com/office/powerpoint/2010/main" val="2946254419"/>
              </p:ext>
            </p:extLst>
          </p:nvPr>
        </p:nvGraphicFramePr>
        <p:xfrm>
          <a:off x="476250" y="971079"/>
          <a:ext cx="3870197" cy="5852160"/>
        </p:xfrm>
        <a:graphic>
          <a:graphicData uri="http://schemas.openxmlformats.org/presentationml/2006/ole">
            <mc:AlternateContent xmlns:mc="http://schemas.openxmlformats.org/markup-compatibility/2006">
              <mc:Choice xmlns:v="urn:schemas-microsoft-com:vml" Requires="v">
                <p:oleObj spid="_x0000_s13411" name="Worksheet" r:id="rId4" imgW="6848328" imgH="10353756" progId="Excel.Sheet.12">
                  <p:embed/>
                </p:oleObj>
              </mc:Choice>
              <mc:Fallback>
                <p:oleObj name="Worksheet" r:id="rId4" imgW="6848328" imgH="10353756" progId="Excel.Sheet.12">
                  <p:embed/>
                  <p:pic>
                    <p:nvPicPr>
                      <p:cNvPr id="0" name=""/>
                      <p:cNvPicPr/>
                      <p:nvPr/>
                    </p:nvPicPr>
                    <p:blipFill>
                      <a:blip r:embed="rId5"/>
                      <a:stretch>
                        <a:fillRect/>
                      </a:stretch>
                    </p:blipFill>
                    <p:spPr>
                      <a:xfrm>
                        <a:off x="476250" y="971079"/>
                        <a:ext cx="3870197" cy="5852160"/>
                      </a:xfrm>
                      <a:prstGeom prst="rect">
                        <a:avLst/>
                      </a:prstGeom>
                    </p:spPr>
                  </p:pic>
                </p:oleObj>
              </mc:Fallback>
            </mc:AlternateContent>
          </a:graphicData>
        </a:graphic>
      </p:graphicFrame>
      <p:graphicFrame>
        <p:nvGraphicFramePr>
          <p:cNvPr id="123" name="Object 122"/>
          <p:cNvGraphicFramePr>
            <a:graphicFrameLocks noChangeAspect="1"/>
          </p:cNvGraphicFramePr>
          <p:nvPr>
            <p:extLst>
              <p:ext uri="{D42A27DB-BD31-4B8C-83A1-F6EECF244321}">
                <p14:modId xmlns:p14="http://schemas.microsoft.com/office/powerpoint/2010/main" val="1992210046"/>
              </p:ext>
            </p:extLst>
          </p:nvPr>
        </p:nvGraphicFramePr>
        <p:xfrm>
          <a:off x="4658106" y="962245"/>
          <a:ext cx="3790188" cy="5852160"/>
        </p:xfrm>
        <a:graphic>
          <a:graphicData uri="http://schemas.openxmlformats.org/presentationml/2006/ole">
            <mc:AlternateContent xmlns:mc="http://schemas.openxmlformats.org/markup-compatibility/2006">
              <mc:Choice xmlns:v="urn:schemas-microsoft-com:vml" Requires="v">
                <p:oleObj spid="_x0000_s13412" name="Worksheet" r:id="rId6" imgW="6848328" imgH="10572790" progId="Excel.Sheet.12">
                  <p:embed/>
                </p:oleObj>
              </mc:Choice>
              <mc:Fallback>
                <p:oleObj name="Worksheet" r:id="rId6" imgW="6848328" imgH="10572790" progId="Excel.Sheet.12">
                  <p:embed/>
                  <p:pic>
                    <p:nvPicPr>
                      <p:cNvPr id="0" name=""/>
                      <p:cNvPicPr/>
                      <p:nvPr/>
                    </p:nvPicPr>
                    <p:blipFill>
                      <a:blip r:embed="rId7"/>
                      <a:stretch>
                        <a:fillRect/>
                      </a:stretch>
                    </p:blipFill>
                    <p:spPr>
                      <a:xfrm>
                        <a:off x="4658106" y="962245"/>
                        <a:ext cx="3790188" cy="5852160"/>
                      </a:xfrm>
                      <a:prstGeom prst="rect">
                        <a:avLst/>
                      </a:prstGeom>
                    </p:spPr>
                  </p:pic>
                </p:oleObj>
              </mc:Fallback>
            </mc:AlternateContent>
          </a:graphicData>
        </a:graphic>
      </p:graphicFrame>
      <p:pic>
        <p:nvPicPr>
          <p:cNvPr id="13347" name="Metin kutusu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 y="57150"/>
            <a:ext cx="16192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Box 66"/>
          <p:cNvSpPr txBox="1"/>
          <p:nvPr/>
        </p:nvSpPr>
        <p:spPr>
          <a:xfrm>
            <a:off x="6172170" y="683225"/>
            <a:ext cx="2005998" cy="369332"/>
          </a:xfrm>
          <a:prstGeom prst="rect">
            <a:avLst/>
          </a:prstGeom>
          <a:noFill/>
        </p:spPr>
        <p:txBody>
          <a:bodyPr wrap="none" rtlCol="0">
            <a:spAutoFit/>
          </a:bodyPr>
          <a:lstStyle/>
          <a:p>
            <a:r>
              <a:rPr lang="tr-TR" dirty="0" smtClean="0"/>
              <a:t>(</a:t>
            </a:r>
            <a:r>
              <a:rPr lang="tr-TR" dirty="0" err="1" smtClean="0"/>
              <a:t>Termini</a:t>
            </a:r>
            <a:r>
              <a:rPr lang="tr-TR" dirty="0" smtClean="0"/>
              <a:t> 2020 olan)</a:t>
            </a:r>
            <a:endParaRPr lang="en-GB" dirty="0"/>
          </a:p>
        </p:txBody>
      </p:sp>
    </p:spTree>
    <p:extLst>
      <p:ext uri="{BB962C8B-B14F-4D97-AF65-F5344CB8AC3E}">
        <p14:creationId xmlns:p14="http://schemas.microsoft.com/office/powerpoint/2010/main" val="23402444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67744" y="22156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34</a:t>
            </a:fld>
            <a:endParaRPr lang="tr-TR"/>
          </a:p>
        </p:txBody>
      </p:sp>
      <p:pic>
        <p:nvPicPr>
          <p:cNvPr id="65" name="Resim 64"/>
          <p:cNvPicPr/>
          <p:nvPr/>
        </p:nvPicPr>
        <p:blipFill>
          <a:blip r:embed="rId3"/>
          <a:stretch>
            <a:fillRect/>
          </a:stretch>
        </p:blipFill>
        <p:spPr>
          <a:xfrm>
            <a:off x="20434" y="188640"/>
            <a:ext cx="2736304" cy="576064"/>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538977093"/>
              </p:ext>
            </p:extLst>
          </p:nvPr>
        </p:nvGraphicFramePr>
        <p:xfrm>
          <a:off x="467544" y="836712"/>
          <a:ext cx="3888432" cy="5794171"/>
        </p:xfrm>
        <a:graphic>
          <a:graphicData uri="http://schemas.openxmlformats.org/presentationml/2006/ole">
            <mc:AlternateContent xmlns:mc="http://schemas.openxmlformats.org/markup-compatibility/2006">
              <mc:Choice xmlns:v="urn:schemas-microsoft-com:vml" Requires="v">
                <p:oleObj spid="_x0000_s19518" name="Worksheet" r:id="rId4" imgW="6972124" imgH="10391812" progId="Excel.Sheet.12">
                  <p:embed/>
                </p:oleObj>
              </mc:Choice>
              <mc:Fallback>
                <p:oleObj name="Worksheet" r:id="rId4" imgW="6972124" imgH="10391812" progId="Excel.Sheet.12">
                  <p:embed/>
                  <p:pic>
                    <p:nvPicPr>
                      <p:cNvPr id="0" name=""/>
                      <p:cNvPicPr/>
                      <p:nvPr/>
                    </p:nvPicPr>
                    <p:blipFill>
                      <a:blip r:embed="rId5"/>
                      <a:stretch>
                        <a:fillRect/>
                      </a:stretch>
                    </p:blipFill>
                    <p:spPr>
                      <a:xfrm>
                        <a:off x="467544" y="836712"/>
                        <a:ext cx="3888432" cy="5794171"/>
                      </a:xfrm>
                      <a:prstGeom prst="rect">
                        <a:avLst/>
                      </a:prstGeom>
                    </p:spPr>
                  </p:pic>
                </p:oleObj>
              </mc:Fallback>
            </mc:AlternateContent>
          </a:graphicData>
        </a:graphic>
      </p:graphicFrame>
      <p:pic>
        <p:nvPicPr>
          <p:cNvPr id="19506" name="Metin kutusu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225" y="57150"/>
            <a:ext cx="161925"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TextBox 66"/>
          <p:cNvSpPr txBox="1"/>
          <p:nvPr/>
        </p:nvSpPr>
        <p:spPr>
          <a:xfrm>
            <a:off x="6172170" y="683225"/>
            <a:ext cx="2005998" cy="369332"/>
          </a:xfrm>
          <a:prstGeom prst="rect">
            <a:avLst/>
          </a:prstGeom>
          <a:noFill/>
        </p:spPr>
        <p:txBody>
          <a:bodyPr wrap="none" rtlCol="0">
            <a:spAutoFit/>
          </a:bodyPr>
          <a:lstStyle/>
          <a:p>
            <a:r>
              <a:rPr lang="tr-TR" dirty="0" smtClean="0"/>
              <a:t>(</a:t>
            </a:r>
            <a:r>
              <a:rPr lang="tr-TR" dirty="0" err="1" smtClean="0"/>
              <a:t>Termini</a:t>
            </a:r>
            <a:r>
              <a:rPr lang="tr-TR" dirty="0" smtClean="0"/>
              <a:t> 2020 olan)</a:t>
            </a:r>
            <a:endParaRPr lang="en-GB" dirty="0"/>
          </a:p>
        </p:txBody>
      </p:sp>
    </p:spTree>
    <p:extLst>
      <p:ext uri="{BB962C8B-B14F-4D97-AF65-F5344CB8AC3E}">
        <p14:creationId xmlns:p14="http://schemas.microsoft.com/office/powerpoint/2010/main" val="32836400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67744" y="22156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35</a:t>
            </a:fld>
            <a:endParaRPr lang="tr-TR"/>
          </a:p>
        </p:txBody>
      </p:sp>
      <p:pic>
        <p:nvPicPr>
          <p:cNvPr id="65" name="Resim 64"/>
          <p:cNvPicPr/>
          <p:nvPr/>
        </p:nvPicPr>
        <p:blipFill>
          <a:blip r:embed="rId3"/>
          <a:stretch>
            <a:fillRect/>
          </a:stretch>
        </p:blipFill>
        <p:spPr>
          <a:xfrm>
            <a:off x="20434" y="188640"/>
            <a:ext cx="2736304" cy="576064"/>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3579164445"/>
              </p:ext>
            </p:extLst>
          </p:nvPr>
        </p:nvGraphicFramePr>
        <p:xfrm>
          <a:off x="121790" y="1525736"/>
          <a:ext cx="2825787" cy="5013176"/>
        </p:xfrm>
        <a:graphic>
          <a:graphicData uri="http://schemas.openxmlformats.org/presentationml/2006/ole">
            <mc:AlternateContent xmlns:mc="http://schemas.openxmlformats.org/markup-compatibility/2006">
              <mc:Choice xmlns:v="urn:schemas-microsoft-com:vml" Requires="v">
                <p:oleObj spid="_x0000_s27704" name="Worksheet" r:id="rId4" imgW="6781799" imgH="12029910" progId="Excel.Sheet.12">
                  <p:embed/>
                </p:oleObj>
              </mc:Choice>
              <mc:Fallback>
                <p:oleObj name="Worksheet" r:id="rId4" imgW="6781799" imgH="12029910" progId="Excel.Sheet.12">
                  <p:embed/>
                  <p:pic>
                    <p:nvPicPr>
                      <p:cNvPr id="0" name=""/>
                      <p:cNvPicPr/>
                      <p:nvPr/>
                    </p:nvPicPr>
                    <p:blipFill>
                      <a:blip r:embed="rId5"/>
                      <a:stretch>
                        <a:fillRect/>
                      </a:stretch>
                    </p:blipFill>
                    <p:spPr>
                      <a:xfrm>
                        <a:off x="121790" y="1525736"/>
                        <a:ext cx="2825787" cy="5013176"/>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74832731"/>
              </p:ext>
            </p:extLst>
          </p:nvPr>
        </p:nvGraphicFramePr>
        <p:xfrm>
          <a:off x="3117197" y="1525736"/>
          <a:ext cx="2825787" cy="5013176"/>
        </p:xfrm>
        <a:graphic>
          <a:graphicData uri="http://schemas.openxmlformats.org/presentationml/2006/ole">
            <mc:AlternateContent xmlns:mc="http://schemas.openxmlformats.org/markup-compatibility/2006">
              <mc:Choice xmlns:v="urn:schemas-microsoft-com:vml" Requires="v">
                <p:oleObj spid="_x0000_s27705" name="Worksheet" r:id="rId6" imgW="6781799" imgH="12029910" progId="Excel.Sheet.12">
                  <p:embed/>
                </p:oleObj>
              </mc:Choice>
              <mc:Fallback>
                <p:oleObj name="Worksheet" r:id="rId6" imgW="6781799" imgH="12029910" progId="Excel.Sheet.12">
                  <p:embed/>
                  <p:pic>
                    <p:nvPicPr>
                      <p:cNvPr id="0" name=""/>
                      <p:cNvPicPr/>
                      <p:nvPr/>
                    </p:nvPicPr>
                    <p:blipFill>
                      <a:blip r:embed="rId7"/>
                      <a:stretch>
                        <a:fillRect/>
                      </a:stretch>
                    </p:blipFill>
                    <p:spPr>
                      <a:xfrm>
                        <a:off x="3117197" y="1525736"/>
                        <a:ext cx="2825787" cy="5013176"/>
                      </a:xfrm>
                      <a:prstGeom prst="rect">
                        <a:avLst/>
                      </a:prstGeom>
                    </p:spPr>
                  </p:pic>
                </p:oleObj>
              </mc:Fallback>
            </mc:AlternateContent>
          </a:graphicData>
        </a:graphic>
      </p:graphicFrame>
      <p:graphicFrame>
        <p:nvGraphicFramePr>
          <p:cNvPr id="66" name="Object 65"/>
          <p:cNvGraphicFramePr>
            <a:graphicFrameLocks noChangeAspect="1"/>
          </p:cNvGraphicFramePr>
          <p:nvPr>
            <p:extLst>
              <p:ext uri="{D42A27DB-BD31-4B8C-83A1-F6EECF244321}">
                <p14:modId xmlns:p14="http://schemas.microsoft.com/office/powerpoint/2010/main" val="1884156047"/>
              </p:ext>
            </p:extLst>
          </p:nvPr>
        </p:nvGraphicFramePr>
        <p:xfrm>
          <a:off x="6213961" y="1525736"/>
          <a:ext cx="2812078" cy="5013176"/>
        </p:xfrm>
        <a:graphic>
          <a:graphicData uri="http://schemas.openxmlformats.org/presentationml/2006/ole">
            <mc:AlternateContent xmlns:mc="http://schemas.openxmlformats.org/markup-compatibility/2006">
              <mc:Choice xmlns:v="urn:schemas-microsoft-com:vml" Requires="v">
                <p:oleObj spid="_x0000_s27706" name="Worksheet" r:id="rId8" imgW="6848328" imgH="12210887" progId="Excel.Sheet.12">
                  <p:embed/>
                </p:oleObj>
              </mc:Choice>
              <mc:Fallback>
                <p:oleObj name="Worksheet" r:id="rId8" imgW="6848328" imgH="12210887" progId="Excel.Sheet.12">
                  <p:embed/>
                  <p:pic>
                    <p:nvPicPr>
                      <p:cNvPr id="0" name=""/>
                      <p:cNvPicPr/>
                      <p:nvPr/>
                    </p:nvPicPr>
                    <p:blipFill>
                      <a:blip r:embed="rId9"/>
                      <a:stretch>
                        <a:fillRect/>
                      </a:stretch>
                    </p:blipFill>
                    <p:spPr>
                      <a:xfrm>
                        <a:off x="6213961" y="1525736"/>
                        <a:ext cx="2812078" cy="5013176"/>
                      </a:xfrm>
                      <a:prstGeom prst="rect">
                        <a:avLst/>
                      </a:prstGeom>
                    </p:spPr>
                  </p:pic>
                </p:oleObj>
              </mc:Fallback>
            </mc:AlternateContent>
          </a:graphicData>
        </a:graphic>
      </p:graphicFrame>
      <p:sp>
        <p:nvSpPr>
          <p:cNvPr id="67" name="TextBox 66"/>
          <p:cNvSpPr txBox="1"/>
          <p:nvPr/>
        </p:nvSpPr>
        <p:spPr>
          <a:xfrm>
            <a:off x="2484438" y="1018467"/>
            <a:ext cx="3906198" cy="369332"/>
          </a:xfrm>
          <a:prstGeom prst="rect">
            <a:avLst/>
          </a:prstGeom>
          <a:noFill/>
        </p:spPr>
        <p:txBody>
          <a:bodyPr wrap="none" rtlCol="0">
            <a:spAutoFit/>
          </a:bodyPr>
          <a:lstStyle/>
          <a:p>
            <a:r>
              <a:rPr lang="tr-TR" dirty="0" smtClean="0"/>
              <a:t>2019 SPİK KAPAMA  (</a:t>
            </a:r>
            <a:r>
              <a:rPr lang="tr-TR" dirty="0" err="1" smtClean="0"/>
              <a:t>Termini</a:t>
            </a:r>
            <a:r>
              <a:rPr lang="tr-TR" dirty="0" smtClean="0"/>
              <a:t> 2020 olan)</a:t>
            </a:r>
            <a:endParaRPr lang="en-GB" dirty="0"/>
          </a:p>
        </p:txBody>
      </p:sp>
    </p:spTree>
    <p:extLst>
      <p:ext uri="{BB962C8B-B14F-4D97-AF65-F5344CB8AC3E}">
        <p14:creationId xmlns:p14="http://schemas.microsoft.com/office/powerpoint/2010/main" val="36140314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67744" y="22156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36</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sp>
        <p:nvSpPr>
          <p:cNvPr id="67" name="TextBox 66"/>
          <p:cNvSpPr txBox="1"/>
          <p:nvPr/>
        </p:nvSpPr>
        <p:spPr>
          <a:xfrm>
            <a:off x="3095104" y="779443"/>
            <a:ext cx="1979068" cy="369332"/>
          </a:xfrm>
          <a:prstGeom prst="rect">
            <a:avLst/>
          </a:prstGeom>
          <a:noFill/>
        </p:spPr>
        <p:txBody>
          <a:bodyPr wrap="none" rtlCol="0">
            <a:spAutoFit/>
          </a:bodyPr>
          <a:lstStyle/>
          <a:p>
            <a:r>
              <a:rPr lang="tr-TR" dirty="0" smtClean="0"/>
              <a:t>2020 SPİK KAPAMA</a:t>
            </a:r>
            <a:endParaRPr lang="en-GB" dirty="0"/>
          </a:p>
        </p:txBody>
      </p:sp>
      <p:pic>
        <p:nvPicPr>
          <p:cNvPr id="2" name="Resim 1"/>
          <p:cNvPicPr>
            <a:picLocks noChangeAspect="1"/>
          </p:cNvPicPr>
          <p:nvPr/>
        </p:nvPicPr>
        <p:blipFill>
          <a:blip r:embed="rId3"/>
          <a:stretch>
            <a:fillRect/>
          </a:stretch>
        </p:blipFill>
        <p:spPr>
          <a:xfrm>
            <a:off x="721085" y="1228150"/>
            <a:ext cx="3456383" cy="5665290"/>
          </a:xfrm>
          <a:prstGeom prst="rect">
            <a:avLst/>
          </a:prstGeom>
        </p:spPr>
      </p:pic>
      <p:pic>
        <p:nvPicPr>
          <p:cNvPr id="68" name="Resim 67"/>
          <p:cNvPicPr>
            <a:picLocks noChangeAspect="1"/>
          </p:cNvPicPr>
          <p:nvPr/>
        </p:nvPicPr>
        <p:blipFill>
          <a:blip r:embed="rId4"/>
          <a:stretch>
            <a:fillRect/>
          </a:stretch>
        </p:blipFill>
        <p:spPr>
          <a:xfrm>
            <a:off x="4806640" y="1228150"/>
            <a:ext cx="3493120" cy="5665290"/>
          </a:xfrm>
          <a:prstGeom prst="rect">
            <a:avLst/>
          </a:prstGeom>
        </p:spPr>
      </p:pic>
    </p:spTree>
    <p:extLst>
      <p:ext uri="{BB962C8B-B14F-4D97-AF65-F5344CB8AC3E}">
        <p14:creationId xmlns:p14="http://schemas.microsoft.com/office/powerpoint/2010/main" val="14888356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67744" y="22156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37</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sp>
        <p:nvSpPr>
          <p:cNvPr id="67" name="TextBox 66"/>
          <p:cNvSpPr txBox="1"/>
          <p:nvPr/>
        </p:nvSpPr>
        <p:spPr>
          <a:xfrm>
            <a:off x="3095104" y="779443"/>
            <a:ext cx="1979068" cy="369332"/>
          </a:xfrm>
          <a:prstGeom prst="rect">
            <a:avLst/>
          </a:prstGeom>
          <a:noFill/>
        </p:spPr>
        <p:txBody>
          <a:bodyPr wrap="none" rtlCol="0">
            <a:spAutoFit/>
          </a:bodyPr>
          <a:lstStyle/>
          <a:p>
            <a:r>
              <a:rPr lang="tr-TR" dirty="0" smtClean="0"/>
              <a:t>2020 SPİK KAPAMA</a:t>
            </a:r>
            <a:endParaRPr lang="en-GB" dirty="0"/>
          </a:p>
        </p:txBody>
      </p:sp>
      <p:pic>
        <p:nvPicPr>
          <p:cNvPr id="3" name="Resim 2"/>
          <p:cNvPicPr>
            <a:picLocks noChangeAspect="1"/>
          </p:cNvPicPr>
          <p:nvPr/>
        </p:nvPicPr>
        <p:blipFill>
          <a:blip r:embed="rId3"/>
          <a:stretch>
            <a:fillRect/>
          </a:stretch>
        </p:blipFill>
        <p:spPr>
          <a:xfrm>
            <a:off x="901331" y="1302866"/>
            <a:ext cx="3420244" cy="5566600"/>
          </a:xfrm>
          <a:prstGeom prst="rect">
            <a:avLst/>
          </a:prstGeom>
        </p:spPr>
      </p:pic>
      <p:pic>
        <p:nvPicPr>
          <p:cNvPr id="4" name="Resim 3"/>
          <p:cNvPicPr>
            <a:picLocks noChangeAspect="1"/>
          </p:cNvPicPr>
          <p:nvPr/>
        </p:nvPicPr>
        <p:blipFill>
          <a:blip r:embed="rId4"/>
          <a:stretch>
            <a:fillRect/>
          </a:stretch>
        </p:blipFill>
        <p:spPr>
          <a:xfrm>
            <a:off x="4644008" y="1310804"/>
            <a:ext cx="3423748" cy="5563230"/>
          </a:xfrm>
          <a:prstGeom prst="rect">
            <a:avLst/>
          </a:prstGeom>
        </p:spPr>
      </p:pic>
    </p:spTree>
    <p:extLst>
      <p:ext uri="{BB962C8B-B14F-4D97-AF65-F5344CB8AC3E}">
        <p14:creationId xmlns:p14="http://schemas.microsoft.com/office/powerpoint/2010/main" val="22744704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67744" y="22156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38</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sp>
        <p:nvSpPr>
          <p:cNvPr id="67" name="TextBox 66"/>
          <p:cNvSpPr txBox="1"/>
          <p:nvPr/>
        </p:nvSpPr>
        <p:spPr>
          <a:xfrm>
            <a:off x="3095104" y="779443"/>
            <a:ext cx="1979068" cy="369332"/>
          </a:xfrm>
          <a:prstGeom prst="rect">
            <a:avLst/>
          </a:prstGeom>
          <a:noFill/>
        </p:spPr>
        <p:txBody>
          <a:bodyPr wrap="none" rtlCol="0">
            <a:spAutoFit/>
          </a:bodyPr>
          <a:lstStyle/>
          <a:p>
            <a:r>
              <a:rPr lang="tr-TR" dirty="0" smtClean="0"/>
              <a:t>2020 SPİK KAPAMA</a:t>
            </a:r>
            <a:endParaRPr lang="en-GB" dirty="0"/>
          </a:p>
        </p:txBody>
      </p:sp>
      <p:pic>
        <p:nvPicPr>
          <p:cNvPr id="2" name="Resim 1"/>
          <p:cNvPicPr>
            <a:picLocks noChangeAspect="1"/>
          </p:cNvPicPr>
          <p:nvPr/>
        </p:nvPicPr>
        <p:blipFill>
          <a:blip r:embed="rId3"/>
          <a:stretch>
            <a:fillRect/>
          </a:stretch>
        </p:blipFill>
        <p:spPr>
          <a:xfrm>
            <a:off x="756790" y="1314420"/>
            <a:ext cx="3848996" cy="5596808"/>
          </a:xfrm>
          <a:prstGeom prst="rect">
            <a:avLst/>
          </a:prstGeom>
        </p:spPr>
      </p:pic>
      <p:pic>
        <p:nvPicPr>
          <p:cNvPr id="66" name="Resim 65"/>
          <p:cNvPicPr>
            <a:picLocks noChangeAspect="1"/>
          </p:cNvPicPr>
          <p:nvPr/>
        </p:nvPicPr>
        <p:blipFill>
          <a:blip r:embed="rId4"/>
          <a:stretch>
            <a:fillRect/>
          </a:stretch>
        </p:blipFill>
        <p:spPr>
          <a:xfrm>
            <a:off x="4854574" y="1303336"/>
            <a:ext cx="3832226" cy="5554664"/>
          </a:xfrm>
          <a:prstGeom prst="rect">
            <a:avLst/>
          </a:prstGeom>
        </p:spPr>
      </p:pic>
    </p:spTree>
    <p:extLst>
      <p:ext uri="{BB962C8B-B14F-4D97-AF65-F5344CB8AC3E}">
        <p14:creationId xmlns:p14="http://schemas.microsoft.com/office/powerpoint/2010/main" val="40257090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67744" y="22156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DÜZELTİCİ FAALİYETLER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39</a:t>
            </a:fld>
            <a:endParaRPr lang="tr-TR"/>
          </a:p>
        </p:txBody>
      </p:sp>
      <p:pic>
        <p:nvPicPr>
          <p:cNvPr id="65" name="Resim 64"/>
          <p:cNvPicPr/>
          <p:nvPr/>
        </p:nvPicPr>
        <p:blipFill>
          <a:blip r:embed="rId3"/>
          <a:stretch>
            <a:fillRect/>
          </a:stretch>
        </p:blipFill>
        <p:spPr>
          <a:xfrm>
            <a:off x="20434" y="188640"/>
            <a:ext cx="2736304" cy="576064"/>
          </a:xfrm>
          <a:prstGeom prst="rect">
            <a:avLst/>
          </a:prstGeom>
        </p:spPr>
      </p:pic>
      <p:sp>
        <p:nvSpPr>
          <p:cNvPr id="67" name="TextBox 66"/>
          <p:cNvSpPr txBox="1"/>
          <p:nvPr/>
        </p:nvSpPr>
        <p:spPr>
          <a:xfrm>
            <a:off x="5364088" y="1340768"/>
            <a:ext cx="2129494" cy="369332"/>
          </a:xfrm>
          <a:prstGeom prst="rect">
            <a:avLst/>
          </a:prstGeom>
          <a:noFill/>
        </p:spPr>
        <p:txBody>
          <a:bodyPr wrap="none" rtlCol="0">
            <a:spAutoFit/>
          </a:bodyPr>
          <a:lstStyle/>
          <a:p>
            <a:r>
              <a:rPr lang="tr-TR" dirty="0" smtClean="0"/>
              <a:t>İç Denetim Minör DF</a:t>
            </a:r>
            <a:endParaRPr lang="en-GB" dirty="0"/>
          </a:p>
        </p:txBody>
      </p:sp>
      <p:pic>
        <p:nvPicPr>
          <p:cNvPr id="86" name="Resim 85"/>
          <p:cNvPicPr>
            <a:picLocks noChangeAspect="1"/>
          </p:cNvPicPr>
          <p:nvPr/>
        </p:nvPicPr>
        <p:blipFill>
          <a:blip r:embed="rId4"/>
          <a:stretch>
            <a:fillRect/>
          </a:stretch>
        </p:blipFill>
        <p:spPr>
          <a:xfrm>
            <a:off x="889657" y="1089670"/>
            <a:ext cx="3734161" cy="5736657"/>
          </a:xfrm>
          <a:prstGeom prst="rect">
            <a:avLst/>
          </a:prstGeom>
        </p:spPr>
      </p:pic>
    </p:spTree>
    <p:extLst>
      <p:ext uri="{BB962C8B-B14F-4D97-AF65-F5344CB8AC3E}">
        <p14:creationId xmlns:p14="http://schemas.microsoft.com/office/powerpoint/2010/main" val="407550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75656" y="477571"/>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SWOT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4</a:t>
            </a:fld>
            <a:endParaRPr lang="tr-TR"/>
          </a:p>
        </p:txBody>
      </p:sp>
      <p:pic>
        <p:nvPicPr>
          <p:cNvPr id="9" name="Resim 8"/>
          <p:cNvPicPr/>
          <p:nvPr/>
        </p:nvPicPr>
        <p:blipFill>
          <a:blip r:embed="rId2"/>
          <a:stretch>
            <a:fillRect/>
          </a:stretch>
        </p:blipFill>
        <p:spPr>
          <a:xfrm>
            <a:off x="127795" y="367048"/>
            <a:ext cx="2736304" cy="576064"/>
          </a:xfrm>
          <a:prstGeom prst="rect">
            <a:avLst/>
          </a:prstGeom>
        </p:spPr>
      </p:pic>
      <p:graphicFrame>
        <p:nvGraphicFramePr>
          <p:cNvPr id="6" name="Tablo 2"/>
          <p:cNvGraphicFramePr>
            <a:graphicFrameLocks noGrp="1"/>
          </p:cNvGraphicFramePr>
          <p:nvPr>
            <p:extLst>
              <p:ext uri="{D42A27DB-BD31-4B8C-83A1-F6EECF244321}">
                <p14:modId xmlns:p14="http://schemas.microsoft.com/office/powerpoint/2010/main" val="202829033"/>
              </p:ext>
            </p:extLst>
          </p:nvPr>
        </p:nvGraphicFramePr>
        <p:xfrm>
          <a:off x="323528" y="1234425"/>
          <a:ext cx="8640960" cy="5221605"/>
        </p:xfrm>
        <a:graphic>
          <a:graphicData uri="http://schemas.openxmlformats.org/drawingml/2006/table">
            <a:tbl>
              <a:tblPr firstRow="1" bandRow="1">
                <a:tableStyleId>{F5AB1C69-6EDB-4FF4-983F-18BD219EF322}</a:tableStyleId>
              </a:tblPr>
              <a:tblGrid>
                <a:gridCol w="468052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70840">
                <a:tc>
                  <a:txBody>
                    <a:bodyPr/>
                    <a:lstStyle/>
                    <a:p>
                      <a:pPr algn="l"/>
                      <a:r>
                        <a:rPr lang="tr-TR" sz="2000" noProof="0" dirty="0" smtClean="0"/>
                        <a:t>Fırsat </a:t>
                      </a:r>
                      <a:r>
                        <a:rPr lang="tr-TR" sz="2000" baseline="0" noProof="0" dirty="0"/>
                        <a:t>Tanımı</a:t>
                      </a:r>
                      <a:endParaRPr lang="tr-TR" sz="2000" noProof="0" dirty="0"/>
                    </a:p>
                  </a:txBody>
                  <a:tcPr>
                    <a:solidFill>
                      <a:schemeClr val="accent6">
                        <a:lumMod val="75000"/>
                      </a:schemeClr>
                    </a:solidFill>
                  </a:tcPr>
                </a:tc>
                <a:tc>
                  <a:txBody>
                    <a:bodyPr/>
                    <a:lstStyle/>
                    <a:p>
                      <a:pPr algn="ctr"/>
                      <a:r>
                        <a:rPr lang="tr-TR" sz="2000" noProof="0" dirty="0"/>
                        <a:t>Durumu</a:t>
                      </a:r>
                    </a:p>
                  </a:txBody>
                  <a:tcPr>
                    <a:solidFill>
                      <a:schemeClr val="accent6">
                        <a:lumMod val="75000"/>
                      </a:schemeClr>
                    </a:solidFill>
                  </a:tcPr>
                </a:tc>
                <a:extLst>
                  <a:ext uri="{0D108BD9-81ED-4DB2-BD59-A6C34878D82A}">
                    <a16:rowId xmlns:a16="http://schemas.microsoft.com/office/drawing/2014/main" val="10000"/>
                  </a:ext>
                </a:extLst>
              </a:tr>
              <a:tr h="370840">
                <a:tc>
                  <a:txBody>
                    <a:bodyPr/>
                    <a:lstStyle/>
                    <a:p>
                      <a:pPr algn="l" fontAlgn="t"/>
                      <a:r>
                        <a:rPr lang="tr-TR" sz="1000" b="0" i="0" u="none" strike="noStrike" noProof="0" dirty="0">
                          <a:solidFill>
                            <a:srgbClr val="000000"/>
                          </a:solidFill>
                          <a:effectLst/>
                          <a:latin typeface="Arial" panose="020B0604020202020204" pitchFamily="34" charset="0"/>
                        </a:rPr>
                        <a:t>F1-Socrates-Erasmus gibi değişim programlarının öğrenciler ve öğretim elemanları için hizmet veriyor olması </a:t>
                      </a: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a:latin typeface="Wingdings" panose="05000000000000000000" pitchFamily="2" charset="2"/>
                        </a:rPr>
                        <a:t>J </a:t>
                      </a:r>
                      <a:r>
                        <a:rPr lang="tr-TR" sz="1400" b="0" i="0" u="none" strike="noStrike" noProof="0">
                          <a:solidFill>
                            <a:srgbClr val="000000"/>
                          </a:solidFill>
                          <a:effectLst/>
                          <a:latin typeface="Arial" panose="020B0604020202020204" pitchFamily="34" charset="0"/>
                        </a:rPr>
                        <a:t>(Hala</a:t>
                      </a:r>
                      <a:r>
                        <a:rPr lang="tr-TR" sz="1400" b="0" i="0" u="none" strike="noStrike" baseline="0" noProof="0">
                          <a:solidFill>
                            <a:srgbClr val="000000"/>
                          </a:solidFill>
                          <a:effectLst/>
                          <a:latin typeface="Arial" panose="020B0604020202020204" pitchFamily="34" charset="0"/>
                        </a:rPr>
                        <a:t> fırsat)</a:t>
                      </a:r>
                      <a:r>
                        <a:rPr lang="tr-TR" sz="1400" noProof="0">
                          <a:latin typeface="Wingdings" panose="05000000000000000000" pitchFamily="2" charset="2"/>
                        </a:rPr>
                        <a:t> </a:t>
                      </a:r>
                    </a:p>
                  </a:txBody>
                  <a:tcPr/>
                </a:tc>
                <a:extLst>
                  <a:ext uri="{0D108BD9-81ED-4DB2-BD59-A6C34878D82A}">
                    <a16:rowId xmlns:a16="http://schemas.microsoft.com/office/drawing/2014/main" val="10001"/>
                  </a:ext>
                </a:extLst>
              </a:tr>
              <a:tr h="370840">
                <a:tc>
                  <a:txBody>
                    <a:bodyPr/>
                    <a:lstStyle/>
                    <a:p>
                      <a:pPr algn="l" fontAlgn="ctr"/>
                      <a:r>
                        <a:rPr lang="tr-TR" sz="1000" b="0" i="0" u="none" strike="noStrike" noProof="0" dirty="0">
                          <a:solidFill>
                            <a:srgbClr val="000000"/>
                          </a:solidFill>
                          <a:effectLst/>
                          <a:latin typeface="Arial" panose="020B0604020202020204" pitchFamily="34" charset="0"/>
                        </a:rPr>
                        <a:t>F2-Antalya Bilim </a:t>
                      </a:r>
                      <a:r>
                        <a:rPr lang="tr-TR" sz="1000" b="0" i="0" u="none" strike="noStrike" noProof="0" dirty="0" err="1">
                          <a:solidFill>
                            <a:srgbClr val="000000"/>
                          </a:solidFill>
                          <a:effectLst/>
                          <a:latin typeface="Arial" panose="020B0604020202020204" pitchFamily="34" charset="0"/>
                        </a:rPr>
                        <a:t>Kolejleri'nin</a:t>
                      </a:r>
                      <a:r>
                        <a:rPr lang="tr-TR" sz="1000" b="0" i="0" u="none" strike="noStrike" noProof="0" dirty="0">
                          <a:solidFill>
                            <a:srgbClr val="000000"/>
                          </a:solidFill>
                          <a:effectLst/>
                          <a:latin typeface="Arial" panose="020B0604020202020204" pitchFamily="34" charset="0"/>
                        </a:rPr>
                        <a:t> açılması</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a:latin typeface="Wingdings" panose="05000000000000000000" pitchFamily="2" charset="2"/>
                        </a:rPr>
                        <a:t>J </a:t>
                      </a:r>
                      <a:r>
                        <a:rPr lang="tr-TR" sz="1400" b="0" i="0" u="none" strike="noStrike" noProof="0">
                          <a:solidFill>
                            <a:srgbClr val="000000"/>
                          </a:solidFill>
                          <a:effectLst/>
                          <a:latin typeface="Arial" panose="020B0604020202020204" pitchFamily="34" charset="0"/>
                        </a:rPr>
                        <a:t>(Hala</a:t>
                      </a:r>
                      <a:r>
                        <a:rPr lang="tr-TR" sz="1400" b="0" i="0" u="none" strike="noStrike" baseline="0" noProof="0">
                          <a:solidFill>
                            <a:srgbClr val="000000"/>
                          </a:solidFill>
                          <a:effectLst/>
                          <a:latin typeface="Arial" panose="020B0604020202020204" pitchFamily="34" charset="0"/>
                        </a:rPr>
                        <a:t> fırsat)</a:t>
                      </a:r>
                      <a:r>
                        <a:rPr lang="tr-TR" sz="1400" noProof="0">
                          <a:latin typeface="Wingdings" panose="05000000000000000000" pitchFamily="2" charset="2"/>
                        </a:rPr>
                        <a:t> </a:t>
                      </a:r>
                    </a:p>
                  </a:txBody>
                  <a:tcPr/>
                </a:tc>
                <a:extLst>
                  <a:ext uri="{0D108BD9-81ED-4DB2-BD59-A6C34878D82A}">
                    <a16:rowId xmlns:a16="http://schemas.microsoft.com/office/drawing/2014/main" val="2749583179"/>
                  </a:ext>
                </a:extLst>
              </a:tr>
              <a:tr h="370840">
                <a:tc>
                  <a:txBody>
                    <a:bodyPr/>
                    <a:lstStyle/>
                    <a:p>
                      <a:pPr algn="l" fontAlgn="t"/>
                      <a:r>
                        <a:rPr lang="tr-TR" sz="1000" b="0" i="0" u="none" strike="noStrike" noProof="0" dirty="0">
                          <a:solidFill>
                            <a:srgbClr val="000000"/>
                          </a:solidFill>
                          <a:effectLst/>
                          <a:latin typeface="Arial" panose="020B0604020202020204" pitchFamily="34" charset="0"/>
                        </a:rPr>
                        <a:t>F3-Ulusal ve uluslararası ortak çalışmalara katılabilme potansiyeli</a:t>
                      </a: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a:latin typeface="Wingdings" panose="05000000000000000000" pitchFamily="2" charset="2"/>
                        </a:rPr>
                        <a:t>J </a:t>
                      </a:r>
                      <a:r>
                        <a:rPr lang="tr-TR" sz="1400" b="0" i="0" u="none" strike="noStrike" noProof="0">
                          <a:solidFill>
                            <a:srgbClr val="000000"/>
                          </a:solidFill>
                          <a:effectLst/>
                          <a:latin typeface="Arial" panose="020B0604020202020204" pitchFamily="34" charset="0"/>
                        </a:rPr>
                        <a:t>(Hala</a:t>
                      </a:r>
                      <a:r>
                        <a:rPr lang="tr-TR" sz="1400" b="0" i="0" u="none" strike="noStrike" baseline="0" noProof="0">
                          <a:solidFill>
                            <a:srgbClr val="000000"/>
                          </a:solidFill>
                          <a:effectLst/>
                          <a:latin typeface="Arial" panose="020B0604020202020204" pitchFamily="34" charset="0"/>
                        </a:rPr>
                        <a:t> fırsat)</a:t>
                      </a:r>
                      <a:r>
                        <a:rPr lang="tr-TR" sz="1400" noProof="0">
                          <a:latin typeface="Wingdings" panose="05000000000000000000" pitchFamily="2" charset="2"/>
                        </a:rPr>
                        <a:t> </a:t>
                      </a:r>
                    </a:p>
                  </a:txBody>
                  <a:tcPr/>
                </a:tc>
                <a:extLst>
                  <a:ext uri="{0D108BD9-81ED-4DB2-BD59-A6C34878D82A}">
                    <a16:rowId xmlns:a16="http://schemas.microsoft.com/office/drawing/2014/main" val="2581817691"/>
                  </a:ext>
                </a:extLst>
              </a:tr>
              <a:tr h="370840">
                <a:tc>
                  <a:txBody>
                    <a:bodyPr/>
                    <a:lstStyle/>
                    <a:p>
                      <a:pPr algn="l" fontAlgn="t"/>
                      <a:r>
                        <a:rPr lang="tr-TR" sz="1000" b="0" i="0" u="none" strike="noStrike" noProof="0" dirty="0">
                          <a:solidFill>
                            <a:srgbClr val="000000"/>
                          </a:solidFill>
                          <a:effectLst/>
                          <a:latin typeface="Arial" panose="020B0604020202020204" pitchFamily="34" charset="0"/>
                        </a:rPr>
                        <a:t>F4-Organize sanayi bölgesinin varlığı/gelişime açıklığı </a:t>
                      </a: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a:latin typeface="Wingdings" panose="05000000000000000000" pitchFamily="2" charset="2"/>
                        </a:rPr>
                        <a:t>J </a:t>
                      </a:r>
                      <a:r>
                        <a:rPr lang="tr-TR" sz="1400" b="0" i="0" u="none" strike="noStrike" noProof="0">
                          <a:solidFill>
                            <a:srgbClr val="000000"/>
                          </a:solidFill>
                          <a:effectLst/>
                          <a:latin typeface="Arial" panose="020B0604020202020204" pitchFamily="34" charset="0"/>
                        </a:rPr>
                        <a:t>(Hala</a:t>
                      </a:r>
                      <a:r>
                        <a:rPr lang="tr-TR" sz="1400" b="0" i="0" u="none" strike="noStrike" baseline="0" noProof="0">
                          <a:solidFill>
                            <a:srgbClr val="000000"/>
                          </a:solidFill>
                          <a:effectLst/>
                          <a:latin typeface="Arial" panose="020B0604020202020204" pitchFamily="34" charset="0"/>
                        </a:rPr>
                        <a:t> fırsat)</a:t>
                      </a:r>
                      <a:r>
                        <a:rPr lang="tr-TR" sz="1400" noProof="0">
                          <a:latin typeface="Wingdings" panose="05000000000000000000" pitchFamily="2" charset="2"/>
                        </a:rPr>
                        <a:t> </a:t>
                      </a:r>
                    </a:p>
                  </a:txBody>
                  <a:tcPr/>
                </a:tc>
                <a:extLst>
                  <a:ext uri="{0D108BD9-81ED-4DB2-BD59-A6C34878D82A}">
                    <a16:rowId xmlns:a16="http://schemas.microsoft.com/office/drawing/2014/main" val="900824453"/>
                  </a:ext>
                </a:extLst>
              </a:tr>
              <a:tr h="370840">
                <a:tc>
                  <a:txBody>
                    <a:bodyPr/>
                    <a:lstStyle/>
                    <a:p>
                      <a:pPr algn="l" fontAlgn="t"/>
                      <a:r>
                        <a:rPr lang="tr-TR" sz="1000" b="0" i="0" u="none" strike="noStrike" noProof="0" dirty="0">
                          <a:solidFill>
                            <a:srgbClr val="000000"/>
                          </a:solidFill>
                          <a:effectLst/>
                          <a:latin typeface="Arial" panose="020B0604020202020204" pitchFamily="34" charset="0"/>
                        </a:rPr>
                        <a:t>F5- Tarihi ve  turistik bir çevrede kültürel etkinliklerin zenginliği</a:t>
                      </a:r>
                    </a:p>
                  </a:txBody>
                  <a:tcPr marL="9525" marR="9525" marT="9525" marB="0"/>
                </a:tc>
                <a:tc>
                  <a:txBody>
                    <a:bodyPr/>
                    <a:lstStyle/>
                    <a:p>
                      <a:pPr algn="ctr"/>
                      <a:r>
                        <a:rPr lang="tr-TR" sz="2000" noProof="0">
                          <a:latin typeface="Wingdings" panose="05000000000000000000" pitchFamily="2" charset="2"/>
                        </a:rPr>
                        <a:t>J </a:t>
                      </a:r>
                      <a:r>
                        <a:rPr lang="tr-TR" sz="1400" b="0" i="0" u="none" strike="noStrike" noProof="0">
                          <a:solidFill>
                            <a:srgbClr val="000000"/>
                          </a:solidFill>
                          <a:effectLst/>
                          <a:latin typeface="Arial" panose="020B0604020202020204" pitchFamily="34" charset="0"/>
                        </a:rPr>
                        <a:t>(Hala</a:t>
                      </a:r>
                      <a:r>
                        <a:rPr lang="tr-TR" sz="1400" b="0" i="0" u="none" strike="noStrike" baseline="0" noProof="0">
                          <a:solidFill>
                            <a:srgbClr val="000000"/>
                          </a:solidFill>
                          <a:effectLst/>
                          <a:latin typeface="Arial" panose="020B0604020202020204" pitchFamily="34" charset="0"/>
                        </a:rPr>
                        <a:t> fırsat)</a:t>
                      </a:r>
                      <a:r>
                        <a:rPr lang="tr-TR" sz="1400" noProof="0">
                          <a:latin typeface="Wingdings" panose="05000000000000000000" pitchFamily="2" charset="2"/>
                        </a:rPr>
                        <a:t> </a:t>
                      </a:r>
                    </a:p>
                  </a:txBody>
                  <a:tcPr/>
                </a:tc>
                <a:extLst>
                  <a:ext uri="{0D108BD9-81ED-4DB2-BD59-A6C34878D82A}">
                    <a16:rowId xmlns:a16="http://schemas.microsoft.com/office/drawing/2014/main" val="87641397"/>
                  </a:ext>
                </a:extLst>
              </a:tr>
              <a:tr h="370840">
                <a:tc>
                  <a:txBody>
                    <a:bodyPr/>
                    <a:lstStyle/>
                    <a:p>
                      <a:pPr algn="l" fontAlgn="ctr"/>
                      <a:r>
                        <a:rPr lang="tr-TR" sz="1000" b="0" i="0" u="none" strike="noStrike" noProof="0" dirty="0">
                          <a:solidFill>
                            <a:srgbClr val="000000"/>
                          </a:solidFill>
                          <a:effectLst/>
                          <a:latin typeface="Arial" panose="020B0604020202020204" pitchFamily="34" charset="0"/>
                        </a:rPr>
                        <a:t>F6-Üniversite yönetimi ile hızlı iletişim olanakları ve çözüm üretme sürecinin kolaylığı</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a:latin typeface="Wingdings" panose="05000000000000000000" pitchFamily="2" charset="2"/>
                        </a:rPr>
                        <a:t>J </a:t>
                      </a:r>
                      <a:r>
                        <a:rPr lang="tr-TR" sz="1400" b="0" i="0" u="none" strike="noStrike" noProof="0">
                          <a:solidFill>
                            <a:srgbClr val="000000"/>
                          </a:solidFill>
                          <a:effectLst/>
                          <a:latin typeface="Arial" panose="020B0604020202020204" pitchFamily="34" charset="0"/>
                        </a:rPr>
                        <a:t>(Hala</a:t>
                      </a:r>
                      <a:r>
                        <a:rPr lang="tr-TR" sz="1400" b="0" i="0" u="none" strike="noStrike" baseline="0" noProof="0">
                          <a:solidFill>
                            <a:srgbClr val="000000"/>
                          </a:solidFill>
                          <a:effectLst/>
                          <a:latin typeface="Arial" panose="020B0604020202020204" pitchFamily="34" charset="0"/>
                        </a:rPr>
                        <a:t> fırsat)</a:t>
                      </a:r>
                      <a:r>
                        <a:rPr lang="tr-TR" sz="1400" noProof="0">
                          <a:latin typeface="Wingdings" panose="05000000000000000000" pitchFamily="2" charset="2"/>
                        </a:rPr>
                        <a:t> </a:t>
                      </a:r>
                    </a:p>
                  </a:txBody>
                  <a:tcPr/>
                </a:tc>
                <a:extLst>
                  <a:ext uri="{0D108BD9-81ED-4DB2-BD59-A6C34878D82A}">
                    <a16:rowId xmlns:a16="http://schemas.microsoft.com/office/drawing/2014/main" val="751650143"/>
                  </a:ext>
                </a:extLst>
              </a:tr>
              <a:tr h="370840">
                <a:tc>
                  <a:txBody>
                    <a:bodyPr/>
                    <a:lstStyle/>
                    <a:p>
                      <a:pPr algn="l" fontAlgn="ctr"/>
                      <a:r>
                        <a:rPr lang="tr-TR" sz="1000" b="0" i="0" u="none" strike="noStrike" noProof="0" dirty="0">
                          <a:solidFill>
                            <a:srgbClr val="000000"/>
                          </a:solidFill>
                          <a:effectLst/>
                          <a:latin typeface="Arial" panose="020B0604020202020204" pitchFamily="34" charset="0"/>
                        </a:rPr>
                        <a:t>F7-Antalya'da düzenlenen fuar, kongre gibi etkinliklerin bilgi alışverişi, iletişim ve işbirliği olanakları yaratması</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a:latin typeface="Wingdings" panose="05000000000000000000" pitchFamily="2" charset="2"/>
                        </a:rPr>
                        <a:t>J </a:t>
                      </a:r>
                      <a:r>
                        <a:rPr lang="tr-TR" sz="1400" b="0" i="0" u="none" strike="noStrike" noProof="0">
                          <a:solidFill>
                            <a:srgbClr val="000000"/>
                          </a:solidFill>
                          <a:effectLst/>
                          <a:latin typeface="Arial" panose="020B0604020202020204" pitchFamily="34" charset="0"/>
                        </a:rPr>
                        <a:t>(Hala</a:t>
                      </a:r>
                      <a:r>
                        <a:rPr lang="tr-TR" sz="1400" b="0" i="0" u="none" strike="noStrike" baseline="0" noProof="0">
                          <a:solidFill>
                            <a:srgbClr val="000000"/>
                          </a:solidFill>
                          <a:effectLst/>
                          <a:latin typeface="Arial" panose="020B0604020202020204" pitchFamily="34" charset="0"/>
                        </a:rPr>
                        <a:t> fırsat)</a:t>
                      </a:r>
                      <a:r>
                        <a:rPr lang="tr-TR" sz="1400" noProof="0">
                          <a:latin typeface="Wingdings" panose="05000000000000000000" pitchFamily="2" charset="2"/>
                        </a:rPr>
                        <a:t> </a:t>
                      </a:r>
                    </a:p>
                  </a:txBody>
                  <a:tcPr/>
                </a:tc>
                <a:extLst>
                  <a:ext uri="{0D108BD9-81ED-4DB2-BD59-A6C34878D82A}">
                    <a16:rowId xmlns:a16="http://schemas.microsoft.com/office/drawing/2014/main" val="1004027923"/>
                  </a:ext>
                </a:extLst>
              </a:tr>
              <a:tr h="370840">
                <a:tc>
                  <a:txBody>
                    <a:bodyPr/>
                    <a:lstStyle/>
                    <a:p>
                      <a:pPr algn="l" fontAlgn="ctr"/>
                      <a:r>
                        <a:rPr lang="tr-TR" sz="1000" b="0" i="0" u="none" strike="noStrike" noProof="0" dirty="0" smtClean="0">
                          <a:solidFill>
                            <a:srgbClr val="000000"/>
                          </a:solidFill>
                          <a:effectLst/>
                          <a:latin typeface="Arial" panose="020B0604020202020204" pitchFamily="34" charset="0"/>
                        </a:rPr>
                        <a:t>F8-</a:t>
                      </a:r>
                      <a:r>
                        <a:rPr lang="tr-TR" sz="1000" b="0" i="0" u="none" strike="noStrike" baseline="0" noProof="0" dirty="0" smtClean="0">
                          <a:solidFill>
                            <a:srgbClr val="000000"/>
                          </a:solidFill>
                          <a:effectLst/>
                          <a:latin typeface="Arial" panose="020B0604020202020204" pitchFamily="34" charset="0"/>
                        </a:rPr>
                        <a:t> Antalya Ticaret ve Sanayi Odası ve  üniversitemiz arasında işbirliği potansiyeli</a:t>
                      </a:r>
                      <a:endParaRPr lang="tr-TR" sz="1000" b="0" i="0" u="none" strike="noStrike" noProof="0"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a:latin typeface="Wingdings" panose="05000000000000000000" pitchFamily="2" charset="2"/>
                        </a:rPr>
                        <a:t>J </a:t>
                      </a:r>
                      <a:r>
                        <a:rPr lang="tr-TR" sz="1400" b="0" i="0" u="none" strike="noStrike" noProof="0">
                          <a:solidFill>
                            <a:srgbClr val="000000"/>
                          </a:solidFill>
                          <a:effectLst/>
                          <a:latin typeface="Arial" panose="020B0604020202020204" pitchFamily="34" charset="0"/>
                        </a:rPr>
                        <a:t>(Hala</a:t>
                      </a:r>
                      <a:r>
                        <a:rPr lang="tr-TR" sz="1400" b="0" i="0" u="none" strike="noStrike" baseline="0" noProof="0">
                          <a:solidFill>
                            <a:srgbClr val="000000"/>
                          </a:solidFill>
                          <a:effectLst/>
                          <a:latin typeface="Arial" panose="020B0604020202020204" pitchFamily="34" charset="0"/>
                        </a:rPr>
                        <a:t> fırsat)</a:t>
                      </a:r>
                      <a:r>
                        <a:rPr lang="tr-TR" sz="1400" noProof="0">
                          <a:latin typeface="Wingdings" panose="05000000000000000000" pitchFamily="2" charset="2"/>
                        </a:rPr>
                        <a:t> </a:t>
                      </a:r>
                    </a:p>
                  </a:txBody>
                  <a:tcPr/>
                </a:tc>
                <a:extLst>
                  <a:ext uri="{0D108BD9-81ED-4DB2-BD59-A6C34878D82A}">
                    <a16:rowId xmlns:a16="http://schemas.microsoft.com/office/drawing/2014/main" val="1166666426"/>
                  </a:ext>
                </a:extLst>
              </a:tr>
              <a:tr h="370840">
                <a:tc>
                  <a:txBody>
                    <a:bodyPr/>
                    <a:lstStyle/>
                    <a:p>
                      <a:pPr algn="l" fontAlgn="ctr"/>
                      <a:r>
                        <a:rPr lang="tr-TR" sz="1000" b="0" i="0" u="none" strike="noStrike" noProof="0" dirty="0" smtClean="0">
                          <a:solidFill>
                            <a:srgbClr val="000000"/>
                          </a:solidFill>
                          <a:effectLst/>
                          <a:latin typeface="Arial" panose="020B0604020202020204" pitchFamily="34" charset="0"/>
                        </a:rPr>
                        <a:t>F9-</a:t>
                      </a:r>
                      <a:r>
                        <a:rPr lang="tr-TR" sz="1000" b="0" i="0" u="none" strike="noStrike" baseline="0" noProof="0" dirty="0" smtClean="0">
                          <a:solidFill>
                            <a:srgbClr val="000000"/>
                          </a:solidFill>
                          <a:effectLst/>
                          <a:latin typeface="Arial" panose="020B0604020202020204" pitchFamily="34" charset="0"/>
                        </a:rPr>
                        <a:t> Antalya’daki ve Bölgedeki diğer üniversiteler ile projeler geliştirebilme potansiyeli</a:t>
                      </a:r>
                      <a:endParaRPr lang="tr-TR" sz="1000" b="0" i="0" u="none" strike="noStrike" noProof="0"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dirty="0">
                          <a:latin typeface="Wingdings" panose="05000000000000000000" pitchFamily="2" charset="2"/>
                        </a:rPr>
                        <a:t>J </a:t>
                      </a:r>
                      <a:r>
                        <a:rPr lang="tr-TR" sz="1400" b="0" i="0" u="none" strike="noStrike" noProof="0" dirty="0">
                          <a:solidFill>
                            <a:srgbClr val="000000"/>
                          </a:solidFill>
                          <a:effectLst/>
                          <a:latin typeface="Arial" panose="020B0604020202020204" pitchFamily="34" charset="0"/>
                        </a:rPr>
                        <a:t>(Hala</a:t>
                      </a:r>
                      <a:r>
                        <a:rPr lang="tr-TR" sz="1400" b="0" i="0" u="none" strike="noStrike" baseline="0" noProof="0" dirty="0">
                          <a:solidFill>
                            <a:srgbClr val="000000"/>
                          </a:solidFill>
                          <a:effectLst/>
                          <a:latin typeface="Arial" panose="020B0604020202020204" pitchFamily="34" charset="0"/>
                        </a:rPr>
                        <a:t> fırsat)</a:t>
                      </a:r>
                      <a:r>
                        <a:rPr lang="tr-TR" sz="1400" noProof="0" dirty="0">
                          <a:latin typeface="Wingdings" panose="05000000000000000000" pitchFamily="2" charset="2"/>
                        </a:rPr>
                        <a:t> </a:t>
                      </a:r>
                    </a:p>
                  </a:txBody>
                  <a:tcPr/>
                </a:tc>
                <a:extLst>
                  <a:ext uri="{0D108BD9-81ED-4DB2-BD59-A6C34878D82A}">
                    <a16:rowId xmlns:a16="http://schemas.microsoft.com/office/drawing/2014/main" val="1455343057"/>
                  </a:ext>
                </a:extLst>
              </a:tr>
              <a:tr h="370840">
                <a:tc>
                  <a:txBody>
                    <a:bodyPr/>
                    <a:lstStyle/>
                    <a:p>
                      <a:pPr algn="l" fontAlgn="ctr"/>
                      <a:r>
                        <a:rPr lang="tr-TR" sz="1000" b="0" i="0" u="none" strike="noStrike" noProof="0" dirty="0" smtClean="0">
                          <a:solidFill>
                            <a:srgbClr val="000000"/>
                          </a:solidFill>
                          <a:effectLst/>
                          <a:latin typeface="Arial" panose="020B0604020202020204" pitchFamily="34" charset="0"/>
                        </a:rPr>
                        <a:t>F10-Antalya'daki </a:t>
                      </a:r>
                      <a:r>
                        <a:rPr lang="tr-TR" sz="1000" b="0" i="0" u="none" strike="noStrike" noProof="0" dirty="0">
                          <a:solidFill>
                            <a:srgbClr val="000000"/>
                          </a:solidFill>
                          <a:effectLst/>
                          <a:latin typeface="Arial" panose="020B0604020202020204" pitchFamily="34" charset="0"/>
                        </a:rPr>
                        <a:t>mimarlık ve yapı sektörü ile ilişki kurabilme potansiyeli </a:t>
                      </a: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dirty="0">
                          <a:latin typeface="Wingdings" panose="05000000000000000000" pitchFamily="2" charset="2"/>
                        </a:rPr>
                        <a:t>J </a:t>
                      </a:r>
                      <a:r>
                        <a:rPr lang="tr-TR" sz="1400" b="0" i="0" u="none" strike="noStrike" noProof="0" dirty="0">
                          <a:solidFill>
                            <a:srgbClr val="000000"/>
                          </a:solidFill>
                          <a:effectLst/>
                          <a:latin typeface="Arial" panose="020B0604020202020204" pitchFamily="34" charset="0"/>
                        </a:rPr>
                        <a:t>(Hala</a:t>
                      </a:r>
                      <a:r>
                        <a:rPr lang="tr-TR" sz="1400" b="0" i="0" u="none" strike="noStrike" baseline="0" noProof="0" dirty="0">
                          <a:solidFill>
                            <a:srgbClr val="000000"/>
                          </a:solidFill>
                          <a:effectLst/>
                          <a:latin typeface="Arial" panose="020B0604020202020204" pitchFamily="34" charset="0"/>
                        </a:rPr>
                        <a:t> fırsat)</a:t>
                      </a:r>
                      <a:r>
                        <a:rPr lang="tr-TR" sz="1400" noProof="0" dirty="0">
                          <a:latin typeface="Wingdings" panose="05000000000000000000" pitchFamily="2" charset="2"/>
                        </a:rPr>
                        <a:t> </a:t>
                      </a:r>
                    </a:p>
                  </a:txBody>
                  <a:tcPr/>
                </a:tc>
                <a:extLst>
                  <a:ext uri="{0D108BD9-81ED-4DB2-BD59-A6C34878D82A}">
                    <a16:rowId xmlns:a16="http://schemas.microsoft.com/office/drawing/2014/main" val="2651190983"/>
                  </a:ext>
                </a:extLst>
              </a:tr>
              <a:tr h="370840">
                <a:tc>
                  <a:txBody>
                    <a:bodyPr/>
                    <a:lstStyle/>
                    <a:p>
                      <a:pPr algn="l" fontAlgn="ctr"/>
                      <a:r>
                        <a:rPr lang="tr-TR" sz="1000" b="0" i="0" u="none" strike="noStrike" noProof="0" dirty="0" smtClean="0">
                          <a:solidFill>
                            <a:srgbClr val="000000"/>
                          </a:solidFill>
                          <a:effectLst/>
                          <a:latin typeface="Arial" panose="020B0604020202020204" pitchFamily="34" charset="0"/>
                        </a:rPr>
                        <a:t>F11- </a:t>
                      </a:r>
                      <a:r>
                        <a:rPr lang="tr-TR" sz="1000" b="0" i="0" u="none" strike="noStrike" noProof="0" dirty="0">
                          <a:solidFill>
                            <a:srgbClr val="000000"/>
                          </a:solidFill>
                          <a:effectLst/>
                          <a:latin typeface="Arial" panose="020B0604020202020204" pitchFamily="34" charset="0"/>
                        </a:rPr>
                        <a:t>Mimarlık hizmeti veren akademisyenler sayesinde proje üretim sürecine katılabilme </a:t>
                      </a:r>
                      <a:r>
                        <a:rPr lang="tr-TR" sz="1000" b="0" i="0" u="none" strike="noStrike" noProof="0" dirty="0" smtClean="0">
                          <a:solidFill>
                            <a:srgbClr val="000000"/>
                          </a:solidFill>
                          <a:effectLst/>
                          <a:latin typeface="Arial" panose="020B0604020202020204" pitchFamily="34" charset="0"/>
                        </a:rPr>
                        <a:t>potansiyeli  A. Esin Kuleli Antalya, Isparta, Burdur’da yapılan restorasyon çalışmalarına danışmanlık yapmaktadır</a:t>
                      </a:r>
                      <a:endParaRPr lang="tr-TR" sz="1000" b="0" i="0" u="none" strike="noStrike" noProof="0"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dirty="0">
                          <a:latin typeface="Wingdings" panose="05000000000000000000" pitchFamily="2" charset="2"/>
                        </a:rPr>
                        <a:t>J </a:t>
                      </a:r>
                      <a:r>
                        <a:rPr lang="tr-TR" sz="1400" b="0" i="0" u="none" strike="noStrike" noProof="0" dirty="0">
                          <a:solidFill>
                            <a:srgbClr val="000000"/>
                          </a:solidFill>
                          <a:effectLst/>
                          <a:latin typeface="Arial" panose="020B0604020202020204" pitchFamily="34" charset="0"/>
                        </a:rPr>
                        <a:t>(Hala</a:t>
                      </a:r>
                      <a:r>
                        <a:rPr lang="tr-TR" sz="1400" b="0" i="0" u="none" strike="noStrike" baseline="0" noProof="0" dirty="0">
                          <a:solidFill>
                            <a:srgbClr val="000000"/>
                          </a:solidFill>
                          <a:effectLst/>
                          <a:latin typeface="Arial" panose="020B0604020202020204" pitchFamily="34" charset="0"/>
                        </a:rPr>
                        <a:t> fırsat)</a:t>
                      </a:r>
                      <a:r>
                        <a:rPr lang="tr-TR" sz="1400" noProof="0" dirty="0">
                          <a:latin typeface="Wingdings" panose="05000000000000000000" pitchFamily="2" charset="2"/>
                        </a:rPr>
                        <a:t> </a:t>
                      </a:r>
                    </a:p>
                  </a:txBody>
                  <a:tcPr/>
                </a:tc>
                <a:extLst>
                  <a:ext uri="{0D108BD9-81ED-4DB2-BD59-A6C34878D82A}">
                    <a16:rowId xmlns:a16="http://schemas.microsoft.com/office/drawing/2014/main" val="237464366"/>
                  </a:ext>
                </a:extLst>
              </a:tr>
              <a:tr h="370840">
                <a:tc>
                  <a:txBody>
                    <a:bodyPr/>
                    <a:lstStyle/>
                    <a:p>
                      <a:pPr algn="l" fontAlgn="ctr"/>
                      <a:r>
                        <a:rPr lang="tr-TR" sz="1000" b="0" i="0" u="none" strike="noStrike" noProof="0" dirty="0" smtClean="0">
                          <a:solidFill>
                            <a:srgbClr val="000000"/>
                          </a:solidFill>
                          <a:effectLst/>
                          <a:latin typeface="Arial" panose="020B0604020202020204" pitchFamily="34" charset="0"/>
                        </a:rPr>
                        <a:t>F12-Koronavirüs </a:t>
                      </a:r>
                      <a:r>
                        <a:rPr lang="tr-TR" sz="1000" b="0" i="0" u="none" strike="noStrike" noProof="0" dirty="0" err="1" smtClean="0">
                          <a:solidFill>
                            <a:srgbClr val="000000"/>
                          </a:solidFill>
                          <a:effectLst/>
                          <a:latin typeface="Arial" panose="020B0604020202020204" pitchFamily="34" charset="0"/>
                        </a:rPr>
                        <a:t>pandemisinin</a:t>
                      </a:r>
                      <a:r>
                        <a:rPr lang="tr-TR" sz="1000" b="0" i="0" u="none" strike="noStrike" noProof="0" dirty="0" smtClean="0">
                          <a:solidFill>
                            <a:srgbClr val="000000"/>
                          </a:solidFill>
                          <a:effectLst/>
                          <a:latin typeface="Arial" panose="020B0604020202020204" pitchFamily="34" charset="0"/>
                        </a:rPr>
                        <a:t> uzaktan eğitim </a:t>
                      </a:r>
                      <a:r>
                        <a:rPr lang="tr-TR" sz="1000" b="0" i="0" u="none" strike="noStrike" noProof="0" dirty="0" err="1" smtClean="0">
                          <a:solidFill>
                            <a:srgbClr val="000000"/>
                          </a:solidFill>
                          <a:effectLst/>
                          <a:latin typeface="Arial" panose="020B0604020202020204" pitchFamily="34" charset="0"/>
                        </a:rPr>
                        <a:t>yöntemlerinn</a:t>
                      </a:r>
                      <a:r>
                        <a:rPr lang="tr-TR" sz="1000" b="0" i="0" u="none" strike="noStrike" noProof="0" dirty="0" smtClean="0">
                          <a:solidFill>
                            <a:srgbClr val="000000"/>
                          </a:solidFill>
                          <a:effectLst/>
                          <a:latin typeface="Arial" panose="020B0604020202020204" pitchFamily="34" charset="0"/>
                        </a:rPr>
                        <a:t> deneyimlenmesine ve geliştirilmesine yol açması</a:t>
                      </a:r>
                      <a:endParaRPr lang="tr-TR" sz="1000" b="0" i="0" u="none" strike="noStrike" noProof="0" dirty="0">
                        <a:solidFill>
                          <a:srgbClr val="000000"/>
                        </a:solidFill>
                        <a:effectLst/>
                        <a:latin typeface="Arial" panose="020B0604020202020204" pitchFamily="34" charset="0"/>
                      </a:endParaRPr>
                    </a:p>
                  </a:txBody>
                  <a:tcPr marL="9525" marR="9525" marT="9525"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dirty="0" smtClean="0">
                          <a:latin typeface="Wingdings" panose="05000000000000000000" pitchFamily="2" charset="2"/>
                        </a:rPr>
                        <a:t>J </a:t>
                      </a:r>
                      <a:r>
                        <a:rPr lang="tr-TR" sz="1400" b="0" i="0" u="none" strike="noStrike" noProof="0" dirty="0" smtClean="0">
                          <a:solidFill>
                            <a:srgbClr val="000000"/>
                          </a:solidFill>
                          <a:effectLst/>
                          <a:latin typeface="Arial" panose="020B0604020202020204" pitchFamily="34" charset="0"/>
                        </a:rPr>
                        <a:t>(F</a:t>
                      </a:r>
                      <a:r>
                        <a:rPr lang="tr-TR" sz="1400" b="0" i="0" u="none" strike="noStrike" baseline="0" noProof="0" dirty="0" smtClean="0">
                          <a:solidFill>
                            <a:srgbClr val="000000"/>
                          </a:solidFill>
                          <a:effectLst/>
                          <a:latin typeface="Arial" panose="020B0604020202020204" pitchFamily="34" charset="0"/>
                        </a:rPr>
                        <a:t>ırsat)</a:t>
                      </a:r>
                      <a:r>
                        <a:rPr lang="tr-TR" sz="1400" noProof="0" dirty="0" smtClean="0">
                          <a:latin typeface="Wingdings" panose="05000000000000000000" pitchFamily="2" charset="2"/>
                        </a:rPr>
                        <a:t> </a:t>
                      </a:r>
                    </a:p>
                  </a:txBody>
                  <a:tcPr/>
                </a:tc>
                <a:extLst>
                  <a:ext uri="{0D108BD9-81ED-4DB2-BD59-A6C34878D82A}">
                    <a16:rowId xmlns:a16="http://schemas.microsoft.com/office/drawing/2014/main" val="3388211281"/>
                  </a:ext>
                </a:extLst>
              </a:tr>
            </a:tbl>
          </a:graphicData>
        </a:graphic>
      </p:graphicFrame>
    </p:spTree>
    <p:extLst>
      <p:ext uri="{BB962C8B-B14F-4D97-AF65-F5344CB8AC3E}">
        <p14:creationId xmlns:p14="http://schemas.microsoft.com/office/powerpoint/2010/main" val="1159733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31640" y="1302166"/>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GELEN ŞİKAYETLER VE SONUÇLARI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488" name="Slayt Numarası Yer Tutucusu 19487"/>
          <p:cNvSpPr>
            <a:spLocks noGrp="1"/>
          </p:cNvSpPr>
          <p:nvPr>
            <p:ph type="sldNum" sz="quarter" idx="12"/>
          </p:nvPr>
        </p:nvSpPr>
        <p:spPr/>
        <p:txBody>
          <a:bodyPr/>
          <a:lstStyle/>
          <a:p>
            <a:fld id="{439F893C-C32F-4835-A1E5-850973405C58}" type="slidenum">
              <a:rPr lang="tr-TR" smtClean="0"/>
              <a:t>40</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sp>
        <p:nvSpPr>
          <p:cNvPr id="66" name="Metin kutusu 65"/>
          <p:cNvSpPr txBox="1"/>
          <p:nvPr/>
        </p:nvSpPr>
        <p:spPr>
          <a:xfrm>
            <a:off x="635224" y="2229583"/>
            <a:ext cx="6984776" cy="307777"/>
          </a:xfrm>
          <a:prstGeom prst="rect">
            <a:avLst/>
          </a:prstGeom>
          <a:noFill/>
        </p:spPr>
        <p:txBody>
          <a:bodyPr wrap="square" rtlCol="0">
            <a:spAutoFit/>
          </a:bodyPr>
          <a:lstStyle/>
          <a:p>
            <a:r>
              <a:rPr lang="tr-TR" sz="1400" dirty="0" smtClean="0"/>
              <a:t>Şikayet 2020 yılında bulunmamaktadır.</a:t>
            </a:r>
            <a:endParaRPr lang="tr-TR" sz="1400" dirty="0"/>
          </a:p>
        </p:txBody>
      </p:sp>
    </p:spTree>
    <p:extLst>
      <p:ext uri="{BB962C8B-B14F-4D97-AF65-F5344CB8AC3E}">
        <p14:creationId xmlns:p14="http://schemas.microsoft.com/office/powerpoint/2010/main" val="35439875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362187" y="439360"/>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İÇ DENETİMLER</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41</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graphicFrame>
        <p:nvGraphicFramePr>
          <p:cNvPr id="67" name="Tablo 66"/>
          <p:cNvGraphicFramePr>
            <a:graphicFrameLocks noGrp="1"/>
          </p:cNvGraphicFramePr>
          <p:nvPr>
            <p:extLst>
              <p:ext uri="{D42A27DB-BD31-4B8C-83A1-F6EECF244321}">
                <p14:modId xmlns:p14="http://schemas.microsoft.com/office/powerpoint/2010/main" val="1898043932"/>
              </p:ext>
            </p:extLst>
          </p:nvPr>
        </p:nvGraphicFramePr>
        <p:xfrm>
          <a:off x="1043607" y="1015421"/>
          <a:ext cx="4007817" cy="5706052"/>
        </p:xfrm>
        <a:graphic>
          <a:graphicData uri="http://schemas.openxmlformats.org/drawingml/2006/table">
            <a:tbl>
              <a:tblPr/>
              <a:tblGrid>
                <a:gridCol w="461388">
                  <a:extLst>
                    <a:ext uri="{9D8B030D-6E8A-4147-A177-3AD203B41FA5}">
                      <a16:colId xmlns:a16="http://schemas.microsoft.com/office/drawing/2014/main" val="3179616770"/>
                    </a:ext>
                  </a:extLst>
                </a:gridCol>
                <a:gridCol w="406646">
                  <a:extLst>
                    <a:ext uri="{9D8B030D-6E8A-4147-A177-3AD203B41FA5}">
                      <a16:colId xmlns:a16="http://schemas.microsoft.com/office/drawing/2014/main" val="834713726"/>
                    </a:ext>
                  </a:extLst>
                </a:gridCol>
                <a:gridCol w="486804">
                  <a:extLst>
                    <a:ext uri="{9D8B030D-6E8A-4147-A177-3AD203B41FA5}">
                      <a16:colId xmlns:a16="http://schemas.microsoft.com/office/drawing/2014/main" val="3377777290"/>
                    </a:ext>
                  </a:extLst>
                </a:gridCol>
                <a:gridCol w="422287">
                  <a:extLst>
                    <a:ext uri="{9D8B030D-6E8A-4147-A177-3AD203B41FA5}">
                      <a16:colId xmlns:a16="http://schemas.microsoft.com/office/drawing/2014/main" val="200894899"/>
                    </a:ext>
                  </a:extLst>
                </a:gridCol>
                <a:gridCol w="340176">
                  <a:extLst>
                    <a:ext uri="{9D8B030D-6E8A-4147-A177-3AD203B41FA5}">
                      <a16:colId xmlns:a16="http://schemas.microsoft.com/office/drawing/2014/main" val="116170628"/>
                    </a:ext>
                  </a:extLst>
                </a:gridCol>
                <a:gridCol w="428152">
                  <a:extLst>
                    <a:ext uri="{9D8B030D-6E8A-4147-A177-3AD203B41FA5}">
                      <a16:colId xmlns:a16="http://schemas.microsoft.com/office/drawing/2014/main" val="3957966705"/>
                    </a:ext>
                  </a:extLst>
                </a:gridCol>
                <a:gridCol w="344086">
                  <a:extLst>
                    <a:ext uri="{9D8B030D-6E8A-4147-A177-3AD203B41FA5}">
                      <a16:colId xmlns:a16="http://schemas.microsoft.com/office/drawing/2014/main" val="3721820629"/>
                    </a:ext>
                  </a:extLst>
                </a:gridCol>
                <a:gridCol w="320625">
                  <a:extLst>
                    <a:ext uri="{9D8B030D-6E8A-4147-A177-3AD203B41FA5}">
                      <a16:colId xmlns:a16="http://schemas.microsoft.com/office/drawing/2014/main" val="2843138726"/>
                    </a:ext>
                  </a:extLst>
                </a:gridCol>
                <a:gridCol w="156403">
                  <a:extLst>
                    <a:ext uri="{9D8B030D-6E8A-4147-A177-3AD203B41FA5}">
                      <a16:colId xmlns:a16="http://schemas.microsoft.com/office/drawing/2014/main" val="2584250114"/>
                    </a:ext>
                  </a:extLst>
                </a:gridCol>
                <a:gridCol w="344086">
                  <a:extLst>
                    <a:ext uri="{9D8B030D-6E8A-4147-A177-3AD203B41FA5}">
                      <a16:colId xmlns:a16="http://schemas.microsoft.com/office/drawing/2014/main" val="2728910015"/>
                    </a:ext>
                  </a:extLst>
                </a:gridCol>
                <a:gridCol w="297164">
                  <a:extLst>
                    <a:ext uri="{9D8B030D-6E8A-4147-A177-3AD203B41FA5}">
                      <a16:colId xmlns:a16="http://schemas.microsoft.com/office/drawing/2014/main" val="3092786216"/>
                    </a:ext>
                  </a:extLst>
                </a:gridCol>
              </a:tblGrid>
              <a:tr h="198039">
                <a:tc gridSpan="11">
                  <a:txBody>
                    <a:bodyPr/>
                    <a:lstStyle/>
                    <a:p>
                      <a:pPr algn="l" fontAlgn="b"/>
                      <a:r>
                        <a:rPr lang="tr-TR" sz="1000" b="1" i="0" u="none" strike="noStrike">
                          <a:solidFill>
                            <a:srgbClr val="000000"/>
                          </a:solidFill>
                          <a:effectLst/>
                          <a:latin typeface="Tahoma" panose="020B0604030504040204" pitchFamily="34" charset="0"/>
                        </a:rPr>
                        <a:t>           İÇ DENETİM RAPORU</a:t>
                      </a:r>
                      <a:endParaRPr lang="tr-TR" sz="500" b="0"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21871118"/>
                  </a:ext>
                </a:extLst>
              </a:tr>
              <a:tr h="97987">
                <a:tc gridSpan="3">
                  <a:txBody>
                    <a:bodyPr/>
                    <a:lstStyle/>
                    <a:p>
                      <a:pPr algn="ctr" fontAlgn="ctr"/>
                      <a:r>
                        <a:rPr lang="tr-TR" sz="500" b="1" i="0" u="none" strike="noStrike">
                          <a:solidFill>
                            <a:srgbClr val="000000"/>
                          </a:solidFill>
                          <a:effectLst/>
                          <a:latin typeface="Tahoma" panose="020B060403050404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8">
                  <a:txBody>
                    <a:bodyPr/>
                    <a:lstStyle/>
                    <a:p>
                      <a:pPr algn="ctr" fontAlgn="ctr"/>
                      <a:r>
                        <a:rPr lang="tr-TR" sz="500" b="1" i="0" u="none" strike="noStrike">
                          <a:solidFill>
                            <a:srgbClr val="000000"/>
                          </a:solidFill>
                          <a:effectLst/>
                          <a:latin typeface="Tahoma" panose="020B0604030504040204" pitchFamily="34" charset="0"/>
                        </a:rPr>
                        <a:t>DENETİMDE KARŞILAŞILAN KİŞİLER VE GÖREVLERİ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40061689"/>
                  </a:ext>
                </a:extLst>
              </a:tr>
              <a:tr h="366166">
                <a:tc gridSpan="3">
                  <a:txBody>
                    <a:bodyPr/>
                    <a:lstStyle/>
                    <a:p>
                      <a:pPr algn="ctr" fontAlgn="ctr"/>
                      <a:r>
                        <a:rPr lang="tr-TR" sz="500" b="1" i="0" u="none" strike="noStrike">
                          <a:solidFill>
                            <a:srgbClr val="000000"/>
                          </a:solidFill>
                          <a:effectLst/>
                          <a:latin typeface="Tahoma" panose="020B0604030504040204" pitchFamily="34" charset="0"/>
                        </a:rPr>
                        <a:t>18.12.2020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8">
                  <a:txBody>
                    <a:bodyPr/>
                    <a:lstStyle/>
                    <a:p>
                      <a:pPr algn="l" fontAlgn="ctr"/>
                      <a:r>
                        <a:rPr lang="tr-TR" sz="400" b="0" i="0" u="none" strike="noStrike" dirty="0" err="1">
                          <a:solidFill>
                            <a:srgbClr val="000000"/>
                          </a:solidFill>
                          <a:effectLst/>
                          <a:latin typeface="Tahoma" panose="020B0604030504040204" pitchFamily="34" charset="0"/>
                        </a:rPr>
                        <a:t>Prof.Dr</a:t>
                      </a:r>
                      <a:r>
                        <a:rPr lang="tr-TR" sz="400" b="0" i="0" u="none" strike="noStrike" dirty="0">
                          <a:solidFill>
                            <a:srgbClr val="000000"/>
                          </a:solidFill>
                          <a:effectLst/>
                          <a:latin typeface="Tahoma" panose="020B0604030504040204" pitchFamily="34" charset="0"/>
                        </a:rPr>
                        <a:t>. Ayşe SAĞSÖZ (Dekan), </a:t>
                      </a:r>
                      <a:r>
                        <a:rPr lang="tr-TR" sz="400" b="0" i="0" u="none" strike="noStrike" dirty="0" err="1">
                          <a:solidFill>
                            <a:srgbClr val="000000"/>
                          </a:solidFill>
                          <a:effectLst/>
                          <a:latin typeface="Tahoma" panose="020B0604030504040204" pitchFamily="34" charset="0"/>
                        </a:rPr>
                        <a:t>Doç.Dr</a:t>
                      </a:r>
                      <a:r>
                        <a:rPr lang="tr-TR" sz="400" b="0" i="0" u="none" strike="noStrike" dirty="0">
                          <a:solidFill>
                            <a:srgbClr val="000000"/>
                          </a:solidFill>
                          <a:effectLst/>
                          <a:latin typeface="Tahoma" panose="020B0604030504040204" pitchFamily="34" charset="0"/>
                        </a:rPr>
                        <a:t>. Mustafa KOÇAK (Dekan Yardımcısı), </a:t>
                      </a:r>
                      <a:r>
                        <a:rPr lang="tr-TR" sz="400" b="0" i="0" u="none" strike="noStrike" dirty="0" err="1">
                          <a:solidFill>
                            <a:srgbClr val="000000"/>
                          </a:solidFill>
                          <a:effectLst/>
                          <a:latin typeface="Tahoma" panose="020B0604030504040204" pitchFamily="34" charset="0"/>
                        </a:rPr>
                        <a:t>Öğr.Gör</a:t>
                      </a:r>
                      <a:r>
                        <a:rPr lang="tr-TR" sz="400" b="0" i="0" u="none" strike="noStrike" dirty="0">
                          <a:solidFill>
                            <a:srgbClr val="000000"/>
                          </a:solidFill>
                          <a:effectLst/>
                          <a:latin typeface="Tahoma" panose="020B0604030504040204" pitchFamily="34" charset="0"/>
                        </a:rPr>
                        <a:t>. Esin BÖLÜKBAŞ DAYI, </a:t>
                      </a:r>
                      <a:r>
                        <a:rPr lang="tr-TR" sz="400" b="0" i="0" u="none" strike="noStrike" dirty="0" err="1">
                          <a:solidFill>
                            <a:srgbClr val="000000"/>
                          </a:solidFill>
                          <a:effectLst/>
                          <a:latin typeface="Tahoma" panose="020B0604030504040204" pitchFamily="34" charset="0"/>
                        </a:rPr>
                        <a:t>Öğr.Gör</a:t>
                      </a:r>
                      <a:r>
                        <a:rPr lang="tr-TR" sz="400" b="0" i="0" u="none" strike="noStrike" dirty="0">
                          <a:solidFill>
                            <a:srgbClr val="000000"/>
                          </a:solidFill>
                          <a:effectLst/>
                          <a:latin typeface="Tahoma" panose="020B0604030504040204" pitchFamily="34" charset="0"/>
                        </a:rPr>
                        <a:t>. </a:t>
                      </a:r>
                      <a:r>
                        <a:rPr lang="tr-TR" sz="400" b="0" i="0" u="none" strike="noStrike" dirty="0" err="1">
                          <a:solidFill>
                            <a:srgbClr val="000000"/>
                          </a:solidFill>
                          <a:effectLst/>
                          <a:latin typeface="Tahoma" panose="020B0604030504040204" pitchFamily="34" charset="0"/>
                        </a:rPr>
                        <a:t>Setenay</a:t>
                      </a:r>
                      <a:r>
                        <a:rPr lang="tr-TR" sz="400" b="0" i="0" u="none" strike="noStrike" dirty="0">
                          <a:solidFill>
                            <a:srgbClr val="000000"/>
                          </a:solidFill>
                          <a:effectLst/>
                          <a:latin typeface="Tahoma" panose="020B0604030504040204" pitchFamily="34" charset="0"/>
                        </a:rPr>
                        <a:t> UÇAR, </a:t>
                      </a:r>
                      <a:r>
                        <a:rPr lang="tr-TR" sz="400" b="0" i="0" u="none" strike="noStrike" dirty="0" err="1">
                          <a:solidFill>
                            <a:srgbClr val="000000"/>
                          </a:solidFill>
                          <a:effectLst/>
                          <a:latin typeface="Tahoma" panose="020B0604030504040204" pitchFamily="34" charset="0"/>
                        </a:rPr>
                        <a:t>Arş.Gör</a:t>
                      </a:r>
                      <a:r>
                        <a:rPr lang="tr-TR" sz="400" b="0" i="0" u="none" strike="noStrike" dirty="0">
                          <a:solidFill>
                            <a:srgbClr val="000000"/>
                          </a:solidFill>
                          <a:effectLst/>
                          <a:latin typeface="Tahoma" panose="020B0604030504040204" pitchFamily="34" charset="0"/>
                        </a:rPr>
                        <a:t>. Serpil Fatma ERTÜRK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78255383"/>
                  </a:ext>
                </a:extLst>
              </a:tr>
              <a:tr h="134486">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7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438875"/>
                  </a:ext>
                </a:extLst>
              </a:tr>
              <a:tr h="103145">
                <a:tc gridSpan="11">
                  <a:txBody>
                    <a:bodyPr/>
                    <a:lstStyle/>
                    <a:p>
                      <a:pPr algn="ctr" fontAlgn="ctr"/>
                      <a:r>
                        <a:rPr lang="tr-TR" sz="500" b="1" i="0" u="none" strike="noStrike">
                          <a:solidFill>
                            <a:srgbClr val="000000"/>
                          </a:solidFill>
                          <a:effectLst/>
                          <a:latin typeface="Tahoma" panose="020B0604030504040204" pitchFamily="34" charset="0"/>
                        </a:rPr>
                        <a:t>TESPİT EDİLEN UYGUNSUZLUKLAR LLLL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55146063"/>
                  </a:ext>
                </a:extLst>
              </a:tr>
              <a:tr h="232077">
                <a:tc>
                  <a:txBody>
                    <a:bodyPr/>
                    <a:lstStyle/>
                    <a:p>
                      <a:pPr algn="l" fontAlgn="ctr"/>
                      <a:r>
                        <a:rPr lang="tr-TR" sz="400" b="1" i="0" u="none" strike="noStrike">
                          <a:solidFill>
                            <a:srgbClr val="000000"/>
                          </a:solidFill>
                          <a:effectLst/>
                          <a:latin typeface="Tahoma" panose="020B0604030504040204" pitchFamily="34" charset="0"/>
                        </a:rPr>
                        <a:t>MAJOR BULGU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1" i="0" u="none" strike="noStrike">
                          <a:solidFill>
                            <a:srgbClr val="000000"/>
                          </a:solidFill>
                          <a:effectLst/>
                          <a:latin typeface="Tahoma" panose="020B0604030504040204" pitchFamily="34" charset="0"/>
                        </a:rPr>
                        <a:t>Madde No'ları: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02891560"/>
                  </a:ext>
                </a:extLst>
              </a:tr>
              <a:tr h="346912">
                <a:tc>
                  <a:txBody>
                    <a:bodyPr/>
                    <a:lstStyle/>
                    <a:p>
                      <a:pPr algn="l" fontAlgn="ctr"/>
                      <a:r>
                        <a:rPr lang="tr-TR" sz="400" b="1" i="0" u="none" strike="noStrike">
                          <a:solidFill>
                            <a:srgbClr val="000000"/>
                          </a:solidFill>
                          <a:effectLst/>
                          <a:latin typeface="Tahoma" panose="020B0604030504040204" pitchFamily="34" charset="0"/>
                        </a:rPr>
                        <a:t>MİNÖR  BULGU SAYISI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500" b="1" i="0" u="none" strike="noStrike">
                          <a:solidFill>
                            <a:srgbClr val="FF0000"/>
                          </a:solidFill>
                          <a:effectLst/>
                          <a:latin typeface="Tahoma" panose="020B060403050404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1" i="0" u="none" strike="noStrike">
                          <a:solidFill>
                            <a:srgbClr val="000000"/>
                          </a:solidFill>
                          <a:effectLst/>
                          <a:latin typeface="Tahoma" panose="020B0604030504040204" pitchFamily="34" charset="0"/>
                        </a:rPr>
                        <a:t>Madde No'ları: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8">
                  <a:txBody>
                    <a:bodyPr/>
                    <a:lstStyle/>
                    <a:p>
                      <a:pPr algn="l" fontAlgn="ctr"/>
                      <a:r>
                        <a:rPr lang="tr-TR" sz="400" b="1" i="0" u="none" strike="noStrike">
                          <a:solidFill>
                            <a:srgbClr val="000000"/>
                          </a:solidFill>
                          <a:effectLst/>
                          <a:latin typeface="Tahoma" panose="020B0604030504040204" pitchFamily="34" charset="0"/>
                        </a:rPr>
                        <a:t>ISO 9001:2015 Madde No: 7.1.4.</a:t>
                      </a:r>
                      <a:br>
                        <a:rPr lang="tr-TR" sz="400" b="1" i="0" u="none" strike="noStrike">
                          <a:solidFill>
                            <a:srgbClr val="000000"/>
                          </a:solidFill>
                          <a:effectLst/>
                          <a:latin typeface="Tahoma" panose="020B0604030504040204" pitchFamily="34" charset="0"/>
                        </a:rPr>
                      </a:br>
                      <a:r>
                        <a:rPr lang="tr-TR" sz="400" b="1" i="0" u="none" strike="noStrike">
                          <a:solidFill>
                            <a:srgbClr val="000000"/>
                          </a:solidFill>
                          <a:effectLst/>
                          <a:latin typeface="Tahoma" panose="020B0604030504040204" pitchFamily="34" charset="0"/>
                        </a:rPr>
                        <a:t>ISO 9001:2015 Madde No: 8.5.2 (7.1.4. ile aynı)</a:t>
                      </a:r>
                      <a:br>
                        <a:rPr lang="tr-TR" sz="400" b="1" i="0" u="none" strike="noStrike">
                          <a:solidFill>
                            <a:srgbClr val="000000"/>
                          </a:solidFill>
                          <a:effectLst/>
                          <a:latin typeface="Tahoma" panose="020B0604030504040204" pitchFamily="34" charset="0"/>
                        </a:rPr>
                      </a:br>
                      <a:endParaRPr lang="tr-TR" sz="400" b="1" i="0" u="none" strike="noStrike">
                        <a:solidFill>
                          <a:srgbClr val="000000"/>
                        </a:solidFill>
                        <a:effectLst/>
                        <a:latin typeface="Tahom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38349914"/>
                  </a:ext>
                </a:extLst>
              </a:tr>
              <a:tr h="123774">
                <a:tc gridSpan="5">
                  <a:txBody>
                    <a:bodyPr/>
                    <a:lstStyle/>
                    <a:p>
                      <a:pPr algn="l" fontAlgn="ctr"/>
                      <a:r>
                        <a:rPr lang="tr-TR" sz="400" b="1" i="1" u="none" strike="noStrike">
                          <a:solidFill>
                            <a:srgbClr val="FF0000"/>
                          </a:solidFill>
                          <a:effectLst/>
                          <a:latin typeface="Tahoma" panose="020B0604030504040204" pitchFamily="34" charset="0"/>
                        </a:rPr>
                        <a:t>Uygunsuzluklar DF Formlarında tanımlanmaktadır.</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600" b="1"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0994941"/>
                  </a:ext>
                </a:extLst>
              </a:tr>
              <a:tr h="103145">
                <a:tc gridSpan="11">
                  <a:txBody>
                    <a:bodyPr/>
                    <a:lstStyle/>
                    <a:p>
                      <a:pPr algn="ctr" fontAlgn="ctr"/>
                      <a:r>
                        <a:rPr lang="tr-TR" sz="500" b="1" i="0" u="none" strike="noStrike">
                          <a:solidFill>
                            <a:srgbClr val="000000"/>
                          </a:solidFill>
                          <a:effectLst/>
                          <a:latin typeface="Tahoma" panose="020B0604030504040204" pitchFamily="34" charset="0"/>
                        </a:rPr>
                        <a:t>İYİLEŞTİRİLMESİ GEREKEN YÖNLER-GÖZLEMLER KKKK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41268154"/>
                  </a:ext>
                </a:extLst>
              </a:tr>
              <a:tr h="309436">
                <a:tc>
                  <a:txBody>
                    <a:bodyPr/>
                    <a:lstStyle/>
                    <a:p>
                      <a:pPr algn="ctr" fontAlgn="ctr"/>
                      <a:r>
                        <a:rPr lang="tr-TR" sz="400" b="1" i="0" u="none" strike="noStrike">
                          <a:solidFill>
                            <a:srgbClr val="000000"/>
                          </a:solidFill>
                          <a:effectLst/>
                          <a:latin typeface="Tahoma" panose="020B0604030504040204" pitchFamily="34" charset="0"/>
                        </a:rPr>
                        <a:t>ISO 9001/10002 Madde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500" b="1" i="0" u="none" strike="noStrike">
                          <a:solidFill>
                            <a:srgbClr val="000000"/>
                          </a:solidFill>
                          <a:effectLs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83593290"/>
                  </a:ext>
                </a:extLst>
              </a:tr>
              <a:tr h="157469">
                <a:tc>
                  <a:txBody>
                    <a:bodyPr/>
                    <a:lstStyle/>
                    <a:p>
                      <a:pPr algn="ctr" fontAlgn="ctr"/>
                      <a:r>
                        <a:rPr lang="tr-TR" sz="400" b="1" i="0" u="none" strike="noStrike">
                          <a:solidFill>
                            <a:srgbClr val="000000"/>
                          </a:solidFill>
                          <a:effectLst/>
                          <a:latin typeface="Tahoma" panose="020B0604030504040204" pitchFamily="34" charset="0"/>
                        </a:rPr>
                        <a:t>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latin typeface="Tahoma" panose="020B0604030504040204" pitchFamily="34" charset="0"/>
                        </a:rPr>
                        <a:t>Paydaş Analizine, ISO bağımsız denetçisinineklenmesi üzerine tavsiyede bulunuldu.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18334786"/>
                  </a:ext>
                </a:extLst>
              </a:tr>
              <a:tr h="105896">
                <a:tc>
                  <a:txBody>
                    <a:bodyPr/>
                    <a:lstStyle/>
                    <a:p>
                      <a:pPr algn="ctr" fontAlgn="ctr"/>
                      <a:r>
                        <a:rPr lang="tr-TR" sz="400" b="1" i="0" u="none" strike="noStrike">
                          <a:solidFill>
                            <a:srgbClr val="000000"/>
                          </a:solidFill>
                          <a:effectLst/>
                          <a:latin typeface="Tahoma" panose="020B0604030504040204" pitchFamily="34" charset="0"/>
                        </a:rPr>
                        <a:t> 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400" b="0" i="0" u="none" strike="noStrike">
                          <a:solidFill>
                            <a:srgbClr val="000000"/>
                          </a:solidFill>
                          <a:effectLst/>
                          <a:latin typeface="Tahoma" panose="020B0604030504040204" pitchFamily="34" charset="0"/>
                        </a:rPr>
                        <a:t>Risk Analizinde hesaplanan 2. RÖF değerleri gözden geçirilmelidir.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38771872"/>
                  </a:ext>
                </a:extLst>
              </a:tr>
              <a:tr h="138215">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51827648"/>
                  </a:ext>
                </a:extLst>
              </a:tr>
              <a:tr h="165033">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9583837"/>
                  </a:ext>
                </a:extLst>
              </a:tr>
              <a:tr h="165033">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13698863"/>
                  </a:ext>
                </a:extLst>
              </a:tr>
              <a:tr h="138215">
                <a:tc>
                  <a:txBody>
                    <a:bodyPr/>
                    <a:lstStyle/>
                    <a:p>
                      <a:pPr algn="ctr" fontAlgn="ctr"/>
                      <a:r>
                        <a:rPr lang="tr-TR" sz="3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81949313"/>
                  </a:ext>
                </a:extLst>
              </a:tr>
              <a:tr h="185661">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76502616"/>
                  </a:ext>
                </a:extLst>
              </a:tr>
              <a:tr h="198727">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75421941"/>
                  </a:ext>
                </a:extLst>
              </a:tr>
              <a:tr h="198727">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61431380"/>
                  </a:ext>
                </a:extLst>
              </a:tr>
              <a:tr h="198727">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7">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846139"/>
                  </a:ext>
                </a:extLst>
              </a:tr>
              <a:tr h="198727">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50322092"/>
                  </a:ext>
                </a:extLst>
              </a:tr>
              <a:tr h="198727">
                <a:tc>
                  <a:txBody>
                    <a:bodyPr/>
                    <a:lstStyle/>
                    <a:p>
                      <a:pPr algn="ctr" fontAlgn="ctr"/>
                      <a:r>
                        <a:rPr lang="tr-TR" sz="4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74243886"/>
                  </a:ext>
                </a:extLst>
              </a:tr>
              <a:tr h="108302">
                <a:tc gridSpan="11">
                  <a:txBody>
                    <a:bodyPr/>
                    <a:lstStyle/>
                    <a:p>
                      <a:pPr algn="ctr" fontAlgn="ctr"/>
                      <a:r>
                        <a:rPr lang="tr-TR" sz="500" b="1" i="0" u="none" strike="noStrike">
                          <a:solidFill>
                            <a:srgbClr val="000000"/>
                          </a:solidFill>
                          <a:effectLst/>
                          <a:latin typeface="Tahoma" panose="020B0604030504040204" pitchFamily="34" charset="0"/>
                        </a:rPr>
                        <a:t>KUVVETLİ YÖNLER JJJJ</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7037475"/>
                  </a:ext>
                </a:extLst>
              </a:tr>
              <a:tr h="97987">
                <a:tc>
                  <a:txBody>
                    <a:bodyPr/>
                    <a:lstStyle/>
                    <a:p>
                      <a:pPr algn="ctr" fontAlgn="ctr"/>
                      <a:r>
                        <a:rPr lang="tr-TR" sz="500" b="1" i="0" u="none" strike="noStrike">
                          <a:solidFill>
                            <a:srgbClr val="000000"/>
                          </a:solidFill>
                          <a:effectLst/>
                          <a:latin typeface="Tahoma" panose="020B0604030504040204" pitchFamily="34" charset="0"/>
                        </a:rPr>
                        <a:t>Madde 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ctr" fontAlgn="ctr"/>
                      <a:r>
                        <a:rPr lang="tr-TR" sz="500" b="1" i="0" u="none" strike="noStrike">
                          <a:solidFill>
                            <a:srgbClr val="000000"/>
                          </a:solidFill>
                          <a:effectLst/>
                          <a:latin typeface="Tahoma" panose="020B0604030504040204" pitchFamily="34" charset="0"/>
                        </a:rPr>
                        <a:t>Gözlem Tanımı</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29582428"/>
                  </a:ext>
                </a:extLst>
              </a:tr>
              <a:tr h="138215">
                <a:tc>
                  <a:txBody>
                    <a:bodyPr/>
                    <a:lstStyle/>
                    <a:p>
                      <a:pPr algn="ctr" fontAlgn="ctr"/>
                      <a:r>
                        <a:rPr lang="tr-TR" sz="3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03513984"/>
                  </a:ext>
                </a:extLst>
              </a:tr>
              <a:tr h="138215">
                <a:tc>
                  <a:txBody>
                    <a:bodyPr/>
                    <a:lstStyle/>
                    <a:p>
                      <a:pPr algn="ctr"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64262272"/>
                  </a:ext>
                </a:extLst>
              </a:tr>
              <a:tr h="138215">
                <a:tc>
                  <a:txBody>
                    <a:bodyPr/>
                    <a:lstStyle/>
                    <a:p>
                      <a:pPr algn="ctr"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10108851"/>
                  </a:ext>
                </a:extLst>
              </a:tr>
              <a:tr h="138215">
                <a:tc>
                  <a:txBody>
                    <a:bodyPr/>
                    <a:lstStyle/>
                    <a:p>
                      <a:pPr algn="ctr"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10">
                  <a:txBody>
                    <a:bodyPr/>
                    <a:lstStyle/>
                    <a:p>
                      <a:pPr algn="l" fontAlgn="ctr"/>
                      <a:r>
                        <a:rPr lang="tr-TR" sz="400" b="0"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29196355"/>
                  </a:ext>
                </a:extLst>
              </a:tr>
              <a:tr h="87674">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2275268"/>
                  </a:ext>
                </a:extLst>
              </a:tr>
              <a:tr h="103145">
                <a:tc gridSpan="3">
                  <a:txBody>
                    <a:bodyPr/>
                    <a:lstStyle/>
                    <a:p>
                      <a:pPr algn="ctr" fontAlgn="ctr"/>
                      <a:r>
                        <a:rPr lang="tr-TR" sz="500" b="1" i="0" u="none" strike="noStrike">
                          <a:solidFill>
                            <a:srgbClr val="000000"/>
                          </a:solidFill>
                          <a:effectLst/>
                          <a:latin typeface="Tahoma" panose="020B0604030504040204" pitchFamily="34" charset="0"/>
                        </a:rPr>
                        <a:t>ONAY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İSİM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TARİH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İMZA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71199103"/>
                  </a:ext>
                </a:extLst>
              </a:tr>
              <a:tr h="172940">
                <a:tc gridSpan="3">
                  <a:txBody>
                    <a:bodyPr/>
                    <a:lstStyle/>
                    <a:p>
                      <a:pPr algn="l" fontAlgn="ctr"/>
                      <a:r>
                        <a:rPr lang="tr-TR" sz="500" b="1" i="0" u="none" strike="noStrike">
                          <a:solidFill>
                            <a:srgbClr val="000000"/>
                          </a:solidFill>
                          <a:effectLst/>
                          <a:latin typeface="Tahoma" panose="020B0604030504040204" pitchFamily="34" charset="0"/>
                        </a:rPr>
                        <a:t>Denetçi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Dr.Öğr.Ü.M.Semih Özkan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18.12.2020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3678853"/>
                  </a:ext>
                </a:extLst>
              </a:tr>
              <a:tr h="172940">
                <a:tc gridSpan="3">
                  <a:txBody>
                    <a:bodyPr/>
                    <a:lstStyle/>
                    <a:p>
                      <a:pPr algn="l" fontAlgn="ctr"/>
                      <a:r>
                        <a:rPr lang="tr-TR" sz="500" b="1" i="0" u="none" strike="noStrike">
                          <a:solidFill>
                            <a:srgbClr val="000000"/>
                          </a:solidFill>
                          <a:effectLst/>
                          <a:latin typeface="Tahoma" panose="020B0604030504040204" pitchFamily="34" charset="0"/>
                        </a:rPr>
                        <a:t>Denetçi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Nükhet ERASLAN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18.12.2020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94152805"/>
                  </a:ext>
                </a:extLst>
              </a:tr>
              <a:tr h="172940">
                <a:tc gridSpan="3">
                  <a:txBody>
                    <a:bodyPr/>
                    <a:lstStyle/>
                    <a:p>
                      <a:pPr algn="l" fontAlgn="ctr"/>
                      <a:r>
                        <a:rPr lang="tr-TR" sz="500" b="1" i="0" u="none" strike="noStrike">
                          <a:solidFill>
                            <a:srgbClr val="000000"/>
                          </a:solidFill>
                          <a:effectLst/>
                          <a:latin typeface="Tahoma" panose="020B0604030504040204" pitchFamily="34" charset="0"/>
                        </a:rPr>
                        <a:t>Denetlenen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Prof.Dr.Ayşe Sağsöz</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fontAlgn="ctr"/>
                      <a:r>
                        <a:rPr lang="tr-TR" sz="500" b="1" i="0" u="none" strike="noStrike">
                          <a:solidFill>
                            <a:srgbClr val="000000"/>
                          </a:solidFill>
                          <a:effectLst/>
                          <a:latin typeface="Tahoma" panose="020B0604030504040204" pitchFamily="34" charset="0"/>
                        </a:rPr>
                        <a:t>18.12.2020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gridSpan="3">
                  <a:txBody>
                    <a:bodyPr/>
                    <a:lstStyle/>
                    <a:p>
                      <a:pPr algn="ctr" fontAlgn="ctr"/>
                      <a:r>
                        <a:rPr lang="tr-TR" sz="500" b="1" i="0" u="none" strike="noStrike">
                          <a:solidFill>
                            <a:srgbClr val="000000"/>
                          </a:solidFill>
                          <a:effectLst/>
                          <a:latin typeface="Tahom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49596884"/>
                  </a:ext>
                </a:extLst>
              </a:tr>
              <a:tr h="172940">
                <a:tc gridSpan="9">
                  <a:txBody>
                    <a:bodyPr/>
                    <a:lstStyle/>
                    <a:p>
                      <a:pPr algn="l" fontAlgn="ctr"/>
                      <a:r>
                        <a:rPr lang="tr-TR" sz="400" b="1" i="0" u="none" strike="noStrike">
                          <a:solidFill>
                            <a:srgbClr val="000000"/>
                          </a:solidFill>
                          <a:effectLst/>
                          <a:latin typeface="Times New Roman" panose="02020603050405020304" pitchFamily="18" charset="0"/>
                        </a:rPr>
                        <a:t>Form No:KY-FR-0030 Yayın Tarihi:03.05.2018 Değ.Tarihi:-Değ.No:0</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endParaRPr lang="tr-TR" sz="400" b="0" i="0" u="none" strike="noStrike">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tr-TR" sz="400" b="0" i="0" u="none" strike="noStrike" dirty="0">
                        <a:solidFill>
                          <a:srgbClr val="000000"/>
                        </a:solidFill>
                        <a:effectLst/>
                        <a:latin typeface="Tahoma" panose="020B060403050404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609922053"/>
                  </a:ext>
                </a:extLst>
              </a:tr>
            </a:tbl>
          </a:graphicData>
        </a:graphic>
      </p:graphicFrame>
      <p:sp>
        <p:nvSpPr>
          <p:cNvPr id="69" name="Metin kutusu 68"/>
          <p:cNvSpPr txBox="1"/>
          <p:nvPr/>
        </p:nvSpPr>
        <p:spPr>
          <a:xfrm>
            <a:off x="5288595" y="2060848"/>
            <a:ext cx="3312368" cy="461665"/>
          </a:xfrm>
          <a:prstGeom prst="rect">
            <a:avLst/>
          </a:prstGeom>
          <a:noFill/>
        </p:spPr>
        <p:txBody>
          <a:bodyPr wrap="square" rtlCol="0">
            <a:spAutoFit/>
          </a:bodyPr>
          <a:lstStyle/>
          <a:p>
            <a:r>
              <a:rPr lang="tr-TR" sz="2400" b="1" dirty="0" smtClean="0"/>
              <a:t>İç denetim Puanı: 98%</a:t>
            </a:r>
            <a:endParaRPr lang="tr-TR" sz="2400" b="1" dirty="0"/>
          </a:p>
        </p:txBody>
      </p:sp>
    </p:spTree>
    <p:extLst>
      <p:ext uri="{BB962C8B-B14F-4D97-AF65-F5344CB8AC3E}">
        <p14:creationId xmlns:p14="http://schemas.microsoft.com/office/powerpoint/2010/main" val="35119997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092896" y="947507"/>
            <a:ext cx="7720208"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DEĞİŞİKLİKLERİN YÖNETİMİ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5" name="Slayt Numarası Yer Tutucusu 64"/>
          <p:cNvSpPr>
            <a:spLocks noGrp="1"/>
          </p:cNvSpPr>
          <p:nvPr>
            <p:ph type="sldNum" sz="quarter" idx="12"/>
          </p:nvPr>
        </p:nvSpPr>
        <p:spPr/>
        <p:txBody>
          <a:bodyPr/>
          <a:lstStyle/>
          <a:p>
            <a:fld id="{439F893C-C32F-4835-A1E5-850973405C58}" type="slidenum">
              <a:rPr lang="tr-TR" smtClean="0"/>
              <a:t>42</a:t>
            </a:fld>
            <a:endParaRPr lang="tr-TR"/>
          </a:p>
        </p:txBody>
      </p:sp>
      <p:pic>
        <p:nvPicPr>
          <p:cNvPr id="66" name="Resim 65"/>
          <p:cNvPicPr/>
          <p:nvPr/>
        </p:nvPicPr>
        <p:blipFill>
          <a:blip r:embed="rId2"/>
          <a:stretch>
            <a:fillRect/>
          </a:stretch>
        </p:blipFill>
        <p:spPr>
          <a:xfrm>
            <a:off x="20434" y="188640"/>
            <a:ext cx="2736304" cy="576064"/>
          </a:xfrm>
          <a:prstGeom prst="rect">
            <a:avLst/>
          </a:prstGeom>
        </p:spPr>
      </p:pic>
      <p:graphicFrame>
        <p:nvGraphicFramePr>
          <p:cNvPr id="67" name="Tablo 1"/>
          <p:cNvGraphicFramePr>
            <a:graphicFrameLocks noGrp="1"/>
          </p:cNvGraphicFramePr>
          <p:nvPr>
            <p:extLst>
              <p:ext uri="{D42A27DB-BD31-4B8C-83A1-F6EECF244321}">
                <p14:modId xmlns:p14="http://schemas.microsoft.com/office/powerpoint/2010/main" val="3492329980"/>
              </p:ext>
            </p:extLst>
          </p:nvPr>
        </p:nvGraphicFramePr>
        <p:xfrm>
          <a:off x="563580" y="1994412"/>
          <a:ext cx="7896852" cy="4192578"/>
        </p:xfrm>
        <a:graphic>
          <a:graphicData uri="http://schemas.openxmlformats.org/drawingml/2006/table">
            <a:tbl>
              <a:tblPr firstRow="1" bandRow="1" bandCol="1">
                <a:tableStyleId>{72833802-FEF1-4C79-8D5D-14CF1EAF98D9}</a:tableStyleId>
              </a:tblPr>
              <a:tblGrid>
                <a:gridCol w="3948426">
                  <a:extLst>
                    <a:ext uri="{9D8B030D-6E8A-4147-A177-3AD203B41FA5}">
                      <a16:colId xmlns:a16="http://schemas.microsoft.com/office/drawing/2014/main" val="2066612505"/>
                    </a:ext>
                  </a:extLst>
                </a:gridCol>
                <a:gridCol w="3948426">
                  <a:extLst>
                    <a:ext uri="{9D8B030D-6E8A-4147-A177-3AD203B41FA5}">
                      <a16:colId xmlns:a16="http://schemas.microsoft.com/office/drawing/2014/main" val="471186808"/>
                    </a:ext>
                  </a:extLst>
                </a:gridCol>
              </a:tblGrid>
              <a:tr h="487181">
                <a:tc>
                  <a:txBody>
                    <a:bodyPr/>
                    <a:lstStyle/>
                    <a:p>
                      <a:r>
                        <a:rPr lang="tr-TR" sz="1600" dirty="0" smtClean="0"/>
                        <a:t>SÜREÇ DEĞİŞİKLİĞİ</a:t>
                      </a:r>
                      <a:endParaRPr lang="en-US" sz="1600" dirty="0">
                        <a:solidFill>
                          <a:schemeClr val="tx1"/>
                        </a:solidFill>
                      </a:endParaRPr>
                    </a:p>
                  </a:txBody>
                  <a:tcPr marL="80089" marR="80089" marT="40045" marB="40045"/>
                </a:tc>
                <a:tc>
                  <a:txBody>
                    <a:bodyPr/>
                    <a:lstStyle/>
                    <a:p>
                      <a:r>
                        <a:rPr lang="tr-TR" sz="1600" dirty="0" smtClean="0"/>
                        <a:t>SEBEBİ</a:t>
                      </a:r>
                      <a:endParaRPr lang="en-US" sz="1600" dirty="0">
                        <a:solidFill>
                          <a:schemeClr val="tx1"/>
                        </a:solidFill>
                      </a:endParaRPr>
                    </a:p>
                  </a:txBody>
                  <a:tcPr marL="80089" marR="80089" marT="40045" marB="40045"/>
                </a:tc>
                <a:extLst>
                  <a:ext uri="{0D108BD9-81ED-4DB2-BD59-A6C34878D82A}">
                    <a16:rowId xmlns:a16="http://schemas.microsoft.com/office/drawing/2014/main" val="1581561681"/>
                  </a:ext>
                </a:extLst>
              </a:tr>
              <a:tr h="886026">
                <a:tc>
                  <a:txBody>
                    <a:bodyPr/>
                    <a:lstStyle/>
                    <a:p>
                      <a:r>
                        <a:rPr lang="tr-TR" sz="1600" baseline="0" dirty="0" smtClean="0"/>
                        <a:t>Akademik kadro geliştirildi</a:t>
                      </a:r>
                      <a:endParaRPr lang="en-US" sz="1600" dirty="0"/>
                    </a:p>
                  </a:txBody>
                  <a:tcPr marL="80089" marR="80089" marT="40045" marB="40045"/>
                </a:tc>
                <a:tc>
                  <a:txBody>
                    <a:bodyPr/>
                    <a:lstStyle/>
                    <a:p>
                      <a:r>
                        <a:rPr lang="tr-TR" sz="1600" dirty="0" smtClean="0"/>
                        <a:t>İş </a:t>
                      </a:r>
                      <a:r>
                        <a:rPr lang="tr-TR" sz="1600" baseline="0" dirty="0" smtClean="0"/>
                        <a:t>yükünün dengeli dağıtılması yoluyla işleyişin düzenlenmesi hedeflenmektedir.</a:t>
                      </a:r>
                      <a:endParaRPr lang="en-US" sz="1600" dirty="0"/>
                    </a:p>
                  </a:txBody>
                  <a:tcPr marL="80089" marR="80089" marT="40045" marB="40045"/>
                </a:tc>
                <a:extLst>
                  <a:ext uri="{0D108BD9-81ED-4DB2-BD59-A6C34878D82A}">
                    <a16:rowId xmlns:a16="http://schemas.microsoft.com/office/drawing/2014/main" val="2787718610"/>
                  </a:ext>
                </a:extLst>
              </a:tr>
              <a:tr h="804486">
                <a:tc>
                  <a:txBody>
                    <a:bodyPr/>
                    <a:lstStyle/>
                    <a:p>
                      <a:r>
                        <a:rPr lang="tr-TR" sz="1600" dirty="0" smtClean="0"/>
                        <a:t>Web</a:t>
                      </a:r>
                      <a:r>
                        <a:rPr lang="tr-TR" sz="1600" baseline="0" dirty="0" smtClean="0"/>
                        <a:t> sitesinde eksikler tamamlandı ve güncellendi</a:t>
                      </a:r>
                      <a:endParaRPr lang="en-US" sz="1600" dirty="0"/>
                    </a:p>
                  </a:txBody>
                  <a:tcPr marL="80089" marR="80089" marT="40045" marB="40045"/>
                </a:tc>
                <a:tc>
                  <a:txBody>
                    <a:bodyPr/>
                    <a:lstStyle/>
                    <a:p>
                      <a:r>
                        <a:rPr lang="tr-TR" sz="1600" dirty="0" smtClean="0"/>
                        <a:t>Ders</a:t>
                      </a:r>
                      <a:r>
                        <a:rPr lang="tr-TR" sz="1600" baseline="0" dirty="0" smtClean="0"/>
                        <a:t> içerikleri, Dönem müfredat belgeleri ve etkinlikler güncelleştirilerek öğrencilere bilgi </a:t>
                      </a:r>
                      <a:r>
                        <a:rPr lang="tr-TR" sz="1600" baseline="0" smtClean="0"/>
                        <a:t>verilmesi hedeflenmiştir.</a:t>
                      </a:r>
                      <a:endParaRPr lang="en-US" sz="1600" dirty="0"/>
                    </a:p>
                  </a:txBody>
                  <a:tcPr marL="80089" marR="80089" marT="40045" marB="40045"/>
                </a:tc>
                <a:extLst>
                  <a:ext uri="{0D108BD9-81ED-4DB2-BD59-A6C34878D82A}">
                    <a16:rowId xmlns:a16="http://schemas.microsoft.com/office/drawing/2014/main" val="480741430"/>
                  </a:ext>
                </a:extLst>
              </a:tr>
              <a:tr h="1045951">
                <a:tc>
                  <a:txBody>
                    <a:bodyPr/>
                    <a:lstStyle/>
                    <a:p>
                      <a:r>
                        <a:rPr lang="tr-TR" sz="1600" dirty="0" smtClean="0"/>
                        <a:t>Sosyal medyanın aktif kullanılarak</a:t>
                      </a:r>
                      <a:r>
                        <a:rPr lang="tr-TR" sz="1600" baseline="0" dirty="0" smtClean="0"/>
                        <a:t> bölüme gelecek öğrencilere tanınırlığı arttırıldı </a:t>
                      </a:r>
                      <a:endParaRPr lang="en-US" sz="1600" dirty="0"/>
                    </a:p>
                  </a:txBody>
                  <a:tcPr marL="80089" marR="80089" marT="40045" marB="40045"/>
                </a:tc>
                <a:tc>
                  <a:txBody>
                    <a:bodyPr/>
                    <a:lstStyle/>
                    <a:p>
                      <a:r>
                        <a:rPr lang="tr-TR" sz="1600" dirty="0" smtClean="0"/>
                        <a:t>İç Mimarlık ve Çevre Tasarımı Bölümü olarak yeni</a:t>
                      </a:r>
                      <a:r>
                        <a:rPr lang="tr-TR" sz="1600" baseline="0" dirty="0" smtClean="0"/>
                        <a:t> gelecek öğrencilere bölüm hakkında fikir sahibi olmaları ve derslerin işleyişini görebilmeleri</a:t>
                      </a:r>
                      <a:endParaRPr lang="en-US" sz="1600" dirty="0"/>
                    </a:p>
                  </a:txBody>
                  <a:tcPr marL="80089" marR="80089" marT="40045" marB="40045"/>
                </a:tc>
                <a:extLst>
                  <a:ext uri="{0D108BD9-81ED-4DB2-BD59-A6C34878D82A}">
                    <a16:rowId xmlns:a16="http://schemas.microsoft.com/office/drawing/2014/main" val="1416326368"/>
                  </a:ext>
                </a:extLst>
              </a:tr>
              <a:tr h="952311">
                <a:tc>
                  <a:txBody>
                    <a:bodyPr/>
                    <a:lstStyle/>
                    <a:p>
                      <a:r>
                        <a:rPr lang="tr-TR" sz="1600" dirty="0" smtClean="0"/>
                        <a:t>Teknik</a:t>
                      </a:r>
                      <a:r>
                        <a:rPr lang="tr-TR" sz="1600" baseline="0" dirty="0" smtClean="0"/>
                        <a:t> ve uygulamalı derslerin silabusları kontrol edildi.</a:t>
                      </a:r>
                      <a:endParaRPr lang="en-US" sz="1600" dirty="0"/>
                    </a:p>
                  </a:txBody>
                  <a:tcPr marL="80089" marR="80089" marT="40045" marB="4004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smtClean="0"/>
                        <a:t>Eğitim</a:t>
                      </a:r>
                      <a:r>
                        <a:rPr lang="tr-TR" sz="1600" baseline="0" dirty="0" smtClean="0"/>
                        <a:t> programlarının akreditasyon ve sektör gerekliliklerine uygun hale getirilmesi amaçlanmıştır.</a:t>
                      </a:r>
                      <a:endParaRPr lang="en-US" sz="1600" dirty="0" smtClean="0"/>
                    </a:p>
                  </a:txBody>
                  <a:tcPr marL="80089" marR="80089" marT="40045" marB="40045"/>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2448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60612" y="477571"/>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KAYNAK İHTİYACI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43</a:t>
            </a:fld>
            <a:endParaRPr lang="tr-TR"/>
          </a:p>
        </p:txBody>
      </p:sp>
      <p:pic>
        <p:nvPicPr>
          <p:cNvPr id="65" name="Resim 64"/>
          <p:cNvPicPr/>
          <p:nvPr/>
        </p:nvPicPr>
        <p:blipFill>
          <a:blip r:embed="rId2"/>
          <a:stretch>
            <a:fillRect/>
          </a:stretch>
        </p:blipFill>
        <p:spPr>
          <a:xfrm>
            <a:off x="20434" y="188640"/>
            <a:ext cx="2736304" cy="576064"/>
          </a:xfrm>
          <a:prstGeom prst="rect">
            <a:avLst/>
          </a:prstGeom>
        </p:spPr>
      </p:pic>
      <p:sp>
        <p:nvSpPr>
          <p:cNvPr id="4" name="TextBox 3"/>
          <p:cNvSpPr txBox="1"/>
          <p:nvPr/>
        </p:nvSpPr>
        <p:spPr>
          <a:xfrm>
            <a:off x="755576" y="2770629"/>
            <a:ext cx="7272808" cy="646331"/>
          </a:xfrm>
          <a:prstGeom prst="rect">
            <a:avLst/>
          </a:prstGeom>
          <a:noFill/>
        </p:spPr>
        <p:txBody>
          <a:bodyPr wrap="square" rtlCol="0">
            <a:spAutoFit/>
          </a:bodyPr>
          <a:lstStyle/>
          <a:p>
            <a:r>
              <a:rPr lang="tr-TR" dirty="0" smtClean="0"/>
              <a:t>Etkinlikler (Tasarım Festivali, </a:t>
            </a:r>
            <a:r>
              <a:rPr lang="tr-TR" dirty="0" err="1" smtClean="0"/>
              <a:t>Çalıştaylar</a:t>
            </a:r>
            <a:r>
              <a:rPr lang="tr-TR" dirty="0" smtClean="0"/>
              <a:t>, Kongreler, Öğrenci Gezileri vb.) için bütçe gerekmektedir.</a:t>
            </a:r>
            <a:endParaRPr lang="en-GB" dirty="0"/>
          </a:p>
        </p:txBody>
      </p:sp>
    </p:spTree>
    <p:extLst>
      <p:ext uri="{BB962C8B-B14F-4D97-AF65-F5344CB8AC3E}">
        <p14:creationId xmlns:p14="http://schemas.microsoft.com/office/powerpoint/2010/main" val="146598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60612" y="893073"/>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SÜREKLİ İYİLEŞTİRME ÖNERİLERİ</a:t>
            </a:r>
            <a:endParaRPr lang="tr-TR" sz="3600" b="1" dirty="0">
              <a:solidFill>
                <a:srgbClr val="FF0000"/>
              </a:solidFill>
              <a:effectLst>
                <a:outerShdw blurRad="38100" dist="38100" dir="2700000" algn="tl">
                  <a:srgbClr val="000000">
                    <a:alpha val="43137"/>
                  </a:srgbClr>
                </a:outerShdw>
              </a:effectLst>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 name="Slayt Numarası Yer Tutucusu 2"/>
          <p:cNvSpPr>
            <a:spLocks noGrp="1"/>
          </p:cNvSpPr>
          <p:nvPr>
            <p:ph type="sldNum" sz="quarter" idx="12"/>
          </p:nvPr>
        </p:nvSpPr>
        <p:spPr/>
        <p:txBody>
          <a:bodyPr/>
          <a:lstStyle/>
          <a:p>
            <a:fld id="{439F893C-C32F-4835-A1E5-850973405C58}" type="slidenum">
              <a:rPr lang="tr-TR" smtClean="0"/>
              <a:t>44</a:t>
            </a:fld>
            <a:endParaRPr lang="tr-TR"/>
          </a:p>
        </p:txBody>
      </p:sp>
      <p:pic>
        <p:nvPicPr>
          <p:cNvPr id="67" name="Resim 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843808"/>
            <a:ext cx="2093801"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Resim 64"/>
          <p:cNvPicPr/>
          <p:nvPr/>
        </p:nvPicPr>
        <p:blipFill>
          <a:blip r:embed="rId3"/>
          <a:stretch>
            <a:fillRect/>
          </a:stretch>
        </p:blipFill>
        <p:spPr>
          <a:xfrm>
            <a:off x="20434" y="188640"/>
            <a:ext cx="2736304" cy="576064"/>
          </a:xfrm>
          <a:prstGeom prst="rect">
            <a:avLst/>
          </a:prstGeom>
        </p:spPr>
      </p:pic>
      <p:sp>
        <p:nvSpPr>
          <p:cNvPr id="2" name="TextBox 1"/>
          <p:cNvSpPr txBox="1"/>
          <p:nvPr/>
        </p:nvSpPr>
        <p:spPr>
          <a:xfrm>
            <a:off x="1331640" y="2996952"/>
            <a:ext cx="6553717" cy="1200329"/>
          </a:xfrm>
          <a:prstGeom prst="rect">
            <a:avLst/>
          </a:prstGeom>
          <a:noFill/>
        </p:spPr>
        <p:txBody>
          <a:bodyPr wrap="none" rtlCol="0">
            <a:spAutoFit/>
          </a:bodyPr>
          <a:lstStyle/>
          <a:p>
            <a:r>
              <a:rPr lang="tr-TR" dirty="0" smtClean="0"/>
              <a:t>Birçok kalite belgesinin bir revizyondan geçmesi gerekmektedir.  </a:t>
            </a:r>
          </a:p>
          <a:p>
            <a:pPr marL="285750" indent="-285750">
              <a:buFontTx/>
              <a:buChar char="-"/>
            </a:pPr>
            <a:r>
              <a:rPr lang="tr-TR" dirty="0" smtClean="0"/>
              <a:t>Faaliyetlerin süreçlere uygun hale getirilmesi: Fakülte – Bölüm</a:t>
            </a:r>
          </a:p>
          <a:p>
            <a:pPr marL="285750" indent="-285750">
              <a:buFontTx/>
              <a:buChar char="-"/>
            </a:pPr>
            <a:r>
              <a:rPr lang="tr-TR" dirty="0" smtClean="0"/>
              <a:t>Sadeleştirmeye gidilmesi: Yayınlar</a:t>
            </a:r>
          </a:p>
          <a:p>
            <a:pPr marL="285750" indent="-285750">
              <a:buFontTx/>
              <a:buChar char="-"/>
            </a:pPr>
            <a:r>
              <a:rPr lang="tr-TR" dirty="0" smtClean="0"/>
              <a:t>Kimi maddelerin / takvimin vb. akademiye uygun hale getirilmesi</a:t>
            </a:r>
            <a:endParaRPr lang="en-GB" dirty="0"/>
          </a:p>
        </p:txBody>
      </p:sp>
    </p:spTree>
    <p:extLst>
      <p:ext uri="{BB962C8B-B14F-4D97-AF65-F5344CB8AC3E}">
        <p14:creationId xmlns:p14="http://schemas.microsoft.com/office/powerpoint/2010/main" val="38795802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75656" y="477571"/>
            <a:ext cx="6984776" cy="646331"/>
          </a:xfrm>
          <a:prstGeom prst="rect">
            <a:avLst/>
          </a:prstGeom>
          <a:noFill/>
        </p:spPr>
        <p:txBody>
          <a:bodyPr wrap="square" rtlCol="0">
            <a:spAutoFit/>
          </a:bodyPr>
          <a:lstStyle/>
          <a:p>
            <a:pPr algn="ctr"/>
            <a:r>
              <a:rPr lang="tr-TR" sz="3600" b="1" dirty="0" smtClean="0">
                <a:solidFill>
                  <a:srgbClr val="FF0000"/>
                </a:solidFill>
                <a:effectLst>
                  <a:outerShdw blurRad="38100" dist="38100" dir="2700000" algn="tl">
                    <a:srgbClr val="000000">
                      <a:alpha val="43137"/>
                    </a:srgbClr>
                  </a:outerShdw>
                </a:effectLst>
              </a:rPr>
              <a:t>SWOT ANALİZİ</a:t>
            </a:r>
            <a:endParaRPr lang="tr-TR" sz="3600" b="1" dirty="0">
              <a:solidFill>
                <a:srgbClr val="FF0000"/>
              </a:solidFill>
              <a:effectLst>
                <a:outerShdw blurRad="38100" dist="38100" dir="2700000" algn="tl">
                  <a:srgbClr val="000000">
                    <a:alpha val="43137"/>
                  </a:srgbClr>
                </a:outerShdw>
              </a:effectLst>
            </a:endParaRPr>
          </a:p>
        </p:txBody>
      </p:sp>
      <p:sp>
        <p:nvSpPr>
          <p:cNvPr id="7" name="Slayt Numarası Yer Tutucusu 6"/>
          <p:cNvSpPr>
            <a:spLocks noGrp="1"/>
          </p:cNvSpPr>
          <p:nvPr>
            <p:ph type="sldNum" sz="quarter" idx="12"/>
          </p:nvPr>
        </p:nvSpPr>
        <p:spPr/>
        <p:txBody>
          <a:bodyPr/>
          <a:lstStyle/>
          <a:p>
            <a:fld id="{439F893C-C32F-4835-A1E5-850973405C58}" type="slidenum">
              <a:rPr lang="tr-TR" smtClean="0"/>
              <a:t>5</a:t>
            </a:fld>
            <a:endParaRPr lang="tr-TR"/>
          </a:p>
        </p:txBody>
      </p:sp>
      <p:pic>
        <p:nvPicPr>
          <p:cNvPr id="9" name="Resim 8"/>
          <p:cNvPicPr/>
          <p:nvPr/>
        </p:nvPicPr>
        <p:blipFill>
          <a:blip r:embed="rId2"/>
          <a:stretch>
            <a:fillRect/>
          </a:stretch>
        </p:blipFill>
        <p:spPr>
          <a:xfrm>
            <a:off x="127795" y="367048"/>
            <a:ext cx="2736304" cy="576064"/>
          </a:xfrm>
          <a:prstGeom prst="rect">
            <a:avLst/>
          </a:prstGeom>
        </p:spPr>
      </p:pic>
      <p:graphicFrame>
        <p:nvGraphicFramePr>
          <p:cNvPr id="8" name="Tablo 2"/>
          <p:cNvGraphicFramePr>
            <a:graphicFrameLocks noGrp="1"/>
          </p:cNvGraphicFramePr>
          <p:nvPr>
            <p:extLst>
              <p:ext uri="{D42A27DB-BD31-4B8C-83A1-F6EECF244321}">
                <p14:modId xmlns:p14="http://schemas.microsoft.com/office/powerpoint/2010/main" val="1670249355"/>
              </p:ext>
            </p:extLst>
          </p:nvPr>
        </p:nvGraphicFramePr>
        <p:xfrm>
          <a:off x="683568" y="2509149"/>
          <a:ext cx="7560840" cy="2447925"/>
        </p:xfrm>
        <a:graphic>
          <a:graphicData uri="http://schemas.openxmlformats.org/drawingml/2006/table">
            <a:tbl>
              <a:tblPr firstRow="1" bandRow="1">
                <a:tableStyleId>{F5AB1C69-6EDB-4FF4-983F-18BD219EF322}</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370840">
                <a:tc>
                  <a:txBody>
                    <a:bodyPr/>
                    <a:lstStyle/>
                    <a:p>
                      <a:pPr algn="l"/>
                      <a:r>
                        <a:rPr lang="tr-TR" sz="2000" noProof="0" dirty="0" smtClean="0"/>
                        <a:t>Tehdit </a:t>
                      </a:r>
                      <a:r>
                        <a:rPr lang="tr-TR" sz="2000" baseline="0" noProof="0" dirty="0"/>
                        <a:t>Tanımı</a:t>
                      </a:r>
                      <a:endParaRPr lang="tr-TR" sz="2000" noProof="0" dirty="0"/>
                    </a:p>
                  </a:txBody>
                  <a:tcPr>
                    <a:solidFill>
                      <a:schemeClr val="accent4">
                        <a:lumMod val="75000"/>
                      </a:schemeClr>
                    </a:solidFill>
                  </a:tcPr>
                </a:tc>
                <a:tc>
                  <a:txBody>
                    <a:bodyPr/>
                    <a:lstStyle/>
                    <a:p>
                      <a:pPr algn="ctr"/>
                      <a:r>
                        <a:rPr lang="tr-TR" sz="2000" noProof="0" dirty="0"/>
                        <a:t>Durumu</a:t>
                      </a:r>
                    </a:p>
                  </a:txBody>
                  <a:tcPr>
                    <a:solidFill>
                      <a:schemeClr val="accent4">
                        <a:lumMod val="75000"/>
                      </a:schemeClr>
                    </a:solidFill>
                  </a:tcPr>
                </a:tc>
                <a:extLst>
                  <a:ext uri="{0D108BD9-81ED-4DB2-BD59-A6C34878D82A}">
                    <a16:rowId xmlns:a16="http://schemas.microsoft.com/office/drawing/2014/main" val="10000"/>
                  </a:ext>
                </a:extLst>
              </a:tr>
              <a:tr h="370840">
                <a:tc>
                  <a:txBody>
                    <a:bodyPr/>
                    <a:lstStyle/>
                    <a:p>
                      <a:pPr algn="l" fontAlgn="t"/>
                      <a:r>
                        <a:rPr lang="tr-TR" sz="1000" b="0" i="0" u="none" strike="noStrike" noProof="0" dirty="0" smtClean="0">
                          <a:solidFill>
                            <a:srgbClr val="000000"/>
                          </a:solidFill>
                          <a:effectLst/>
                          <a:latin typeface="Arial" panose="020B0604020202020204" pitchFamily="34" charset="0"/>
                        </a:rPr>
                        <a:t>T1-Yatay ve dikey geçiş yapan öğrenciler</a:t>
                      </a:r>
                      <a:endParaRPr lang="tr-TR" sz="1000" b="0" i="0" u="none" strike="noStrike" noProof="0" dirty="0">
                        <a:solidFill>
                          <a:srgbClr val="000000"/>
                        </a:solidFill>
                        <a:effectLst/>
                        <a:latin typeface="Arial" panose="020B0604020202020204" pitchFamily="34" charset="0"/>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a:latin typeface="Wingdings" panose="05000000000000000000" pitchFamily="2" charset="2"/>
                        </a:rPr>
                        <a:t>L </a:t>
                      </a:r>
                      <a:r>
                        <a:rPr lang="tr-TR" sz="1400" b="0" i="0" u="none" strike="noStrike" noProof="0">
                          <a:solidFill>
                            <a:srgbClr val="000000"/>
                          </a:solidFill>
                          <a:effectLst/>
                          <a:latin typeface="Arial" panose="020B0604020202020204" pitchFamily="34" charset="0"/>
                        </a:rPr>
                        <a:t>(Hala</a:t>
                      </a:r>
                      <a:r>
                        <a:rPr lang="tr-TR" sz="1400" b="0" i="0" u="none" strike="noStrike" baseline="0" noProof="0">
                          <a:solidFill>
                            <a:srgbClr val="000000"/>
                          </a:solidFill>
                          <a:effectLst/>
                          <a:latin typeface="Arial" panose="020B0604020202020204" pitchFamily="34" charset="0"/>
                        </a:rPr>
                        <a:t> tehdit)</a:t>
                      </a:r>
                      <a:r>
                        <a:rPr lang="tr-TR" sz="1400" noProof="0">
                          <a:latin typeface="Wingdings" panose="05000000000000000000" pitchFamily="2" charset="2"/>
                        </a:rPr>
                        <a:t> </a:t>
                      </a:r>
                    </a:p>
                  </a:txBody>
                  <a:tcPr/>
                </a:tc>
                <a:extLst>
                  <a:ext uri="{0D108BD9-81ED-4DB2-BD59-A6C34878D82A}">
                    <a16:rowId xmlns:a16="http://schemas.microsoft.com/office/drawing/2014/main" val="10001"/>
                  </a:ext>
                </a:extLst>
              </a:tr>
              <a:tr h="370840">
                <a:tc>
                  <a:txBody>
                    <a:bodyPr/>
                    <a:lstStyle/>
                    <a:p>
                      <a:pPr algn="l" fontAlgn="t"/>
                      <a:r>
                        <a:rPr lang="tr-TR" sz="1000" b="0" i="0" u="none" strike="noStrike" noProof="0" dirty="0" smtClean="0">
                          <a:solidFill>
                            <a:srgbClr val="000000"/>
                          </a:solidFill>
                          <a:effectLst/>
                          <a:latin typeface="Arial" panose="020B0604020202020204" pitchFamily="34" charset="0"/>
                        </a:rPr>
                        <a:t>T2- Yabancı öğrencilerin döneme geç kayıt olmaları</a:t>
                      </a:r>
                      <a:endParaRPr lang="tr-TR" sz="1000" b="0" i="0" u="none" strike="noStrike" noProof="0" dirty="0">
                        <a:solidFill>
                          <a:srgbClr val="000000"/>
                        </a:solidFill>
                        <a:effectLst/>
                        <a:latin typeface="Arial" panose="020B0604020202020204" pitchFamily="34" charset="0"/>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a:latin typeface="Wingdings" panose="05000000000000000000" pitchFamily="2" charset="2"/>
                        </a:rPr>
                        <a:t>L </a:t>
                      </a:r>
                      <a:r>
                        <a:rPr lang="tr-TR" sz="1400" b="0" i="0" u="none" strike="noStrike" noProof="0">
                          <a:solidFill>
                            <a:srgbClr val="000000"/>
                          </a:solidFill>
                          <a:effectLst/>
                          <a:latin typeface="Arial" panose="020B0604020202020204" pitchFamily="34" charset="0"/>
                        </a:rPr>
                        <a:t>(Hala</a:t>
                      </a:r>
                      <a:r>
                        <a:rPr lang="tr-TR" sz="1400" b="0" i="0" u="none" strike="noStrike" baseline="0" noProof="0">
                          <a:solidFill>
                            <a:srgbClr val="000000"/>
                          </a:solidFill>
                          <a:effectLst/>
                          <a:latin typeface="Arial" panose="020B0604020202020204" pitchFamily="34" charset="0"/>
                        </a:rPr>
                        <a:t> tehdit)</a:t>
                      </a:r>
                      <a:r>
                        <a:rPr lang="tr-TR" sz="1400" noProof="0">
                          <a:latin typeface="Wingdings" panose="05000000000000000000" pitchFamily="2" charset="2"/>
                        </a:rPr>
                        <a:t> </a:t>
                      </a:r>
                    </a:p>
                  </a:txBody>
                  <a:tcPr/>
                </a:tc>
                <a:extLst>
                  <a:ext uri="{0D108BD9-81ED-4DB2-BD59-A6C34878D82A}">
                    <a16:rowId xmlns:a16="http://schemas.microsoft.com/office/drawing/2014/main" val="2749583179"/>
                  </a:ext>
                </a:extLst>
              </a:tr>
              <a:tr h="370840">
                <a:tc>
                  <a:txBody>
                    <a:bodyPr/>
                    <a:lstStyle/>
                    <a:p>
                      <a:pPr algn="l" fontAlgn="t"/>
                      <a:r>
                        <a:rPr lang="tr-TR" sz="1000" b="0" i="0" u="none" strike="noStrike" noProof="0" dirty="0" smtClean="0">
                          <a:solidFill>
                            <a:srgbClr val="000000"/>
                          </a:solidFill>
                          <a:effectLst/>
                          <a:latin typeface="Arial" panose="020B0604020202020204" pitchFamily="34" charset="0"/>
                        </a:rPr>
                        <a:t>T3- Kentte sanatsal etkinliğin çok az olması</a:t>
                      </a:r>
                      <a:endParaRPr lang="tr-TR" sz="1000" b="0" i="0" u="none" strike="noStrike" noProof="0" dirty="0">
                        <a:solidFill>
                          <a:srgbClr val="000000"/>
                        </a:solidFill>
                        <a:effectLst/>
                        <a:latin typeface="Arial" panose="020B0604020202020204" pitchFamily="34" charset="0"/>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dirty="0">
                          <a:latin typeface="Wingdings" panose="05000000000000000000" pitchFamily="2" charset="2"/>
                        </a:rPr>
                        <a:t>L </a:t>
                      </a:r>
                      <a:r>
                        <a:rPr lang="tr-TR" sz="1400" b="0" i="0" u="none" strike="noStrike" noProof="0" dirty="0" smtClean="0">
                          <a:solidFill>
                            <a:srgbClr val="000000"/>
                          </a:solidFill>
                          <a:effectLst/>
                          <a:latin typeface="Arial" panose="020B0604020202020204" pitchFamily="34" charset="0"/>
                        </a:rPr>
                        <a:t>(T</a:t>
                      </a:r>
                      <a:r>
                        <a:rPr lang="tr-TR" sz="1400" b="0" i="0" u="none" strike="noStrike" baseline="0" noProof="0" dirty="0" smtClean="0">
                          <a:solidFill>
                            <a:srgbClr val="000000"/>
                          </a:solidFill>
                          <a:effectLst/>
                          <a:latin typeface="Arial" panose="020B0604020202020204" pitchFamily="34" charset="0"/>
                        </a:rPr>
                        <a:t>ehdit</a:t>
                      </a:r>
                      <a:r>
                        <a:rPr lang="tr-TR" sz="1400" b="0" i="0" u="none" strike="noStrike" baseline="0" noProof="0" dirty="0">
                          <a:solidFill>
                            <a:srgbClr val="000000"/>
                          </a:solidFill>
                          <a:effectLst/>
                          <a:latin typeface="Arial" panose="020B0604020202020204" pitchFamily="34" charset="0"/>
                        </a:rPr>
                        <a:t>)</a:t>
                      </a:r>
                      <a:r>
                        <a:rPr lang="tr-TR" sz="1400" noProof="0" dirty="0">
                          <a:latin typeface="Wingdings" panose="05000000000000000000" pitchFamily="2" charset="2"/>
                        </a:rPr>
                        <a:t> </a:t>
                      </a:r>
                    </a:p>
                  </a:txBody>
                  <a:tcPr/>
                </a:tc>
                <a:extLst>
                  <a:ext uri="{0D108BD9-81ED-4DB2-BD59-A6C34878D82A}">
                    <a16:rowId xmlns:a16="http://schemas.microsoft.com/office/drawing/2014/main" val="2581817691"/>
                  </a:ext>
                </a:extLst>
              </a:tr>
              <a:tr h="370840">
                <a:tc>
                  <a:txBody>
                    <a:bodyPr/>
                    <a:lstStyle/>
                    <a:p>
                      <a:pPr algn="l" fontAlgn="t"/>
                      <a:r>
                        <a:rPr lang="tr-TR" sz="1000" b="0" i="0" u="none" strike="noStrike" noProof="0" dirty="0" smtClean="0">
                          <a:solidFill>
                            <a:srgbClr val="000000"/>
                          </a:solidFill>
                          <a:effectLst/>
                          <a:latin typeface="Arial" panose="020B0604020202020204" pitchFamily="34" charset="0"/>
                        </a:rPr>
                        <a:t>T4-Sanayi sektörü ile olan iletişim kurmak için gereken prosedür sebebiyle kısıtlı olması</a:t>
                      </a:r>
                      <a:endParaRPr lang="tr-TR" sz="1000" b="0" i="0" u="none" strike="noStrike" noProof="0" dirty="0">
                        <a:solidFill>
                          <a:srgbClr val="000000"/>
                        </a:solidFill>
                        <a:effectLst/>
                        <a:latin typeface="Arial" panose="020B0604020202020204" pitchFamily="34" charset="0"/>
                      </a:endParaRPr>
                    </a:p>
                  </a:txBody>
                  <a:tcPr marL="9525" marR="9525" marT="9525"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noProof="0">
                          <a:latin typeface="Wingdings" panose="05000000000000000000" pitchFamily="2" charset="2"/>
                        </a:rPr>
                        <a:t>L </a:t>
                      </a:r>
                      <a:r>
                        <a:rPr lang="tr-TR" sz="1400" b="0" i="0" u="none" strike="noStrike" noProof="0">
                          <a:solidFill>
                            <a:srgbClr val="000000"/>
                          </a:solidFill>
                          <a:effectLst/>
                          <a:latin typeface="Arial" panose="020B0604020202020204" pitchFamily="34" charset="0"/>
                        </a:rPr>
                        <a:t>(Hala</a:t>
                      </a:r>
                      <a:r>
                        <a:rPr lang="tr-TR" sz="1400" b="0" i="0" u="none" strike="noStrike" baseline="0" noProof="0">
                          <a:solidFill>
                            <a:srgbClr val="000000"/>
                          </a:solidFill>
                          <a:effectLst/>
                          <a:latin typeface="Arial" panose="020B0604020202020204" pitchFamily="34" charset="0"/>
                        </a:rPr>
                        <a:t> tehdit)</a:t>
                      </a:r>
                      <a:r>
                        <a:rPr lang="tr-TR" sz="1400" noProof="0">
                          <a:latin typeface="Wingdings" panose="05000000000000000000" pitchFamily="2" charset="2"/>
                        </a:rPr>
                        <a:t> </a:t>
                      </a:r>
                    </a:p>
                  </a:txBody>
                  <a:tcPr/>
                </a:tc>
                <a:extLst>
                  <a:ext uri="{0D108BD9-81ED-4DB2-BD59-A6C34878D82A}">
                    <a16:rowId xmlns:a16="http://schemas.microsoft.com/office/drawing/2014/main" val="900824453"/>
                  </a:ext>
                </a:extLst>
              </a:tr>
              <a:tr h="370840">
                <a:tc>
                  <a:txBody>
                    <a:bodyPr/>
                    <a:lstStyle/>
                    <a:p>
                      <a:pPr algn="l" fontAlgn="t"/>
                      <a:r>
                        <a:rPr lang="tr-TR" sz="1000" b="0" i="0" u="none" strike="noStrike" noProof="0" dirty="0" smtClean="0">
                          <a:solidFill>
                            <a:srgbClr val="000000"/>
                          </a:solidFill>
                          <a:effectLst/>
                          <a:latin typeface="Arial" panose="020B0604020202020204" pitchFamily="34" charset="0"/>
                        </a:rPr>
                        <a:t>T5- </a:t>
                      </a:r>
                      <a:r>
                        <a:rPr lang="tr-TR" sz="1000" b="0" i="0" u="none" strike="noStrike" noProof="0" dirty="0" err="1" smtClean="0">
                          <a:solidFill>
                            <a:srgbClr val="000000"/>
                          </a:solidFill>
                          <a:effectLst/>
                          <a:latin typeface="Arial" panose="020B0604020202020204" pitchFamily="34" charset="0"/>
                        </a:rPr>
                        <a:t>Koronavirüs</a:t>
                      </a:r>
                      <a:r>
                        <a:rPr lang="tr-TR" sz="1000" b="0" i="0" u="none" strike="noStrike" noProof="0" dirty="0" smtClean="0">
                          <a:solidFill>
                            <a:srgbClr val="000000"/>
                          </a:solidFill>
                          <a:effectLst/>
                          <a:latin typeface="Arial" panose="020B0604020202020204" pitchFamily="34" charset="0"/>
                        </a:rPr>
                        <a:t> </a:t>
                      </a:r>
                      <a:r>
                        <a:rPr lang="tr-TR" sz="1000" b="0" i="0" u="none" strike="noStrike" noProof="0" dirty="0" err="1" smtClean="0">
                          <a:solidFill>
                            <a:srgbClr val="000000"/>
                          </a:solidFill>
                          <a:effectLst/>
                          <a:latin typeface="Arial" panose="020B0604020202020204" pitchFamily="34" charset="0"/>
                        </a:rPr>
                        <a:t>pandemisi</a:t>
                      </a:r>
                      <a:r>
                        <a:rPr lang="tr-TR" sz="1000" b="0" i="0" u="none" strike="noStrike" noProof="0" dirty="0" smtClean="0">
                          <a:solidFill>
                            <a:srgbClr val="000000"/>
                          </a:solidFill>
                          <a:effectLst/>
                          <a:latin typeface="Arial" panose="020B0604020202020204" pitchFamily="34" charset="0"/>
                        </a:rPr>
                        <a:t> sürecinde geliştirilen uzaktan eğitim yöntemlerinin yeni başlayan öğrencilerin bölümlere adaptasyonunda güçlük yaratması</a:t>
                      </a:r>
                      <a:endParaRPr lang="tr-TR" sz="1000" b="0" i="0" u="none" strike="noStrike" noProof="0" dirty="0">
                        <a:solidFill>
                          <a:srgbClr val="000000"/>
                        </a:solidFill>
                        <a:effectLst/>
                        <a:latin typeface="Arial" panose="020B0604020202020204" pitchFamily="34" charset="0"/>
                      </a:endParaRPr>
                    </a:p>
                  </a:txBody>
                  <a:tcPr marL="9525" marR="9525" marT="9525" marB="0"/>
                </a:tc>
                <a:tc>
                  <a:txBody>
                    <a:bodyPr/>
                    <a:lstStyle/>
                    <a:p>
                      <a:pPr algn="ctr"/>
                      <a:r>
                        <a:rPr lang="tr-TR" sz="2000" noProof="0" dirty="0">
                          <a:latin typeface="Wingdings" panose="05000000000000000000" pitchFamily="2" charset="2"/>
                        </a:rPr>
                        <a:t>L </a:t>
                      </a:r>
                      <a:r>
                        <a:rPr lang="tr-TR" sz="1400" b="0" i="0" u="none" strike="noStrike" noProof="0" dirty="0" smtClean="0">
                          <a:solidFill>
                            <a:srgbClr val="000000"/>
                          </a:solidFill>
                          <a:effectLst/>
                          <a:latin typeface="Arial" panose="020B0604020202020204" pitchFamily="34" charset="0"/>
                        </a:rPr>
                        <a:t>(T</a:t>
                      </a:r>
                      <a:r>
                        <a:rPr lang="tr-TR" sz="1400" b="0" i="0" u="none" strike="noStrike" baseline="0" noProof="0" dirty="0" smtClean="0">
                          <a:solidFill>
                            <a:srgbClr val="000000"/>
                          </a:solidFill>
                          <a:effectLst/>
                          <a:latin typeface="Arial" panose="020B0604020202020204" pitchFamily="34" charset="0"/>
                        </a:rPr>
                        <a:t>ehdit</a:t>
                      </a:r>
                      <a:r>
                        <a:rPr lang="tr-TR" sz="1400" b="0" i="0" u="none" strike="noStrike" baseline="0" noProof="0" dirty="0">
                          <a:solidFill>
                            <a:srgbClr val="000000"/>
                          </a:solidFill>
                          <a:effectLst/>
                          <a:latin typeface="Arial" panose="020B0604020202020204" pitchFamily="34" charset="0"/>
                        </a:rPr>
                        <a:t>)</a:t>
                      </a:r>
                      <a:r>
                        <a:rPr lang="tr-TR" sz="1400" noProof="0" dirty="0">
                          <a:latin typeface="Wingdings" panose="05000000000000000000" pitchFamily="2" charset="2"/>
                        </a:rPr>
                        <a:t> </a:t>
                      </a:r>
                    </a:p>
                  </a:txBody>
                  <a:tcPr/>
                </a:tc>
                <a:extLst>
                  <a:ext uri="{0D108BD9-81ED-4DB2-BD59-A6C34878D82A}">
                    <a16:rowId xmlns:a16="http://schemas.microsoft.com/office/drawing/2014/main" val="87641397"/>
                  </a:ext>
                </a:extLst>
              </a:tr>
            </a:tbl>
          </a:graphicData>
        </a:graphic>
      </p:graphicFrame>
    </p:spTree>
    <p:extLst>
      <p:ext uri="{BB962C8B-B14F-4D97-AF65-F5344CB8AC3E}">
        <p14:creationId xmlns:p14="http://schemas.microsoft.com/office/powerpoint/2010/main" val="1261385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63688" y="408924"/>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PAYDAŞ BEKLENTİLERİ</a:t>
            </a:r>
          </a:p>
        </p:txBody>
      </p:sp>
      <p:sp>
        <p:nvSpPr>
          <p:cNvPr id="7" name="Slayt Numarası Yer Tutucusu 6"/>
          <p:cNvSpPr>
            <a:spLocks noGrp="1"/>
          </p:cNvSpPr>
          <p:nvPr>
            <p:ph type="sldNum" sz="quarter" idx="12"/>
          </p:nvPr>
        </p:nvSpPr>
        <p:spPr/>
        <p:txBody>
          <a:bodyPr/>
          <a:lstStyle/>
          <a:p>
            <a:fld id="{439F893C-C32F-4835-A1E5-850973405C58}" type="slidenum">
              <a:rPr lang="tr-TR" smtClean="0"/>
              <a:t>6</a:t>
            </a:fld>
            <a:endParaRPr lang="tr-TR"/>
          </a:p>
        </p:txBody>
      </p:sp>
      <p:graphicFrame>
        <p:nvGraphicFramePr>
          <p:cNvPr id="4" name="Tablo 3"/>
          <p:cNvGraphicFramePr>
            <a:graphicFrameLocks noGrp="1"/>
          </p:cNvGraphicFramePr>
          <p:nvPr>
            <p:extLst>
              <p:ext uri="{D42A27DB-BD31-4B8C-83A1-F6EECF244321}">
                <p14:modId xmlns:p14="http://schemas.microsoft.com/office/powerpoint/2010/main" val="3158239085"/>
              </p:ext>
            </p:extLst>
          </p:nvPr>
        </p:nvGraphicFramePr>
        <p:xfrm>
          <a:off x="467544" y="1295409"/>
          <a:ext cx="8064897" cy="4820786"/>
        </p:xfrm>
        <a:graphic>
          <a:graphicData uri="http://schemas.openxmlformats.org/drawingml/2006/table">
            <a:tbl>
              <a:tblPr firstRow="1" bandRow="1">
                <a:tableStyleId>{00A15C55-8517-42AA-B614-E9B94910E393}</a:tableStyleId>
              </a:tblPr>
              <a:tblGrid>
                <a:gridCol w="2688299">
                  <a:extLst>
                    <a:ext uri="{9D8B030D-6E8A-4147-A177-3AD203B41FA5}">
                      <a16:colId xmlns:a16="http://schemas.microsoft.com/office/drawing/2014/main" val="20000"/>
                    </a:ext>
                  </a:extLst>
                </a:gridCol>
                <a:gridCol w="2688299">
                  <a:extLst>
                    <a:ext uri="{9D8B030D-6E8A-4147-A177-3AD203B41FA5}">
                      <a16:colId xmlns:a16="http://schemas.microsoft.com/office/drawing/2014/main" val="20001"/>
                    </a:ext>
                  </a:extLst>
                </a:gridCol>
                <a:gridCol w="2688299">
                  <a:extLst>
                    <a:ext uri="{9D8B030D-6E8A-4147-A177-3AD203B41FA5}">
                      <a16:colId xmlns:a16="http://schemas.microsoft.com/office/drawing/2014/main" val="20002"/>
                    </a:ext>
                  </a:extLst>
                </a:gridCol>
              </a:tblGrid>
              <a:tr h="504056">
                <a:tc>
                  <a:txBody>
                    <a:bodyPr/>
                    <a:lstStyle/>
                    <a:p>
                      <a:r>
                        <a:rPr lang="tr-TR" noProof="0"/>
                        <a:t>Paydaş</a:t>
                      </a:r>
                      <a:r>
                        <a:rPr lang="tr-TR" baseline="0" noProof="0"/>
                        <a:t> Adı</a:t>
                      </a:r>
                      <a:endParaRPr lang="tr-TR" noProof="0"/>
                    </a:p>
                  </a:txBody>
                  <a:tcPr/>
                </a:tc>
                <a:tc>
                  <a:txBody>
                    <a:bodyPr/>
                    <a:lstStyle/>
                    <a:p>
                      <a:r>
                        <a:rPr lang="tr-TR" noProof="0"/>
                        <a:t>Paydaş Beklentisi</a:t>
                      </a:r>
                    </a:p>
                  </a:txBody>
                  <a:tcPr/>
                </a:tc>
                <a:tc>
                  <a:txBody>
                    <a:bodyPr/>
                    <a:lstStyle/>
                    <a:p>
                      <a:r>
                        <a:rPr lang="tr-TR" noProof="0"/>
                        <a:t>Karşılanma</a:t>
                      </a:r>
                      <a:r>
                        <a:rPr lang="tr-TR" baseline="0" noProof="0"/>
                        <a:t> Durumu</a:t>
                      </a:r>
                      <a:endParaRPr lang="tr-TR" noProof="0"/>
                    </a:p>
                  </a:txBody>
                  <a:tcPr/>
                </a:tc>
                <a:extLst>
                  <a:ext uri="{0D108BD9-81ED-4DB2-BD59-A6C34878D82A}">
                    <a16:rowId xmlns:a16="http://schemas.microsoft.com/office/drawing/2014/main" val="10000"/>
                  </a:ext>
                </a:extLst>
              </a:tr>
              <a:tr h="370840">
                <a:tc>
                  <a:txBody>
                    <a:bodyPr/>
                    <a:lstStyle/>
                    <a:p>
                      <a:pPr algn="ctr" fontAlgn="ctr"/>
                      <a:r>
                        <a:rPr lang="tr-TR" sz="1400" b="0" i="0" u="none" strike="noStrike" noProof="0" dirty="0">
                          <a:solidFill>
                            <a:srgbClr val="000000"/>
                          </a:solidFill>
                          <a:effectLst/>
                          <a:latin typeface="+mn-lt"/>
                          <a:cs typeface="Arial" panose="020B0604020202020204" pitchFamily="34" charset="0"/>
                        </a:rPr>
                        <a:t>Mütevelli Heyeti</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Stratejik Planın gerçekleşmesi-Akademik Başarı-Öğrenci Memnuniyeti</a:t>
                      </a:r>
                    </a:p>
                  </a:txBody>
                  <a:tcPr marL="9525" marR="9525" marT="9525" marB="0" anchor="ctr"/>
                </a:tc>
                <a:tc>
                  <a:txBody>
                    <a:bodyPr/>
                    <a:lstStyle/>
                    <a:p>
                      <a:r>
                        <a:rPr lang="tr-TR" sz="1400" noProof="0" dirty="0">
                          <a:latin typeface="+mn-lt"/>
                        </a:rPr>
                        <a:t>ÖÜBD yayın</a:t>
                      </a:r>
                      <a:r>
                        <a:rPr lang="tr-TR" sz="1400" baseline="0" noProof="0" dirty="0">
                          <a:latin typeface="+mn-lt"/>
                        </a:rPr>
                        <a:t> ve atıf sayıları </a:t>
                      </a:r>
                      <a:r>
                        <a:rPr lang="tr-TR" sz="1400" baseline="0" noProof="0" dirty="0" smtClean="0">
                          <a:latin typeface="+mn-lt"/>
                        </a:rPr>
                        <a:t>2019 hedeflerinin </a:t>
                      </a:r>
                      <a:r>
                        <a:rPr lang="tr-TR" sz="1400" baseline="0" noProof="0" dirty="0">
                          <a:latin typeface="+mn-lt"/>
                        </a:rPr>
                        <a:t>üstüne çıktı.</a:t>
                      </a:r>
                      <a:endParaRPr lang="tr-TR" sz="1400" noProof="0" dirty="0">
                        <a:latin typeface="+mn-lt"/>
                      </a:endParaRPr>
                    </a:p>
                  </a:txBody>
                  <a:tcPr/>
                </a:tc>
                <a:extLst>
                  <a:ext uri="{0D108BD9-81ED-4DB2-BD59-A6C34878D82A}">
                    <a16:rowId xmlns:a16="http://schemas.microsoft.com/office/drawing/2014/main" val="10001"/>
                  </a:ext>
                </a:extLst>
              </a:tr>
              <a:tr h="370840">
                <a:tc>
                  <a:txBody>
                    <a:bodyPr/>
                    <a:lstStyle/>
                    <a:p>
                      <a:pPr algn="ctr" fontAlgn="ctr"/>
                      <a:r>
                        <a:rPr lang="tr-TR" sz="1400" b="0" i="0" u="none" strike="noStrike" noProof="0">
                          <a:solidFill>
                            <a:srgbClr val="000000"/>
                          </a:solidFill>
                          <a:effectLst/>
                          <a:latin typeface="+mn-lt"/>
                          <a:cs typeface="Arial" panose="020B0604020202020204" pitchFamily="34" charset="0"/>
                        </a:rPr>
                        <a:t>Rektörlük</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Eğitim ve araştırma</a:t>
                      </a:r>
                      <a:br>
                        <a:rPr lang="tr-TR" sz="1400" b="0" i="0" u="none" strike="noStrike" noProof="0" dirty="0">
                          <a:solidFill>
                            <a:srgbClr val="000000"/>
                          </a:solidFill>
                          <a:effectLst/>
                          <a:latin typeface="Calibri" panose="020F0502020204030204" pitchFamily="34" charset="0"/>
                        </a:rPr>
                      </a:br>
                      <a:r>
                        <a:rPr lang="tr-TR" sz="1400" b="0" i="0" u="none" strike="noStrike" noProof="0" dirty="0">
                          <a:solidFill>
                            <a:srgbClr val="000000"/>
                          </a:solidFill>
                          <a:effectLst/>
                          <a:latin typeface="Calibri" panose="020F0502020204030204" pitchFamily="34" charset="0"/>
                        </a:rPr>
                        <a:t>faaliyetlerinin nitelikli</a:t>
                      </a:r>
                      <a:br>
                        <a:rPr lang="tr-TR" sz="1400" b="0" i="0" u="none" strike="noStrike" noProof="0" dirty="0">
                          <a:solidFill>
                            <a:srgbClr val="000000"/>
                          </a:solidFill>
                          <a:effectLst/>
                          <a:latin typeface="Calibri" panose="020F0502020204030204" pitchFamily="34" charset="0"/>
                        </a:rPr>
                      </a:br>
                      <a:r>
                        <a:rPr lang="tr-TR" sz="1400" b="0" i="0" u="none" strike="noStrike" noProof="0" dirty="0">
                          <a:solidFill>
                            <a:srgbClr val="000000"/>
                          </a:solidFill>
                          <a:effectLst/>
                          <a:latin typeface="Calibri" panose="020F0502020204030204" pitchFamily="34" charset="0"/>
                        </a:rPr>
                        <a:t>yürütülmesi</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noProof="0" dirty="0">
                          <a:latin typeface="+mn-lt"/>
                        </a:rPr>
                        <a:t>ÖÜBD yayın</a:t>
                      </a:r>
                      <a:r>
                        <a:rPr lang="tr-TR" sz="1400" baseline="0" noProof="0" dirty="0">
                          <a:latin typeface="+mn-lt"/>
                        </a:rPr>
                        <a:t> ve atıf sayıları </a:t>
                      </a:r>
                      <a:r>
                        <a:rPr lang="tr-TR" sz="1400" baseline="0" noProof="0" dirty="0" smtClean="0">
                          <a:latin typeface="+mn-lt"/>
                        </a:rPr>
                        <a:t>2019 </a:t>
                      </a:r>
                      <a:r>
                        <a:rPr lang="tr-TR" sz="1400" baseline="0" noProof="0" dirty="0">
                          <a:latin typeface="+mn-lt"/>
                        </a:rPr>
                        <a:t>hedeflerinin üstüne çıktı</a:t>
                      </a:r>
                      <a:r>
                        <a:rPr lang="tr-TR" sz="1400" baseline="0" noProof="0" dirty="0" smtClean="0">
                          <a:latin typeface="+mn-lt"/>
                        </a:rPr>
                        <a:t>. Proje başvuruları yapıldı.</a:t>
                      </a:r>
                      <a:endParaRPr lang="tr-TR" sz="1400" noProof="0" dirty="0">
                        <a:latin typeface="+mn-lt"/>
                      </a:endParaRPr>
                    </a:p>
                  </a:txBody>
                  <a:tcPr/>
                </a:tc>
                <a:extLst>
                  <a:ext uri="{0D108BD9-81ED-4DB2-BD59-A6C34878D82A}">
                    <a16:rowId xmlns:a16="http://schemas.microsoft.com/office/drawing/2014/main" val="250573331"/>
                  </a:ext>
                </a:extLst>
              </a:tr>
              <a:tr h="370840">
                <a:tc>
                  <a:txBody>
                    <a:bodyPr/>
                    <a:lstStyle/>
                    <a:p>
                      <a:pPr algn="ctr" fontAlgn="ctr"/>
                      <a:r>
                        <a:rPr lang="tr-TR" sz="1400" b="0" i="0" u="none" strike="noStrike" noProof="0">
                          <a:solidFill>
                            <a:srgbClr val="000000"/>
                          </a:solidFill>
                          <a:effectLst/>
                          <a:latin typeface="+mn-lt"/>
                          <a:cs typeface="Arial" panose="020B0604020202020204" pitchFamily="34" charset="0"/>
                        </a:rPr>
                        <a:t>Genel Sekreterlik</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Mevzuata uyum</a:t>
                      </a:r>
                    </a:p>
                  </a:txBody>
                  <a:tcPr marL="9525" marR="9525" marT="9525" marB="0" anchor="ctr"/>
                </a:tc>
                <a:tc>
                  <a:txBody>
                    <a:bodyPr/>
                    <a:lstStyle/>
                    <a:p>
                      <a:r>
                        <a:rPr lang="tr-TR" sz="1400" noProof="0" dirty="0">
                          <a:latin typeface="+mn-lt"/>
                        </a:rPr>
                        <a:t>ISO 9001- ISO</a:t>
                      </a:r>
                      <a:r>
                        <a:rPr lang="tr-TR" sz="1400" baseline="0" noProof="0" dirty="0">
                          <a:latin typeface="+mn-lt"/>
                        </a:rPr>
                        <a:t> 1002 Kalite Süreci kapsamında gerekli çalışmalar yürütülmekte, güncellemeler yapılmaktadır.</a:t>
                      </a:r>
                      <a:endParaRPr lang="tr-TR" sz="1400" noProof="0" dirty="0">
                        <a:latin typeface="+mn-lt"/>
                      </a:endParaRPr>
                    </a:p>
                  </a:txBody>
                  <a:tcPr/>
                </a:tc>
                <a:extLst>
                  <a:ext uri="{0D108BD9-81ED-4DB2-BD59-A6C34878D82A}">
                    <a16:rowId xmlns:a16="http://schemas.microsoft.com/office/drawing/2014/main" val="1016346473"/>
                  </a:ext>
                </a:extLst>
              </a:tr>
              <a:tr h="370840">
                <a:tc>
                  <a:txBody>
                    <a:bodyPr/>
                    <a:lstStyle/>
                    <a:p>
                      <a:pPr algn="ctr" fontAlgn="ctr"/>
                      <a:r>
                        <a:rPr lang="tr-TR" sz="1400" b="0" i="0" u="none" strike="noStrike" noProof="0">
                          <a:solidFill>
                            <a:srgbClr val="000000"/>
                          </a:solidFill>
                          <a:effectLst/>
                          <a:latin typeface="+mn-lt"/>
                          <a:cs typeface="Arial" panose="020B0604020202020204" pitchFamily="34" charset="0"/>
                        </a:rPr>
                        <a:t>YÖK</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Mevzuata uygunluk</a:t>
                      </a:r>
                    </a:p>
                  </a:txBody>
                  <a:tcPr marL="9525" marR="9525" marT="9525" marB="0" anchor="ctr"/>
                </a:tc>
                <a:tc>
                  <a:txBody>
                    <a:bodyPr/>
                    <a:lstStyle/>
                    <a:p>
                      <a:r>
                        <a:rPr lang="tr-TR" sz="1400" noProof="0" dirty="0">
                          <a:solidFill>
                            <a:schemeClr val="tx1"/>
                          </a:solidFill>
                          <a:latin typeface="+mn-lt"/>
                        </a:rPr>
                        <a:t>Mevzuata</a:t>
                      </a:r>
                      <a:r>
                        <a:rPr lang="tr-TR" sz="1400" baseline="0" noProof="0" dirty="0">
                          <a:solidFill>
                            <a:schemeClr val="tx1"/>
                          </a:solidFill>
                          <a:latin typeface="+mn-lt"/>
                        </a:rPr>
                        <a:t> uygundur (bkz. YÖK Denetim Raporu)</a:t>
                      </a:r>
                      <a:endParaRPr lang="tr-TR" sz="1400" noProof="0" dirty="0">
                        <a:solidFill>
                          <a:schemeClr val="tx1"/>
                        </a:solidFill>
                        <a:latin typeface="+mn-lt"/>
                      </a:endParaRPr>
                    </a:p>
                  </a:txBody>
                  <a:tcPr/>
                </a:tc>
                <a:extLst>
                  <a:ext uri="{0D108BD9-81ED-4DB2-BD59-A6C34878D82A}">
                    <a16:rowId xmlns:a16="http://schemas.microsoft.com/office/drawing/2014/main" val="1366427889"/>
                  </a:ext>
                </a:extLst>
              </a:tr>
              <a:tr h="370840">
                <a:tc>
                  <a:txBody>
                    <a:bodyPr/>
                    <a:lstStyle/>
                    <a:p>
                      <a:pPr algn="ctr" fontAlgn="ctr"/>
                      <a:r>
                        <a:rPr lang="tr-TR" sz="1400" b="0" i="0" u="none" strike="noStrike" noProof="0" dirty="0">
                          <a:solidFill>
                            <a:srgbClr val="000000"/>
                          </a:solidFill>
                          <a:effectLst/>
                          <a:latin typeface="+mn-lt"/>
                          <a:cs typeface="Arial" panose="020B0604020202020204" pitchFamily="34" charset="0"/>
                        </a:rPr>
                        <a:t>Mezunlar</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İş olanakları sunulması ve mezuniyet sonrası destek/ilgi</a:t>
                      </a:r>
                    </a:p>
                  </a:txBody>
                  <a:tcPr marL="9525" marR="9525" marT="9525" marB="0" anchor="ctr"/>
                </a:tc>
                <a:tc>
                  <a:txBody>
                    <a:bodyPr/>
                    <a:lstStyle/>
                    <a:p>
                      <a:r>
                        <a:rPr lang="tr-TR" sz="1400" noProof="0" dirty="0">
                          <a:latin typeface="+mn-lt"/>
                        </a:rPr>
                        <a:t>Mimarlık Bölümü mezunları iletişim platformu oluşturuldu.</a:t>
                      </a:r>
                    </a:p>
                  </a:txBody>
                  <a:tcPr/>
                </a:tc>
                <a:extLst>
                  <a:ext uri="{0D108BD9-81ED-4DB2-BD59-A6C34878D82A}">
                    <a16:rowId xmlns:a16="http://schemas.microsoft.com/office/drawing/2014/main" val="3020922546"/>
                  </a:ext>
                </a:extLst>
              </a:tr>
              <a:tr h="370840">
                <a:tc>
                  <a:txBody>
                    <a:bodyPr/>
                    <a:lstStyle/>
                    <a:p>
                      <a:pPr algn="ctr" fontAlgn="ctr"/>
                      <a:r>
                        <a:rPr lang="tr-TR" sz="1400" b="0" i="0" u="none" strike="noStrike" noProof="0">
                          <a:solidFill>
                            <a:srgbClr val="000000"/>
                          </a:solidFill>
                          <a:effectLst/>
                          <a:latin typeface="+mn-lt"/>
                          <a:cs typeface="Arial" panose="020B0604020202020204" pitchFamily="34" charset="0"/>
                        </a:rPr>
                        <a:t>Öğrenci</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Kaliteli eğitim-öğretim</a:t>
                      </a:r>
                    </a:p>
                  </a:txBody>
                  <a:tcPr marL="9525" marR="9525" marT="9525" marB="0" anchor="ctr"/>
                </a:tc>
                <a:tc>
                  <a:txBody>
                    <a:bodyPr/>
                    <a:lstStyle/>
                    <a:p>
                      <a:r>
                        <a:rPr lang="tr-TR" sz="1400" noProof="0" dirty="0" smtClean="0">
                          <a:latin typeface="+mn-lt"/>
                        </a:rPr>
                        <a:t>B</a:t>
                      </a:r>
                      <a:r>
                        <a:rPr lang="tr-TR" sz="1400" baseline="0" noProof="0" dirty="0" smtClean="0">
                          <a:latin typeface="+mn-lt"/>
                        </a:rPr>
                        <a:t>ağlı </a:t>
                      </a:r>
                      <a:r>
                        <a:rPr lang="tr-TR" sz="1400" baseline="0" noProof="0" dirty="0">
                          <a:latin typeface="+mn-lt"/>
                        </a:rPr>
                        <a:t>bölümlerdeki Lisans Müfredatı güncellendi</a:t>
                      </a:r>
                      <a:r>
                        <a:rPr lang="tr-TR" sz="1400" baseline="0" noProof="0" dirty="0" smtClean="0">
                          <a:latin typeface="+mn-lt"/>
                        </a:rPr>
                        <a:t>. </a:t>
                      </a:r>
                      <a:endParaRPr lang="tr-TR" sz="1400" noProof="0" dirty="0">
                        <a:latin typeface="+mn-lt"/>
                      </a:endParaRPr>
                    </a:p>
                  </a:txBody>
                  <a:tcPr/>
                </a:tc>
                <a:extLst>
                  <a:ext uri="{0D108BD9-81ED-4DB2-BD59-A6C34878D82A}">
                    <a16:rowId xmlns:a16="http://schemas.microsoft.com/office/drawing/2014/main" val="3280337981"/>
                  </a:ext>
                </a:extLst>
              </a:tr>
              <a:tr h="370840">
                <a:tc>
                  <a:txBody>
                    <a:bodyPr/>
                    <a:lstStyle/>
                    <a:p>
                      <a:pPr algn="ctr" fontAlgn="ctr"/>
                      <a:r>
                        <a:rPr lang="tr-TR" sz="1400" b="0" i="0" u="none" strike="noStrike" noProof="0">
                          <a:solidFill>
                            <a:srgbClr val="000000"/>
                          </a:solidFill>
                          <a:effectLst/>
                          <a:latin typeface="+mn-lt"/>
                        </a:rPr>
                        <a:t>Kamu Kurum ve Kuruluşları</a:t>
                      </a:r>
                    </a:p>
                  </a:txBody>
                  <a:tcPr marL="9525" marR="9525" marT="9525" marB="0" anchor="ctr"/>
                </a:tc>
                <a:tc>
                  <a:txBody>
                    <a:bodyPr/>
                    <a:lstStyle/>
                    <a:p>
                      <a:pPr algn="ctr" fontAlgn="ctr"/>
                      <a:r>
                        <a:rPr lang="tr-TR" sz="1400" b="0" i="0" u="none" strike="noStrike" noProof="0">
                          <a:solidFill>
                            <a:srgbClr val="000000"/>
                          </a:solidFill>
                          <a:effectLst/>
                          <a:latin typeface="Calibri" panose="020F0502020204030204" pitchFamily="34" charset="0"/>
                        </a:rPr>
                        <a:t>Mevzuata uyum-ortak proje ve destekler</a:t>
                      </a:r>
                    </a:p>
                  </a:txBody>
                  <a:tcPr marL="9525" marR="9525" marT="9525" marB="0" anchor="ctr"/>
                </a:tc>
                <a:tc>
                  <a:txBody>
                    <a:bodyPr/>
                    <a:lstStyle/>
                    <a:p>
                      <a:endParaRPr lang="tr-TR" sz="1400" noProof="0" dirty="0">
                        <a:latin typeface="+mn-lt"/>
                      </a:endParaRPr>
                    </a:p>
                  </a:txBody>
                  <a:tcPr/>
                </a:tc>
                <a:extLst>
                  <a:ext uri="{0D108BD9-81ED-4DB2-BD59-A6C34878D82A}">
                    <a16:rowId xmlns:a16="http://schemas.microsoft.com/office/drawing/2014/main" val="2435058860"/>
                  </a:ext>
                </a:extLst>
              </a:tr>
            </a:tbl>
          </a:graphicData>
        </a:graphic>
      </p:graphicFrame>
      <p:pic>
        <p:nvPicPr>
          <p:cNvPr id="6" name="Resim 5"/>
          <p:cNvPicPr/>
          <p:nvPr/>
        </p:nvPicPr>
        <p:blipFill>
          <a:blip r:embed="rId2"/>
          <a:stretch>
            <a:fillRect/>
          </a:stretch>
        </p:blipFill>
        <p:spPr>
          <a:xfrm>
            <a:off x="179512" y="393250"/>
            <a:ext cx="2736304" cy="576064"/>
          </a:xfrm>
          <a:prstGeom prst="rect">
            <a:avLst/>
          </a:prstGeom>
        </p:spPr>
      </p:pic>
    </p:spTree>
    <p:extLst>
      <p:ext uri="{BB962C8B-B14F-4D97-AF65-F5344CB8AC3E}">
        <p14:creationId xmlns:p14="http://schemas.microsoft.com/office/powerpoint/2010/main" val="45192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63688" y="408924"/>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PAYDAŞ BEKLENTİLERİ</a:t>
            </a:r>
          </a:p>
        </p:txBody>
      </p:sp>
      <p:sp>
        <p:nvSpPr>
          <p:cNvPr id="7" name="Slayt Numarası Yer Tutucusu 6"/>
          <p:cNvSpPr>
            <a:spLocks noGrp="1"/>
          </p:cNvSpPr>
          <p:nvPr>
            <p:ph type="sldNum" sz="quarter" idx="12"/>
          </p:nvPr>
        </p:nvSpPr>
        <p:spPr/>
        <p:txBody>
          <a:bodyPr/>
          <a:lstStyle/>
          <a:p>
            <a:fld id="{439F893C-C32F-4835-A1E5-850973405C58}" type="slidenum">
              <a:rPr lang="tr-TR" smtClean="0"/>
              <a:t>7</a:t>
            </a:fld>
            <a:endParaRPr lang="tr-TR"/>
          </a:p>
        </p:txBody>
      </p:sp>
      <p:pic>
        <p:nvPicPr>
          <p:cNvPr id="6" name="Resim 5"/>
          <p:cNvPicPr/>
          <p:nvPr/>
        </p:nvPicPr>
        <p:blipFill>
          <a:blip r:embed="rId2"/>
          <a:stretch>
            <a:fillRect/>
          </a:stretch>
        </p:blipFill>
        <p:spPr>
          <a:xfrm>
            <a:off x="179512" y="393250"/>
            <a:ext cx="2736304" cy="576064"/>
          </a:xfrm>
          <a:prstGeom prst="rect">
            <a:avLst/>
          </a:prstGeom>
        </p:spPr>
      </p:pic>
      <p:graphicFrame>
        <p:nvGraphicFramePr>
          <p:cNvPr id="8" name="Tablo 3"/>
          <p:cNvGraphicFramePr>
            <a:graphicFrameLocks noGrp="1"/>
          </p:cNvGraphicFramePr>
          <p:nvPr>
            <p:extLst>
              <p:ext uri="{D42A27DB-BD31-4B8C-83A1-F6EECF244321}">
                <p14:modId xmlns:p14="http://schemas.microsoft.com/office/powerpoint/2010/main" val="4018041316"/>
              </p:ext>
            </p:extLst>
          </p:nvPr>
        </p:nvGraphicFramePr>
        <p:xfrm>
          <a:off x="467544" y="1001923"/>
          <a:ext cx="8064897" cy="5228456"/>
        </p:xfrm>
        <a:graphic>
          <a:graphicData uri="http://schemas.openxmlformats.org/drawingml/2006/table">
            <a:tbl>
              <a:tblPr firstRow="1" bandRow="1">
                <a:tableStyleId>{00A15C55-8517-42AA-B614-E9B94910E393}</a:tableStyleId>
              </a:tblPr>
              <a:tblGrid>
                <a:gridCol w="2688299">
                  <a:extLst>
                    <a:ext uri="{9D8B030D-6E8A-4147-A177-3AD203B41FA5}">
                      <a16:colId xmlns:a16="http://schemas.microsoft.com/office/drawing/2014/main" val="20000"/>
                    </a:ext>
                  </a:extLst>
                </a:gridCol>
                <a:gridCol w="2688299">
                  <a:extLst>
                    <a:ext uri="{9D8B030D-6E8A-4147-A177-3AD203B41FA5}">
                      <a16:colId xmlns:a16="http://schemas.microsoft.com/office/drawing/2014/main" val="20001"/>
                    </a:ext>
                  </a:extLst>
                </a:gridCol>
                <a:gridCol w="2688299">
                  <a:extLst>
                    <a:ext uri="{9D8B030D-6E8A-4147-A177-3AD203B41FA5}">
                      <a16:colId xmlns:a16="http://schemas.microsoft.com/office/drawing/2014/main" val="20002"/>
                    </a:ext>
                  </a:extLst>
                </a:gridCol>
              </a:tblGrid>
              <a:tr h="504056">
                <a:tc>
                  <a:txBody>
                    <a:bodyPr/>
                    <a:lstStyle/>
                    <a:p>
                      <a:r>
                        <a:rPr lang="tr-TR" noProof="0"/>
                        <a:t>Paydaş</a:t>
                      </a:r>
                      <a:r>
                        <a:rPr lang="tr-TR" baseline="0" noProof="0"/>
                        <a:t> Adı</a:t>
                      </a:r>
                      <a:endParaRPr lang="tr-TR" noProof="0"/>
                    </a:p>
                  </a:txBody>
                  <a:tcPr/>
                </a:tc>
                <a:tc>
                  <a:txBody>
                    <a:bodyPr/>
                    <a:lstStyle/>
                    <a:p>
                      <a:r>
                        <a:rPr lang="tr-TR" noProof="0"/>
                        <a:t>Paydaş Beklentisi</a:t>
                      </a:r>
                    </a:p>
                  </a:txBody>
                  <a:tcPr/>
                </a:tc>
                <a:tc>
                  <a:txBody>
                    <a:bodyPr/>
                    <a:lstStyle/>
                    <a:p>
                      <a:r>
                        <a:rPr lang="tr-TR" noProof="0"/>
                        <a:t>Karşılanma</a:t>
                      </a:r>
                      <a:r>
                        <a:rPr lang="tr-TR" baseline="0" noProof="0"/>
                        <a:t> Durumu</a:t>
                      </a:r>
                      <a:endParaRPr lang="tr-TR" noProof="0"/>
                    </a:p>
                  </a:txBody>
                  <a:tcPr/>
                </a:tc>
                <a:extLst>
                  <a:ext uri="{0D108BD9-81ED-4DB2-BD59-A6C34878D82A}">
                    <a16:rowId xmlns:a16="http://schemas.microsoft.com/office/drawing/2014/main" val="10000"/>
                  </a:ext>
                </a:extLst>
              </a:tr>
              <a:tr h="370840">
                <a:tc>
                  <a:txBody>
                    <a:bodyPr/>
                    <a:lstStyle/>
                    <a:p>
                      <a:pPr algn="ctr" fontAlgn="ctr"/>
                      <a:r>
                        <a:rPr lang="tr-TR" sz="1400" b="0" i="0" u="none" strike="noStrike" noProof="0" dirty="0">
                          <a:solidFill>
                            <a:srgbClr val="000000"/>
                          </a:solidFill>
                          <a:effectLst/>
                          <a:latin typeface="+mn-lt"/>
                        </a:rPr>
                        <a:t>Diğer üniversiteler</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Sürdürülebilir bilgi paylaşımı, önlenen haksız rekabet, güçlü iletişim  ve empati</a:t>
                      </a:r>
                    </a:p>
                  </a:txBody>
                  <a:tcPr marL="9525" marR="9525" marT="9525" marB="0" anchor="ctr"/>
                </a:tc>
                <a:tc>
                  <a:txBody>
                    <a:bodyPr/>
                    <a:lstStyle/>
                    <a:p>
                      <a:r>
                        <a:rPr lang="tr-TR" sz="1400" noProof="0" dirty="0">
                          <a:latin typeface="+mn-lt"/>
                        </a:rPr>
                        <a:t>Akdeniz</a:t>
                      </a:r>
                      <a:r>
                        <a:rPr lang="tr-TR" sz="1400" baseline="0" noProof="0" dirty="0">
                          <a:latin typeface="+mn-lt"/>
                        </a:rPr>
                        <a:t> Üniversitesi ile ortak çalışmalar </a:t>
                      </a:r>
                      <a:r>
                        <a:rPr lang="tr-TR" sz="1400" baseline="0" noProof="0" dirty="0" smtClean="0">
                          <a:latin typeface="+mn-lt"/>
                        </a:rPr>
                        <a:t>yapılmaktadır </a:t>
                      </a:r>
                      <a:r>
                        <a:rPr lang="tr-TR" sz="1400" baseline="0" noProof="0" dirty="0">
                          <a:latin typeface="+mn-lt"/>
                        </a:rPr>
                        <a:t>(Patara </a:t>
                      </a:r>
                      <a:r>
                        <a:rPr lang="tr-TR" sz="1400" baseline="0" noProof="0" dirty="0" smtClean="0">
                          <a:latin typeface="+mn-lt"/>
                        </a:rPr>
                        <a:t>Kazısı), </a:t>
                      </a:r>
                      <a:r>
                        <a:rPr lang="tr-TR" sz="1400" baseline="0" noProof="0" dirty="0">
                          <a:latin typeface="+mn-lt"/>
                        </a:rPr>
                        <a:t>İç Mimarlık Bölüm Başkanları (İBBT) Toplantısı Akdeniz Üniversitesi ile ortak düzenlendi. Mimarlık Bölüm Başkanları (MOBBIG) Toplantılarına katılım sağlandı.</a:t>
                      </a:r>
                      <a:endParaRPr lang="tr-TR" sz="1400" noProof="0" dirty="0">
                        <a:latin typeface="+mn-lt"/>
                      </a:endParaRPr>
                    </a:p>
                  </a:txBody>
                  <a:tcPr/>
                </a:tc>
                <a:extLst>
                  <a:ext uri="{0D108BD9-81ED-4DB2-BD59-A6C34878D82A}">
                    <a16:rowId xmlns:a16="http://schemas.microsoft.com/office/drawing/2014/main" val="10001"/>
                  </a:ext>
                </a:extLst>
              </a:tr>
              <a:tr h="370840">
                <a:tc>
                  <a:txBody>
                    <a:bodyPr/>
                    <a:lstStyle/>
                    <a:p>
                      <a:pPr algn="ctr" fontAlgn="ctr"/>
                      <a:r>
                        <a:rPr lang="tr-TR" sz="1400" b="0" i="0" u="none" strike="noStrike" noProof="0">
                          <a:solidFill>
                            <a:srgbClr val="000000"/>
                          </a:solidFill>
                          <a:effectLst/>
                          <a:latin typeface="+mn-lt"/>
                        </a:rPr>
                        <a:t>TÜBİTAK</a:t>
                      </a:r>
                    </a:p>
                  </a:txBody>
                  <a:tcPr marL="9525" marR="9525" marT="9525" marB="0" anchor="ctr"/>
                </a:tc>
                <a:tc>
                  <a:txBody>
                    <a:bodyPr/>
                    <a:lstStyle/>
                    <a:p>
                      <a:pPr algn="ctr" fontAlgn="ctr"/>
                      <a:r>
                        <a:rPr lang="tr-TR" sz="1400" b="0" i="0" u="none" strike="noStrike" noProof="0">
                          <a:solidFill>
                            <a:srgbClr val="000000"/>
                          </a:solidFill>
                          <a:effectLst/>
                          <a:latin typeface="Calibri" panose="020F0502020204030204" pitchFamily="34" charset="0"/>
                        </a:rPr>
                        <a:t>Araştırma faaliyetlerinin nitelikli</a:t>
                      </a:r>
                      <a:br>
                        <a:rPr lang="tr-TR" sz="1400" b="0" i="0" u="none" strike="noStrike" noProof="0">
                          <a:solidFill>
                            <a:srgbClr val="000000"/>
                          </a:solidFill>
                          <a:effectLst/>
                          <a:latin typeface="Calibri" panose="020F0502020204030204" pitchFamily="34" charset="0"/>
                        </a:rPr>
                      </a:br>
                      <a:r>
                        <a:rPr lang="tr-TR" sz="1400" b="0" i="0" u="none" strike="noStrike" noProof="0">
                          <a:solidFill>
                            <a:srgbClr val="000000"/>
                          </a:solidFill>
                          <a:effectLst/>
                          <a:latin typeface="Calibri" panose="020F0502020204030204" pitchFamily="34" charset="0"/>
                        </a:rPr>
                        <a:t>ve mevzuata uygun yürütülmesi</a:t>
                      </a:r>
                    </a:p>
                  </a:txBody>
                  <a:tcPr marL="9525" marR="9525" marT="9525" marB="0" anchor="ctr"/>
                </a:tc>
                <a:tc>
                  <a:txBody>
                    <a:bodyPr/>
                    <a:lstStyle/>
                    <a:p>
                      <a:r>
                        <a:rPr lang="tr-TR" sz="1400" noProof="0" dirty="0">
                          <a:latin typeface="+mn-lt"/>
                        </a:rPr>
                        <a:t>Araştırma projeleri yazımı sürmektedir</a:t>
                      </a:r>
                      <a:r>
                        <a:rPr lang="tr-TR" sz="1400" noProof="0" dirty="0" smtClean="0">
                          <a:latin typeface="+mn-lt"/>
                        </a:rPr>
                        <a:t>. Yuvarlak Masa Toplantısı</a:t>
                      </a:r>
                      <a:r>
                        <a:rPr lang="tr-TR" sz="1400" baseline="0" noProof="0" dirty="0" smtClean="0">
                          <a:latin typeface="+mn-lt"/>
                        </a:rPr>
                        <a:t> (Mart 2020).</a:t>
                      </a:r>
                      <a:endParaRPr lang="tr-TR" sz="1400" noProof="0" dirty="0">
                        <a:latin typeface="+mn-lt"/>
                      </a:endParaRPr>
                    </a:p>
                  </a:txBody>
                  <a:tcPr/>
                </a:tc>
                <a:extLst>
                  <a:ext uri="{0D108BD9-81ED-4DB2-BD59-A6C34878D82A}">
                    <a16:rowId xmlns:a16="http://schemas.microsoft.com/office/drawing/2014/main" val="250573331"/>
                  </a:ext>
                </a:extLst>
              </a:tr>
              <a:tr h="370840">
                <a:tc>
                  <a:txBody>
                    <a:bodyPr/>
                    <a:lstStyle/>
                    <a:p>
                      <a:pPr algn="ctr" fontAlgn="ctr"/>
                      <a:r>
                        <a:rPr lang="tr-TR" sz="1400" b="0" i="0" u="none" strike="noStrike" noProof="0">
                          <a:solidFill>
                            <a:srgbClr val="000000"/>
                          </a:solidFill>
                          <a:effectLst/>
                          <a:latin typeface="Calibri" panose="020F0502020204030204" pitchFamily="34" charset="0"/>
                        </a:rPr>
                        <a:t>AOSB</a:t>
                      </a:r>
                    </a:p>
                  </a:txBody>
                  <a:tcPr marL="9525" marR="9525" marT="9525" marB="0" anchor="ctr"/>
                </a:tc>
                <a:tc>
                  <a:txBody>
                    <a:bodyPr/>
                    <a:lstStyle/>
                    <a:p>
                      <a:pPr algn="ctr" fontAlgn="ctr"/>
                      <a:r>
                        <a:rPr lang="tr-TR" sz="1400" b="0" i="0" u="none" strike="noStrike" noProof="0">
                          <a:solidFill>
                            <a:srgbClr val="000000"/>
                          </a:solidFill>
                          <a:effectLst/>
                          <a:latin typeface="Calibri" panose="020F0502020204030204" pitchFamily="34" charset="0"/>
                        </a:rPr>
                        <a:t>İşbirlikçi çalışma</a:t>
                      </a:r>
                    </a:p>
                  </a:txBody>
                  <a:tcPr marL="9525" marR="9525" marT="9525" marB="0" anchor="ctr"/>
                </a:tc>
                <a:tc>
                  <a:txBody>
                    <a:bodyPr/>
                    <a:lstStyle/>
                    <a:p>
                      <a:r>
                        <a:rPr lang="tr-TR" sz="1400" noProof="0" dirty="0" err="1">
                          <a:latin typeface="+mn-lt"/>
                        </a:rPr>
                        <a:t>AOSB’de</a:t>
                      </a:r>
                      <a:r>
                        <a:rPr lang="tr-TR" sz="1400" baseline="0" noProof="0" dirty="0">
                          <a:latin typeface="+mn-lt"/>
                        </a:rPr>
                        <a:t> faaliyet gösteren bazı firmalarla ö</a:t>
                      </a:r>
                      <a:r>
                        <a:rPr lang="tr-TR" sz="1400" noProof="0" dirty="0">
                          <a:latin typeface="+mn-lt"/>
                        </a:rPr>
                        <a:t>ğrenci</a:t>
                      </a:r>
                      <a:r>
                        <a:rPr lang="tr-TR" sz="1400" baseline="0" noProof="0" dirty="0">
                          <a:latin typeface="+mn-lt"/>
                        </a:rPr>
                        <a:t> yaz stajları ve </a:t>
                      </a:r>
                      <a:r>
                        <a:rPr lang="tr-TR" sz="1400" baseline="0" noProof="0" dirty="0" err="1">
                          <a:latin typeface="+mn-lt"/>
                        </a:rPr>
                        <a:t>DesignFest</a:t>
                      </a:r>
                      <a:r>
                        <a:rPr lang="tr-TR" sz="1400" baseline="0" noProof="0" dirty="0">
                          <a:latin typeface="+mn-lt"/>
                        </a:rPr>
                        <a:t> kapsamındaki etkinliklere ilişkin </a:t>
                      </a:r>
                      <a:r>
                        <a:rPr lang="tr-TR" sz="1400" baseline="0" noProof="0" dirty="0" smtClean="0">
                          <a:latin typeface="+mn-lt"/>
                        </a:rPr>
                        <a:t>işbirliği.</a:t>
                      </a:r>
                      <a:endParaRPr lang="tr-TR" sz="1400" noProof="0" dirty="0">
                        <a:latin typeface="+mn-lt"/>
                      </a:endParaRPr>
                    </a:p>
                  </a:txBody>
                  <a:tcPr/>
                </a:tc>
                <a:extLst>
                  <a:ext uri="{0D108BD9-81ED-4DB2-BD59-A6C34878D82A}">
                    <a16:rowId xmlns:a16="http://schemas.microsoft.com/office/drawing/2014/main" val="3020922546"/>
                  </a:ext>
                </a:extLst>
              </a:tr>
              <a:tr h="370840">
                <a:tc>
                  <a:txBody>
                    <a:bodyPr/>
                    <a:lstStyle/>
                    <a:p>
                      <a:pPr algn="ctr" fontAlgn="ctr"/>
                      <a:r>
                        <a:rPr lang="tr-TR" sz="1400" b="0" i="0" u="none" strike="noStrike" noProof="0">
                          <a:solidFill>
                            <a:srgbClr val="000000"/>
                          </a:solidFill>
                          <a:effectLst/>
                          <a:latin typeface="Calibri" panose="020F0502020204030204" pitchFamily="34" charset="0"/>
                        </a:rPr>
                        <a:t>Medya</a:t>
                      </a:r>
                    </a:p>
                  </a:txBody>
                  <a:tcPr marL="9525" marR="9525" marT="9525" marB="0" anchor="ctr"/>
                </a:tc>
                <a:tc>
                  <a:txBody>
                    <a:bodyPr/>
                    <a:lstStyle/>
                    <a:p>
                      <a:pPr algn="ctr" fontAlgn="ctr"/>
                      <a:r>
                        <a:rPr lang="tr-TR" sz="1400" b="0" i="0" u="none" strike="noStrike" noProof="0">
                          <a:solidFill>
                            <a:srgbClr val="000000"/>
                          </a:solidFill>
                          <a:effectLst/>
                          <a:latin typeface="Calibri" panose="020F0502020204030204" pitchFamily="34" charset="0"/>
                        </a:rPr>
                        <a:t>Fakülteye ait güncel faaliyetlerin</a:t>
                      </a:r>
                      <a:br>
                        <a:rPr lang="tr-TR" sz="1400" b="0" i="0" u="none" strike="noStrike" noProof="0">
                          <a:solidFill>
                            <a:srgbClr val="000000"/>
                          </a:solidFill>
                          <a:effectLst/>
                          <a:latin typeface="Calibri" panose="020F0502020204030204" pitchFamily="34" charset="0"/>
                        </a:rPr>
                      </a:br>
                      <a:r>
                        <a:rPr lang="tr-TR" sz="1400" b="0" i="0" u="none" strike="noStrike" noProof="0">
                          <a:solidFill>
                            <a:srgbClr val="000000"/>
                          </a:solidFill>
                          <a:effectLst/>
                          <a:latin typeface="Calibri" panose="020F0502020204030204" pitchFamily="34" charset="0"/>
                        </a:rPr>
                        <a:t>duyurulması konusunda iletişim</a:t>
                      </a:r>
                    </a:p>
                  </a:txBody>
                  <a:tcPr marL="9525" marR="9525" marT="9525" marB="0" anchor="ctr"/>
                </a:tc>
                <a:tc>
                  <a:txBody>
                    <a:bodyPr/>
                    <a:lstStyle/>
                    <a:p>
                      <a:r>
                        <a:rPr lang="tr-TR" sz="1400" noProof="0" dirty="0">
                          <a:latin typeface="+mn-lt"/>
                        </a:rPr>
                        <a:t>Etkinlikler web sayfası ve sosyal medyada</a:t>
                      </a:r>
                      <a:r>
                        <a:rPr lang="tr-TR" sz="1400" baseline="0" noProof="0" dirty="0">
                          <a:latin typeface="+mn-lt"/>
                        </a:rPr>
                        <a:t> etkin olarak duyurulmaktadır.</a:t>
                      </a:r>
                      <a:endParaRPr lang="tr-TR" sz="1400" noProof="0" dirty="0">
                        <a:latin typeface="+mn-lt"/>
                      </a:endParaRPr>
                    </a:p>
                  </a:txBody>
                  <a:tcPr/>
                </a:tc>
                <a:extLst>
                  <a:ext uri="{0D108BD9-81ED-4DB2-BD59-A6C34878D82A}">
                    <a16:rowId xmlns:a16="http://schemas.microsoft.com/office/drawing/2014/main" val="3854966997"/>
                  </a:ext>
                </a:extLst>
              </a:tr>
              <a:tr h="370840">
                <a:tc>
                  <a:txBody>
                    <a:bodyPr/>
                    <a:lstStyle/>
                    <a:p>
                      <a:pPr algn="ctr" fontAlgn="ctr"/>
                      <a:r>
                        <a:rPr lang="tr-TR" sz="1400" b="0" i="0" u="none" strike="noStrike" noProof="0">
                          <a:solidFill>
                            <a:srgbClr val="000000"/>
                          </a:solidFill>
                          <a:effectLst/>
                          <a:latin typeface="Calibri" panose="020F0502020204030204" pitchFamily="34" charset="0"/>
                        </a:rPr>
                        <a:t>Sanayi ve Ticaret</a:t>
                      </a:r>
                      <a:br>
                        <a:rPr lang="tr-TR" sz="1400" b="0" i="0" u="none" strike="noStrike" noProof="0">
                          <a:solidFill>
                            <a:srgbClr val="000000"/>
                          </a:solidFill>
                          <a:effectLst/>
                          <a:latin typeface="Calibri" panose="020F0502020204030204" pitchFamily="34" charset="0"/>
                        </a:rPr>
                      </a:br>
                      <a:r>
                        <a:rPr lang="tr-TR" sz="1400" b="0" i="0" u="none" strike="noStrike" noProof="0">
                          <a:solidFill>
                            <a:srgbClr val="000000"/>
                          </a:solidFill>
                          <a:effectLst/>
                          <a:latin typeface="Calibri" panose="020F0502020204030204" pitchFamily="34" charset="0"/>
                        </a:rPr>
                        <a:t>Odaları</a:t>
                      </a:r>
                    </a:p>
                  </a:txBody>
                  <a:tcPr marL="9525" marR="9525" marT="9525" marB="0" anchor="ctr"/>
                </a:tc>
                <a:tc>
                  <a:txBody>
                    <a:bodyPr/>
                    <a:lstStyle/>
                    <a:p>
                      <a:pPr algn="ctr" fontAlgn="ctr"/>
                      <a:r>
                        <a:rPr lang="tr-TR" sz="1400" b="0" i="0" u="none" strike="noStrike" noProof="0">
                          <a:solidFill>
                            <a:srgbClr val="000000"/>
                          </a:solidFill>
                          <a:effectLst/>
                          <a:latin typeface="Calibri" panose="020F0502020204030204" pitchFamily="34" charset="0"/>
                        </a:rPr>
                        <a:t>İşbirlikçi çalışma</a:t>
                      </a:r>
                    </a:p>
                  </a:txBody>
                  <a:tcPr marL="9525" marR="9525" marT="9525" marB="0" anchor="ctr"/>
                </a:tc>
                <a:tc>
                  <a:txBody>
                    <a:bodyPr/>
                    <a:lstStyle/>
                    <a:p>
                      <a:r>
                        <a:rPr lang="tr-TR" sz="1400" noProof="0" dirty="0">
                          <a:latin typeface="+mn-lt"/>
                        </a:rPr>
                        <a:t>Ar-Ge</a:t>
                      </a:r>
                      <a:r>
                        <a:rPr lang="tr-TR" sz="1400" baseline="0" noProof="0" dirty="0">
                          <a:latin typeface="+mn-lt"/>
                        </a:rPr>
                        <a:t> çalışması toplantılarına katılım sağlanmaktadır. </a:t>
                      </a:r>
                      <a:endParaRPr lang="tr-TR" sz="1400" noProof="0" dirty="0">
                        <a:solidFill>
                          <a:srgbClr val="FF0000"/>
                        </a:solidFill>
                        <a:latin typeface="+mn-lt"/>
                      </a:endParaRPr>
                    </a:p>
                  </a:txBody>
                  <a:tcPr/>
                </a:tc>
                <a:extLst>
                  <a:ext uri="{0D108BD9-81ED-4DB2-BD59-A6C34878D82A}">
                    <a16:rowId xmlns:a16="http://schemas.microsoft.com/office/drawing/2014/main" val="2374017392"/>
                  </a:ext>
                </a:extLst>
              </a:tr>
            </a:tbl>
          </a:graphicData>
        </a:graphic>
      </p:graphicFrame>
    </p:spTree>
    <p:extLst>
      <p:ext uri="{BB962C8B-B14F-4D97-AF65-F5344CB8AC3E}">
        <p14:creationId xmlns:p14="http://schemas.microsoft.com/office/powerpoint/2010/main" val="1113982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63688" y="408924"/>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PAYDAŞ BEKLENTİLERİ</a:t>
            </a:r>
          </a:p>
        </p:txBody>
      </p:sp>
      <p:sp>
        <p:nvSpPr>
          <p:cNvPr id="7" name="Slayt Numarası Yer Tutucusu 6"/>
          <p:cNvSpPr>
            <a:spLocks noGrp="1"/>
          </p:cNvSpPr>
          <p:nvPr>
            <p:ph type="sldNum" sz="quarter" idx="12"/>
          </p:nvPr>
        </p:nvSpPr>
        <p:spPr/>
        <p:txBody>
          <a:bodyPr/>
          <a:lstStyle/>
          <a:p>
            <a:fld id="{439F893C-C32F-4835-A1E5-850973405C58}" type="slidenum">
              <a:rPr lang="tr-TR" smtClean="0"/>
              <a:t>8</a:t>
            </a:fld>
            <a:endParaRPr lang="tr-TR"/>
          </a:p>
        </p:txBody>
      </p:sp>
      <p:pic>
        <p:nvPicPr>
          <p:cNvPr id="6" name="Resim 5"/>
          <p:cNvPicPr/>
          <p:nvPr/>
        </p:nvPicPr>
        <p:blipFill>
          <a:blip r:embed="rId2"/>
          <a:stretch>
            <a:fillRect/>
          </a:stretch>
        </p:blipFill>
        <p:spPr>
          <a:xfrm>
            <a:off x="179512" y="393250"/>
            <a:ext cx="2736304" cy="576064"/>
          </a:xfrm>
          <a:prstGeom prst="rect">
            <a:avLst/>
          </a:prstGeom>
        </p:spPr>
      </p:pic>
      <p:graphicFrame>
        <p:nvGraphicFramePr>
          <p:cNvPr id="9" name="Tablo 3"/>
          <p:cNvGraphicFramePr>
            <a:graphicFrameLocks noGrp="1"/>
          </p:cNvGraphicFramePr>
          <p:nvPr>
            <p:extLst>
              <p:ext uri="{D42A27DB-BD31-4B8C-83A1-F6EECF244321}">
                <p14:modId xmlns:p14="http://schemas.microsoft.com/office/powerpoint/2010/main" val="2639602161"/>
              </p:ext>
            </p:extLst>
          </p:nvPr>
        </p:nvGraphicFramePr>
        <p:xfrm>
          <a:off x="467544" y="1017820"/>
          <a:ext cx="8064897" cy="4923656"/>
        </p:xfrm>
        <a:graphic>
          <a:graphicData uri="http://schemas.openxmlformats.org/drawingml/2006/table">
            <a:tbl>
              <a:tblPr firstRow="1" bandRow="1">
                <a:tableStyleId>{00A15C55-8517-42AA-B614-E9B94910E393}</a:tableStyleId>
              </a:tblPr>
              <a:tblGrid>
                <a:gridCol w="2688299">
                  <a:extLst>
                    <a:ext uri="{9D8B030D-6E8A-4147-A177-3AD203B41FA5}">
                      <a16:colId xmlns:a16="http://schemas.microsoft.com/office/drawing/2014/main" val="20000"/>
                    </a:ext>
                  </a:extLst>
                </a:gridCol>
                <a:gridCol w="2688299">
                  <a:extLst>
                    <a:ext uri="{9D8B030D-6E8A-4147-A177-3AD203B41FA5}">
                      <a16:colId xmlns:a16="http://schemas.microsoft.com/office/drawing/2014/main" val="20001"/>
                    </a:ext>
                  </a:extLst>
                </a:gridCol>
                <a:gridCol w="2688299">
                  <a:extLst>
                    <a:ext uri="{9D8B030D-6E8A-4147-A177-3AD203B41FA5}">
                      <a16:colId xmlns:a16="http://schemas.microsoft.com/office/drawing/2014/main" val="20002"/>
                    </a:ext>
                  </a:extLst>
                </a:gridCol>
              </a:tblGrid>
              <a:tr h="504056">
                <a:tc>
                  <a:txBody>
                    <a:bodyPr/>
                    <a:lstStyle/>
                    <a:p>
                      <a:r>
                        <a:rPr lang="tr-TR" noProof="0"/>
                        <a:t>Paydaş</a:t>
                      </a:r>
                      <a:r>
                        <a:rPr lang="tr-TR" baseline="0" noProof="0"/>
                        <a:t> Adı</a:t>
                      </a:r>
                      <a:endParaRPr lang="tr-TR" noProof="0"/>
                    </a:p>
                  </a:txBody>
                  <a:tcPr/>
                </a:tc>
                <a:tc>
                  <a:txBody>
                    <a:bodyPr/>
                    <a:lstStyle/>
                    <a:p>
                      <a:r>
                        <a:rPr lang="tr-TR" noProof="0"/>
                        <a:t>Paydaş Beklentisi</a:t>
                      </a:r>
                    </a:p>
                  </a:txBody>
                  <a:tcPr/>
                </a:tc>
                <a:tc>
                  <a:txBody>
                    <a:bodyPr/>
                    <a:lstStyle/>
                    <a:p>
                      <a:r>
                        <a:rPr lang="tr-TR" noProof="0"/>
                        <a:t>Karşılanma</a:t>
                      </a:r>
                      <a:r>
                        <a:rPr lang="tr-TR" baseline="0" noProof="0"/>
                        <a:t> Durumu</a:t>
                      </a:r>
                      <a:endParaRPr lang="tr-TR" noProof="0"/>
                    </a:p>
                  </a:txBody>
                  <a:tcPr/>
                </a:tc>
                <a:extLst>
                  <a:ext uri="{0D108BD9-81ED-4DB2-BD59-A6C34878D82A}">
                    <a16:rowId xmlns:a16="http://schemas.microsoft.com/office/drawing/2014/main" val="10000"/>
                  </a:ext>
                </a:extLst>
              </a:tr>
              <a:tr h="370840">
                <a:tc>
                  <a:txBody>
                    <a:bodyPr/>
                    <a:lstStyle/>
                    <a:p>
                      <a:pPr algn="ctr" fontAlgn="ctr"/>
                      <a:r>
                        <a:rPr lang="tr-TR" sz="1400" b="0" i="0" u="none" strike="noStrike" noProof="0" dirty="0">
                          <a:solidFill>
                            <a:srgbClr val="000000"/>
                          </a:solidFill>
                          <a:effectLst/>
                          <a:latin typeface="Calibri" panose="020F0502020204030204" pitchFamily="34" charset="0"/>
                        </a:rPr>
                        <a:t>Öğrenci Toplulukları</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Fakültenin gelişimi ve öğrencilerin sevdikleri alanlarda bir araya gelebilmeleri</a:t>
                      </a:r>
                    </a:p>
                  </a:txBody>
                  <a:tcPr marL="9525" marR="9525" marT="9525" marB="0" anchor="ctr"/>
                </a:tc>
                <a:tc>
                  <a:txBody>
                    <a:bodyPr/>
                    <a:lstStyle/>
                    <a:p>
                      <a:r>
                        <a:rPr lang="tr-TR" sz="1400" noProof="0" dirty="0">
                          <a:solidFill>
                            <a:schemeClr val="tx1"/>
                          </a:solidFill>
                          <a:latin typeface="+mn-lt"/>
                        </a:rPr>
                        <a:t>Akademisyenlerimiz</a:t>
                      </a:r>
                      <a:r>
                        <a:rPr lang="tr-TR" sz="1400" baseline="0" noProof="0" dirty="0">
                          <a:solidFill>
                            <a:schemeClr val="tx1"/>
                          </a:solidFill>
                          <a:latin typeface="+mn-lt"/>
                        </a:rPr>
                        <a:t> tarafından ö</a:t>
                      </a:r>
                      <a:r>
                        <a:rPr lang="tr-TR" sz="1400" noProof="0" dirty="0">
                          <a:solidFill>
                            <a:schemeClr val="tx1"/>
                          </a:solidFill>
                          <a:latin typeface="+mn-lt"/>
                        </a:rPr>
                        <a:t>ğrenciler topluluklarına</a:t>
                      </a:r>
                      <a:r>
                        <a:rPr lang="tr-TR" sz="1400" baseline="0" noProof="0" dirty="0">
                          <a:solidFill>
                            <a:schemeClr val="tx1"/>
                          </a:solidFill>
                          <a:latin typeface="+mn-lt"/>
                        </a:rPr>
                        <a:t> danışmanlık verilmektedir. (Fotoğraf, Kültür Mirası, </a:t>
                      </a:r>
                      <a:r>
                        <a:rPr lang="tr-TR" sz="1400" baseline="0" noProof="0" dirty="0" err="1">
                          <a:solidFill>
                            <a:schemeClr val="tx1"/>
                          </a:solidFill>
                          <a:latin typeface="+mn-lt"/>
                        </a:rPr>
                        <a:t>AnimalLovers</a:t>
                      </a:r>
                      <a:r>
                        <a:rPr lang="tr-TR" sz="1400" baseline="0" noProof="0" dirty="0">
                          <a:solidFill>
                            <a:schemeClr val="tx1"/>
                          </a:solidFill>
                          <a:latin typeface="+mn-lt"/>
                        </a:rPr>
                        <a:t>, </a:t>
                      </a:r>
                      <a:r>
                        <a:rPr lang="tr-TR" sz="1400" baseline="0" noProof="0" dirty="0" err="1" smtClean="0">
                          <a:solidFill>
                            <a:schemeClr val="tx1"/>
                          </a:solidFill>
                          <a:latin typeface="+mn-lt"/>
                        </a:rPr>
                        <a:t>Creativity</a:t>
                      </a:r>
                      <a:r>
                        <a:rPr lang="tr-TR" sz="1400" baseline="0" noProof="0" dirty="0" smtClean="0">
                          <a:solidFill>
                            <a:schemeClr val="tx1"/>
                          </a:solidFill>
                          <a:latin typeface="+mn-lt"/>
                        </a:rPr>
                        <a:t>, Anadolu Medeniyetleri, Mitoloji)</a:t>
                      </a:r>
                      <a:endParaRPr lang="tr-TR" sz="1400" noProof="0" dirty="0">
                        <a:solidFill>
                          <a:schemeClr val="tx1"/>
                        </a:solidFill>
                        <a:latin typeface="+mn-lt"/>
                      </a:endParaRPr>
                    </a:p>
                  </a:txBody>
                  <a:tcPr/>
                </a:tc>
                <a:extLst>
                  <a:ext uri="{0D108BD9-81ED-4DB2-BD59-A6C34878D82A}">
                    <a16:rowId xmlns:a16="http://schemas.microsoft.com/office/drawing/2014/main" val="2435058860"/>
                  </a:ext>
                </a:extLst>
              </a:tr>
              <a:tr h="370840">
                <a:tc>
                  <a:txBody>
                    <a:bodyPr/>
                    <a:lstStyle/>
                    <a:p>
                      <a:pPr algn="ctr" fontAlgn="ctr"/>
                      <a:r>
                        <a:rPr lang="tr-TR" sz="1400" b="0" i="0" u="none" strike="noStrike" noProof="0" dirty="0">
                          <a:solidFill>
                            <a:srgbClr val="000000"/>
                          </a:solidFill>
                          <a:effectLst/>
                          <a:latin typeface="Calibri" panose="020F0502020204030204" pitchFamily="34" charset="0"/>
                        </a:rPr>
                        <a:t>Fakülte içi</a:t>
                      </a:r>
                      <a:br>
                        <a:rPr lang="tr-TR" sz="1400" b="0" i="0" u="none" strike="noStrike" noProof="0" dirty="0">
                          <a:solidFill>
                            <a:srgbClr val="000000"/>
                          </a:solidFill>
                          <a:effectLst/>
                          <a:latin typeface="Calibri" panose="020F0502020204030204" pitchFamily="34" charset="0"/>
                        </a:rPr>
                      </a:br>
                      <a:r>
                        <a:rPr lang="tr-TR" sz="1400" b="0" i="0" u="none" strike="noStrike" noProof="0" dirty="0">
                          <a:solidFill>
                            <a:srgbClr val="000000"/>
                          </a:solidFill>
                          <a:effectLst/>
                          <a:latin typeface="Calibri" panose="020F0502020204030204" pitchFamily="34" charset="0"/>
                        </a:rPr>
                        <a:t>akademisyenler</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Teşvik, takdir ve motivasyon</a:t>
                      </a:r>
                    </a:p>
                  </a:txBody>
                  <a:tcPr marL="9525" marR="9525" marT="9525" marB="0" anchor="ctr"/>
                </a:tc>
                <a:tc>
                  <a:txBody>
                    <a:bodyPr/>
                    <a:lstStyle/>
                    <a:p>
                      <a:r>
                        <a:rPr lang="tr-TR" sz="1400" noProof="0" dirty="0">
                          <a:latin typeface="+mn-lt"/>
                        </a:rPr>
                        <a:t>Motivasyon amacıyla yerleşke</a:t>
                      </a:r>
                      <a:r>
                        <a:rPr lang="tr-TR" sz="1400" baseline="0" noProof="0" dirty="0">
                          <a:latin typeface="+mn-lt"/>
                        </a:rPr>
                        <a:t> dışında Fakülte buluşmaları düzenlenmektedir.</a:t>
                      </a:r>
                      <a:endParaRPr lang="tr-TR" sz="1400" noProof="0" dirty="0">
                        <a:latin typeface="+mn-lt"/>
                      </a:endParaRPr>
                    </a:p>
                  </a:txBody>
                  <a:tcPr/>
                </a:tc>
                <a:extLst>
                  <a:ext uri="{0D108BD9-81ED-4DB2-BD59-A6C34878D82A}">
                    <a16:rowId xmlns:a16="http://schemas.microsoft.com/office/drawing/2014/main" val="1328961597"/>
                  </a:ext>
                </a:extLst>
              </a:tr>
              <a:tr h="370840">
                <a:tc>
                  <a:txBody>
                    <a:bodyPr/>
                    <a:lstStyle/>
                    <a:p>
                      <a:pPr algn="ctr" fontAlgn="ctr"/>
                      <a:r>
                        <a:rPr lang="tr-TR" sz="1400" b="0" i="0" u="none" strike="noStrike" noProof="0">
                          <a:solidFill>
                            <a:srgbClr val="000000"/>
                          </a:solidFill>
                          <a:effectLst/>
                          <a:latin typeface="Calibri" panose="020F0502020204030204" pitchFamily="34" charset="0"/>
                        </a:rPr>
                        <a:t>Fakülte dışı</a:t>
                      </a:r>
                      <a:br>
                        <a:rPr lang="tr-TR" sz="1400" b="0" i="0" u="none" strike="noStrike" noProof="0">
                          <a:solidFill>
                            <a:srgbClr val="000000"/>
                          </a:solidFill>
                          <a:effectLst/>
                          <a:latin typeface="Calibri" panose="020F0502020204030204" pitchFamily="34" charset="0"/>
                        </a:rPr>
                      </a:br>
                      <a:r>
                        <a:rPr lang="tr-TR" sz="1400" b="0" i="0" u="none" strike="noStrike" noProof="0">
                          <a:solidFill>
                            <a:srgbClr val="000000"/>
                          </a:solidFill>
                          <a:effectLst/>
                          <a:latin typeface="Calibri" panose="020F0502020204030204" pitchFamily="34" charset="0"/>
                        </a:rPr>
                        <a:t>akademisyenler</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Akademik çalışmalarda işbirliği, bilgi paylaşımı</a:t>
                      </a:r>
                    </a:p>
                  </a:txBody>
                  <a:tcPr marL="9525" marR="9525" marT="9525" marB="0" anchor="ctr"/>
                </a:tc>
                <a:tc>
                  <a:txBody>
                    <a:bodyPr/>
                    <a:lstStyle/>
                    <a:p>
                      <a:r>
                        <a:rPr lang="tr-TR" sz="1400" noProof="0" dirty="0">
                          <a:latin typeface="+mn-lt"/>
                        </a:rPr>
                        <a:t>İnşaat</a:t>
                      </a:r>
                      <a:r>
                        <a:rPr lang="tr-TR" sz="1400" baseline="0" noProof="0" dirty="0">
                          <a:latin typeface="+mn-lt"/>
                        </a:rPr>
                        <a:t> </a:t>
                      </a:r>
                      <a:r>
                        <a:rPr lang="tr-TR" sz="1400" baseline="0" noProof="0" dirty="0" err="1">
                          <a:latin typeface="+mn-lt"/>
                        </a:rPr>
                        <a:t>MYO’da</a:t>
                      </a:r>
                      <a:r>
                        <a:rPr lang="tr-TR" sz="1400" baseline="0" noProof="0" dirty="0">
                          <a:latin typeface="+mn-lt"/>
                        </a:rPr>
                        <a:t> görevli akademisyenlerle akademik çalışmalar yürütülmektedir. </a:t>
                      </a:r>
                      <a:endParaRPr lang="tr-TR" sz="1400" noProof="0" dirty="0">
                        <a:latin typeface="+mn-lt"/>
                      </a:endParaRPr>
                    </a:p>
                  </a:txBody>
                  <a:tcPr/>
                </a:tc>
                <a:extLst>
                  <a:ext uri="{0D108BD9-81ED-4DB2-BD59-A6C34878D82A}">
                    <a16:rowId xmlns:a16="http://schemas.microsoft.com/office/drawing/2014/main" val="2078949344"/>
                  </a:ext>
                </a:extLst>
              </a:tr>
              <a:tr h="370840">
                <a:tc>
                  <a:txBody>
                    <a:bodyPr/>
                    <a:lstStyle/>
                    <a:p>
                      <a:pPr algn="ctr" fontAlgn="ctr"/>
                      <a:r>
                        <a:rPr lang="tr-TR" sz="1400" b="0" i="0" u="none" strike="noStrike" noProof="0">
                          <a:solidFill>
                            <a:srgbClr val="000000"/>
                          </a:solidFill>
                          <a:effectLst/>
                          <a:latin typeface="Calibri" panose="020F0502020204030204" pitchFamily="34" charset="0"/>
                        </a:rPr>
                        <a:t>Kurum dışı</a:t>
                      </a:r>
                      <a:br>
                        <a:rPr lang="tr-TR" sz="1400" b="0" i="0" u="none" strike="noStrike" noProof="0">
                          <a:solidFill>
                            <a:srgbClr val="000000"/>
                          </a:solidFill>
                          <a:effectLst/>
                          <a:latin typeface="Calibri" panose="020F0502020204030204" pitchFamily="34" charset="0"/>
                        </a:rPr>
                      </a:br>
                      <a:r>
                        <a:rPr lang="tr-TR" sz="1400" b="0" i="0" u="none" strike="noStrike" noProof="0">
                          <a:solidFill>
                            <a:srgbClr val="000000"/>
                          </a:solidFill>
                          <a:effectLst/>
                          <a:latin typeface="Calibri" panose="020F0502020204030204" pitchFamily="34" charset="0"/>
                        </a:rPr>
                        <a:t>akademisyenler</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Akademik çalışmalarda işbirliği, bilgi paylaşımı</a:t>
                      </a:r>
                    </a:p>
                  </a:txBody>
                  <a:tcPr marL="9525" marR="9525" marT="9525"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400" noProof="0" dirty="0">
                          <a:latin typeface="+mn-lt"/>
                        </a:rPr>
                        <a:t>Akdeniz</a:t>
                      </a:r>
                      <a:r>
                        <a:rPr lang="tr-TR" sz="1400" baseline="0" noProof="0" dirty="0">
                          <a:latin typeface="+mn-lt"/>
                        </a:rPr>
                        <a:t> </a:t>
                      </a:r>
                      <a:r>
                        <a:rPr lang="tr-TR" sz="1400" baseline="0" noProof="0" dirty="0" err="1">
                          <a:latin typeface="+mn-lt"/>
                        </a:rPr>
                        <a:t>Ünv</a:t>
                      </a:r>
                      <a:r>
                        <a:rPr lang="tr-TR" sz="1400" baseline="0" noProof="0" dirty="0">
                          <a:latin typeface="+mn-lt"/>
                        </a:rPr>
                        <a:t>., </a:t>
                      </a:r>
                      <a:r>
                        <a:rPr lang="tr-TR" sz="1400" baseline="0" noProof="0" dirty="0" err="1">
                          <a:latin typeface="+mn-lt"/>
                        </a:rPr>
                        <a:t>Johannes</a:t>
                      </a:r>
                      <a:r>
                        <a:rPr lang="tr-TR" sz="1400" baseline="0" noProof="0" dirty="0">
                          <a:latin typeface="+mn-lt"/>
                        </a:rPr>
                        <a:t> Gutenberg </a:t>
                      </a:r>
                      <a:r>
                        <a:rPr lang="tr-TR" sz="1400" baseline="0" noProof="0" dirty="0" err="1">
                          <a:latin typeface="+mn-lt"/>
                        </a:rPr>
                        <a:t>Ünv</a:t>
                      </a:r>
                      <a:r>
                        <a:rPr lang="tr-TR" sz="1400" baseline="0" noProof="0" dirty="0">
                          <a:latin typeface="+mn-lt"/>
                        </a:rPr>
                        <a:t>., Sütçü İmam </a:t>
                      </a:r>
                      <a:r>
                        <a:rPr lang="tr-TR" sz="1400" baseline="0" noProof="0" dirty="0" err="1">
                          <a:latin typeface="+mn-lt"/>
                        </a:rPr>
                        <a:t>Ünv</a:t>
                      </a:r>
                      <a:r>
                        <a:rPr lang="tr-TR" sz="1400" baseline="0" noProof="0" dirty="0">
                          <a:latin typeface="+mn-lt"/>
                        </a:rPr>
                        <a:t>., Anadolu </a:t>
                      </a:r>
                      <a:r>
                        <a:rPr lang="tr-TR" sz="1400" baseline="0" noProof="0" dirty="0" err="1">
                          <a:latin typeface="+mn-lt"/>
                        </a:rPr>
                        <a:t>Ünv</a:t>
                      </a:r>
                      <a:r>
                        <a:rPr lang="tr-TR" sz="1400" baseline="0" noProof="0" dirty="0">
                          <a:latin typeface="+mn-lt"/>
                        </a:rPr>
                        <a:t>., </a:t>
                      </a:r>
                      <a:r>
                        <a:rPr lang="tr-TR" sz="1400" baseline="0" noProof="0" dirty="0" err="1">
                          <a:latin typeface="+mn-lt"/>
                        </a:rPr>
                        <a:t>Römisch-Germanisches</a:t>
                      </a:r>
                      <a:r>
                        <a:rPr lang="tr-TR" sz="1400" baseline="0" noProof="0" dirty="0">
                          <a:latin typeface="+mn-lt"/>
                        </a:rPr>
                        <a:t> </a:t>
                      </a:r>
                      <a:r>
                        <a:rPr lang="tr-TR" sz="1400" baseline="0" noProof="0" dirty="0" err="1">
                          <a:latin typeface="+mn-lt"/>
                        </a:rPr>
                        <a:t>Zentralmuseum</a:t>
                      </a:r>
                      <a:r>
                        <a:rPr lang="tr-TR" sz="1400" baseline="0" noProof="0" dirty="0">
                          <a:latin typeface="+mn-lt"/>
                        </a:rPr>
                        <a:t> ve Bilecik </a:t>
                      </a:r>
                      <a:r>
                        <a:rPr lang="tr-TR" sz="1400" baseline="0" noProof="0" dirty="0" err="1">
                          <a:latin typeface="+mn-lt"/>
                        </a:rPr>
                        <a:t>Ünv</a:t>
                      </a:r>
                      <a:r>
                        <a:rPr lang="tr-TR" sz="1400" baseline="0" noProof="0" dirty="0">
                          <a:latin typeface="+mn-lt"/>
                        </a:rPr>
                        <a:t>.’de görev yapan akademisyenlerle ortak bilimsel yayın çalışmaları yapılmaktadır. </a:t>
                      </a:r>
                      <a:endParaRPr lang="tr-TR" sz="1400" noProof="0" dirty="0">
                        <a:latin typeface="+mn-lt"/>
                      </a:endParaRPr>
                    </a:p>
                  </a:txBody>
                  <a:tcPr/>
                </a:tc>
                <a:extLst>
                  <a:ext uri="{0D108BD9-81ED-4DB2-BD59-A6C34878D82A}">
                    <a16:rowId xmlns:a16="http://schemas.microsoft.com/office/drawing/2014/main" val="660547055"/>
                  </a:ext>
                </a:extLst>
              </a:tr>
            </a:tbl>
          </a:graphicData>
        </a:graphic>
      </p:graphicFrame>
    </p:spTree>
    <p:extLst>
      <p:ext uri="{BB962C8B-B14F-4D97-AF65-F5344CB8AC3E}">
        <p14:creationId xmlns:p14="http://schemas.microsoft.com/office/powerpoint/2010/main" val="4140764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o 3"/>
          <p:cNvGraphicFramePr>
            <a:graphicFrameLocks noGrp="1"/>
          </p:cNvGraphicFramePr>
          <p:nvPr>
            <p:extLst>
              <p:ext uri="{D42A27DB-BD31-4B8C-83A1-F6EECF244321}">
                <p14:modId xmlns:p14="http://schemas.microsoft.com/office/powerpoint/2010/main" val="3563667572"/>
              </p:ext>
            </p:extLst>
          </p:nvPr>
        </p:nvGraphicFramePr>
        <p:xfrm>
          <a:off x="467544" y="1070929"/>
          <a:ext cx="8064897" cy="5468369"/>
        </p:xfrm>
        <a:graphic>
          <a:graphicData uri="http://schemas.openxmlformats.org/drawingml/2006/table">
            <a:tbl>
              <a:tblPr firstRow="1" bandRow="1">
                <a:tableStyleId>{00A15C55-8517-42AA-B614-E9B94910E393}</a:tableStyleId>
              </a:tblPr>
              <a:tblGrid>
                <a:gridCol w="2688299">
                  <a:extLst>
                    <a:ext uri="{9D8B030D-6E8A-4147-A177-3AD203B41FA5}">
                      <a16:colId xmlns:a16="http://schemas.microsoft.com/office/drawing/2014/main" val="20000"/>
                    </a:ext>
                  </a:extLst>
                </a:gridCol>
                <a:gridCol w="2688299">
                  <a:extLst>
                    <a:ext uri="{9D8B030D-6E8A-4147-A177-3AD203B41FA5}">
                      <a16:colId xmlns:a16="http://schemas.microsoft.com/office/drawing/2014/main" val="20001"/>
                    </a:ext>
                  </a:extLst>
                </a:gridCol>
                <a:gridCol w="2688299">
                  <a:extLst>
                    <a:ext uri="{9D8B030D-6E8A-4147-A177-3AD203B41FA5}">
                      <a16:colId xmlns:a16="http://schemas.microsoft.com/office/drawing/2014/main" val="20002"/>
                    </a:ext>
                  </a:extLst>
                </a:gridCol>
              </a:tblGrid>
              <a:tr h="474607">
                <a:tc>
                  <a:txBody>
                    <a:bodyPr/>
                    <a:lstStyle/>
                    <a:p>
                      <a:r>
                        <a:rPr lang="tr-TR" noProof="0"/>
                        <a:t>Paydaş</a:t>
                      </a:r>
                      <a:r>
                        <a:rPr lang="tr-TR" baseline="0" noProof="0"/>
                        <a:t> Adı</a:t>
                      </a:r>
                      <a:endParaRPr lang="tr-TR" noProof="0"/>
                    </a:p>
                  </a:txBody>
                  <a:tcPr/>
                </a:tc>
                <a:tc>
                  <a:txBody>
                    <a:bodyPr/>
                    <a:lstStyle/>
                    <a:p>
                      <a:r>
                        <a:rPr lang="tr-TR" noProof="0"/>
                        <a:t>Paydaş Beklentisi</a:t>
                      </a:r>
                    </a:p>
                  </a:txBody>
                  <a:tcPr/>
                </a:tc>
                <a:tc>
                  <a:txBody>
                    <a:bodyPr/>
                    <a:lstStyle/>
                    <a:p>
                      <a:r>
                        <a:rPr lang="tr-TR" noProof="0"/>
                        <a:t>Karşılanma</a:t>
                      </a:r>
                      <a:r>
                        <a:rPr lang="tr-TR" baseline="0" noProof="0"/>
                        <a:t> Durumu</a:t>
                      </a:r>
                      <a:endParaRPr lang="tr-TR" noProof="0"/>
                    </a:p>
                  </a:txBody>
                  <a:tcPr/>
                </a:tc>
                <a:extLst>
                  <a:ext uri="{0D108BD9-81ED-4DB2-BD59-A6C34878D82A}">
                    <a16:rowId xmlns:a16="http://schemas.microsoft.com/office/drawing/2014/main" val="10000"/>
                  </a:ext>
                </a:extLst>
              </a:tr>
              <a:tr h="428894">
                <a:tc>
                  <a:txBody>
                    <a:bodyPr/>
                    <a:lstStyle/>
                    <a:p>
                      <a:pPr algn="ctr" fontAlgn="ctr"/>
                      <a:r>
                        <a:rPr lang="tr-TR" sz="1400" b="0" i="0" u="none" strike="noStrike" noProof="0" dirty="0">
                          <a:solidFill>
                            <a:srgbClr val="000000"/>
                          </a:solidFill>
                          <a:effectLst/>
                          <a:latin typeface="Calibri" panose="020F0502020204030204" pitchFamily="34" charset="0"/>
                        </a:rPr>
                        <a:t>Diğer idari personel</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Güçlü iletişim, uyumlu çalışma, kurumsal yapı</a:t>
                      </a:r>
                    </a:p>
                  </a:txBody>
                  <a:tcPr marL="9525" marR="9525" marT="9525" marB="0" anchor="ctr"/>
                </a:tc>
                <a:tc>
                  <a:txBody>
                    <a:bodyPr/>
                    <a:lstStyle/>
                    <a:p>
                      <a:r>
                        <a:rPr lang="tr-TR" sz="1400" noProof="0" dirty="0" smtClean="0">
                          <a:latin typeface="+mn-lt"/>
                        </a:rPr>
                        <a:t>Kalite Süreci Çerçevesinde</a:t>
                      </a:r>
                      <a:r>
                        <a:rPr lang="tr-TR" sz="1400" baseline="0" noProof="0" dirty="0" smtClean="0">
                          <a:latin typeface="+mn-lt"/>
                        </a:rPr>
                        <a:t> Yürütülmektedir.</a:t>
                      </a:r>
                      <a:endParaRPr lang="tr-TR" sz="1400" noProof="0" dirty="0">
                        <a:latin typeface="+mn-lt"/>
                      </a:endParaRPr>
                    </a:p>
                  </a:txBody>
                  <a:tcPr/>
                </a:tc>
                <a:extLst>
                  <a:ext uri="{0D108BD9-81ED-4DB2-BD59-A6C34878D82A}">
                    <a16:rowId xmlns:a16="http://schemas.microsoft.com/office/drawing/2014/main" val="250573331"/>
                  </a:ext>
                </a:extLst>
              </a:tr>
              <a:tr h="509429">
                <a:tc>
                  <a:txBody>
                    <a:bodyPr/>
                    <a:lstStyle/>
                    <a:p>
                      <a:pPr algn="ctr" fontAlgn="ctr"/>
                      <a:r>
                        <a:rPr lang="tr-TR" sz="1400" b="0" i="0" u="none" strike="noStrike" noProof="0" dirty="0">
                          <a:solidFill>
                            <a:srgbClr val="000000"/>
                          </a:solidFill>
                          <a:effectLst/>
                          <a:latin typeface="Calibri" panose="020F0502020204030204" pitchFamily="34" charset="0"/>
                        </a:rPr>
                        <a:t>Yerel Yönetimler </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İşbirlikçi çalışma</a:t>
                      </a:r>
                    </a:p>
                  </a:txBody>
                  <a:tcPr marL="9525" marR="9525" marT="9525" marB="0" anchor="ctr"/>
                </a:tc>
                <a:tc>
                  <a:txBody>
                    <a:bodyPr/>
                    <a:lstStyle/>
                    <a:p>
                      <a:r>
                        <a:rPr lang="tr-TR" sz="1400" noProof="0" dirty="0">
                          <a:solidFill>
                            <a:schemeClr val="tx1"/>
                          </a:solidFill>
                          <a:latin typeface="+mn-lt"/>
                        </a:rPr>
                        <a:t>ARC 262 dersi kapsamında Akseki Belediyesi ile işbirliği yapıldı.</a:t>
                      </a:r>
                    </a:p>
                  </a:txBody>
                  <a:tcPr/>
                </a:tc>
                <a:extLst>
                  <a:ext uri="{0D108BD9-81ED-4DB2-BD59-A6C34878D82A}">
                    <a16:rowId xmlns:a16="http://schemas.microsoft.com/office/drawing/2014/main" val="2435058860"/>
                  </a:ext>
                </a:extLst>
              </a:tr>
              <a:tr h="509429">
                <a:tc>
                  <a:txBody>
                    <a:bodyPr/>
                    <a:lstStyle/>
                    <a:p>
                      <a:pPr algn="ctr" fontAlgn="ctr"/>
                      <a:r>
                        <a:rPr lang="tr-TR" sz="1400" b="0" i="0" u="none" strike="noStrike" noProof="0">
                          <a:solidFill>
                            <a:srgbClr val="000000"/>
                          </a:solidFill>
                          <a:effectLst/>
                          <a:latin typeface="Calibri" panose="020F0502020204030204" pitchFamily="34" charset="0"/>
                        </a:rPr>
                        <a:t>TTO </a:t>
                      </a:r>
                    </a:p>
                  </a:txBody>
                  <a:tcPr marL="9525" marR="9525" marT="9525" marB="0" anchor="ctr"/>
                </a:tc>
                <a:tc>
                  <a:txBody>
                    <a:bodyPr/>
                    <a:lstStyle/>
                    <a:p>
                      <a:pPr algn="ctr" fontAlgn="ctr"/>
                      <a:r>
                        <a:rPr lang="tr-TR" sz="1400" b="0" i="0" u="none" strike="noStrike" noProof="0">
                          <a:solidFill>
                            <a:srgbClr val="000000"/>
                          </a:solidFill>
                          <a:effectLst/>
                          <a:latin typeface="Calibri" panose="020F0502020204030204" pitchFamily="34" charset="0"/>
                        </a:rPr>
                        <a:t>Teknoloji transfer alanında</a:t>
                      </a:r>
                      <a:br>
                        <a:rPr lang="tr-TR" sz="1400" b="0" i="0" u="none" strike="noStrike" noProof="0">
                          <a:solidFill>
                            <a:srgbClr val="000000"/>
                          </a:solidFill>
                          <a:effectLst/>
                          <a:latin typeface="Calibri" panose="020F0502020204030204" pitchFamily="34" charset="0"/>
                        </a:rPr>
                      </a:br>
                      <a:r>
                        <a:rPr lang="tr-TR" sz="1400" b="0" i="0" u="none" strike="noStrike" noProof="0">
                          <a:solidFill>
                            <a:srgbClr val="000000"/>
                          </a:solidFill>
                          <a:effectLst/>
                          <a:latin typeface="Calibri" panose="020F0502020204030204" pitchFamily="34" charset="0"/>
                        </a:rPr>
                        <a:t>işbirlikçi çalışma</a:t>
                      </a:r>
                    </a:p>
                  </a:txBody>
                  <a:tcPr marL="9525" marR="9525" marT="9525" marB="0" anchor="ctr"/>
                </a:tc>
                <a:tc>
                  <a:txBody>
                    <a:bodyPr/>
                    <a:lstStyle/>
                    <a:p>
                      <a:r>
                        <a:rPr lang="tr-TR" sz="1400" noProof="0" dirty="0">
                          <a:latin typeface="+mn-lt"/>
                        </a:rPr>
                        <a:t>Periyodik</a:t>
                      </a:r>
                      <a:r>
                        <a:rPr lang="tr-TR" sz="1400" baseline="0" noProof="0" dirty="0">
                          <a:latin typeface="+mn-lt"/>
                        </a:rPr>
                        <a:t> yıl sonu araştırma toplantısı planlanıyor.</a:t>
                      </a:r>
                      <a:endParaRPr lang="tr-TR" sz="1400" noProof="0" dirty="0">
                        <a:latin typeface="+mn-lt"/>
                      </a:endParaRPr>
                    </a:p>
                  </a:txBody>
                  <a:tcPr/>
                </a:tc>
                <a:extLst>
                  <a:ext uri="{0D108BD9-81ED-4DB2-BD59-A6C34878D82A}">
                    <a16:rowId xmlns:a16="http://schemas.microsoft.com/office/drawing/2014/main" val="2374017392"/>
                  </a:ext>
                </a:extLst>
              </a:tr>
              <a:tr h="1138723">
                <a:tc>
                  <a:txBody>
                    <a:bodyPr/>
                    <a:lstStyle/>
                    <a:p>
                      <a:pPr algn="ctr" fontAlgn="ctr"/>
                      <a:r>
                        <a:rPr lang="tr-TR" sz="1400" b="0" i="0" u="none" strike="noStrike" noProof="0">
                          <a:solidFill>
                            <a:srgbClr val="000000"/>
                          </a:solidFill>
                          <a:effectLst/>
                          <a:latin typeface="Calibri" panose="020F0502020204030204" pitchFamily="34" charset="0"/>
                        </a:rPr>
                        <a:t>İç Mimarlar Odası</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Mesleki faaliyetlerde ortak çalışma olanaklarının yaratılması, işbirliği</a:t>
                      </a:r>
                    </a:p>
                  </a:txBody>
                  <a:tcPr marL="9525" marR="9525" marT="9525" marB="0" anchor="ctr"/>
                </a:tc>
                <a:tc>
                  <a:txBody>
                    <a:bodyPr/>
                    <a:lstStyle/>
                    <a:p>
                      <a:endParaRPr lang="tr-TR" sz="1400" noProof="0" dirty="0">
                        <a:latin typeface="+mn-lt"/>
                      </a:endParaRPr>
                    </a:p>
                  </a:txBody>
                  <a:tcPr/>
                </a:tc>
                <a:extLst>
                  <a:ext uri="{0D108BD9-81ED-4DB2-BD59-A6C34878D82A}">
                    <a16:rowId xmlns:a16="http://schemas.microsoft.com/office/drawing/2014/main" val="1328961597"/>
                  </a:ext>
                </a:extLst>
              </a:tr>
              <a:tr h="1348488">
                <a:tc>
                  <a:txBody>
                    <a:bodyPr/>
                    <a:lstStyle/>
                    <a:p>
                      <a:pPr algn="ctr" fontAlgn="ctr"/>
                      <a:r>
                        <a:rPr lang="tr-TR" sz="1400" b="0" i="0" u="none" strike="noStrike" noProof="0" dirty="0">
                          <a:solidFill>
                            <a:srgbClr val="000000"/>
                          </a:solidFill>
                          <a:effectLst/>
                          <a:latin typeface="Calibri" panose="020F0502020204030204" pitchFamily="34" charset="0"/>
                        </a:rPr>
                        <a:t>İç Mimarlık ofisleri</a:t>
                      </a:r>
                    </a:p>
                  </a:txBody>
                  <a:tcPr marL="9525" marR="9525" marT="9525" marB="0" anchor="ctr"/>
                </a:tc>
                <a:tc>
                  <a:txBody>
                    <a:bodyPr/>
                    <a:lstStyle/>
                    <a:p>
                      <a:pPr algn="ctr" fontAlgn="ctr"/>
                      <a:r>
                        <a:rPr lang="tr-TR" sz="1400" b="0" i="0" u="none" strike="noStrike" noProof="0">
                          <a:solidFill>
                            <a:srgbClr val="000000"/>
                          </a:solidFill>
                          <a:effectLst/>
                          <a:latin typeface="Calibri" panose="020F0502020204030204" pitchFamily="34" charset="0"/>
                        </a:rPr>
                        <a:t>Nitelikli mezun ve işbirlikçi çalışma</a:t>
                      </a:r>
                    </a:p>
                  </a:txBody>
                  <a:tcPr marL="9525" marR="9525" marT="9525" marB="0" anchor="ctr"/>
                </a:tc>
                <a:tc>
                  <a:txBody>
                    <a:bodyPr/>
                    <a:lstStyle/>
                    <a:p>
                      <a:r>
                        <a:rPr lang="tr-TR" sz="1400" noProof="0" dirty="0">
                          <a:latin typeface="+mn-lt"/>
                        </a:rPr>
                        <a:t>İç Mimarlık Ofisleri ile öğrenci stajları konusunda iletişim kurulmaktadır, sektörde faaliyet gösteren iç mimarlar Fakültemizde yarı zamanlı olarak görev yapmaktadır.</a:t>
                      </a:r>
                    </a:p>
                  </a:txBody>
                  <a:tcPr/>
                </a:tc>
                <a:extLst>
                  <a:ext uri="{0D108BD9-81ED-4DB2-BD59-A6C34878D82A}">
                    <a16:rowId xmlns:a16="http://schemas.microsoft.com/office/drawing/2014/main" val="2078949344"/>
                  </a:ext>
                </a:extLst>
              </a:tr>
              <a:tr h="928959">
                <a:tc>
                  <a:txBody>
                    <a:bodyPr/>
                    <a:lstStyle/>
                    <a:p>
                      <a:pPr algn="ctr" fontAlgn="ctr"/>
                      <a:r>
                        <a:rPr lang="tr-TR" sz="1400" b="0" i="0" u="none" strike="noStrike" noProof="0">
                          <a:solidFill>
                            <a:srgbClr val="000000"/>
                          </a:solidFill>
                          <a:effectLst/>
                          <a:latin typeface="Calibri" panose="020F0502020204030204" pitchFamily="34" charset="0"/>
                        </a:rPr>
                        <a:t>Yapı malzemeleri üreticileri</a:t>
                      </a:r>
                    </a:p>
                  </a:txBody>
                  <a:tcPr marL="9525" marR="9525" marT="9525" marB="0" anchor="ctr"/>
                </a:tc>
                <a:tc>
                  <a:txBody>
                    <a:bodyPr/>
                    <a:lstStyle/>
                    <a:p>
                      <a:pPr algn="ctr" fontAlgn="ctr"/>
                      <a:r>
                        <a:rPr lang="tr-TR" sz="1400" b="0" i="0" u="none" strike="noStrike" noProof="0" dirty="0">
                          <a:solidFill>
                            <a:srgbClr val="000000"/>
                          </a:solidFill>
                          <a:effectLst/>
                          <a:latin typeface="Calibri" panose="020F0502020204030204" pitchFamily="34" charset="0"/>
                        </a:rPr>
                        <a:t>Nitelikli mezun ve işbirlikçi çalışma</a:t>
                      </a:r>
                    </a:p>
                  </a:txBody>
                  <a:tcPr marL="9525" marR="9525" marT="9525" marB="0" anchor="ctr"/>
                </a:tc>
                <a:tc>
                  <a:txBody>
                    <a:bodyPr/>
                    <a:lstStyle/>
                    <a:p>
                      <a:endParaRPr lang="tr-TR" sz="1400" noProof="0" dirty="0">
                        <a:latin typeface="+mn-lt"/>
                      </a:endParaRPr>
                    </a:p>
                  </a:txBody>
                  <a:tcPr/>
                </a:tc>
                <a:extLst>
                  <a:ext uri="{0D108BD9-81ED-4DB2-BD59-A6C34878D82A}">
                    <a16:rowId xmlns:a16="http://schemas.microsoft.com/office/drawing/2014/main" val="3005525253"/>
                  </a:ext>
                </a:extLst>
              </a:tr>
            </a:tbl>
          </a:graphicData>
        </a:graphic>
      </p:graphicFrame>
      <p:sp>
        <p:nvSpPr>
          <p:cNvPr id="5" name="Metin kutusu 4"/>
          <p:cNvSpPr txBox="1"/>
          <p:nvPr/>
        </p:nvSpPr>
        <p:spPr>
          <a:xfrm>
            <a:off x="1763688" y="408924"/>
            <a:ext cx="6984776" cy="646331"/>
          </a:xfrm>
          <a:prstGeom prst="rect">
            <a:avLst/>
          </a:prstGeom>
          <a:noFill/>
        </p:spPr>
        <p:txBody>
          <a:bodyPr wrap="square" rtlCol="0">
            <a:spAutoFit/>
          </a:bodyPr>
          <a:lstStyle/>
          <a:p>
            <a:pPr algn="ctr"/>
            <a:r>
              <a:rPr lang="tr-TR" sz="3600" b="1" dirty="0">
                <a:solidFill>
                  <a:srgbClr val="FF0000"/>
                </a:solidFill>
                <a:effectLst>
                  <a:outerShdw blurRad="38100" dist="38100" dir="2700000" algn="tl">
                    <a:srgbClr val="000000">
                      <a:alpha val="43137"/>
                    </a:srgbClr>
                  </a:outerShdw>
                </a:effectLst>
              </a:rPr>
              <a:t>PAYDAŞ BEKLENTİLERİ</a:t>
            </a:r>
          </a:p>
        </p:txBody>
      </p:sp>
      <p:sp>
        <p:nvSpPr>
          <p:cNvPr id="7" name="Slayt Numarası Yer Tutucusu 6"/>
          <p:cNvSpPr>
            <a:spLocks noGrp="1"/>
          </p:cNvSpPr>
          <p:nvPr>
            <p:ph type="sldNum" sz="quarter" idx="12"/>
          </p:nvPr>
        </p:nvSpPr>
        <p:spPr/>
        <p:txBody>
          <a:bodyPr/>
          <a:lstStyle/>
          <a:p>
            <a:fld id="{439F893C-C32F-4835-A1E5-850973405C58}" type="slidenum">
              <a:rPr lang="tr-TR" smtClean="0"/>
              <a:t>9</a:t>
            </a:fld>
            <a:endParaRPr lang="tr-TR"/>
          </a:p>
        </p:txBody>
      </p:sp>
      <p:pic>
        <p:nvPicPr>
          <p:cNvPr id="6" name="Resim 5"/>
          <p:cNvPicPr/>
          <p:nvPr/>
        </p:nvPicPr>
        <p:blipFill>
          <a:blip r:embed="rId2"/>
          <a:stretch>
            <a:fillRect/>
          </a:stretch>
        </p:blipFill>
        <p:spPr>
          <a:xfrm>
            <a:off x="179512" y="393250"/>
            <a:ext cx="2736304" cy="576064"/>
          </a:xfrm>
          <a:prstGeom prst="rect">
            <a:avLst/>
          </a:prstGeom>
        </p:spPr>
      </p:pic>
    </p:spTree>
    <p:extLst>
      <p:ext uri="{BB962C8B-B14F-4D97-AF65-F5344CB8AC3E}">
        <p14:creationId xmlns:p14="http://schemas.microsoft.com/office/powerpoint/2010/main" val="3033857830"/>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3278</TotalTime>
  <Words>9083</Words>
  <Application>Microsoft Office PowerPoint</Application>
  <PresentationFormat>Ekran Gösterisi (4:3)</PresentationFormat>
  <Paragraphs>8953</Paragraphs>
  <Slides>44</Slides>
  <Notes>1</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44</vt:i4>
      </vt:variant>
    </vt:vector>
  </HeadingPairs>
  <TitlesOfParts>
    <vt:vector size="53" baseType="lpstr">
      <vt:lpstr>Arial</vt:lpstr>
      <vt:lpstr>Calibri</vt:lpstr>
      <vt:lpstr>Swis721 Cn BT</vt:lpstr>
      <vt:lpstr>Tahoma</vt:lpstr>
      <vt:lpstr>Times New Roman</vt:lpstr>
      <vt:lpstr>Verdana</vt:lpstr>
      <vt:lpstr>Wingdings</vt:lpstr>
      <vt:lpstr>Ofis Teması</vt:lpstr>
      <vt:lpstr>Worksheet</vt:lpstr>
      <vt:lpstr>2020 YILI  OCAK-ARALIK YGG SUNUMU  Güzel Sanatlar ve Mimarlık Fakültesi Dekanlığı  28/01/2021</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2016 YILI  YGG SUNUMU    28.05.016</dc:title>
  <dc:creator>Banu Yuksel</dc:creator>
  <cp:lastModifiedBy>Setenay UÇAR</cp:lastModifiedBy>
  <cp:revision>103</cp:revision>
  <dcterms:created xsi:type="dcterms:W3CDTF">2016-08-26T15:45:58Z</dcterms:created>
  <dcterms:modified xsi:type="dcterms:W3CDTF">2021-01-27T11:09:13Z</dcterms:modified>
</cp:coreProperties>
</file>